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97" r:id="rId3"/>
    <p:sldId id="256" r:id="rId4"/>
    <p:sldId id="280" r:id="rId5"/>
    <p:sldId id="282" r:id="rId6"/>
    <p:sldId id="284" r:id="rId7"/>
    <p:sldId id="281" r:id="rId8"/>
    <p:sldId id="257" r:id="rId9"/>
    <p:sldId id="258" r:id="rId10"/>
    <p:sldId id="260" r:id="rId11"/>
    <p:sldId id="261" r:id="rId12"/>
    <p:sldId id="262" r:id="rId13"/>
    <p:sldId id="273" r:id="rId14"/>
    <p:sldId id="276" r:id="rId15"/>
    <p:sldId id="274" r:id="rId16"/>
    <p:sldId id="275" r:id="rId17"/>
    <p:sldId id="295" r:id="rId18"/>
    <p:sldId id="296"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22580" y="97790"/>
            <a:ext cx="3177540" cy="460375"/>
          </a:xfrm>
          <a:prstGeom prst="rect">
            <a:avLst/>
          </a:prstGeom>
          <a:solidFill>
            <a:schemeClr val="accent5">
              <a:lumMod val="20000"/>
              <a:lumOff val="80000"/>
            </a:schemeClr>
          </a:solidFill>
        </p:spPr>
        <p:txBody>
          <a:bodyPr wrap="square">
            <a:spAutoFit/>
          </a:bodyPr>
          <a:p>
            <a:pPr algn="l"/>
            <a:r>
              <a:rPr lang="en-US" altLang="zh-CN" sz="2400" b="1">
                <a:latin typeface="Arial" panose="020B0604020202020204" pitchFamily="34" charset="0"/>
                <a:ea typeface="微软雅黑" panose="020B0503020204020204" charset="-122"/>
              </a:rPr>
              <a:t>Step2 Read for plots</a:t>
            </a:r>
            <a:endParaRPr lang="en-US" altLang="zh-CN" sz="2400" b="1">
              <a:latin typeface="Arial" panose="020B0604020202020204" pitchFamily="34" charset="0"/>
              <a:ea typeface="微软雅黑" panose="020B0503020204020204" charset="-122"/>
            </a:endParaRPr>
          </a:p>
        </p:txBody>
      </p:sp>
      <p:sp>
        <p:nvSpPr>
          <p:cNvPr id="2" name="文本框 1"/>
          <p:cNvSpPr txBox="1"/>
          <p:nvPr/>
        </p:nvSpPr>
        <p:spPr>
          <a:xfrm>
            <a:off x="3569335" y="97790"/>
            <a:ext cx="2850515" cy="461010"/>
          </a:xfrm>
          <a:prstGeom prst="rect">
            <a:avLst/>
          </a:prstGeom>
          <a:solidFill>
            <a:schemeClr val="accent6">
              <a:lumMod val="20000"/>
              <a:lumOff val="80000"/>
            </a:schemeClr>
          </a:solidFill>
        </p:spPr>
        <p:txBody>
          <a:bodyPr wrap="square">
            <a:noAutofit/>
          </a:bodyPr>
          <a:p>
            <a:pPr algn="r"/>
            <a:r>
              <a:rPr lang="zh-CN" altLang="en-US" sz="2400" b="1">
                <a:latin typeface="Arial" panose="020B0604020202020204" pitchFamily="34" charset="0"/>
                <a:ea typeface="微软雅黑" panose="020B0503020204020204" charset="-122"/>
              </a:rPr>
              <a:t>情节协同</a:t>
            </a:r>
            <a:r>
              <a:rPr lang="en-US" altLang="zh-CN" sz="2400" b="1">
                <a:latin typeface="Arial" panose="020B0604020202020204" pitchFamily="34" charset="0"/>
                <a:ea typeface="微软雅黑" panose="020B0503020204020204" charset="-122"/>
              </a:rPr>
              <a:t>+</a:t>
            </a:r>
            <a:r>
              <a:rPr lang="zh-CN" altLang="en-US" sz="2400" b="1">
                <a:latin typeface="Arial" panose="020B0604020202020204" pitchFamily="34" charset="0"/>
                <a:ea typeface="微软雅黑" panose="020B0503020204020204" charset="-122"/>
              </a:rPr>
              <a:t>情感协同</a:t>
            </a:r>
            <a:endParaRPr lang="zh-CN" altLang="en-US" sz="2400" b="1">
              <a:latin typeface="Arial" panose="020B0604020202020204" pitchFamily="34" charset="0"/>
              <a:ea typeface="微软雅黑" panose="020B0503020204020204" charset="-122"/>
            </a:endParaRPr>
          </a:p>
          <a:p>
            <a:pPr algn="r"/>
            <a:endParaRPr lang="zh-CN" altLang="en-US" sz="1800" b="1">
              <a:latin typeface="Arial" panose="020B0604020202020204" pitchFamily="34" charset="0"/>
              <a:ea typeface="微软雅黑" panose="020B0503020204020204" charset="-122"/>
            </a:endParaRPr>
          </a:p>
          <a:p>
            <a:pPr algn="r"/>
            <a:endParaRPr lang="zh-CN" altLang="en-US" sz="1800" b="1">
              <a:latin typeface="Arial" panose="020B0604020202020204" pitchFamily="34" charset="0"/>
              <a:ea typeface="微软雅黑" panose="020B0503020204020204" charset="-122"/>
            </a:endParaRPr>
          </a:p>
        </p:txBody>
      </p:sp>
      <p:sp>
        <p:nvSpPr>
          <p:cNvPr id="4" name="文本框 3"/>
          <p:cNvSpPr txBox="1"/>
          <p:nvPr/>
        </p:nvSpPr>
        <p:spPr>
          <a:xfrm>
            <a:off x="252095" y="699770"/>
            <a:ext cx="11687810" cy="460375"/>
          </a:xfrm>
          <a:prstGeom prst="rect">
            <a:avLst/>
          </a:prstGeom>
          <a:solidFill>
            <a:schemeClr val="bg2"/>
          </a:solidFill>
        </p:spPr>
        <p:txBody>
          <a:bodyPr wrap="square">
            <a:spAutoFit/>
          </a:bodyPr>
          <a:p>
            <a:pPr algn="l"/>
            <a:r>
              <a:rPr lang="en-US" altLang="zh-CN" sz="2400" b="1">
                <a:solidFill>
                  <a:srgbClr val="C00000"/>
                </a:solidFill>
                <a:latin typeface="Arial" panose="020B0604020202020204" pitchFamily="34" charset="0"/>
                <a:ea typeface="微软雅黑" panose="020B0503020204020204" charset="-122"/>
              </a:rPr>
              <a:t>Activity2.</a:t>
            </a:r>
            <a:r>
              <a:rPr lang="en-US" altLang="zh-CN" sz="2000">
                <a:latin typeface="Arial" panose="020B0604020202020204" pitchFamily="34" charset="0"/>
                <a:ea typeface="微软雅黑" panose="020B0503020204020204" charset="-122"/>
              </a:rPr>
              <a:t> Please finish the information-map according to the narrative line and emotional line.</a:t>
            </a:r>
            <a:endParaRPr lang="en-US" altLang="zh-CN" sz="2000">
              <a:latin typeface="Arial" panose="020B0604020202020204" pitchFamily="34" charset="0"/>
              <a:ea typeface="微软雅黑" panose="020B0503020204020204" charset="-122"/>
            </a:endParaRPr>
          </a:p>
        </p:txBody>
      </p:sp>
      <p:graphicFrame>
        <p:nvGraphicFramePr>
          <p:cNvPr id="5" name="表格 4"/>
          <p:cNvGraphicFramePr/>
          <p:nvPr>
            <p:custDataLst>
              <p:tags r:id="rId1"/>
            </p:custDataLst>
          </p:nvPr>
        </p:nvGraphicFramePr>
        <p:xfrm>
          <a:off x="207010" y="1301115"/>
          <a:ext cx="11734165" cy="5525770"/>
        </p:xfrm>
        <a:graphic>
          <a:graphicData uri="http://schemas.openxmlformats.org/drawingml/2006/table">
            <a:tbl>
              <a:tblPr firstRow="1" bandRow="1">
                <a:tableStyleId>{5C22544A-7EE6-4342-B048-85BDC9FD1C3A}</a:tableStyleId>
              </a:tblPr>
              <a:tblGrid>
                <a:gridCol w="8954135"/>
                <a:gridCol w="2780030"/>
              </a:tblGrid>
              <a:tr h="490855">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64389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544955">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en-US" altLang="zh-CN"/>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01981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91440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91186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6" name="文本框 5"/>
          <p:cNvSpPr txBox="1"/>
          <p:nvPr/>
        </p:nvSpPr>
        <p:spPr>
          <a:xfrm>
            <a:off x="3241040" y="1354455"/>
            <a:ext cx="2214245" cy="460375"/>
          </a:xfrm>
          <a:prstGeom prst="rect">
            <a:avLst/>
          </a:prstGeom>
        </p:spPr>
        <p:txBody>
          <a:bodyPr wrap="square">
            <a:spAutoFit/>
          </a:bodyPr>
          <a:p>
            <a:pPr algn="l"/>
            <a:r>
              <a:rPr lang="en-US" altLang="zh-CN">
                <a:latin typeface="Arial" panose="020B0604020202020204" pitchFamily="34" charset="0"/>
                <a:ea typeface="微软雅黑" panose="020B0503020204020204" charset="-122"/>
                <a:sym typeface="+mn-ea"/>
              </a:rPr>
              <a:t> </a:t>
            </a:r>
            <a:r>
              <a:rPr lang="en-US" altLang="zh-CN" sz="2400" b="1">
                <a:latin typeface="Arial" panose="020B0604020202020204" pitchFamily="34" charset="0"/>
                <a:ea typeface="微软雅黑" panose="020B0503020204020204" charset="-122"/>
                <a:sym typeface="+mn-ea"/>
              </a:rPr>
              <a:t>Narrative line </a:t>
            </a:r>
            <a:endParaRPr lang="zh-CN" altLang="en-US" sz="2400" b="1">
              <a:latin typeface="Arial" panose="020B0604020202020204" pitchFamily="34" charset="0"/>
              <a:ea typeface="微软雅黑" panose="020B0503020204020204" charset="-122"/>
            </a:endParaRPr>
          </a:p>
        </p:txBody>
      </p:sp>
      <p:sp>
        <p:nvSpPr>
          <p:cNvPr id="7" name="文本框 6"/>
          <p:cNvSpPr txBox="1"/>
          <p:nvPr/>
        </p:nvSpPr>
        <p:spPr>
          <a:xfrm>
            <a:off x="9164955" y="1363345"/>
            <a:ext cx="2396490" cy="349250"/>
          </a:xfrm>
          <a:prstGeom prst="rect">
            <a:avLst/>
          </a:prstGeom>
        </p:spPr>
        <p:txBody>
          <a:bodyPr wrap="square">
            <a:spAutoFit/>
          </a:bodyPr>
          <a:p>
            <a:pPr algn="l">
              <a:lnSpc>
                <a:spcPct val="70000"/>
              </a:lnSpc>
            </a:pPr>
            <a:r>
              <a:rPr lang="en-US" altLang="zh-CN" sz="2400" b="1">
                <a:solidFill>
                  <a:srgbClr val="C00000"/>
                </a:solidFill>
                <a:latin typeface="Arial" panose="020B0604020202020204" pitchFamily="34" charset="0"/>
                <a:ea typeface="微软雅黑" panose="020B0503020204020204" charset="-122"/>
                <a:sym typeface="+mn-ea"/>
              </a:rPr>
              <a:t>Emotional line</a:t>
            </a:r>
            <a:endParaRPr lang="en-US" altLang="zh-CN" sz="2400" b="1">
              <a:solidFill>
                <a:srgbClr val="C00000"/>
              </a:solidFill>
              <a:latin typeface="Arial" panose="020B0604020202020204" pitchFamily="34" charset="0"/>
              <a:ea typeface="微软雅黑" panose="020B0503020204020204" charset="-122"/>
              <a:sym typeface="+mn-ea"/>
            </a:endParaRPr>
          </a:p>
        </p:txBody>
      </p:sp>
      <p:sp>
        <p:nvSpPr>
          <p:cNvPr id="12" name="文本框 11"/>
          <p:cNvSpPr txBox="1"/>
          <p:nvPr/>
        </p:nvSpPr>
        <p:spPr>
          <a:xfrm>
            <a:off x="322580" y="1814830"/>
            <a:ext cx="8331835" cy="671830"/>
          </a:xfrm>
          <a:prstGeom prst="rect">
            <a:avLst/>
          </a:prstGeom>
          <a:noFill/>
          <a:extLst>
            <a:ext uri="{909E8E84-426E-40DD-AFC4-6F175D3DCCD1}">
              <a14:hiddenFill xmlns:a14="http://schemas.microsoft.com/office/drawing/2010/main">
                <a:solidFill>
                  <a:schemeClr val="accent1">
                    <a:lumMod val="20000"/>
                    <a:lumOff val="80000"/>
                  </a:schemeClr>
                </a:solidFill>
              </a14:hiddenFill>
            </a:ext>
          </a:extLst>
        </p:spPr>
        <p:txBody>
          <a:bodyPr wrap="square">
            <a:noAutofit/>
          </a:bodyPr>
          <a:p>
            <a:pPr algn="l"/>
            <a:r>
              <a:rPr lang="en-US" altLang="zh-CN" sz="2000" b="1">
                <a:solidFill>
                  <a:srgbClr val="C00000"/>
                </a:solidFill>
                <a:latin typeface="Arial" panose="020B0604020202020204" pitchFamily="34" charset="0"/>
                <a:ea typeface="微软雅黑" panose="020B0503020204020204" charset="-122"/>
              </a:rPr>
              <a:t>Opening(P1) :</a:t>
            </a:r>
            <a:r>
              <a:rPr lang="en-US" altLang="zh-CN">
                <a:solidFill>
                  <a:srgbClr val="C00000"/>
                </a:solidFill>
                <a:latin typeface="Arial" panose="020B0604020202020204" pitchFamily="34" charset="0"/>
                <a:ea typeface="微软雅黑" panose="020B0503020204020204" charset="-122"/>
                <a:cs typeface="Arial" panose="020B0604020202020204" pitchFamily="34" charset="0"/>
              </a:rPr>
              <a:t> </a:t>
            </a:r>
            <a:r>
              <a:rPr lang="en-US" altLang="zh-CN" b="1">
                <a:solidFill>
                  <a:schemeClr val="tx1"/>
                </a:solidFill>
                <a:latin typeface="Arial" panose="020B0604020202020204" pitchFamily="34" charset="0"/>
                <a:ea typeface="微软雅黑" panose="020B0503020204020204" charset="-122"/>
                <a:cs typeface="Arial" panose="020B0604020202020204" pitchFamily="34" charset="0"/>
              </a:rPr>
              <a:t>The concert starting,</a:t>
            </a:r>
            <a:r>
              <a:rPr lang="zh-CN" altLang="en-US" b="1">
                <a:solidFill>
                  <a:schemeClr val="tx1"/>
                </a:solidFill>
                <a:latin typeface="Arial" panose="020B0604020202020204" pitchFamily="34" charset="0"/>
                <a:ea typeface="微软雅黑" panose="020B0503020204020204" charset="-122"/>
                <a:cs typeface="Arial" panose="020B0604020202020204" pitchFamily="34" charset="0"/>
                <a:sym typeface="+mn-ea"/>
              </a:rPr>
              <a:t> the musical director appeared, a wave of applause filled the air. </a:t>
            </a:r>
            <a:endParaRPr lang="zh-CN" altLang="en-US" b="1">
              <a:solidFill>
                <a:schemeClr val="tx1"/>
              </a:solidFill>
              <a:latin typeface="Arial" panose="020B0604020202020204" pitchFamily="34" charset="0"/>
              <a:ea typeface="微软雅黑" panose="020B0503020204020204" charset="-122"/>
              <a:cs typeface="Arial" panose="020B0604020202020204" pitchFamily="34" charset="0"/>
            </a:endParaRPr>
          </a:p>
          <a:p>
            <a:pPr algn="l"/>
            <a:endParaRPr lang="zh-CN" altLang="en-US" b="1">
              <a:solidFill>
                <a:schemeClr val="tx1"/>
              </a:solidFill>
              <a:latin typeface="Arial" panose="020B0604020202020204" pitchFamily="34" charset="0"/>
              <a:ea typeface="微软雅黑" panose="020B0503020204020204" charset="-122"/>
              <a:cs typeface="Arial" panose="020B0604020202020204" pitchFamily="34" charset="0"/>
            </a:endParaRPr>
          </a:p>
        </p:txBody>
      </p:sp>
      <p:sp>
        <p:nvSpPr>
          <p:cNvPr id="8" name="文本框 7"/>
          <p:cNvSpPr txBox="1"/>
          <p:nvPr/>
        </p:nvSpPr>
        <p:spPr>
          <a:xfrm>
            <a:off x="322580" y="2486660"/>
            <a:ext cx="8611235" cy="1461770"/>
          </a:xfrm>
          <a:prstGeom prst="rect">
            <a:avLst/>
          </a:prstGeom>
        </p:spPr>
        <p:txBody>
          <a:bodyPr wrap="square">
            <a:noAutofit/>
          </a:bodyPr>
          <a:p>
            <a:pPr algn="l"/>
            <a:r>
              <a:rPr lang="en-US" altLang="zh-CN" b="1">
                <a:solidFill>
                  <a:srgbClr val="C00000"/>
                </a:solidFill>
                <a:latin typeface="Arial" panose="020B0604020202020204" pitchFamily="34" charset="0"/>
                <a:ea typeface="微软雅黑" panose="020B0503020204020204" charset="-122"/>
                <a:sym typeface="+mn-ea"/>
              </a:rPr>
              <a:t>Build-up(P2-4):</a:t>
            </a:r>
            <a:r>
              <a:rPr lang="en-US" altLang="zh-CN" b="1">
                <a:solidFill>
                  <a:schemeClr val="tx1"/>
                </a:solidFill>
                <a:latin typeface="Arial" panose="020B0604020202020204" pitchFamily="34" charset="0"/>
                <a:ea typeface="微软雅黑" panose="020B0503020204020204" charset="-122"/>
                <a:cs typeface="Arial" panose="020B0604020202020204" pitchFamily="34" charset="0"/>
                <a:sym typeface="+mn-ea"/>
              </a:rPr>
              <a:t>T</a:t>
            </a:r>
            <a:r>
              <a:rPr lang="zh-CN" altLang="en-US" b="1">
                <a:solidFill>
                  <a:schemeClr val="tx1"/>
                </a:solidFill>
                <a:latin typeface="Arial" panose="020B0604020202020204" pitchFamily="34" charset="0"/>
                <a:ea typeface="微软雅黑" panose="020B0503020204020204" charset="-122"/>
                <a:cs typeface="Arial" panose="020B0604020202020204" pitchFamily="34" charset="0"/>
                <a:sym typeface="+mn-ea"/>
              </a:rPr>
              <a:t>here</a:t>
            </a:r>
            <a:r>
              <a:rPr lang="en-US" altLang="zh-CN" b="1">
                <a:solidFill>
                  <a:schemeClr val="tx1"/>
                </a:solidFill>
                <a:latin typeface="Arial" panose="020B0604020202020204" pitchFamily="34" charset="0"/>
                <a:ea typeface="微软雅黑" panose="020B0503020204020204" charset="-122"/>
                <a:cs typeface="Arial" panose="020B0604020202020204" pitchFamily="34" charset="0"/>
                <a:sym typeface="+mn-ea"/>
              </a:rPr>
              <a:t> being</a:t>
            </a:r>
            <a:r>
              <a:rPr lang="zh-CN" altLang="en-US" b="1">
                <a:solidFill>
                  <a:schemeClr val="tx1"/>
                </a:solidFill>
                <a:latin typeface="Arial" panose="020B0604020202020204" pitchFamily="34" charset="0"/>
                <a:ea typeface="微软雅黑" panose="020B0503020204020204" charset="-122"/>
                <a:cs typeface="Arial" panose="020B0604020202020204" pitchFamily="34" charset="0"/>
                <a:sym typeface="+mn-ea"/>
              </a:rPr>
              <a:t>  always a touch of dissatisfaction and envy in my heart as I watched these school bands, because I had never been able to develop a band to this level. </a:t>
            </a:r>
            <a:endParaRPr lang="zh-CN" altLang="en-US" b="1">
              <a:solidFill>
                <a:schemeClr val="tx1"/>
              </a:solidFill>
              <a:latin typeface="Arial" panose="020B0604020202020204" pitchFamily="34" charset="0"/>
              <a:ea typeface="微软雅黑" panose="020B0503020204020204" charset="-122"/>
              <a:cs typeface="Arial" panose="020B0604020202020204" pitchFamily="34" charset="0"/>
              <a:sym typeface="+mn-ea"/>
            </a:endParaRPr>
          </a:p>
          <a:p>
            <a:pPr algn="l"/>
            <a:r>
              <a:rPr lang="en-US" altLang="zh-CN" b="1">
                <a:latin typeface="Arial" panose="020B0604020202020204" pitchFamily="34" charset="0"/>
                <a:ea typeface="微软雅黑" panose="020B0503020204020204" charset="-122"/>
                <a:sym typeface="+mn-ea"/>
              </a:rPr>
              <a:t>Moved by the music and eager to see her familiar faces, she felt helpless with poor eyesight, strengthening the emotional conflict.</a:t>
            </a:r>
            <a:endParaRPr lang="en-US" altLang="zh-CN" b="1">
              <a:latin typeface="Arial" panose="020B0604020202020204" pitchFamily="34" charset="0"/>
              <a:ea typeface="微软雅黑" panose="020B0503020204020204" charset="-122"/>
            </a:endParaRPr>
          </a:p>
          <a:p>
            <a:pPr algn="l"/>
            <a:endParaRPr lang="en-US" altLang="zh-CN" b="1">
              <a:solidFill>
                <a:schemeClr val="tx1"/>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9" name="文本框 8"/>
          <p:cNvSpPr txBox="1"/>
          <p:nvPr/>
        </p:nvSpPr>
        <p:spPr>
          <a:xfrm>
            <a:off x="9164955" y="1845310"/>
            <a:ext cx="2396490" cy="539750"/>
          </a:xfrm>
          <a:prstGeom prst="rect">
            <a:avLst/>
          </a:prstGeom>
        </p:spPr>
        <p:txBody>
          <a:bodyPr wrap="square">
            <a:noAutofit/>
          </a:bodyPr>
          <a:p>
            <a:pPr algn="l">
              <a:lnSpc>
                <a:spcPct val="90000"/>
              </a:lnSpc>
              <a:buClrTx/>
              <a:buSzTx/>
              <a:buNone/>
            </a:pPr>
            <a:r>
              <a:rPr lang="en-US" altLang="zh-CN" sz="2000" b="1">
                <a:solidFill>
                  <a:srgbClr val="C00000"/>
                </a:solidFill>
                <a:latin typeface="Arial" panose="020B0604020202020204" pitchFamily="34" charset="0"/>
                <a:ea typeface="微软雅黑" panose="020B0503020204020204" charset="-122"/>
              </a:rPr>
              <a:t> </a:t>
            </a:r>
            <a:r>
              <a:rPr lang="en-US" altLang="zh-CN" sz="1800" b="1">
                <a:solidFill>
                  <a:srgbClr val="C00000"/>
                </a:solidFill>
                <a:latin typeface="Arial" panose="020B0604020202020204" pitchFamily="34" charset="0"/>
                <a:ea typeface="微软雅黑" panose="020B0503020204020204" charset="-122"/>
              </a:rPr>
              <a:t>excited; expectant;</a:t>
            </a:r>
            <a:endParaRPr lang="en-US" altLang="zh-CN" sz="1800" b="1">
              <a:solidFill>
                <a:srgbClr val="C00000"/>
              </a:solidFill>
              <a:latin typeface="Arial" panose="020B0604020202020204" pitchFamily="34" charset="0"/>
              <a:ea typeface="微软雅黑" panose="020B0503020204020204" charset="-122"/>
            </a:endParaRPr>
          </a:p>
          <a:p>
            <a:pPr algn="l">
              <a:lnSpc>
                <a:spcPct val="90000"/>
              </a:lnSpc>
              <a:buClrTx/>
              <a:buSzTx/>
              <a:buNone/>
            </a:pPr>
            <a:r>
              <a:rPr lang="en-US" altLang="zh-CN" sz="1800" b="1">
                <a:solidFill>
                  <a:srgbClr val="C00000"/>
                </a:solidFill>
                <a:latin typeface="Arial" panose="020B0604020202020204" pitchFamily="34" charset="0"/>
                <a:ea typeface="微软雅黑" panose="020B0503020204020204" charset="-122"/>
              </a:rPr>
              <a:t> hopeful;</a:t>
            </a:r>
            <a:endParaRPr lang="en-US" altLang="zh-CN" sz="1800" b="1">
              <a:solidFill>
                <a:srgbClr val="C00000"/>
              </a:solidFill>
              <a:latin typeface="Arial" panose="020B0604020202020204" pitchFamily="34" charset="0"/>
              <a:ea typeface="微软雅黑" panose="020B0503020204020204" charset="-122"/>
            </a:endParaRPr>
          </a:p>
        </p:txBody>
      </p:sp>
      <p:sp>
        <p:nvSpPr>
          <p:cNvPr id="10" name="文本框 9"/>
          <p:cNvSpPr txBox="1"/>
          <p:nvPr/>
        </p:nvSpPr>
        <p:spPr>
          <a:xfrm>
            <a:off x="9244330" y="2463800"/>
            <a:ext cx="2573020" cy="1492250"/>
          </a:xfrm>
          <a:prstGeom prst="rect">
            <a:avLst/>
          </a:prstGeom>
        </p:spPr>
        <p:txBody>
          <a:bodyPr wrap="square">
            <a:noAutofit/>
          </a:bodyPr>
          <a:p>
            <a:pPr algn="l">
              <a:lnSpc>
                <a:spcPct val="90000"/>
              </a:lnSpc>
            </a:pPr>
            <a:r>
              <a:rPr lang="en-US" altLang="zh-CN" b="1">
                <a:solidFill>
                  <a:srgbClr val="C00000"/>
                </a:solidFill>
                <a:latin typeface="Arial" panose="020B0604020202020204" pitchFamily="34" charset="0"/>
                <a:ea typeface="微软雅黑" panose="020B0503020204020204" charset="-122"/>
              </a:rPr>
              <a:t>dis-satisfactory; envy;</a:t>
            </a:r>
            <a:endParaRPr lang="en-US" altLang="zh-CN" b="1">
              <a:solidFill>
                <a:srgbClr val="C00000"/>
              </a:solidFill>
              <a:latin typeface="Arial" panose="020B0604020202020204" pitchFamily="34" charset="0"/>
              <a:ea typeface="微软雅黑" panose="020B0503020204020204" charset="-122"/>
            </a:endParaRPr>
          </a:p>
          <a:p>
            <a:pPr algn="l">
              <a:lnSpc>
                <a:spcPct val="90000"/>
              </a:lnSpc>
            </a:pPr>
            <a:r>
              <a:rPr lang="en-US" altLang="zh-CN" b="1">
                <a:solidFill>
                  <a:srgbClr val="C00000"/>
                </a:solidFill>
                <a:latin typeface="Arial" panose="020B0604020202020204" pitchFamily="34" charset="0"/>
                <a:ea typeface="微软雅黑" panose="020B0503020204020204" charset="-122"/>
              </a:rPr>
              <a:t>contradictory;</a:t>
            </a:r>
            <a:endParaRPr lang="en-US" altLang="zh-CN" b="1">
              <a:solidFill>
                <a:srgbClr val="C00000"/>
              </a:solidFill>
              <a:latin typeface="Arial" panose="020B0604020202020204" pitchFamily="34" charset="0"/>
              <a:ea typeface="微软雅黑" panose="020B0503020204020204" charset="-122"/>
            </a:endParaRPr>
          </a:p>
          <a:p>
            <a:pPr algn="l">
              <a:lnSpc>
                <a:spcPct val="90000"/>
              </a:lnSpc>
            </a:pPr>
            <a:r>
              <a:rPr lang="en-US" altLang="zh-CN" b="1">
                <a:solidFill>
                  <a:srgbClr val="C00000"/>
                </a:solidFill>
                <a:latin typeface="Arial" panose="020B0604020202020204" pitchFamily="34" charset="0"/>
                <a:ea typeface="微软雅黑" panose="020B0503020204020204" charset="-122"/>
              </a:rPr>
              <a:t>self-doubtful;</a:t>
            </a:r>
            <a:endParaRPr lang="en-US" altLang="zh-CN" b="1">
              <a:solidFill>
                <a:srgbClr val="C00000"/>
              </a:solidFill>
              <a:latin typeface="Arial" panose="020B0604020202020204" pitchFamily="34" charset="0"/>
              <a:ea typeface="微软雅黑" panose="020B0503020204020204" charset="-122"/>
            </a:endParaRPr>
          </a:p>
          <a:p>
            <a:pPr algn="l">
              <a:lnSpc>
                <a:spcPct val="90000"/>
              </a:lnSpc>
            </a:pPr>
            <a:r>
              <a:rPr lang="en-US" altLang="zh-CN" b="1">
                <a:solidFill>
                  <a:srgbClr val="C00000"/>
                </a:solidFill>
                <a:latin typeface="Arial" panose="020B0604020202020204" pitchFamily="34" charset="0"/>
                <a:ea typeface="微软雅黑" panose="020B0503020204020204" charset="-122"/>
              </a:rPr>
              <a:t>regretful; </a:t>
            </a:r>
            <a:endParaRPr lang="en-US" altLang="zh-CN" b="1">
              <a:solidFill>
                <a:srgbClr val="C00000"/>
              </a:solidFill>
              <a:latin typeface="Arial" panose="020B0604020202020204" pitchFamily="34" charset="0"/>
              <a:ea typeface="微软雅黑" panose="020B0503020204020204" charset="-122"/>
            </a:endParaRPr>
          </a:p>
          <a:p>
            <a:pPr algn="l">
              <a:lnSpc>
                <a:spcPct val="90000"/>
              </a:lnSpc>
            </a:pPr>
            <a:r>
              <a:rPr lang="en-US" altLang="zh-CN" b="1">
                <a:solidFill>
                  <a:srgbClr val="C00000"/>
                </a:solidFill>
                <a:latin typeface="Arial" panose="020B0604020202020204" pitchFamily="34" charset="0"/>
                <a:ea typeface="微软雅黑" panose="020B0503020204020204" charset="-122"/>
              </a:rPr>
              <a:t>amazed</a:t>
            </a:r>
            <a:endParaRPr lang="en-US" altLang="zh-CN" b="1">
              <a:solidFill>
                <a:srgbClr val="C00000"/>
              </a:solidFill>
              <a:latin typeface="Arial" panose="020B0604020202020204" pitchFamily="34" charset="0"/>
              <a:ea typeface="微软雅黑" panose="020B0503020204020204" charset="-122"/>
            </a:endParaRPr>
          </a:p>
          <a:p>
            <a:pPr algn="l">
              <a:lnSpc>
                <a:spcPct val="90000"/>
              </a:lnSpc>
            </a:pPr>
            <a:r>
              <a:rPr lang="en-US" altLang="zh-CN" b="1">
                <a:solidFill>
                  <a:srgbClr val="C00000"/>
                </a:solidFill>
                <a:latin typeface="Arial" panose="020B0604020202020204" pitchFamily="34" charset="0"/>
                <a:ea typeface="微软雅黑" panose="020B0503020204020204" charset="-122"/>
              </a:rPr>
              <a:t>thirsty and longing;</a:t>
            </a:r>
            <a:endParaRPr lang="en-US" altLang="zh-CN" b="1">
              <a:solidFill>
                <a:srgbClr val="C00000"/>
              </a:solidFill>
              <a:latin typeface="Arial" panose="020B0604020202020204" pitchFamily="34" charset="0"/>
              <a:ea typeface="微软雅黑" panose="020B0503020204020204" charset="-122"/>
            </a:endParaRPr>
          </a:p>
          <a:p>
            <a:pPr algn="l"/>
            <a:endParaRPr lang="en-US" altLang="zh-CN" b="1">
              <a:solidFill>
                <a:srgbClr val="C00000"/>
              </a:solidFill>
              <a:latin typeface="Arial" panose="020B0604020202020204" pitchFamily="34" charset="0"/>
              <a:ea typeface="微软雅黑" panose="020B0503020204020204" charset="-122"/>
            </a:endParaRPr>
          </a:p>
        </p:txBody>
      </p:sp>
      <p:sp>
        <p:nvSpPr>
          <p:cNvPr id="11" name="文本框 10"/>
          <p:cNvSpPr txBox="1"/>
          <p:nvPr/>
        </p:nvSpPr>
        <p:spPr>
          <a:xfrm>
            <a:off x="322580" y="4043680"/>
            <a:ext cx="8733155" cy="845820"/>
          </a:xfrm>
          <a:prstGeom prst="rect">
            <a:avLst/>
          </a:prstGeom>
        </p:spPr>
        <p:txBody>
          <a:bodyPr wrap="square">
            <a:noAutofit/>
          </a:bodyPr>
          <a:p>
            <a:pPr algn="l"/>
            <a:r>
              <a:rPr lang="en-US" altLang="zh-CN" b="1">
                <a:solidFill>
                  <a:srgbClr val="C00000"/>
                </a:solidFill>
                <a:latin typeface="Arial" panose="020B0604020202020204" pitchFamily="34" charset="0"/>
                <a:ea typeface="微软雅黑" panose="020B0503020204020204" charset="-122"/>
                <a:sym typeface="+mn-ea"/>
              </a:rPr>
              <a:t>Climax(P5): </a:t>
            </a:r>
            <a:r>
              <a:rPr lang="en-US" altLang="zh-CN" b="1">
                <a:latin typeface="Arial" panose="020B0604020202020204" pitchFamily="34" charset="0"/>
                <a:ea typeface="微软雅黑" panose="020B0503020204020204" charset="-122"/>
                <a:sym typeface="+mn-ea"/>
              </a:rPr>
              <a:t>Meeting with the violinist </a:t>
            </a:r>
            <a:r>
              <a:rPr lang="zh-CN" altLang="en-US" b="1">
                <a:latin typeface="Arial" panose="020B0604020202020204" pitchFamily="34" charset="0"/>
                <a:ea typeface="微软雅黑" panose="020B0503020204020204" charset="-122"/>
                <a:sym typeface="+mn-ea"/>
              </a:rPr>
              <a:t>Bradley</a:t>
            </a:r>
            <a:r>
              <a:rPr lang="en-US" altLang="zh-CN">
                <a:latin typeface="Arial" panose="020B0604020202020204" pitchFamily="34" charset="0"/>
                <a:ea typeface="微软雅黑" panose="020B0503020204020204" charset="-122"/>
                <a:sym typeface="+mn-ea"/>
              </a:rPr>
              <a:t> </a:t>
            </a:r>
            <a:r>
              <a:rPr lang="en-US" altLang="zh-CN" b="1">
                <a:latin typeface="Arial" panose="020B0604020202020204" pitchFamily="34" charset="0"/>
                <a:ea typeface="微软雅黑" panose="020B0503020204020204" charset="-122"/>
                <a:sym typeface="+mn-ea"/>
              </a:rPr>
              <a:t>unexpectedly , the teacher recognized him as a f</a:t>
            </a:r>
            <a:r>
              <a:rPr lang="zh-CN" altLang="en-US" b="1">
                <a:latin typeface="Arial" panose="020B0604020202020204" pitchFamily="34" charset="0"/>
                <a:ea typeface="微软雅黑" panose="020B0503020204020204" charset="-122"/>
                <a:sym typeface="+mn-ea"/>
              </a:rPr>
              <a:t>ormer student of </a:t>
            </a:r>
            <a:r>
              <a:rPr lang="en-US" altLang="zh-CN" b="1">
                <a:latin typeface="Arial" panose="020B0604020202020204" pitchFamily="34" charset="0"/>
                <a:ea typeface="微软雅黑" panose="020B0503020204020204" charset="-122"/>
                <a:sym typeface="+mn-ea"/>
              </a:rPr>
              <a:t>hers who </a:t>
            </a:r>
            <a:r>
              <a:rPr lang="zh-CN" altLang="en-US" b="1">
                <a:latin typeface="Arial" panose="020B0604020202020204" pitchFamily="34" charset="0"/>
                <a:ea typeface="微软雅黑" panose="020B0503020204020204" charset="-122"/>
                <a:sym typeface="+mn-ea"/>
              </a:rPr>
              <a:t>had struggled through all his subjects</a:t>
            </a:r>
            <a:r>
              <a:rPr lang="en-US" altLang="zh-CN" b="1">
                <a:latin typeface="Arial" panose="020B0604020202020204" pitchFamily="34" charset="0"/>
                <a:ea typeface="微软雅黑" panose="020B0503020204020204" charset="-122"/>
                <a:sym typeface="+mn-ea"/>
              </a:rPr>
              <a:t> and chatted with him.</a:t>
            </a:r>
            <a:endParaRPr lang="zh-CN" altLang="en-US" b="1">
              <a:solidFill>
                <a:schemeClr val="tx1"/>
              </a:solidFill>
              <a:latin typeface="Arial" panose="020B0604020202020204" pitchFamily="34" charset="0"/>
              <a:ea typeface="微软雅黑" panose="020B0503020204020204" charset="-122"/>
              <a:sym typeface="+mn-ea"/>
            </a:endParaRPr>
          </a:p>
          <a:p>
            <a:pPr algn="l"/>
            <a:endParaRPr lang="zh-CN" altLang="en-US" sz="1800" b="1">
              <a:latin typeface="Arial" panose="020B0604020202020204" pitchFamily="34" charset="0"/>
              <a:ea typeface="微软雅黑" panose="020B0503020204020204" charset="-122"/>
            </a:endParaRPr>
          </a:p>
        </p:txBody>
      </p:sp>
      <p:sp>
        <p:nvSpPr>
          <p:cNvPr id="13" name="文本框 12"/>
          <p:cNvSpPr txBox="1"/>
          <p:nvPr/>
        </p:nvSpPr>
        <p:spPr>
          <a:xfrm>
            <a:off x="9164955" y="4144645"/>
            <a:ext cx="2637790" cy="643890"/>
          </a:xfrm>
          <a:prstGeom prst="rect">
            <a:avLst/>
          </a:prstGeom>
        </p:spPr>
        <p:txBody>
          <a:bodyPr wrap="square">
            <a:noAutofit/>
          </a:bodyPr>
          <a:p>
            <a:pPr algn="l"/>
            <a:r>
              <a:rPr lang="en-US" altLang="zh-CN" b="1">
                <a:solidFill>
                  <a:srgbClr val="C00000"/>
                </a:solidFill>
                <a:latin typeface="Arial" panose="020B0604020202020204" pitchFamily="34" charset="0"/>
                <a:ea typeface="微软雅黑" panose="020B0503020204020204" charset="-122"/>
              </a:rPr>
              <a:t>puzzled but surprised;</a:t>
            </a:r>
            <a:endParaRPr lang="en-US" altLang="zh-CN" b="1">
              <a:solidFill>
                <a:srgbClr val="C00000"/>
              </a:solidFill>
              <a:latin typeface="Arial" panose="020B0604020202020204" pitchFamily="34" charset="0"/>
              <a:ea typeface="微软雅黑" panose="020B0503020204020204" charset="-122"/>
            </a:endParaRPr>
          </a:p>
          <a:p>
            <a:pPr algn="l"/>
            <a:r>
              <a:rPr lang="en-US" altLang="zh-CN" b="1">
                <a:solidFill>
                  <a:srgbClr val="C00000"/>
                </a:solidFill>
                <a:latin typeface="Arial" panose="020B0604020202020204" pitchFamily="34" charset="0"/>
                <a:ea typeface="微软雅黑" panose="020B0503020204020204" charset="-122"/>
              </a:rPr>
              <a:t>relieved unexpectedly;</a:t>
            </a:r>
            <a:endParaRPr lang="en-US" altLang="zh-CN" b="1">
              <a:solidFill>
                <a:srgbClr val="C00000"/>
              </a:solidFill>
              <a:latin typeface="Arial" panose="020B0604020202020204" pitchFamily="34" charset="0"/>
              <a:ea typeface="微软雅黑" panose="020B0503020204020204" charset="-122"/>
            </a:endParaRPr>
          </a:p>
          <a:p>
            <a:pPr algn="l"/>
            <a:endParaRPr lang="en-US" altLang="zh-CN" b="1">
              <a:solidFill>
                <a:srgbClr val="C00000"/>
              </a:solidFill>
              <a:latin typeface="Arial" panose="020B0604020202020204" pitchFamily="34" charset="0"/>
              <a:ea typeface="微软雅黑" panose="020B0503020204020204" charset="-122"/>
            </a:endParaRPr>
          </a:p>
        </p:txBody>
      </p:sp>
      <p:sp>
        <p:nvSpPr>
          <p:cNvPr id="14" name="文本框 13"/>
          <p:cNvSpPr txBox="1"/>
          <p:nvPr/>
        </p:nvSpPr>
        <p:spPr>
          <a:xfrm>
            <a:off x="252095" y="5002530"/>
            <a:ext cx="8738235" cy="861060"/>
          </a:xfrm>
          <a:prstGeom prst="rect">
            <a:avLst/>
          </a:prstGeom>
        </p:spPr>
        <p:txBody>
          <a:bodyPr wrap="square">
            <a:noAutofit/>
          </a:bodyPr>
          <a:p>
            <a:pPr algn="l">
              <a:lnSpc>
                <a:spcPct val="90000"/>
              </a:lnSpc>
            </a:pPr>
            <a:r>
              <a:rPr lang="en-US" altLang="zh-CN" b="1">
                <a:solidFill>
                  <a:srgbClr val="C00000"/>
                </a:solidFill>
                <a:latin typeface="Arial" panose="020B0604020202020204" pitchFamily="34" charset="0"/>
                <a:ea typeface="微软雅黑" panose="020B0503020204020204" charset="-122"/>
                <a:sym typeface="+mn-ea"/>
              </a:rPr>
              <a:t>Falling action(续写P1) :</a:t>
            </a:r>
            <a:r>
              <a:rPr lang="en-US" altLang="zh-CN" b="1">
                <a:solidFill>
                  <a:schemeClr val="tx1"/>
                </a:solidFill>
                <a:latin typeface="Arial" panose="020B0604020202020204" pitchFamily="34" charset="0"/>
                <a:ea typeface="微软雅黑" panose="020B0503020204020204" charset="-122"/>
                <a:sym typeface="+mn-ea"/>
              </a:rPr>
              <a:t> By reuniting and chatting with </a:t>
            </a:r>
            <a:r>
              <a:rPr lang="zh-CN" altLang="en-US" b="1">
                <a:solidFill>
                  <a:schemeClr val="tx1"/>
                </a:solidFill>
                <a:latin typeface="Arial" panose="020B0604020202020204" pitchFamily="34" charset="0"/>
                <a:ea typeface="微软雅黑" panose="020B0503020204020204" charset="-122"/>
                <a:sym typeface="+mn-ea"/>
              </a:rPr>
              <a:t>Bradley</a:t>
            </a:r>
            <a:r>
              <a:rPr lang="en-US" altLang="zh-CN" b="1">
                <a:solidFill>
                  <a:schemeClr val="tx1"/>
                </a:solidFill>
                <a:latin typeface="Arial" panose="020B0604020202020204" pitchFamily="34" charset="0"/>
                <a:ea typeface="微软雅黑" panose="020B0503020204020204" charset="-122"/>
                <a:sym typeface="+mn-ea"/>
              </a:rPr>
              <a:t>, the teacher teacher </a:t>
            </a:r>
            <a:r>
              <a:rPr lang="en-US" altLang="zh-CN" b="1">
                <a:solidFill>
                  <a:srgbClr val="C00000"/>
                </a:solidFill>
                <a:latin typeface="Arial" panose="020B0604020202020204" pitchFamily="34" charset="0"/>
                <a:ea typeface="微软雅黑" panose="020B0503020204020204" charset="-122"/>
                <a:sym typeface="+mn-ea"/>
              </a:rPr>
              <a:t>recalled </a:t>
            </a:r>
            <a:r>
              <a:rPr lang="en-US" altLang="zh-CN" b="1">
                <a:solidFill>
                  <a:schemeClr val="tx1"/>
                </a:solidFill>
                <a:latin typeface="Arial" panose="020B0604020202020204" pitchFamily="34" charset="0"/>
                <a:ea typeface="微软雅黑" panose="020B0503020204020204" charset="-122"/>
                <a:sym typeface="+mn-ea"/>
              </a:rPr>
              <a:t>his growth from a clumsy and shy student to a confident and skillful violinist.</a:t>
            </a:r>
            <a:endParaRPr lang="en-US" altLang="zh-CN" sz="1800" b="1">
              <a:solidFill>
                <a:schemeClr val="tx1"/>
              </a:solidFill>
              <a:latin typeface="Arial" panose="020B0604020202020204" pitchFamily="34" charset="0"/>
              <a:ea typeface="微软雅黑" panose="020B0503020204020204" charset="-122"/>
              <a:sym typeface="+mn-ea"/>
            </a:endParaRPr>
          </a:p>
        </p:txBody>
      </p:sp>
      <p:sp>
        <p:nvSpPr>
          <p:cNvPr id="15" name="文本框 14"/>
          <p:cNvSpPr txBox="1"/>
          <p:nvPr/>
        </p:nvSpPr>
        <p:spPr>
          <a:xfrm>
            <a:off x="9323070" y="5259705"/>
            <a:ext cx="2080895" cy="374015"/>
          </a:xfrm>
          <a:prstGeom prst="rect">
            <a:avLst/>
          </a:prstGeom>
        </p:spPr>
        <p:txBody>
          <a:bodyPr wrap="square">
            <a:noAutofit/>
          </a:bodyPr>
          <a:p>
            <a:pPr algn="l">
              <a:lnSpc>
                <a:spcPct val="80000"/>
              </a:lnSpc>
            </a:pPr>
            <a:r>
              <a:rPr lang="en-US" altLang="zh-CN" sz="2000" b="1">
                <a:solidFill>
                  <a:srgbClr val="C00000"/>
                </a:solidFill>
                <a:latin typeface="Arial" panose="020B0604020202020204" pitchFamily="34" charset="0"/>
                <a:ea typeface="微软雅黑" panose="020B0503020204020204" charset="-122"/>
              </a:rPr>
              <a:t>proud; fulfilled; </a:t>
            </a:r>
            <a:endParaRPr lang="en-US" altLang="zh-CN" b="1">
              <a:solidFill>
                <a:srgbClr val="C00000"/>
              </a:solidFill>
              <a:latin typeface="Arial" panose="020B0604020202020204" pitchFamily="34" charset="0"/>
              <a:ea typeface="微软雅黑" panose="020B0503020204020204" charset="-122"/>
            </a:endParaRPr>
          </a:p>
          <a:p>
            <a:pPr algn="l"/>
            <a:endParaRPr lang="en-US" altLang="zh-CN" b="1">
              <a:solidFill>
                <a:srgbClr val="C00000"/>
              </a:solidFill>
              <a:latin typeface="Arial" panose="020B0604020202020204" pitchFamily="34" charset="0"/>
              <a:ea typeface="微软雅黑" panose="020B0503020204020204" charset="-122"/>
            </a:endParaRPr>
          </a:p>
          <a:p>
            <a:pPr algn="l"/>
            <a:endParaRPr lang="en-US" altLang="zh-CN" b="1">
              <a:solidFill>
                <a:srgbClr val="C00000"/>
              </a:solidFill>
              <a:latin typeface="Arial" panose="020B0604020202020204" pitchFamily="34" charset="0"/>
              <a:ea typeface="微软雅黑" panose="020B0503020204020204" charset="-122"/>
            </a:endParaRPr>
          </a:p>
        </p:txBody>
      </p:sp>
      <p:sp>
        <p:nvSpPr>
          <p:cNvPr id="16" name="文本框 15"/>
          <p:cNvSpPr txBox="1"/>
          <p:nvPr/>
        </p:nvSpPr>
        <p:spPr>
          <a:xfrm>
            <a:off x="141605" y="5928995"/>
            <a:ext cx="8848725" cy="881380"/>
          </a:xfrm>
          <a:prstGeom prst="rect">
            <a:avLst/>
          </a:prstGeom>
        </p:spPr>
        <p:txBody>
          <a:bodyPr wrap="square">
            <a:noAutofit/>
          </a:bodyPr>
          <a:p>
            <a:pPr algn="l"/>
            <a:r>
              <a:rPr lang="en-US" altLang="zh-CN" b="1">
                <a:solidFill>
                  <a:srgbClr val="C00000"/>
                </a:solidFill>
                <a:latin typeface="Arial" panose="020B0604020202020204" pitchFamily="34" charset="0"/>
                <a:ea typeface="微软雅黑" panose="020B0503020204020204" charset="-122"/>
                <a:sym typeface="+mn-ea"/>
              </a:rPr>
              <a:t>Ending(续写P2) : </a:t>
            </a:r>
            <a:r>
              <a:rPr lang="zh-CN" altLang="en-US" b="1">
                <a:latin typeface="Arial" panose="020B0604020202020204" pitchFamily="34" charset="0"/>
                <a:ea typeface="微软雅黑" panose="020B0503020204020204" charset="-122"/>
                <a:sym typeface="+mn-ea"/>
              </a:rPr>
              <a:t>I was still smiling as I made my way back to the music hall.</a:t>
            </a:r>
            <a:r>
              <a:rPr lang="en-US" altLang="zh-CN" b="1">
                <a:latin typeface="Arial" panose="020B0604020202020204" pitchFamily="34" charset="0"/>
                <a:ea typeface="微软雅黑" panose="020B0503020204020204" charset="-122"/>
                <a:sym typeface="+mn-ea"/>
              </a:rPr>
              <a:t> The teacher realised that  that the real value of education lies in developing students' confidence and resilience, not just superficial skills or achievements. </a:t>
            </a:r>
            <a:endParaRPr lang="en-US" altLang="zh-CN" b="1">
              <a:latin typeface="Arial" panose="020B0604020202020204" pitchFamily="34" charset="0"/>
              <a:ea typeface="微软雅黑" panose="020B0503020204020204" charset="-122"/>
              <a:sym typeface="+mn-ea"/>
            </a:endParaRPr>
          </a:p>
          <a:p>
            <a:pPr algn="l"/>
            <a:endParaRPr lang="zh-CN" altLang="en-US" sz="1800" b="1">
              <a:latin typeface="Arial" panose="020B0604020202020204" pitchFamily="34" charset="0"/>
              <a:ea typeface="微软雅黑" panose="020B0503020204020204" charset="-122"/>
            </a:endParaRPr>
          </a:p>
        </p:txBody>
      </p:sp>
      <p:sp>
        <p:nvSpPr>
          <p:cNvPr id="17" name="文本框 16"/>
          <p:cNvSpPr txBox="1"/>
          <p:nvPr/>
        </p:nvSpPr>
        <p:spPr>
          <a:xfrm>
            <a:off x="9164955" y="5928995"/>
            <a:ext cx="2642870" cy="706755"/>
          </a:xfrm>
          <a:prstGeom prst="rect">
            <a:avLst/>
          </a:prstGeom>
        </p:spPr>
        <p:txBody>
          <a:bodyPr wrap="square">
            <a:spAutoFit/>
          </a:bodyPr>
          <a:p>
            <a:pPr algn="l"/>
            <a:r>
              <a:rPr lang="zh-CN" altLang="en-US" sz="1800">
                <a:latin typeface="Arial" panose="020B0604020202020204" pitchFamily="34" charset="0"/>
                <a:ea typeface="微软雅黑" panose="020B0503020204020204" charset="-122"/>
              </a:rPr>
              <a:t> </a:t>
            </a:r>
            <a:r>
              <a:rPr lang="en-US" altLang="zh-CN" sz="2000" b="1">
                <a:solidFill>
                  <a:srgbClr val="C00000"/>
                </a:solidFill>
                <a:latin typeface="Arial" panose="020B0604020202020204" pitchFamily="34" charset="0"/>
                <a:ea typeface="微软雅黑" panose="020B0503020204020204" charset="-122"/>
              </a:rPr>
              <a:t>satisfied from the bottom of her heart</a:t>
            </a:r>
            <a:endParaRPr lang="en-US" altLang="zh-CN" sz="2000" b="1">
              <a:solidFill>
                <a:srgbClr val="C00000"/>
              </a:solidFill>
              <a:latin typeface="Arial" panose="020B0604020202020204" pitchFamily="3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Effect transition="in" filter="blinds(horizontal)">
                                      <p:cBhvr>
                                        <p:cTn id="42" dur="500"/>
                                        <p:tgtEl>
                                          <p:spTgt spid="1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linds(horizontal)">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8" grpId="0"/>
      <p:bldP spid="10" grpId="0"/>
      <p:bldP spid="11" grpId="0"/>
      <p:bldP spid="13" grpId="0"/>
      <p:bldP spid="14"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540385" y="217170"/>
            <a:ext cx="3990340" cy="398780"/>
          </a:xfrm>
          <a:prstGeom prst="rect">
            <a:avLst/>
          </a:prstGeom>
          <a:solidFill>
            <a:schemeClr val="accent5">
              <a:lumMod val="20000"/>
              <a:lumOff val="80000"/>
            </a:schemeClr>
          </a:solidFill>
        </p:spPr>
        <p:txBody>
          <a:bodyPr wrap="square">
            <a:spAutoFit/>
          </a:bodyPr>
          <a:p>
            <a:pPr algn="l"/>
            <a:r>
              <a:rPr lang="en-US" altLang="zh-CN" sz="2000" b="1">
                <a:latin typeface="Arial" panose="020B0604020202020204" pitchFamily="34" charset="0"/>
                <a:ea typeface="微软雅黑" panose="020B0503020204020204" charset="-122"/>
              </a:rPr>
              <a:t>Step3 Read for language styles</a:t>
            </a:r>
            <a:endParaRPr lang="en-US" altLang="zh-CN" sz="2000" b="1">
              <a:latin typeface="Arial" panose="020B0604020202020204" pitchFamily="34" charset="0"/>
              <a:ea typeface="微软雅黑" panose="020B0503020204020204" charset="-122"/>
            </a:endParaRPr>
          </a:p>
        </p:txBody>
      </p:sp>
      <p:sp>
        <p:nvSpPr>
          <p:cNvPr id="2" name="文本框 1"/>
          <p:cNvSpPr txBox="1"/>
          <p:nvPr/>
        </p:nvSpPr>
        <p:spPr>
          <a:xfrm>
            <a:off x="4816475" y="154940"/>
            <a:ext cx="1224915" cy="461010"/>
          </a:xfrm>
          <a:prstGeom prst="rect">
            <a:avLst/>
          </a:prstGeom>
          <a:solidFill>
            <a:schemeClr val="accent6">
              <a:lumMod val="20000"/>
              <a:lumOff val="80000"/>
            </a:schemeClr>
          </a:solidFill>
        </p:spPr>
        <p:txBody>
          <a:bodyPr wrap="square">
            <a:noAutofit/>
          </a:bodyPr>
          <a:p>
            <a:pPr algn="r"/>
            <a:r>
              <a:rPr lang="zh-CN" altLang="en-US" sz="2000" b="1">
                <a:latin typeface="Arial" panose="020B0604020202020204" pitchFamily="34" charset="0"/>
                <a:ea typeface="微软雅黑" panose="020B0503020204020204" charset="-122"/>
              </a:rPr>
              <a:t>语言协同</a:t>
            </a:r>
            <a:endParaRPr lang="zh-CN" altLang="en-US" sz="2400" b="1">
              <a:latin typeface="Arial" panose="020B0604020202020204" pitchFamily="34" charset="0"/>
              <a:ea typeface="微软雅黑" panose="020B0503020204020204" charset="-122"/>
            </a:endParaRPr>
          </a:p>
          <a:p>
            <a:pPr algn="r"/>
            <a:endParaRPr lang="zh-CN" altLang="en-US" sz="1800" b="1">
              <a:latin typeface="Arial" panose="020B0604020202020204" pitchFamily="34" charset="0"/>
              <a:ea typeface="微软雅黑" panose="020B0503020204020204" charset="-122"/>
            </a:endParaRPr>
          </a:p>
          <a:p>
            <a:pPr algn="r"/>
            <a:endParaRPr lang="zh-CN" altLang="en-US" sz="1800" b="1">
              <a:latin typeface="Arial" panose="020B0604020202020204" pitchFamily="34" charset="0"/>
              <a:ea typeface="微软雅黑" panose="020B0503020204020204" charset="-122"/>
            </a:endParaRPr>
          </a:p>
        </p:txBody>
      </p:sp>
      <p:sp>
        <p:nvSpPr>
          <p:cNvPr id="4" name="文本框 3"/>
          <p:cNvSpPr txBox="1"/>
          <p:nvPr/>
        </p:nvSpPr>
        <p:spPr>
          <a:xfrm>
            <a:off x="532765" y="751840"/>
            <a:ext cx="10484485" cy="398780"/>
          </a:xfrm>
          <a:prstGeom prst="rect">
            <a:avLst/>
          </a:prstGeom>
        </p:spPr>
        <p:txBody>
          <a:bodyPr wrap="square">
            <a:spAutoFit/>
          </a:bodyPr>
          <a:p>
            <a:pPr algn="l"/>
            <a:r>
              <a:rPr lang="en-US" altLang="zh-CN" sz="2000" b="1">
                <a:solidFill>
                  <a:srgbClr val="C00000"/>
                </a:solidFill>
                <a:latin typeface="Arial" panose="020B0604020202020204" pitchFamily="34" charset="0"/>
                <a:ea typeface="微软雅黑" panose="020B0503020204020204" charset="-122"/>
              </a:rPr>
              <a:t>Activity3. </a:t>
            </a:r>
            <a:r>
              <a:rPr lang="en-US" altLang="zh-CN" sz="2000" b="1">
                <a:latin typeface="Arial" panose="020B0604020202020204" pitchFamily="34" charset="0"/>
                <a:ea typeface="微软雅黑" panose="020B0503020204020204" charset="-122"/>
              </a:rPr>
              <a:t>Analyze the language styles of the given passage.</a:t>
            </a:r>
            <a:endParaRPr lang="zh-CN" altLang="en-US" sz="2000" b="1">
              <a:latin typeface="Arial" panose="020B0604020202020204" pitchFamily="34" charset="0"/>
              <a:ea typeface="微软雅黑" panose="020B0503020204020204" charset="-122"/>
            </a:endParaRPr>
          </a:p>
        </p:txBody>
      </p:sp>
      <p:graphicFrame>
        <p:nvGraphicFramePr>
          <p:cNvPr id="5" name="表格 4"/>
          <p:cNvGraphicFramePr/>
          <p:nvPr>
            <p:custDataLst>
              <p:tags r:id="rId1"/>
            </p:custDataLst>
          </p:nvPr>
        </p:nvGraphicFramePr>
        <p:xfrm>
          <a:off x="209550" y="1130300"/>
          <a:ext cx="11772900" cy="5464810"/>
        </p:xfrm>
        <a:graphic>
          <a:graphicData uri="http://schemas.openxmlformats.org/drawingml/2006/table">
            <a:tbl>
              <a:tblPr firstRow="1" bandRow="1">
                <a:tableStyleId>{5C22544A-7EE6-4342-B048-85BDC9FD1C3A}</a:tableStyleId>
              </a:tblPr>
              <a:tblGrid>
                <a:gridCol w="1542415"/>
                <a:gridCol w="10230485"/>
              </a:tblGrid>
              <a:tr h="36576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550545">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844675">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411605">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653415">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63881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6" name="文本框 5"/>
          <p:cNvSpPr txBox="1"/>
          <p:nvPr/>
        </p:nvSpPr>
        <p:spPr>
          <a:xfrm>
            <a:off x="150495" y="1130300"/>
            <a:ext cx="1562100" cy="368300"/>
          </a:xfrm>
          <a:prstGeom prst="rect">
            <a:avLst/>
          </a:prstGeom>
          <a:solidFill>
            <a:schemeClr val="accent6">
              <a:lumMod val="20000"/>
              <a:lumOff val="80000"/>
            </a:schemeClr>
          </a:solidFill>
        </p:spPr>
        <p:txBody>
          <a:bodyPr wrap="square">
            <a:spAutoFit/>
          </a:bodyPr>
          <a:p>
            <a:pPr algn="l"/>
            <a:r>
              <a:rPr lang="zh-CN" altLang="en-US">
                <a:latin typeface="Arial" panose="020B0604020202020204" pitchFamily="34" charset="0"/>
                <a:ea typeface="微软雅黑" panose="020B0503020204020204" charset="-122"/>
              </a:rPr>
              <a:t>原文语言形式</a:t>
            </a:r>
            <a:endParaRPr lang="zh-CN" altLang="en-US">
              <a:latin typeface="Arial" panose="020B0604020202020204" pitchFamily="34" charset="0"/>
              <a:ea typeface="微软雅黑" panose="020B0503020204020204" charset="-122"/>
            </a:endParaRPr>
          </a:p>
        </p:txBody>
      </p:sp>
      <p:sp>
        <p:nvSpPr>
          <p:cNvPr id="7" name="文本框 6"/>
          <p:cNvSpPr txBox="1"/>
          <p:nvPr/>
        </p:nvSpPr>
        <p:spPr>
          <a:xfrm>
            <a:off x="5441950" y="1130300"/>
            <a:ext cx="1120140" cy="368300"/>
          </a:xfrm>
          <a:prstGeom prst="rect">
            <a:avLst/>
          </a:prstGeom>
          <a:solidFill>
            <a:schemeClr val="accent5">
              <a:lumMod val="20000"/>
              <a:lumOff val="80000"/>
            </a:schemeClr>
          </a:solidFill>
        </p:spPr>
        <p:txBody>
          <a:bodyPr wrap="square">
            <a:spAutoFit/>
          </a:bodyPr>
          <a:p>
            <a:pPr algn="l"/>
            <a:r>
              <a:rPr lang="zh-CN" altLang="en-US" b="1">
                <a:latin typeface="Arial" panose="020B0604020202020204" pitchFamily="34" charset="0"/>
                <a:ea typeface="微软雅黑" panose="020B0503020204020204" charset="-122"/>
              </a:rPr>
              <a:t>语言分析</a:t>
            </a:r>
            <a:endParaRPr lang="zh-CN" altLang="en-US" b="1">
              <a:latin typeface="Arial" panose="020B0604020202020204" pitchFamily="34" charset="0"/>
              <a:ea typeface="微软雅黑" panose="020B0503020204020204" charset="-122"/>
            </a:endParaRPr>
          </a:p>
        </p:txBody>
      </p:sp>
      <p:sp>
        <p:nvSpPr>
          <p:cNvPr id="8" name="文本框 7"/>
          <p:cNvSpPr txBox="1"/>
          <p:nvPr/>
        </p:nvSpPr>
        <p:spPr>
          <a:xfrm>
            <a:off x="193675" y="1685925"/>
            <a:ext cx="1609725" cy="337185"/>
          </a:xfrm>
          <a:prstGeom prst="rect">
            <a:avLst/>
          </a:prstGeom>
          <a:solidFill>
            <a:schemeClr val="accent6">
              <a:lumMod val="20000"/>
              <a:lumOff val="80000"/>
            </a:schemeClr>
          </a:solidFill>
        </p:spPr>
        <p:txBody>
          <a:bodyPr wrap="square">
            <a:spAutoFit/>
          </a:bodyPr>
          <a:p>
            <a:pPr algn="l">
              <a:buClrTx/>
              <a:buSzTx/>
              <a:buFontTx/>
            </a:pPr>
            <a:r>
              <a:rPr lang="zh-CN" altLang="en-US" sz="1600">
                <a:latin typeface="Arial" panose="020B0604020202020204" pitchFamily="34" charset="0"/>
                <a:ea typeface="微软雅黑" panose="020B0503020204020204" charset="-122"/>
              </a:rPr>
              <a:t>时态和描写手法</a:t>
            </a:r>
            <a:endParaRPr lang="zh-CN" altLang="en-US" sz="1600">
              <a:latin typeface="Arial" panose="020B0604020202020204" pitchFamily="34" charset="0"/>
              <a:ea typeface="微软雅黑" panose="020B0503020204020204" charset="-122"/>
            </a:endParaRPr>
          </a:p>
        </p:txBody>
      </p:sp>
      <p:sp>
        <p:nvSpPr>
          <p:cNvPr id="9" name="文本框 8"/>
          <p:cNvSpPr txBox="1"/>
          <p:nvPr/>
        </p:nvSpPr>
        <p:spPr>
          <a:xfrm>
            <a:off x="2177415" y="1604010"/>
            <a:ext cx="6899275" cy="368300"/>
          </a:xfrm>
          <a:prstGeom prst="rect">
            <a:avLst/>
          </a:prstGeom>
          <a:solidFill>
            <a:schemeClr val="accent4">
              <a:lumMod val="20000"/>
              <a:lumOff val="80000"/>
            </a:schemeClr>
          </a:solidFill>
        </p:spPr>
        <p:txBody>
          <a:bodyPr wrap="square">
            <a:spAutoFit/>
          </a:bodyPr>
          <a:p>
            <a:pPr algn="l"/>
            <a:r>
              <a:rPr lang="zh-CN" altLang="en-US" b="1">
                <a:latin typeface="Arial" panose="020B0604020202020204" pitchFamily="34" charset="0"/>
                <a:ea typeface="微软雅黑" panose="020B0503020204020204" charset="-122"/>
              </a:rPr>
              <a:t>一般过去时态、过去完成时；环境描写、</a:t>
            </a:r>
            <a:r>
              <a:rPr lang="zh-CN" altLang="en-US" b="1">
                <a:latin typeface="Arial" panose="020B0604020202020204" pitchFamily="34" charset="0"/>
                <a:ea typeface="微软雅黑" panose="020B0503020204020204" charset="-122"/>
                <a:sym typeface="+mn-ea"/>
              </a:rPr>
              <a:t>心理描写</a:t>
            </a:r>
            <a:r>
              <a:rPr lang="zh-CN" altLang="en-US" b="1">
                <a:latin typeface="Arial" panose="020B0604020202020204" pitchFamily="34" charset="0"/>
                <a:ea typeface="微软雅黑" panose="020B0503020204020204" charset="-122"/>
              </a:rPr>
              <a:t>，穿插有效对话</a:t>
            </a:r>
            <a:r>
              <a:rPr lang="zh-CN" altLang="en-US">
                <a:latin typeface="Arial" panose="020B0604020202020204" pitchFamily="34" charset="0"/>
                <a:ea typeface="微软雅黑" panose="020B0503020204020204" charset="-122"/>
              </a:rPr>
              <a:t>。</a:t>
            </a:r>
            <a:endParaRPr lang="zh-CN" altLang="en-US">
              <a:latin typeface="Arial" panose="020B0604020202020204" pitchFamily="34" charset="0"/>
              <a:ea typeface="微软雅黑" panose="020B0503020204020204" charset="-122"/>
            </a:endParaRPr>
          </a:p>
        </p:txBody>
      </p:sp>
      <p:sp>
        <p:nvSpPr>
          <p:cNvPr id="10" name="文本框 9"/>
          <p:cNvSpPr txBox="1"/>
          <p:nvPr/>
        </p:nvSpPr>
        <p:spPr>
          <a:xfrm>
            <a:off x="603250" y="2732405"/>
            <a:ext cx="977265" cy="706755"/>
          </a:xfrm>
          <a:prstGeom prst="rect">
            <a:avLst/>
          </a:prstGeom>
          <a:solidFill>
            <a:schemeClr val="accent6">
              <a:lumMod val="20000"/>
              <a:lumOff val="80000"/>
            </a:schemeClr>
          </a:solidFill>
        </p:spPr>
        <p:txBody>
          <a:bodyPr wrap="square">
            <a:spAutoFit/>
          </a:bodyPr>
          <a:p>
            <a:pPr algn="l">
              <a:buClrTx/>
              <a:buSzTx/>
              <a:buFontTx/>
            </a:pPr>
            <a:r>
              <a:rPr lang="zh-CN" altLang="en-US" sz="2000">
                <a:latin typeface="Arial" panose="020B0604020202020204" pitchFamily="34" charset="0"/>
                <a:ea typeface="微软雅黑" panose="020B0503020204020204" charset="-122"/>
              </a:rPr>
              <a:t>环境描</a:t>
            </a:r>
            <a:endParaRPr lang="zh-CN" altLang="en-US" sz="2000">
              <a:latin typeface="Arial" panose="020B0604020202020204" pitchFamily="34" charset="0"/>
              <a:ea typeface="微软雅黑" panose="020B0503020204020204" charset="-122"/>
            </a:endParaRPr>
          </a:p>
          <a:p>
            <a:pPr algn="l">
              <a:buClrTx/>
              <a:buSzTx/>
              <a:buFontTx/>
            </a:pPr>
            <a:r>
              <a:rPr lang="zh-CN" altLang="en-US" sz="2000">
                <a:latin typeface="Arial" panose="020B0604020202020204" pitchFamily="34" charset="0"/>
                <a:ea typeface="微软雅黑" panose="020B0503020204020204" charset="-122"/>
              </a:rPr>
              <a:t>写特点</a:t>
            </a:r>
            <a:endParaRPr lang="zh-CN" altLang="en-US" sz="2000">
              <a:latin typeface="Arial" panose="020B0604020202020204" pitchFamily="34" charset="0"/>
              <a:ea typeface="微软雅黑" panose="020B0503020204020204" charset="-122"/>
            </a:endParaRPr>
          </a:p>
        </p:txBody>
      </p:sp>
      <p:sp>
        <p:nvSpPr>
          <p:cNvPr id="11" name="文本框 10"/>
          <p:cNvSpPr txBox="1"/>
          <p:nvPr/>
        </p:nvSpPr>
        <p:spPr>
          <a:xfrm>
            <a:off x="1823720" y="2172335"/>
            <a:ext cx="8816975" cy="1583690"/>
          </a:xfrm>
          <a:prstGeom prst="rect">
            <a:avLst/>
          </a:prstGeom>
          <a:solidFill>
            <a:schemeClr val="accent4">
              <a:lumMod val="20000"/>
              <a:lumOff val="80000"/>
            </a:schemeClr>
          </a:solidFill>
        </p:spPr>
        <p:txBody>
          <a:bodyPr wrap="square">
            <a:spAutoFit/>
          </a:bodyPr>
          <a:p>
            <a:pPr algn="l">
              <a:lnSpc>
                <a:spcPct val="90000"/>
              </a:lnSpc>
            </a:pPr>
            <a:r>
              <a:rPr lang="zh-CN" altLang="en-US" b="1">
                <a:latin typeface="Times New Roman" panose="02020603050405020304" charset="0"/>
                <a:ea typeface="微软雅黑" panose="020B0503020204020204" charset="-122"/>
                <a:cs typeface="Times New Roman" panose="02020603050405020304" charset="0"/>
                <a:sym typeface="+mn-ea"/>
              </a:rPr>
              <a:t>The atmosphere </a:t>
            </a:r>
            <a:r>
              <a:rPr lang="zh-CN" altLang="en-US" b="1">
                <a:solidFill>
                  <a:srgbClr val="C00000"/>
                </a:solidFill>
                <a:latin typeface="Times New Roman" panose="02020603050405020304" charset="0"/>
                <a:ea typeface="微软雅黑" panose="020B0503020204020204" charset="-122"/>
                <a:cs typeface="Times New Roman" panose="02020603050405020304" charset="0"/>
                <a:sym typeface="+mn-ea"/>
              </a:rPr>
              <a:t>in the music hall</a:t>
            </a:r>
            <a:r>
              <a:rPr lang="zh-CN" altLang="en-US" b="1">
                <a:latin typeface="Times New Roman" panose="02020603050405020304" charset="0"/>
                <a:ea typeface="微软雅黑" panose="020B0503020204020204" charset="-122"/>
                <a:cs typeface="Times New Roman" panose="02020603050405020304" charset="0"/>
                <a:sym typeface="+mn-ea"/>
              </a:rPr>
              <a:t> was professional.</a:t>
            </a:r>
            <a:r>
              <a:rPr lang="en-US" altLang="zh-CN" b="1">
                <a:latin typeface="Times New Roman" panose="02020603050405020304" charset="0"/>
                <a:ea typeface="微软雅黑" panose="020B0503020204020204" charset="-122"/>
                <a:cs typeface="Times New Roman" panose="02020603050405020304" charset="0"/>
                <a:sym typeface="+mn-ea"/>
              </a:rPr>
              <a:t> </a:t>
            </a:r>
            <a:endParaRPr lang="en-US" altLang="zh-CN" b="1">
              <a:latin typeface="Times New Roman" panose="02020603050405020304" charset="0"/>
              <a:ea typeface="微软雅黑" panose="020B0503020204020204" charset="-122"/>
              <a:cs typeface="Times New Roman" panose="02020603050405020304" charset="0"/>
              <a:sym typeface="+mn-ea"/>
            </a:endParaRPr>
          </a:p>
          <a:p>
            <a:pPr algn="l">
              <a:lnSpc>
                <a:spcPct val="90000"/>
              </a:lnSpc>
            </a:pPr>
            <a:r>
              <a:rPr lang="zh-CN" altLang="en-US" b="1">
                <a:solidFill>
                  <a:srgbClr val="C00000"/>
                </a:solidFill>
                <a:latin typeface="Times New Roman" panose="02020603050405020304" charset="0"/>
                <a:ea typeface="微软雅黑" panose="020B0503020204020204" charset="-122"/>
                <a:cs typeface="Times New Roman" panose="02020603050405020304" charset="0"/>
                <a:sym typeface="+mn-ea"/>
              </a:rPr>
              <a:t>The annual High School Music Festival</a:t>
            </a:r>
            <a:r>
              <a:rPr lang="zh-CN" altLang="en-US" b="1">
                <a:latin typeface="Times New Roman" panose="02020603050405020304" charset="0"/>
                <a:ea typeface="微软雅黑" panose="020B0503020204020204" charset="-122"/>
                <a:cs typeface="Times New Roman" panose="02020603050405020304" charset="0"/>
                <a:sym typeface="+mn-ea"/>
              </a:rPr>
              <a:t> was the highlight of my year</a:t>
            </a:r>
            <a:r>
              <a:rPr lang="en-US" altLang="zh-CN" b="1">
                <a:latin typeface="Times New Roman" panose="02020603050405020304" charset="0"/>
                <a:ea typeface="微软雅黑" panose="020B0503020204020204" charset="-122"/>
                <a:cs typeface="Times New Roman" panose="02020603050405020304" charset="0"/>
                <a:sym typeface="+mn-ea"/>
              </a:rPr>
              <a:t>.</a:t>
            </a:r>
            <a:r>
              <a:rPr lang="zh-CN" altLang="en-US" b="1">
                <a:latin typeface="Times New Roman" panose="02020603050405020304" charset="0"/>
                <a:ea typeface="微软雅黑" panose="020B0503020204020204" charset="-122"/>
                <a:cs typeface="Times New Roman" panose="02020603050405020304" charset="0"/>
                <a:sym typeface="+mn-ea"/>
              </a:rPr>
              <a:t> </a:t>
            </a:r>
            <a:endParaRPr lang="zh-CN" altLang="en-US" b="1">
              <a:latin typeface="Times New Roman" panose="02020603050405020304" charset="0"/>
              <a:ea typeface="微软雅黑" panose="020B0503020204020204" charset="-122"/>
              <a:cs typeface="Times New Roman" panose="02020603050405020304" charset="0"/>
              <a:sym typeface="+mn-ea"/>
            </a:endParaRPr>
          </a:p>
          <a:p>
            <a:pPr algn="l">
              <a:lnSpc>
                <a:spcPct val="90000"/>
              </a:lnSpc>
            </a:pPr>
            <a:r>
              <a:rPr lang="en-US" altLang="zh-CN" b="1">
                <a:solidFill>
                  <a:srgbClr val="C00000"/>
                </a:solidFill>
                <a:latin typeface="Times New Roman" panose="02020603050405020304" charset="0"/>
                <a:ea typeface="微软雅黑" panose="020B0503020204020204" charset="-122"/>
                <a:cs typeface="Times New Roman" panose="02020603050405020304" charset="0"/>
                <a:sym typeface="+mn-ea"/>
              </a:rPr>
              <a:t>Teaching</a:t>
            </a:r>
            <a:r>
              <a:rPr lang="zh-CN" altLang="en-US" b="1">
                <a:solidFill>
                  <a:srgbClr val="C00000"/>
                </a:solidFill>
                <a:latin typeface="Times New Roman" panose="02020603050405020304" charset="0"/>
                <a:ea typeface="微软雅黑" panose="020B0503020204020204" charset="-122"/>
                <a:cs typeface="Times New Roman" panose="02020603050405020304" charset="0"/>
                <a:sym typeface="+mn-ea"/>
              </a:rPr>
              <a:t> in a small primary school</a:t>
            </a:r>
            <a:r>
              <a:rPr lang="en-US" altLang="zh-CN" b="1">
                <a:solidFill>
                  <a:srgbClr val="C00000"/>
                </a:solidFill>
                <a:latin typeface="Times New Roman" panose="02020603050405020304" charset="0"/>
                <a:ea typeface="微软雅黑" panose="020B0503020204020204" charset="-122"/>
                <a:cs typeface="Times New Roman" panose="02020603050405020304" charset="0"/>
                <a:sym typeface="+mn-ea"/>
              </a:rPr>
              <a:t>,</a:t>
            </a:r>
            <a:r>
              <a:rPr lang="zh-CN" altLang="en-US" b="1">
                <a:latin typeface="Times New Roman" panose="02020603050405020304" charset="0"/>
                <a:ea typeface="微软雅黑" panose="020B0503020204020204" charset="-122"/>
                <a:cs typeface="Times New Roman" panose="02020603050405020304" charset="0"/>
                <a:sym typeface="+mn-ea"/>
              </a:rPr>
              <a:t> I had never been able to develop a band to this level.  </a:t>
            </a:r>
            <a:endParaRPr lang="zh-CN" altLang="en-US" b="1">
              <a:latin typeface="Times New Roman" panose="02020603050405020304" charset="0"/>
              <a:ea typeface="微软雅黑" panose="020B0503020204020204" charset="-122"/>
              <a:cs typeface="Times New Roman" panose="02020603050405020304" charset="0"/>
              <a:sym typeface="+mn-ea"/>
            </a:endParaRPr>
          </a:p>
          <a:p>
            <a:pPr algn="l">
              <a:lnSpc>
                <a:spcPct val="90000"/>
              </a:lnSpc>
            </a:pPr>
            <a:r>
              <a:rPr lang="en-US" altLang="zh-CN" b="1">
                <a:latin typeface="Times New Roman" panose="02020603050405020304" charset="0"/>
                <a:ea typeface="微软雅黑" panose="020B0503020204020204" charset="-122"/>
                <a:cs typeface="Times New Roman" panose="02020603050405020304" charset="0"/>
                <a:sym typeface="+mn-ea"/>
              </a:rPr>
              <a:t>When the last notes rang out, </a:t>
            </a:r>
            <a:r>
              <a:rPr lang="en-US" altLang="zh-CN" b="1">
                <a:solidFill>
                  <a:srgbClr val="FF0000"/>
                </a:solidFill>
                <a:latin typeface="Times New Roman" panose="02020603050405020304" charset="0"/>
                <a:ea typeface="微软雅黑" panose="020B0503020204020204" charset="-122"/>
                <a:cs typeface="Times New Roman" panose="02020603050405020304" charset="0"/>
                <a:sym typeface="+mn-ea"/>
              </a:rPr>
              <a:t>...thunderous applause erupted</a:t>
            </a:r>
            <a:r>
              <a:rPr lang="en-US" altLang="zh-CN" b="1">
                <a:latin typeface="Times New Roman" panose="02020603050405020304" charset="0"/>
                <a:ea typeface="微软雅黑" panose="020B0503020204020204" charset="-122"/>
                <a:cs typeface="Times New Roman" panose="02020603050405020304" charset="0"/>
                <a:sym typeface="+mn-ea"/>
              </a:rPr>
              <a:t>. </a:t>
            </a:r>
            <a:endParaRPr lang="en-US" altLang="zh-CN" b="1">
              <a:latin typeface="Times New Roman" panose="02020603050405020304" charset="0"/>
              <a:ea typeface="微软雅黑" panose="020B0503020204020204" charset="-122"/>
              <a:cs typeface="Times New Roman" panose="02020603050405020304" charset="0"/>
              <a:sym typeface="+mn-ea"/>
            </a:endParaRPr>
          </a:p>
          <a:p>
            <a:pPr algn="l">
              <a:lnSpc>
                <a:spcPct val="90000"/>
              </a:lnSpc>
            </a:pPr>
            <a:r>
              <a:rPr lang="zh-CN" altLang="en-US" b="1">
                <a:latin typeface="Times New Roman" panose="02020603050405020304" charset="0"/>
                <a:ea typeface="微软雅黑" panose="020B0503020204020204" charset="-122"/>
                <a:cs typeface="Times New Roman" panose="02020603050405020304" charset="0"/>
                <a:sym typeface="+mn-ea"/>
              </a:rPr>
              <a:t>During the tea break</a:t>
            </a:r>
            <a:r>
              <a:rPr lang="en-US" altLang="zh-CN" b="1">
                <a:latin typeface="Times New Roman" panose="02020603050405020304" charset="0"/>
                <a:ea typeface="微软雅黑" panose="020B0503020204020204" charset="-122"/>
                <a:cs typeface="Times New Roman" panose="02020603050405020304" charset="0"/>
                <a:sym typeface="+mn-ea"/>
              </a:rPr>
              <a:t>,i</a:t>
            </a:r>
            <a:r>
              <a:rPr lang="zh-CN" altLang="en-US" b="1">
                <a:latin typeface="Times New Roman" panose="02020603050405020304" charset="0"/>
                <a:ea typeface="微软雅黑" panose="020B0503020204020204" charset="-122"/>
                <a:cs typeface="Times New Roman" panose="02020603050405020304" charset="0"/>
                <a:sym typeface="+mn-ea"/>
              </a:rPr>
              <a:t>t was a pleasant surprise to meet Bradley</a:t>
            </a:r>
            <a:r>
              <a:rPr lang="en-US" altLang="zh-CN" b="1">
                <a:latin typeface="Times New Roman" panose="02020603050405020304" charset="0"/>
                <a:ea typeface="微软雅黑" panose="020B0503020204020204" charset="-122"/>
                <a:cs typeface="Times New Roman" panose="02020603050405020304" charset="0"/>
                <a:sym typeface="+mn-ea"/>
              </a:rPr>
              <a:t> </a:t>
            </a:r>
            <a:r>
              <a:rPr lang="zh-CN" altLang="en-US" b="1">
                <a:latin typeface="Times New Roman" panose="02020603050405020304" charset="0"/>
                <a:ea typeface="微软雅黑" panose="020B0503020204020204" charset="-122"/>
                <a:cs typeface="Times New Roman" panose="02020603050405020304" charset="0"/>
                <a:sym typeface="+mn-ea"/>
              </a:rPr>
              <a:t>here. We sat down and had a chat. I was still smiling as I </a:t>
            </a:r>
            <a:r>
              <a:rPr lang="zh-CN" altLang="en-US" b="1">
                <a:solidFill>
                  <a:srgbClr val="C00000"/>
                </a:solidFill>
                <a:latin typeface="Times New Roman" panose="02020603050405020304" charset="0"/>
                <a:ea typeface="微软雅黑" panose="020B0503020204020204" charset="-122"/>
                <a:cs typeface="Times New Roman" panose="02020603050405020304" charset="0"/>
                <a:sym typeface="+mn-ea"/>
              </a:rPr>
              <a:t>made my way back to the music hall</a:t>
            </a:r>
            <a:r>
              <a:rPr lang="zh-CN" altLang="en-US" b="1">
                <a:latin typeface="Times New Roman" panose="02020603050405020304" charset="0"/>
                <a:ea typeface="微软雅黑" panose="020B0503020204020204" charset="-122"/>
                <a:cs typeface="Times New Roman" panose="02020603050405020304" charset="0"/>
                <a:sym typeface="+mn-ea"/>
              </a:rPr>
              <a:t>.</a:t>
            </a:r>
            <a:endParaRPr lang="en-US" altLang="zh-CN" b="1">
              <a:latin typeface="Times New Roman" panose="02020603050405020304" charset="0"/>
              <a:ea typeface="微软雅黑" panose="020B0503020204020204" charset="-122"/>
              <a:cs typeface="Times New Roman" panose="02020603050405020304" charset="0"/>
              <a:sym typeface="+mn-ea"/>
            </a:endParaRPr>
          </a:p>
        </p:txBody>
      </p:sp>
      <p:sp>
        <p:nvSpPr>
          <p:cNvPr id="12" name="右中括号 11"/>
          <p:cNvSpPr/>
          <p:nvPr/>
        </p:nvSpPr>
        <p:spPr>
          <a:xfrm>
            <a:off x="10640695" y="2291715"/>
            <a:ext cx="86360" cy="1254760"/>
          </a:xfrm>
          <a:prstGeom prst="rightBracket">
            <a:avLst/>
          </a:prstGeom>
          <a:ln w="25400"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3" name="文本框 12"/>
          <p:cNvSpPr txBox="1"/>
          <p:nvPr/>
        </p:nvSpPr>
        <p:spPr>
          <a:xfrm>
            <a:off x="10750550" y="2458085"/>
            <a:ext cx="1107440" cy="922020"/>
          </a:xfrm>
          <a:prstGeom prst="rect">
            <a:avLst/>
          </a:prstGeom>
          <a:solidFill>
            <a:schemeClr val="accent6">
              <a:lumMod val="20000"/>
              <a:lumOff val="80000"/>
            </a:schemeClr>
          </a:solidFill>
        </p:spPr>
        <p:txBody>
          <a:bodyPr wrap="square">
            <a:spAutoFit/>
          </a:bodyPr>
          <a:p>
            <a:pPr algn="l"/>
            <a:r>
              <a:rPr lang="zh-CN" altLang="en-US" sz="1800" b="1">
                <a:latin typeface="Arial" panose="020B0604020202020204" pitchFamily="34" charset="0"/>
                <a:ea typeface="微软雅黑" panose="020B0503020204020204" charset="-122"/>
              </a:rPr>
              <a:t>环境描写，烘托了人物的心情</a:t>
            </a:r>
            <a:endParaRPr lang="zh-CN" altLang="en-US" sz="1800" b="1">
              <a:latin typeface="Arial" panose="020B0604020202020204" pitchFamily="34" charset="0"/>
              <a:ea typeface="微软雅黑" panose="020B0503020204020204" charset="-122"/>
            </a:endParaRPr>
          </a:p>
        </p:txBody>
      </p:sp>
      <p:sp>
        <p:nvSpPr>
          <p:cNvPr id="14" name="文本框 13"/>
          <p:cNvSpPr txBox="1"/>
          <p:nvPr/>
        </p:nvSpPr>
        <p:spPr>
          <a:xfrm>
            <a:off x="733425" y="4337050"/>
            <a:ext cx="711200" cy="706755"/>
          </a:xfrm>
          <a:prstGeom prst="rect">
            <a:avLst/>
          </a:prstGeom>
          <a:solidFill>
            <a:schemeClr val="accent6">
              <a:lumMod val="20000"/>
              <a:lumOff val="80000"/>
            </a:schemeClr>
          </a:solidFill>
        </p:spPr>
        <p:txBody>
          <a:bodyPr wrap="square">
            <a:spAutoFit/>
          </a:bodyPr>
          <a:p>
            <a:pPr algn="l">
              <a:buClrTx/>
              <a:buSzTx/>
              <a:buNone/>
            </a:pPr>
            <a:r>
              <a:rPr lang="zh-CN" altLang="en-US" sz="2000">
                <a:latin typeface="Arial" panose="020B0604020202020204" pitchFamily="34" charset="0"/>
                <a:ea typeface="微软雅黑" panose="020B0503020204020204" charset="-122"/>
                <a:sym typeface="+mn-ea"/>
              </a:rPr>
              <a:t>心理</a:t>
            </a:r>
            <a:endParaRPr lang="zh-CN" altLang="en-US" sz="2000">
              <a:latin typeface="Arial" panose="020B0604020202020204" pitchFamily="34" charset="0"/>
              <a:ea typeface="微软雅黑" panose="020B0503020204020204" charset="-122"/>
              <a:sym typeface="+mn-ea"/>
            </a:endParaRPr>
          </a:p>
          <a:p>
            <a:pPr algn="l">
              <a:buClrTx/>
              <a:buSzTx/>
              <a:buNone/>
            </a:pPr>
            <a:r>
              <a:rPr lang="zh-CN" altLang="en-US" sz="2000">
                <a:latin typeface="Arial" panose="020B0604020202020204" pitchFamily="34" charset="0"/>
                <a:ea typeface="微软雅黑" panose="020B0503020204020204" charset="-122"/>
                <a:sym typeface="+mn-ea"/>
              </a:rPr>
              <a:t>描写</a:t>
            </a:r>
            <a:endParaRPr lang="zh-CN" altLang="en-US" sz="2000">
              <a:latin typeface="Arial" panose="020B0604020202020204" pitchFamily="34" charset="0"/>
              <a:ea typeface="微软雅黑" panose="020B0503020204020204" charset="-122"/>
            </a:endParaRPr>
          </a:p>
        </p:txBody>
      </p:sp>
      <p:sp>
        <p:nvSpPr>
          <p:cNvPr id="15" name="文本框 14"/>
          <p:cNvSpPr txBox="1"/>
          <p:nvPr/>
        </p:nvSpPr>
        <p:spPr>
          <a:xfrm>
            <a:off x="1804035" y="4153535"/>
            <a:ext cx="8325485" cy="1132840"/>
          </a:xfrm>
          <a:prstGeom prst="rect">
            <a:avLst/>
          </a:prstGeom>
          <a:solidFill>
            <a:schemeClr val="accent4">
              <a:lumMod val="20000"/>
              <a:lumOff val="80000"/>
            </a:schemeClr>
          </a:solidFill>
        </p:spPr>
        <p:txBody>
          <a:bodyPr wrap="square">
            <a:noAutofit/>
          </a:bodyPr>
          <a:p>
            <a:pPr algn="l">
              <a:lnSpc>
                <a:spcPct val="100000"/>
              </a:lnSpc>
            </a:pPr>
            <a:r>
              <a:rPr lang="zh-CN" altLang="en-US" b="1">
                <a:latin typeface="Times New Roman" panose="02020603050405020304" charset="0"/>
                <a:ea typeface="微软雅黑" panose="020B0503020204020204" charset="-122"/>
                <a:cs typeface="Times New Roman" panose="02020603050405020304" charset="0"/>
                <a:sym typeface="+mn-ea"/>
              </a:rPr>
              <a:t>As a music teacher, </a:t>
            </a:r>
            <a:r>
              <a:rPr lang="en-US" altLang="zh-CN" b="1">
                <a:latin typeface="Times New Roman" panose="02020603050405020304" charset="0"/>
                <a:ea typeface="微软雅黑" panose="020B0503020204020204" charset="-122"/>
                <a:cs typeface="Times New Roman" panose="02020603050405020304" charset="0"/>
                <a:sym typeface="+mn-ea"/>
              </a:rPr>
              <a:t>...</a:t>
            </a:r>
            <a:r>
              <a:rPr lang="zh-CN" altLang="en-US" b="1">
                <a:latin typeface="Times New Roman" panose="02020603050405020304" charset="0"/>
                <a:ea typeface="微软雅黑" panose="020B0503020204020204" charset="-122"/>
                <a:cs typeface="Times New Roman" panose="02020603050405020304" charset="0"/>
                <a:sym typeface="+mn-ea"/>
              </a:rPr>
              <a:t> </a:t>
            </a:r>
            <a:r>
              <a:rPr lang="zh-CN" altLang="en-US" b="1">
                <a:solidFill>
                  <a:srgbClr val="FF0000"/>
                </a:solidFill>
                <a:latin typeface="Times New Roman" panose="02020603050405020304" charset="0"/>
                <a:ea typeface="微软雅黑" panose="020B0503020204020204" charset="-122"/>
                <a:cs typeface="Times New Roman" panose="02020603050405020304" charset="0"/>
                <a:sym typeface="+mn-ea"/>
              </a:rPr>
              <a:t>amazed</a:t>
            </a:r>
            <a:r>
              <a:rPr lang="zh-CN" altLang="en-US" b="1">
                <a:latin typeface="Times New Roman" panose="02020603050405020304" charset="0"/>
                <a:ea typeface="微软雅黑" panose="020B0503020204020204" charset="-122"/>
                <a:cs typeface="Times New Roman" panose="02020603050405020304" charset="0"/>
                <a:sym typeface="+mn-ea"/>
              </a:rPr>
              <a:t> by the extraordinary talents the musical directors inspired in their students.</a:t>
            </a:r>
            <a:r>
              <a:rPr lang="en-US" altLang="zh-CN" b="1">
                <a:latin typeface="Times New Roman" panose="02020603050405020304" charset="0"/>
                <a:ea typeface="微软雅黑" panose="020B0503020204020204" charset="-122"/>
                <a:cs typeface="Times New Roman" panose="02020603050405020304" charset="0"/>
                <a:sym typeface="+mn-ea"/>
              </a:rPr>
              <a:t> ...</a:t>
            </a:r>
            <a:r>
              <a:rPr lang="zh-CN" altLang="en-US" b="1">
                <a:latin typeface="Times New Roman" panose="02020603050405020304" charset="0"/>
                <a:ea typeface="微软雅黑" panose="020B0503020204020204" charset="-122"/>
                <a:cs typeface="Times New Roman" panose="02020603050405020304" charset="0"/>
                <a:sym typeface="+mn-ea"/>
              </a:rPr>
              <a:t>always</a:t>
            </a:r>
            <a:r>
              <a:rPr lang="zh-CN" altLang="en-US" b="1">
                <a:solidFill>
                  <a:srgbClr val="FF0000"/>
                </a:solidFill>
                <a:latin typeface="Times New Roman" panose="02020603050405020304" charset="0"/>
                <a:ea typeface="微软雅黑" panose="020B0503020204020204" charset="-122"/>
                <a:cs typeface="Times New Roman" panose="02020603050405020304" charset="0"/>
                <a:sym typeface="+mn-ea"/>
              </a:rPr>
              <a:t> a touch of dissatisfaction and envy</a:t>
            </a:r>
            <a:r>
              <a:rPr lang="zh-CN" altLang="en-US" b="1">
                <a:latin typeface="Times New Roman" panose="02020603050405020304" charset="0"/>
                <a:ea typeface="微软雅黑" panose="020B0503020204020204" charset="-122"/>
                <a:cs typeface="Times New Roman" panose="02020603050405020304" charset="0"/>
                <a:sym typeface="+mn-ea"/>
              </a:rPr>
              <a:t> in my heart as I watched these school bands</a:t>
            </a:r>
            <a:r>
              <a:rPr lang="en-US" altLang="zh-CN" b="1">
                <a:latin typeface="Times New Roman" panose="02020603050405020304" charset="0"/>
                <a:ea typeface="微软雅黑" panose="020B0503020204020204" charset="-122"/>
                <a:cs typeface="Times New Roman" panose="02020603050405020304" charset="0"/>
                <a:sym typeface="+mn-ea"/>
              </a:rPr>
              <a:t>;  ...</a:t>
            </a:r>
            <a:r>
              <a:rPr lang="zh-CN" altLang="en-US" b="1">
                <a:latin typeface="Times New Roman" panose="02020603050405020304" charset="0"/>
                <a:ea typeface="微软雅黑" panose="020B0503020204020204" charset="-122"/>
                <a:cs typeface="Times New Roman" panose="02020603050405020304" charset="0"/>
                <a:sym typeface="+mn-ea"/>
              </a:rPr>
              <a:t>set my heart </a:t>
            </a:r>
            <a:r>
              <a:rPr lang="zh-CN" altLang="en-US" b="1">
                <a:solidFill>
                  <a:srgbClr val="FF0000"/>
                </a:solidFill>
                <a:latin typeface="Times New Roman" panose="02020603050405020304" charset="0"/>
                <a:ea typeface="微软雅黑" panose="020B0503020204020204" charset="-122"/>
                <a:cs typeface="Times New Roman" panose="02020603050405020304" charset="0"/>
                <a:sym typeface="+mn-ea"/>
              </a:rPr>
              <a:t>pounding</a:t>
            </a:r>
            <a:r>
              <a:rPr lang="en-US" altLang="zh-CN" b="1">
                <a:solidFill>
                  <a:srgbClr val="FF0000"/>
                </a:solidFill>
                <a:latin typeface="Times New Roman" panose="02020603050405020304" charset="0"/>
                <a:ea typeface="微软雅黑" panose="020B0503020204020204" charset="-122"/>
                <a:cs typeface="Times New Roman" panose="02020603050405020304" charset="0"/>
                <a:sym typeface="+mn-ea"/>
              </a:rPr>
              <a:t>; </a:t>
            </a:r>
            <a:r>
              <a:rPr lang="zh-CN" altLang="en-US" b="1">
                <a:solidFill>
                  <a:srgbClr val="FF0000"/>
                </a:solidFill>
                <a:latin typeface="Times New Roman" panose="02020603050405020304" charset="0"/>
                <a:ea typeface="微软雅黑" panose="020B0503020204020204" charset="-122"/>
                <a:cs typeface="Times New Roman" panose="02020603050405020304" charset="0"/>
                <a:sym typeface="+mn-ea"/>
              </a:rPr>
              <a:t>Puzzled</a:t>
            </a:r>
            <a:r>
              <a:rPr lang="zh-CN" altLang="en-US" b="1">
                <a:latin typeface="Times New Roman" panose="02020603050405020304" charset="0"/>
                <a:ea typeface="微软雅黑" panose="020B0503020204020204" charset="-122"/>
                <a:cs typeface="Times New Roman" panose="02020603050405020304" charset="0"/>
                <a:sym typeface="+mn-ea"/>
              </a:rPr>
              <a:t>,</a:t>
            </a:r>
            <a:r>
              <a:rPr lang="en-US" altLang="zh-CN" b="1">
                <a:latin typeface="Times New Roman" panose="02020603050405020304" charset="0"/>
                <a:ea typeface="微软雅黑" panose="020B0503020204020204" charset="-122"/>
                <a:cs typeface="Times New Roman" panose="02020603050405020304" charset="0"/>
                <a:sym typeface="+mn-ea"/>
              </a:rPr>
              <a:t> </a:t>
            </a:r>
            <a:r>
              <a:rPr lang="zh-CN" altLang="en-US" b="1">
                <a:latin typeface="Times New Roman" panose="02020603050405020304" charset="0"/>
                <a:ea typeface="微软雅黑" panose="020B0503020204020204" charset="-122"/>
                <a:cs typeface="Times New Roman" panose="02020603050405020304" charset="0"/>
                <a:sym typeface="+mn-ea"/>
              </a:rPr>
              <a:t>I searched his face for familiar features</a:t>
            </a:r>
            <a:r>
              <a:rPr lang="en-US" altLang="zh-CN" b="1">
                <a:latin typeface="Times New Roman" panose="02020603050405020304" charset="0"/>
                <a:ea typeface="微软雅黑" panose="020B0503020204020204" charset="-122"/>
                <a:cs typeface="Times New Roman" panose="02020603050405020304" charset="0"/>
                <a:sym typeface="+mn-ea"/>
              </a:rPr>
              <a:t>...</a:t>
            </a:r>
            <a:endParaRPr lang="en-US" altLang="zh-CN" b="1">
              <a:latin typeface="Times New Roman" panose="02020603050405020304" charset="0"/>
              <a:ea typeface="微软雅黑" panose="020B0503020204020204" charset="-122"/>
              <a:cs typeface="Times New Roman" panose="02020603050405020304" charset="0"/>
              <a:sym typeface="+mn-ea"/>
            </a:endParaRPr>
          </a:p>
        </p:txBody>
      </p:sp>
      <p:sp>
        <p:nvSpPr>
          <p:cNvPr id="16" name="右中括号 15"/>
          <p:cNvSpPr/>
          <p:nvPr/>
        </p:nvSpPr>
        <p:spPr>
          <a:xfrm>
            <a:off x="10209530" y="4168140"/>
            <a:ext cx="76200" cy="1043940"/>
          </a:xfrm>
          <a:prstGeom prst="rightBracket">
            <a:avLst/>
          </a:prstGeom>
          <a:ln w="25400"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7" name="文本框 16"/>
          <p:cNvSpPr txBox="1"/>
          <p:nvPr/>
        </p:nvSpPr>
        <p:spPr>
          <a:xfrm>
            <a:off x="10365740" y="3956685"/>
            <a:ext cx="1439545" cy="1322070"/>
          </a:xfrm>
          <a:prstGeom prst="rect">
            <a:avLst/>
          </a:prstGeom>
          <a:solidFill>
            <a:schemeClr val="accent6">
              <a:lumMod val="20000"/>
              <a:lumOff val="80000"/>
            </a:schemeClr>
          </a:solidFill>
        </p:spPr>
        <p:txBody>
          <a:bodyPr wrap="square">
            <a:spAutoFit/>
          </a:bodyPr>
          <a:p>
            <a:pPr algn="l"/>
            <a:r>
              <a:rPr lang="zh-CN" altLang="en-US" sz="1600" b="1">
                <a:latin typeface="Arial" panose="020B0604020202020204" pitchFamily="34" charset="0"/>
                <a:ea typeface="微软雅黑" panose="020B0503020204020204" charset="-122"/>
              </a:rPr>
              <a:t>心理描写，展示人物内心世界、塑造人物形象、突出作品主题</a:t>
            </a:r>
            <a:r>
              <a:rPr lang="zh-CN" altLang="en-US" sz="1600">
                <a:latin typeface="Arial" panose="020B0604020202020204" pitchFamily="34" charset="0"/>
                <a:ea typeface="微软雅黑" panose="020B0503020204020204" charset="-122"/>
              </a:rPr>
              <a:t>。</a:t>
            </a:r>
            <a:endParaRPr lang="zh-CN" altLang="en-US" sz="1600">
              <a:latin typeface="Arial" panose="020B0604020202020204" pitchFamily="34" charset="0"/>
              <a:ea typeface="微软雅黑" panose="020B0503020204020204" charset="-122"/>
            </a:endParaRPr>
          </a:p>
        </p:txBody>
      </p:sp>
      <p:sp>
        <p:nvSpPr>
          <p:cNvPr id="18" name="文本框 17"/>
          <p:cNvSpPr txBox="1"/>
          <p:nvPr/>
        </p:nvSpPr>
        <p:spPr>
          <a:xfrm>
            <a:off x="403860" y="5419725"/>
            <a:ext cx="1176655" cy="339725"/>
          </a:xfrm>
          <a:prstGeom prst="rect">
            <a:avLst/>
          </a:prstGeom>
          <a:solidFill>
            <a:schemeClr val="accent6">
              <a:lumMod val="20000"/>
              <a:lumOff val="80000"/>
            </a:schemeClr>
          </a:solidFill>
        </p:spPr>
        <p:txBody>
          <a:bodyPr wrap="square">
            <a:spAutoFit/>
          </a:bodyPr>
          <a:p>
            <a:pPr algn="l">
              <a:lnSpc>
                <a:spcPct val="90000"/>
              </a:lnSpc>
            </a:pPr>
            <a:r>
              <a:rPr lang="zh-CN" altLang="en-US" sz="1800">
                <a:latin typeface="Arial" panose="020B0604020202020204" pitchFamily="34" charset="0"/>
                <a:ea typeface="微软雅黑" panose="020B0503020204020204" charset="-122"/>
              </a:rPr>
              <a:t>句式特点</a:t>
            </a:r>
            <a:endParaRPr lang="zh-CN" altLang="en-US" sz="1800">
              <a:latin typeface="Arial" panose="020B0604020202020204" pitchFamily="34" charset="0"/>
              <a:ea typeface="微软雅黑" panose="020B0503020204020204" charset="-122"/>
            </a:endParaRPr>
          </a:p>
        </p:txBody>
      </p:sp>
      <p:sp>
        <p:nvSpPr>
          <p:cNvPr id="19" name="文本框 18"/>
          <p:cNvSpPr txBox="1"/>
          <p:nvPr/>
        </p:nvSpPr>
        <p:spPr>
          <a:xfrm>
            <a:off x="1946910" y="5530850"/>
            <a:ext cx="3663950" cy="368300"/>
          </a:xfrm>
          <a:prstGeom prst="rect">
            <a:avLst/>
          </a:prstGeom>
          <a:solidFill>
            <a:schemeClr val="accent4">
              <a:lumMod val="20000"/>
              <a:lumOff val="80000"/>
            </a:schemeClr>
          </a:solidFill>
        </p:spPr>
        <p:txBody>
          <a:bodyPr wrap="square">
            <a:spAutoFit/>
          </a:bodyPr>
          <a:p>
            <a:pPr algn="l"/>
            <a:r>
              <a:rPr lang="zh-CN" altLang="en-US" sz="1800" b="1">
                <a:latin typeface="Arial" panose="020B0604020202020204" pitchFamily="34" charset="0"/>
                <a:ea typeface="微软雅黑" panose="020B0503020204020204" charset="-122"/>
              </a:rPr>
              <a:t>简单句为主，复合句偶尔穿插使用</a:t>
            </a:r>
            <a:r>
              <a:rPr lang="zh-CN" altLang="en-US" sz="1800">
                <a:latin typeface="Arial" panose="020B0604020202020204" pitchFamily="34" charset="0"/>
                <a:ea typeface="微软雅黑" panose="020B0503020204020204" charset="-122"/>
              </a:rPr>
              <a:t>。</a:t>
            </a:r>
            <a:endParaRPr lang="zh-CN" altLang="en-US" sz="1800">
              <a:latin typeface="Arial" panose="020B0604020202020204" pitchFamily="34" charset="0"/>
              <a:ea typeface="微软雅黑" panose="020B0503020204020204" charset="-122"/>
            </a:endParaRPr>
          </a:p>
        </p:txBody>
      </p:sp>
      <p:sp>
        <p:nvSpPr>
          <p:cNvPr id="20" name="文本框 19"/>
          <p:cNvSpPr txBox="1"/>
          <p:nvPr/>
        </p:nvSpPr>
        <p:spPr>
          <a:xfrm>
            <a:off x="540385" y="6006465"/>
            <a:ext cx="904240" cy="588645"/>
          </a:xfrm>
          <a:prstGeom prst="rect">
            <a:avLst/>
          </a:prstGeom>
          <a:solidFill>
            <a:schemeClr val="accent6">
              <a:lumMod val="20000"/>
              <a:lumOff val="80000"/>
            </a:schemeClr>
          </a:solidFill>
        </p:spPr>
        <p:txBody>
          <a:bodyPr wrap="square">
            <a:spAutoFit/>
          </a:bodyPr>
          <a:p>
            <a:pPr algn="l">
              <a:lnSpc>
                <a:spcPct val="90000"/>
              </a:lnSpc>
            </a:pPr>
            <a:r>
              <a:rPr lang="zh-CN" altLang="en-US" sz="1800">
                <a:latin typeface="Arial" panose="020B0604020202020204" pitchFamily="34" charset="0"/>
                <a:ea typeface="微软雅黑" panose="020B0503020204020204" charset="-122"/>
              </a:rPr>
              <a:t>其他语</a:t>
            </a:r>
            <a:endParaRPr lang="zh-CN" altLang="en-US" sz="1800">
              <a:latin typeface="Arial" panose="020B0604020202020204" pitchFamily="34" charset="0"/>
              <a:ea typeface="微软雅黑" panose="020B0503020204020204" charset="-122"/>
            </a:endParaRPr>
          </a:p>
          <a:p>
            <a:pPr algn="l">
              <a:lnSpc>
                <a:spcPct val="90000"/>
              </a:lnSpc>
            </a:pPr>
            <a:r>
              <a:rPr lang="zh-CN" altLang="en-US" sz="1800">
                <a:latin typeface="Arial" panose="020B0604020202020204" pitchFamily="34" charset="0"/>
                <a:ea typeface="微软雅黑" panose="020B0503020204020204" charset="-122"/>
              </a:rPr>
              <a:t>法结构</a:t>
            </a:r>
            <a:endParaRPr lang="zh-CN" altLang="en-US" sz="1800">
              <a:latin typeface="Arial" panose="020B0604020202020204" pitchFamily="34" charset="0"/>
              <a:ea typeface="微软雅黑" panose="020B0503020204020204" charset="-122"/>
            </a:endParaRPr>
          </a:p>
        </p:txBody>
      </p:sp>
      <p:sp>
        <p:nvSpPr>
          <p:cNvPr id="21" name="文本框 20"/>
          <p:cNvSpPr txBox="1"/>
          <p:nvPr/>
        </p:nvSpPr>
        <p:spPr>
          <a:xfrm>
            <a:off x="1927860" y="6143625"/>
            <a:ext cx="4781550" cy="398780"/>
          </a:xfrm>
          <a:prstGeom prst="rect">
            <a:avLst/>
          </a:prstGeom>
          <a:solidFill>
            <a:schemeClr val="accent4">
              <a:lumMod val="20000"/>
              <a:lumOff val="80000"/>
            </a:schemeClr>
          </a:solidFill>
        </p:spPr>
        <p:txBody>
          <a:bodyPr wrap="square">
            <a:spAutoFit/>
          </a:bodyPr>
          <a:p>
            <a:pPr algn="l"/>
            <a:r>
              <a:rPr lang="en-US" altLang="zh-CN" sz="2000" b="1">
                <a:latin typeface="Arial" panose="020B0604020202020204" pitchFamily="34" charset="0"/>
                <a:ea typeface="微软雅黑" panose="020B0503020204020204" charset="-122"/>
              </a:rPr>
              <a:t>with</a:t>
            </a:r>
            <a:r>
              <a:rPr lang="zh-CN" altLang="en-US" sz="2000" b="1">
                <a:latin typeface="Arial" panose="020B0604020202020204" pitchFamily="34" charset="0"/>
                <a:ea typeface="微软雅黑" panose="020B0503020204020204" charset="-122"/>
              </a:rPr>
              <a:t>的复合结构；非谓语动词；无灵主语</a:t>
            </a:r>
            <a:endParaRPr lang="zh-CN" altLang="en-US" sz="2000" b="1">
              <a:latin typeface="Arial" panose="020B0604020202020204" pitchFamily="34" charset="0"/>
              <a:ea typeface="微软雅黑" panose="020B0503020204020204" charset="-122"/>
            </a:endParaRPr>
          </a:p>
        </p:txBody>
      </p:sp>
      <p:sp>
        <p:nvSpPr>
          <p:cNvPr id="22" name="文本框 21"/>
          <p:cNvSpPr txBox="1"/>
          <p:nvPr/>
        </p:nvSpPr>
        <p:spPr>
          <a:xfrm>
            <a:off x="5893435" y="5530850"/>
            <a:ext cx="5465445" cy="368300"/>
          </a:xfrm>
          <a:prstGeom prst="rect">
            <a:avLst/>
          </a:prstGeom>
          <a:solidFill>
            <a:schemeClr val="accent6">
              <a:lumMod val="20000"/>
              <a:lumOff val="80000"/>
            </a:schemeClr>
          </a:solidFill>
        </p:spPr>
        <p:txBody>
          <a:bodyPr wrap="square">
            <a:spAutoFit/>
          </a:bodyPr>
          <a:p>
            <a:pPr algn="l"/>
            <a:r>
              <a:rPr lang="zh-CN" altLang="en-US" sz="1800" b="1">
                <a:latin typeface="Arial" panose="020B0604020202020204" pitchFamily="34" charset="0"/>
                <a:ea typeface="微软雅黑" panose="020B0503020204020204" charset="-122"/>
              </a:rPr>
              <a:t>长短句混合使用，使写作富有节奏，使读者保持兴趣</a:t>
            </a:r>
            <a:endParaRPr lang="zh-CN" altLang="en-US" sz="1800" b="1">
              <a:latin typeface="Arial" panose="020B0604020202020204" pitchFamily="34" charset="0"/>
              <a:ea typeface="微软雅黑" panose="020B0503020204020204" charset="-122"/>
            </a:endParaRPr>
          </a:p>
        </p:txBody>
      </p:sp>
      <p:sp>
        <p:nvSpPr>
          <p:cNvPr id="23" name="文本框 22"/>
          <p:cNvSpPr txBox="1"/>
          <p:nvPr/>
        </p:nvSpPr>
        <p:spPr>
          <a:xfrm>
            <a:off x="6953250" y="6123940"/>
            <a:ext cx="3983355" cy="368300"/>
          </a:xfrm>
          <a:prstGeom prst="rect">
            <a:avLst/>
          </a:prstGeom>
          <a:solidFill>
            <a:schemeClr val="accent6">
              <a:lumMod val="20000"/>
              <a:lumOff val="80000"/>
            </a:schemeClr>
          </a:solidFill>
        </p:spPr>
        <p:txBody>
          <a:bodyPr wrap="square">
            <a:spAutoFit/>
          </a:bodyPr>
          <a:p>
            <a:pPr algn="l"/>
            <a:r>
              <a:rPr lang="zh-CN" altLang="en-US" sz="1800" b="1">
                <a:latin typeface="Arial" panose="020B0604020202020204" pitchFamily="34" charset="0"/>
                <a:ea typeface="微软雅黑" panose="020B0503020204020204" charset="-122"/>
              </a:rPr>
              <a:t>句式多样性，使内容生动、充满活力</a:t>
            </a:r>
            <a:endParaRPr lang="zh-CN" altLang="en-US" sz="1800" b="1">
              <a:latin typeface="Arial" panose="020B0604020202020204" pitchFamily="3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linds(horizontal)">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linds(horizontal)">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blinds(horizontal)">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blinds(horizontal)">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blinds(horizontal)">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blinds(horizontal)">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blinds(horizontal)">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P spid="15" grpId="0" animBg="1"/>
      <p:bldP spid="16" grpId="0" animBg="1"/>
      <p:bldP spid="17" grpId="0" animBg="1"/>
      <p:bldP spid="18" grpId="0" animBg="1"/>
      <p:bldP spid="19" grpId="0" animBg="1"/>
      <p:bldP spid="22" grpId="0" animBg="1"/>
      <p:bldP spid="20" grpId="0" animBg="1"/>
      <p:bldP spid="21" grpId="0" animBg="1"/>
      <p:bldP spid="23" grpId="0" animBg="1"/>
      <p:bldP spid="8" grpId="0" animBg="1"/>
      <p:bldP spid="10"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498475" y="150495"/>
            <a:ext cx="5459730" cy="521970"/>
          </a:xfrm>
          <a:prstGeom prst="rect">
            <a:avLst/>
          </a:prstGeom>
          <a:solidFill>
            <a:schemeClr val="accent5">
              <a:lumMod val="20000"/>
              <a:lumOff val="80000"/>
            </a:schemeClr>
          </a:solidFill>
        </p:spPr>
        <p:txBody>
          <a:bodyPr wrap="square">
            <a:spAutoFit/>
          </a:bodyPr>
          <a:p>
            <a:pPr algn="l"/>
            <a:r>
              <a:rPr lang="en-US" altLang="zh-CN" sz="2800" b="1">
                <a:latin typeface="Arial" panose="020B0604020202020204" pitchFamily="34" charset="0"/>
                <a:ea typeface="微软雅黑" panose="020B0503020204020204" charset="-122"/>
              </a:rPr>
              <a:t>Step4 build up the framework</a:t>
            </a:r>
            <a:endParaRPr lang="en-US" altLang="zh-CN" sz="2800" b="1">
              <a:latin typeface="Arial" panose="020B0604020202020204" pitchFamily="34" charset="0"/>
              <a:ea typeface="微软雅黑" panose="020B0503020204020204" charset="-122"/>
            </a:endParaRPr>
          </a:p>
        </p:txBody>
      </p:sp>
      <p:sp>
        <p:nvSpPr>
          <p:cNvPr id="2" name="文本框 1"/>
          <p:cNvSpPr txBox="1"/>
          <p:nvPr/>
        </p:nvSpPr>
        <p:spPr>
          <a:xfrm>
            <a:off x="6047105" y="212090"/>
            <a:ext cx="3561080" cy="460375"/>
          </a:xfrm>
          <a:prstGeom prst="rect">
            <a:avLst/>
          </a:prstGeom>
          <a:solidFill>
            <a:schemeClr val="accent6">
              <a:lumMod val="20000"/>
              <a:lumOff val="80000"/>
            </a:schemeClr>
          </a:solidFill>
        </p:spPr>
        <p:txBody>
          <a:bodyPr wrap="square">
            <a:spAutoFit/>
          </a:bodyPr>
          <a:p>
            <a:pPr algn="l"/>
            <a:r>
              <a:rPr lang="zh-CN" altLang="en-US" sz="2400" b="1">
                <a:latin typeface="Arial" panose="020B0604020202020204" pitchFamily="34" charset="0"/>
                <a:ea typeface="微软雅黑" panose="020B0503020204020204" charset="-122"/>
              </a:rPr>
              <a:t>构建续写框架，主题协同</a:t>
            </a:r>
            <a:endParaRPr lang="zh-CN" altLang="en-US" sz="2400" b="1">
              <a:latin typeface="Arial" panose="020B0604020202020204" pitchFamily="34" charset="0"/>
              <a:ea typeface="微软雅黑" panose="020B0503020204020204" charset="-122"/>
            </a:endParaRPr>
          </a:p>
        </p:txBody>
      </p:sp>
      <p:sp>
        <p:nvSpPr>
          <p:cNvPr id="4" name="文本框 3"/>
          <p:cNvSpPr txBox="1"/>
          <p:nvPr/>
        </p:nvSpPr>
        <p:spPr>
          <a:xfrm>
            <a:off x="440055" y="782320"/>
            <a:ext cx="11458575" cy="3194050"/>
          </a:xfrm>
          <a:prstGeom prst="rect">
            <a:avLst/>
          </a:prstGeom>
          <a:solidFill>
            <a:schemeClr val="accent4">
              <a:lumMod val="20000"/>
              <a:lumOff val="80000"/>
            </a:schemeClr>
          </a:solidFill>
        </p:spPr>
        <p:txBody>
          <a:bodyPr wrap="square">
            <a:noAutofit/>
          </a:bodyPr>
          <a:p>
            <a:pPr algn="l">
              <a:lnSpc>
                <a:spcPct val="100000"/>
              </a:lnSpc>
            </a:pPr>
            <a:r>
              <a:rPr lang="en-US" altLang="zh-CN" sz="2400">
                <a:latin typeface="Times New Roman" panose="02020603050405020304" charset="0"/>
                <a:ea typeface="微软雅黑" panose="020B0503020204020204" charset="-122"/>
                <a:cs typeface="Times New Roman" panose="02020603050405020304" charset="0"/>
              </a:rPr>
              <a:t>Activity5. Predict the following story plot.</a:t>
            </a:r>
            <a:endParaRPr lang="en-US" altLang="zh-CN" sz="2400">
              <a:latin typeface="Times New Roman" panose="02020603050405020304" charset="0"/>
              <a:ea typeface="微软雅黑" panose="020B0503020204020204" charset="-122"/>
              <a:cs typeface="Times New Roman" panose="02020603050405020304" charset="0"/>
            </a:endParaRPr>
          </a:p>
          <a:p>
            <a:pPr algn="l">
              <a:lnSpc>
                <a:spcPct val="100000"/>
              </a:lnSpc>
            </a:pPr>
            <a:r>
              <a:rPr lang="en-US" altLang="zh-CN" sz="2400">
                <a:latin typeface="Times New Roman" panose="02020603050405020304" charset="0"/>
                <a:ea typeface="微软雅黑" panose="020B0503020204020204" charset="-122"/>
                <a:cs typeface="Times New Roman" panose="02020603050405020304" charset="0"/>
              </a:rPr>
              <a:t>Para1. </a:t>
            </a:r>
            <a:r>
              <a:rPr lang="en-US" altLang="zh-CN" sz="2400">
                <a:latin typeface="Times New Roman" panose="02020603050405020304" charset="0"/>
                <a:ea typeface="微软雅黑" panose="020B0503020204020204" charset="-122"/>
                <a:cs typeface="Times New Roman" panose="02020603050405020304" charset="0"/>
                <a:sym typeface="+mn-ea"/>
              </a:rPr>
              <a:t> </a:t>
            </a:r>
            <a:r>
              <a:rPr lang="zh-CN" altLang="en-US" sz="2400">
                <a:latin typeface="Times New Roman" panose="02020603050405020304" charset="0"/>
                <a:ea typeface="微软雅黑" panose="020B0503020204020204" charset="-122"/>
                <a:cs typeface="Times New Roman" panose="02020603050405020304" charset="0"/>
                <a:sym typeface="+mn-ea"/>
              </a:rPr>
              <a:t>I remembered the day when he asked to join the school band.</a:t>
            </a:r>
            <a:r>
              <a:rPr lang="en-US" altLang="zh-CN" sz="2400">
                <a:latin typeface="Times New Roman" panose="02020603050405020304" charset="0"/>
                <a:ea typeface="微软雅黑" panose="020B0503020204020204" charset="-122"/>
                <a:cs typeface="Times New Roman" panose="02020603050405020304" charset="0"/>
              </a:rPr>
              <a:t> </a:t>
            </a:r>
            <a:endParaRPr lang="en-US" altLang="zh-CN" sz="2400">
              <a:latin typeface="Times New Roman" panose="02020603050405020304" charset="0"/>
              <a:ea typeface="微软雅黑" panose="020B0503020204020204" charset="-122"/>
              <a:cs typeface="Times New Roman" panose="02020603050405020304" charset="0"/>
            </a:endParaRPr>
          </a:p>
          <a:p>
            <a:pPr algn="l">
              <a:lnSpc>
                <a:spcPct val="100000"/>
              </a:lnSpc>
            </a:pPr>
            <a:r>
              <a:rPr lang="en-US" altLang="zh-CN" sz="2400">
                <a:latin typeface="Times New Roman" panose="02020603050405020304" charset="0"/>
                <a:ea typeface="微软雅黑" panose="020B0503020204020204" charset="-122"/>
                <a:cs typeface="Times New Roman" panose="02020603050405020304" charset="0"/>
              </a:rPr>
              <a:t>1. </a:t>
            </a:r>
            <a:r>
              <a:rPr lang="en-US" altLang="zh-CN" sz="2400" b="1">
                <a:solidFill>
                  <a:srgbClr val="FF0000"/>
                </a:solidFill>
                <a:latin typeface="Times New Roman" panose="02020603050405020304" charset="0"/>
                <a:ea typeface="微软雅黑" panose="020B0503020204020204" charset="-122"/>
                <a:cs typeface="Times New Roman" panose="02020603050405020304" charset="0"/>
              </a:rPr>
              <a:t>How</a:t>
            </a:r>
            <a:r>
              <a:rPr lang="en-US" altLang="zh-CN" sz="2400">
                <a:latin typeface="Times New Roman" panose="02020603050405020304" charset="0"/>
                <a:ea typeface="微软雅黑" panose="020B0503020204020204" charset="-122"/>
                <a:cs typeface="Times New Roman" panose="02020603050405020304" charset="0"/>
              </a:rPr>
              <a:t> did I respond to him when he asked to join the school band?</a:t>
            </a:r>
            <a:endParaRPr lang="en-US" altLang="zh-CN" sz="2400">
              <a:latin typeface="Times New Roman" panose="02020603050405020304" charset="0"/>
              <a:ea typeface="微软雅黑" panose="020B0503020204020204" charset="-122"/>
              <a:cs typeface="Times New Roman" panose="02020603050405020304" charset="0"/>
            </a:endParaRPr>
          </a:p>
          <a:p>
            <a:pPr algn="l">
              <a:lnSpc>
                <a:spcPct val="100000"/>
              </a:lnSpc>
            </a:pPr>
            <a:r>
              <a:rPr lang="en-US" altLang="zh-CN" sz="2400">
                <a:latin typeface="Times New Roman" panose="02020603050405020304" charset="0"/>
                <a:ea typeface="微软雅黑" panose="020B0503020204020204" charset="-122"/>
                <a:cs typeface="Times New Roman" panose="02020603050405020304" charset="0"/>
              </a:rPr>
              <a:t>2. </a:t>
            </a:r>
            <a:r>
              <a:rPr lang="en-US" altLang="zh-CN" sz="2400" b="1">
                <a:solidFill>
                  <a:srgbClr val="FF0000"/>
                </a:solidFill>
                <a:latin typeface="Times New Roman" panose="02020603050405020304" charset="0"/>
                <a:ea typeface="微软雅黑" panose="020B0503020204020204" charset="-122"/>
                <a:cs typeface="Times New Roman" panose="02020603050405020304" charset="0"/>
              </a:rPr>
              <a:t>Why</a:t>
            </a:r>
            <a:r>
              <a:rPr lang="en-US" altLang="zh-CN" sz="2400">
                <a:latin typeface="Times New Roman" panose="02020603050405020304" charset="0"/>
                <a:ea typeface="微软雅黑" panose="020B0503020204020204" charset="-122"/>
                <a:cs typeface="Times New Roman" panose="02020603050405020304" charset="0"/>
              </a:rPr>
              <a:t> did I agree to his request?</a:t>
            </a:r>
            <a:endParaRPr lang="en-US" altLang="zh-CN" sz="2400">
              <a:latin typeface="Times New Roman" panose="02020603050405020304" charset="0"/>
              <a:ea typeface="微软雅黑" panose="020B0503020204020204" charset="-122"/>
              <a:cs typeface="Times New Roman" panose="02020603050405020304" charset="0"/>
            </a:endParaRPr>
          </a:p>
          <a:p>
            <a:pPr algn="l">
              <a:lnSpc>
                <a:spcPct val="100000"/>
              </a:lnSpc>
            </a:pPr>
            <a:r>
              <a:rPr lang="en-US" altLang="zh-CN" sz="2400">
                <a:latin typeface="Times New Roman" panose="02020603050405020304" charset="0"/>
                <a:ea typeface="微软雅黑" panose="020B0503020204020204" charset="-122"/>
                <a:cs typeface="Times New Roman" panose="02020603050405020304" charset="0"/>
              </a:rPr>
              <a:t>3. </a:t>
            </a:r>
            <a:r>
              <a:rPr lang="en-US" altLang="zh-CN" sz="2400" b="1">
                <a:solidFill>
                  <a:srgbClr val="FF0000"/>
                </a:solidFill>
                <a:latin typeface="Times New Roman" panose="02020603050405020304" charset="0"/>
                <a:ea typeface="微软雅黑" panose="020B0503020204020204" charset="-122"/>
                <a:cs typeface="Times New Roman" panose="02020603050405020304" charset="0"/>
              </a:rPr>
              <a:t>What</a:t>
            </a:r>
            <a:r>
              <a:rPr lang="en-US" altLang="zh-CN" sz="2400">
                <a:latin typeface="Times New Roman" panose="02020603050405020304" charset="0"/>
                <a:ea typeface="微软雅黑" panose="020B0503020204020204" charset="-122"/>
                <a:cs typeface="Times New Roman" panose="02020603050405020304" charset="0"/>
              </a:rPr>
              <a:t> progress did he made after joining the school band? </a:t>
            </a:r>
            <a:endParaRPr lang="en-US" altLang="zh-CN" sz="2400">
              <a:latin typeface="Times New Roman" panose="02020603050405020304" charset="0"/>
              <a:ea typeface="微软雅黑" panose="020B0503020204020204" charset="-122"/>
              <a:cs typeface="Times New Roman" panose="02020603050405020304" charset="0"/>
            </a:endParaRPr>
          </a:p>
          <a:p>
            <a:pPr algn="l">
              <a:lnSpc>
                <a:spcPct val="100000"/>
              </a:lnSpc>
            </a:pPr>
            <a:r>
              <a:rPr lang="en-US" altLang="zh-CN" sz="2400" b="1">
                <a:solidFill>
                  <a:srgbClr val="FF0000"/>
                </a:solidFill>
                <a:latin typeface="Times New Roman" panose="02020603050405020304" charset="0"/>
                <a:ea typeface="微软雅黑" panose="020B0503020204020204" charset="-122"/>
                <a:cs typeface="Times New Roman" panose="02020603050405020304" charset="0"/>
              </a:rPr>
              <a:t>Para1.</a:t>
            </a:r>
            <a:r>
              <a:rPr lang="en-US" altLang="zh-CN" sz="2000">
                <a:latin typeface="Times New Roman" panose="02020603050405020304" charset="0"/>
                <a:ea typeface="微软雅黑" panose="020B0503020204020204" charset="-122"/>
                <a:cs typeface="Times New Roman" panose="02020603050405020304" charset="0"/>
              </a:rPr>
              <a:t> </a:t>
            </a:r>
            <a:r>
              <a:rPr lang="zh-CN" altLang="en-US" sz="2400" b="1">
                <a:latin typeface="楷体" panose="02010609060101010101" charset="-122"/>
                <a:ea typeface="楷体" panose="02010609060101010101" charset="-122"/>
                <a:cs typeface="楷体" panose="02010609060101010101" charset="-122"/>
              </a:rPr>
              <a:t>想到</a:t>
            </a:r>
            <a:r>
              <a:rPr lang="zh-CN" altLang="en-US" sz="2400" b="1">
                <a:latin typeface="楷体" panose="02010609060101010101" charset="-122"/>
                <a:ea typeface="楷体" panose="02010609060101010101" charset="-122"/>
                <a:cs typeface="楷体" panose="02010609060101010101" charset="-122"/>
                <a:sym typeface="+mn-ea"/>
              </a:rPr>
              <a:t>Bradley学业上的困难，我觉得他不适合加入校乐队</a:t>
            </a:r>
            <a:r>
              <a:rPr lang="en-US" altLang="zh-CN" sz="2400" b="1">
                <a:latin typeface="楷体" panose="02010609060101010101" charset="-122"/>
                <a:ea typeface="楷体" panose="02010609060101010101" charset="-122"/>
                <a:cs typeface="楷体" panose="02010609060101010101" charset="-122"/>
                <a:sym typeface="+mn-ea"/>
              </a:rPr>
              <a:t>— </a:t>
            </a:r>
            <a:r>
              <a:rPr lang="zh-CN" altLang="en-US" sz="2400" b="1">
                <a:latin typeface="楷体" panose="02010609060101010101" charset="-122"/>
                <a:ea typeface="楷体" panose="02010609060101010101" charset="-122"/>
                <a:cs typeface="楷体" panose="02010609060101010101" charset="-122"/>
                <a:sym typeface="+mn-ea"/>
              </a:rPr>
              <a:t>但</a:t>
            </a:r>
            <a:r>
              <a:rPr lang="zh-CN" altLang="en-US" sz="2400" b="1">
                <a:latin typeface="楷体" panose="02010609060101010101" charset="-122"/>
                <a:ea typeface="楷体" panose="02010609060101010101" charset="-122"/>
                <a:cs typeface="楷体" panose="02010609060101010101" charset="-122"/>
              </a:rPr>
              <a:t>看到他渴望、热诚的眼神，我答应了他的请求</a:t>
            </a:r>
            <a:r>
              <a:rPr lang="en-US" altLang="zh-CN" sz="2400" b="1">
                <a:latin typeface="楷体" panose="02010609060101010101" charset="-122"/>
                <a:ea typeface="楷体" panose="02010609060101010101" charset="-122"/>
                <a:cs typeface="楷体" panose="02010609060101010101" charset="-122"/>
              </a:rPr>
              <a:t>— </a:t>
            </a:r>
            <a:r>
              <a:rPr lang="zh-CN" altLang="en-US" sz="2400" b="1">
                <a:latin typeface="楷体" panose="02010609060101010101" charset="-122"/>
                <a:ea typeface="楷体" panose="02010609060101010101" charset="-122"/>
                <a:cs typeface="楷体" panose="02010609060101010101" charset="-122"/>
              </a:rPr>
              <a:t>出乎意料的是，他每次按时参加乐队的训练</a:t>
            </a:r>
            <a:r>
              <a:rPr lang="en-US" altLang="zh-CN" sz="2400" b="1">
                <a:latin typeface="楷体" panose="02010609060101010101" charset="-122"/>
                <a:ea typeface="楷体" panose="02010609060101010101" charset="-122"/>
                <a:cs typeface="楷体" panose="02010609060101010101" charset="-122"/>
              </a:rPr>
              <a:t>— </a:t>
            </a:r>
            <a:r>
              <a:rPr lang="zh-CN" altLang="en-US" sz="2400" b="1">
                <a:latin typeface="楷体" panose="02010609060101010101" charset="-122"/>
                <a:ea typeface="楷体" panose="02010609060101010101" charset="-122"/>
                <a:cs typeface="楷体" panose="02010609060101010101" charset="-122"/>
              </a:rPr>
              <a:t>在不断的努力下，他成了所在高中的首席小提琴师。</a:t>
            </a:r>
            <a:r>
              <a:rPr lang="en-US" altLang="zh-CN" sz="2400" b="1">
                <a:latin typeface="Times New Roman" panose="02020603050405020304" charset="0"/>
                <a:ea typeface="微软雅黑" panose="020B0503020204020204" charset="-122"/>
                <a:cs typeface="Times New Roman" panose="02020603050405020304" charset="0"/>
              </a:rPr>
              <a:t> </a:t>
            </a:r>
            <a:endParaRPr lang="en-US" altLang="zh-CN" sz="2400" b="1">
              <a:latin typeface="Times New Roman" panose="02020603050405020304" charset="0"/>
              <a:ea typeface="微软雅黑" panose="020B0503020204020204" charset="-122"/>
              <a:cs typeface="Times New Roman" panose="02020603050405020304" charset="0"/>
            </a:endParaRPr>
          </a:p>
          <a:p>
            <a:pPr algn="l">
              <a:lnSpc>
                <a:spcPct val="110000"/>
              </a:lnSpc>
            </a:pPr>
            <a:endParaRPr lang="en-US" altLang="zh-CN" sz="2400" b="1">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5" name="文本框 4"/>
          <p:cNvSpPr txBox="1"/>
          <p:nvPr/>
        </p:nvSpPr>
        <p:spPr>
          <a:xfrm>
            <a:off x="440055" y="4086225"/>
            <a:ext cx="11515725" cy="2306955"/>
          </a:xfrm>
          <a:prstGeom prst="rect">
            <a:avLst/>
          </a:prstGeom>
          <a:solidFill>
            <a:schemeClr val="accent1">
              <a:lumMod val="20000"/>
              <a:lumOff val="80000"/>
            </a:schemeClr>
          </a:solidFill>
        </p:spPr>
        <p:txBody>
          <a:bodyPr wrap="square">
            <a:spAutoFit/>
          </a:bodyPr>
          <a:p>
            <a:pPr algn="l">
              <a:lnSpc>
                <a:spcPct val="100000"/>
              </a:lnSpc>
              <a:buClrTx/>
              <a:buSzTx/>
              <a:buFontTx/>
            </a:pPr>
            <a:r>
              <a:rPr lang="en-US" altLang="zh-CN" sz="2400" b="1">
                <a:solidFill>
                  <a:srgbClr val="FF0000"/>
                </a:solidFill>
                <a:latin typeface="Times New Roman" panose="02020603050405020304" charset="0"/>
                <a:ea typeface="微软雅黑" panose="020B0503020204020204" charset="-122"/>
                <a:cs typeface="Times New Roman" panose="02020603050405020304" charset="0"/>
                <a:sym typeface="+mn-ea"/>
              </a:rPr>
              <a:t>Para2. </a:t>
            </a:r>
            <a:r>
              <a:rPr lang="en-US" altLang="zh-CN" sz="2400">
                <a:latin typeface="Times New Roman" panose="02020603050405020304" charset="0"/>
                <a:ea typeface="微软雅黑" panose="020B0503020204020204" charset="-122"/>
                <a:cs typeface="Times New Roman" panose="02020603050405020304" charset="0"/>
                <a:sym typeface="+mn-ea"/>
              </a:rPr>
              <a:t>I was still smiling as I made my way back to the music hall.</a:t>
            </a:r>
            <a:endParaRPr lang="en-US" altLang="zh-CN" sz="2400">
              <a:latin typeface="Times New Roman" panose="02020603050405020304" charset="0"/>
              <a:ea typeface="微软雅黑" panose="020B0503020204020204" charset="-122"/>
              <a:cs typeface="Times New Roman" panose="02020603050405020304" charset="0"/>
              <a:sym typeface="+mn-ea"/>
            </a:endParaRPr>
          </a:p>
          <a:p>
            <a:pPr algn="l">
              <a:lnSpc>
                <a:spcPct val="100000"/>
              </a:lnSpc>
              <a:buClrTx/>
              <a:buSzTx/>
              <a:buFontTx/>
            </a:pPr>
            <a:r>
              <a:rPr lang="en-US" altLang="zh-CN" sz="2400">
                <a:latin typeface="Times New Roman" panose="02020603050405020304" charset="0"/>
                <a:ea typeface="微软雅黑" panose="020B0503020204020204" charset="-122"/>
                <a:cs typeface="Times New Roman" panose="02020603050405020304" charset="0"/>
              </a:rPr>
              <a:t>1. </a:t>
            </a:r>
            <a:r>
              <a:rPr lang="en-US" altLang="zh-CN" sz="2400" b="1">
                <a:solidFill>
                  <a:srgbClr val="FF0000"/>
                </a:solidFill>
                <a:latin typeface="Times New Roman" panose="02020603050405020304" charset="0"/>
                <a:ea typeface="微软雅黑" panose="020B0503020204020204" charset="-122"/>
                <a:cs typeface="Times New Roman" panose="02020603050405020304" charset="0"/>
              </a:rPr>
              <a:t>How</a:t>
            </a:r>
            <a:r>
              <a:rPr lang="en-US" altLang="zh-CN" sz="2400">
                <a:latin typeface="Times New Roman" panose="02020603050405020304" charset="0"/>
                <a:ea typeface="微软雅黑" panose="020B0503020204020204" charset="-122"/>
                <a:cs typeface="Times New Roman" panose="02020603050405020304" charset="0"/>
              </a:rPr>
              <a:t> did the writer’s feelings change when she saw </a:t>
            </a:r>
            <a:r>
              <a:rPr lang="en-US" altLang="zh-CN" sz="2400">
                <a:latin typeface="Times New Roman" panose="02020603050405020304" charset="0"/>
                <a:ea typeface="微软雅黑" panose="020B0503020204020204" charset="-122"/>
                <a:cs typeface="Times New Roman" panose="02020603050405020304" charset="0"/>
                <a:sym typeface="+mn-ea"/>
              </a:rPr>
              <a:t>Bradley’s growth?</a:t>
            </a:r>
            <a:endParaRPr lang="en-US" altLang="zh-CN" sz="2400">
              <a:latin typeface="Times New Roman" panose="02020603050405020304" charset="0"/>
              <a:ea typeface="微软雅黑" panose="020B0503020204020204" charset="-122"/>
              <a:cs typeface="Times New Roman" panose="02020603050405020304" charset="0"/>
              <a:sym typeface="+mn-ea"/>
            </a:endParaRPr>
          </a:p>
          <a:p>
            <a:pPr algn="l">
              <a:lnSpc>
                <a:spcPct val="100000"/>
              </a:lnSpc>
              <a:buClrTx/>
              <a:buSzTx/>
              <a:buFontTx/>
            </a:pPr>
            <a:r>
              <a:rPr lang="en-US" altLang="zh-CN" sz="2400">
                <a:latin typeface="Times New Roman" panose="02020603050405020304" charset="0"/>
                <a:ea typeface="微软雅黑" panose="020B0503020204020204" charset="-122"/>
                <a:cs typeface="Times New Roman" panose="02020603050405020304" charset="0"/>
              </a:rPr>
              <a:t>2. </a:t>
            </a:r>
            <a:r>
              <a:rPr lang="en-US" altLang="zh-CN" sz="2400" b="1">
                <a:solidFill>
                  <a:srgbClr val="FF0000"/>
                </a:solidFill>
                <a:latin typeface="Times New Roman" panose="02020603050405020304" charset="0"/>
                <a:ea typeface="微软雅黑" panose="020B0503020204020204" charset="-122"/>
                <a:cs typeface="Times New Roman" panose="02020603050405020304" charset="0"/>
              </a:rPr>
              <a:t>What difference</a:t>
            </a:r>
            <a:r>
              <a:rPr lang="en-US" altLang="zh-CN" sz="2400">
                <a:latin typeface="Times New Roman" panose="02020603050405020304" charset="0"/>
                <a:ea typeface="微软雅黑" panose="020B0503020204020204" charset="-122"/>
                <a:cs typeface="Times New Roman" panose="02020603050405020304" charset="0"/>
              </a:rPr>
              <a:t> did she make to her students?</a:t>
            </a:r>
            <a:endParaRPr lang="en-US" altLang="zh-CN" sz="2400">
              <a:latin typeface="Times New Roman" panose="02020603050405020304" charset="0"/>
              <a:ea typeface="微软雅黑" panose="020B0503020204020204" charset="-122"/>
              <a:cs typeface="Times New Roman" panose="02020603050405020304" charset="0"/>
            </a:endParaRPr>
          </a:p>
          <a:p>
            <a:pPr algn="l">
              <a:lnSpc>
                <a:spcPct val="100000"/>
              </a:lnSpc>
              <a:buClrTx/>
              <a:buSzTx/>
              <a:buFontTx/>
            </a:pPr>
            <a:r>
              <a:rPr lang="en-US" altLang="zh-CN" sz="2400">
                <a:latin typeface="Times New Roman" panose="02020603050405020304" charset="0"/>
                <a:ea typeface="微软雅黑" panose="020B0503020204020204" charset="-122"/>
                <a:cs typeface="Times New Roman" panose="02020603050405020304" charset="0"/>
              </a:rPr>
              <a:t>3. </a:t>
            </a:r>
            <a:r>
              <a:rPr lang="en-US" altLang="zh-CN" sz="2400" b="1">
                <a:solidFill>
                  <a:srgbClr val="FF0000"/>
                </a:solidFill>
                <a:latin typeface="Times New Roman" panose="02020603050405020304" charset="0"/>
                <a:ea typeface="微软雅黑" panose="020B0503020204020204" charset="-122"/>
                <a:cs typeface="Times New Roman" panose="02020603050405020304" charset="0"/>
              </a:rPr>
              <a:t>Why</a:t>
            </a:r>
            <a:r>
              <a:rPr lang="en-US" altLang="zh-CN" sz="2400">
                <a:latin typeface="Times New Roman" panose="02020603050405020304" charset="0"/>
                <a:ea typeface="微软雅黑" panose="020B0503020204020204" charset="-122"/>
                <a:cs typeface="Times New Roman" panose="02020603050405020304" charset="0"/>
              </a:rPr>
              <a:t> did the writer change her ideas? </a:t>
            </a:r>
            <a:endParaRPr lang="en-US" altLang="zh-CN" sz="2400">
              <a:latin typeface="Times New Roman" panose="02020603050405020304" charset="0"/>
              <a:ea typeface="微软雅黑" panose="020B0503020204020204" charset="-122"/>
              <a:cs typeface="Times New Roman" panose="02020603050405020304" charset="0"/>
            </a:endParaRPr>
          </a:p>
          <a:p>
            <a:pPr algn="l">
              <a:lnSpc>
                <a:spcPct val="100000"/>
              </a:lnSpc>
              <a:buClrTx/>
              <a:buSzTx/>
              <a:buFontTx/>
            </a:pPr>
            <a:r>
              <a:rPr lang="en-US" altLang="zh-CN" sz="2400">
                <a:latin typeface="Times New Roman" panose="02020603050405020304" charset="0"/>
                <a:ea typeface="微软雅黑" panose="020B0503020204020204" charset="-122"/>
                <a:cs typeface="Times New Roman" panose="02020603050405020304" charset="0"/>
              </a:rPr>
              <a:t>Para2. </a:t>
            </a:r>
            <a:r>
              <a:rPr lang="zh-CN" altLang="en-US" sz="2400" b="1">
                <a:latin typeface="楷体" panose="02010609060101010101" charset="-122"/>
                <a:ea typeface="楷体" panose="02010609060101010101" charset="-122"/>
                <a:cs typeface="楷体" panose="02010609060101010101" charset="-122"/>
              </a:rPr>
              <a:t>我面带微笑回到音乐厅— 感到无比自豪和喜悦— 深刻感悟到教育不仅是教给学生知识和技能，更重要的是要让学生有耐心、毅力、自信— 这就是教育的价值。 </a:t>
            </a:r>
            <a:endParaRPr lang="zh-CN" altLang="en-US" sz="2400" b="1">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81940" y="149860"/>
            <a:ext cx="3623945" cy="706755"/>
          </a:xfrm>
          <a:prstGeom prst="rect">
            <a:avLst/>
          </a:prstGeom>
          <a:solidFill>
            <a:schemeClr val="accent5">
              <a:lumMod val="20000"/>
              <a:lumOff val="80000"/>
            </a:schemeClr>
          </a:solidFill>
        </p:spPr>
        <p:txBody>
          <a:bodyPr wrap="square">
            <a:spAutoFit/>
          </a:bodyPr>
          <a:p>
            <a:pPr algn="l"/>
            <a:r>
              <a:rPr lang="en-US" altLang="zh-CN" sz="2000" b="1">
                <a:latin typeface="Arial" panose="020B0604020202020204" pitchFamily="34" charset="0"/>
                <a:ea typeface="微软雅黑" panose="020B0503020204020204" charset="-122"/>
              </a:rPr>
              <a:t>Step5. Writing and Polishing</a:t>
            </a:r>
            <a:endParaRPr lang="en-US" altLang="zh-CN" sz="2000" b="1">
              <a:latin typeface="Arial" panose="020B0604020202020204" pitchFamily="34" charset="0"/>
              <a:ea typeface="微软雅黑" panose="020B0503020204020204" charset="-122"/>
            </a:endParaRPr>
          </a:p>
          <a:p>
            <a:pPr algn="l"/>
            <a:r>
              <a:rPr lang="en-US" altLang="zh-CN" sz="2000" b="1">
                <a:latin typeface="Arial" panose="020B0604020202020204" pitchFamily="34" charset="0"/>
                <a:ea typeface="微软雅黑" panose="020B0503020204020204" charset="-122"/>
              </a:rPr>
              <a:t>           (</a:t>
            </a:r>
            <a:r>
              <a:rPr lang="zh-CN" altLang="en-US" sz="2000" b="1">
                <a:latin typeface="Arial" panose="020B0604020202020204" pitchFamily="34" charset="0"/>
                <a:ea typeface="微软雅黑" panose="020B0503020204020204" charset="-122"/>
              </a:rPr>
              <a:t>教师下水作文）</a:t>
            </a:r>
            <a:endParaRPr lang="zh-CN" altLang="en-US" sz="2000" b="1">
              <a:latin typeface="Arial" panose="020B0604020202020204" pitchFamily="34" charset="0"/>
              <a:ea typeface="微软雅黑" panose="020B0503020204020204" charset="-122"/>
            </a:endParaRPr>
          </a:p>
        </p:txBody>
      </p:sp>
      <p:sp>
        <p:nvSpPr>
          <p:cNvPr id="2" name="文本框 1"/>
          <p:cNvSpPr txBox="1"/>
          <p:nvPr/>
        </p:nvSpPr>
        <p:spPr>
          <a:xfrm>
            <a:off x="4267200" y="149860"/>
            <a:ext cx="7585710" cy="706755"/>
          </a:xfrm>
          <a:prstGeom prst="rect">
            <a:avLst/>
          </a:prstGeom>
          <a:solidFill>
            <a:schemeClr val="accent4">
              <a:lumMod val="20000"/>
              <a:lumOff val="80000"/>
            </a:schemeClr>
          </a:solidFill>
        </p:spPr>
        <p:txBody>
          <a:bodyPr wrap="square">
            <a:spAutoFit/>
          </a:bodyPr>
          <a:p>
            <a:pPr algn="l"/>
            <a:r>
              <a:rPr lang="en-US" altLang="zh-CN" sz="2000">
                <a:latin typeface="Arial" panose="020B0604020202020204" pitchFamily="34" charset="0"/>
                <a:ea typeface="微软雅黑" panose="020B0503020204020204" charset="-122"/>
              </a:rPr>
              <a:t>Activity5. According to the outline, imitate the language style</a:t>
            </a:r>
            <a:endParaRPr lang="en-US" altLang="zh-CN" sz="2000">
              <a:latin typeface="Arial" panose="020B0604020202020204" pitchFamily="34" charset="0"/>
              <a:ea typeface="微软雅黑" panose="020B0503020204020204" charset="-122"/>
            </a:endParaRPr>
          </a:p>
          <a:p>
            <a:pPr algn="l"/>
            <a:r>
              <a:rPr lang="en-US" altLang="zh-CN" sz="2000">
                <a:latin typeface="Arial" panose="020B0604020202020204" pitchFamily="34" charset="0"/>
                <a:ea typeface="微软雅黑" panose="020B0503020204020204" charset="-122"/>
              </a:rPr>
              <a:t> of the given passage to finish the continuation writing. </a:t>
            </a:r>
            <a:endParaRPr lang="en-US" altLang="zh-CN" sz="2000">
              <a:latin typeface="Arial" panose="020B0604020202020204" pitchFamily="34" charset="0"/>
              <a:ea typeface="微软雅黑" panose="020B0503020204020204" charset="-122"/>
            </a:endParaRPr>
          </a:p>
        </p:txBody>
      </p:sp>
      <p:sp>
        <p:nvSpPr>
          <p:cNvPr id="4" name="文本框 3"/>
          <p:cNvSpPr txBox="1"/>
          <p:nvPr/>
        </p:nvSpPr>
        <p:spPr>
          <a:xfrm>
            <a:off x="281940" y="939800"/>
            <a:ext cx="11640185" cy="5773420"/>
          </a:xfrm>
          <a:prstGeom prst="rect">
            <a:avLst/>
          </a:prstGeom>
          <a:solidFill>
            <a:schemeClr val="bg2"/>
          </a:solidFill>
        </p:spPr>
        <p:txBody>
          <a:bodyPr wrap="square">
            <a:noAutofit/>
          </a:bodyPr>
          <a:p>
            <a:pPr algn="l">
              <a:lnSpc>
                <a:spcPct val="150000"/>
              </a:lnSpc>
            </a:pPr>
            <a:r>
              <a:rPr lang="zh-CN" altLang="en-US" sz="2000">
                <a:latin typeface="Times New Roman" panose="02020603050405020304" charset="0"/>
                <a:ea typeface="微软雅黑" panose="020B0503020204020204" charset="-122"/>
                <a:cs typeface="Times New Roman" panose="02020603050405020304" charset="0"/>
                <a:sym typeface="+mn-ea"/>
              </a:rPr>
              <a:t>I remembered the day when he asked to join the school band.</a:t>
            </a:r>
            <a:r>
              <a:rPr lang="en-US" altLang="zh-CN" sz="2000">
                <a:latin typeface="Times New Roman" panose="02020603050405020304" charset="0"/>
                <a:ea typeface="微软雅黑" panose="020B0503020204020204" charset="-122"/>
                <a:cs typeface="Times New Roman" panose="02020603050405020304" charset="0"/>
                <a:sym typeface="+mn-ea"/>
              </a:rPr>
              <a:t>  Incredible and hesitant, I considered it hard for </a:t>
            </a:r>
            <a:r>
              <a:rPr lang="zh-CN" altLang="en-US" sz="2000">
                <a:latin typeface="Times New Roman" panose="02020603050405020304" charset="0"/>
                <a:ea typeface="微软雅黑" panose="020B0503020204020204" charset="-122"/>
                <a:cs typeface="Times New Roman" panose="02020603050405020304" charset="0"/>
                <a:sym typeface="+mn-ea"/>
              </a:rPr>
              <a:t>Bradley </a:t>
            </a:r>
            <a:r>
              <a:rPr lang="en-US" altLang="zh-CN" sz="2000">
                <a:latin typeface="Times New Roman" panose="02020603050405020304" charset="0"/>
                <a:ea typeface="微软雅黑" panose="020B0503020204020204" charset="-122"/>
                <a:cs typeface="Times New Roman" panose="02020603050405020304" charset="0"/>
                <a:sym typeface="+mn-ea"/>
              </a:rPr>
              <a:t>to do so. But his eyes filled with 1__________(eager) and enthusiasm touched me thoroughly.  “Thank you for 2__________ (protect) a pupil’s self-respect and giving him patience and encouragement, Miss Jones!” , Bradley’s words 3__________ (interrupt) my memories. “You 4_____(do)  do well”, I praised him sincerely, “ You insisted on each practice organised by our school band.” A heartfelt smile 5_________(emerge)  on our faces.  Having bowed deeply to me, he returned to his band.</a:t>
            </a:r>
            <a:endParaRPr lang="en-US" altLang="zh-CN" sz="2000">
              <a:latin typeface="Times New Roman" panose="02020603050405020304" charset="0"/>
              <a:ea typeface="微软雅黑" panose="020B0503020204020204" charset="-122"/>
              <a:cs typeface="Times New Roman" panose="02020603050405020304" charset="0"/>
              <a:sym typeface="+mn-ea"/>
            </a:endParaRPr>
          </a:p>
          <a:p>
            <a:pPr algn="l">
              <a:lnSpc>
                <a:spcPct val="150000"/>
              </a:lnSpc>
            </a:pPr>
            <a:r>
              <a:rPr lang="en-US" altLang="zh-CN" sz="2000">
                <a:latin typeface="Times New Roman" panose="02020603050405020304" charset="0"/>
                <a:ea typeface="微软雅黑" panose="020B0503020204020204" charset="-122"/>
                <a:cs typeface="Times New Roman" panose="02020603050405020304" charset="0"/>
                <a:sym typeface="+mn-ea"/>
              </a:rPr>
              <a:t>I was still smiling as I made my way back to the music hall. A flood of warmth and 6_____________(appreciate)  filled my heart, with self-doubt fading away. I realized that the task of the excellent teacher is 7____________(stimulate) “apparently ordinary” students to unusual effort. As students,  to reach your goals, work hard, 8___________ (participation) , practise and do the best you can. 9___________ , education is such a two-way “hello, I’m good” between teachers and students. On the stage of full of love and hope, teachers and students shine together 10____________ (create) their wonderful work together.</a:t>
            </a:r>
            <a:endParaRPr lang="en-US" altLang="zh-CN" sz="2000">
              <a:latin typeface="Times New Roman" panose="02020603050405020304" charset="0"/>
              <a:ea typeface="微软雅黑" panose="020B0503020204020204" charset="-122"/>
              <a:cs typeface="Times New Roman" panose="02020603050405020304" charset="0"/>
            </a:endParaRPr>
          </a:p>
          <a:p>
            <a:pPr algn="l">
              <a:lnSpc>
                <a:spcPct val="150000"/>
              </a:lnSpc>
            </a:pPr>
            <a:endParaRPr lang="zh-CN" altLang="en-US" sz="2000">
              <a:latin typeface="Arial" panose="020B0604020202020204" pitchFamily="34" charset="0"/>
              <a:ea typeface="微软雅黑" panose="020B0503020204020204" charset="-122"/>
            </a:endParaRPr>
          </a:p>
        </p:txBody>
      </p:sp>
      <p:sp>
        <p:nvSpPr>
          <p:cNvPr id="5" name="文本框 4"/>
          <p:cNvSpPr txBox="1"/>
          <p:nvPr/>
        </p:nvSpPr>
        <p:spPr>
          <a:xfrm>
            <a:off x="4723765" y="1507490"/>
            <a:ext cx="1235710" cy="398780"/>
          </a:xfrm>
          <a:prstGeom prst="rect">
            <a:avLst/>
          </a:prstGeom>
        </p:spPr>
        <p:txBody>
          <a:bodyPr wrap="square">
            <a:spAutoFit/>
          </a:bodyPr>
          <a:p>
            <a:pPr algn="l"/>
            <a:r>
              <a:rPr lang="en-US" altLang="zh-CN" sz="2000" b="1">
                <a:solidFill>
                  <a:srgbClr val="C00000"/>
                </a:solidFill>
                <a:latin typeface="Times New Roman" panose="02020603050405020304" charset="0"/>
                <a:ea typeface="微软雅黑" panose="020B0503020204020204" charset="-122"/>
                <a:cs typeface="Times New Roman" panose="02020603050405020304" charset="0"/>
                <a:sym typeface="+mn-ea"/>
              </a:rPr>
              <a:t>eagerness</a:t>
            </a:r>
            <a:endParaRPr lang="en-US" altLang="zh-CN" sz="2000" b="1">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
        <p:nvSpPr>
          <p:cNvPr id="6" name="文本框 5"/>
          <p:cNvSpPr txBox="1"/>
          <p:nvPr/>
        </p:nvSpPr>
        <p:spPr>
          <a:xfrm>
            <a:off x="1319530" y="2026920"/>
            <a:ext cx="1295400" cy="398780"/>
          </a:xfrm>
          <a:prstGeom prst="rect">
            <a:avLst/>
          </a:prstGeom>
        </p:spPr>
        <p:txBody>
          <a:bodyPr wrap="square">
            <a:spAutoFit/>
          </a:bodyPr>
          <a:p>
            <a:pPr algn="l"/>
            <a:r>
              <a:rPr lang="en-US" altLang="zh-CN" sz="2000" b="1">
                <a:solidFill>
                  <a:srgbClr val="C00000"/>
                </a:solidFill>
                <a:latin typeface="Times New Roman" panose="02020603050405020304" charset="0"/>
                <a:ea typeface="微软雅黑" panose="020B0503020204020204" charset="-122"/>
                <a:cs typeface="Times New Roman" panose="02020603050405020304" charset="0"/>
                <a:sym typeface="+mn-ea"/>
              </a:rPr>
              <a:t>protecting</a:t>
            </a:r>
            <a:r>
              <a:rPr lang="en-US" altLang="zh-CN" sz="2000">
                <a:latin typeface="Times New Roman" panose="02020603050405020304" charset="0"/>
                <a:ea typeface="微软雅黑" panose="020B0503020204020204" charset="-122"/>
                <a:cs typeface="Times New Roman" panose="02020603050405020304" charset="0"/>
                <a:sym typeface="+mn-ea"/>
              </a:rPr>
              <a:t> </a:t>
            </a:r>
            <a:endParaRPr lang="en-US" altLang="zh-CN" sz="2000">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
        <p:nvSpPr>
          <p:cNvPr id="7" name="文本框 6"/>
          <p:cNvSpPr txBox="1"/>
          <p:nvPr/>
        </p:nvSpPr>
        <p:spPr>
          <a:xfrm>
            <a:off x="2161540" y="2425700"/>
            <a:ext cx="1459865" cy="398780"/>
          </a:xfrm>
          <a:prstGeom prst="rect">
            <a:avLst/>
          </a:prstGeom>
        </p:spPr>
        <p:txBody>
          <a:bodyPr wrap="square">
            <a:spAutoFit/>
          </a:bodyPr>
          <a:p>
            <a:pPr algn="l"/>
            <a:r>
              <a:rPr lang="en-US" altLang="zh-CN" sz="2000" b="1">
                <a:solidFill>
                  <a:srgbClr val="C00000"/>
                </a:solidFill>
                <a:latin typeface="Times New Roman" panose="02020603050405020304" charset="0"/>
                <a:ea typeface="微软雅黑" panose="020B0503020204020204" charset="-122"/>
                <a:cs typeface="Times New Roman" panose="02020603050405020304" charset="0"/>
                <a:sym typeface="+mn-ea"/>
              </a:rPr>
              <a:t>interrupted</a:t>
            </a:r>
            <a:endParaRPr lang="en-US" altLang="zh-CN" sz="2000" b="1">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
        <p:nvSpPr>
          <p:cNvPr id="8" name="文本框 7"/>
          <p:cNvSpPr txBox="1"/>
          <p:nvPr/>
        </p:nvSpPr>
        <p:spPr>
          <a:xfrm>
            <a:off x="6979285" y="2425700"/>
            <a:ext cx="592455" cy="398780"/>
          </a:xfrm>
          <a:prstGeom prst="rect">
            <a:avLst/>
          </a:prstGeom>
        </p:spPr>
        <p:txBody>
          <a:bodyPr wrap="square">
            <a:spAutoFit/>
          </a:bodyPr>
          <a:p>
            <a:pPr algn="l"/>
            <a:r>
              <a:rPr lang="en-US" altLang="zh-CN" sz="2000" b="1">
                <a:solidFill>
                  <a:srgbClr val="C00000"/>
                </a:solidFill>
                <a:latin typeface="Times New Roman" panose="02020603050405020304" charset="0"/>
                <a:ea typeface="微软雅黑" panose="020B0503020204020204" charset="-122"/>
                <a:cs typeface="Times New Roman" panose="02020603050405020304" charset="0"/>
                <a:sym typeface="+mn-ea"/>
              </a:rPr>
              <a:t>did</a:t>
            </a:r>
            <a:endParaRPr lang="en-US" altLang="zh-CN" sz="2000" b="1">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
        <p:nvSpPr>
          <p:cNvPr id="9" name="文本框 8"/>
          <p:cNvSpPr txBox="1"/>
          <p:nvPr/>
        </p:nvSpPr>
        <p:spPr>
          <a:xfrm>
            <a:off x="8634730" y="2887980"/>
            <a:ext cx="1168400" cy="398780"/>
          </a:xfrm>
          <a:prstGeom prst="rect">
            <a:avLst/>
          </a:prstGeom>
        </p:spPr>
        <p:txBody>
          <a:bodyPr wrap="square">
            <a:spAutoFit/>
          </a:bodyPr>
          <a:p>
            <a:pPr algn="l"/>
            <a:r>
              <a:rPr lang="en-US" altLang="zh-CN" sz="2000" b="1">
                <a:solidFill>
                  <a:srgbClr val="C00000"/>
                </a:solidFill>
                <a:latin typeface="Times New Roman" panose="02020603050405020304" charset="0"/>
                <a:ea typeface="微软雅黑" panose="020B0503020204020204" charset="-122"/>
                <a:cs typeface="Times New Roman" panose="02020603050405020304" charset="0"/>
                <a:sym typeface="+mn-ea"/>
              </a:rPr>
              <a:t>emerged</a:t>
            </a:r>
            <a:endParaRPr lang="en-US" altLang="zh-CN" sz="2000" b="1">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
        <p:nvSpPr>
          <p:cNvPr id="10" name="文本框 9"/>
          <p:cNvSpPr txBox="1"/>
          <p:nvPr/>
        </p:nvSpPr>
        <p:spPr>
          <a:xfrm>
            <a:off x="9044305" y="3771900"/>
            <a:ext cx="1570990" cy="398780"/>
          </a:xfrm>
          <a:prstGeom prst="rect">
            <a:avLst/>
          </a:prstGeom>
        </p:spPr>
        <p:txBody>
          <a:bodyPr wrap="square">
            <a:spAutoFit/>
          </a:bodyPr>
          <a:p>
            <a:pPr algn="l"/>
            <a:r>
              <a:rPr lang="en-US" altLang="zh-CN" sz="2000" b="1">
                <a:solidFill>
                  <a:srgbClr val="C00000"/>
                </a:solidFill>
                <a:latin typeface="Times New Roman" panose="02020603050405020304" charset="0"/>
                <a:ea typeface="微软雅黑" panose="020B0503020204020204" charset="-122"/>
                <a:cs typeface="Times New Roman" panose="02020603050405020304" charset="0"/>
                <a:sym typeface="+mn-ea"/>
              </a:rPr>
              <a:t>appreciation</a:t>
            </a:r>
            <a:endParaRPr lang="en-US" altLang="zh-CN" sz="2000" b="1">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
        <p:nvSpPr>
          <p:cNvPr id="11" name="文本框 10"/>
          <p:cNvSpPr txBox="1"/>
          <p:nvPr/>
        </p:nvSpPr>
        <p:spPr>
          <a:xfrm>
            <a:off x="489585" y="4660900"/>
            <a:ext cx="1570990" cy="398780"/>
          </a:xfrm>
          <a:prstGeom prst="rect">
            <a:avLst/>
          </a:prstGeom>
        </p:spPr>
        <p:txBody>
          <a:bodyPr wrap="square">
            <a:spAutoFit/>
          </a:bodyPr>
          <a:p>
            <a:pPr algn="l"/>
            <a:r>
              <a:rPr lang="en-US" altLang="zh-CN" sz="2000">
                <a:latin typeface="Times New Roman" panose="02020603050405020304" charset="0"/>
                <a:ea typeface="微软雅黑" panose="020B0503020204020204" charset="-122"/>
                <a:cs typeface="Times New Roman" panose="02020603050405020304" charset="0"/>
                <a:sym typeface="+mn-ea"/>
              </a:rPr>
              <a:t> </a:t>
            </a:r>
            <a:r>
              <a:rPr lang="en-US" altLang="zh-CN" sz="2000" b="1">
                <a:solidFill>
                  <a:srgbClr val="C00000"/>
                </a:solidFill>
                <a:latin typeface="Times New Roman" panose="02020603050405020304" charset="0"/>
                <a:ea typeface="微软雅黑" panose="020B0503020204020204" charset="-122"/>
                <a:cs typeface="Times New Roman" panose="02020603050405020304" charset="0"/>
                <a:sym typeface="+mn-ea"/>
              </a:rPr>
              <a:t>to stimulate</a:t>
            </a:r>
            <a:endParaRPr lang="en-US" altLang="zh-CN" sz="2000" b="1">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
        <p:nvSpPr>
          <p:cNvPr id="12" name="文本框 11"/>
          <p:cNvSpPr txBox="1"/>
          <p:nvPr/>
        </p:nvSpPr>
        <p:spPr>
          <a:xfrm>
            <a:off x="1734185" y="5122545"/>
            <a:ext cx="1445895" cy="398780"/>
          </a:xfrm>
          <a:prstGeom prst="rect">
            <a:avLst/>
          </a:prstGeom>
        </p:spPr>
        <p:txBody>
          <a:bodyPr wrap="square">
            <a:spAutoFit/>
          </a:bodyPr>
          <a:p>
            <a:pPr algn="l"/>
            <a:r>
              <a:rPr lang="en-US" altLang="zh-CN" sz="2000">
                <a:latin typeface="Times New Roman" panose="02020603050405020304" charset="0"/>
                <a:ea typeface="微软雅黑" panose="020B0503020204020204" charset="-122"/>
                <a:cs typeface="Times New Roman" panose="02020603050405020304" charset="0"/>
                <a:sym typeface="+mn-ea"/>
              </a:rPr>
              <a:t> </a:t>
            </a:r>
            <a:r>
              <a:rPr lang="en-US" altLang="zh-CN" sz="2000" b="1">
                <a:solidFill>
                  <a:srgbClr val="C00000"/>
                </a:solidFill>
                <a:latin typeface="Times New Roman" panose="02020603050405020304" charset="0"/>
                <a:ea typeface="微软雅黑" panose="020B0503020204020204" charset="-122"/>
                <a:cs typeface="Times New Roman" panose="02020603050405020304" charset="0"/>
                <a:sym typeface="+mn-ea"/>
              </a:rPr>
              <a:t>participate</a:t>
            </a:r>
            <a:endParaRPr lang="en-US" altLang="zh-CN" sz="2000" b="1">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
        <p:nvSpPr>
          <p:cNvPr id="13" name="文本框 12"/>
          <p:cNvSpPr txBox="1"/>
          <p:nvPr/>
        </p:nvSpPr>
        <p:spPr>
          <a:xfrm>
            <a:off x="8313420" y="5122545"/>
            <a:ext cx="1357630" cy="398780"/>
          </a:xfrm>
          <a:prstGeom prst="rect">
            <a:avLst/>
          </a:prstGeom>
        </p:spPr>
        <p:txBody>
          <a:bodyPr wrap="square">
            <a:spAutoFit/>
          </a:bodyPr>
          <a:p>
            <a:pPr algn="l"/>
            <a:r>
              <a:rPr lang="en-US" altLang="zh-CN" sz="2000">
                <a:latin typeface="Times New Roman" panose="02020603050405020304" charset="0"/>
                <a:ea typeface="微软雅黑" panose="020B0503020204020204" charset="-122"/>
                <a:cs typeface="Times New Roman" panose="02020603050405020304" charset="0"/>
                <a:sym typeface="+mn-ea"/>
              </a:rPr>
              <a:t> </a:t>
            </a:r>
            <a:r>
              <a:rPr lang="en-US" altLang="zh-CN" sz="2000" b="1">
                <a:solidFill>
                  <a:srgbClr val="C00000"/>
                </a:solidFill>
                <a:latin typeface="Times New Roman" panose="02020603050405020304" charset="0"/>
                <a:ea typeface="微软雅黑" panose="020B0503020204020204" charset="-122"/>
                <a:cs typeface="Times New Roman" panose="02020603050405020304" charset="0"/>
                <a:sym typeface="+mn-ea"/>
              </a:rPr>
              <a:t>Therefore</a:t>
            </a:r>
            <a:endParaRPr lang="en-US" altLang="zh-CN" sz="2000" b="1">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
        <p:nvSpPr>
          <p:cNvPr id="14" name="文本框 13"/>
          <p:cNvSpPr txBox="1"/>
          <p:nvPr/>
        </p:nvSpPr>
        <p:spPr>
          <a:xfrm>
            <a:off x="3180080" y="6043295"/>
            <a:ext cx="1149350" cy="398780"/>
          </a:xfrm>
          <a:prstGeom prst="rect">
            <a:avLst/>
          </a:prstGeom>
        </p:spPr>
        <p:txBody>
          <a:bodyPr wrap="square">
            <a:spAutoFit/>
          </a:bodyPr>
          <a:p>
            <a:pPr algn="l"/>
            <a:r>
              <a:rPr lang="en-US" altLang="zh-CN" sz="2000" b="1">
                <a:solidFill>
                  <a:srgbClr val="C00000"/>
                </a:solidFill>
                <a:latin typeface="Times New Roman" panose="02020603050405020304" charset="0"/>
                <a:ea typeface="微软雅黑" panose="020B0503020204020204" charset="-122"/>
                <a:cs typeface="Times New Roman" panose="02020603050405020304" charset="0"/>
                <a:sym typeface="+mn-ea"/>
              </a:rPr>
              <a:t>to create</a:t>
            </a:r>
            <a:endParaRPr lang="en-US" altLang="zh-CN" sz="2000" b="1">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linds(horizontal)">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15290" y="629920"/>
            <a:ext cx="11580495" cy="5631180"/>
          </a:xfrm>
          <a:prstGeom prst="rect">
            <a:avLst/>
          </a:prstGeom>
          <a:solidFill>
            <a:schemeClr val="bg2"/>
          </a:solidFill>
        </p:spPr>
        <p:txBody>
          <a:bodyPr wrap="square">
            <a:spAutoFit/>
          </a:bodyPr>
          <a:p>
            <a:pPr algn="l">
              <a:lnSpc>
                <a:spcPct val="120000"/>
              </a:lnSpc>
            </a:pPr>
            <a:r>
              <a:rPr lang="zh-CN" altLang="en-US" sz="2000">
                <a:latin typeface="Arial" panose="020B0604020202020204" pitchFamily="34" charset="0"/>
                <a:ea typeface="微软雅黑" panose="020B0503020204020204" charset="-122"/>
              </a:rPr>
              <a:t>I remembered the day when he asked to join the school band. I was initially </a:t>
            </a:r>
            <a:r>
              <a:rPr lang="en-US" altLang="zh-CN" sz="2000">
                <a:latin typeface="Arial" panose="020B0604020202020204" pitchFamily="34" charset="0"/>
                <a:ea typeface="微软雅黑" panose="020B0503020204020204" charset="-122"/>
              </a:rPr>
              <a:t>1_________ (hesitate) </a:t>
            </a:r>
            <a:r>
              <a:rPr lang="zh-CN" altLang="en-US" sz="2000">
                <a:latin typeface="Arial" panose="020B0604020202020204" pitchFamily="34" charset="0"/>
                <a:ea typeface="微软雅黑" panose="020B0503020204020204" charset="-122"/>
              </a:rPr>
              <a:t>, aware of his academic struggles and the </a:t>
            </a:r>
            <a:r>
              <a:rPr lang="en-US" altLang="zh-CN" sz="2000">
                <a:latin typeface="Arial" panose="020B0604020202020204" pitchFamily="34" charset="0"/>
                <a:ea typeface="微软雅黑" panose="020B0503020204020204" charset="-122"/>
              </a:rPr>
              <a:t>2___________(complex)</a:t>
            </a:r>
            <a:r>
              <a:rPr lang="zh-CN" altLang="en-US" sz="2000">
                <a:latin typeface="Arial" panose="020B0604020202020204" pitchFamily="34" charset="0"/>
                <a:ea typeface="微软雅黑" panose="020B0503020204020204" charset="-122"/>
              </a:rPr>
              <a:t> of the music we were rehearsing. Yet, the determined gleam in little Bradley's eyes </a:t>
            </a:r>
            <a:r>
              <a:rPr lang="en-US" altLang="zh-CN" sz="2000">
                <a:latin typeface="Arial" panose="020B0604020202020204" pitchFamily="34" charset="0"/>
                <a:ea typeface="微软雅黑" panose="020B0503020204020204" charset="-122"/>
              </a:rPr>
              <a:t>3_______(move) </a:t>
            </a:r>
            <a:r>
              <a:rPr lang="zh-CN" altLang="en-US" sz="2000">
                <a:latin typeface="Arial" panose="020B0604020202020204" pitchFamily="34" charset="0"/>
                <a:ea typeface="微软雅黑" panose="020B0503020204020204" charset="-122"/>
              </a:rPr>
              <a:t> me. I agreed, </a:t>
            </a:r>
            <a:r>
              <a:rPr lang="en-US" altLang="zh-CN" sz="2000">
                <a:latin typeface="Arial" panose="020B0604020202020204" pitchFamily="34" charset="0"/>
                <a:ea typeface="微软雅黑" panose="020B0503020204020204" charset="-122"/>
              </a:rPr>
              <a:t>4________(tailor) </a:t>
            </a:r>
            <a:r>
              <a:rPr lang="zh-CN" altLang="en-US" sz="2000">
                <a:latin typeface="Arial" panose="020B0604020202020204" pitchFamily="34" charset="0"/>
                <a:ea typeface="微软雅黑" panose="020B0503020204020204" charset="-122"/>
              </a:rPr>
              <a:t> parts of the music piece to let him shine without being overwhelmed. “It was you who set me on the music path,” Bradley spoke with </a:t>
            </a:r>
            <a:r>
              <a:rPr lang="en-US" altLang="zh-CN" sz="2000">
                <a:latin typeface="Arial" panose="020B0604020202020204" pitchFamily="34" charset="0"/>
                <a:ea typeface="微软雅黑" panose="020B0503020204020204" charset="-122"/>
              </a:rPr>
              <a:t>5_________ (grateful) </a:t>
            </a:r>
            <a:r>
              <a:rPr lang="zh-CN" altLang="en-US" sz="2000">
                <a:latin typeface="Arial" panose="020B0604020202020204" pitchFamily="34" charset="0"/>
                <a:ea typeface="微软雅黑" panose="020B0503020204020204" charset="-122"/>
              </a:rPr>
              <a:t>. He then recounted </a:t>
            </a:r>
            <a:r>
              <a:rPr lang="en-US" altLang="zh-CN" sz="2000">
                <a:latin typeface="Arial" panose="020B0604020202020204" pitchFamily="34" charset="0"/>
                <a:ea typeface="微软雅黑" panose="020B0503020204020204" charset="-122"/>
              </a:rPr>
              <a:t>(</a:t>
            </a:r>
            <a:r>
              <a:rPr lang="zh-CN" altLang="en-US" sz="2000">
                <a:latin typeface="Arial" panose="020B0604020202020204" pitchFamily="34" charset="0"/>
                <a:ea typeface="微软雅黑" panose="020B0503020204020204" charset="-122"/>
              </a:rPr>
              <a:t>讲述</a:t>
            </a:r>
            <a:r>
              <a:rPr lang="en-US" altLang="zh-CN" sz="2000">
                <a:latin typeface="Arial" panose="020B0604020202020204" pitchFamily="34" charset="0"/>
                <a:ea typeface="微软雅黑" panose="020B0503020204020204" charset="-122"/>
              </a:rPr>
              <a:t>)</a:t>
            </a:r>
            <a:r>
              <a:rPr lang="zh-CN" altLang="en-US" sz="2000">
                <a:latin typeface="Arial" panose="020B0604020202020204" pitchFamily="34" charset="0"/>
                <a:ea typeface="微软雅黑" panose="020B0503020204020204" charset="-122"/>
              </a:rPr>
              <a:t>his musical journey with the violin, from junior to senior high school, </a:t>
            </a:r>
            <a:r>
              <a:rPr lang="en-US" altLang="zh-CN" sz="2000">
                <a:latin typeface="Arial" panose="020B0604020202020204" pitchFamily="34" charset="0"/>
                <a:ea typeface="微软雅黑" panose="020B0503020204020204" charset="-122"/>
              </a:rPr>
              <a:t>6___________(ultimate) </a:t>
            </a:r>
            <a:r>
              <a:rPr lang="zh-CN" altLang="en-US" sz="2000">
                <a:latin typeface="Arial" panose="020B0604020202020204" pitchFamily="34" charset="0"/>
                <a:ea typeface="微软雅黑" panose="020B0503020204020204" charset="-122"/>
              </a:rPr>
              <a:t> landing the lead role of First Chair in his school's concert band. I listened attentively, amazed at the transformative power of music. / As he returned to his band, a proud smile spread across my face.</a:t>
            </a:r>
            <a:endParaRPr lang="zh-CN" altLang="en-US" sz="2000">
              <a:latin typeface="Arial" panose="020B0604020202020204" pitchFamily="34" charset="0"/>
              <a:ea typeface="微软雅黑" panose="020B0503020204020204" charset="-122"/>
            </a:endParaRPr>
          </a:p>
          <a:p>
            <a:pPr algn="l">
              <a:lnSpc>
                <a:spcPct val="120000"/>
              </a:lnSpc>
            </a:pPr>
            <a:r>
              <a:rPr lang="zh-CN" altLang="en-US" sz="2000">
                <a:latin typeface="Arial" panose="020B0604020202020204" pitchFamily="34" charset="0"/>
                <a:ea typeface="微软雅黑" panose="020B0503020204020204" charset="-122"/>
              </a:rPr>
              <a:t>I was still smiling as I made my way back to the music hall. As I took my seat, my heart </a:t>
            </a:r>
            <a:r>
              <a:rPr lang="en-US" altLang="zh-CN" sz="2000">
                <a:latin typeface="Arial" panose="020B0604020202020204" pitchFamily="34" charset="0"/>
                <a:ea typeface="微软雅黑" panose="020B0503020204020204" charset="-122"/>
              </a:rPr>
              <a:t>7_________(swell) </a:t>
            </a:r>
            <a:r>
              <a:rPr lang="zh-CN" altLang="en-US" sz="2000">
                <a:latin typeface="Arial" panose="020B0604020202020204" pitchFamily="34" charset="0"/>
                <a:ea typeface="微软雅黑" panose="020B0503020204020204" charset="-122"/>
              </a:rPr>
              <a:t> with quiet pride in knowing the role I had played in a young man's music journey. The lights </a:t>
            </a:r>
            <a:r>
              <a:rPr lang="en-US" altLang="zh-CN" sz="2000">
                <a:latin typeface="Arial" panose="020B0604020202020204" pitchFamily="34" charset="0"/>
                <a:ea typeface="微软雅黑" panose="020B0503020204020204" charset="-122"/>
              </a:rPr>
              <a:t>8_________ (dim)</a:t>
            </a:r>
            <a:r>
              <a:rPr lang="zh-CN" altLang="en-US" sz="2000">
                <a:latin typeface="Arial" panose="020B0604020202020204" pitchFamily="34" charset="0"/>
                <a:ea typeface="微软雅黑" panose="020B0503020204020204" charset="-122"/>
              </a:rPr>
              <a:t> again, and the stage came </a:t>
            </a:r>
            <a:r>
              <a:rPr lang="en-US" altLang="zh-CN" sz="2000">
                <a:latin typeface="Arial" panose="020B0604020202020204" pitchFamily="34" charset="0"/>
                <a:ea typeface="微软雅黑" panose="020B0503020204020204" charset="-122"/>
              </a:rPr>
              <a:t>9 _____ (live) </a:t>
            </a:r>
            <a:r>
              <a:rPr lang="zh-CN" altLang="en-US" sz="2000">
                <a:latin typeface="Arial" panose="020B0604020202020204" pitchFamily="34" charset="0"/>
                <a:ea typeface="微软雅黑" panose="020B0503020204020204" charset="-122"/>
              </a:rPr>
              <a:t>with the energy of young musicians. They began to play, each note </a:t>
            </a:r>
            <a:r>
              <a:rPr lang="en-US" altLang="zh-CN" sz="2000">
                <a:latin typeface="Arial" panose="020B0604020202020204" pitchFamily="34" charset="0"/>
                <a:ea typeface="微软雅黑" panose="020B0503020204020204" charset="-122"/>
              </a:rPr>
              <a:t>10____________(resonate) </a:t>
            </a:r>
            <a:r>
              <a:rPr lang="zh-CN" altLang="en-US" sz="2000">
                <a:latin typeface="Arial" panose="020B0604020202020204" pitchFamily="34" charset="0"/>
                <a:ea typeface="微软雅黑" panose="020B0503020204020204" charset="-122"/>
              </a:rPr>
              <a:t> with the memory of the first tentative sounds my students had made under my guidance. As the final piece began, I closed my eyes, </a:t>
            </a:r>
            <a:r>
              <a:rPr lang="en-US" altLang="zh-CN" sz="2000">
                <a:latin typeface="Arial" panose="020B0604020202020204" pitchFamily="34" charset="0"/>
                <a:ea typeface="微软雅黑" panose="020B0503020204020204" charset="-122"/>
              </a:rPr>
              <a:t>11_______(make) </a:t>
            </a:r>
            <a:r>
              <a:rPr lang="zh-CN" altLang="en-US" sz="2000">
                <a:latin typeface="Arial" panose="020B0604020202020204" pitchFamily="34" charset="0"/>
                <a:ea typeface="微软雅黑" panose="020B0503020204020204" charset="-122"/>
              </a:rPr>
              <a:t>the music wash over me. / The music hall, once a place of my longing and unfulfilled dreams, now </a:t>
            </a:r>
            <a:r>
              <a:rPr lang="en-US" altLang="zh-CN" sz="2000">
                <a:latin typeface="Arial" panose="020B0604020202020204" pitchFamily="34" charset="0"/>
                <a:ea typeface="微软雅黑" panose="020B0503020204020204" charset="-122"/>
              </a:rPr>
              <a:t>12________(echo)</a:t>
            </a:r>
            <a:r>
              <a:rPr lang="zh-CN" altLang="en-US" sz="2000">
                <a:latin typeface="Arial" panose="020B0604020202020204" pitchFamily="34" charset="0"/>
                <a:ea typeface="微软雅黑" panose="020B0503020204020204" charset="-122"/>
              </a:rPr>
              <a:t> with a life well-spent in the service of art and education.</a:t>
            </a:r>
            <a:endParaRPr lang="zh-CN" altLang="en-US" sz="2000">
              <a:latin typeface="Arial" panose="020B0604020202020204" pitchFamily="34" charset="0"/>
              <a:ea typeface="微软雅黑" panose="020B0503020204020204" charset="-122"/>
            </a:endParaRPr>
          </a:p>
        </p:txBody>
      </p:sp>
      <p:sp>
        <p:nvSpPr>
          <p:cNvPr id="3" name="文本框 2"/>
          <p:cNvSpPr txBox="1"/>
          <p:nvPr/>
        </p:nvSpPr>
        <p:spPr>
          <a:xfrm>
            <a:off x="415290" y="134620"/>
            <a:ext cx="1429385" cy="398780"/>
          </a:xfrm>
          <a:prstGeom prst="rect">
            <a:avLst/>
          </a:prstGeom>
          <a:solidFill>
            <a:schemeClr val="accent1">
              <a:lumMod val="20000"/>
              <a:lumOff val="80000"/>
            </a:schemeClr>
          </a:solidFill>
        </p:spPr>
        <p:txBody>
          <a:bodyPr wrap="square">
            <a:spAutoFit/>
          </a:bodyPr>
          <a:p>
            <a:pPr algn="l"/>
            <a:r>
              <a:rPr lang="zh-CN" altLang="en-US" sz="2000" b="1">
                <a:latin typeface="Arial" panose="020B0604020202020204" pitchFamily="34" charset="0"/>
                <a:ea typeface="微软雅黑" panose="020B0503020204020204" charset="-122"/>
              </a:rPr>
              <a:t>官方范文</a:t>
            </a:r>
            <a:r>
              <a:rPr lang="en-US" altLang="zh-CN" sz="2000" b="1">
                <a:latin typeface="Arial" panose="020B0604020202020204" pitchFamily="34" charset="0"/>
                <a:ea typeface="微软雅黑" panose="020B0503020204020204" charset="-122"/>
              </a:rPr>
              <a:t>:</a:t>
            </a:r>
            <a:endParaRPr lang="en-US" altLang="zh-CN" sz="2000" b="1">
              <a:latin typeface="Arial" panose="020B0604020202020204" pitchFamily="34" charset="0"/>
              <a:ea typeface="微软雅黑" panose="020B0503020204020204" charset="-122"/>
            </a:endParaRPr>
          </a:p>
        </p:txBody>
      </p:sp>
      <p:sp>
        <p:nvSpPr>
          <p:cNvPr id="4" name="文本框 3"/>
          <p:cNvSpPr txBox="1"/>
          <p:nvPr/>
        </p:nvSpPr>
        <p:spPr>
          <a:xfrm>
            <a:off x="9152255" y="640715"/>
            <a:ext cx="1241425" cy="398780"/>
          </a:xfrm>
          <a:prstGeom prst="rect">
            <a:avLst/>
          </a:prstGeom>
        </p:spPr>
        <p:txBody>
          <a:bodyPr wrap="square">
            <a:spAutoFit/>
          </a:bodyPr>
          <a:p>
            <a:pPr algn="l"/>
            <a:r>
              <a:rPr lang="zh-CN" altLang="en-US" sz="2000" b="1">
                <a:solidFill>
                  <a:srgbClr val="C00000"/>
                </a:solidFill>
                <a:latin typeface="Arial" panose="020B0604020202020204" pitchFamily="34" charset="0"/>
                <a:ea typeface="微软雅黑" panose="020B0503020204020204" charset="-122"/>
                <a:sym typeface="+mn-ea"/>
              </a:rPr>
              <a:t>hesitant</a:t>
            </a:r>
            <a:endParaRPr lang="zh-CN" altLang="en-US" sz="2000" b="1">
              <a:solidFill>
                <a:srgbClr val="C00000"/>
              </a:solidFill>
              <a:latin typeface="Arial" panose="020B0604020202020204" pitchFamily="34" charset="0"/>
              <a:ea typeface="微软雅黑" panose="020B0503020204020204" charset="-122"/>
              <a:sym typeface="+mn-ea"/>
            </a:endParaRPr>
          </a:p>
        </p:txBody>
      </p:sp>
      <p:sp>
        <p:nvSpPr>
          <p:cNvPr id="5" name="文本框 4"/>
          <p:cNvSpPr txBox="1"/>
          <p:nvPr/>
        </p:nvSpPr>
        <p:spPr>
          <a:xfrm>
            <a:off x="5296535" y="1039495"/>
            <a:ext cx="1598930" cy="398780"/>
          </a:xfrm>
          <a:prstGeom prst="rect">
            <a:avLst/>
          </a:prstGeom>
          <a:noFill/>
        </p:spPr>
        <p:txBody>
          <a:bodyPr wrap="square" rtlCol="0" anchor="t">
            <a:spAutoFit/>
          </a:bodyPr>
          <a:p>
            <a:r>
              <a:rPr lang="zh-CN" altLang="en-US" sz="2000" b="1">
                <a:solidFill>
                  <a:srgbClr val="C00000"/>
                </a:solidFill>
                <a:latin typeface="Arial" panose="020B0604020202020204" pitchFamily="34" charset="0"/>
                <a:ea typeface="微软雅黑" panose="020B0503020204020204" charset="-122"/>
                <a:sym typeface="+mn-ea"/>
              </a:rPr>
              <a:t>complexity</a:t>
            </a:r>
            <a:endParaRPr lang="zh-CN" altLang="en-US" sz="2000" b="1">
              <a:solidFill>
                <a:srgbClr val="C00000"/>
              </a:solidFill>
              <a:latin typeface="Arial" panose="020B0604020202020204" pitchFamily="34" charset="0"/>
              <a:ea typeface="微软雅黑" panose="020B0503020204020204" charset="-122"/>
              <a:sym typeface="+mn-ea"/>
            </a:endParaRPr>
          </a:p>
        </p:txBody>
      </p:sp>
      <p:sp>
        <p:nvSpPr>
          <p:cNvPr id="7" name="文本框 6"/>
          <p:cNvSpPr txBox="1"/>
          <p:nvPr/>
        </p:nvSpPr>
        <p:spPr>
          <a:xfrm>
            <a:off x="6198870" y="1438275"/>
            <a:ext cx="1001395" cy="398780"/>
          </a:xfrm>
          <a:prstGeom prst="rect">
            <a:avLst/>
          </a:prstGeom>
        </p:spPr>
        <p:txBody>
          <a:bodyPr wrap="square">
            <a:spAutoFit/>
          </a:bodyPr>
          <a:p>
            <a:pPr algn="l"/>
            <a:r>
              <a:rPr lang="zh-CN" altLang="en-US" sz="2000" b="1">
                <a:solidFill>
                  <a:srgbClr val="C00000"/>
                </a:solidFill>
                <a:latin typeface="Arial" panose="020B0604020202020204" pitchFamily="34" charset="0"/>
                <a:ea typeface="微软雅黑" panose="020B0503020204020204" charset="-122"/>
                <a:sym typeface="+mn-ea"/>
              </a:rPr>
              <a:t>moved</a:t>
            </a:r>
            <a:endParaRPr lang="zh-CN" altLang="en-US" sz="2000" b="1">
              <a:solidFill>
                <a:srgbClr val="C00000"/>
              </a:solidFill>
              <a:latin typeface="Arial" panose="020B0604020202020204" pitchFamily="34" charset="0"/>
              <a:ea typeface="微软雅黑" panose="020B0503020204020204" charset="-122"/>
              <a:sym typeface="+mn-ea"/>
            </a:endParaRPr>
          </a:p>
        </p:txBody>
      </p:sp>
      <p:sp>
        <p:nvSpPr>
          <p:cNvPr id="8" name="文本框 7"/>
          <p:cNvSpPr txBox="1"/>
          <p:nvPr/>
        </p:nvSpPr>
        <p:spPr>
          <a:xfrm>
            <a:off x="9789160" y="1438275"/>
            <a:ext cx="1294130" cy="398780"/>
          </a:xfrm>
          <a:prstGeom prst="rect">
            <a:avLst/>
          </a:prstGeom>
          <a:noFill/>
        </p:spPr>
        <p:txBody>
          <a:bodyPr wrap="square" rtlCol="0" anchor="t">
            <a:spAutoFit/>
          </a:bodyPr>
          <a:p>
            <a:r>
              <a:rPr lang="zh-CN" altLang="en-US" sz="2000" b="1">
                <a:solidFill>
                  <a:srgbClr val="C00000"/>
                </a:solidFill>
                <a:latin typeface="Arial" panose="020B0604020202020204" pitchFamily="34" charset="0"/>
                <a:ea typeface="微软雅黑" panose="020B0503020204020204" charset="-122"/>
                <a:sym typeface="+mn-ea"/>
              </a:rPr>
              <a:t>tailoring</a:t>
            </a:r>
            <a:endParaRPr lang="zh-CN" altLang="en-US" sz="2000" b="1">
              <a:solidFill>
                <a:srgbClr val="C00000"/>
              </a:solidFill>
              <a:latin typeface="Arial" panose="020B0604020202020204" pitchFamily="34" charset="0"/>
              <a:ea typeface="微软雅黑" panose="020B0503020204020204" charset="-122"/>
              <a:sym typeface="+mn-ea"/>
            </a:endParaRPr>
          </a:p>
        </p:txBody>
      </p:sp>
      <p:sp>
        <p:nvSpPr>
          <p:cNvPr id="9" name="文本框 8"/>
          <p:cNvSpPr txBox="1"/>
          <p:nvPr/>
        </p:nvSpPr>
        <p:spPr>
          <a:xfrm>
            <a:off x="4565015" y="2163445"/>
            <a:ext cx="1341755" cy="398780"/>
          </a:xfrm>
          <a:prstGeom prst="rect">
            <a:avLst/>
          </a:prstGeom>
          <a:noFill/>
        </p:spPr>
        <p:txBody>
          <a:bodyPr wrap="square" rtlCol="0" anchor="t">
            <a:spAutoFit/>
          </a:bodyPr>
          <a:p>
            <a:r>
              <a:rPr lang="zh-CN" altLang="en-US" sz="2000" b="1">
                <a:solidFill>
                  <a:srgbClr val="C00000"/>
                </a:solidFill>
                <a:latin typeface="Arial" panose="020B0604020202020204" pitchFamily="34" charset="0"/>
                <a:ea typeface="微软雅黑" panose="020B0503020204020204" charset="-122"/>
                <a:sym typeface="+mn-ea"/>
              </a:rPr>
              <a:t>gratitude</a:t>
            </a:r>
            <a:endParaRPr lang="zh-CN" altLang="en-US" sz="2000" b="1">
              <a:solidFill>
                <a:srgbClr val="C00000"/>
              </a:solidFill>
              <a:latin typeface="Arial" panose="020B0604020202020204" pitchFamily="34" charset="0"/>
              <a:ea typeface="微软雅黑" panose="020B0503020204020204" charset="-122"/>
              <a:sym typeface="+mn-ea"/>
            </a:endParaRPr>
          </a:p>
        </p:txBody>
      </p:sp>
      <p:sp>
        <p:nvSpPr>
          <p:cNvPr id="10" name="文本框 9"/>
          <p:cNvSpPr txBox="1"/>
          <p:nvPr/>
        </p:nvSpPr>
        <p:spPr>
          <a:xfrm>
            <a:off x="7002780" y="2493645"/>
            <a:ext cx="1410970" cy="398780"/>
          </a:xfrm>
          <a:prstGeom prst="rect">
            <a:avLst/>
          </a:prstGeom>
          <a:noFill/>
        </p:spPr>
        <p:txBody>
          <a:bodyPr wrap="square" rtlCol="0" anchor="t">
            <a:spAutoFit/>
          </a:bodyPr>
          <a:p>
            <a:r>
              <a:rPr lang="en-US" altLang="zh-CN" sz="2000" b="1">
                <a:solidFill>
                  <a:srgbClr val="C00000"/>
                </a:solidFill>
                <a:latin typeface="Arial" panose="020B0604020202020204" pitchFamily="34" charset="0"/>
                <a:ea typeface="微软雅黑" panose="020B0503020204020204" charset="-122"/>
                <a:sym typeface="+mn-ea"/>
              </a:rPr>
              <a:t>ultimately</a:t>
            </a:r>
            <a:endParaRPr lang="en-US" altLang="zh-CN" sz="2000" b="1">
              <a:solidFill>
                <a:srgbClr val="C00000"/>
              </a:solidFill>
              <a:latin typeface="Arial" panose="020B0604020202020204" pitchFamily="34" charset="0"/>
              <a:ea typeface="微软雅黑" panose="020B0503020204020204" charset="-122"/>
              <a:sym typeface="+mn-ea"/>
            </a:endParaRPr>
          </a:p>
        </p:txBody>
      </p:sp>
      <p:sp>
        <p:nvSpPr>
          <p:cNvPr id="12" name="文本框 11"/>
          <p:cNvSpPr txBox="1"/>
          <p:nvPr/>
        </p:nvSpPr>
        <p:spPr>
          <a:xfrm>
            <a:off x="662940" y="3945255"/>
            <a:ext cx="1182370" cy="398780"/>
          </a:xfrm>
          <a:prstGeom prst="rect">
            <a:avLst/>
          </a:prstGeom>
        </p:spPr>
        <p:txBody>
          <a:bodyPr wrap="square">
            <a:spAutoFit/>
          </a:bodyPr>
          <a:p>
            <a:pPr algn="l"/>
            <a:r>
              <a:rPr lang="zh-CN" altLang="en-US" sz="2000" b="1">
                <a:solidFill>
                  <a:srgbClr val="C00000"/>
                </a:solidFill>
                <a:latin typeface="Arial" panose="020B0604020202020204" pitchFamily="34" charset="0"/>
                <a:ea typeface="微软雅黑" panose="020B0503020204020204" charset="-122"/>
                <a:sym typeface="+mn-ea"/>
              </a:rPr>
              <a:t>swelled</a:t>
            </a:r>
            <a:endParaRPr lang="zh-CN" altLang="en-US" sz="2000" b="1">
              <a:solidFill>
                <a:srgbClr val="C00000"/>
              </a:solidFill>
              <a:latin typeface="Arial" panose="020B0604020202020204" pitchFamily="34" charset="0"/>
              <a:ea typeface="微软雅黑" panose="020B0503020204020204" charset="-122"/>
              <a:sym typeface="+mn-ea"/>
            </a:endParaRPr>
          </a:p>
        </p:txBody>
      </p:sp>
      <p:sp>
        <p:nvSpPr>
          <p:cNvPr id="13" name="文本框 12"/>
          <p:cNvSpPr txBox="1"/>
          <p:nvPr/>
        </p:nvSpPr>
        <p:spPr>
          <a:xfrm>
            <a:off x="1903095" y="4292600"/>
            <a:ext cx="1238250" cy="398780"/>
          </a:xfrm>
          <a:prstGeom prst="rect">
            <a:avLst/>
          </a:prstGeom>
          <a:noFill/>
        </p:spPr>
        <p:txBody>
          <a:bodyPr wrap="square" rtlCol="0" anchor="t">
            <a:spAutoFit/>
          </a:bodyPr>
          <a:p>
            <a:r>
              <a:rPr lang="en-US" altLang="zh-CN" sz="2000" b="1">
                <a:solidFill>
                  <a:srgbClr val="C00000"/>
                </a:solidFill>
                <a:latin typeface="Arial" panose="020B0604020202020204" pitchFamily="34" charset="0"/>
                <a:ea typeface="微软雅黑" panose="020B0503020204020204" charset="-122"/>
                <a:sym typeface="+mn-ea"/>
              </a:rPr>
              <a:t>dimmed</a:t>
            </a:r>
            <a:endParaRPr lang="en-US" altLang="zh-CN" sz="2000" b="1">
              <a:solidFill>
                <a:srgbClr val="C00000"/>
              </a:solidFill>
              <a:latin typeface="Arial" panose="020B0604020202020204" pitchFamily="34" charset="0"/>
              <a:ea typeface="微软雅黑" panose="020B0503020204020204" charset="-122"/>
              <a:sym typeface="+mn-ea"/>
            </a:endParaRPr>
          </a:p>
        </p:txBody>
      </p:sp>
      <p:sp>
        <p:nvSpPr>
          <p:cNvPr id="14" name="文本框 13"/>
          <p:cNvSpPr txBox="1"/>
          <p:nvPr/>
        </p:nvSpPr>
        <p:spPr>
          <a:xfrm>
            <a:off x="7067550" y="4292600"/>
            <a:ext cx="812800" cy="398780"/>
          </a:xfrm>
          <a:prstGeom prst="rect">
            <a:avLst/>
          </a:prstGeom>
        </p:spPr>
        <p:txBody>
          <a:bodyPr wrap="square">
            <a:spAutoFit/>
          </a:bodyPr>
          <a:p>
            <a:pPr algn="l"/>
            <a:r>
              <a:rPr lang="zh-CN" altLang="en-US" sz="2000" b="1">
                <a:solidFill>
                  <a:srgbClr val="C00000"/>
                </a:solidFill>
                <a:latin typeface="Arial" panose="020B0604020202020204" pitchFamily="34" charset="0"/>
                <a:ea typeface="微软雅黑" panose="020B0503020204020204" charset="-122"/>
                <a:sym typeface="+mn-ea"/>
              </a:rPr>
              <a:t>alive </a:t>
            </a:r>
            <a:endParaRPr lang="zh-CN" altLang="en-US" sz="2000" b="1">
              <a:solidFill>
                <a:srgbClr val="C00000"/>
              </a:solidFill>
              <a:latin typeface="Arial" panose="020B0604020202020204" pitchFamily="34" charset="0"/>
              <a:ea typeface="微软雅黑" panose="020B0503020204020204" charset="-122"/>
              <a:sym typeface="+mn-ea"/>
            </a:endParaRPr>
          </a:p>
        </p:txBody>
      </p:sp>
      <p:sp>
        <p:nvSpPr>
          <p:cNvPr id="15" name="文本框 14"/>
          <p:cNvSpPr txBox="1"/>
          <p:nvPr/>
        </p:nvSpPr>
        <p:spPr>
          <a:xfrm>
            <a:off x="5586095" y="4691380"/>
            <a:ext cx="1481455" cy="398780"/>
          </a:xfrm>
          <a:prstGeom prst="rect">
            <a:avLst/>
          </a:prstGeom>
        </p:spPr>
        <p:txBody>
          <a:bodyPr wrap="square">
            <a:spAutoFit/>
          </a:bodyPr>
          <a:p>
            <a:pPr algn="l"/>
            <a:r>
              <a:rPr lang="zh-CN" altLang="en-US" sz="2000" b="1">
                <a:solidFill>
                  <a:srgbClr val="C00000"/>
                </a:solidFill>
                <a:latin typeface="Arial" panose="020B0604020202020204" pitchFamily="34" charset="0"/>
                <a:ea typeface="微软雅黑" panose="020B0503020204020204" charset="-122"/>
                <a:sym typeface="+mn-ea"/>
              </a:rPr>
              <a:t>resonating</a:t>
            </a:r>
            <a:endParaRPr lang="zh-CN" altLang="en-US" sz="2000" b="1">
              <a:solidFill>
                <a:srgbClr val="C00000"/>
              </a:solidFill>
              <a:latin typeface="Arial" panose="020B0604020202020204" pitchFamily="34" charset="0"/>
              <a:ea typeface="微软雅黑" panose="020B0503020204020204" charset="-122"/>
              <a:sym typeface="+mn-ea"/>
            </a:endParaRPr>
          </a:p>
        </p:txBody>
      </p:sp>
      <p:sp>
        <p:nvSpPr>
          <p:cNvPr id="16" name="文本框 15"/>
          <p:cNvSpPr txBox="1"/>
          <p:nvPr/>
        </p:nvSpPr>
        <p:spPr>
          <a:xfrm>
            <a:off x="1475105" y="5394960"/>
            <a:ext cx="1101090" cy="398780"/>
          </a:xfrm>
          <a:prstGeom prst="rect">
            <a:avLst/>
          </a:prstGeom>
          <a:noFill/>
        </p:spPr>
        <p:txBody>
          <a:bodyPr wrap="square" rtlCol="0" anchor="t">
            <a:spAutoFit/>
          </a:bodyPr>
          <a:p>
            <a:r>
              <a:rPr lang="en-US" altLang="zh-CN" sz="2000" b="1">
                <a:solidFill>
                  <a:srgbClr val="C00000"/>
                </a:solidFill>
                <a:latin typeface="Arial" panose="020B0604020202020204" pitchFamily="34" charset="0"/>
                <a:ea typeface="微软雅黑" panose="020B0503020204020204" charset="-122"/>
                <a:sym typeface="+mn-ea"/>
              </a:rPr>
              <a:t>making</a:t>
            </a:r>
            <a:r>
              <a:rPr lang="zh-CN" altLang="en-US" sz="2000">
                <a:latin typeface="Arial" panose="020B0604020202020204" pitchFamily="34" charset="0"/>
                <a:ea typeface="微软雅黑" panose="020B0503020204020204" charset="-122"/>
                <a:sym typeface="+mn-ea"/>
              </a:rPr>
              <a:t> </a:t>
            </a:r>
            <a:endParaRPr lang="en-US" altLang="zh-CN" sz="2000" b="1">
              <a:solidFill>
                <a:srgbClr val="C00000"/>
              </a:solidFill>
              <a:latin typeface="Arial" panose="020B0604020202020204" pitchFamily="34" charset="0"/>
              <a:ea typeface="微软雅黑" panose="020B0503020204020204" charset="-122"/>
              <a:sym typeface="+mn-ea"/>
            </a:endParaRPr>
          </a:p>
        </p:txBody>
      </p:sp>
      <p:sp>
        <p:nvSpPr>
          <p:cNvPr id="17" name="文本框 16"/>
          <p:cNvSpPr txBox="1"/>
          <p:nvPr/>
        </p:nvSpPr>
        <p:spPr>
          <a:xfrm>
            <a:off x="3507105" y="5793740"/>
            <a:ext cx="1118870" cy="398780"/>
          </a:xfrm>
          <a:prstGeom prst="rect">
            <a:avLst/>
          </a:prstGeom>
          <a:noFill/>
        </p:spPr>
        <p:txBody>
          <a:bodyPr wrap="square" rtlCol="0" anchor="t">
            <a:spAutoFit/>
          </a:bodyPr>
          <a:p>
            <a:r>
              <a:rPr lang="zh-CN" altLang="en-US" sz="2000" b="1">
                <a:solidFill>
                  <a:srgbClr val="C00000"/>
                </a:solidFill>
                <a:latin typeface="Arial" panose="020B0604020202020204" pitchFamily="34" charset="0"/>
                <a:ea typeface="微软雅黑" panose="020B0503020204020204" charset="-122"/>
                <a:sym typeface="+mn-ea"/>
              </a:rPr>
              <a:t>echoed</a:t>
            </a:r>
            <a:endParaRPr lang="zh-CN" altLang="en-US" sz="2000" b="1">
              <a:solidFill>
                <a:srgbClr val="C00000"/>
              </a:solidFill>
              <a:latin typeface="Arial" panose="020B0604020202020204" pitchFamily="34" charset="0"/>
              <a:ea typeface="微软雅黑" panose="020B0503020204020204" charset="-122"/>
              <a:sym typeface="+mn-ea"/>
            </a:endParaRPr>
          </a:p>
        </p:txBody>
      </p:sp>
      <p:pic>
        <p:nvPicPr>
          <p:cNvPr id="20" name="图片 19"/>
          <p:cNvPicPr>
            <a:picLocks noChangeAspect="1"/>
          </p:cNvPicPr>
          <p:nvPr/>
        </p:nvPicPr>
        <p:blipFill>
          <a:blip r:embed="rId1"/>
          <a:stretch>
            <a:fillRect/>
          </a:stretch>
        </p:blipFill>
        <p:spPr>
          <a:xfrm>
            <a:off x="11398885" y="82550"/>
            <a:ext cx="629285" cy="459740"/>
          </a:xfrm>
          <a:prstGeom prst="ellipse">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linds(horizontal)">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2" grpId="0"/>
      <p:bldP spid="13" grpId="0"/>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76885" y="894080"/>
            <a:ext cx="11330305" cy="5773420"/>
          </a:xfrm>
          <a:prstGeom prst="rect">
            <a:avLst/>
          </a:prstGeom>
          <a:solidFill>
            <a:schemeClr val="bg1">
              <a:lumMod val="95000"/>
            </a:schemeClr>
          </a:solidFill>
        </p:spPr>
        <p:txBody>
          <a:bodyPr wrap="square">
            <a:spAutoFit/>
          </a:bodyPr>
          <a:p>
            <a:pPr algn="l">
              <a:lnSpc>
                <a:spcPct val="110000"/>
              </a:lnSpc>
            </a:pPr>
            <a:r>
              <a:rPr lang="zh-CN" altLang="en-US" sz="2400">
                <a:latin typeface="Times New Roman" panose="02020603050405020304" charset="0"/>
                <a:ea typeface="微软雅黑" panose="020B0503020204020204" charset="-122"/>
                <a:cs typeface="Times New Roman" panose="02020603050405020304" charset="0"/>
              </a:rPr>
              <a:t>I remembered the day when he asked to join the school band. At that time, I had believed he was going </a:t>
            </a:r>
            <a:r>
              <a:rPr lang="en-US" altLang="zh-CN" sz="2400">
                <a:latin typeface="Times New Roman" panose="02020603050405020304" charset="0"/>
                <a:ea typeface="微软雅黑" panose="020B0503020204020204" charset="-122"/>
                <a:cs typeface="Times New Roman" panose="02020603050405020304" charset="0"/>
              </a:rPr>
              <a:t>1_______ (quit) </a:t>
            </a:r>
            <a:r>
              <a:rPr lang="zh-CN" altLang="en-US" sz="2400">
                <a:latin typeface="Times New Roman" panose="02020603050405020304" charset="0"/>
                <a:ea typeface="微软雅黑" panose="020B0503020204020204" charset="-122"/>
                <a:cs typeface="Times New Roman" panose="02020603050405020304" charset="0"/>
              </a:rPr>
              <a:t>after a few weeks. Yet, week after week, he showed up, practicing </a:t>
            </a:r>
            <a:r>
              <a:rPr lang="en-US" altLang="zh-CN" sz="2400">
                <a:latin typeface="Times New Roman" panose="02020603050405020304" charset="0"/>
                <a:ea typeface="微软雅黑" panose="020B0503020204020204" charset="-122"/>
                <a:cs typeface="Times New Roman" panose="02020603050405020304" charset="0"/>
              </a:rPr>
              <a:t>2__________(diligent) </a:t>
            </a:r>
            <a:r>
              <a:rPr lang="zh-CN" altLang="en-US" sz="2400">
                <a:latin typeface="Times New Roman" panose="02020603050405020304" charset="0"/>
                <a:ea typeface="微软雅黑" panose="020B0503020204020204" charset="-122"/>
                <a:cs typeface="Times New Roman" panose="02020603050405020304" charset="0"/>
              </a:rPr>
              <a:t>even when the notes seemed too hard to play. Slowly but surely, his efforts began </a:t>
            </a:r>
            <a:r>
              <a:rPr lang="en-US" altLang="zh-CN" sz="2400">
                <a:latin typeface="Times New Roman" panose="02020603050405020304" charset="0"/>
                <a:ea typeface="微软雅黑" panose="020B0503020204020204" charset="-122"/>
                <a:cs typeface="Times New Roman" panose="02020603050405020304" charset="0"/>
              </a:rPr>
              <a:t>3________(pay) </a:t>
            </a:r>
            <a:r>
              <a:rPr lang="zh-CN" altLang="en-US" sz="2400">
                <a:latin typeface="Times New Roman" panose="02020603050405020304" charset="0"/>
                <a:ea typeface="微软雅黑" panose="020B0503020204020204" charset="-122"/>
                <a:cs typeface="Times New Roman" panose="02020603050405020304" charset="0"/>
              </a:rPr>
              <a:t>off. I was moved by his </a:t>
            </a:r>
            <a:r>
              <a:rPr lang="en-US" altLang="zh-CN" sz="2400">
                <a:latin typeface="Times New Roman" panose="02020603050405020304" charset="0"/>
                <a:ea typeface="微软雅黑" panose="020B0503020204020204" charset="-122"/>
                <a:cs typeface="Times New Roman" panose="02020603050405020304" charset="0"/>
              </a:rPr>
              <a:t>4____________(persistent) </a:t>
            </a:r>
            <a:r>
              <a:rPr lang="zh-CN" altLang="en-US" sz="2400">
                <a:latin typeface="Times New Roman" panose="02020603050405020304" charset="0"/>
                <a:ea typeface="微软雅黑" panose="020B0503020204020204" charset="-122"/>
                <a:cs typeface="Times New Roman" panose="02020603050405020304" charset="0"/>
              </a:rPr>
              <a:t>, which eventually led him to join the high school orchestra. The Bradley I saw onstage today </a:t>
            </a:r>
            <a:r>
              <a:rPr lang="en-US" altLang="zh-CN" sz="2400">
                <a:latin typeface="Times New Roman" panose="02020603050405020304" charset="0"/>
                <a:ea typeface="微软雅黑" panose="020B0503020204020204" charset="-122"/>
                <a:cs typeface="Times New Roman" panose="02020603050405020304" charset="0"/>
              </a:rPr>
              <a:t>5______(be)</a:t>
            </a:r>
            <a:r>
              <a:rPr lang="zh-CN" altLang="en-US" sz="2400">
                <a:latin typeface="Times New Roman" panose="02020603050405020304" charset="0"/>
                <a:ea typeface="微软雅黑" panose="020B0503020204020204" charset="-122"/>
                <a:cs typeface="Times New Roman" panose="02020603050405020304" charset="0"/>
              </a:rPr>
              <a:t> far from the timid boy I once knew. He was destined to grow into a </a:t>
            </a:r>
            <a:r>
              <a:rPr lang="en-US" altLang="zh-CN" sz="2400">
                <a:latin typeface="Times New Roman" panose="02020603050405020304" charset="0"/>
                <a:ea typeface="微软雅黑" panose="020B0503020204020204" charset="-122"/>
                <a:cs typeface="Times New Roman" panose="02020603050405020304" charset="0"/>
              </a:rPr>
              <a:t>6_________(talent) </a:t>
            </a:r>
            <a:r>
              <a:rPr lang="zh-CN" altLang="en-US" sz="2400">
                <a:latin typeface="Times New Roman" panose="02020603050405020304" charset="0"/>
                <a:ea typeface="微软雅黑" panose="020B0503020204020204" charset="-122"/>
                <a:cs typeface="Times New Roman" panose="02020603050405020304" charset="0"/>
              </a:rPr>
              <a:t> musician, even if I hadn</a:t>
            </a:r>
            <a:r>
              <a:rPr lang="en-US" altLang="zh-CN" sz="2400">
                <a:latin typeface="Times New Roman" panose="02020603050405020304" charset="0"/>
                <a:ea typeface="微软雅黑" panose="020B0503020204020204" charset="-122"/>
                <a:cs typeface="Times New Roman" panose="02020603050405020304" charset="0"/>
              </a:rPr>
              <a:t>’</a:t>
            </a:r>
            <a:r>
              <a:rPr lang="zh-CN" altLang="en-US" sz="2400">
                <a:latin typeface="Times New Roman" panose="02020603050405020304" charset="0"/>
                <a:ea typeface="微软雅黑" panose="020B0503020204020204" charset="-122"/>
                <a:cs typeface="Times New Roman" panose="02020603050405020304" charset="0"/>
              </a:rPr>
              <a:t>t realized it back then. </a:t>
            </a:r>
            <a:endParaRPr lang="zh-CN" altLang="en-US" sz="2400">
              <a:latin typeface="Times New Roman" panose="02020603050405020304" charset="0"/>
              <a:ea typeface="微软雅黑" panose="020B0503020204020204" charset="-122"/>
              <a:cs typeface="Times New Roman" panose="02020603050405020304" charset="0"/>
            </a:endParaRPr>
          </a:p>
          <a:p>
            <a:pPr algn="l">
              <a:lnSpc>
                <a:spcPct val="110000"/>
              </a:lnSpc>
            </a:pPr>
            <a:r>
              <a:rPr lang="zh-CN" altLang="en-US" sz="2400">
                <a:latin typeface="Times New Roman" panose="02020603050405020304" charset="0"/>
                <a:ea typeface="微软雅黑" panose="020B0503020204020204" charset="-122"/>
                <a:cs typeface="Times New Roman" panose="02020603050405020304" charset="0"/>
              </a:rPr>
              <a:t> I was still smiling as I made my way back to the music hall. It </a:t>
            </a:r>
            <a:r>
              <a:rPr lang="en-US" altLang="zh-CN" sz="2400">
                <a:latin typeface="Times New Roman" panose="02020603050405020304" charset="0"/>
                <a:ea typeface="微软雅黑" panose="020B0503020204020204" charset="-122"/>
                <a:cs typeface="Times New Roman" panose="02020603050405020304" charset="0"/>
              </a:rPr>
              <a:t>7_______ (strike) </a:t>
            </a:r>
            <a:r>
              <a:rPr lang="zh-CN" altLang="en-US" sz="2400">
                <a:latin typeface="Times New Roman" panose="02020603050405020304" charset="0"/>
                <a:ea typeface="微软雅黑" panose="020B0503020204020204" charset="-122"/>
                <a:cs typeface="Times New Roman" panose="02020603050405020304" charset="0"/>
              </a:rPr>
              <a:t>me that each student I taught had been touched by my efforts in ways I hadn</a:t>
            </a:r>
            <a:r>
              <a:rPr lang="en-US" altLang="zh-CN" sz="2400">
                <a:latin typeface="Times New Roman" panose="02020603050405020304" charset="0"/>
                <a:ea typeface="微软雅黑" panose="020B0503020204020204" charset="-122"/>
                <a:cs typeface="Times New Roman" panose="02020603050405020304" charset="0"/>
              </a:rPr>
              <a:t>’</a:t>
            </a:r>
            <a:r>
              <a:rPr lang="zh-CN" altLang="en-US" sz="2400">
                <a:latin typeface="Times New Roman" panose="02020603050405020304" charset="0"/>
                <a:ea typeface="微软雅黑" panose="020B0503020204020204" charset="-122"/>
                <a:cs typeface="Times New Roman" panose="02020603050405020304" charset="0"/>
              </a:rPr>
              <a:t>t anticipated. If Bradley could turn his struggles into success, maybe there were </a:t>
            </a:r>
            <a:r>
              <a:rPr lang="en-US" altLang="zh-CN" sz="2400">
                <a:latin typeface="Times New Roman" panose="02020603050405020304" charset="0"/>
                <a:ea typeface="微软雅黑" panose="020B0503020204020204" charset="-122"/>
                <a:cs typeface="Times New Roman" panose="02020603050405020304" charset="0"/>
              </a:rPr>
              <a:t>8___________ (count) </a:t>
            </a:r>
            <a:r>
              <a:rPr lang="zh-CN" altLang="en-US" sz="2400">
                <a:latin typeface="Times New Roman" panose="02020603050405020304" charset="0"/>
                <a:ea typeface="微软雅黑" panose="020B0503020204020204" charset="-122"/>
                <a:cs typeface="Times New Roman" panose="02020603050405020304" charset="0"/>
              </a:rPr>
              <a:t> others I had inspired without even knowing it. </a:t>
            </a:r>
            <a:r>
              <a:rPr lang="en-US" altLang="zh-CN" sz="2400">
                <a:latin typeface="Times New Roman" panose="02020603050405020304" charset="0"/>
                <a:ea typeface="微软雅黑" panose="020B0503020204020204" charset="-122"/>
                <a:cs typeface="Times New Roman" panose="02020603050405020304" charset="0"/>
              </a:rPr>
              <a:t>9_______ (sit) </a:t>
            </a:r>
            <a:r>
              <a:rPr lang="zh-CN" altLang="en-US" sz="2400">
                <a:latin typeface="Times New Roman" panose="02020603050405020304" charset="0"/>
                <a:ea typeface="微软雅黑" panose="020B0503020204020204" charset="-122"/>
                <a:cs typeface="Times New Roman" panose="02020603050405020304" charset="0"/>
              </a:rPr>
              <a:t> down as the lights dimmed, I felt a surge of </a:t>
            </a:r>
            <a:r>
              <a:rPr lang="en-US" altLang="zh-CN" sz="2400">
                <a:latin typeface="Times New Roman" panose="02020603050405020304" charset="0"/>
                <a:ea typeface="微软雅黑" panose="020B0503020204020204" charset="-122"/>
                <a:cs typeface="Times New Roman" panose="02020603050405020304" charset="0"/>
              </a:rPr>
              <a:t>10______ (proud) </a:t>
            </a:r>
            <a:r>
              <a:rPr lang="zh-CN" altLang="en-US" sz="2400">
                <a:latin typeface="Times New Roman" panose="02020603050405020304" charset="0"/>
                <a:ea typeface="微软雅黑" panose="020B0503020204020204" charset="-122"/>
                <a:cs typeface="Times New Roman" panose="02020603050405020304" charset="0"/>
              </a:rPr>
              <a:t>, knowing that even though my own career may be ending soon, my students</a:t>
            </a:r>
            <a:r>
              <a:rPr lang="en-US" altLang="zh-CN" sz="2400">
                <a:latin typeface="Times New Roman" panose="02020603050405020304" charset="0"/>
                <a:ea typeface="微软雅黑" panose="020B0503020204020204" charset="-122"/>
                <a:cs typeface="Times New Roman" panose="02020603050405020304" charset="0"/>
              </a:rPr>
              <a:t>’ </a:t>
            </a:r>
            <a:r>
              <a:rPr lang="zh-CN" altLang="en-US" sz="2400">
                <a:latin typeface="Times New Roman" panose="02020603050405020304" charset="0"/>
                <a:ea typeface="微软雅黑" panose="020B0503020204020204" charset="-122"/>
                <a:cs typeface="Times New Roman" panose="02020603050405020304" charset="0"/>
              </a:rPr>
              <a:t>journeys in music would carry on.</a:t>
            </a:r>
            <a:endParaRPr lang="zh-CN" altLang="en-US" sz="2400">
              <a:latin typeface="Times New Roman" panose="02020603050405020304" charset="0"/>
              <a:ea typeface="微软雅黑" panose="020B0503020204020204" charset="-122"/>
              <a:cs typeface="Times New Roman" panose="02020603050405020304" charset="0"/>
            </a:endParaRPr>
          </a:p>
        </p:txBody>
      </p:sp>
      <p:sp>
        <p:nvSpPr>
          <p:cNvPr id="3" name="文本框 2"/>
          <p:cNvSpPr txBox="1"/>
          <p:nvPr/>
        </p:nvSpPr>
        <p:spPr>
          <a:xfrm>
            <a:off x="476885" y="224790"/>
            <a:ext cx="1790065" cy="460375"/>
          </a:xfrm>
          <a:prstGeom prst="rect">
            <a:avLst/>
          </a:prstGeom>
          <a:solidFill>
            <a:schemeClr val="accent1">
              <a:lumMod val="20000"/>
              <a:lumOff val="80000"/>
            </a:schemeClr>
          </a:solidFill>
        </p:spPr>
        <p:txBody>
          <a:bodyPr wrap="square">
            <a:spAutoFit/>
          </a:bodyPr>
          <a:p>
            <a:pPr algn="l"/>
            <a:r>
              <a:rPr lang="zh-CN" altLang="en-US" sz="2400">
                <a:latin typeface="Arial" panose="020B0604020202020204" pitchFamily="34" charset="0"/>
                <a:ea typeface="微软雅黑" panose="020B0503020204020204" charset="-122"/>
                <a:sym typeface="+mn-ea"/>
              </a:rPr>
              <a:t>网络版本</a:t>
            </a:r>
            <a:r>
              <a:rPr lang="en-US" altLang="zh-CN" sz="2400">
                <a:latin typeface="Arial" panose="020B0604020202020204" pitchFamily="34" charset="0"/>
                <a:ea typeface="微软雅黑" panose="020B0503020204020204" charset="-122"/>
                <a:sym typeface="+mn-ea"/>
              </a:rPr>
              <a:t>1</a:t>
            </a:r>
            <a:endParaRPr lang="en-US" altLang="zh-CN" sz="2400">
              <a:latin typeface="Arial" panose="020B0604020202020204" pitchFamily="34" charset="0"/>
              <a:ea typeface="微软雅黑" panose="020B0503020204020204" charset="-122"/>
              <a:sym typeface="+mn-ea"/>
            </a:endParaRPr>
          </a:p>
        </p:txBody>
      </p:sp>
      <p:sp>
        <p:nvSpPr>
          <p:cNvPr id="4" name="文本框 3"/>
          <p:cNvSpPr txBox="1"/>
          <p:nvPr/>
        </p:nvSpPr>
        <p:spPr>
          <a:xfrm>
            <a:off x="3556635" y="1304290"/>
            <a:ext cx="1086485" cy="460375"/>
          </a:xfrm>
          <a:prstGeom prst="rect">
            <a:avLst/>
          </a:prstGeom>
        </p:spPr>
        <p:txBody>
          <a:bodyPr wrap="square">
            <a:spAutoFit/>
          </a:bodyPr>
          <a:p>
            <a:pPr algn="l"/>
            <a:r>
              <a:rPr lang="zh-CN" altLang="en-US" sz="2400" b="1">
                <a:solidFill>
                  <a:srgbClr val="C00000"/>
                </a:solidFill>
                <a:latin typeface="Times New Roman" panose="02020603050405020304" charset="0"/>
                <a:ea typeface="微软雅黑" panose="020B0503020204020204" charset="-122"/>
                <a:cs typeface="Times New Roman" panose="02020603050405020304" charset="0"/>
                <a:sym typeface="+mn-ea"/>
              </a:rPr>
              <a:t>to quit</a:t>
            </a:r>
            <a:endParaRPr lang="zh-CN" altLang="en-US" sz="2400" b="1">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
        <p:nvSpPr>
          <p:cNvPr id="5" name="文本框 4"/>
          <p:cNvSpPr txBox="1"/>
          <p:nvPr/>
        </p:nvSpPr>
        <p:spPr>
          <a:xfrm>
            <a:off x="2516505" y="1696085"/>
            <a:ext cx="1489710" cy="460375"/>
          </a:xfrm>
          <a:prstGeom prst="rect">
            <a:avLst/>
          </a:prstGeom>
        </p:spPr>
        <p:txBody>
          <a:bodyPr wrap="square">
            <a:spAutoFit/>
          </a:bodyPr>
          <a:p>
            <a:pPr algn="l"/>
            <a:r>
              <a:rPr lang="zh-CN" altLang="en-US" sz="2400" b="1">
                <a:solidFill>
                  <a:srgbClr val="C00000"/>
                </a:solidFill>
                <a:latin typeface="Times New Roman" panose="02020603050405020304" charset="0"/>
                <a:ea typeface="微软雅黑" panose="020B0503020204020204" charset="-122"/>
                <a:cs typeface="Times New Roman" panose="02020603050405020304" charset="0"/>
                <a:sym typeface="+mn-ea"/>
              </a:rPr>
              <a:t>diligently</a:t>
            </a:r>
            <a:r>
              <a:rPr lang="zh-CN" altLang="en-US" sz="2400">
                <a:latin typeface="Times New Roman" panose="02020603050405020304" charset="0"/>
                <a:ea typeface="微软雅黑" panose="020B0503020204020204" charset="-122"/>
                <a:cs typeface="Times New Roman" panose="02020603050405020304" charset="0"/>
                <a:sym typeface="+mn-ea"/>
              </a:rPr>
              <a:t> </a:t>
            </a:r>
            <a:endParaRPr lang="zh-CN" altLang="en-US" sz="2400" b="1">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
        <p:nvSpPr>
          <p:cNvPr id="6" name="文本框 5"/>
          <p:cNvSpPr txBox="1"/>
          <p:nvPr/>
        </p:nvSpPr>
        <p:spPr>
          <a:xfrm>
            <a:off x="4276090" y="2156460"/>
            <a:ext cx="1086485" cy="460375"/>
          </a:xfrm>
          <a:prstGeom prst="rect">
            <a:avLst/>
          </a:prstGeom>
        </p:spPr>
        <p:txBody>
          <a:bodyPr wrap="square">
            <a:spAutoFit/>
          </a:bodyPr>
          <a:p>
            <a:pPr algn="l"/>
            <a:r>
              <a:rPr lang="zh-CN" altLang="en-US" sz="2400" b="1">
                <a:solidFill>
                  <a:srgbClr val="C00000"/>
                </a:solidFill>
                <a:latin typeface="Times New Roman" panose="02020603050405020304" charset="0"/>
                <a:ea typeface="微软雅黑" panose="020B0503020204020204" charset="-122"/>
                <a:cs typeface="Times New Roman" panose="02020603050405020304" charset="0"/>
                <a:sym typeface="+mn-ea"/>
              </a:rPr>
              <a:t>to pay </a:t>
            </a:r>
            <a:endParaRPr lang="zh-CN" altLang="en-US" sz="2400" b="1">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
        <p:nvSpPr>
          <p:cNvPr id="7" name="文本框 6"/>
          <p:cNvSpPr txBox="1"/>
          <p:nvPr/>
        </p:nvSpPr>
        <p:spPr>
          <a:xfrm>
            <a:off x="781685" y="2484120"/>
            <a:ext cx="1660525" cy="460375"/>
          </a:xfrm>
          <a:prstGeom prst="rect">
            <a:avLst/>
          </a:prstGeom>
        </p:spPr>
        <p:txBody>
          <a:bodyPr wrap="square">
            <a:spAutoFit/>
          </a:bodyPr>
          <a:p>
            <a:pPr algn="l"/>
            <a:r>
              <a:rPr lang="zh-CN" altLang="en-US" sz="2400" b="1">
                <a:solidFill>
                  <a:srgbClr val="C00000"/>
                </a:solidFill>
                <a:latin typeface="Times New Roman" panose="02020603050405020304" charset="0"/>
                <a:ea typeface="微软雅黑" panose="020B0503020204020204" charset="-122"/>
                <a:cs typeface="Times New Roman" panose="02020603050405020304" charset="0"/>
                <a:sym typeface="+mn-ea"/>
              </a:rPr>
              <a:t>persistence</a:t>
            </a:r>
            <a:endParaRPr lang="zh-CN" altLang="en-US" sz="2400" b="1">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
        <p:nvSpPr>
          <p:cNvPr id="8" name="文本框 7"/>
          <p:cNvSpPr txBox="1"/>
          <p:nvPr/>
        </p:nvSpPr>
        <p:spPr>
          <a:xfrm>
            <a:off x="4875530" y="2944495"/>
            <a:ext cx="828040" cy="460375"/>
          </a:xfrm>
          <a:prstGeom prst="rect">
            <a:avLst/>
          </a:prstGeom>
          <a:noFill/>
        </p:spPr>
        <p:txBody>
          <a:bodyPr wrap="square" rtlCol="0" anchor="t">
            <a:spAutoFit/>
          </a:bodyPr>
          <a:p>
            <a:r>
              <a:rPr lang="en-US" altLang="zh-CN" sz="2400">
                <a:latin typeface="Times New Roman" panose="02020603050405020304" charset="0"/>
                <a:ea typeface="微软雅黑" panose="020B0503020204020204" charset="-122"/>
                <a:cs typeface="Times New Roman" panose="02020603050405020304" charset="0"/>
                <a:sym typeface="+mn-ea"/>
              </a:rPr>
              <a:t> </a:t>
            </a:r>
            <a:r>
              <a:rPr lang="zh-CN" altLang="en-US" sz="2400" b="1">
                <a:solidFill>
                  <a:srgbClr val="C00000"/>
                </a:solidFill>
                <a:latin typeface="Times New Roman" panose="02020603050405020304" charset="0"/>
                <a:ea typeface="微软雅黑" panose="020B0503020204020204" charset="-122"/>
                <a:cs typeface="Times New Roman" panose="02020603050405020304" charset="0"/>
                <a:sym typeface="+mn-ea"/>
              </a:rPr>
              <a:t>was</a:t>
            </a:r>
            <a:endParaRPr lang="zh-CN" altLang="en-US" sz="2400" b="1">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
        <p:nvSpPr>
          <p:cNvPr id="9" name="文本框 8"/>
          <p:cNvSpPr txBox="1"/>
          <p:nvPr/>
        </p:nvSpPr>
        <p:spPr>
          <a:xfrm>
            <a:off x="3665220" y="3321685"/>
            <a:ext cx="1283970" cy="460375"/>
          </a:xfrm>
          <a:prstGeom prst="rect">
            <a:avLst/>
          </a:prstGeom>
        </p:spPr>
        <p:txBody>
          <a:bodyPr wrap="square">
            <a:spAutoFit/>
          </a:bodyPr>
          <a:p>
            <a:pPr algn="l"/>
            <a:r>
              <a:rPr lang="zh-CN" altLang="en-US" sz="2400" b="1">
                <a:solidFill>
                  <a:srgbClr val="C00000"/>
                </a:solidFill>
                <a:latin typeface="Times New Roman" panose="02020603050405020304" charset="0"/>
                <a:ea typeface="微软雅黑" panose="020B0503020204020204" charset="-122"/>
                <a:cs typeface="Times New Roman" panose="02020603050405020304" charset="0"/>
                <a:sym typeface="+mn-ea"/>
              </a:rPr>
              <a:t>talented</a:t>
            </a:r>
            <a:endParaRPr lang="zh-CN" altLang="en-US" sz="2400" b="1">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
        <p:nvSpPr>
          <p:cNvPr id="10" name="文本框 9"/>
          <p:cNvSpPr txBox="1"/>
          <p:nvPr/>
        </p:nvSpPr>
        <p:spPr>
          <a:xfrm>
            <a:off x="8486140" y="4144010"/>
            <a:ext cx="1034415" cy="460375"/>
          </a:xfrm>
          <a:prstGeom prst="rect">
            <a:avLst/>
          </a:prstGeom>
        </p:spPr>
        <p:txBody>
          <a:bodyPr wrap="square">
            <a:spAutoFit/>
          </a:bodyPr>
          <a:p>
            <a:pPr algn="l"/>
            <a:r>
              <a:rPr lang="zh-CN" altLang="en-US" sz="2400" b="1">
                <a:solidFill>
                  <a:srgbClr val="C00000"/>
                </a:solidFill>
                <a:latin typeface="Times New Roman" panose="02020603050405020304" charset="0"/>
                <a:ea typeface="微软雅黑" panose="020B0503020204020204" charset="-122"/>
                <a:cs typeface="Times New Roman" panose="02020603050405020304" charset="0"/>
                <a:sym typeface="+mn-ea"/>
              </a:rPr>
              <a:t>struck </a:t>
            </a:r>
            <a:endParaRPr lang="zh-CN" altLang="en-US" sz="2400" b="1">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
        <p:nvSpPr>
          <p:cNvPr id="11" name="文本框 10"/>
          <p:cNvSpPr txBox="1"/>
          <p:nvPr/>
        </p:nvSpPr>
        <p:spPr>
          <a:xfrm>
            <a:off x="8639175" y="4957445"/>
            <a:ext cx="1402715" cy="460375"/>
          </a:xfrm>
          <a:prstGeom prst="rect">
            <a:avLst/>
          </a:prstGeom>
        </p:spPr>
        <p:txBody>
          <a:bodyPr wrap="square">
            <a:spAutoFit/>
          </a:bodyPr>
          <a:p>
            <a:pPr algn="l"/>
            <a:r>
              <a:rPr lang="zh-CN" altLang="en-US" sz="2400" b="1">
                <a:solidFill>
                  <a:srgbClr val="C00000"/>
                </a:solidFill>
                <a:latin typeface="Times New Roman" panose="02020603050405020304" charset="0"/>
                <a:ea typeface="微软雅黑" panose="020B0503020204020204" charset="-122"/>
                <a:cs typeface="Times New Roman" panose="02020603050405020304" charset="0"/>
                <a:sym typeface="+mn-ea"/>
              </a:rPr>
              <a:t>countless</a:t>
            </a:r>
            <a:endParaRPr lang="zh-CN" altLang="en-US" sz="2400" b="1">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
        <p:nvSpPr>
          <p:cNvPr id="12" name="文本框 11"/>
          <p:cNvSpPr txBox="1"/>
          <p:nvPr/>
        </p:nvSpPr>
        <p:spPr>
          <a:xfrm>
            <a:off x="6374130" y="5327015"/>
            <a:ext cx="1120140" cy="460375"/>
          </a:xfrm>
          <a:prstGeom prst="rect">
            <a:avLst/>
          </a:prstGeom>
        </p:spPr>
        <p:txBody>
          <a:bodyPr wrap="square">
            <a:spAutoFit/>
          </a:bodyPr>
          <a:p>
            <a:pPr algn="l"/>
            <a:r>
              <a:rPr lang="zh-CN" altLang="en-US" sz="2400" b="1">
                <a:solidFill>
                  <a:srgbClr val="C00000"/>
                </a:solidFill>
                <a:latin typeface="Times New Roman" panose="02020603050405020304" charset="0"/>
                <a:ea typeface="微软雅黑" panose="020B0503020204020204" charset="-122"/>
                <a:cs typeface="Times New Roman" panose="02020603050405020304" charset="0"/>
                <a:sym typeface="+mn-ea"/>
              </a:rPr>
              <a:t>Sitting</a:t>
            </a:r>
            <a:endParaRPr lang="zh-CN" altLang="en-US" sz="2400" b="1">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
        <p:nvSpPr>
          <p:cNvPr id="13" name="文本框 12"/>
          <p:cNvSpPr txBox="1"/>
          <p:nvPr/>
        </p:nvSpPr>
        <p:spPr>
          <a:xfrm>
            <a:off x="2778125" y="5728335"/>
            <a:ext cx="966470" cy="460375"/>
          </a:xfrm>
          <a:prstGeom prst="rect">
            <a:avLst/>
          </a:prstGeom>
        </p:spPr>
        <p:txBody>
          <a:bodyPr wrap="square">
            <a:spAutoFit/>
          </a:bodyPr>
          <a:p>
            <a:pPr algn="l"/>
            <a:r>
              <a:rPr lang="zh-CN" altLang="en-US" sz="2400" b="1">
                <a:solidFill>
                  <a:srgbClr val="C00000"/>
                </a:solidFill>
                <a:latin typeface="Times New Roman" panose="02020603050405020304" charset="0"/>
                <a:ea typeface="微软雅黑" panose="020B0503020204020204" charset="-122"/>
                <a:cs typeface="Times New Roman" panose="02020603050405020304" charset="0"/>
                <a:sym typeface="+mn-ea"/>
              </a:rPr>
              <a:t>pride</a:t>
            </a:r>
            <a:endParaRPr lang="zh-CN" altLang="en-US" sz="2400" b="1">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76885" y="224790"/>
            <a:ext cx="1790065" cy="460375"/>
          </a:xfrm>
          <a:prstGeom prst="rect">
            <a:avLst/>
          </a:prstGeom>
          <a:solidFill>
            <a:schemeClr val="accent1">
              <a:lumMod val="20000"/>
              <a:lumOff val="80000"/>
            </a:schemeClr>
          </a:solidFill>
        </p:spPr>
        <p:txBody>
          <a:bodyPr wrap="square">
            <a:spAutoFit/>
          </a:bodyPr>
          <a:p>
            <a:pPr algn="l"/>
            <a:r>
              <a:rPr lang="zh-CN" altLang="en-US" sz="2400">
                <a:latin typeface="Arial" panose="020B0604020202020204" pitchFamily="34" charset="0"/>
                <a:ea typeface="微软雅黑" panose="020B0503020204020204" charset="-122"/>
                <a:sym typeface="+mn-ea"/>
              </a:rPr>
              <a:t>网络版本</a:t>
            </a:r>
            <a:r>
              <a:rPr lang="en-US" altLang="zh-CN" sz="2400">
                <a:latin typeface="Arial" panose="020B0604020202020204" pitchFamily="34" charset="0"/>
                <a:ea typeface="微软雅黑" panose="020B0503020204020204" charset="-122"/>
                <a:sym typeface="+mn-ea"/>
              </a:rPr>
              <a:t>2</a:t>
            </a:r>
            <a:endParaRPr lang="en-US" altLang="zh-CN" sz="2400">
              <a:latin typeface="Arial" panose="020B0604020202020204" pitchFamily="34" charset="0"/>
              <a:ea typeface="微软雅黑" panose="020B0503020204020204" charset="-122"/>
              <a:sym typeface="+mn-ea"/>
            </a:endParaRPr>
          </a:p>
        </p:txBody>
      </p:sp>
      <p:sp>
        <p:nvSpPr>
          <p:cNvPr id="5" name="文本框 4"/>
          <p:cNvSpPr txBox="1"/>
          <p:nvPr/>
        </p:nvSpPr>
        <p:spPr>
          <a:xfrm>
            <a:off x="476885" y="857250"/>
            <a:ext cx="11331575" cy="6000750"/>
          </a:xfrm>
          <a:prstGeom prst="rect">
            <a:avLst/>
          </a:prstGeom>
          <a:solidFill>
            <a:schemeClr val="bg1">
              <a:lumMod val="95000"/>
            </a:schemeClr>
          </a:solidFill>
        </p:spPr>
        <p:txBody>
          <a:bodyPr wrap="square">
            <a:spAutoFit/>
          </a:bodyPr>
          <a:p>
            <a:pPr algn="l"/>
            <a:r>
              <a:rPr lang="zh-CN" altLang="en-US" sz="2400">
                <a:latin typeface="Times New Roman" panose="02020603050405020304" charset="0"/>
                <a:ea typeface="微软雅黑" panose="020B0503020204020204" charset="-122"/>
                <a:cs typeface="Times New Roman" panose="02020603050405020304" charset="0"/>
              </a:rPr>
              <a:t>I remembered the day when he asked to join the school band. Back then, if I</a:t>
            </a:r>
            <a:r>
              <a:rPr lang="en-US" altLang="zh-CN" sz="2400">
                <a:latin typeface="Times New Roman" panose="02020603050405020304" charset="0"/>
                <a:ea typeface="微软雅黑" panose="020B0503020204020204" charset="-122"/>
                <a:cs typeface="Times New Roman" panose="02020603050405020304" charset="0"/>
              </a:rPr>
              <a:t> </a:t>
            </a:r>
            <a:r>
              <a:rPr lang="zh-CN" altLang="en-US" sz="2400">
                <a:latin typeface="Times New Roman" panose="02020603050405020304" charset="0"/>
                <a:ea typeface="微软雅黑" panose="020B0503020204020204" charset="-122"/>
                <a:cs typeface="Times New Roman" panose="02020603050405020304" charset="0"/>
              </a:rPr>
              <a:t>hadn't seen the spark in his eyes, I </a:t>
            </a:r>
            <a:r>
              <a:rPr lang="en-US" altLang="zh-CN" sz="2400">
                <a:latin typeface="Times New Roman" panose="02020603050405020304" charset="0"/>
                <a:ea typeface="微软雅黑" panose="020B0503020204020204" charset="-122"/>
                <a:cs typeface="Times New Roman" panose="02020603050405020304" charset="0"/>
              </a:rPr>
              <a:t>1__________________ (turn) </a:t>
            </a:r>
            <a:r>
              <a:rPr lang="zh-CN" altLang="en-US" sz="2400">
                <a:latin typeface="Times New Roman" panose="02020603050405020304" charset="0"/>
                <a:ea typeface="微软雅黑" panose="020B0503020204020204" charset="-122"/>
                <a:cs typeface="Times New Roman" panose="02020603050405020304" charset="0"/>
              </a:rPr>
              <a:t> him down. He had </a:t>
            </a:r>
            <a:r>
              <a:rPr lang="en-US" altLang="zh-CN" sz="2400">
                <a:latin typeface="Times New Roman" panose="02020603050405020304" charset="0"/>
                <a:ea typeface="微软雅黑" panose="020B0503020204020204" charset="-122"/>
                <a:cs typeface="Times New Roman" panose="02020603050405020304" charset="0"/>
              </a:rPr>
              <a:t>2________ (bare) </a:t>
            </a:r>
            <a:r>
              <a:rPr lang="zh-CN" altLang="en-US" sz="2400">
                <a:latin typeface="Times New Roman" panose="02020603050405020304" charset="0"/>
                <a:ea typeface="微软雅黑" panose="020B0503020204020204" charset="-122"/>
                <a:cs typeface="Times New Roman" panose="02020603050405020304" charset="0"/>
              </a:rPr>
              <a:t> shown any interest in his studies, and his grades were far from </a:t>
            </a:r>
            <a:r>
              <a:rPr lang="en-US" altLang="zh-CN" sz="2400">
                <a:latin typeface="Times New Roman" panose="02020603050405020304" charset="0"/>
                <a:ea typeface="微软雅黑" panose="020B0503020204020204" charset="-122"/>
                <a:cs typeface="Times New Roman" panose="02020603050405020304" charset="0"/>
              </a:rPr>
              <a:t>3____________ (impress) </a:t>
            </a:r>
            <a:r>
              <a:rPr lang="zh-CN" altLang="en-US" sz="2400">
                <a:latin typeface="Times New Roman" panose="02020603050405020304" charset="0"/>
                <a:ea typeface="微软雅黑" panose="020B0503020204020204" charset="-122"/>
                <a:cs typeface="Times New Roman" panose="02020603050405020304" charset="0"/>
              </a:rPr>
              <a:t>. Yet, there was something about the way he looked at the instrumentsthat made me say, “Alright, Bradley. Let</a:t>
            </a:r>
            <a:r>
              <a:rPr lang="en-US" altLang="zh-CN" sz="2400">
                <a:latin typeface="Times New Roman" panose="02020603050405020304" charset="0"/>
                <a:ea typeface="微软雅黑" panose="020B0503020204020204" charset="-122"/>
                <a:cs typeface="Times New Roman" panose="02020603050405020304" charset="0"/>
              </a:rPr>
              <a:t>’</a:t>
            </a:r>
            <a:r>
              <a:rPr lang="zh-CN" altLang="en-US" sz="2400">
                <a:latin typeface="Times New Roman" panose="02020603050405020304" charset="0"/>
                <a:ea typeface="微软雅黑" panose="020B0503020204020204" charset="-122"/>
                <a:cs typeface="Times New Roman" panose="02020603050405020304" charset="0"/>
              </a:rPr>
              <a:t>s give </a:t>
            </a:r>
            <a:r>
              <a:rPr lang="en-US" altLang="zh-CN" sz="2400">
                <a:latin typeface="Times New Roman" panose="02020603050405020304" charset="0"/>
                <a:ea typeface="微软雅黑" panose="020B0503020204020204" charset="-122"/>
                <a:cs typeface="Times New Roman" panose="02020603050405020304" charset="0"/>
              </a:rPr>
              <a:t>4____</a:t>
            </a:r>
            <a:r>
              <a:rPr lang="zh-CN" altLang="en-US" sz="2400">
                <a:latin typeface="Times New Roman" panose="02020603050405020304" charset="0"/>
                <a:ea typeface="微软雅黑" panose="020B0503020204020204" charset="-122"/>
                <a:cs typeface="Times New Roman" panose="02020603050405020304" charset="0"/>
              </a:rPr>
              <a:t>a try.” If I hadn't believed in him, he probably would never have discovered his </a:t>
            </a:r>
            <a:r>
              <a:rPr lang="en-US" altLang="zh-CN" sz="2400">
                <a:latin typeface="Times New Roman" panose="02020603050405020304" charset="0"/>
                <a:ea typeface="微软雅黑" panose="020B0503020204020204" charset="-122"/>
                <a:cs typeface="Times New Roman" panose="02020603050405020304" charset="0"/>
              </a:rPr>
              <a:t>5________(music) </a:t>
            </a:r>
            <a:r>
              <a:rPr lang="zh-CN" altLang="en-US" sz="2400">
                <a:latin typeface="Times New Roman" panose="02020603050405020304" charset="0"/>
                <a:ea typeface="微软雅黑" panose="020B0503020204020204" charset="-122"/>
                <a:cs typeface="Times New Roman" panose="02020603050405020304" charset="0"/>
              </a:rPr>
              <a:t>talent. Over time, he practiced hard, and I watched him struggl</a:t>
            </a:r>
            <a:r>
              <a:rPr lang="en-US" altLang="zh-CN" sz="2400">
                <a:latin typeface="Times New Roman" panose="02020603050405020304" charset="0"/>
                <a:ea typeface="微软雅黑" panose="020B0503020204020204" charset="-122"/>
                <a:cs typeface="Times New Roman" panose="02020603050405020304" charset="0"/>
              </a:rPr>
              <a:t>e</a:t>
            </a:r>
            <a:r>
              <a:rPr lang="zh-CN" altLang="en-US" sz="2400">
                <a:latin typeface="Times New Roman" panose="02020603050405020304" charset="0"/>
                <a:ea typeface="微软雅黑" panose="020B0503020204020204" charset="-122"/>
                <a:cs typeface="Times New Roman" panose="02020603050405020304" charset="0"/>
              </a:rPr>
              <a:t> but persistently push forward, his </a:t>
            </a:r>
            <a:r>
              <a:rPr lang="en-US" altLang="zh-CN" sz="2400">
                <a:latin typeface="Times New Roman" panose="02020603050405020304" charset="0"/>
                <a:ea typeface="微软雅黑" panose="020B0503020204020204" charset="-122"/>
                <a:cs typeface="Times New Roman" panose="02020603050405020304" charset="0"/>
              </a:rPr>
              <a:t>6______________(determine) </a:t>
            </a:r>
            <a:r>
              <a:rPr lang="zh-CN" altLang="en-US" sz="2400">
                <a:latin typeface="Times New Roman" panose="02020603050405020304" charset="0"/>
                <a:ea typeface="微软雅黑" panose="020B0503020204020204" charset="-122"/>
                <a:cs typeface="Times New Roman" panose="02020603050405020304" charset="0"/>
              </a:rPr>
              <a:t> shining through. Little did I know that this young boy would one day grace such a grand stage with his talent.</a:t>
            </a:r>
            <a:endParaRPr lang="zh-CN" altLang="en-US" sz="2400">
              <a:latin typeface="Times New Roman" panose="02020603050405020304" charset="0"/>
              <a:ea typeface="微软雅黑" panose="020B0503020204020204" charset="-122"/>
              <a:cs typeface="Times New Roman" panose="02020603050405020304" charset="0"/>
            </a:endParaRPr>
          </a:p>
          <a:p>
            <a:pPr algn="l"/>
            <a:r>
              <a:rPr lang="zh-CN" altLang="en-US" sz="2400">
                <a:latin typeface="Times New Roman" panose="02020603050405020304" charset="0"/>
                <a:ea typeface="微软雅黑" panose="020B0503020204020204" charset="-122"/>
                <a:cs typeface="Times New Roman" panose="02020603050405020304" charset="0"/>
              </a:rPr>
              <a:t>I was still smiling as I made my way back to the music hall. Bradley</a:t>
            </a:r>
            <a:r>
              <a:rPr lang="en-US" altLang="zh-CN" sz="2400">
                <a:latin typeface="Times New Roman" panose="02020603050405020304" charset="0"/>
                <a:ea typeface="微软雅黑" panose="020B0503020204020204" charset="-122"/>
                <a:cs typeface="Times New Roman" panose="02020603050405020304" charset="0"/>
              </a:rPr>
              <a:t>’</a:t>
            </a:r>
            <a:r>
              <a:rPr lang="zh-CN" altLang="en-US" sz="2400">
                <a:latin typeface="Times New Roman" panose="02020603050405020304" charset="0"/>
                <a:ea typeface="微软雅黑" panose="020B0503020204020204" charset="-122"/>
                <a:cs typeface="Times New Roman" panose="02020603050405020304" charset="0"/>
              </a:rPr>
              <a:t>s success had</a:t>
            </a:r>
            <a:r>
              <a:rPr lang="en-US" altLang="zh-CN" sz="2400">
                <a:latin typeface="Times New Roman" panose="02020603050405020304" charset="0"/>
                <a:ea typeface="微软雅黑" panose="020B0503020204020204" charset="-122"/>
                <a:cs typeface="Times New Roman" panose="02020603050405020304" charset="0"/>
              </a:rPr>
              <a:t> </a:t>
            </a:r>
            <a:r>
              <a:rPr lang="zh-CN" altLang="en-US" sz="2400">
                <a:latin typeface="Times New Roman" panose="02020603050405020304" charset="0"/>
                <a:ea typeface="微软雅黑" panose="020B0503020204020204" charset="-122"/>
                <a:cs typeface="Times New Roman" panose="02020603050405020304" charset="0"/>
              </a:rPr>
              <a:t>given me a renewed sense of pride and </a:t>
            </a:r>
            <a:r>
              <a:rPr lang="en-US" altLang="zh-CN" sz="2400">
                <a:latin typeface="Times New Roman" panose="02020603050405020304" charset="0"/>
                <a:ea typeface="微软雅黑" panose="020B0503020204020204" charset="-122"/>
                <a:cs typeface="Times New Roman" panose="02020603050405020304" charset="0"/>
              </a:rPr>
              <a:t>7__________ (fulfill) </a:t>
            </a:r>
            <a:r>
              <a:rPr lang="zh-CN" altLang="en-US" sz="2400">
                <a:latin typeface="Times New Roman" panose="02020603050405020304" charset="0"/>
                <a:ea typeface="微软雅黑" panose="020B0503020204020204" charset="-122"/>
                <a:cs typeface="Times New Roman" panose="02020603050405020304" charset="0"/>
              </a:rPr>
              <a:t>. If my role as a music teacher </a:t>
            </a:r>
            <a:r>
              <a:rPr lang="en-US" altLang="zh-CN" sz="2400">
                <a:latin typeface="Times New Roman" panose="02020603050405020304" charset="0"/>
                <a:ea typeface="微软雅黑" panose="020B0503020204020204" charset="-122"/>
                <a:cs typeface="Times New Roman" panose="02020603050405020304" charset="0"/>
              </a:rPr>
              <a:t>8________________(contribute) </a:t>
            </a:r>
            <a:r>
              <a:rPr lang="zh-CN" altLang="en-US" sz="2400">
                <a:latin typeface="Times New Roman" panose="02020603050405020304" charset="0"/>
                <a:ea typeface="微软雅黑" panose="020B0503020204020204" charset="-122"/>
                <a:cs typeface="Times New Roman" panose="02020603050405020304" charset="0"/>
              </a:rPr>
              <a:t> to his journey, maybe that was worth more than leading a prestigious band. Sitting in the audience, I listened to the rest of the concert with a heart full of peace. Perhaps </a:t>
            </a:r>
            <a:r>
              <a:rPr lang="en-US" altLang="zh-CN" sz="2400">
                <a:latin typeface="Times New Roman" panose="02020603050405020304" charset="0"/>
                <a:ea typeface="微软雅黑" panose="020B0503020204020204" charset="-122"/>
                <a:cs typeface="Times New Roman" panose="02020603050405020304" charset="0"/>
              </a:rPr>
              <a:t>9__________ (retire) </a:t>
            </a:r>
            <a:r>
              <a:rPr lang="zh-CN" altLang="en-US" sz="2400">
                <a:latin typeface="Times New Roman" panose="02020603050405020304" charset="0"/>
                <a:ea typeface="微软雅黑" panose="020B0503020204020204" charset="-122"/>
                <a:cs typeface="Times New Roman" panose="02020603050405020304" charset="0"/>
              </a:rPr>
              <a:t> didn</a:t>
            </a:r>
            <a:r>
              <a:rPr lang="en-US" altLang="zh-CN" sz="2400">
                <a:latin typeface="Times New Roman" panose="02020603050405020304" charset="0"/>
                <a:ea typeface="微软雅黑" panose="020B0503020204020204" charset="-122"/>
                <a:cs typeface="Times New Roman" panose="02020603050405020304" charset="0"/>
              </a:rPr>
              <a:t>’</a:t>
            </a:r>
            <a:r>
              <a:rPr lang="zh-CN" altLang="en-US" sz="2400">
                <a:latin typeface="Times New Roman" panose="02020603050405020304" charset="0"/>
                <a:ea typeface="微软雅黑" panose="020B0503020204020204" charset="-122"/>
                <a:cs typeface="Times New Roman" panose="02020603050405020304" charset="0"/>
              </a:rPr>
              <a:t>t have to mean leaving music behind, but simply shifting to a </a:t>
            </a:r>
            <a:r>
              <a:rPr lang="en-US" altLang="zh-CN" sz="2400">
                <a:latin typeface="Times New Roman" panose="02020603050405020304" charset="0"/>
                <a:ea typeface="微软雅黑" panose="020B0503020204020204" charset="-122"/>
                <a:cs typeface="Times New Roman" panose="02020603050405020304" charset="0"/>
              </a:rPr>
              <a:t>10________ (quiet) </a:t>
            </a:r>
            <a:r>
              <a:rPr lang="zh-CN" altLang="en-US" sz="2400">
                <a:latin typeface="Times New Roman" panose="02020603050405020304" charset="0"/>
                <a:ea typeface="微软雅黑" panose="020B0503020204020204" charset="-122"/>
                <a:cs typeface="Times New Roman" panose="02020603050405020304" charset="0"/>
              </a:rPr>
              <a:t> rhythm, knowing I had played a small role in the melody of many young lives.</a:t>
            </a:r>
            <a:endParaRPr lang="zh-CN" altLang="en-US" sz="2400">
              <a:latin typeface="Times New Roman" panose="02020603050405020304" charset="0"/>
              <a:ea typeface="微软雅黑" panose="020B0503020204020204" charset="-122"/>
              <a:cs typeface="Times New Roman" panose="02020603050405020304" charset="0"/>
            </a:endParaRPr>
          </a:p>
        </p:txBody>
      </p:sp>
      <p:sp>
        <p:nvSpPr>
          <p:cNvPr id="6" name="文本框 5"/>
          <p:cNvSpPr txBox="1"/>
          <p:nvPr/>
        </p:nvSpPr>
        <p:spPr>
          <a:xfrm>
            <a:off x="3609340" y="1235710"/>
            <a:ext cx="2632075" cy="460375"/>
          </a:xfrm>
          <a:prstGeom prst="rect">
            <a:avLst/>
          </a:prstGeom>
        </p:spPr>
        <p:txBody>
          <a:bodyPr wrap="square">
            <a:spAutoFit/>
          </a:bodyPr>
          <a:p>
            <a:pPr algn="l"/>
            <a:r>
              <a:rPr lang="zh-CN" altLang="en-US" sz="2400" b="1">
                <a:solidFill>
                  <a:srgbClr val="C00000"/>
                </a:solidFill>
                <a:latin typeface="Times New Roman" panose="02020603050405020304" charset="0"/>
                <a:ea typeface="微软雅黑" panose="020B0503020204020204" charset="-122"/>
                <a:cs typeface="Times New Roman" panose="02020603050405020304" charset="0"/>
                <a:sym typeface="+mn-ea"/>
              </a:rPr>
              <a:t>might have turned</a:t>
            </a:r>
            <a:endParaRPr lang="zh-CN" altLang="en-US" sz="2400" b="1">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
        <p:nvSpPr>
          <p:cNvPr id="7" name="文本框 6"/>
          <p:cNvSpPr txBox="1"/>
          <p:nvPr/>
        </p:nvSpPr>
        <p:spPr>
          <a:xfrm>
            <a:off x="9794875" y="1235710"/>
            <a:ext cx="1036320" cy="460375"/>
          </a:xfrm>
          <a:prstGeom prst="rect">
            <a:avLst/>
          </a:prstGeom>
        </p:spPr>
        <p:txBody>
          <a:bodyPr wrap="square">
            <a:spAutoFit/>
          </a:bodyPr>
          <a:p>
            <a:pPr algn="l"/>
            <a:r>
              <a:rPr lang="zh-CN" altLang="en-US" sz="2400" b="1">
                <a:solidFill>
                  <a:srgbClr val="C00000"/>
                </a:solidFill>
                <a:latin typeface="Times New Roman" panose="02020603050405020304" charset="0"/>
                <a:ea typeface="微软雅黑" panose="020B0503020204020204" charset="-122"/>
                <a:cs typeface="Times New Roman" panose="02020603050405020304" charset="0"/>
                <a:sym typeface="+mn-ea"/>
              </a:rPr>
              <a:t>barely</a:t>
            </a:r>
            <a:endParaRPr lang="zh-CN" altLang="en-US" sz="2400" b="1">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
        <p:nvSpPr>
          <p:cNvPr id="8" name="文本框 7"/>
          <p:cNvSpPr txBox="1"/>
          <p:nvPr/>
        </p:nvSpPr>
        <p:spPr>
          <a:xfrm>
            <a:off x="8514715" y="1576705"/>
            <a:ext cx="1611630" cy="460375"/>
          </a:xfrm>
          <a:prstGeom prst="rect">
            <a:avLst/>
          </a:prstGeom>
        </p:spPr>
        <p:txBody>
          <a:bodyPr wrap="square">
            <a:spAutoFit/>
          </a:bodyPr>
          <a:p>
            <a:pPr algn="l"/>
            <a:r>
              <a:rPr lang="zh-CN" altLang="en-US" sz="2400" b="1">
                <a:solidFill>
                  <a:srgbClr val="C00000"/>
                </a:solidFill>
                <a:latin typeface="Times New Roman" panose="02020603050405020304" charset="0"/>
                <a:ea typeface="微软雅黑" panose="020B0503020204020204" charset="-122"/>
                <a:cs typeface="Times New Roman" panose="02020603050405020304" charset="0"/>
                <a:sym typeface="+mn-ea"/>
              </a:rPr>
              <a:t>impressive</a:t>
            </a:r>
            <a:endParaRPr lang="zh-CN" altLang="en-US" sz="2400" b="1">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
        <p:nvSpPr>
          <p:cNvPr id="9" name="文本框 8"/>
          <p:cNvSpPr txBox="1"/>
          <p:nvPr/>
        </p:nvSpPr>
        <p:spPr>
          <a:xfrm>
            <a:off x="4566920" y="2323465"/>
            <a:ext cx="454660" cy="460375"/>
          </a:xfrm>
          <a:prstGeom prst="rect">
            <a:avLst/>
          </a:prstGeom>
        </p:spPr>
        <p:txBody>
          <a:bodyPr wrap="square">
            <a:spAutoFit/>
          </a:bodyPr>
          <a:p>
            <a:pPr algn="l"/>
            <a:r>
              <a:rPr lang="zh-CN" altLang="en-US" sz="2400" b="1">
                <a:solidFill>
                  <a:srgbClr val="C00000"/>
                </a:solidFill>
                <a:latin typeface="Times New Roman" panose="02020603050405020304" charset="0"/>
                <a:ea typeface="微软雅黑" panose="020B0503020204020204" charset="-122"/>
                <a:cs typeface="Times New Roman" panose="02020603050405020304" charset="0"/>
                <a:sym typeface="+mn-ea"/>
              </a:rPr>
              <a:t>it </a:t>
            </a:r>
            <a:endParaRPr lang="zh-CN" altLang="en-US" sz="2400" b="1">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
        <p:nvSpPr>
          <p:cNvPr id="10" name="文本框 9"/>
          <p:cNvSpPr txBox="1"/>
          <p:nvPr/>
        </p:nvSpPr>
        <p:spPr>
          <a:xfrm>
            <a:off x="3957955" y="2721610"/>
            <a:ext cx="1267460" cy="460375"/>
          </a:xfrm>
          <a:prstGeom prst="rect">
            <a:avLst/>
          </a:prstGeom>
        </p:spPr>
        <p:txBody>
          <a:bodyPr wrap="square">
            <a:spAutoFit/>
          </a:bodyPr>
          <a:p>
            <a:pPr algn="l"/>
            <a:r>
              <a:rPr lang="zh-CN" altLang="en-US" sz="2400" b="1">
                <a:solidFill>
                  <a:srgbClr val="C00000"/>
                </a:solidFill>
                <a:latin typeface="Times New Roman" panose="02020603050405020304" charset="0"/>
                <a:ea typeface="微软雅黑" panose="020B0503020204020204" charset="-122"/>
                <a:cs typeface="Times New Roman" panose="02020603050405020304" charset="0"/>
                <a:sym typeface="+mn-ea"/>
              </a:rPr>
              <a:t>musical</a:t>
            </a:r>
            <a:endParaRPr lang="zh-CN" altLang="en-US" sz="2400" b="1">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
        <p:nvSpPr>
          <p:cNvPr id="11" name="文本框 10"/>
          <p:cNvSpPr txBox="1"/>
          <p:nvPr/>
        </p:nvSpPr>
        <p:spPr>
          <a:xfrm>
            <a:off x="763905" y="4884420"/>
            <a:ext cx="2310765" cy="460375"/>
          </a:xfrm>
          <a:prstGeom prst="rect">
            <a:avLst/>
          </a:prstGeom>
        </p:spPr>
        <p:txBody>
          <a:bodyPr wrap="square">
            <a:spAutoFit/>
          </a:bodyPr>
          <a:p>
            <a:pPr algn="l"/>
            <a:r>
              <a:rPr lang="zh-CN" altLang="en-US" sz="2400" b="1">
                <a:solidFill>
                  <a:srgbClr val="C00000"/>
                </a:solidFill>
                <a:latin typeface="Times New Roman" panose="02020603050405020304" charset="0"/>
                <a:ea typeface="微软雅黑" panose="020B0503020204020204" charset="-122"/>
                <a:cs typeface="Times New Roman" panose="02020603050405020304" charset="0"/>
                <a:sym typeface="+mn-ea"/>
              </a:rPr>
              <a:t>had contributed</a:t>
            </a:r>
            <a:endParaRPr lang="zh-CN" altLang="en-US" sz="2400" b="1">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
        <p:nvSpPr>
          <p:cNvPr id="12" name="文本框 11"/>
          <p:cNvSpPr txBox="1"/>
          <p:nvPr/>
        </p:nvSpPr>
        <p:spPr>
          <a:xfrm>
            <a:off x="4778375" y="4507230"/>
            <a:ext cx="1577340" cy="460375"/>
          </a:xfrm>
          <a:prstGeom prst="rect">
            <a:avLst/>
          </a:prstGeom>
        </p:spPr>
        <p:txBody>
          <a:bodyPr wrap="square">
            <a:spAutoFit/>
          </a:bodyPr>
          <a:p>
            <a:pPr algn="l"/>
            <a:r>
              <a:rPr lang="zh-CN" altLang="en-US" sz="2400" b="1">
                <a:solidFill>
                  <a:srgbClr val="C00000"/>
                </a:solidFill>
                <a:latin typeface="Times New Roman" panose="02020603050405020304" charset="0"/>
                <a:ea typeface="微软雅黑" panose="020B0503020204020204" charset="-122"/>
                <a:cs typeface="Times New Roman" panose="02020603050405020304" charset="0"/>
                <a:sym typeface="+mn-ea"/>
              </a:rPr>
              <a:t>fulfillment</a:t>
            </a:r>
            <a:endParaRPr lang="zh-CN" altLang="en-US" sz="2400" b="1">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
        <p:nvSpPr>
          <p:cNvPr id="13" name="文本框 12"/>
          <p:cNvSpPr txBox="1"/>
          <p:nvPr/>
        </p:nvSpPr>
        <p:spPr>
          <a:xfrm>
            <a:off x="7696200" y="3071495"/>
            <a:ext cx="2030730" cy="460375"/>
          </a:xfrm>
          <a:prstGeom prst="rect">
            <a:avLst/>
          </a:prstGeom>
        </p:spPr>
        <p:txBody>
          <a:bodyPr wrap="square">
            <a:spAutoFit/>
          </a:bodyPr>
          <a:p>
            <a:pPr algn="l"/>
            <a:r>
              <a:rPr lang="zh-CN" altLang="en-US" sz="2400" b="1">
                <a:solidFill>
                  <a:srgbClr val="C00000"/>
                </a:solidFill>
                <a:latin typeface="Times New Roman" panose="02020603050405020304" charset="0"/>
                <a:ea typeface="微软雅黑" panose="020B0503020204020204" charset="-122"/>
                <a:cs typeface="Times New Roman" panose="02020603050405020304" charset="0"/>
                <a:sym typeface="+mn-ea"/>
              </a:rPr>
              <a:t>determination</a:t>
            </a:r>
            <a:endParaRPr lang="zh-CN" altLang="en-US" sz="2400" b="1">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
        <p:nvSpPr>
          <p:cNvPr id="14" name="文本框 13"/>
          <p:cNvSpPr txBox="1"/>
          <p:nvPr/>
        </p:nvSpPr>
        <p:spPr>
          <a:xfrm>
            <a:off x="3444240" y="5629910"/>
            <a:ext cx="1577340" cy="460375"/>
          </a:xfrm>
          <a:prstGeom prst="rect">
            <a:avLst/>
          </a:prstGeom>
        </p:spPr>
        <p:txBody>
          <a:bodyPr wrap="square">
            <a:spAutoFit/>
          </a:bodyPr>
          <a:p>
            <a:pPr algn="l"/>
            <a:r>
              <a:rPr lang="zh-CN" altLang="en-US" sz="2400" b="1">
                <a:solidFill>
                  <a:srgbClr val="C00000"/>
                </a:solidFill>
                <a:latin typeface="Times New Roman" panose="02020603050405020304" charset="0"/>
                <a:ea typeface="微软雅黑" panose="020B0503020204020204" charset="-122"/>
                <a:cs typeface="Times New Roman" panose="02020603050405020304" charset="0"/>
                <a:sym typeface="+mn-ea"/>
              </a:rPr>
              <a:t>retirement</a:t>
            </a:r>
            <a:endParaRPr lang="zh-CN" altLang="en-US" sz="2400" b="1">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
        <p:nvSpPr>
          <p:cNvPr id="15" name="文本框 14"/>
          <p:cNvSpPr txBox="1"/>
          <p:nvPr/>
        </p:nvSpPr>
        <p:spPr>
          <a:xfrm>
            <a:off x="3409315" y="5998845"/>
            <a:ext cx="1157605" cy="460375"/>
          </a:xfrm>
          <a:prstGeom prst="rect">
            <a:avLst/>
          </a:prstGeom>
        </p:spPr>
        <p:txBody>
          <a:bodyPr wrap="square">
            <a:spAutoFit/>
          </a:bodyPr>
          <a:p>
            <a:pPr algn="l"/>
            <a:r>
              <a:rPr lang="zh-CN" altLang="en-US" sz="2400" b="1">
                <a:solidFill>
                  <a:srgbClr val="C00000"/>
                </a:solidFill>
                <a:latin typeface="Times New Roman" panose="02020603050405020304" charset="0"/>
                <a:ea typeface="微软雅黑" panose="020B0503020204020204" charset="-122"/>
                <a:cs typeface="Times New Roman" panose="02020603050405020304" charset="0"/>
                <a:sym typeface="+mn-ea"/>
              </a:rPr>
              <a:t>quieter</a:t>
            </a:r>
            <a:endParaRPr lang="zh-CN" altLang="en-US" sz="2400" b="1">
              <a:solidFill>
                <a:srgbClr val="C00000"/>
              </a:solidFill>
              <a:latin typeface="Times New Roman" panose="02020603050405020304" charset="0"/>
              <a:ea typeface="微软雅黑" panose="020B0503020204020204"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3" grpId="0"/>
      <p:bldP spid="12" grpId="0"/>
      <p:bldP spid="11"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889625" y="1866900"/>
            <a:ext cx="4845685" cy="2960370"/>
          </a:xfrm>
          <a:prstGeom prst="rect">
            <a:avLst/>
          </a:prstGeom>
          <a:solidFill>
            <a:schemeClr val="accent4">
              <a:lumMod val="20000"/>
              <a:lumOff val="80000"/>
            </a:schemeClr>
          </a:solidFill>
        </p:spPr>
        <p:txBody>
          <a:bodyPr wrap="square">
            <a:noAutofit/>
          </a:bodyPr>
          <a:p>
            <a:pPr algn="l">
              <a:lnSpc>
                <a:spcPct val="110000"/>
              </a:lnSpc>
            </a:pPr>
            <a:r>
              <a:rPr lang="en-US" altLang="zh-CN" sz="3200">
                <a:latin typeface="楷体" panose="02010609060101010101" charset="-122"/>
                <a:ea typeface="楷体" panose="02010609060101010101" charset="-122"/>
                <a:cs typeface="楷体" panose="02010609060101010101" charset="-122"/>
              </a:rPr>
              <a:t>   </a:t>
            </a:r>
            <a:r>
              <a:rPr lang="zh-CN" altLang="en-US" sz="2800" b="1">
                <a:latin typeface="楷体" panose="02010609060101010101" charset="-122"/>
                <a:ea typeface="楷体" panose="02010609060101010101" charset="-122"/>
                <a:cs typeface="楷体" panose="02010609060101010101" charset="-122"/>
              </a:rPr>
              <a:t>教育，就是这样一场教师跟学生“你好，我也好”的双向奔赴，在这个充满爱与希望的舞台上，老师和学生一起绽放光芒，共同创造出属于他们的精彩。</a:t>
            </a:r>
            <a:endParaRPr lang="zh-CN" altLang="en-US" sz="2800" b="1">
              <a:latin typeface="楷体" panose="02010609060101010101" charset="-122"/>
              <a:ea typeface="楷体" panose="02010609060101010101" charset="-122"/>
              <a:cs typeface="楷体" panose="02010609060101010101" charset="-122"/>
            </a:endParaRPr>
          </a:p>
        </p:txBody>
      </p:sp>
      <p:pic>
        <p:nvPicPr>
          <p:cNvPr id="11" name="图片 10"/>
          <p:cNvPicPr>
            <a:picLocks noChangeAspect="1"/>
          </p:cNvPicPr>
          <p:nvPr/>
        </p:nvPicPr>
        <p:blipFill>
          <a:blip r:embed="rId1"/>
          <a:stretch>
            <a:fillRect/>
          </a:stretch>
        </p:blipFill>
        <p:spPr>
          <a:xfrm>
            <a:off x="1108710" y="1866900"/>
            <a:ext cx="4703445" cy="3124200"/>
          </a:xfrm>
          <a:prstGeom prst="roundRect">
            <a:avLst/>
          </a:prstGeom>
        </p:spPr>
      </p:pic>
      <p:pic>
        <p:nvPicPr>
          <p:cNvPr id="21" name="图片 20" descr="微信图片_20240427065407"/>
          <p:cNvPicPr>
            <a:picLocks noChangeAspect="1"/>
          </p:cNvPicPr>
          <p:nvPr/>
        </p:nvPicPr>
        <p:blipFill>
          <a:blip r:embed="rId2"/>
          <a:stretch>
            <a:fillRect/>
          </a:stretch>
        </p:blipFill>
        <p:spPr>
          <a:xfrm>
            <a:off x="227965" y="5866765"/>
            <a:ext cx="627380" cy="833755"/>
          </a:xfrm>
          <a:prstGeom prst="ellipse">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871470" y="1426845"/>
            <a:ext cx="5902325" cy="398780"/>
          </a:xfrm>
          <a:prstGeom prst="rect">
            <a:avLst/>
          </a:prstGeom>
          <a:solidFill>
            <a:schemeClr val="accent1">
              <a:lumMod val="20000"/>
              <a:lumOff val="80000"/>
            </a:schemeClr>
          </a:solidFill>
        </p:spPr>
        <p:txBody>
          <a:bodyPr wrap="square">
            <a:spAutoFit/>
          </a:bodyPr>
          <a:p>
            <a:pPr algn="l"/>
            <a:r>
              <a:rPr lang="en-US" altLang="zh-CN" sz="2000">
                <a:latin typeface="Arial" panose="020B0604020202020204" pitchFamily="34" charset="0"/>
                <a:ea typeface="微软雅黑" panose="020B0503020204020204" charset="-122"/>
              </a:rPr>
              <a:t>——</a:t>
            </a:r>
            <a:r>
              <a:rPr lang="zh-CN" altLang="en-US" sz="2000">
                <a:latin typeface="Arial" panose="020B0604020202020204" pitchFamily="34" charset="0"/>
                <a:ea typeface="微软雅黑" panose="020B0503020204020204" charset="-122"/>
              </a:rPr>
              <a:t>温州市2025届高三第一次适应性考试读后续写</a:t>
            </a:r>
            <a:endParaRPr lang="zh-CN" altLang="en-US" sz="2000">
              <a:latin typeface="Arial" panose="020B0604020202020204" pitchFamily="34" charset="0"/>
              <a:ea typeface="微软雅黑" panose="020B0503020204020204" charset="-122"/>
            </a:endParaRPr>
          </a:p>
        </p:txBody>
      </p:sp>
      <p:sp>
        <p:nvSpPr>
          <p:cNvPr id="3" name="文本框 2"/>
          <p:cNvSpPr txBox="1"/>
          <p:nvPr/>
        </p:nvSpPr>
        <p:spPr>
          <a:xfrm>
            <a:off x="3518535" y="301625"/>
            <a:ext cx="4173855" cy="460375"/>
          </a:xfrm>
          <a:prstGeom prst="rect">
            <a:avLst/>
          </a:prstGeom>
          <a:solidFill>
            <a:schemeClr val="accent1">
              <a:lumMod val="20000"/>
              <a:lumOff val="80000"/>
            </a:schemeClr>
          </a:solidFill>
        </p:spPr>
        <p:txBody>
          <a:bodyPr wrap="square">
            <a:spAutoFit/>
          </a:bodyPr>
          <a:p>
            <a:pPr algn="l"/>
            <a:r>
              <a:rPr lang="zh-CN" altLang="en-US" sz="2400" b="1">
                <a:latin typeface="Arial" panose="020B0604020202020204" pitchFamily="34" charset="0"/>
                <a:ea typeface="微软雅黑" panose="020B0503020204020204" charset="-122"/>
              </a:rPr>
              <a:t>协同效应在读后续写中的应用</a:t>
            </a:r>
            <a:endParaRPr lang="zh-CN" altLang="en-US" sz="2400" b="1">
              <a:latin typeface="Arial" panose="020B0604020202020204" pitchFamily="34" charset="0"/>
              <a:ea typeface="微软雅黑" panose="020B0503020204020204" charset="-122"/>
            </a:endParaRPr>
          </a:p>
        </p:txBody>
      </p:sp>
      <p:sp>
        <p:nvSpPr>
          <p:cNvPr id="4" name="文本框 3"/>
          <p:cNvSpPr txBox="1"/>
          <p:nvPr/>
        </p:nvSpPr>
        <p:spPr>
          <a:xfrm>
            <a:off x="4043680" y="883920"/>
            <a:ext cx="2930525" cy="460375"/>
          </a:xfrm>
          <a:prstGeom prst="rect">
            <a:avLst/>
          </a:prstGeom>
          <a:solidFill>
            <a:schemeClr val="accent1">
              <a:lumMod val="20000"/>
              <a:lumOff val="80000"/>
            </a:schemeClr>
          </a:solidFill>
        </p:spPr>
        <p:txBody>
          <a:bodyPr wrap="square">
            <a:spAutoFit/>
          </a:bodyPr>
          <a:p>
            <a:pPr algn="l"/>
            <a:r>
              <a:rPr lang="zh-CN" altLang="en-US" sz="2400" b="1">
                <a:solidFill>
                  <a:srgbClr val="C00000"/>
                </a:solidFill>
                <a:latin typeface="Arial" panose="020B0604020202020204" pitchFamily="34" charset="0"/>
                <a:ea typeface="微软雅黑" panose="020B0503020204020204" charset="-122"/>
              </a:rPr>
              <a:t>教育是一场双向奔赴</a:t>
            </a:r>
            <a:endParaRPr lang="zh-CN" altLang="en-US" sz="2400" b="1">
              <a:solidFill>
                <a:srgbClr val="C00000"/>
              </a:solidFill>
              <a:latin typeface="Arial" panose="020B0604020202020204" pitchFamily="34" charset="0"/>
              <a:ea typeface="微软雅黑" panose="020B0503020204020204" charset="-122"/>
            </a:endParaRPr>
          </a:p>
        </p:txBody>
      </p:sp>
      <p:pic>
        <p:nvPicPr>
          <p:cNvPr id="8" name="图片 7"/>
          <p:cNvPicPr>
            <a:picLocks noChangeAspect="1"/>
          </p:cNvPicPr>
          <p:nvPr/>
        </p:nvPicPr>
        <p:blipFill>
          <a:blip r:embed="rId1"/>
          <a:stretch>
            <a:fillRect/>
          </a:stretch>
        </p:blipFill>
        <p:spPr>
          <a:xfrm>
            <a:off x="6122035" y="2490470"/>
            <a:ext cx="3094990" cy="2329815"/>
          </a:xfrm>
          <a:prstGeom prst="roundRect">
            <a:avLst/>
          </a:prstGeom>
        </p:spPr>
      </p:pic>
      <p:pic>
        <p:nvPicPr>
          <p:cNvPr id="9" name="图片 8"/>
          <p:cNvPicPr>
            <a:picLocks noChangeAspect="1"/>
          </p:cNvPicPr>
          <p:nvPr/>
        </p:nvPicPr>
        <p:blipFill>
          <a:blip r:embed="rId2"/>
          <a:stretch>
            <a:fillRect/>
          </a:stretch>
        </p:blipFill>
        <p:spPr>
          <a:xfrm>
            <a:off x="2477135" y="2489835"/>
            <a:ext cx="3577590" cy="2406650"/>
          </a:xfrm>
          <a:prstGeom prst="roundRect">
            <a:avLst/>
          </a:prstGeom>
        </p:spPr>
      </p:pic>
      <p:sp>
        <p:nvSpPr>
          <p:cNvPr id="10" name="文本框 9"/>
          <p:cNvSpPr txBox="1"/>
          <p:nvPr/>
        </p:nvSpPr>
        <p:spPr>
          <a:xfrm>
            <a:off x="4648835" y="5512435"/>
            <a:ext cx="4350385" cy="398780"/>
          </a:xfrm>
          <a:prstGeom prst="rect">
            <a:avLst/>
          </a:prstGeom>
          <a:solidFill>
            <a:schemeClr val="accent1">
              <a:lumMod val="20000"/>
              <a:lumOff val="80000"/>
            </a:schemeClr>
          </a:solidFill>
        </p:spPr>
        <p:txBody>
          <a:bodyPr wrap="square">
            <a:spAutoFit/>
          </a:bodyPr>
          <a:p>
            <a:r>
              <a:rPr lang="en-US" altLang="zh-CN" noProof="1">
                <a:latin typeface="Arial" panose="020B0604020202020204" pitchFamily="34" charset="0"/>
                <a:ea typeface="微软雅黑" panose="020B0503020204020204" charset="-122"/>
                <a:cs typeface="+mn-cs"/>
              </a:rPr>
              <a:t> </a:t>
            </a:r>
            <a:r>
              <a:rPr lang="zh-CN" altLang="en-US" sz="2000" noProof="1">
                <a:latin typeface="Arial" panose="020B0604020202020204" pitchFamily="34" charset="0"/>
                <a:ea typeface="微软雅黑" panose="020B0503020204020204" charset="-122"/>
                <a:cs typeface="+mn-cs"/>
              </a:rPr>
              <a:t>陕西省礼泉县教育局教研室</a:t>
            </a:r>
            <a:r>
              <a:rPr lang="en-US" altLang="zh-CN" sz="2000" noProof="1">
                <a:latin typeface="Arial" panose="020B0604020202020204" pitchFamily="34" charset="0"/>
                <a:ea typeface="微软雅黑" panose="020B0503020204020204" charset="-122"/>
                <a:cs typeface="+mn-cs"/>
              </a:rPr>
              <a:t>    </a:t>
            </a:r>
            <a:r>
              <a:rPr lang="zh-CN" altLang="en-US" sz="2000">
                <a:latin typeface="Arial" panose="020B0604020202020204" pitchFamily="34" charset="0"/>
                <a:ea typeface="微软雅黑" panose="020B0503020204020204" charset="-122"/>
                <a:sym typeface="+mn-ea"/>
              </a:rPr>
              <a:t>高小聪</a:t>
            </a:r>
            <a:r>
              <a:rPr lang="en-US" altLang="zh-CN" sz="2000">
                <a:latin typeface="Arial" panose="020B0604020202020204" pitchFamily="34" charset="0"/>
                <a:ea typeface="微软雅黑" panose="020B0503020204020204" charset="-122"/>
                <a:sym typeface="+mn-ea"/>
              </a:rPr>
              <a:t> </a:t>
            </a:r>
            <a:r>
              <a:rPr lang="en-US" altLang="zh-CN" sz="2000" b="1">
                <a:latin typeface="Arial" panose="020B0604020202020204" pitchFamily="34" charset="0"/>
                <a:ea typeface="微软雅黑" panose="020B0503020204020204" charset="-122"/>
                <a:sym typeface="+mn-ea"/>
              </a:rPr>
              <a:t> </a:t>
            </a:r>
            <a:endParaRPr lang="zh-CN" altLang="en-US" sz="2000" b="1" noProof="1">
              <a:latin typeface="Arial" panose="020B0604020202020204" pitchFamily="34" charset="0"/>
              <a:ea typeface="微软雅黑" panose="020B0503020204020204" charset="-122"/>
            </a:endParaRPr>
          </a:p>
        </p:txBody>
      </p:sp>
      <p:pic>
        <p:nvPicPr>
          <p:cNvPr id="13" name="图片 12" descr="微信图片_20240427065407"/>
          <p:cNvPicPr>
            <a:picLocks noChangeAspect="1"/>
          </p:cNvPicPr>
          <p:nvPr/>
        </p:nvPicPr>
        <p:blipFill>
          <a:blip r:embed="rId3"/>
          <a:stretch>
            <a:fillRect/>
          </a:stretch>
        </p:blipFill>
        <p:spPr>
          <a:xfrm>
            <a:off x="284480" y="5825490"/>
            <a:ext cx="658495" cy="875030"/>
          </a:xfrm>
          <a:prstGeom prst="ellipse">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701290" y="1254125"/>
            <a:ext cx="1853565" cy="521970"/>
          </a:xfrm>
          <a:prstGeom prst="rect">
            <a:avLst/>
          </a:prstGeom>
          <a:solidFill>
            <a:schemeClr val="accent5">
              <a:lumMod val="20000"/>
              <a:lumOff val="80000"/>
            </a:schemeClr>
          </a:solidFill>
        </p:spPr>
        <p:txBody>
          <a:bodyPr wrap="square">
            <a:spAutoFit/>
          </a:bodyPr>
          <a:p>
            <a:pPr algn="l"/>
            <a:r>
              <a:rPr lang="en-US" altLang="zh-CN" sz="2800">
                <a:latin typeface="Arial" panose="020B0604020202020204" pitchFamily="34" charset="0"/>
                <a:ea typeface="微软雅黑" panose="020B0503020204020204" charset="-122"/>
              </a:rPr>
              <a:t>Contents</a:t>
            </a:r>
            <a:r>
              <a:rPr lang="zh-CN" altLang="en-US" sz="2800">
                <a:latin typeface="Arial" panose="020B0604020202020204" pitchFamily="34" charset="0"/>
                <a:ea typeface="微软雅黑" panose="020B0503020204020204" charset="-122"/>
              </a:rPr>
              <a:t>：</a:t>
            </a:r>
            <a:endParaRPr lang="zh-CN" altLang="en-US" sz="2800">
              <a:latin typeface="Arial" panose="020B0604020202020204" pitchFamily="34" charset="0"/>
              <a:ea typeface="微软雅黑" panose="020B0503020204020204" charset="-122"/>
            </a:endParaRPr>
          </a:p>
        </p:txBody>
      </p:sp>
      <p:sp>
        <p:nvSpPr>
          <p:cNvPr id="3" name="文本框 2"/>
          <p:cNvSpPr txBox="1"/>
          <p:nvPr/>
        </p:nvSpPr>
        <p:spPr>
          <a:xfrm>
            <a:off x="2649855" y="2009775"/>
            <a:ext cx="6040755" cy="2838450"/>
          </a:xfrm>
          <a:prstGeom prst="rect">
            <a:avLst/>
          </a:prstGeom>
          <a:solidFill>
            <a:schemeClr val="accent1">
              <a:lumMod val="20000"/>
              <a:lumOff val="80000"/>
            </a:schemeClr>
          </a:solidFill>
        </p:spPr>
        <p:txBody>
          <a:bodyPr wrap="square">
            <a:noAutofit/>
          </a:bodyPr>
          <a:p>
            <a:pPr algn="l">
              <a:lnSpc>
                <a:spcPct val="130000"/>
              </a:lnSpc>
            </a:pPr>
            <a:r>
              <a:rPr lang="en-US" altLang="zh-CN" sz="3200">
                <a:latin typeface="微软雅黑" panose="020B0503020204020204" charset="-122"/>
                <a:ea typeface="微软雅黑" panose="020B0503020204020204" charset="-122"/>
              </a:rPr>
              <a:t>Ⅰ. 读后续写命题特征及规律</a:t>
            </a:r>
            <a:endParaRPr lang="en-US" altLang="zh-CN" sz="3200">
              <a:latin typeface="微软雅黑" panose="020B0503020204020204" charset="-122"/>
              <a:ea typeface="微软雅黑" panose="020B0503020204020204" charset="-122"/>
            </a:endParaRPr>
          </a:p>
          <a:p>
            <a:pPr algn="l">
              <a:lnSpc>
                <a:spcPct val="130000"/>
              </a:lnSpc>
            </a:pPr>
            <a:r>
              <a:rPr lang="en-US" altLang="zh-CN" sz="3200">
                <a:latin typeface="微软雅黑" panose="020B0503020204020204" charset="-122"/>
                <a:ea typeface="微软雅黑" panose="020B0503020204020204" charset="-122"/>
              </a:rPr>
              <a:t>Ⅱ. </a:t>
            </a:r>
            <a:r>
              <a:rPr lang="zh-CN" altLang="en-US" sz="3200">
                <a:latin typeface="微软雅黑" panose="020B0503020204020204" charset="-122"/>
                <a:ea typeface="微软雅黑" panose="020B0503020204020204" charset="-122"/>
              </a:rPr>
              <a:t>读后续写存在的问题</a:t>
            </a:r>
            <a:endParaRPr lang="en-US" altLang="zh-CN" sz="3200">
              <a:latin typeface="微软雅黑" panose="020B0503020204020204" charset="-122"/>
              <a:ea typeface="微软雅黑" panose="020B0503020204020204" charset="-122"/>
            </a:endParaRPr>
          </a:p>
          <a:p>
            <a:pPr algn="l">
              <a:lnSpc>
                <a:spcPct val="130000"/>
              </a:lnSpc>
            </a:pPr>
            <a:r>
              <a:rPr lang="en-US" altLang="zh-CN" sz="3200">
                <a:latin typeface="微软雅黑" panose="020B0503020204020204" charset="-122"/>
                <a:ea typeface="微软雅黑" panose="020B0503020204020204" charset="-122"/>
              </a:rPr>
              <a:t>Ⅲ. </a:t>
            </a:r>
            <a:r>
              <a:rPr lang="zh-CN" altLang="en-US" sz="3200">
                <a:latin typeface="微软雅黑" panose="020B0503020204020204" charset="-122"/>
                <a:ea typeface="微软雅黑" panose="020B0503020204020204" charset="-122"/>
              </a:rPr>
              <a:t>读后续写中协同效应</a:t>
            </a:r>
            <a:endParaRPr lang="en-US" altLang="zh-CN" sz="3200">
              <a:latin typeface="微软雅黑" panose="020B0503020204020204" charset="-122"/>
              <a:ea typeface="微软雅黑" panose="020B0503020204020204" charset="-122"/>
            </a:endParaRPr>
          </a:p>
          <a:p>
            <a:pPr algn="l">
              <a:lnSpc>
                <a:spcPct val="130000"/>
              </a:lnSpc>
            </a:pPr>
            <a:r>
              <a:rPr lang="en-US" altLang="zh-CN" sz="3200">
                <a:latin typeface="微软雅黑" panose="020B0503020204020204" charset="-122"/>
                <a:ea typeface="微软雅黑" panose="020B0503020204020204" charset="-122"/>
              </a:rPr>
              <a:t>Ⅳ. </a:t>
            </a:r>
            <a:r>
              <a:rPr lang="zh-CN" altLang="en-US" sz="3200">
                <a:latin typeface="微软雅黑" panose="020B0503020204020204" charset="-122"/>
                <a:ea typeface="微软雅黑" panose="020B0503020204020204" charset="-122"/>
              </a:rPr>
              <a:t>协同效应的具体应用</a:t>
            </a:r>
            <a:endParaRPr lang="en-US" altLang="zh-CN" sz="3200">
              <a:latin typeface="微软雅黑" panose="020B0503020204020204" charset="-122"/>
              <a:ea typeface="微软雅黑" panose="020B0503020204020204" charset="-122"/>
            </a:endParaRPr>
          </a:p>
          <a:p>
            <a:pPr algn="l">
              <a:lnSpc>
                <a:spcPct val="130000"/>
              </a:lnSpc>
            </a:pPr>
            <a:r>
              <a:rPr lang="en-US" altLang="zh-CN" sz="3200">
                <a:latin typeface="微软雅黑" panose="020B0503020204020204" charset="-122"/>
                <a:ea typeface="微软雅黑" panose="020B0503020204020204" charset="-122"/>
              </a:rPr>
              <a:t> </a:t>
            </a:r>
            <a:endParaRPr lang="en-US" altLang="zh-CN" sz="3200">
              <a:latin typeface="微软雅黑" panose="020B0503020204020204" charset="-122"/>
              <a:ea typeface="微软雅黑" panose="020B0503020204020204" charset="-122"/>
            </a:endParaRPr>
          </a:p>
        </p:txBody>
      </p:sp>
      <p:pic>
        <p:nvPicPr>
          <p:cNvPr id="5" name="图片 4" descr="微信图片_20240427065407"/>
          <p:cNvPicPr>
            <a:picLocks noChangeAspect="1"/>
          </p:cNvPicPr>
          <p:nvPr/>
        </p:nvPicPr>
        <p:blipFill>
          <a:blip r:embed="rId1"/>
          <a:stretch>
            <a:fillRect/>
          </a:stretch>
        </p:blipFill>
        <p:spPr>
          <a:xfrm>
            <a:off x="365125" y="5721985"/>
            <a:ext cx="736600" cy="978535"/>
          </a:xfrm>
          <a:prstGeom prst="ellipse">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79730" y="132080"/>
            <a:ext cx="4255135" cy="570865"/>
          </a:xfrm>
          <a:prstGeom prst="rect">
            <a:avLst/>
          </a:prstGeom>
          <a:solidFill>
            <a:schemeClr val="accent1">
              <a:lumMod val="20000"/>
              <a:lumOff val="80000"/>
            </a:schemeClr>
          </a:solidFill>
        </p:spPr>
        <p:txBody>
          <a:bodyPr wrap="square" rtlCol="0" anchor="t">
            <a:spAutoFit/>
          </a:bodyPr>
          <a:p>
            <a:pPr algn="l">
              <a:lnSpc>
                <a:spcPct val="130000"/>
              </a:lnSpc>
            </a:pPr>
            <a:r>
              <a:rPr lang="en-US" altLang="zh-CN" sz="2400">
                <a:latin typeface="微软雅黑" panose="020B0503020204020204" charset="-122"/>
                <a:ea typeface="微软雅黑" panose="020B0503020204020204" charset="-122"/>
                <a:sym typeface="+mn-ea"/>
              </a:rPr>
              <a:t>Ⅰ. </a:t>
            </a:r>
            <a:r>
              <a:rPr lang="zh-CN" altLang="en-US" sz="2400">
                <a:latin typeface="微软雅黑" panose="020B0503020204020204" charset="-122"/>
                <a:ea typeface="微软雅黑" panose="020B0503020204020204" charset="-122"/>
                <a:sym typeface="+mn-ea"/>
              </a:rPr>
              <a:t>读后续写命题特征及规律</a:t>
            </a:r>
            <a:endParaRPr lang="zh-CN" altLang="en-US" sz="2400">
              <a:latin typeface="微软雅黑" panose="020B0503020204020204" charset="-122"/>
              <a:ea typeface="微软雅黑" panose="020B0503020204020204" charset="-122"/>
              <a:sym typeface="+mn-ea"/>
            </a:endParaRPr>
          </a:p>
        </p:txBody>
      </p:sp>
      <p:sp>
        <p:nvSpPr>
          <p:cNvPr id="6" name="文本框 5"/>
          <p:cNvSpPr txBox="1"/>
          <p:nvPr/>
        </p:nvSpPr>
        <p:spPr>
          <a:xfrm>
            <a:off x="1203960" y="1078230"/>
            <a:ext cx="925830" cy="460375"/>
          </a:xfrm>
          <a:prstGeom prst="rect">
            <a:avLst/>
          </a:prstGeom>
          <a:solidFill>
            <a:schemeClr val="accent6">
              <a:lumMod val="20000"/>
              <a:lumOff val="80000"/>
            </a:schemeClr>
          </a:solidFill>
        </p:spPr>
        <p:txBody>
          <a:bodyPr wrap="square">
            <a:spAutoFit/>
          </a:bodyPr>
          <a:p>
            <a:pPr algn="l"/>
            <a:r>
              <a:rPr lang="zh-CN" altLang="en-US" sz="2400">
                <a:latin typeface="Arial" panose="020B0604020202020204" pitchFamily="34" charset="0"/>
                <a:ea typeface="微软雅黑" panose="020B0503020204020204" charset="-122"/>
                <a:sym typeface="+mn-ea"/>
              </a:rPr>
              <a:t>文体：</a:t>
            </a:r>
            <a:endParaRPr lang="zh-CN" altLang="en-US" sz="2400">
              <a:latin typeface="Arial" panose="020B0604020202020204" pitchFamily="34" charset="0"/>
              <a:ea typeface="微软雅黑" panose="020B0503020204020204" charset="-122"/>
              <a:sym typeface="+mn-ea"/>
            </a:endParaRPr>
          </a:p>
        </p:txBody>
      </p:sp>
      <p:sp>
        <p:nvSpPr>
          <p:cNvPr id="7" name="文本框 6"/>
          <p:cNvSpPr txBox="1"/>
          <p:nvPr/>
        </p:nvSpPr>
        <p:spPr>
          <a:xfrm>
            <a:off x="2408555" y="1083945"/>
            <a:ext cx="5478145" cy="460375"/>
          </a:xfrm>
          <a:prstGeom prst="rect">
            <a:avLst/>
          </a:prstGeom>
          <a:solidFill>
            <a:schemeClr val="bg2"/>
          </a:solidFill>
        </p:spPr>
        <p:txBody>
          <a:bodyPr wrap="square">
            <a:spAutoFit/>
          </a:bodyPr>
          <a:p>
            <a:pPr algn="l"/>
            <a:r>
              <a:rPr lang="zh-CN" altLang="en-US" sz="2400">
                <a:latin typeface="Arial" panose="020B0604020202020204" pitchFamily="34" charset="0"/>
                <a:ea typeface="微软雅黑" panose="020B0503020204020204" charset="-122"/>
                <a:sym typeface="+mn-ea"/>
              </a:rPr>
              <a:t>故事类记叙文，大多源于外国人生活。 </a:t>
            </a:r>
            <a:endParaRPr lang="zh-CN" altLang="en-US" sz="2400">
              <a:latin typeface="Arial" panose="020B0604020202020204" pitchFamily="34" charset="0"/>
              <a:ea typeface="微软雅黑" panose="020B0503020204020204" charset="-122"/>
            </a:endParaRPr>
          </a:p>
        </p:txBody>
      </p:sp>
      <p:sp>
        <p:nvSpPr>
          <p:cNvPr id="8" name="文本框 7"/>
          <p:cNvSpPr txBox="1"/>
          <p:nvPr/>
        </p:nvSpPr>
        <p:spPr>
          <a:xfrm>
            <a:off x="1267460" y="2673350"/>
            <a:ext cx="935355" cy="460375"/>
          </a:xfrm>
          <a:prstGeom prst="rect">
            <a:avLst/>
          </a:prstGeom>
          <a:solidFill>
            <a:schemeClr val="accent6">
              <a:lumMod val="20000"/>
              <a:lumOff val="80000"/>
            </a:schemeClr>
          </a:solidFill>
        </p:spPr>
        <p:txBody>
          <a:bodyPr wrap="square">
            <a:spAutoFit/>
          </a:bodyPr>
          <a:p>
            <a:pPr algn="l"/>
            <a:r>
              <a:rPr lang="zh-CN" altLang="en-US" sz="2400">
                <a:latin typeface="Arial" panose="020B0604020202020204" pitchFamily="34" charset="0"/>
                <a:ea typeface="微软雅黑" panose="020B0503020204020204" charset="-122"/>
                <a:sym typeface="+mn-ea"/>
              </a:rPr>
              <a:t>要求:</a:t>
            </a:r>
            <a:endParaRPr lang="zh-CN" altLang="en-US" sz="2400">
              <a:latin typeface="Arial" panose="020B0604020202020204" pitchFamily="34" charset="0"/>
              <a:ea typeface="微软雅黑" panose="020B0503020204020204" charset="-122"/>
              <a:sym typeface="+mn-ea"/>
            </a:endParaRPr>
          </a:p>
        </p:txBody>
      </p:sp>
      <p:sp>
        <p:nvSpPr>
          <p:cNvPr id="9" name="文本框 8"/>
          <p:cNvSpPr txBox="1"/>
          <p:nvPr/>
        </p:nvSpPr>
        <p:spPr>
          <a:xfrm>
            <a:off x="2302510" y="2676525"/>
            <a:ext cx="1426210" cy="460375"/>
          </a:xfrm>
          <a:prstGeom prst="rect">
            <a:avLst/>
          </a:prstGeom>
          <a:solidFill>
            <a:schemeClr val="bg2"/>
          </a:solidFill>
        </p:spPr>
        <p:txBody>
          <a:bodyPr wrap="square">
            <a:spAutoFit/>
          </a:bodyPr>
          <a:p>
            <a:pPr algn="l"/>
            <a:r>
              <a:rPr lang="zh-CN" altLang="en-US" sz="2400">
                <a:latin typeface="Arial" panose="020B0604020202020204" pitchFamily="34" charset="0"/>
                <a:ea typeface="微软雅黑" panose="020B0503020204020204" charset="-122"/>
                <a:sym typeface="+mn-ea"/>
              </a:rPr>
              <a:t>考生依据</a:t>
            </a:r>
            <a:endParaRPr lang="zh-CN" altLang="en-US" sz="2400">
              <a:latin typeface="Arial" panose="020B0604020202020204" pitchFamily="34" charset="0"/>
              <a:ea typeface="微软雅黑" panose="020B0503020204020204" charset="-122"/>
            </a:endParaRPr>
          </a:p>
        </p:txBody>
      </p:sp>
      <p:sp>
        <p:nvSpPr>
          <p:cNvPr id="10" name="文本框 9"/>
          <p:cNvSpPr txBox="1"/>
          <p:nvPr/>
        </p:nvSpPr>
        <p:spPr>
          <a:xfrm>
            <a:off x="4039870" y="1834515"/>
            <a:ext cx="2359660" cy="2033270"/>
          </a:xfrm>
          <a:prstGeom prst="rect">
            <a:avLst/>
          </a:prstGeom>
          <a:solidFill>
            <a:schemeClr val="accent1">
              <a:lumMod val="20000"/>
              <a:lumOff val="80000"/>
            </a:schemeClr>
          </a:solidFill>
        </p:spPr>
        <p:txBody>
          <a:bodyPr>
            <a:noAutofit/>
          </a:bodyPr>
          <a:p>
            <a:pPr algn="l"/>
            <a:r>
              <a:rPr lang="en-US" altLang="zh-CN" sz="2400">
                <a:latin typeface="Arial" panose="020B0604020202020204" pitchFamily="34" charset="0"/>
                <a:ea typeface="微软雅黑" panose="020B0503020204020204" charset="-122"/>
                <a:sym typeface="+mn-ea"/>
              </a:rPr>
              <a:t>  </a:t>
            </a:r>
            <a:r>
              <a:rPr lang="zh-CN" altLang="en-US" sz="2400">
                <a:solidFill>
                  <a:srgbClr val="C00000"/>
                </a:solidFill>
                <a:latin typeface="Arial" panose="020B0604020202020204" pitchFamily="34" charset="0"/>
                <a:ea typeface="微软雅黑" panose="020B0503020204020204" charset="-122"/>
                <a:sym typeface="+mn-ea"/>
              </a:rPr>
              <a:t>给定材料内容</a:t>
            </a:r>
            <a:endParaRPr lang="zh-CN" altLang="en-US" sz="2400">
              <a:solidFill>
                <a:srgbClr val="C00000"/>
              </a:solidFill>
              <a:latin typeface="Arial" panose="020B0604020202020204" pitchFamily="34" charset="0"/>
              <a:ea typeface="微软雅黑" panose="020B0503020204020204" charset="-122"/>
              <a:sym typeface="+mn-ea"/>
            </a:endParaRPr>
          </a:p>
          <a:p>
            <a:pPr algn="l"/>
            <a:r>
              <a:rPr lang="zh-CN" altLang="en-US" sz="2400">
                <a:solidFill>
                  <a:srgbClr val="C00000"/>
                </a:solidFill>
                <a:latin typeface="Arial" panose="020B0604020202020204" pitchFamily="34" charset="0"/>
                <a:ea typeface="微软雅黑" panose="020B0503020204020204" charset="-122"/>
                <a:sym typeface="+mn-ea"/>
              </a:rPr>
              <a:t> </a:t>
            </a:r>
            <a:r>
              <a:rPr lang="en-US" altLang="zh-CN" sz="2400">
                <a:solidFill>
                  <a:srgbClr val="C00000"/>
                </a:solidFill>
                <a:latin typeface="Arial" panose="020B0604020202020204" pitchFamily="34" charset="0"/>
                <a:ea typeface="微软雅黑" panose="020B0503020204020204" charset="-122"/>
                <a:sym typeface="+mn-ea"/>
              </a:rPr>
              <a:t>  </a:t>
            </a:r>
            <a:r>
              <a:rPr lang="zh-CN" altLang="en-US" sz="2400">
                <a:solidFill>
                  <a:srgbClr val="C00000"/>
                </a:solidFill>
                <a:latin typeface="Arial" panose="020B0604020202020204" pitchFamily="34" charset="0"/>
                <a:ea typeface="微软雅黑" panose="020B0503020204020204" charset="-122"/>
                <a:sym typeface="+mn-ea"/>
              </a:rPr>
              <a:t>和段落开头</a:t>
            </a:r>
            <a:endParaRPr lang="zh-CN" altLang="en-US" sz="2400">
              <a:solidFill>
                <a:srgbClr val="C00000"/>
              </a:solidFill>
              <a:latin typeface="Arial" panose="020B0604020202020204" pitchFamily="34" charset="0"/>
              <a:ea typeface="微软雅黑" panose="020B0503020204020204" charset="-122"/>
              <a:sym typeface="+mn-ea"/>
            </a:endParaRPr>
          </a:p>
          <a:p>
            <a:pPr algn="l"/>
            <a:r>
              <a:rPr lang="zh-CN" altLang="en-US" sz="2400">
                <a:latin typeface="Arial" panose="020B0604020202020204" pitchFamily="34" charset="0"/>
                <a:ea typeface="微软雅黑" panose="020B0503020204020204" charset="-122"/>
                <a:sym typeface="+mn-ea"/>
              </a:rPr>
              <a:t>（350词左右）</a:t>
            </a:r>
            <a:endParaRPr lang="zh-CN" altLang="en-US" sz="2400">
              <a:latin typeface="Arial" panose="020B0604020202020204" pitchFamily="34" charset="0"/>
              <a:ea typeface="微软雅黑" panose="020B0503020204020204" charset="-122"/>
            </a:endParaRPr>
          </a:p>
          <a:p>
            <a:pPr algn="l"/>
            <a:r>
              <a:rPr lang="en-US" altLang="zh-CN" sz="2400">
                <a:latin typeface="Arial" panose="020B0604020202020204" pitchFamily="34" charset="0"/>
                <a:ea typeface="微软雅黑" panose="020B0503020204020204" charset="-122"/>
                <a:sym typeface="+mn-ea"/>
              </a:rPr>
              <a:t>  </a:t>
            </a:r>
            <a:r>
              <a:rPr lang="zh-CN" altLang="en-US" sz="2400">
                <a:solidFill>
                  <a:srgbClr val="C00000"/>
                </a:solidFill>
                <a:latin typeface="Arial" panose="020B0604020202020204" pitchFamily="34" charset="0"/>
                <a:ea typeface="微软雅黑" panose="020B0503020204020204" charset="-122"/>
                <a:sym typeface="+mn-ea"/>
              </a:rPr>
              <a:t>续写两段内容</a:t>
            </a:r>
            <a:endParaRPr lang="zh-CN" altLang="en-US" sz="2400">
              <a:latin typeface="Arial" panose="020B0604020202020204" pitchFamily="34" charset="0"/>
              <a:ea typeface="微软雅黑" panose="020B0503020204020204" charset="-122"/>
              <a:sym typeface="+mn-ea"/>
            </a:endParaRPr>
          </a:p>
          <a:p>
            <a:pPr algn="l"/>
            <a:r>
              <a:rPr lang="zh-CN" altLang="en-US" sz="2400">
                <a:latin typeface="Arial" panose="020B0604020202020204" pitchFamily="34" charset="0"/>
                <a:ea typeface="微软雅黑" panose="020B0503020204020204" charset="-122"/>
                <a:sym typeface="+mn-ea"/>
              </a:rPr>
              <a:t> </a:t>
            </a:r>
            <a:r>
              <a:rPr lang="en-US" altLang="zh-CN" sz="2400">
                <a:latin typeface="Arial" panose="020B0604020202020204" pitchFamily="34" charset="0"/>
                <a:ea typeface="微软雅黑" panose="020B0503020204020204" charset="-122"/>
                <a:sym typeface="+mn-ea"/>
              </a:rPr>
              <a:t> (</a:t>
            </a:r>
            <a:r>
              <a:rPr lang="zh-CN" altLang="en-US" sz="2400">
                <a:latin typeface="Arial" panose="020B0604020202020204" pitchFamily="34" charset="0"/>
                <a:ea typeface="微软雅黑" panose="020B0503020204020204" charset="-122"/>
                <a:sym typeface="+mn-ea"/>
              </a:rPr>
              <a:t>150词左右</a:t>
            </a:r>
            <a:r>
              <a:rPr lang="en-US" altLang="zh-CN" sz="2400">
                <a:latin typeface="Arial" panose="020B0604020202020204" pitchFamily="34" charset="0"/>
                <a:ea typeface="微软雅黑" panose="020B0503020204020204" charset="-122"/>
                <a:sym typeface="+mn-ea"/>
              </a:rPr>
              <a:t>)</a:t>
            </a:r>
            <a:endParaRPr lang="en-US" altLang="zh-CN" sz="2400">
              <a:latin typeface="Arial" panose="020B0604020202020204" pitchFamily="34" charset="0"/>
              <a:ea typeface="微软雅黑" panose="020B0503020204020204" charset="-122"/>
            </a:endParaRPr>
          </a:p>
          <a:p>
            <a:pPr algn="l"/>
            <a:endParaRPr lang="zh-CN" altLang="en-US" sz="2400">
              <a:latin typeface="Arial" panose="020B0604020202020204" pitchFamily="34" charset="0"/>
              <a:ea typeface="微软雅黑" panose="020B0503020204020204" charset="-122"/>
            </a:endParaRPr>
          </a:p>
        </p:txBody>
      </p:sp>
      <p:sp>
        <p:nvSpPr>
          <p:cNvPr id="11" name="左大括号 10"/>
          <p:cNvSpPr/>
          <p:nvPr/>
        </p:nvSpPr>
        <p:spPr>
          <a:xfrm>
            <a:off x="3828415" y="1925320"/>
            <a:ext cx="200660" cy="1856740"/>
          </a:xfrm>
          <a:prstGeom prst="leftBrace">
            <a:avLst/>
          </a:prstGeom>
          <a:ln w="28575"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2" name="右大括号 11"/>
          <p:cNvSpPr/>
          <p:nvPr/>
        </p:nvSpPr>
        <p:spPr>
          <a:xfrm>
            <a:off x="6506845" y="1953895"/>
            <a:ext cx="75565" cy="1905000"/>
          </a:xfrm>
          <a:prstGeom prst="rightBrace">
            <a:avLst/>
          </a:prstGeom>
          <a:ln w="28575"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3" name="文本框 12"/>
          <p:cNvSpPr txBox="1"/>
          <p:nvPr/>
        </p:nvSpPr>
        <p:spPr>
          <a:xfrm>
            <a:off x="6800215" y="2214880"/>
            <a:ext cx="3845560" cy="1014730"/>
          </a:xfrm>
          <a:prstGeom prst="rect">
            <a:avLst/>
          </a:prstGeom>
          <a:solidFill>
            <a:schemeClr val="accent5">
              <a:lumMod val="20000"/>
              <a:lumOff val="80000"/>
            </a:schemeClr>
          </a:solidFill>
        </p:spPr>
        <p:txBody>
          <a:bodyPr wrap="square">
            <a:spAutoFit/>
          </a:bodyPr>
          <a:p>
            <a:pPr algn="l"/>
            <a:r>
              <a:rPr lang="zh-CN" altLang="en-US" sz="2000" b="1">
                <a:solidFill>
                  <a:srgbClr val="002060"/>
                </a:solidFill>
                <a:latin typeface="Arial" panose="020B0604020202020204" pitchFamily="34" charset="0"/>
                <a:ea typeface="微软雅黑" panose="020B0503020204020204" charset="-122"/>
                <a:sym typeface="+mn-ea"/>
              </a:rPr>
              <a:t>逻辑衔接、情节、结构完整</a:t>
            </a:r>
            <a:r>
              <a:rPr lang="zh-CN" altLang="en-US" sz="2000" b="1">
                <a:latin typeface="Arial" panose="020B0604020202020204" pitchFamily="34" charset="0"/>
                <a:ea typeface="微软雅黑" panose="020B0503020204020204" charset="-122"/>
                <a:sym typeface="+mn-ea"/>
              </a:rPr>
              <a:t>；</a:t>
            </a:r>
            <a:endParaRPr lang="zh-CN" altLang="en-US" sz="2000" b="1">
              <a:latin typeface="Arial" panose="020B0604020202020204" pitchFamily="34" charset="0"/>
              <a:ea typeface="微软雅黑" panose="020B0503020204020204" charset="-122"/>
              <a:sym typeface="+mn-ea"/>
            </a:endParaRPr>
          </a:p>
          <a:p>
            <a:pPr algn="l"/>
            <a:r>
              <a:rPr lang="zh-CN" altLang="en-US" sz="2000" b="1">
                <a:solidFill>
                  <a:srgbClr val="002060"/>
                </a:solidFill>
                <a:latin typeface="Arial" panose="020B0604020202020204" pitchFamily="34" charset="0"/>
                <a:ea typeface="微软雅黑" panose="020B0503020204020204" charset="-122"/>
                <a:sym typeface="+mn-ea"/>
              </a:rPr>
              <a:t>段落开头语</a:t>
            </a:r>
            <a:r>
              <a:rPr lang="zh-CN" altLang="en-US" sz="2000" b="1">
                <a:latin typeface="Arial" panose="020B0604020202020204" pitchFamily="34" charset="0"/>
                <a:ea typeface="微软雅黑" panose="020B0503020204020204" charset="-122"/>
                <a:sym typeface="+mn-ea"/>
              </a:rPr>
              <a:t>是对续写故事的发展有</a:t>
            </a:r>
            <a:r>
              <a:rPr lang="zh-CN" altLang="en-US" sz="2000" b="1">
                <a:solidFill>
                  <a:srgbClr val="002060"/>
                </a:solidFill>
                <a:latin typeface="Arial" panose="020B0604020202020204" pitchFamily="34" charset="0"/>
                <a:ea typeface="微软雅黑" panose="020B0503020204020204" charset="-122"/>
                <a:sym typeface="+mn-ea"/>
              </a:rPr>
              <a:t>提示、引导和限制作用</a:t>
            </a:r>
            <a:endParaRPr lang="zh-CN" altLang="en-US" sz="2000" b="1">
              <a:solidFill>
                <a:srgbClr val="002060"/>
              </a:solidFill>
              <a:latin typeface="Arial" panose="020B0604020202020204" pitchFamily="34" charset="0"/>
              <a:ea typeface="微软雅黑" panose="020B0503020204020204" charset="-122"/>
              <a:sym typeface="+mn-ea"/>
            </a:endParaRPr>
          </a:p>
        </p:txBody>
      </p:sp>
      <p:sp>
        <p:nvSpPr>
          <p:cNvPr id="14" name="文本框 13"/>
          <p:cNvSpPr txBox="1"/>
          <p:nvPr/>
        </p:nvSpPr>
        <p:spPr>
          <a:xfrm>
            <a:off x="1344930" y="4157980"/>
            <a:ext cx="935355" cy="460375"/>
          </a:xfrm>
          <a:prstGeom prst="rect">
            <a:avLst/>
          </a:prstGeom>
          <a:solidFill>
            <a:schemeClr val="accent6">
              <a:lumMod val="20000"/>
              <a:lumOff val="80000"/>
            </a:schemeClr>
          </a:solidFill>
        </p:spPr>
        <p:txBody>
          <a:bodyPr wrap="square">
            <a:spAutoFit/>
          </a:bodyPr>
          <a:p>
            <a:pPr algn="l"/>
            <a:r>
              <a:rPr lang="zh-CN" altLang="en-US" sz="2400">
                <a:latin typeface="Arial" panose="020B0604020202020204" pitchFamily="34" charset="0"/>
                <a:ea typeface="微软雅黑" panose="020B0503020204020204" charset="-122"/>
                <a:sym typeface="+mn-ea"/>
              </a:rPr>
              <a:t>主题:</a:t>
            </a:r>
            <a:endParaRPr lang="zh-CN" altLang="en-US" sz="2400">
              <a:latin typeface="Arial" panose="020B0604020202020204" pitchFamily="34" charset="0"/>
              <a:ea typeface="微软雅黑" panose="020B0503020204020204" charset="-122"/>
              <a:sym typeface="+mn-ea"/>
            </a:endParaRPr>
          </a:p>
        </p:txBody>
      </p:sp>
      <p:sp>
        <p:nvSpPr>
          <p:cNvPr id="15" name="文本框 14"/>
          <p:cNvSpPr txBox="1"/>
          <p:nvPr/>
        </p:nvSpPr>
        <p:spPr>
          <a:xfrm>
            <a:off x="2408555" y="4157980"/>
            <a:ext cx="4535805" cy="460375"/>
          </a:xfrm>
          <a:prstGeom prst="rect">
            <a:avLst/>
          </a:prstGeom>
          <a:solidFill>
            <a:schemeClr val="accent1">
              <a:lumMod val="20000"/>
              <a:lumOff val="80000"/>
            </a:schemeClr>
          </a:solidFill>
        </p:spPr>
        <p:txBody>
          <a:bodyPr wrap="square">
            <a:spAutoFit/>
          </a:bodyPr>
          <a:p>
            <a:pPr algn="l"/>
            <a:r>
              <a:rPr lang="zh-CN" altLang="en-US" sz="2400">
                <a:latin typeface="Arial" panose="020B0604020202020204" pitchFamily="34" charset="0"/>
                <a:ea typeface="微软雅黑" panose="020B0503020204020204" charset="-122"/>
                <a:sym typeface="+mn-ea"/>
              </a:rPr>
              <a:t>人与自我、人与社会、人与自然</a:t>
            </a:r>
            <a:endParaRPr lang="zh-CN" altLang="en-US" sz="2400">
              <a:latin typeface="Arial" panose="020B0604020202020204" pitchFamily="34" charset="0"/>
              <a:ea typeface="微软雅黑" panose="020B0503020204020204" charset="-122"/>
            </a:endParaRPr>
          </a:p>
        </p:txBody>
      </p:sp>
      <p:sp>
        <p:nvSpPr>
          <p:cNvPr id="17" name="文本框 16"/>
          <p:cNvSpPr txBox="1"/>
          <p:nvPr/>
        </p:nvSpPr>
        <p:spPr>
          <a:xfrm>
            <a:off x="7042150" y="3867785"/>
            <a:ext cx="3603625" cy="1014730"/>
          </a:xfrm>
          <a:prstGeom prst="rect">
            <a:avLst/>
          </a:prstGeom>
          <a:solidFill>
            <a:schemeClr val="accent5">
              <a:lumMod val="20000"/>
              <a:lumOff val="80000"/>
            </a:schemeClr>
          </a:solidFill>
        </p:spPr>
        <p:txBody>
          <a:bodyPr wrap="square">
            <a:spAutoFit/>
          </a:bodyPr>
          <a:p>
            <a:pPr algn="l"/>
            <a:r>
              <a:rPr lang="zh-CN" altLang="en-US" sz="2000" b="1">
                <a:solidFill>
                  <a:srgbClr val="002060"/>
                </a:solidFill>
                <a:latin typeface="Arial" panose="020B0604020202020204" pitchFamily="34" charset="0"/>
                <a:ea typeface="微软雅黑" panose="020B0503020204020204" charset="-122"/>
                <a:sym typeface="+mn-ea"/>
              </a:rPr>
              <a:t>续写主题以彰显人性美，体现人与社会、人与自然和谐相处为主。</a:t>
            </a:r>
            <a:endParaRPr lang="zh-CN" altLang="en-US" sz="2000" b="1">
              <a:solidFill>
                <a:srgbClr val="002060"/>
              </a:solidFill>
              <a:latin typeface="Arial" panose="020B0604020202020204" pitchFamily="34" charset="0"/>
              <a:ea typeface="微软雅黑" panose="020B0503020204020204" charset="-122"/>
            </a:endParaRPr>
          </a:p>
        </p:txBody>
      </p:sp>
      <p:sp>
        <p:nvSpPr>
          <p:cNvPr id="18" name="文本框 17"/>
          <p:cNvSpPr txBox="1"/>
          <p:nvPr/>
        </p:nvSpPr>
        <p:spPr>
          <a:xfrm>
            <a:off x="1344930" y="5406390"/>
            <a:ext cx="3319145" cy="460375"/>
          </a:xfrm>
          <a:prstGeom prst="rect">
            <a:avLst/>
          </a:prstGeom>
          <a:solidFill>
            <a:schemeClr val="accent6">
              <a:lumMod val="20000"/>
              <a:lumOff val="80000"/>
            </a:schemeClr>
          </a:solidFill>
        </p:spPr>
        <p:txBody>
          <a:bodyPr wrap="square">
            <a:spAutoFit/>
          </a:bodyPr>
          <a:p>
            <a:pPr algn="l"/>
            <a:r>
              <a:rPr lang="zh-CN" altLang="en-US" sz="2400">
                <a:latin typeface="Arial" panose="020B0604020202020204" pitchFamily="34" charset="0"/>
                <a:ea typeface="微软雅黑" panose="020B0503020204020204" charset="-122"/>
                <a:sym typeface="+mn-ea"/>
              </a:rPr>
              <a:t>续写部分的思路和内容：</a:t>
            </a:r>
            <a:endParaRPr lang="zh-CN" altLang="en-US" sz="2400">
              <a:latin typeface="Arial" panose="020B0604020202020204" pitchFamily="34" charset="0"/>
              <a:ea typeface="微软雅黑" panose="020B0503020204020204" charset="-122"/>
            </a:endParaRPr>
          </a:p>
        </p:txBody>
      </p:sp>
      <p:sp>
        <p:nvSpPr>
          <p:cNvPr id="19" name="文本框 18"/>
          <p:cNvSpPr txBox="1"/>
          <p:nvPr/>
        </p:nvSpPr>
        <p:spPr>
          <a:xfrm>
            <a:off x="4806315" y="5187315"/>
            <a:ext cx="5920105" cy="986155"/>
          </a:xfrm>
          <a:prstGeom prst="rect">
            <a:avLst/>
          </a:prstGeom>
          <a:solidFill>
            <a:schemeClr val="accent5">
              <a:lumMod val="20000"/>
              <a:lumOff val="80000"/>
            </a:schemeClr>
          </a:solidFill>
        </p:spPr>
        <p:txBody>
          <a:bodyPr wrap="square">
            <a:noAutofit/>
          </a:bodyPr>
          <a:p>
            <a:pPr algn="l">
              <a:buClrTx/>
              <a:buSzTx/>
              <a:buFontTx/>
            </a:pPr>
            <a:r>
              <a:rPr lang="zh-CN" altLang="en-US" sz="2000" b="1">
                <a:solidFill>
                  <a:srgbClr val="002060"/>
                </a:solidFill>
                <a:latin typeface="Arial" panose="020B0604020202020204" pitchFamily="34" charset="0"/>
                <a:ea typeface="微软雅黑" panose="020B0503020204020204" charset="-122"/>
                <a:sym typeface="+mn-ea"/>
              </a:rPr>
              <a:t>考生可以根据自己对材料的理解，对材料的结尾有不同的诠释。但是，不能脱离原文，更不要宣扬负能量。   </a:t>
            </a:r>
            <a:endParaRPr lang="zh-CN" altLang="en-US" sz="2000" b="1">
              <a:solidFill>
                <a:srgbClr val="002060"/>
              </a:solidFill>
              <a:latin typeface="Arial" panose="020B0604020202020204" pitchFamily="34" charset="0"/>
              <a:ea typeface="微软雅黑" panose="020B0503020204020204" charset="-122"/>
            </a:endParaRPr>
          </a:p>
          <a:p>
            <a:pPr algn="l"/>
            <a:endParaRPr lang="zh-CN" altLang="en-US" sz="1800">
              <a:latin typeface="Arial" panose="020B0604020202020204" pitchFamily="34" charset="0"/>
              <a:ea typeface="微软雅黑" panose="020B0503020204020204" charset="-122"/>
            </a:endParaRPr>
          </a:p>
        </p:txBody>
      </p:sp>
      <p:pic>
        <p:nvPicPr>
          <p:cNvPr id="20" name="图片 19"/>
          <p:cNvPicPr>
            <a:picLocks noChangeAspect="1"/>
          </p:cNvPicPr>
          <p:nvPr/>
        </p:nvPicPr>
        <p:blipFill>
          <a:blip r:embed="rId1"/>
          <a:stretch>
            <a:fillRect/>
          </a:stretch>
        </p:blipFill>
        <p:spPr>
          <a:xfrm>
            <a:off x="11087735" y="224155"/>
            <a:ext cx="807085" cy="589915"/>
          </a:xfrm>
          <a:prstGeom prst="ellipse">
            <a:avLst/>
          </a:prstGeom>
        </p:spPr>
      </p:pic>
      <p:pic>
        <p:nvPicPr>
          <p:cNvPr id="21" name="图片 20" descr="微信图片_20240427065407"/>
          <p:cNvPicPr>
            <a:picLocks noChangeAspect="1"/>
          </p:cNvPicPr>
          <p:nvPr/>
        </p:nvPicPr>
        <p:blipFill>
          <a:blip r:embed="rId2"/>
          <a:stretch>
            <a:fillRect/>
          </a:stretch>
        </p:blipFill>
        <p:spPr>
          <a:xfrm>
            <a:off x="227965" y="5866765"/>
            <a:ext cx="627380" cy="833755"/>
          </a:xfrm>
          <a:prstGeom prst="ellipse">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40385" y="483870"/>
            <a:ext cx="4369435" cy="460375"/>
          </a:xfrm>
          <a:prstGeom prst="rect">
            <a:avLst/>
          </a:prstGeom>
          <a:solidFill>
            <a:schemeClr val="accent1">
              <a:lumMod val="20000"/>
              <a:lumOff val="80000"/>
            </a:schemeClr>
          </a:solidFill>
        </p:spPr>
        <p:txBody>
          <a:bodyPr wrap="square">
            <a:spAutoFit/>
          </a:bodyPr>
          <a:p>
            <a:pPr algn="l"/>
            <a:r>
              <a:rPr lang="en-US" altLang="zh-CN" sz="2400">
                <a:latin typeface="微软雅黑" panose="020B0503020204020204" charset="-122"/>
                <a:ea typeface="微软雅黑" panose="020B0503020204020204" charset="-122"/>
                <a:sym typeface="+mn-ea"/>
              </a:rPr>
              <a:t>Ⅱ.读后续写教学中存在的问题</a:t>
            </a:r>
            <a:endParaRPr lang="en-US" altLang="zh-CN" sz="2400">
              <a:latin typeface="微软雅黑" panose="020B0503020204020204" charset="-122"/>
              <a:ea typeface="微软雅黑" panose="020B0503020204020204" charset="-122"/>
            </a:endParaRPr>
          </a:p>
        </p:txBody>
      </p:sp>
      <p:sp>
        <p:nvSpPr>
          <p:cNvPr id="3" name="文本框 2"/>
          <p:cNvSpPr txBox="1"/>
          <p:nvPr/>
        </p:nvSpPr>
        <p:spPr>
          <a:xfrm>
            <a:off x="1833880" y="1662430"/>
            <a:ext cx="8524875" cy="3740785"/>
          </a:xfrm>
          <a:prstGeom prst="rect">
            <a:avLst/>
          </a:prstGeom>
          <a:solidFill>
            <a:schemeClr val="bg2"/>
          </a:solidFill>
        </p:spPr>
        <p:txBody>
          <a:bodyPr wrap="square">
            <a:noAutofit/>
          </a:bodyPr>
          <a:p>
            <a:pPr algn="l">
              <a:lnSpc>
                <a:spcPct val="140000"/>
              </a:lnSpc>
            </a:pPr>
            <a:r>
              <a:rPr lang="zh-CN" altLang="en-US" sz="2400">
                <a:latin typeface="Arial" panose="020B0604020202020204" pitchFamily="34" charset="0"/>
                <a:ea typeface="微软雅黑" panose="020B0503020204020204" charset="-122"/>
                <a:sym typeface="+mn-ea"/>
              </a:rPr>
              <a:t>（一）学生的续写作文在结构、内容、语言、主题、逻辑等</a:t>
            </a:r>
            <a:endParaRPr lang="zh-CN" altLang="en-US" sz="2400">
              <a:latin typeface="Arial" panose="020B0604020202020204" pitchFamily="34" charset="0"/>
              <a:ea typeface="微软雅黑" panose="020B0503020204020204" charset="-122"/>
              <a:sym typeface="+mn-ea"/>
            </a:endParaRPr>
          </a:p>
          <a:p>
            <a:pPr algn="l">
              <a:lnSpc>
                <a:spcPct val="140000"/>
              </a:lnSpc>
            </a:pPr>
            <a:r>
              <a:rPr lang="zh-CN" altLang="en-US" sz="2400">
                <a:latin typeface="Arial" panose="020B0604020202020204" pitchFamily="34" charset="0"/>
                <a:ea typeface="微软雅黑" panose="020B0503020204020204" charset="-122"/>
                <a:sym typeface="+mn-ea"/>
              </a:rPr>
              <a:t> </a:t>
            </a:r>
            <a:r>
              <a:rPr lang="en-US" altLang="zh-CN" sz="2400">
                <a:latin typeface="Arial" panose="020B0604020202020204" pitchFamily="34" charset="0"/>
                <a:ea typeface="微软雅黑" panose="020B0503020204020204" charset="-122"/>
                <a:sym typeface="+mn-ea"/>
              </a:rPr>
              <a:t>          </a:t>
            </a:r>
            <a:r>
              <a:rPr lang="zh-CN" altLang="en-US" sz="2400">
                <a:latin typeface="Arial" panose="020B0604020202020204" pitchFamily="34" charset="0"/>
                <a:ea typeface="微软雅黑" panose="020B0503020204020204" charset="-122"/>
                <a:sym typeface="+mn-ea"/>
              </a:rPr>
              <a:t>方面与原文故事协同效应低。</a:t>
            </a:r>
            <a:endParaRPr lang="zh-CN" altLang="en-US" sz="2400">
              <a:latin typeface="Arial" panose="020B0604020202020204" pitchFamily="34" charset="0"/>
              <a:ea typeface="微软雅黑" panose="020B0503020204020204" charset="-122"/>
            </a:endParaRPr>
          </a:p>
          <a:p>
            <a:pPr algn="l">
              <a:lnSpc>
                <a:spcPct val="140000"/>
              </a:lnSpc>
            </a:pPr>
            <a:r>
              <a:rPr lang="zh-CN" altLang="en-US" sz="2400">
                <a:latin typeface="Arial" panose="020B0604020202020204" pitchFamily="34" charset="0"/>
                <a:ea typeface="微软雅黑" panose="020B0503020204020204" charset="-122"/>
                <a:sym typeface="+mn-ea"/>
              </a:rPr>
              <a:t>（二）教师对读后续写评讲课的准备不足，对所给定的材料</a:t>
            </a:r>
            <a:endParaRPr lang="zh-CN" altLang="en-US" sz="2400">
              <a:latin typeface="Arial" panose="020B0604020202020204" pitchFamily="34" charset="0"/>
              <a:ea typeface="微软雅黑" panose="020B0503020204020204" charset="-122"/>
              <a:sym typeface="+mn-ea"/>
            </a:endParaRPr>
          </a:p>
          <a:p>
            <a:pPr algn="l">
              <a:lnSpc>
                <a:spcPct val="140000"/>
              </a:lnSpc>
            </a:pPr>
            <a:r>
              <a:rPr lang="zh-CN" altLang="en-US" sz="2400">
                <a:latin typeface="Arial" panose="020B0604020202020204" pitchFamily="34" charset="0"/>
                <a:ea typeface="微软雅黑" panose="020B0503020204020204" charset="-122"/>
                <a:sym typeface="+mn-ea"/>
              </a:rPr>
              <a:t> </a:t>
            </a:r>
            <a:r>
              <a:rPr lang="en-US" altLang="zh-CN" sz="2400">
                <a:latin typeface="Arial" panose="020B0604020202020204" pitchFamily="34" charset="0"/>
                <a:ea typeface="微软雅黑" panose="020B0503020204020204" charset="-122"/>
                <a:sym typeface="+mn-ea"/>
              </a:rPr>
              <a:t>         </a:t>
            </a:r>
            <a:r>
              <a:rPr lang="zh-CN" altLang="en-US" sz="2400">
                <a:latin typeface="Arial" panose="020B0604020202020204" pitchFamily="34" charset="0"/>
                <a:ea typeface="微软雅黑" panose="020B0503020204020204" charset="-122"/>
                <a:sym typeface="+mn-ea"/>
              </a:rPr>
              <a:t>理解不够深入</a:t>
            </a:r>
            <a:r>
              <a:rPr lang="en-US" altLang="zh-CN" sz="2400">
                <a:latin typeface="Arial" panose="020B0604020202020204" pitchFamily="34" charset="0"/>
                <a:ea typeface="微软雅黑" panose="020B0503020204020204" charset="-122"/>
                <a:sym typeface="+mn-ea"/>
              </a:rPr>
              <a:t> </a:t>
            </a:r>
            <a:r>
              <a:rPr lang="zh-CN" altLang="en-US" sz="2400">
                <a:latin typeface="Arial" panose="020B0604020202020204" pitchFamily="34" charset="0"/>
                <a:ea typeface="微软雅黑" panose="020B0503020204020204" charset="-122"/>
                <a:sym typeface="+mn-ea"/>
              </a:rPr>
              <a:t>。</a:t>
            </a:r>
            <a:endParaRPr lang="zh-CN" altLang="en-US" sz="2400">
              <a:latin typeface="Arial" panose="020B0604020202020204" pitchFamily="34" charset="0"/>
              <a:ea typeface="微软雅黑" panose="020B0503020204020204" charset="-122"/>
              <a:sym typeface="+mn-ea"/>
            </a:endParaRPr>
          </a:p>
          <a:p>
            <a:pPr algn="l">
              <a:lnSpc>
                <a:spcPct val="140000"/>
              </a:lnSpc>
            </a:pPr>
            <a:r>
              <a:rPr lang="zh-CN" altLang="en-US" sz="2400">
                <a:latin typeface="Arial" panose="020B0604020202020204" pitchFamily="34" charset="0"/>
                <a:ea typeface="微软雅黑" panose="020B0503020204020204" charset="-122"/>
                <a:sym typeface="+mn-ea"/>
              </a:rPr>
              <a:t>（三）对所给定的材料的结构、故事情节、情感变化、主</a:t>
            </a:r>
            <a:endParaRPr lang="zh-CN" altLang="en-US" sz="2400">
              <a:latin typeface="Arial" panose="020B0604020202020204" pitchFamily="34" charset="0"/>
              <a:ea typeface="微软雅黑" panose="020B0503020204020204" charset="-122"/>
              <a:sym typeface="+mn-ea"/>
            </a:endParaRPr>
          </a:p>
          <a:p>
            <a:pPr algn="l">
              <a:lnSpc>
                <a:spcPct val="140000"/>
              </a:lnSpc>
            </a:pPr>
            <a:r>
              <a:rPr lang="zh-CN" altLang="en-US" sz="2400">
                <a:latin typeface="Arial" panose="020B0604020202020204" pitchFamily="34" charset="0"/>
                <a:ea typeface="微软雅黑" panose="020B0503020204020204" charset="-122"/>
                <a:sym typeface="+mn-ea"/>
              </a:rPr>
              <a:t> </a:t>
            </a:r>
            <a:r>
              <a:rPr lang="en-US" altLang="zh-CN" sz="2400">
                <a:latin typeface="Arial" panose="020B0604020202020204" pitchFamily="34" charset="0"/>
                <a:ea typeface="微软雅黑" panose="020B0503020204020204" charset="-122"/>
                <a:sym typeface="+mn-ea"/>
              </a:rPr>
              <a:t>         </a:t>
            </a:r>
            <a:r>
              <a:rPr lang="zh-CN" altLang="en-US" sz="2400">
                <a:latin typeface="Arial" panose="020B0604020202020204" pitchFamily="34" charset="0"/>
                <a:ea typeface="微软雅黑" panose="020B0503020204020204" charset="-122"/>
                <a:sym typeface="+mn-ea"/>
              </a:rPr>
              <a:t>题、语言特色缺乏深度分析，因而导致读后续写评讲课</a:t>
            </a:r>
            <a:endParaRPr lang="zh-CN" altLang="en-US" sz="2400">
              <a:latin typeface="Arial" panose="020B0604020202020204" pitchFamily="34" charset="0"/>
              <a:ea typeface="微软雅黑" panose="020B0503020204020204" charset="-122"/>
              <a:sym typeface="+mn-ea"/>
            </a:endParaRPr>
          </a:p>
          <a:p>
            <a:pPr algn="l">
              <a:lnSpc>
                <a:spcPct val="140000"/>
              </a:lnSpc>
            </a:pPr>
            <a:r>
              <a:rPr lang="zh-CN" altLang="en-US" sz="2400">
                <a:latin typeface="Arial" panose="020B0604020202020204" pitchFamily="34" charset="0"/>
                <a:ea typeface="微软雅黑" panose="020B0503020204020204" charset="-122"/>
                <a:sym typeface="+mn-ea"/>
              </a:rPr>
              <a:t> </a:t>
            </a:r>
            <a:r>
              <a:rPr lang="en-US" altLang="zh-CN" sz="2400">
                <a:latin typeface="Arial" panose="020B0604020202020204" pitchFamily="34" charset="0"/>
                <a:ea typeface="微软雅黑" panose="020B0503020204020204" charset="-122"/>
                <a:sym typeface="+mn-ea"/>
              </a:rPr>
              <a:t>         </a:t>
            </a:r>
            <a:r>
              <a:rPr lang="zh-CN" altLang="en-US" sz="2400">
                <a:latin typeface="Arial" panose="020B0604020202020204" pitchFamily="34" charset="0"/>
                <a:ea typeface="微软雅黑" panose="020B0503020204020204" charset="-122"/>
                <a:sym typeface="+mn-ea"/>
              </a:rPr>
              <a:t>的低效，续写能力难以得到提升。</a:t>
            </a:r>
            <a:endParaRPr lang="zh-CN" altLang="en-US" sz="2400">
              <a:latin typeface="Arial" panose="020B0604020202020204" pitchFamily="34" charset="0"/>
              <a:ea typeface="微软雅黑" panose="020B0503020204020204" charset="-122"/>
            </a:endParaRPr>
          </a:p>
          <a:p>
            <a:pPr algn="l"/>
            <a:endParaRPr lang="zh-CN" altLang="en-US" sz="2400">
              <a:latin typeface="Arial" panose="020B0604020202020204" pitchFamily="34" charset="0"/>
              <a:ea typeface="微软雅黑" panose="020B0503020204020204" charset="-122"/>
            </a:endParaRPr>
          </a:p>
        </p:txBody>
      </p:sp>
      <p:pic>
        <p:nvPicPr>
          <p:cNvPr id="21" name="图片 20" descr="微信图片_20240427065407"/>
          <p:cNvPicPr>
            <a:picLocks noChangeAspect="1"/>
          </p:cNvPicPr>
          <p:nvPr/>
        </p:nvPicPr>
        <p:blipFill>
          <a:blip r:embed="rId1"/>
          <a:stretch>
            <a:fillRect/>
          </a:stretch>
        </p:blipFill>
        <p:spPr>
          <a:xfrm>
            <a:off x="227965" y="5866765"/>
            <a:ext cx="627380" cy="833755"/>
          </a:xfrm>
          <a:prstGeom prst="ellipse">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89280" y="298450"/>
            <a:ext cx="3493770" cy="460375"/>
          </a:xfrm>
          <a:prstGeom prst="rect">
            <a:avLst/>
          </a:prstGeom>
          <a:solidFill>
            <a:schemeClr val="accent1">
              <a:lumMod val="20000"/>
              <a:lumOff val="80000"/>
            </a:schemeClr>
          </a:solidFill>
        </p:spPr>
        <p:txBody>
          <a:bodyPr wrap="square">
            <a:spAutoFit/>
          </a:bodyPr>
          <a:p>
            <a:pPr algn="l"/>
            <a:r>
              <a:rPr lang="en-US" altLang="zh-CN" sz="2400">
                <a:latin typeface="微软雅黑" panose="020B0503020204020204" charset="-122"/>
                <a:ea typeface="微软雅黑" panose="020B0503020204020204" charset="-122"/>
                <a:sym typeface="+mn-ea"/>
              </a:rPr>
              <a:t>Ⅲ. 读后续写中协同效应</a:t>
            </a:r>
            <a:endParaRPr lang="en-US" altLang="zh-CN" sz="2400">
              <a:latin typeface="微软雅黑" panose="020B0503020204020204" charset="-122"/>
              <a:ea typeface="微软雅黑" panose="020B0503020204020204" charset="-122"/>
            </a:endParaRPr>
          </a:p>
        </p:txBody>
      </p:sp>
      <p:sp>
        <p:nvSpPr>
          <p:cNvPr id="5" name="文本框 4"/>
          <p:cNvSpPr txBox="1"/>
          <p:nvPr/>
        </p:nvSpPr>
        <p:spPr>
          <a:xfrm>
            <a:off x="928370" y="986790"/>
            <a:ext cx="10549255" cy="2595880"/>
          </a:xfrm>
          <a:prstGeom prst="rect">
            <a:avLst/>
          </a:prstGeom>
          <a:solidFill>
            <a:schemeClr val="accent5">
              <a:lumMod val="20000"/>
              <a:lumOff val="80000"/>
            </a:schemeClr>
          </a:solidFill>
        </p:spPr>
        <p:txBody>
          <a:bodyPr wrap="square">
            <a:noAutofit/>
          </a:bodyPr>
          <a:p>
            <a:pPr algn="l">
              <a:lnSpc>
                <a:spcPct val="130000"/>
              </a:lnSpc>
            </a:pPr>
            <a:r>
              <a:rPr lang="en-US" altLang="zh-CN" sz="2400">
                <a:latin typeface="微软雅黑" panose="020B0503020204020204" charset="-122"/>
                <a:ea typeface="微软雅黑" panose="020B0503020204020204" charset="-122"/>
                <a:sym typeface="+mn-ea"/>
              </a:rPr>
              <a:t>外语习得的协同效应</a:t>
            </a:r>
            <a:endParaRPr lang="en-US" altLang="zh-CN" sz="2400">
              <a:latin typeface="微软雅黑" panose="020B0503020204020204" charset="-122"/>
              <a:ea typeface="微软雅黑" panose="020B0503020204020204" charset="-122"/>
              <a:sym typeface="+mn-ea"/>
            </a:endParaRPr>
          </a:p>
          <a:p>
            <a:pPr algn="l">
              <a:lnSpc>
                <a:spcPct val="130000"/>
              </a:lnSpc>
            </a:pPr>
            <a:r>
              <a:rPr lang="en-US" altLang="zh-CN" sz="2400">
                <a:latin typeface="微软雅黑" panose="020B0503020204020204" charset="-122"/>
                <a:ea typeface="微软雅黑" panose="020B0503020204020204" charset="-122"/>
                <a:sym typeface="+mn-ea"/>
              </a:rPr>
              <a:t>       指学习者较弱的产出能力在与其较强的理解能力的协同中不断得到提高的拉平效应。外语学习者语言理解和产出结合的紧密程度决定了其外语学习效率的高低。两者结合得越紧密，协同效应越强，外语学习效果也就越佳（王初明，2012）。</a:t>
            </a:r>
            <a:endParaRPr lang="en-US" altLang="zh-CN" sz="2400">
              <a:latin typeface="微软雅黑" panose="020B0503020204020204" charset="-122"/>
              <a:ea typeface="微软雅黑" panose="020B0503020204020204" charset="-122"/>
            </a:endParaRPr>
          </a:p>
          <a:p>
            <a:pPr algn="l"/>
            <a:endParaRPr lang="en-US" altLang="zh-CN" sz="2400">
              <a:latin typeface="微软雅黑" panose="020B0503020204020204" charset="-122"/>
              <a:ea typeface="微软雅黑" panose="020B0503020204020204" charset="-122"/>
            </a:endParaRPr>
          </a:p>
        </p:txBody>
      </p:sp>
      <p:sp>
        <p:nvSpPr>
          <p:cNvPr id="6" name="文本框 5"/>
          <p:cNvSpPr txBox="1"/>
          <p:nvPr/>
        </p:nvSpPr>
        <p:spPr>
          <a:xfrm>
            <a:off x="927735" y="3759835"/>
            <a:ext cx="10549890" cy="2527935"/>
          </a:xfrm>
          <a:prstGeom prst="rect">
            <a:avLst/>
          </a:prstGeom>
          <a:solidFill>
            <a:schemeClr val="accent5">
              <a:lumMod val="20000"/>
              <a:lumOff val="80000"/>
            </a:schemeClr>
          </a:solidFill>
        </p:spPr>
        <p:txBody>
          <a:bodyPr wrap="square">
            <a:spAutoFit/>
          </a:bodyPr>
          <a:p>
            <a:pPr algn="l">
              <a:lnSpc>
                <a:spcPct val="140000"/>
              </a:lnSpc>
            </a:pPr>
            <a:r>
              <a:rPr lang="en-US" altLang="zh-CN">
                <a:latin typeface="Arial" panose="020B0604020202020204" pitchFamily="34" charset="0"/>
                <a:ea typeface="微软雅黑" panose="020B0503020204020204" charset="-122"/>
                <a:sym typeface="+mn-ea"/>
              </a:rPr>
              <a:t>        </a:t>
            </a:r>
            <a:r>
              <a:rPr lang="en-US" altLang="zh-CN" sz="2400">
                <a:latin typeface="微软雅黑" panose="020B0503020204020204" charset="-122"/>
                <a:ea typeface="微软雅黑" panose="020B0503020204020204" charset="-122"/>
                <a:sym typeface="+mn-ea"/>
              </a:rPr>
              <a:t>要完成续写，学习者需要在理解原文并构建情景模式的基础上创造续写内容。在创造过程中，学习者需与原文的情景模式协同，以确保续写的内容和语言与原文连贯（王敏、王初明，2014）。教师可以从</a:t>
            </a:r>
            <a:r>
              <a:rPr lang="en-US" altLang="zh-CN" sz="2400" b="1">
                <a:solidFill>
                  <a:srgbClr val="C00000"/>
                </a:solidFill>
                <a:latin typeface="微软雅黑" panose="020B0503020204020204" charset="-122"/>
                <a:ea typeface="微软雅黑" panose="020B0503020204020204" charset="-122"/>
                <a:sym typeface="+mn-ea"/>
              </a:rPr>
              <a:t>故事结构协同、情节协同、情感协同、语言协同、主题协同</a:t>
            </a:r>
            <a:r>
              <a:rPr lang="en-US" altLang="zh-CN" sz="2400">
                <a:latin typeface="微软雅黑" panose="020B0503020204020204" charset="-122"/>
                <a:ea typeface="微软雅黑" panose="020B0503020204020204" charset="-122"/>
                <a:sym typeface="+mn-ea"/>
              </a:rPr>
              <a:t>五个维度入手。</a:t>
            </a:r>
            <a:endParaRPr lang="en-US" altLang="zh-CN" sz="2400">
              <a:latin typeface="微软雅黑" panose="020B0503020204020204" charset="-122"/>
              <a:ea typeface="微软雅黑" panose="020B0503020204020204" charset="-122"/>
            </a:endParaRPr>
          </a:p>
          <a:p>
            <a:pPr algn="l"/>
            <a:endParaRPr lang="en-US" altLang="zh-CN" sz="2400">
              <a:latin typeface="微软雅黑" panose="020B0503020204020204" charset="-122"/>
              <a:ea typeface="微软雅黑" panose="020B0503020204020204" charset="-122"/>
            </a:endParaRPr>
          </a:p>
        </p:txBody>
      </p:sp>
      <p:pic>
        <p:nvPicPr>
          <p:cNvPr id="21" name="图片 20" descr="微信图片_20240427065407"/>
          <p:cNvPicPr>
            <a:picLocks noChangeAspect="1"/>
          </p:cNvPicPr>
          <p:nvPr/>
        </p:nvPicPr>
        <p:blipFill>
          <a:blip r:embed="rId1"/>
          <a:stretch>
            <a:fillRect/>
          </a:stretch>
        </p:blipFill>
        <p:spPr>
          <a:xfrm>
            <a:off x="136525" y="5978525"/>
            <a:ext cx="542925" cy="721995"/>
          </a:xfrm>
          <a:prstGeom prst="ellipse">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31470" y="813435"/>
            <a:ext cx="11529695" cy="5692775"/>
          </a:xfrm>
          <a:prstGeom prst="rect">
            <a:avLst/>
          </a:prstGeom>
          <a:solidFill>
            <a:schemeClr val="bg1">
              <a:lumMod val="95000"/>
            </a:schemeClr>
          </a:solidFill>
        </p:spPr>
        <p:txBody>
          <a:bodyPr wrap="square">
            <a:spAutoFit/>
          </a:bodyPr>
          <a:p>
            <a:pPr algn="l">
              <a:lnSpc>
                <a:spcPct val="140000"/>
              </a:lnSpc>
            </a:pPr>
            <a:r>
              <a:rPr lang="zh-CN" altLang="en-US" sz="2000">
                <a:latin typeface="Times New Roman" panose="02020603050405020304" charset="0"/>
                <a:ea typeface="微软雅黑" panose="020B0503020204020204" charset="-122"/>
                <a:cs typeface="Times New Roman" panose="02020603050405020304" charset="0"/>
              </a:rPr>
              <a:t>第二节（满分25分）</a:t>
            </a:r>
            <a:endParaRPr lang="zh-CN" altLang="en-US" sz="2000">
              <a:latin typeface="Times New Roman" panose="02020603050405020304" charset="0"/>
              <a:ea typeface="微软雅黑" panose="020B0503020204020204" charset="-122"/>
              <a:cs typeface="Times New Roman" panose="02020603050405020304" charset="0"/>
            </a:endParaRPr>
          </a:p>
          <a:p>
            <a:pPr algn="l">
              <a:lnSpc>
                <a:spcPct val="140000"/>
              </a:lnSpc>
            </a:pPr>
            <a:r>
              <a:rPr lang="zh-CN" altLang="en-US" sz="2000">
                <a:latin typeface="Times New Roman" panose="02020603050405020304" charset="0"/>
                <a:ea typeface="微软雅黑" panose="020B0503020204020204" charset="-122"/>
                <a:cs typeface="Times New Roman" panose="02020603050405020304" charset="0"/>
              </a:rPr>
              <a:t>阅读下面材料，根据其内容和所给段落开头语续写两段，使之构成一篇完整的短文。</a:t>
            </a:r>
            <a:endParaRPr lang="zh-CN" altLang="en-US" sz="2000">
              <a:latin typeface="Times New Roman" panose="02020603050405020304" charset="0"/>
              <a:ea typeface="微软雅黑" panose="020B0503020204020204" charset="-122"/>
              <a:cs typeface="Times New Roman" panose="02020603050405020304" charset="0"/>
            </a:endParaRPr>
          </a:p>
          <a:p>
            <a:pPr algn="l">
              <a:lnSpc>
                <a:spcPct val="140000"/>
              </a:lnSpc>
            </a:pPr>
            <a:r>
              <a:rPr lang="zh-CN" altLang="en-US" sz="2000">
                <a:latin typeface="Times New Roman" panose="02020603050405020304" charset="0"/>
                <a:ea typeface="微软雅黑" panose="020B0503020204020204" charset="-122"/>
                <a:cs typeface="Times New Roman" panose="02020603050405020304" charset="0"/>
              </a:rPr>
              <a:t>The stage lights in the music hall darkened, as the next school</a:t>
            </a:r>
            <a:r>
              <a:rPr lang="en-US" altLang="zh-CN" sz="2000">
                <a:latin typeface="Times New Roman" panose="02020603050405020304" charset="0"/>
                <a:ea typeface="微软雅黑" panose="020B0503020204020204" charset="-122"/>
                <a:cs typeface="Times New Roman" panose="02020603050405020304" charset="0"/>
              </a:rPr>
              <a:t>’</a:t>
            </a:r>
            <a:r>
              <a:rPr lang="zh-CN" altLang="en-US" sz="2000">
                <a:latin typeface="Times New Roman" panose="02020603050405020304" charset="0"/>
                <a:ea typeface="微软雅黑" panose="020B0503020204020204" charset="-122"/>
                <a:cs typeface="Times New Roman" panose="02020603050405020304" charset="0"/>
              </a:rPr>
              <a:t>s concert band settled on</a:t>
            </a:r>
            <a:r>
              <a:rPr lang="en-US" altLang="zh-CN" sz="2000">
                <a:latin typeface="Times New Roman" panose="02020603050405020304" charset="0"/>
                <a:ea typeface="微软雅黑" panose="020B0503020204020204" charset="-122"/>
                <a:cs typeface="Times New Roman" panose="02020603050405020304" charset="0"/>
              </a:rPr>
              <a:t> </a:t>
            </a:r>
            <a:r>
              <a:rPr lang="zh-CN" altLang="en-US" sz="2000">
                <a:latin typeface="Times New Roman" panose="02020603050405020304" charset="0"/>
                <a:ea typeface="微软雅黑" panose="020B0503020204020204" charset="-122"/>
                <a:cs typeface="Times New Roman" panose="02020603050405020304" charset="0"/>
              </a:rPr>
              <a:t>stage.</a:t>
            </a:r>
            <a:r>
              <a:rPr lang="zh-CN" altLang="en-US" sz="2000">
                <a:solidFill>
                  <a:srgbClr val="C00000"/>
                </a:solidFill>
                <a:latin typeface="Times New Roman" panose="02020603050405020304" charset="0"/>
                <a:ea typeface="微软雅黑" panose="020B0503020204020204" charset="-122"/>
                <a:cs typeface="Times New Roman" panose="02020603050405020304" charset="0"/>
              </a:rPr>
              <a:t> The First Chair, a young violinist</a:t>
            </a:r>
            <a:r>
              <a:rPr lang="zh-CN" altLang="en-US" sz="2000">
                <a:latin typeface="Times New Roman" panose="02020603050405020304" charset="0"/>
                <a:ea typeface="微软雅黑" panose="020B0503020204020204" charset="-122"/>
                <a:cs typeface="Times New Roman" panose="02020603050405020304" charset="0"/>
              </a:rPr>
              <a:t>, called upon each section to play, tuning them with precision and grace. The moment </a:t>
            </a:r>
            <a:r>
              <a:rPr lang="zh-CN" altLang="en-US" sz="2000">
                <a:solidFill>
                  <a:srgbClr val="C00000"/>
                </a:solidFill>
                <a:latin typeface="Times New Roman" panose="02020603050405020304" charset="0"/>
                <a:ea typeface="微软雅黑" panose="020B0503020204020204" charset="-122"/>
                <a:cs typeface="Times New Roman" panose="02020603050405020304" charset="0"/>
              </a:rPr>
              <a:t>the musical director </a:t>
            </a:r>
            <a:r>
              <a:rPr lang="zh-CN" altLang="en-US" sz="2000">
                <a:latin typeface="Times New Roman" panose="02020603050405020304" charset="0"/>
                <a:ea typeface="微软雅黑" panose="020B0503020204020204" charset="-122"/>
                <a:cs typeface="Times New Roman" panose="02020603050405020304" charset="0"/>
              </a:rPr>
              <a:t>appeared, a wave of applause filled the air. </a:t>
            </a:r>
            <a:endParaRPr lang="zh-CN" altLang="en-US" sz="2000">
              <a:latin typeface="Times New Roman" panose="02020603050405020304" charset="0"/>
              <a:ea typeface="微软雅黑" panose="020B0503020204020204" charset="-122"/>
              <a:cs typeface="Times New Roman" panose="02020603050405020304" charset="0"/>
            </a:endParaRPr>
          </a:p>
          <a:p>
            <a:pPr algn="l">
              <a:lnSpc>
                <a:spcPct val="140000"/>
              </a:lnSpc>
            </a:pPr>
            <a:r>
              <a:rPr lang="zh-CN" altLang="en-US" sz="2000">
                <a:latin typeface="Times New Roman" panose="02020603050405020304" charset="0"/>
                <a:ea typeface="微软雅黑" panose="020B0503020204020204" charset="-122"/>
                <a:cs typeface="Times New Roman" panose="02020603050405020304" charset="0"/>
              </a:rPr>
              <a:t>The annual High School Music Festival was the highlight of my year. As </a:t>
            </a:r>
            <a:r>
              <a:rPr lang="zh-CN" altLang="en-US" sz="2000">
                <a:solidFill>
                  <a:srgbClr val="C00000"/>
                </a:solidFill>
                <a:latin typeface="Times New Roman" panose="02020603050405020304" charset="0"/>
                <a:ea typeface="微软雅黑" panose="020B0503020204020204" charset="-122"/>
                <a:cs typeface="Times New Roman" panose="02020603050405020304" charset="0"/>
              </a:rPr>
              <a:t>a music teacher, I</a:t>
            </a:r>
            <a:r>
              <a:rPr lang="zh-CN" altLang="en-US" sz="2000">
                <a:latin typeface="Times New Roman" panose="02020603050405020304" charset="0"/>
                <a:ea typeface="微软雅黑" panose="020B0503020204020204" charset="-122"/>
                <a:cs typeface="Times New Roman" panose="02020603050405020304" charset="0"/>
              </a:rPr>
              <a:t> never missed a session, always amazed by the extraordinary talents the musical directors inspired in their students. But this year might be my last visit. With age catching up, my desire for retirement was growing stronger.</a:t>
            </a:r>
            <a:endParaRPr lang="zh-CN" altLang="en-US" sz="2000">
              <a:latin typeface="Times New Roman" panose="02020603050405020304" charset="0"/>
              <a:ea typeface="微软雅黑" panose="020B0503020204020204" charset="-122"/>
              <a:cs typeface="Times New Roman" panose="02020603050405020304" charset="0"/>
            </a:endParaRPr>
          </a:p>
          <a:p>
            <a:pPr algn="l">
              <a:lnSpc>
                <a:spcPct val="140000"/>
              </a:lnSpc>
            </a:pPr>
            <a:r>
              <a:rPr lang="zh-CN" altLang="en-US" sz="2000">
                <a:latin typeface="Times New Roman" panose="02020603050405020304" charset="0"/>
                <a:ea typeface="微软雅黑" panose="020B0503020204020204" charset="-122"/>
                <a:cs typeface="Times New Roman" panose="02020603050405020304" charset="0"/>
              </a:rPr>
              <a:t>Honestly, there was always a touch of dissatisfaction and envy in my heart as I watched these school bands, because I had never been able to develop a band to this level. I taught in a small primary school. </a:t>
            </a:r>
            <a:r>
              <a:rPr lang="zh-CN" altLang="en-US" sz="2000">
                <a:solidFill>
                  <a:srgbClr val="C00000"/>
                </a:solidFill>
                <a:latin typeface="Times New Roman" panose="02020603050405020304" charset="0"/>
                <a:ea typeface="微软雅黑" panose="020B0503020204020204" charset="-122"/>
                <a:cs typeface="Times New Roman" panose="02020603050405020304" charset="0"/>
              </a:rPr>
              <a:t>My students</a:t>
            </a:r>
            <a:r>
              <a:rPr lang="zh-CN" altLang="en-US" sz="2000">
                <a:latin typeface="Times New Roman" panose="02020603050405020304" charset="0"/>
                <a:ea typeface="微软雅黑" panose="020B0503020204020204" charset="-122"/>
                <a:cs typeface="Times New Roman" panose="02020603050405020304" charset="0"/>
              </a:rPr>
              <a:t> played beginner music, and they were happy when we managed to play from the start all the way to the end of a piece, with all the instruments finishing together. The complexities of full tone, dynamic control, and balance were beyond their abilities.</a:t>
            </a:r>
            <a:endParaRPr lang="zh-CN" altLang="en-US" sz="2000">
              <a:latin typeface="Times New Roman" panose="02020603050405020304" charset="0"/>
              <a:ea typeface="微软雅黑" panose="020B0503020204020204" charset="-122"/>
              <a:cs typeface="Times New Roman" panose="02020603050405020304" charset="0"/>
            </a:endParaRPr>
          </a:p>
        </p:txBody>
      </p:sp>
      <p:sp>
        <p:nvSpPr>
          <p:cNvPr id="4" name="文本框 3"/>
          <p:cNvSpPr txBox="1"/>
          <p:nvPr/>
        </p:nvSpPr>
        <p:spPr>
          <a:xfrm>
            <a:off x="259715" y="282575"/>
            <a:ext cx="9899650" cy="443865"/>
          </a:xfrm>
          <a:prstGeom prst="rect">
            <a:avLst/>
          </a:prstGeom>
          <a:solidFill>
            <a:schemeClr val="accent1">
              <a:lumMod val="20000"/>
              <a:lumOff val="80000"/>
            </a:schemeClr>
          </a:solidFill>
        </p:spPr>
        <p:txBody>
          <a:bodyPr wrap="square">
            <a:noAutofit/>
          </a:bodyPr>
          <a:p>
            <a:pPr algn="l"/>
            <a:r>
              <a:rPr lang="en-US" altLang="zh-CN" sz="2400">
                <a:latin typeface="微软雅黑" panose="020B0503020204020204" charset="-122"/>
                <a:ea typeface="微软雅黑" panose="020B0503020204020204" charset="-122"/>
                <a:sym typeface="+mn-ea"/>
              </a:rPr>
              <a:t>Ⅳ. </a:t>
            </a:r>
            <a:r>
              <a:rPr lang="zh-CN" altLang="en-US" sz="2400">
                <a:latin typeface="微软雅黑" panose="020B0503020204020204" charset="-122"/>
                <a:ea typeface="微软雅黑" panose="020B0503020204020204" charset="-122"/>
                <a:sym typeface="+mn-ea"/>
              </a:rPr>
              <a:t>协同效应</a:t>
            </a:r>
            <a:r>
              <a:rPr lang="en-US" altLang="zh-CN" sz="2400">
                <a:latin typeface="微软雅黑" panose="020B0503020204020204" charset="-122"/>
                <a:ea typeface="微软雅黑" panose="020B0503020204020204" charset="-122"/>
                <a:sym typeface="+mn-ea"/>
              </a:rPr>
              <a:t>读后续写中</a:t>
            </a:r>
            <a:r>
              <a:rPr lang="zh-CN" altLang="en-US" sz="2400">
                <a:latin typeface="微软雅黑" panose="020B0503020204020204" charset="-122"/>
                <a:ea typeface="微软雅黑" panose="020B0503020204020204" charset="-122"/>
                <a:sym typeface="+mn-ea"/>
              </a:rPr>
              <a:t>的应用</a:t>
            </a:r>
            <a:r>
              <a:rPr lang="zh-CN" altLang="en-US" sz="2000" b="1">
                <a:latin typeface="微软雅黑" panose="020B0503020204020204" charset="-122"/>
                <a:ea typeface="微软雅黑" panose="020B0503020204020204" charset="-122"/>
                <a:sym typeface="+mn-ea"/>
              </a:rPr>
              <a:t>（</a:t>
            </a:r>
            <a:r>
              <a:rPr lang="zh-CN" altLang="en-US" sz="2000" b="1">
                <a:latin typeface="Arial" panose="020B0604020202020204" pitchFamily="34" charset="0"/>
                <a:ea typeface="微软雅黑" panose="020B0503020204020204" charset="-122"/>
                <a:sym typeface="+mn-ea"/>
              </a:rPr>
              <a:t>温州市2025届高三第一次适应性考试读后续写）</a:t>
            </a:r>
            <a:endParaRPr lang="en-US" altLang="zh-CN" sz="2400">
              <a:latin typeface="微软雅黑" panose="020B0503020204020204" charset="-122"/>
              <a:ea typeface="微软雅黑" panose="020B0503020204020204" charset="-122"/>
            </a:endParaRPr>
          </a:p>
          <a:p>
            <a:pPr algn="l"/>
            <a:endParaRPr lang="en-US" altLang="zh-CN" sz="2400">
              <a:latin typeface="微软雅黑" panose="020B0503020204020204" charset="-122"/>
              <a:ea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84785" y="281305"/>
            <a:ext cx="11770360" cy="6487795"/>
          </a:xfrm>
          <a:prstGeom prst="rect">
            <a:avLst/>
          </a:prstGeom>
          <a:solidFill>
            <a:schemeClr val="bg2"/>
          </a:solidFill>
        </p:spPr>
        <p:txBody>
          <a:bodyPr wrap="square">
            <a:noAutofit/>
          </a:bodyPr>
          <a:p>
            <a:pPr algn="l">
              <a:lnSpc>
                <a:spcPct val="100000"/>
              </a:lnSpc>
            </a:pPr>
            <a:r>
              <a:rPr lang="zh-CN" altLang="en-US" sz="2000">
                <a:latin typeface="Arial" panose="020B0604020202020204" pitchFamily="34" charset="0"/>
                <a:ea typeface="微软雅黑" panose="020B0503020204020204" charset="-122"/>
              </a:rPr>
              <a:t>As the band opened with their first piece, the striking sound of violins, accompanied by the lively notes of pianos, set my heart pounding. Wouldn</a:t>
            </a:r>
            <a:r>
              <a:rPr lang="en-US" altLang="zh-CN" sz="2000">
                <a:latin typeface="Arial" panose="020B0604020202020204" pitchFamily="34" charset="0"/>
                <a:ea typeface="微软雅黑" panose="020B0503020204020204" charset="-122"/>
              </a:rPr>
              <a:t>’</a:t>
            </a:r>
            <a:r>
              <a:rPr lang="zh-CN" altLang="en-US" sz="2000">
                <a:latin typeface="Arial" panose="020B0604020202020204" pitchFamily="34" charset="0"/>
                <a:ea typeface="微软雅黑" panose="020B0503020204020204" charset="-122"/>
              </a:rPr>
              <a:t>t it be great to be the musical director for one of these massive high school bands? I thought as the music transported me. When the last notes rang out, there was a brief silence before thunderous applause erupted. My aging eyes scanned (察看) the stage, seeking familiar faces among the performers. But my vision was no longer sharp enough to recognize anyone.</a:t>
            </a:r>
            <a:r>
              <a:rPr lang="en-US" altLang="zh-CN" sz="2000">
                <a:latin typeface="Arial" panose="020B0604020202020204" pitchFamily="34" charset="0"/>
                <a:ea typeface="微软雅黑" panose="020B0503020204020204" charset="-122"/>
              </a:rPr>
              <a:t> </a:t>
            </a:r>
            <a:endParaRPr lang="zh-CN" altLang="en-US" sz="2000">
              <a:latin typeface="Arial" panose="020B0604020202020204" pitchFamily="34" charset="0"/>
              <a:ea typeface="微软雅黑" panose="020B0503020204020204" charset="-122"/>
            </a:endParaRPr>
          </a:p>
          <a:p>
            <a:pPr algn="l">
              <a:lnSpc>
                <a:spcPct val="100000"/>
              </a:lnSpc>
            </a:pPr>
            <a:r>
              <a:rPr lang="zh-CN" altLang="en-US" sz="2000">
                <a:latin typeface="Arial" panose="020B0604020202020204" pitchFamily="34" charset="0"/>
                <a:ea typeface="微软雅黑" panose="020B0503020204020204" charset="-122"/>
              </a:rPr>
              <a:t>During the tea break, I headed toward the entrance hall. “Miss Jones!” a young man</a:t>
            </a:r>
            <a:r>
              <a:rPr lang="en-US" altLang="zh-CN" sz="2000">
                <a:latin typeface="Arial" panose="020B0604020202020204" pitchFamily="34" charset="0"/>
                <a:ea typeface="微软雅黑" panose="020B0503020204020204" charset="-122"/>
              </a:rPr>
              <a:t>’</a:t>
            </a:r>
            <a:r>
              <a:rPr lang="zh-CN" altLang="en-US" sz="2000">
                <a:latin typeface="Arial" panose="020B0604020202020204" pitchFamily="34" charset="0"/>
                <a:ea typeface="微软雅黑" panose="020B0503020204020204" charset="-122"/>
              </a:rPr>
              <a:t>s voice cut through the crowd. I recognized the concert uniform he was wearing. It was the very violinist I had been admiring. Puzzled,I searched his face for familiar features. It turned out to be </a:t>
            </a:r>
            <a:r>
              <a:rPr lang="zh-CN" altLang="en-US" sz="2000">
                <a:solidFill>
                  <a:srgbClr val="C00000"/>
                </a:solidFill>
                <a:latin typeface="Arial" panose="020B0604020202020204" pitchFamily="34" charset="0"/>
                <a:ea typeface="微软雅黑" panose="020B0503020204020204" charset="-122"/>
              </a:rPr>
              <a:t>Bradley</a:t>
            </a:r>
            <a:r>
              <a:rPr lang="zh-CN" altLang="en-US" sz="2000">
                <a:latin typeface="Arial" panose="020B0604020202020204" pitchFamily="34" charset="0"/>
                <a:ea typeface="微软雅黑" panose="020B0503020204020204" charset="-122"/>
              </a:rPr>
              <a:t>, a former student of mine who was difficult to forget. Schoolwork had been hard for him, and he had struggled through all his subjects. It was a pleasant surprise to meet him here. We sat down and had a chat. </a:t>
            </a:r>
            <a:endParaRPr lang="zh-CN" altLang="en-US" sz="2000">
              <a:latin typeface="Arial" panose="020B0604020202020204" pitchFamily="34" charset="0"/>
              <a:ea typeface="微软雅黑" panose="020B0503020204020204" charset="-122"/>
            </a:endParaRPr>
          </a:p>
          <a:p>
            <a:pPr algn="l">
              <a:lnSpc>
                <a:spcPct val="100000"/>
              </a:lnSpc>
            </a:pPr>
            <a:r>
              <a:rPr lang="zh-CN" altLang="en-US" sz="2000">
                <a:latin typeface="Arial" panose="020B0604020202020204" pitchFamily="34" charset="0"/>
                <a:ea typeface="微软雅黑" panose="020B0503020204020204" charset="-122"/>
              </a:rPr>
              <a:t>注意： </a:t>
            </a:r>
            <a:endParaRPr lang="zh-CN" altLang="en-US" sz="2000">
              <a:latin typeface="Arial" panose="020B0604020202020204" pitchFamily="34" charset="0"/>
              <a:ea typeface="微软雅黑" panose="020B0503020204020204" charset="-122"/>
            </a:endParaRPr>
          </a:p>
          <a:p>
            <a:pPr algn="l">
              <a:lnSpc>
                <a:spcPct val="100000"/>
              </a:lnSpc>
            </a:pPr>
            <a:r>
              <a:rPr lang="zh-CN" altLang="en-US" sz="2000">
                <a:latin typeface="Arial" panose="020B0604020202020204" pitchFamily="34" charset="0"/>
                <a:ea typeface="微软雅黑" panose="020B0503020204020204" charset="-122"/>
              </a:rPr>
              <a:t>1．续写词数应为150左右；</a:t>
            </a:r>
            <a:r>
              <a:rPr lang="en-US" altLang="zh-CN" sz="2000">
                <a:latin typeface="Arial" panose="020B0604020202020204" pitchFamily="34" charset="0"/>
                <a:ea typeface="微软雅黑" panose="020B0503020204020204" charset="-122"/>
              </a:rPr>
              <a:t> </a:t>
            </a:r>
            <a:endParaRPr lang="zh-CN" altLang="en-US" sz="2000">
              <a:latin typeface="Arial" panose="020B0604020202020204" pitchFamily="34" charset="0"/>
              <a:ea typeface="微软雅黑" panose="020B0503020204020204" charset="-122"/>
            </a:endParaRPr>
          </a:p>
          <a:p>
            <a:pPr algn="l">
              <a:lnSpc>
                <a:spcPct val="100000"/>
              </a:lnSpc>
            </a:pPr>
            <a:r>
              <a:rPr lang="zh-CN" altLang="en-US" sz="2000">
                <a:latin typeface="Arial" panose="020B0604020202020204" pitchFamily="34" charset="0"/>
                <a:ea typeface="微软雅黑" panose="020B0503020204020204" charset="-122"/>
              </a:rPr>
              <a:t>2．请按如下格式在答题卡的相应位置作答。</a:t>
            </a:r>
            <a:endParaRPr lang="zh-CN" altLang="en-US" sz="2000">
              <a:latin typeface="Arial" panose="020B0604020202020204" pitchFamily="34" charset="0"/>
              <a:ea typeface="微软雅黑" panose="020B0503020204020204" charset="-122"/>
            </a:endParaRPr>
          </a:p>
          <a:p>
            <a:pPr algn="l">
              <a:lnSpc>
                <a:spcPct val="100000"/>
              </a:lnSpc>
            </a:pPr>
            <a:r>
              <a:rPr lang="en-US" altLang="zh-CN" sz="2000">
                <a:latin typeface="Arial" panose="020B0604020202020204" pitchFamily="34" charset="0"/>
                <a:ea typeface="微软雅黑" panose="020B0503020204020204" charset="-122"/>
              </a:rPr>
              <a:t> </a:t>
            </a:r>
            <a:r>
              <a:rPr lang="zh-CN" altLang="en-US" sz="2000">
                <a:latin typeface="Arial" panose="020B0604020202020204" pitchFamily="34" charset="0"/>
                <a:ea typeface="微软雅黑" panose="020B0503020204020204" charset="-122"/>
              </a:rPr>
              <a:t>I remembered the day when he asked to join the school band.</a:t>
            </a:r>
            <a:r>
              <a:rPr lang="en-US" altLang="zh-CN" sz="2000">
                <a:latin typeface="Arial" panose="020B0604020202020204" pitchFamily="34" charset="0"/>
                <a:ea typeface="微软雅黑" panose="020B0503020204020204" charset="-122"/>
              </a:rPr>
              <a:t>_____________________________</a:t>
            </a:r>
            <a:endParaRPr lang="zh-CN" altLang="en-US" sz="2000">
              <a:latin typeface="Arial" panose="020B0604020202020204" pitchFamily="34" charset="0"/>
              <a:ea typeface="微软雅黑" panose="020B0503020204020204" charset="-122"/>
            </a:endParaRPr>
          </a:p>
          <a:p>
            <a:pPr algn="l">
              <a:lnSpc>
                <a:spcPct val="100000"/>
              </a:lnSpc>
            </a:pPr>
            <a:r>
              <a:rPr lang="en-US" altLang="zh-CN" sz="2000">
                <a:latin typeface="Arial" panose="020B0604020202020204" pitchFamily="34" charset="0"/>
                <a:ea typeface="微软雅黑" panose="020B0503020204020204" charset="-122"/>
              </a:rPr>
              <a:t> _______________________________________________________________________________</a:t>
            </a:r>
            <a:endParaRPr lang="zh-CN" altLang="en-US" sz="2000">
              <a:latin typeface="Arial" panose="020B0604020202020204" pitchFamily="34" charset="0"/>
              <a:ea typeface="微软雅黑" panose="020B0503020204020204" charset="-122"/>
            </a:endParaRPr>
          </a:p>
          <a:p>
            <a:pPr algn="l">
              <a:lnSpc>
                <a:spcPct val="100000"/>
              </a:lnSpc>
            </a:pPr>
            <a:endParaRPr lang="zh-CN" altLang="en-US" sz="2000">
              <a:latin typeface="Arial" panose="020B0604020202020204" pitchFamily="34" charset="0"/>
              <a:ea typeface="微软雅黑" panose="020B0503020204020204" charset="-122"/>
            </a:endParaRPr>
          </a:p>
          <a:p>
            <a:pPr algn="l">
              <a:lnSpc>
                <a:spcPct val="100000"/>
              </a:lnSpc>
            </a:pPr>
            <a:r>
              <a:rPr lang="zh-CN" altLang="en-US" sz="2000">
                <a:latin typeface="Arial" panose="020B0604020202020204" pitchFamily="34" charset="0"/>
                <a:ea typeface="微软雅黑" panose="020B0503020204020204" charset="-122"/>
              </a:rPr>
              <a:t> I was still smiling as I made my way back to the music hall.</a:t>
            </a:r>
            <a:r>
              <a:rPr lang="en-US" altLang="zh-CN" sz="2000">
                <a:latin typeface="Arial" panose="020B0604020202020204" pitchFamily="34" charset="0"/>
                <a:ea typeface="微软雅黑" panose="020B0503020204020204" charset="-122"/>
              </a:rPr>
              <a:t>________________________________</a:t>
            </a:r>
            <a:endParaRPr lang="en-US" altLang="zh-CN" sz="2000">
              <a:latin typeface="Arial" panose="020B0604020202020204" pitchFamily="34" charset="0"/>
              <a:ea typeface="微软雅黑" panose="020B0503020204020204" charset="-122"/>
            </a:endParaRPr>
          </a:p>
          <a:p>
            <a:pPr algn="l">
              <a:lnSpc>
                <a:spcPct val="100000"/>
              </a:lnSpc>
            </a:pPr>
            <a:r>
              <a:rPr lang="en-US" altLang="zh-CN" sz="2000">
                <a:latin typeface="Arial" panose="020B0604020202020204" pitchFamily="34" charset="0"/>
                <a:ea typeface="微软雅黑" panose="020B0503020204020204" charset="-122"/>
              </a:rPr>
              <a:t>_______________________________________________________________________________</a:t>
            </a:r>
            <a:endParaRPr lang="en-US" altLang="zh-CN" sz="2000">
              <a:latin typeface="Arial" panose="020B0604020202020204" pitchFamily="34" charset="0"/>
              <a:ea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688715" y="121920"/>
            <a:ext cx="7471410" cy="340995"/>
          </a:xfrm>
          <a:prstGeom prst="rect">
            <a:avLst/>
          </a:prstGeom>
          <a:solidFill>
            <a:schemeClr val="bg2"/>
          </a:solidFill>
        </p:spPr>
        <p:txBody>
          <a:bodyPr wrap="square">
            <a:noAutofit/>
          </a:bodyPr>
          <a:p>
            <a:pPr algn="r"/>
            <a:r>
              <a:rPr lang="en-US" altLang="zh-CN" b="1">
                <a:latin typeface="Arial" panose="020B0604020202020204" pitchFamily="34" charset="0"/>
                <a:ea typeface="微软雅黑" panose="020B0503020204020204" charset="-122"/>
              </a:rPr>
              <a:t>Activity1</a:t>
            </a:r>
            <a:r>
              <a:rPr lang="zh-CN" altLang="en-US" b="1">
                <a:latin typeface="Arial" panose="020B0604020202020204" pitchFamily="34" charset="0"/>
                <a:ea typeface="微软雅黑" panose="020B0503020204020204" charset="-122"/>
              </a:rPr>
              <a:t>：</a:t>
            </a:r>
            <a:r>
              <a:rPr lang="zh-CN" altLang="en-US" b="1">
                <a:latin typeface="Arial" panose="020B0604020202020204" pitchFamily="34" charset="0"/>
                <a:ea typeface="微软雅黑" panose="020B0503020204020204" charset="-122"/>
                <a:sym typeface="+mn-ea"/>
              </a:rPr>
              <a:t>按照拉波夫的叙事分析模式</a:t>
            </a:r>
            <a:r>
              <a:rPr lang="zh-CN" altLang="en-US" b="1">
                <a:latin typeface="Arial" panose="020B0604020202020204" pitchFamily="34" charset="0"/>
                <a:ea typeface="微软雅黑" panose="020B0503020204020204" charset="-122"/>
              </a:rPr>
              <a:t>开展语篇分析，实现</a:t>
            </a:r>
            <a:r>
              <a:rPr lang="zh-CN" altLang="en-US" b="1">
                <a:solidFill>
                  <a:srgbClr val="FF0000"/>
                </a:solidFill>
                <a:latin typeface="Arial" panose="020B0604020202020204" pitchFamily="34" charset="0"/>
                <a:ea typeface="微软雅黑" panose="020B0503020204020204" charset="-122"/>
              </a:rPr>
              <a:t>结构协同</a:t>
            </a:r>
            <a:r>
              <a:rPr lang="zh-CN" altLang="en-US" b="1">
                <a:latin typeface="Arial" panose="020B0604020202020204" pitchFamily="34" charset="0"/>
                <a:ea typeface="微软雅黑" panose="020B0503020204020204" charset="-122"/>
              </a:rPr>
              <a:t>。</a:t>
            </a:r>
            <a:endParaRPr lang="zh-CN" altLang="en-US" sz="2400" b="1">
              <a:latin typeface="Arial" panose="020B0604020202020204" pitchFamily="34" charset="0"/>
              <a:ea typeface="微软雅黑" panose="020B0503020204020204" charset="-122"/>
            </a:endParaRPr>
          </a:p>
          <a:p>
            <a:pPr algn="r"/>
            <a:endParaRPr lang="zh-CN" altLang="en-US" sz="1800" b="1">
              <a:latin typeface="Arial" panose="020B0604020202020204" pitchFamily="34" charset="0"/>
              <a:ea typeface="微软雅黑" panose="020B0503020204020204" charset="-122"/>
            </a:endParaRPr>
          </a:p>
          <a:p>
            <a:pPr algn="r"/>
            <a:endParaRPr lang="zh-CN" altLang="en-US" sz="1800" b="1">
              <a:latin typeface="Arial" panose="020B0604020202020204" pitchFamily="34" charset="0"/>
              <a:ea typeface="微软雅黑" panose="020B0503020204020204" charset="-122"/>
            </a:endParaRPr>
          </a:p>
        </p:txBody>
      </p:sp>
      <p:sp>
        <p:nvSpPr>
          <p:cNvPr id="3" name="文本框 2"/>
          <p:cNvSpPr txBox="1"/>
          <p:nvPr/>
        </p:nvSpPr>
        <p:spPr>
          <a:xfrm>
            <a:off x="322580" y="97790"/>
            <a:ext cx="3244850" cy="398780"/>
          </a:xfrm>
          <a:prstGeom prst="rect">
            <a:avLst/>
          </a:prstGeom>
          <a:solidFill>
            <a:schemeClr val="accent5">
              <a:lumMod val="20000"/>
              <a:lumOff val="80000"/>
            </a:schemeClr>
          </a:solidFill>
        </p:spPr>
        <p:txBody>
          <a:bodyPr wrap="square">
            <a:spAutoFit/>
          </a:bodyPr>
          <a:p>
            <a:pPr algn="l"/>
            <a:r>
              <a:rPr lang="en-US" altLang="zh-CN" sz="2000" b="1">
                <a:latin typeface="Arial" panose="020B0604020202020204" pitchFamily="34" charset="0"/>
                <a:ea typeface="微软雅黑" panose="020B0503020204020204" charset="-122"/>
              </a:rPr>
              <a:t>Step1 Read for structure</a:t>
            </a:r>
            <a:endParaRPr lang="zh-CN" altLang="en-US" sz="2000" b="1">
              <a:latin typeface="Arial" panose="020B0604020202020204" pitchFamily="34" charset="0"/>
              <a:ea typeface="微软雅黑" panose="020B0503020204020204" charset="-122"/>
            </a:endParaRPr>
          </a:p>
        </p:txBody>
      </p:sp>
      <p:graphicFrame>
        <p:nvGraphicFramePr>
          <p:cNvPr id="4" name="表格 3"/>
          <p:cNvGraphicFramePr/>
          <p:nvPr>
            <p:custDataLst>
              <p:tags r:id="rId1"/>
            </p:custDataLst>
          </p:nvPr>
        </p:nvGraphicFramePr>
        <p:xfrm>
          <a:off x="322580" y="656590"/>
          <a:ext cx="11780520" cy="5895340"/>
        </p:xfrm>
        <a:graphic>
          <a:graphicData uri="http://schemas.openxmlformats.org/drawingml/2006/table">
            <a:tbl>
              <a:tblPr firstRow="1" bandRow="1">
                <a:tableStyleId>{5C22544A-7EE6-4342-B048-85BDC9FD1C3A}</a:tableStyleId>
              </a:tblPr>
              <a:tblGrid>
                <a:gridCol w="3123565"/>
                <a:gridCol w="8656955"/>
              </a:tblGrid>
              <a:tr h="67437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283335">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r>
                        <a:rPr lang="en-US" altLang="zh-CN"/>
                        <a:t>  </a:t>
                      </a:r>
                      <a:endParaRPr lang="en-US" altLang="zh-CN"/>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216025">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rowSpan="2">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84963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84963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02235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5" name="文本框 4"/>
          <p:cNvSpPr txBox="1"/>
          <p:nvPr/>
        </p:nvSpPr>
        <p:spPr>
          <a:xfrm>
            <a:off x="380365" y="668020"/>
            <a:ext cx="2992755" cy="579120"/>
          </a:xfrm>
          <a:prstGeom prst="rect">
            <a:avLst/>
          </a:prstGeom>
          <a:solidFill>
            <a:schemeClr val="accent4">
              <a:lumMod val="20000"/>
              <a:lumOff val="80000"/>
            </a:schemeClr>
          </a:solidFill>
        </p:spPr>
        <p:txBody>
          <a:bodyPr wrap="square">
            <a:noAutofit/>
          </a:bodyPr>
          <a:p>
            <a:pPr algn="ctr"/>
            <a:r>
              <a:rPr lang="zh-CN" altLang="en-US" b="1">
                <a:solidFill>
                  <a:schemeClr val="tx1"/>
                </a:solidFill>
                <a:latin typeface="Arial" panose="020B0604020202020204" pitchFamily="34" charset="0"/>
                <a:ea typeface="微软雅黑" panose="020B0503020204020204" charset="-122"/>
                <a:sym typeface="+mn-ea"/>
              </a:rPr>
              <a:t>点题（abstract）</a:t>
            </a:r>
            <a:endParaRPr lang="zh-CN" altLang="en-US" b="1">
              <a:solidFill>
                <a:schemeClr val="tx1"/>
              </a:solidFill>
              <a:latin typeface="Arial" panose="020B0604020202020204" pitchFamily="34" charset="0"/>
              <a:ea typeface="微软雅黑" panose="020B0503020204020204" charset="-122"/>
              <a:sym typeface="+mn-ea"/>
            </a:endParaRPr>
          </a:p>
          <a:p>
            <a:pPr algn="ctr"/>
            <a:r>
              <a:rPr lang="en-US" altLang="zh-CN" b="1">
                <a:latin typeface="Times New Roman" panose="02020603050405020304" charset="0"/>
                <a:ea typeface="微软雅黑" panose="020B0503020204020204" charset="-122"/>
                <a:cs typeface="Times New Roman" panose="02020603050405020304" charset="0"/>
                <a:sym typeface="+mn-ea"/>
              </a:rPr>
              <a:t> </a:t>
            </a:r>
            <a:r>
              <a:rPr lang="en-US" altLang="zh-CN" b="1">
                <a:solidFill>
                  <a:schemeClr val="tx1"/>
                </a:solidFill>
                <a:latin typeface="Arial" panose="020B0604020202020204" pitchFamily="34" charset="0"/>
                <a:ea typeface="微软雅黑" panose="020B0503020204020204" charset="-122"/>
                <a:sym typeface="+mn-ea"/>
              </a:rPr>
              <a:t>W</a:t>
            </a:r>
            <a:r>
              <a:rPr lang="zh-CN" altLang="en-US" b="1">
                <a:solidFill>
                  <a:schemeClr val="tx1"/>
                </a:solidFill>
                <a:latin typeface="Arial" panose="020B0604020202020204" pitchFamily="34" charset="0"/>
                <a:ea typeface="微软雅黑" panose="020B0503020204020204" charset="-122"/>
                <a:sym typeface="+mn-ea"/>
              </a:rPr>
              <a:t>hat</a:t>
            </a:r>
            <a:endParaRPr lang="en-US" altLang="zh-CN" b="1">
              <a:solidFill>
                <a:schemeClr val="tx1"/>
              </a:solidFill>
              <a:latin typeface="Times New Roman" panose="02020603050405020304" charset="0"/>
              <a:cs typeface="Times New Roman" panose="02020603050405020304" charset="0"/>
              <a:sym typeface="+mn-ea"/>
            </a:endParaRPr>
          </a:p>
          <a:p>
            <a:pPr algn="ctr"/>
            <a:endParaRPr lang="en-US" altLang="zh-CN" b="1">
              <a:solidFill>
                <a:schemeClr val="tx1"/>
              </a:solidFill>
              <a:latin typeface="Times New Roman" panose="02020603050405020304" charset="0"/>
              <a:ea typeface="微软雅黑" panose="020B0503020204020204" charset="-122"/>
              <a:cs typeface="Times New Roman" panose="02020603050405020304" charset="0"/>
              <a:sym typeface="+mn-ea"/>
            </a:endParaRPr>
          </a:p>
        </p:txBody>
      </p:sp>
      <p:sp>
        <p:nvSpPr>
          <p:cNvPr id="6" name="文本框 5"/>
          <p:cNvSpPr txBox="1"/>
          <p:nvPr/>
        </p:nvSpPr>
        <p:spPr>
          <a:xfrm>
            <a:off x="487045" y="1417955"/>
            <a:ext cx="2527935" cy="979170"/>
          </a:xfrm>
          <a:prstGeom prst="rect">
            <a:avLst/>
          </a:prstGeom>
          <a:solidFill>
            <a:schemeClr val="accent4">
              <a:lumMod val="20000"/>
              <a:lumOff val="80000"/>
            </a:schemeClr>
          </a:solidFill>
        </p:spPr>
        <p:txBody>
          <a:bodyPr wrap="square">
            <a:noAutofit/>
          </a:bodyPr>
          <a:p>
            <a:pPr algn="l"/>
            <a:r>
              <a:rPr lang="zh-CN" altLang="en-US" b="1">
                <a:latin typeface="Arial" panose="020B0604020202020204" pitchFamily="34" charset="0"/>
                <a:ea typeface="微软雅黑" panose="020B0503020204020204" charset="-122"/>
                <a:sym typeface="+mn-ea"/>
              </a:rPr>
              <a:t>指 向</a:t>
            </a:r>
            <a:r>
              <a:rPr lang="en-US" altLang="zh-CN" b="1">
                <a:latin typeface="Arial" panose="020B0604020202020204" pitchFamily="34" charset="0"/>
                <a:ea typeface="微软雅黑" panose="020B0503020204020204" charset="-122"/>
                <a:sym typeface="+mn-ea"/>
              </a:rPr>
              <a:t>(</a:t>
            </a:r>
            <a:r>
              <a:rPr lang="zh-CN" altLang="en-US" b="1">
                <a:latin typeface="Arial" panose="020B0604020202020204" pitchFamily="34" charset="0"/>
                <a:ea typeface="微软雅黑" panose="020B0503020204020204" charset="-122"/>
                <a:sym typeface="+mn-ea"/>
              </a:rPr>
              <a:t>orientation）</a:t>
            </a:r>
            <a:endParaRPr lang="zh-CN" altLang="en-US" b="1">
              <a:latin typeface="Arial" panose="020B0604020202020204" pitchFamily="34" charset="0"/>
              <a:ea typeface="微软雅黑" panose="020B0503020204020204" charset="-122"/>
              <a:sym typeface="+mn-ea"/>
            </a:endParaRPr>
          </a:p>
          <a:p>
            <a:pPr algn="l"/>
            <a:r>
              <a:rPr lang="en-US" altLang="zh-CN" b="1">
                <a:latin typeface="Arial" panose="020B0604020202020204" pitchFamily="34" charset="0"/>
                <a:ea typeface="微软雅黑" panose="020B0503020204020204" charset="-122"/>
                <a:sym typeface="+mn-ea"/>
              </a:rPr>
              <a:t>W</a:t>
            </a:r>
            <a:r>
              <a:rPr lang="zh-CN" altLang="en-US" b="1">
                <a:latin typeface="Arial" panose="020B0604020202020204" pitchFamily="34" charset="0"/>
                <a:ea typeface="微软雅黑" panose="020B0503020204020204" charset="-122"/>
                <a:sym typeface="+mn-ea"/>
              </a:rPr>
              <a:t>hen, </a:t>
            </a:r>
            <a:r>
              <a:rPr lang="en-US" altLang="zh-CN" b="1">
                <a:latin typeface="Arial" panose="020B0604020202020204" pitchFamily="34" charset="0"/>
                <a:ea typeface="微软雅黑" panose="020B0503020204020204" charset="-122"/>
                <a:sym typeface="+mn-ea"/>
              </a:rPr>
              <a:t>W</a:t>
            </a:r>
            <a:r>
              <a:rPr lang="zh-CN" altLang="en-US" b="1">
                <a:latin typeface="Arial" panose="020B0604020202020204" pitchFamily="34" charset="0"/>
                <a:ea typeface="微软雅黑" panose="020B0503020204020204" charset="-122"/>
                <a:sym typeface="+mn-ea"/>
              </a:rPr>
              <a:t>here, </a:t>
            </a:r>
            <a:endParaRPr lang="zh-CN" altLang="en-US" b="1">
              <a:latin typeface="Arial" panose="020B0604020202020204" pitchFamily="34" charset="0"/>
              <a:ea typeface="微软雅黑" panose="020B0503020204020204" charset="-122"/>
              <a:sym typeface="+mn-ea"/>
            </a:endParaRPr>
          </a:p>
          <a:p>
            <a:pPr algn="l"/>
            <a:r>
              <a:rPr lang="en-US" altLang="zh-CN" b="1">
                <a:latin typeface="Arial" panose="020B0604020202020204" pitchFamily="34" charset="0"/>
                <a:ea typeface="微软雅黑" panose="020B0503020204020204" charset="-122"/>
                <a:sym typeface="+mn-ea"/>
              </a:rPr>
              <a:t>W</a:t>
            </a:r>
            <a:r>
              <a:rPr lang="zh-CN" altLang="en-US" b="1">
                <a:latin typeface="Arial" panose="020B0604020202020204" pitchFamily="34" charset="0"/>
                <a:ea typeface="微软雅黑" panose="020B0503020204020204" charset="-122"/>
                <a:sym typeface="+mn-ea"/>
              </a:rPr>
              <a:t>ho,Surroundings;</a:t>
            </a:r>
            <a:endParaRPr lang="zh-CN" altLang="en-US" b="1">
              <a:latin typeface="Arial" panose="020B0604020202020204" pitchFamily="34" charset="0"/>
              <a:ea typeface="微软雅黑" panose="020B0503020204020204" charset="-122"/>
              <a:sym typeface="+mn-ea"/>
            </a:endParaRPr>
          </a:p>
          <a:p>
            <a:pPr algn="l"/>
            <a:endParaRPr lang="zh-CN" altLang="en-US" b="1">
              <a:latin typeface="Arial" panose="020B0604020202020204" pitchFamily="34" charset="0"/>
              <a:ea typeface="微软雅黑" panose="020B0503020204020204" charset="-122"/>
            </a:endParaRPr>
          </a:p>
        </p:txBody>
      </p:sp>
      <p:sp>
        <p:nvSpPr>
          <p:cNvPr id="7" name="文本框 6"/>
          <p:cNvSpPr txBox="1"/>
          <p:nvPr/>
        </p:nvSpPr>
        <p:spPr>
          <a:xfrm>
            <a:off x="380365" y="2675255"/>
            <a:ext cx="2978785" cy="927100"/>
          </a:xfrm>
          <a:prstGeom prst="rect">
            <a:avLst/>
          </a:prstGeom>
          <a:solidFill>
            <a:schemeClr val="accent4">
              <a:lumMod val="20000"/>
              <a:lumOff val="80000"/>
            </a:schemeClr>
          </a:solidFill>
        </p:spPr>
        <p:txBody>
          <a:bodyPr wrap="square">
            <a:noAutofit/>
          </a:bodyPr>
          <a:p>
            <a:pPr algn="ctr">
              <a:lnSpc>
                <a:spcPct val="90000"/>
              </a:lnSpc>
              <a:buClrTx/>
              <a:buSzTx/>
              <a:buNone/>
            </a:pPr>
            <a:r>
              <a:rPr lang="zh-CN" altLang="en-US" b="1">
                <a:latin typeface="Arial" panose="020B0604020202020204" pitchFamily="34" charset="0"/>
                <a:ea typeface="微软雅黑" panose="020B0503020204020204" charset="-122"/>
                <a:sym typeface="+mn-ea"/>
              </a:rPr>
              <a:t>进 展</a:t>
            </a:r>
            <a:endParaRPr lang="zh-CN" altLang="en-US" b="1">
              <a:latin typeface="Arial" panose="020B0604020202020204" pitchFamily="34" charset="0"/>
              <a:ea typeface="微软雅黑" panose="020B0503020204020204" charset="-122"/>
              <a:sym typeface="+mn-ea"/>
            </a:endParaRPr>
          </a:p>
          <a:p>
            <a:pPr algn="ctr">
              <a:lnSpc>
                <a:spcPct val="90000"/>
              </a:lnSpc>
              <a:buClrTx/>
              <a:buSzTx/>
              <a:buNone/>
            </a:pPr>
            <a:r>
              <a:rPr lang="zh-CN" altLang="en-US" b="1">
                <a:latin typeface="Arial" panose="020B0604020202020204" pitchFamily="34" charset="0"/>
                <a:ea typeface="微软雅黑" panose="020B0503020204020204" charset="-122"/>
                <a:sym typeface="+mn-ea"/>
              </a:rPr>
              <a:t>(complicating action）</a:t>
            </a:r>
            <a:endParaRPr lang="zh-CN" altLang="en-US" b="1">
              <a:latin typeface="Arial" panose="020B0604020202020204" pitchFamily="34" charset="0"/>
              <a:ea typeface="微软雅黑" panose="020B0503020204020204" charset="-122"/>
              <a:sym typeface="+mn-ea"/>
            </a:endParaRPr>
          </a:p>
          <a:p>
            <a:pPr algn="ctr">
              <a:lnSpc>
                <a:spcPct val="90000"/>
              </a:lnSpc>
              <a:buClrTx/>
              <a:buSzTx/>
              <a:buNone/>
            </a:pPr>
            <a:r>
              <a:rPr lang="en-US" altLang="zh-CN" b="1">
                <a:latin typeface="Arial" panose="020B0604020202020204" pitchFamily="34" charset="0"/>
                <a:ea typeface="微软雅黑" panose="020B0503020204020204" charset="-122"/>
              </a:rPr>
              <a:t>How</a:t>
            </a:r>
            <a:endParaRPr lang="en-US" altLang="zh-CN" b="1">
              <a:latin typeface="Arial" panose="020B0604020202020204" pitchFamily="34" charset="0"/>
              <a:ea typeface="微软雅黑" panose="020B0503020204020204" charset="-122"/>
            </a:endParaRPr>
          </a:p>
        </p:txBody>
      </p:sp>
      <p:sp>
        <p:nvSpPr>
          <p:cNvPr id="8" name="文本框 7"/>
          <p:cNvSpPr txBox="1"/>
          <p:nvPr/>
        </p:nvSpPr>
        <p:spPr>
          <a:xfrm>
            <a:off x="619760" y="3880485"/>
            <a:ext cx="2472055" cy="645160"/>
          </a:xfrm>
          <a:prstGeom prst="rect">
            <a:avLst/>
          </a:prstGeom>
          <a:solidFill>
            <a:schemeClr val="accent4">
              <a:lumMod val="20000"/>
              <a:lumOff val="80000"/>
            </a:schemeClr>
          </a:solidFill>
        </p:spPr>
        <p:txBody>
          <a:bodyPr wrap="square">
            <a:spAutoFit/>
          </a:bodyPr>
          <a:p>
            <a:pPr algn="l">
              <a:lnSpc>
                <a:spcPct val="100000"/>
              </a:lnSpc>
              <a:buClrTx/>
              <a:buSzTx/>
              <a:buNone/>
            </a:pPr>
            <a:r>
              <a:rPr lang="zh-CN" altLang="en-US" b="1">
                <a:latin typeface="Arial" panose="020B0604020202020204" pitchFamily="34" charset="0"/>
                <a:ea typeface="微软雅黑" panose="020B0503020204020204" charset="-122"/>
                <a:sym typeface="+mn-ea"/>
              </a:rPr>
              <a:t>评 议(evaluation）</a:t>
            </a:r>
            <a:endParaRPr lang="zh-CN" altLang="en-US" b="1">
              <a:latin typeface="Arial" panose="020B0604020202020204" pitchFamily="34" charset="0"/>
              <a:ea typeface="微软雅黑" panose="020B0503020204020204" charset="-122"/>
              <a:sym typeface="+mn-ea"/>
            </a:endParaRPr>
          </a:p>
          <a:p>
            <a:pPr algn="l">
              <a:lnSpc>
                <a:spcPct val="100000"/>
              </a:lnSpc>
              <a:buClrTx/>
              <a:buSzTx/>
              <a:buNone/>
            </a:pPr>
            <a:r>
              <a:rPr lang="en-US" altLang="zh-CN" b="1">
                <a:latin typeface="Arial" panose="020B0604020202020204" pitchFamily="34" charset="0"/>
                <a:ea typeface="微软雅黑" panose="020B0503020204020204" charset="-122"/>
              </a:rPr>
              <a:t>          How</a:t>
            </a:r>
            <a:endParaRPr lang="en-US" altLang="zh-CN" b="1">
              <a:latin typeface="Arial" panose="020B0604020202020204" pitchFamily="34" charset="0"/>
              <a:ea typeface="微软雅黑" panose="020B0503020204020204" charset="-122"/>
            </a:endParaRPr>
          </a:p>
        </p:txBody>
      </p:sp>
      <p:sp>
        <p:nvSpPr>
          <p:cNvPr id="9" name="文本框 8"/>
          <p:cNvSpPr txBox="1"/>
          <p:nvPr/>
        </p:nvSpPr>
        <p:spPr>
          <a:xfrm>
            <a:off x="745490" y="4766945"/>
            <a:ext cx="2099945" cy="645160"/>
          </a:xfrm>
          <a:prstGeom prst="rect">
            <a:avLst/>
          </a:prstGeom>
          <a:solidFill>
            <a:schemeClr val="accent4">
              <a:lumMod val="20000"/>
              <a:lumOff val="80000"/>
            </a:schemeClr>
          </a:solidFill>
        </p:spPr>
        <p:txBody>
          <a:bodyPr wrap="square">
            <a:spAutoFit/>
          </a:bodyPr>
          <a:p>
            <a:pPr algn="l">
              <a:lnSpc>
                <a:spcPct val="100000"/>
              </a:lnSpc>
              <a:buClrTx/>
              <a:buSzTx/>
              <a:buNone/>
            </a:pPr>
            <a:r>
              <a:rPr lang="zh-CN" altLang="en-US" b="1">
                <a:latin typeface="Arial" panose="020B0604020202020204" pitchFamily="34" charset="0"/>
                <a:ea typeface="微软雅黑" panose="020B0503020204020204" charset="-122"/>
                <a:sym typeface="+mn-ea"/>
              </a:rPr>
              <a:t>结局(resolution)</a:t>
            </a:r>
            <a:endParaRPr lang="zh-CN" altLang="en-US" b="1">
              <a:latin typeface="Arial" panose="020B0604020202020204" pitchFamily="34" charset="0"/>
              <a:ea typeface="微软雅黑" panose="020B0503020204020204" charset="-122"/>
              <a:sym typeface="+mn-ea"/>
            </a:endParaRPr>
          </a:p>
          <a:p>
            <a:pPr algn="l">
              <a:lnSpc>
                <a:spcPct val="100000"/>
              </a:lnSpc>
              <a:buClrTx/>
              <a:buSzTx/>
              <a:buNone/>
            </a:pPr>
            <a:r>
              <a:rPr lang="en-US" altLang="zh-CN" b="1">
                <a:latin typeface="Arial" panose="020B0604020202020204" pitchFamily="34" charset="0"/>
                <a:ea typeface="微软雅黑" panose="020B0503020204020204" charset="-122"/>
                <a:sym typeface="+mn-ea"/>
              </a:rPr>
              <a:t>        Ending</a:t>
            </a:r>
            <a:endParaRPr lang="en-US" altLang="zh-CN" b="1">
              <a:latin typeface="Arial" panose="020B0604020202020204" pitchFamily="34" charset="0"/>
              <a:ea typeface="微软雅黑" panose="020B0503020204020204" charset="-122"/>
              <a:sym typeface="+mn-ea"/>
            </a:endParaRPr>
          </a:p>
        </p:txBody>
      </p:sp>
      <p:sp>
        <p:nvSpPr>
          <p:cNvPr id="10" name="文本框 9"/>
          <p:cNvSpPr txBox="1"/>
          <p:nvPr/>
        </p:nvSpPr>
        <p:spPr>
          <a:xfrm>
            <a:off x="745490" y="5736590"/>
            <a:ext cx="1722120" cy="626110"/>
          </a:xfrm>
          <a:prstGeom prst="rect">
            <a:avLst/>
          </a:prstGeom>
          <a:solidFill>
            <a:schemeClr val="accent4">
              <a:lumMod val="20000"/>
              <a:lumOff val="80000"/>
            </a:schemeClr>
          </a:solidFill>
        </p:spPr>
        <p:txBody>
          <a:bodyPr wrap="square">
            <a:noAutofit/>
          </a:bodyPr>
          <a:p>
            <a:pPr algn="l">
              <a:lnSpc>
                <a:spcPct val="90000"/>
              </a:lnSpc>
              <a:buClrTx/>
              <a:buSzTx/>
              <a:buNone/>
            </a:pPr>
            <a:r>
              <a:rPr lang="zh-CN" altLang="en-US" sz="2000" b="1">
                <a:latin typeface="Arial" panose="020B0604020202020204" pitchFamily="34" charset="0"/>
                <a:ea typeface="微软雅黑" panose="020B0503020204020204" charset="-122"/>
                <a:sym typeface="+mn-ea"/>
              </a:rPr>
              <a:t>回应（coda）distillation</a:t>
            </a:r>
            <a:endParaRPr lang="zh-CN" altLang="en-US" sz="2000" b="1">
              <a:latin typeface="Arial" panose="020B0604020202020204" pitchFamily="34" charset="0"/>
              <a:ea typeface="微软雅黑" panose="020B0503020204020204" charset="-122"/>
              <a:sym typeface="+mn-ea"/>
            </a:endParaRPr>
          </a:p>
          <a:p>
            <a:pPr algn="l">
              <a:lnSpc>
                <a:spcPct val="90000"/>
              </a:lnSpc>
              <a:buClrTx/>
              <a:buSzTx/>
              <a:buNone/>
            </a:pPr>
            <a:endParaRPr lang="zh-CN" altLang="en-US" sz="2000" b="1">
              <a:latin typeface="Arial" panose="020B0604020202020204" pitchFamily="34" charset="0"/>
              <a:ea typeface="微软雅黑" panose="020B0503020204020204" charset="-122"/>
              <a:sym typeface="+mn-ea"/>
            </a:endParaRPr>
          </a:p>
        </p:txBody>
      </p:sp>
      <p:sp>
        <p:nvSpPr>
          <p:cNvPr id="12" name="文本框 11"/>
          <p:cNvSpPr txBox="1"/>
          <p:nvPr/>
        </p:nvSpPr>
        <p:spPr>
          <a:xfrm>
            <a:off x="3612515" y="738505"/>
            <a:ext cx="3733165" cy="337185"/>
          </a:xfrm>
          <a:prstGeom prst="rect">
            <a:avLst/>
          </a:prstGeom>
          <a:solidFill>
            <a:schemeClr val="accent1">
              <a:lumMod val="20000"/>
              <a:lumOff val="80000"/>
            </a:schemeClr>
          </a:solidFill>
        </p:spPr>
        <p:txBody>
          <a:bodyPr wrap="square">
            <a:spAutoFit/>
          </a:bodyPr>
          <a:p>
            <a:pPr algn="l">
              <a:lnSpc>
                <a:spcPct val="80000"/>
              </a:lnSpc>
              <a:buClrTx/>
              <a:buSzTx/>
              <a:buFontTx/>
            </a:pPr>
            <a:r>
              <a:rPr lang="en-US" altLang="zh-CN" sz="2000">
                <a:latin typeface="Times New Roman" panose="02020603050405020304" charset="0"/>
                <a:ea typeface="微软雅黑" panose="020B0503020204020204" charset="-122"/>
                <a:cs typeface="Times New Roman" panose="02020603050405020304" charset="0"/>
              </a:rPr>
              <a:t>P1.</a:t>
            </a:r>
            <a:r>
              <a:rPr lang="en-US" altLang="zh-CN" sz="2000">
                <a:solidFill>
                  <a:srgbClr val="C00000"/>
                </a:solidFill>
                <a:latin typeface="Times New Roman" panose="02020603050405020304" charset="0"/>
                <a:ea typeface="微软雅黑" panose="020B0503020204020204" charset="-122"/>
                <a:cs typeface="Times New Roman" panose="02020603050405020304" charset="0"/>
              </a:rPr>
              <a:t>What:</a:t>
            </a:r>
            <a:r>
              <a:rPr lang="en-US" altLang="zh-CN" sz="2000">
                <a:latin typeface="Times New Roman" panose="02020603050405020304" charset="0"/>
                <a:ea typeface="微软雅黑" panose="020B0503020204020204" charset="-122"/>
                <a:cs typeface="Times New Roman" panose="02020603050405020304" charset="0"/>
              </a:rPr>
              <a:t> the start of the concert</a:t>
            </a:r>
            <a:r>
              <a:rPr lang="zh-CN" altLang="en-US" sz="2000">
                <a:latin typeface="Times New Roman" panose="02020603050405020304" charset="0"/>
                <a:ea typeface="微软雅黑" panose="020B0503020204020204" charset="-122"/>
                <a:cs typeface="Times New Roman" panose="02020603050405020304" charset="0"/>
              </a:rPr>
              <a:t>；</a:t>
            </a:r>
            <a:r>
              <a:rPr lang="en-US" altLang="zh-CN" sz="2000">
                <a:latin typeface="Times New Roman" panose="02020603050405020304" charset="0"/>
                <a:ea typeface="微软雅黑" panose="020B0503020204020204" charset="-122"/>
                <a:cs typeface="Times New Roman" panose="02020603050405020304" charset="0"/>
              </a:rPr>
              <a:t> </a:t>
            </a:r>
            <a:endParaRPr lang="en-US" altLang="zh-CN" sz="2000">
              <a:latin typeface="Times New Roman" panose="02020603050405020304" charset="0"/>
              <a:ea typeface="微软雅黑" panose="020B0503020204020204" charset="-122"/>
              <a:cs typeface="Times New Roman" panose="02020603050405020304" charset="0"/>
            </a:endParaRPr>
          </a:p>
        </p:txBody>
      </p:sp>
      <p:sp>
        <p:nvSpPr>
          <p:cNvPr id="13" name="文本框 12"/>
          <p:cNvSpPr txBox="1"/>
          <p:nvPr/>
        </p:nvSpPr>
        <p:spPr>
          <a:xfrm>
            <a:off x="3613150" y="1418590"/>
            <a:ext cx="8409940" cy="1196975"/>
          </a:xfrm>
          <a:prstGeom prst="rect">
            <a:avLst/>
          </a:prstGeom>
          <a:solidFill>
            <a:schemeClr val="accent1">
              <a:lumMod val="20000"/>
              <a:lumOff val="80000"/>
            </a:schemeClr>
          </a:solidFill>
        </p:spPr>
        <p:txBody>
          <a:bodyPr wrap="square">
            <a:spAutoFit/>
          </a:bodyPr>
          <a:p>
            <a:pPr algn="l">
              <a:lnSpc>
                <a:spcPct val="80000"/>
              </a:lnSpc>
            </a:pPr>
            <a:r>
              <a:rPr lang="en-US" altLang="zh-CN">
                <a:latin typeface="Times New Roman" panose="02020603050405020304" charset="0"/>
                <a:ea typeface="微软雅黑" panose="020B0503020204020204" charset="-122"/>
                <a:cs typeface="Times New Roman" panose="02020603050405020304" charset="0"/>
                <a:sym typeface="+mn-ea"/>
              </a:rPr>
              <a:t>P2.</a:t>
            </a:r>
            <a:r>
              <a:rPr lang="en-US" altLang="zh-CN">
                <a:solidFill>
                  <a:srgbClr val="C00000"/>
                </a:solidFill>
                <a:latin typeface="Times New Roman" panose="02020603050405020304" charset="0"/>
                <a:ea typeface="微软雅黑" panose="020B0503020204020204" charset="-122"/>
                <a:cs typeface="Times New Roman" panose="02020603050405020304" charset="0"/>
                <a:sym typeface="+mn-ea"/>
              </a:rPr>
              <a:t>When:</a:t>
            </a:r>
            <a:r>
              <a:rPr lang="en-US" altLang="zh-CN">
                <a:latin typeface="Times New Roman" panose="02020603050405020304" charset="0"/>
                <a:ea typeface="微软雅黑" panose="020B0503020204020204" charset="-122"/>
                <a:cs typeface="Times New Roman" panose="02020603050405020304" charset="0"/>
                <a:sym typeface="+mn-ea"/>
              </a:rPr>
              <a:t>  t</a:t>
            </a:r>
            <a:r>
              <a:rPr lang="zh-CN" altLang="en-US">
                <a:latin typeface="Times New Roman" panose="02020603050405020304" charset="0"/>
                <a:ea typeface="微软雅黑" panose="020B0503020204020204" charset="-122"/>
                <a:cs typeface="Times New Roman" panose="02020603050405020304" charset="0"/>
                <a:sym typeface="+mn-ea"/>
              </a:rPr>
              <a:t>he annual High School Music Festival</a:t>
            </a:r>
            <a:endParaRPr lang="en-US" altLang="zh-CN">
              <a:latin typeface="Times New Roman" panose="02020603050405020304" charset="0"/>
              <a:ea typeface="微软雅黑" panose="020B0503020204020204" charset="-122"/>
              <a:cs typeface="Times New Roman" panose="02020603050405020304" charset="0"/>
              <a:sym typeface="+mn-ea"/>
            </a:endParaRPr>
          </a:p>
          <a:p>
            <a:pPr algn="l">
              <a:lnSpc>
                <a:spcPct val="80000"/>
              </a:lnSpc>
            </a:pPr>
            <a:r>
              <a:rPr lang="en-US" altLang="zh-CN">
                <a:latin typeface="Times New Roman" panose="02020603050405020304" charset="0"/>
                <a:ea typeface="微软雅黑" panose="020B0503020204020204" charset="-122"/>
                <a:cs typeface="Times New Roman" panose="02020603050405020304" charset="0"/>
                <a:sym typeface="+mn-ea"/>
              </a:rPr>
              <a:t>     </a:t>
            </a:r>
            <a:r>
              <a:rPr lang="en-US" altLang="zh-CN">
                <a:solidFill>
                  <a:srgbClr val="C00000"/>
                </a:solidFill>
                <a:latin typeface="Times New Roman" panose="02020603050405020304" charset="0"/>
                <a:ea typeface="微软雅黑" panose="020B0503020204020204" charset="-122"/>
                <a:cs typeface="Times New Roman" panose="02020603050405020304" charset="0"/>
              </a:rPr>
              <a:t>Where:</a:t>
            </a:r>
            <a:r>
              <a:rPr lang="en-US" altLang="zh-CN">
                <a:latin typeface="Times New Roman" panose="02020603050405020304" charset="0"/>
                <a:ea typeface="微软雅黑" panose="020B0503020204020204" charset="-122"/>
                <a:cs typeface="Times New Roman" panose="02020603050405020304" charset="0"/>
              </a:rPr>
              <a:t>  in the music hall</a:t>
            </a:r>
            <a:endParaRPr lang="en-US" altLang="zh-CN">
              <a:latin typeface="Times New Roman" panose="02020603050405020304" charset="0"/>
              <a:ea typeface="微软雅黑" panose="020B0503020204020204" charset="-122"/>
              <a:cs typeface="Times New Roman" panose="02020603050405020304" charset="0"/>
            </a:endParaRPr>
          </a:p>
          <a:p>
            <a:pPr algn="l">
              <a:lnSpc>
                <a:spcPct val="80000"/>
              </a:lnSpc>
              <a:buClrTx/>
              <a:buSzTx/>
              <a:buFontTx/>
            </a:pPr>
            <a:r>
              <a:rPr lang="en-US" altLang="zh-CN">
                <a:latin typeface="Times New Roman" panose="02020603050405020304" charset="0"/>
                <a:ea typeface="微软雅黑" panose="020B0503020204020204" charset="-122"/>
                <a:cs typeface="Times New Roman" panose="02020603050405020304" charset="0"/>
              </a:rPr>
              <a:t>     </a:t>
            </a:r>
            <a:r>
              <a:rPr lang="en-US" altLang="zh-CN">
                <a:solidFill>
                  <a:srgbClr val="C00000"/>
                </a:solidFill>
                <a:latin typeface="Times New Roman" panose="02020603050405020304" charset="0"/>
                <a:ea typeface="微软雅黑" panose="020B0503020204020204" charset="-122"/>
                <a:cs typeface="Times New Roman" panose="02020603050405020304" charset="0"/>
              </a:rPr>
              <a:t>Who:</a:t>
            </a:r>
            <a:r>
              <a:rPr lang="en-US" altLang="zh-CN">
                <a:latin typeface="Times New Roman" panose="02020603050405020304" charset="0"/>
                <a:ea typeface="微软雅黑" panose="020B0503020204020204" charset="-122"/>
                <a:cs typeface="Times New Roman" panose="02020603050405020304" charset="0"/>
              </a:rPr>
              <a:t> </a:t>
            </a:r>
            <a:r>
              <a:rPr lang="zh-CN" altLang="en-US">
                <a:latin typeface="Times New Roman" panose="02020603050405020304" charset="0"/>
                <a:ea typeface="微软雅黑" panose="020B0503020204020204" charset="-122"/>
                <a:cs typeface="Times New Roman" panose="02020603050405020304" charset="0"/>
                <a:sym typeface="+mn-ea"/>
              </a:rPr>
              <a:t> </a:t>
            </a:r>
            <a:r>
              <a:rPr lang="en-US" altLang="zh-CN">
                <a:latin typeface="Times New Roman" panose="02020603050405020304" charset="0"/>
                <a:ea typeface="微软雅黑" panose="020B0503020204020204" charset="-122"/>
                <a:cs typeface="Times New Roman" panose="02020603050405020304" charset="0"/>
                <a:sym typeface="+mn-ea"/>
              </a:rPr>
              <a:t>   I, a music teacher；</a:t>
            </a:r>
            <a:r>
              <a:rPr lang="en-US" altLang="zh-CN">
                <a:latin typeface="Times New Roman" panose="02020603050405020304" charset="0"/>
                <a:ea typeface="微软雅黑" panose="020B0503020204020204" charset="-122"/>
                <a:cs typeface="Times New Roman" panose="02020603050405020304" charset="0"/>
              </a:rPr>
              <a:t>the first Chair, a young violinist;</a:t>
            </a:r>
            <a:endParaRPr lang="en-US" altLang="zh-CN">
              <a:latin typeface="Times New Roman" panose="02020603050405020304" charset="0"/>
              <a:ea typeface="微软雅黑" panose="020B0503020204020204" charset="-122"/>
              <a:cs typeface="Times New Roman" panose="02020603050405020304" charset="0"/>
            </a:endParaRPr>
          </a:p>
          <a:p>
            <a:pPr algn="l">
              <a:lnSpc>
                <a:spcPct val="80000"/>
              </a:lnSpc>
              <a:buClrTx/>
              <a:buSzTx/>
              <a:buFontTx/>
            </a:pPr>
            <a:r>
              <a:rPr lang="en-US" altLang="zh-CN">
                <a:latin typeface="Times New Roman" panose="02020603050405020304" charset="0"/>
                <a:ea typeface="微软雅黑" panose="020B0503020204020204" charset="-122"/>
                <a:cs typeface="Times New Roman" panose="02020603050405020304" charset="0"/>
              </a:rPr>
              <a:t>                   the musical director; mystudents</a:t>
            </a:r>
            <a:endParaRPr lang="en-US" altLang="zh-CN">
              <a:latin typeface="Times New Roman" panose="02020603050405020304" charset="0"/>
              <a:ea typeface="微软雅黑" panose="020B0503020204020204" charset="-122"/>
              <a:cs typeface="Times New Roman" panose="02020603050405020304" charset="0"/>
            </a:endParaRPr>
          </a:p>
          <a:p>
            <a:pPr algn="l">
              <a:lnSpc>
                <a:spcPct val="80000"/>
              </a:lnSpc>
            </a:pPr>
            <a:r>
              <a:rPr lang="en-US" altLang="zh-CN">
                <a:latin typeface="Times New Roman" panose="02020603050405020304" charset="0"/>
                <a:ea typeface="微软雅黑" panose="020B0503020204020204" charset="-122"/>
                <a:cs typeface="Times New Roman" panose="02020603050405020304" charset="0"/>
              </a:rPr>
              <a:t>    </a:t>
            </a:r>
            <a:r>
              <a:rPr lang="en-US" altLang="zh-CN">
                <a:solidFill>
                  <a:srgbClr val="C00000"/>
                </a:solidFill>
                <a:latin typeface="Times New Roman" panose="02020603050405020304" charset="0"/>
                <a:ea typeface="微软雅黑" panose="020B0503020204020204" charset="-122"/>
                <a:cs typeface="Times New Roman" panose="02020603050405020304" charset="0"/>
              </a:rPr>
              <a:t>Surroundings:</a:t>
            </a:r>
            <a:r>
              <a:rPr lang="en-US" altLang="zh-CN">
                <a:latin typeface="Times New Roman" panose="02020603050405020304" charset="0"/>
                <a:ea typeface="微软雅黑" panose="020B0503020204020204" charset="-122"/>
                <a:cs typeface="Times New Roman" panose="02020603050405020304" charset="0"/>
              </a:rPr>
              <a:t> The concert atmosphere was professional.</a:t>
            </a:r>
            <a:endParaRPr lang="en-US" altLang="zh-CN">
              <a:latin typeface="Times New Roman" panose="02020603050405020304" charset="0"/>
              <a:ea typeface="微软雅黑" panose="020B0503020204020204" charset="-122"/>
              <a:cs typeface="Times New Roman" panose="02020603050405020304" charset="0"/>
            </a:endParaRPr>
          </a:p>
        </p:txBody>
      </p:sp>
      <p:sp>
        <p:nvSpPr>
          <p:cNvPr id="14" name="文本框 13"/>
          <p:cNvSpPr txBox="1"/>
          <p:nvPr/>
        </p:nvSpPr>
        <p:spPr>
          <a:xfrm>
            <a:off x="3495040" y="2696845"/>
            <a:ext cx="8528050" cy="1925320"/>
          </a:xfrm>
          <a:prstGeom prst="rect">
            <a:avLst/>
          </a:prstGeom>
          <a:solidFill>
            <a:schemeClr val="accent1">
              <a:lumMod val="20000"/>
              <a:lumOff val="80000"/>
            </a:schemeClr>
          </a:solidFill>
        </p:spPr>
        <p:txBody>
          <a:bodyPr wrap="square">
            <a:noAutofit/>
          </a:bodyPr>
          <a:p>
            <a:pPr algn="l">
              <a:lnSpc>
                <a:spcPct val="110000"/>
              </a:lnSpc>
              <a:buClrTx/>
              <a:buSzTx/>
              <a:buFontTx/>
            </a:pPr>
            <a:r>
              <a:rPr lang="en-US" altLang="zh-CN" sz="1600" b="1">
                <a:solidFill>
                  <a:srgbClr val="C00000"/>
                </a:solidFill>
                <a:latin typeface="Arial" panose="020B0604020202020204" pitchFamily="34" charset="0"/>
                <a:ea typeface="微软雅黑" panose="020B0503020204020204" charset="-122"/>
              </a:rPr>
              <a:t>P2-P5 &amp; 续写P1-续写P2</a:t>
            </a:r>
            <a:endParaRPr lang="en-US" altLang="zh-CN" sz="1600" b="1">
              <a:solidFill>
                <a:srgbClr val="C00000"/>
              </a:solidFill>
              <a:latin typeface="Arial" panose="020B0604020202020204" pitchFamily="34" charset="0"/>
              <a:ea typeface="微软雅黑" panose="020B0503020204020204" charset="-122"/>
            </a:endParaRPr>
          </a:p>
          <a:p>
            <a:pPr algn="l">
              <a:lnSpc>
                <a:spcPct val="110000"/>
              </a:lnSpc>
              <a:buClrTx/>
              <a:buSzTx/>
              <a:buFontTx/>
            </a:pPr>
            <a:r>
              <a:rPr lang="en-US" altLang="zh-CN">
                <a:latin typeface="Times New Roman" panose="02020603050405020304" charset="0"/>
                <a:ea typeface="微软雅黑" panose="020B0503020204020204" charset="-122"/>
                <a:cs typeface="Times New Roman" panose="02020603050405020304" charset="0"/>
              </a:rPr>
              <a:t>With t</a:t>
            </a:r>
            <a:r>
              <a:rPr lang="zh-CN" altLang="en-US">
                <a:latin typeface="Times New Roman" panose="02020603050405020304" charset="0"/>
                <a:ea typeface="微软雅黑" panose="020B0503020204020204" charset="-122"/>
                <a:cs typeface="Times New Roman" panose="02020603050405020304" charset="0"/>
                <a:sym typeface="+mn-ea"/>
              </a:rPr>
              <a:t>he annual High School Music Festival</a:t>
            </a:r>
            <a:r>
              <a:rPr lang="en-US" altLang="zh-CN">
                <a:latin typeface="Times New Roman" panose="02020603050405020304" charset="0"/>
                <a:ea typeface="微软雅黑" panose="020B0503020204020204" charset="-122"/>
                <a:cs typeface="Times New Roman" panose="02020603050405020304" charset="0"/>
                <a:sym typeface="+mn-ea"/>
              </a:rPr>
              <a:t> developing, </a:t>
            </a:r>
            <a:r>
              <a:rPr lang="zh-CN" altLang="en-US">
                <a:latin typeface="Times New Roman" panose="02020603050405020304" charset="0"/>
                <a:ea typeface="微软雅黑" panose="020B0503020204020204" charset="-122"/>
                <a:cs typeface="Times New Roman" panose="02020603050405020304" charset="0"/>
                <a:sym typeface="+mn-ea"/>
              </a:rPr>
              <a:t>the musical directors </a:t>
            </a:r>
            <a:r>
              <a:rPr lang="zh-CN" altLang="en-US" b="1">
                <a:solidFill>
                  <a:srgbClr val="C00000"/>
                </a:solidFill>
                <a:latin typeface="Times New Roman" panose="02020603050405020304" charset="0"/>
                <a:ea typeface="微软雅黑" panose="020B0503020204020204" charset="-122"/>
                <a:cs typeface="Times New Roman" panose="02020603050405020304" charset="0"/>
                <a:sym typeface="+mn-ea"/>
              </a:rPr>
              <a:t>inspired  the extraordinary talents in</a:t>
            </a:r>
            <a:r>
              <a:rPr lang="zh-CN" altLang="en-US">
                <a:latin typeface="Times New Roman" panose="02020603050405020304" charset="0"/>
                <a:ea typeface="微软雅黑" panose="020B0503020204020204" charset="-122"/>
                <a:cs typeface="Times New Roman" panose="02020603050405020304" charset="0"/>
                <a:sym typeface="+mn-ea"/>
              </a:rPr>
              <a:t> their students</a:t>
            </a:r>
            <a:r>
              <a:rPr lang="en-US" altLang="zh-CN">
                <a:latin typeface="Times New Roman" panose="02020603050405020304" charset="0"/>
                <a:ea typeface="微软雅黑" panose="020B0503020204020204" charset="-122"/>
                <a:cs typeface="Times New Roman" panose="02020603050405020304" charset="0"/>
                <a:sym typeface="+mn-ea"/>
              </a:rPr>
              <a:t>, making me</a:t>
            </a:r>
            <a:r>
              <a:rPr lang="en-US" altLang="zh-CN" b="1">
                <a:solidFill>
                  <a:srgbClr val="C00000"/>
                </a:solidFill>
                <a:latin typeface="Times New Roman" panose="02020603050405020304" charset="0"/>
                <a:ea typeface="微软雅黑" panose="020B0503020204020204" charset="-122"/>
                <a:cs typeface="Times New Roman" panose="02020603050405020304" charset="0"/>
                <a:sym typeface="+mn-ea"/>
              </a:rPr>
              <a:t> amazed,  but </a:t>
            </a:r>
            <a:r>
              <a:rPr lang="zh-CN" altLang="en-US" b="1">
                <a:solidFill>
                  <a:srgbClr val="C00000"/>
                </a:solidFill>
                <a:latin typeface="Times New Roman" panose="02020603050405020304" charset="0"/>
                <a:ea typeface="微软雅黑" panose="020B0503020204020204" charset="-122"/>
                <a:cs typeface="Times New Roman" panose="02020603050405020304" charset="0"/>
                <a:sym typeface="+mn-ea"/>
              </a:rPr>
              <a:t>dis</a:t>
            </a:r>
            <a:r>
              <a:rPr lang="en-US" altLang="zh-CN" b="1">
                <a:solidFill>
                  <a:srgbClr val="C00000"/>
                </a:solidFill>
                <a:latin typeface="Times New Roman" panose="02020603050405020304" charset="0"/>
                <a:ea typeface="微软雅黑" panose="020B0503020204020204" charset="-122"/>
                <a:cs typeface="Times New Roman" panose="02020603050405020304" charset="0"/>
                <a:sym typeface="+mn-ea"/>
              </a:rPr>
              <a:t>-</a:t>
            </a:r>
            <a:r>
              <a:rPr lang="zh-CN" altLang="en-US" b="1">
                <a:solidFill>
                  <a:srgbClr val="C00000"/>
                </a:solidFill>
                <a:latin typeface="Times New Roman" panose="02020603050405020304" charset="0"/>
                <a:ea typeface="微软雅黑" panose="020B0503020204020204" charset="-122"/>
                <a:cs typeface="Times New Roman" panose="02020603050405020304" charset="0"/>
                <a:sym typeface="+mn-ea"/>
              </a:rPr>
              <a:t>satisfact</a:t>
            </a:r>
            <a:r>
              <a:rPr lang="en-US" altLang="zh-CN" b="1">
                <a:solidFill>
                  <a:srgbClr val="C00000"/>
                </a:solidFill>
                <a:latin typeface="Times New Roman" panose="02020603050405020304" charset="0"/>
                <a:ea typeface="微软雅黑" panose="020B0503020204020204" charset="-122"/>
                <a:cs typeface="Times New Roman" panose="02020603050405020304" charset="0"/>
                <a:sym typeface="+mn-ea"/>
              </a:rPr>
              <a:t>ory,</a:t>
            </a:r>
            <a:r>
              <a:rPr lang="zh-CN" altLang="en-US" b="1">
                <a:solidFill>
                  <a:srgbClr val="C00000"/>
                </a:solidFill>
                <a:latin typeface="Times New Roman" panose="02020603050405020304" charset="0"/>
                <a:ea typeface="微软雅黑" panose="020B0503020204020204" charset="-122"/>
                <a:cs typeface="Times New Roman" panose="02020603050405020304" charset="0"/>
                <a:sym typeface="+mn-ea"/>
              </a:rPr>
              <a:t> env</a:t>
            </a:r>
            <a:r>
              <a:rPr lang="en-US" altLang="zh-CN" b="1">
                <a:solidFill>
                  <a:srgbClr val="C00000"/>
                </a:solidFill>
                <a:latin typeface="Times New Roman" panose="02020603050405020304" charset="0"/>
                <a:ea typeface="微软雅黑" panose="020B0503020204020204" charset="-122"/>
                <a:cs typeface="Times New Roman" panose="02020603050405020304" charset="0"/>
                <a:sym typeface="+mn-ea"/>
              </a:rPr>
              <a:t>ied and self-doubtful</a:t>
            </a:r>
            <a:r>
              <a:rPr lang="en-US" altLang="zh-CN">
                <a:latin typeface="Times New Roman" panose="02020603050405020304" charset="0"/>
                <a:ea typeface="微软雅黑" panose="020B0503020204020204" charset="-122"/>
                <a:cs typeface="Times New Roman" panose="02020603050405020304" charset="0"/>
                <a:sym typeface="+mn-ea"/>
              </a:rPr>
              <a:t>. </a:t>
            </a:r>
            <a:r>
              <a:rPr lang="zh-CN" altLang="en-US">
                <a:latin typeface="Times New Roman" panose="02020603050405020304" charset="0"/>
                <a:ea typeface="微软雅黑" panose="020B0503020204020204" charset="-122"/>
                <a:cs typeface="Times New Roman" panose="02020603050405020304" charset="0"/>
                <a:sym typeface="+mn-ea"/>
              </a:rPr>
              <a:t> </a:t>
            </a:r>
            <a:r>
              <a:rPr lang="en-US" altLang="zh-CN">
                <a:latin typeface="Times New Roman" panose="02020603050405020304" charset="0"/>
                <a:ea typeface="微软雅黑" panose="020B0503020204020204" charset="-122"/>
                <a:cs typeface="Times New Roman" panose="02020603050405020304" charset="0"/>
                <a:sym typeface="+mn-ea"/>
              </a:rPr>
              <a:t>With t</a:t>
            </a:r>
            <a:r>
              <a:rPr lang="zh-CN" altLang="en-US">
                <a:latin typeface="Times New Roman" panose="02020603050405020304" charset="0"/>
                <a:ea typeface="微软雅黑" panose="020B0503020204020204" charset="-122"/>
                <a:cs typeface="Times New Roman" panose="02020603050405020304" charset="0"/>
                <a:sym typeface="+mn-ea"/>
              </a:rPr>
              <a:t>he band first piece</a:t>
            </a:r>
            <a:r>
              <a:rPr lang="en-US" altLang="zh-CN">
                <a:latin typeface="Times New Roman" panose="02020603050405020304" charset="0"/>
                <a:ea typeface="微软雅黑" panose="020B0503020204020204" charset="-122"/>
                <a:cs typeface="Times New Roman" panose="02020603050405020304" charset="0"/>
                <a:sym typeface="+mn-ea"/>
              </a:rPr>
              <a:t> finished, </a:t>
            </a:r>
            <a:r>
              <a:rPr lang="zh-CN" altLang="en-US">
                <a:latin typeface="Times New Roman" panose="02020603050405020304" charset="0"/>
                <a:ea typeface="微软雅黑" panose="020B0503020204020204" charset="-122"/>
                <a:cs typeface="Times New Roman" panose="02020603050405020304" charset="0"/>
                <a:sym typeface="+mn-ea"/>
              </a:rPr>
              <a:t>thunderous applause </a:t>
            </a:r>
            <a:r>
              <a:rPr lang="zh-CN" altLang="en-US" b="1">
                <a:solidFill>
                  <a:srgbClr val="C00000"/>
                </a:solidFill>
                <a:latin typeface="Times New Roman" panose="02020603050405020304" charset="0"/>
                <a:ea typeface="微软雅黑" panose="020B0503020204020204" charset="-122"/>
                <a:cs typeface="Times New Roman" panose="02020603050405020304" charset="0"/>
                <a:sym typeface="+mn-ea"/>
              </a:rPr>
              <a:t>erupted</a:t>
            </a:r>
            <a:r>
              <a:rPr lang="en-US" altLang="zh-CN">
                <a:latin typeface="Times New Roman" panose="02020603050405020304" charset="0"/>
                <a:ea typeface="微软雅黑" panose="020B0503020204020204" charset="-122"/>
                <a:cs typeface="Times New Roman" panose="02020603050405020304" charset="0"/>
                <a:sym typeface="+mn-ea"/>
              </a:rPr>
              <a:t>, I felt </a:t>
            </a:r>
            <a:r>
              <a:rPr lang="en-US" altLang="zh-CN" b="1">
                <a:solidFill>
                  <a:srgbClr val="C00000"/>
                </a:solidFill>
                <a:latin typeface="Times New Roman" panose="02020603050405020304" charset="0"/>
                <a:ea typeface="微软雅黑" panose="020B0503020204020204" charset="-122"/>
                <a:cs typeface="Times New Roman" panose="02020603050405020304" charset="0"/>
                <a:sym typeface="+mn-ea"/>
              </a:rPr>
              <a:t>moved, expectant and frustrated</a:t>
            </a:r>
            <a:r>
              <a:rPr lang="en-US" altLang="zh-CN">
                <a:latin typeface="Times New Roman" panose="02020603050405020304" charset="0"/>
                <a:ea typeface="微软雅黑" panose="020B0503020204020204" charset="-122"/>
                <a:cs typeface="Times New Roman" panose="02020603050405020304" charset="0"/>
                <a:sym typeface="+mn-ea"/>
              </a:rPr>
              <a:t>.  Reunited with </a:t>
            </a:r>
            <a:r>
              <a:rPr lang="zh-CN" altLang="en-US">
                <a:latin typeface="Times New Roman" panose="02020603050405020304" charset="0"/>
                <a:ea typeface="微软雅黑" panose="020B0503020204020204" charset="-122"/>
                <a:cs typeface="Times New Roman" panose="02020603050405020304" charset="0"/>
                <a:sym typeface="+mn-ea"/>
              </a:rPr>
              <a:t>Bradley, </a:t>
            </a:r>
            <a:r>
              <a:rPr lang="en-US" altLang="zh-CN">
                <a:latin typeface="Times New Roman" panose="02020603050405020304" charset="0"/>
                <a:ea typeface="微软雅黑" panose="020B0503020204020204" charset="-122"/>
                <a:cs typeface="Times New Roman" panose="02020603050405020304" charset="0"/>
                <a:sym typeface="+mn-ea"/>
              </a:rPr>
              <a:t>the </a:t>
            </a:r>
            <a:r>
              <a:rPr lang="zh-CN" altLang="en-US">
                <a:latin typeface="Times New Roman" panose="02020603050405020304" charset="0"/>
                <a:ea typeface="微软雅黑" panose="020B0503020204020204" charset="-122"/>
                <a:cs typeface="Times New Roman" panose="02020603050405020304" charset="0"/>
                <a:sym typeface="+mn-ea"/>
              </a:rPr>
              <a:t>violinist</a:t>
            </a:r>
            <a:r>
              <a:rPr lang="en-US" altLang="zh-CN">
                <a:latin typeface="Times New Roman" panose="02020603050405020304" charset="0"/>
                <a:ea typeface="微软雅黑" panose="020B0503020204020204" charset="-122"/>
                <a:cs typeface="Times New Roman" panose="02020603050405020304" charset="0"/>
                <a:sym typeface="+mn-ea"/>
              </a:rPr>
              <a:t>, </a:t>
            </a:r>
            <a:r>
              <a:rPr lang="zh-CN" altLang="en-US">
                <a:latin typeface="Times New Roman" panose="02020603050405020304" charset="0"/>
                <a:ea typeface="微软雅黑" panose="020B0503020204020204" charset="-122"/>
                <a:cs typeface="Times New Roman" panose="02020603050405020304" charset="0"/>
                <a:sym typeface="+mn-ea"/>
              </a:rPr>
              <a:t>a former student of mine</a:t>
            </a:r>
            <a:r>
              <a:rPr lang="en-US" altLang="zh-CN">
                <a:latin typeface="Times New Roman" panose="02020603050405020304" charset="0"/>
                <a:ea typeface="微软雅黑" panose="020B0503020204020204" charset="-122"/>
                <a:cs typeface="Times New Roman" panose="02020603050405020304" charset="0"/>
                <a:sym typeface="+mn-ea"/>
              </a:rPr>
              <a:t> unexpectedly, I was </a:t>
            </a:r>
            <a:r>
              <a:rPr lang="en-US" altLang="zh-CN" b="1">
                <a:solidFill>
                  <a:srgbClr val="C00000"/>
                </a:solidFill>
                <a:latin typeface="Times New Roman" panose="02020603050405020304" charset="0"/>
                <a:ea typeface="微软雅黑" panose="020B0503020204020204" charset="-122"/>
                <a:cs typeface="Times New Roman" panose="02020603050405020304" charset="0"/>
                <a:sym typeface="+mn-ea"/>
              </a:rPr>
              <a:t>surprised and proud</a:t>
            </a:r>
            <a:r>
              <a:rPr lang="en-US" altLang="zh-CN">
                <a:latin typeface="Times New Roman" panose="02020603050405020304" charset="0"/>
                <a:ea typeface="微软雅黑" panose="020B0503020204020204" charset="-122"/>
                <a:cs typeface="Times New Roman" panose="02020603050405020304" charset="0"/>
                <a:sym typeface="+mn-ea"/>
              </a:rPr>
              <a:t>.</a:t>
            </a:r>
            <a:endParaRPr lang="en-US" altLang="zh-CN">
              <a:latin typeface="Times New Roman" panose="02020603050405020304" charset="0"/>
              <a:ea typeface="微软雅黑" panose="020B0503020204020204" charset="-122"/>
              <a:cs typeface="Times New Roman" panose="02020603050405020304" charset="0"/>
              <a:sym typeface="+mn-ea"/>
            </a:endParaRPr>
          </a:p>
        </p:txBody>
      </p:sp>
      <p:sp>
        <p:nvSpPr>
          <p:cNvPr id="19" name="文本框 18"/>
          <p:cNvSpPr txBox="1"/>
          <p:nvPr/>
        </p:nvSpPr>
        <p:spPr>
          <a:xfrm>
            <a:off x="3495675" y="4743450"/>
            <a:ext cx="8472805" cy="672465"/>
          </a:xfrm>
          <a:prstGeom prst="rect">
            <a:avLst/>
          </a:prstGeom>
          <a:solidFill>
            <a:schemeClr val="accent1">
              <a:lumMod val="20000"/>
              <a:lumOff val="80000"/>
            </a:schemeClr>
          </a:solidFill>
        </p:spPr>
        <p:txBody>
          <a:bodyPr>
            <a:noAutofit/>
          </a:bodyPr>
          <a:p>
            <a:pPr algn="l"/>
            <a:r>
              <a:rPr lang="zh-CN" altLang="en-US" b="1">
                <a:solidFill>
                  <a:srgbClr val="C00000"/>
                </a:solidFill>
                <a:latin typeface="Arial" panose="020B0604020202020204" pitchFamily="34" charset="0"/>
                <a:ea typeface="微软雅黑" panose="020B0503020204020204" charset="-122"/>
                <a:cs typeface="Arial" panose="020B0604020202020204" pitchFamily="34" charset="0"/>
                <a:sym typeface="+mn-ea"/>
              </a:rPr>
              <a:t>续写</a:t>
            </a:r>
            <a:r>
              <a:rPr lang="en-US" altLang="zh-CN" b="1">
                <a:solidFill>
                  <a:srgbClr val="C00000"/>
                </a:solidFill>
                <a:latin typeface="Arial" panose="020B0604020202020204" pitchFamily="34" charset="0"/>
                <a:ea typeface="微软雅黑" panose="020B0503020204020204" charset="-122"/>
                <a:cs typeface="Arial" panose="020B0604020202020204" pitchFamily="34" charset="0"/>
                <a:sym typeface="+mn-ea"/>
              </a:rPr>
              <a:t>P1.  </a:t>
            </a:r>
            <a:r>
              <a:rPr lang="zh-CN" altLang="en-US">
                <a:latin typeface="Times New Roman" panose="02020603050405020304" charset="0"/>
                <a:ea typeface="微软雅黑" panose="020B0503020204020204" charset="-122"/>
                <a:cs typeface="Times New Roman" panose="02020603050405020304" charset="0"/>
                <a:sym typeface="+mn-ea"/>
              </a:rPr>
              <a:t>Bradley had grown into a confident chief</a:t>
            </a:r>
            <a:r>
              <a:rPr lang="en-US" altLang="zh-CN">
                <a:latin typeface="Times New Roman" panose="02020603050405020304" charset="0"/>
                <a:ea typeface="微软雅黑" panose="020B0503020204020204" charset="-122"/>
                <a:cs typeface="Times New Roman" panose="02020603050405020304" charset="0"/>
                <a:sym typeface="+mn-ea"/>
              </a:rPr>
              <a:t> </a:t>
            </a:r>
            <a:r>
              <a:rPr lang="zh-CN" altLang="en-US">
                <a:latin typeface="Times New Roman" panose="02020603050405020304" charset="0"/>
                <a:ea typeface="微软雅黑" panose="020B0503020204020204" charset="-122"/>
                <a:cs typeface="Times New Roman" panose="02020603050405020304" charset="0"/>
                <a:sym typeface="+mn-ea"/>
              </a:rPr>
              <a:t>violinist of the Senior High School, leaving me</a:t>
            </a:r>
            <a:r>
              <a:rPr lang="en-US" altLang="zh-CN">
                <a:latin typeface="Times New Roman" panose="02020603050405020304" charset="0"/>
                <a:ea typeface="微软雅黑" panose="020B0503020204020204" charset="-122"/>
                <a:cs typeface="Times New Roman" panose="02020603050405020304" charset="0"/>
                <a:sym typeface="+mn-ea"/>
              </a:rPr>
              <a:t> looking back on his endeavour in the school band.</a:t>
            </a:r>
            <a:r>
              <a:rPr lang="zh-CN" altLang="en-US">
                <a:latin typeface="Times New Roman" panose="02020603050405020304" charset="0"/>
                <a:ea typeface="微软雅黑" panose="020B0503020204020204" charset="-122"/>
                <a:cs typeface="Times New Roman" panose="02020603050405020304" charset="0"/>
                <a:sym typeface="+mn-ea"/>
              </a:rPr>
              <a:t>  </a:t>
            </a:r>
            <a:endParaRPr lang="zh-CN" altLang="en-US">
              <a:solidFill>
                <a:schemeClr val="tx1"/>
              </a:solidFill>
              <a:latin typeface="Times New Roman" panose="02020603050405020304" charset="0"/>
              <a:ea typeface="微软雅黑" panose="020B0503020204020204" charset="-122"/>
              <a:cs typeface="Times New Roman" panose="02020603050405020304" charset="0"/>
            </a:endParaRPr>
          </a:p>
          <a:p>
            <a:pPr algn="l"/>
            <a:endParaRPr lang="zh-CN" altLang="en-US" sz="1800">
              <a:solidFill>
                <a:schemeClr val="tx1"/>
              </a:solidFill>
              <a:latin typeface="Times New Roman" panose="02020603050405020304" charset="0"/>
              <a:ea typeface="微软雅黑" panose="020B0503020204020204" charset="-122"/>
              <a:cs typeface="Times New Roman" panose="02020603050405020304" charset="0"/>
            </a:endParaRPr>
          </a:p>
        </p:txBody>
      </p:sp>
      <p:sp>
        <p:nvSpPr>
          <p:cNvPr id="20" name="文本框 19"/>
          <p:cNvSpPr txBox="1"/>
          <p:nvPr/>
        </p:nvSpPr>
        <p:spPr>
          <a:xfrm>
            <a:off x="3495675" y="5588635"/>
            <a:ext cx="8295640" cy="922020"/>
          </a:xfrm>
          <a:prstGeom prst="rect">
            <a:avLst/>
          </a:prstGeom>
          <a:solidFill>
            <a:schemeClr val="accent1">
              <a:lumMod val="20000"/>
              <a:lumOff val="80000"/>
            </a:schemeClr>
          </a:solidFill>
        </p:spPr>
        <p:txBody>
          <a:bodyPr>
            <a:noAutofit/>
          </a:bodyPr>
          <a:p>
            <a:pPr algn="l"/>
            <a:r>
              <a:rPr lang="zh-CN" altLang="en-US" b="1">
                <a:solidFill>
                  <a:srgbClr val="C00000"/>
                </a:solidFill>
                <a:latin typeface="Arial" panose="020B0604020202020204" pitchFamily="34" charset="0"/>
                <a:ea typeface="微软雅黑" panose="020B0503020204020204" charset="-122"/>
                <a:cs typeface="Arial" panose="020B0604020202020204" pitchFamily="34" charset="0"/>
                <a:sym typeface="+mn-ea"/>
              </a:rPr>
              <a:t>续写</a:t>
            </a:r>
            <a:r>
              <a:rPr lang="en-US" altLang="zh-CN" b="1">
                <a:solidFill>
                  <a:srgbClr val="C00000"/>
                </a:solidFill>
                <a:latin typeface="Arial" panose="020B0604020202020204" pitchFamily="34" charset="0"/>
                <a:ea typeface="微软雅黑" panose="020B0503020204020204" charset="-122"/>
                <a:cs typeface="Arial" panose="020B0604020202020204" pitchFamily="34" charset="0"/>
                <a:sym typeface="+mn-ea"/>
              </a:rPr>
              <a:t>P2  </a:t>
            </a:r>
            <a:r>
              <a:rPr lang="zh-CN" altLang="en-US">
                <a:latin typeface="Times New Roman" panose="02020603050405020304" charset="0"/>
                <a:ea typeface="微软雅黑" panose="020B0503020204020204" charset="-122"/>
                <a:cs typeface="Times New Roman" panose="02020603050405020304" charset="0"/>
                <a:sym typeface="+mn-ea"/>
              </a:rPr>
              <a:t>①The significance of education/studying is merely about achieving   good grades, it’s more about developing one</a:t>
            </a:r>
            <a:r>
              <a:rPr lang="en-US" altLang="zh-CN">
                <a:latin typeface="Times New Roman" panose="02020603050405020304" charset="0"/>
                <a:ea typeface="微软雅黑" panose="020B0503020204020204" charset="-122"/>
                <a:cs typeface="Times New Roman" panose="02020603050405020304" charset="0"/>
                <a:sym typeface="+mn-ea"/>
              </a:rPr>
              <a:t>’</a:t>
            </a:r>
            <a:r>
              <a:rPr lang="zh-CN" altLang="en-US">
                <a:latin typeface="Times New Roman" panose="02020603050405020304" charset="0"/>
                <a:ea typeface="微软雅黑" panose="020B0503020204020204" charset="-122"/>
                <a:cs typeface="Times New Roman" panose="02020603050405020304" charset="0"/>
                <a:sym typeface="+mn-ea"/>
              </a:rPr>
              <a:t>s abilities and character.</a:t>
            </a:r>
            <a:endParaRPr lang="zh-CN" altLang="en-US">
              <a:latin typeface="Times New Roman" panose="02020603050405020304" charset="0"/>
              <a:ea typeface="微软雅黑" panose="020B0503020204020204" charset="-122"/>
              <a:cs typeface="Times New Roman" panose="02020603050405020304" charset="0"/>
              <a:sym typeface="+mn-ea"/>
            </a:endParaRPr>
          </a:p>
          <a:p>
            <a:pPr algn="l"/>
            <a:r>
              <a:rPr lang="zh-CN" altLang="en-US">
                <a:latin typeface="Times New Roman" panose="02020603050405020304" charset="0"/>
                <a:ea typeface="微软雅黑" panose="020B0503020204020204" charset="-122"/>
                <a:cs typeface="Times New Roman" panose="02020603050405020304" charset="0"/>
                <a:sym typeface="+mn-ea"/>
              </a:rPr>
              <a:t>②    education is such a two-way </a:t>
            </a:r>
            <a:r>
              <a:rPr lang="en-US" altLang="zh-CN">
                <a:latin typeface="Times New Roman" panose="02020603050405020304" charset="0"/>
                <a:ea typeface="微软雅黑" panose="020B0503020204020204" charset="-122"/>
                <a:cs typeface="Times New Roman" panose="02020603050405020304" charset="0"/>
                <a:sym typeface="+mn-ea"/>
              </a:rPr>
              <a:t>“</a:t>
            </a:r>
            <a:r>
              <a:rPr lang="zh-CN" altLang="en-US">
                <a:latin typeface="Times New Roman" panose="02020603050405020304" charset="0"/>
                <a:ea typeface="微软雅黑" panose="020B0503020204020204" charset="-122"/>
                <a:cs typeface="Times New Roman" panose="02020603050405020304" charset="0"/>
                <a:sym typeface="+mn-ea"/>
              </a:rPr>
              <a:t>hello, I</a:t>
            </a:r>
            <a:r>
              <a:rPr lang="en-US" altLang="zh-CN">
                <a:latin typeface="Times New Roman" panose="02020603050405020304" charset="0"/>
                <a:ea typeface="微软雅黑" panose="020B0503020204020204" charset="-122"/>
                <a:cs typeface="Times New Roman" panose="02020603050405020304" charset="0"/>
                <a:sym typeface="+mn-ea"/>
              </a:rPr>
              <a:t>’</a:t>
            </a:r>
            <a:r>
              <a:rPr lang="zh-CN" altLang="en-US">
                <a:latin typeface="Times New Roman" panose="02020603050405020304" charset="0"/>
                <a:ea typeface="微软雅黑" panose="020B0503020204020204" charset="-122"/>
                <a:cs typeface="Times New Roman" panose="02020603050405020304" charset="0"/>
                <a:sym typeface="+mn-ea"/>
              </a:rPr>
              <a:t>m good</a:t>
            </a:r>
            <a:r>
              <a:rPr lang="en-US" altLang="zh-CN">
                <a:latin typeface="Times New Roman" panose="02020603050405020304" charset="0"/>
                <a:ea typeface="微软雅黑" panose="020B0503020204020204" charset="-122"/>
                <a:cs typeface="Times New Roman" panose="02020603050405020304" charset="0"/>
                <a:sym typeface="+mn-ea"/>
              </a:rPr>
              <a:t>”</a:t>
            </a:r>
            <a:r>
              <a:rPr lang="zh-CN" altLang="en-US">
                <a:latin typeface="Times New Roman" panose="02020603050405020304" charset="0"/>
                <a:ea typeface="微软雅黑" panose="020B0503020204020204" charset="-122"/>
                <a:cs typeface="Times New Roman" panose="02020603050405020304" charset="0"/>
                <a:sym typeface="+mn-ea"/>
              </a:rPr>
              <a:t>between teachers and students.    </a:t>
            </a:r>
            <a:endParaRPr lang="zh-CN" altLang="en-US">
              <a:latin typeface="Times New Roman" panose="02020603050405020304" charset="0"/>
              <a:ea typeface="微软雅黑" panose="020B0503020204020204" charset="-122"/>
              <a:cs typeface="Times New Roman" panose="02020603050405020304" charset="0"/>
              <a:sym typeface="+mn-ea"/>
            </a:endParaRPr>
          </a:p>
          <a:p>
            <a:pPr algn="l"/>
            <a:r>
              <a:rPr lang="en-US" altLang="zh-CN" b="1">
                <a:solidFill>
                  <a:srgbClr val="C00000"/>
                </a:solidFill>
                <a:latin typeface="Arial" panose="020B0604020202020204" pitchFamily="34" charset="0"/>
                <a:ea typeface="微软雅黑" panose="020B0503020204020204" charset="-122"/>
                <a:cs typeface="Arial" panose="020B0604020202020204" pitchFamily="34" charset="0"/>
                <a:sym typeface="+mn-ea"/>
              </a:rPr>
              <a:t>   </a:t>
            </a:r>
            <a:endParaRPr lang="en-US" altLang="zh-CN" b="1">
              <a:solidFill>
                <a:srgbClr val="C00000"/>
              </a:solidFill>
              <a:latin typeface="Arial" panose="020B0604020202020204" pitchFamily="34" charset="0"/>
              <a:ea typeface="微软雅黑" panose="020B0503020204020204" charset="-122"/>
              <a:cs typeface="Arial" panose="020B0604020202020204" pitchFamily="34" charset="0"/>
            </a:endParaRPr>
          </a:p>
          <a:p>
            <a:pPr algn="l"/>
            <a:endParaRPr lang="zh-CN" altLang="en-US" sz="1800">
              <a:latin typeface="Arial" panose="020B0604020202020204" pitchFamily="3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horizont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linds(horizontal)">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6" grpId="0" animBg="1"/>
      <p:bldP spid="13" grpId="0" animBg="1"/>
      <p:bldP spid="7" grpId="0" animBg="1"/>
      <p:bldP spid="8" grpId="0" animBg="1"/>
      <p:bldP spid="9" grpId="0" animBg="1"/>
      <p:bldP spid="19" grpId="0" animBg="1"/>
      <p:bldP spid="10" grpId="0" bldLvl="0" animBg="1"/>
      <p:bldP spid="20" grpId="0" animBg="1"/>
      <p:bldP spid="14" grpId="0" animBg="1"/>
    </p:bldLst>
  </p:timing>
</p:sld>
</file>

<file path=ppt/tags/tag1.xml><?xml version="1.0" encoding="utf-8"?>
<p:tagLst xmlns:p="http://schemas.openxmlformats.org/presentationml/2006/main">
  <p:tag name="TABLE_ENDDRAG_ORIGIN_RECT" val="836*354"/>
  <p:tag name="TABLE_ENDDRAG_RECT" val="60*147*836*355"/>
</p:tagLst>
</file>

<file path=ppt/tags/tag2.xml><?xml version="1.0" encoding="utf-8"?>
<p:tagLst xmlns:p="http://schemas.openxmlformats.org/presentationml/2006/main">
  <p:tag name="TABLE_ENDDRAG_ORIGIN_RECT" val="894*433"/>
  <p:tag name="TABLE_ENDDRAG_RECT" val="16*102*894*433"/>
</p:tagLst>
</file>

<file path=ppt/tags/tag3.xml><?xml version="1.0" encoding="utf-8"?>
<p:tagLst xmlns:p="http://schemas.openxmlformats.org/presentationml/2006/main">
  <p:tag name="TABLE_ENDDRAG_ORIGIN_RECT" val="927*438"/>
  <p:tag name="TABLE_ENDDRAG_RECT" val="16*93*927*438"/>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13489</Words>
  <Application>WPS 演示</Application>
  <PresentationFormat>宽屏</PresentationFormat>
  <Paragraphs>367</Paragraphs>
  <Slides>17</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17</vt:i4>
      </vt:variant>
    </vt:vector>
  </HeadingPairs>
  <TitlesOfParts>
    <vt:vector size="29" baseType="lpstr">
      <vt:lpstr>Arial</vt:lpstr>
      <vt:lpstr>宋体</vt:lpstr>
      <vt:lpstr>Wingdings</vt:lpstr>
      <vt:lpstr>微软雅黑</vt:lpstr>
      <vt:lpstr>Times New Roman</vt:lpstr>
      <vt:lpstr>楷体</vt:lpstr>
      <vt:lpstr>Arial Unicode MS</vt:lpstr>
      <vt:lpstr>Calibri</vt:lpstr>
      <vt:lpstr>HelveticaNeue</vt:lpstr>
      <vt:lpstr>华文新魏</vt:lpstr>
      <vt:lpstr>Segoe Print</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Lenovo</dc:creator>
  <cp:lastModifiedBy>Administrator</cp:lastModifiedBy>
  <cp:revision>29</cp:revision>
  <dcterms:created xsi:type="dcterms:W3CDTF">2023-08-09T12:44:00Z</dcterms:created>
  <dcterms:modified xsi:type="dcterms:W3CDTF">2024-11-22T02:47:08Z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2052-11.8.2.7978</vt:lpwstr>
  </property>
</Properties>
</file>