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0" r:id="rId3"/>
    <p:sldId id="256" r:id="rId4"/>
    <p:sldId id="257" r:id="rId5"/>
    <p:sldId id="258" r:id="rId6"/>
    <p:sldId id="261" r:id="rId7"/>
    <p:sldId id="259" r:id="rId8"/>
    <p:sldId id="260" r:id="rId9"/>
    <p:sldId id="262" r:id="rId10"/>
    <p:sldId id="268" r:id="rId11"/>
    <p:sldId id="273" r:id="rId12"/>
    <p:sldId id="272" r:id="rId13"/>
    <p:sldId id="274" r:id="rId14"/>
    <p:sldId id="275" r:id="rId15"/>
    <p:sldId id="263" r:id="rId16"/>
    <p:sldId id="264" r:id="rId17"/>
    <p:sldId id="265" r:id="rId18"/>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10248" initials="" lastIdx="0" clrIdx="0"/>
  <p:cmAuthor id="1" name="洪亮 洪亮" initials="洪亮" lastIdx="1" clrIdx="1"/>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60"/>
        <p:guide pos="2865"/>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pic>
        <p:nvPicPr>
          <p:cNvPr id="5124" name="图片 6" descr="logo横版 png"/>
          <p:cNvPicPr>
            <a:picLocks noChangeAspect="1"/>
          </p:cNvPicPr>
          <p:nvPr userDrawn="1"/>
        </p:nvPicPr>
        <p:blipFill>
          <a:blip r:embed="rId12"/>
          <a:stretch>
            <a:fillRect/>
          </a:stretch>
        </p:blipFill>
        <p:spPr>
          <a:xfrm>
            <a:off x="8338185" y="422275"/>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NULL"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326390" y="1167130"/>
            <a:ext cx="5360035" cy="4523105"/>
          </a:xfrm>
          <a:prstGeom prst="rect">
            <a:avLst/>
          </a:prstGeom>
          <a:noFill/>
          <a:ln w="9525">
            <a:noFill/>
          </a:ln>
        </p:spPr>
        <p:txBody>
          <a:bodyPr wrap="square" anchor="t">
            <a:spAutoFit/>
          </a:bodyPr>
          <a:p>
            <a:r>
              <a:rPr lang="zh-CN" altLang="en-US" sz="36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3600" b="1">
              <a:solidFill>
                <a:srgbClr val="FF0000"/>
              </a:solidFill>
              <a:latin typeface="HelveticaNeue" pitchFamily="2" charset="0"/>
              <a:ea typeface="宋体" panose="02010600030101010101" pitchFamily="2" charset="-122"/>
            </a:endParaRPr>
          </a:p>
          <a:p>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更多教学资源请关注</a:t>
            </a:r>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公众号：溯恩英语</a:t>
            </a:r>
            <a:endParaRPr lang="zh-CN" altLang="en-US" sz="3600" b="1">
              <a:solidFill>
                <a:srgbClr val="FF0000"/>
              </a:solidFill>
              <a:latin typeface="HelveticaNeue" pitchFamily="2" charset="0"/>
              <a:ea typeface="宋体" panose="02010600030101010101" pitchFamily="2" charset="-122"/>
            </a:endParaRPr>
          </a:p>
        </p:txBody>
      </p:sp>
      <p:sp>
        <p:nvSpPr>
          <p:cNvPr id="5122" name="矩形 3"/>
          <p:cNvSpPr/>
          <p:nvPr/>
        </p:nvSpPr>
        <p:spPr>
          <a:xfrm>
            <a:off x="5746115" y="2475865"/>
            <a:ext cx="3603625" cy="583565"/>
          </a:xfrm>
          <a:prstGeom prst="rect">
            <a:avLst/>
          </a:prstGeom>
          <a:noFill/>
          <a:ln w="9525">
            <a:noFill/>
          </a:ln>
        </p:spPr>
        <p:txBody>
          <a:bodyPr wrap="square" anchor="t">
            <a:spAutoFit/>
          </a:bodyPr>
          <a:p>
            <a:r>
              <a:rPr lang="zh-CN" altLang="en-US" sz="3200" b="1">
                <a:latin typeface="华文新魏" pitchFamily="2" charset="-122"/>
                <a:ea typeface="宋体" panose="02010600030101010101" pitchFamily="2" charset="-122"/>
              </a:rPr>
              <a:t>知识产权声明</a:t>
            </a:r>
            <a:endParaRPr lang="zh-CN" altLang="en-US" sz="32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4043998" y="422275"/>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5808980" y="3059430"/>
            <a:ext cx="2496820" cy="249555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内容占位符 2"/>
          <p:cNvSpPr>
            <a:spLocks noGrp="1"/>
          </p:cNvSpPr>
          <p:nvPr>
            <p:ph idx="1"/>
          </p:nvPr>
        </p:nvSpPr>
        <p:spPr>
          <a:xfrm>
            <a:off x="107077" y="1556068"/>
            <a:ext cx="8854679" cy="3602831"/>
          </a:xfrm>
          <a:prstGeom prst="rect">
            <a:avLst/>
          </a:prstGeom>
          <a:ln w="28575">
            <a:solidFill>
              <a:schemeClr val="accent2">
                <a:lumMod val="75000"/>
              </a:schemeClr>
            </a:solidFill>
          </a:ln>
        </p:spPr>
        <p:txBody>
          <a:bodyPr vert="horz" wrap="square" lIns="68580" tIns="34290" rIns="68580" bIns="34290" numCol="1" rtlCol="0" anchor="t" anchorCtr="0" compatLnSpc="1"/>
          <a:lstStyle>
            <a:lvl1pPr marL="228600" indent="-228600" algn="l" defTabSz="914400" rtl="0" eaLnBrk="0" fontAlgn="base" hangingPunct="0">
              <a:lnSpc>
                <a:spcPct val="90000"/>
              </a:lnSpc>
              <a:spcBef>
                <a:spcPts val="1000"/>
              </a:spcBef>
              <a:spcAft>
                <a:spcPct val="0"/>
              </a:spcAft>
              <a:buClrTx/>
              <a:buSzTx/>
              <a:buFont typeface="Arial" panose="020B0604020202020204" pitchFamily="34" charset="0"/>
              <a:buChar char="•"/>
              <a:defRPr lang="zh-CN" altLang="en-US" sz="2800" kern="1200">
                <a:solidFill>
                  <a:schemeClr val="tx1"/>
                </a:solidFill>
                <a:latin typeface="+mn-lt"/>
                <a:ea typeface="+mn-ea"/>
                <a:cs typeface="+mn-cs"/>
              </a:defRPr>
            </a:lvl1pPr>
            <a:lvl2pPr marL="685800" indent="-228600" algn="l" defTabSz="914400" rtl="0" eaLnBrk="0" fontAlgn="base" hangingPunct="0">
              <a:lnSpc>
                <a:spcPct val="90000"/>
              </a:lnSpc>
              <a:spcBef>
                <a:spcPts val="500"/>
              </a:spcBef>
              <a:spcAft>
                <a:spcPct val="0"/>
              </a:spcAft>
              <a:buClrTx/>
              <a:buSzTx/>
              <a:buFont typeface="Arial" panose="020B0604020202020204" pitchFamily="34" charset="0"/>
              <a:buChar char="•"/>
              <a:defRPr lang="zh-CN" altLang="en-US" sz="2400" kern="1200">
                <a:solidFill>
                  <a:schemeClr val="tx1"/>
                </a:solidFill>
                <a:latin typeface="+mn-lt"/>
                <a:ea typeface="+mn-ea"/>
                <a:cs typeface="+mn-cs"/>
              </a:defRPr>
            </a:lvl2pPr>
            <a:lvl3pPr marL="1143000" indent="-228600" algn="l" defTabSz="914400" rtl="0" eaLnBrk="0" fontAlgn="base" hangingPunct="0">
              <a:lnSpc>
                <a:spcPct val="90000"/>
              </a:lnSpc>
              <a:spcBef>
                <a:spcPts val="500"/>
              </a:spcBef>
              <a:spcAft>
                <a:spcPct val="0"/>
              </a:spcAft>
              <a:buClrTx/>
              <a:buSzTx/>
              <a:buFont typeface="Arial" panose="020B0604020202020204" pitchFamily="34" charset="0"/>
              <a:buChar char="•"/>
              <a:defRPr lang="zh-CN" altLang="en-US" sz="2000" kern="1200">
                <a:solidFill>
                  <a:schemeClr val="tx1"/>
                </a:solidFill>
                <a:latin typeface="+mn-lt"/>
                <a:ea typeface="+mn-ea"/>
                <a:cs typeface="+mn-cs"/>
              </a:defRPr>
            </a:lvl3pPr>
            <a:lvl4pPr marL="1600200" indent="-228600" algn="l" defTabSz="914400" rtl="0" eaLnBrk="0" fontAlgn="base" hangingPunct="0">
              <a:lnSpc>
                <a:spcPct val="90000"/>
              </a:lnSpc>
              <a:spcBef>
                <a:spcPts val="500"/>
              </a:spcBef>
              <a:spcAft>
                <a:spcPct val="0"/>
              </a:spcAft>
              <a:buClrTx/>
              <a:buSzTx/>
              <a:buFont typeface="Arial" panose="020B0604020202020204" pitchFamily="34" charset="0"/>
              <a:buChar char="•"/>
              <a:defRPr lang="zh-CN" altLang="en-US" sz="1800" kern="1200">
                <a:solidFill>
                  <a:schemeClr val="tx1"/>
                </a:solidFill>
                <a:latin typeface="+mn-lt"/>
                <a:ea typeface="+mn-ea"/>
                <a:cs typeface="+mn-cs"/>
              </a:defRPr>
            </a:lvl4pPr>
            <a:lvl5pPr marL="2057400" indent="-228600" algn="l" defTabSz="914400" rtl="0" eaLnBrk="0" fontAlgn="base" hangingPunct="0">
              <a:lnSpc>
                <a:spcPct val="90000"/>
              </a:lnSpc>
              <a:spcBef>
                <a:spcPts val="500"/>
              </a:spcBef>
              <a:spcAft>
                <a:spcPct val="0"/>
              </a:spcAft>
              <a:buClrTx/>
              <a:buSzTx/>
              <a:buFont typeface="Arial" panose="020B0604020202020204" pitchFamily="34" charset="0"/>
              <a:buChar char="•"/>
              <a:defRPr lang="zh-CN" alt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zh-CN"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zh-CN"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zh-CN"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zh-CN" altLang="en-US" sz="1800" kern="1200">
                <a:solidFill>
                  <a:schemeClr val="tx1"/>
                </a:solidFill>
                <a:latin typeface="+mn-lt"/>
                <a:ea typeface="+mn-ea"/>
                <a:cs typeface="+mn-cs"/>
              </a:defRPr>
            </a:lvl9pPr>
          </a:lstStyle>
          <a:p>
            <a:pPr marL="0" marR="0" lvl="0" indent="0" defTabSz="914400" eaLnBrk="1" fontAlgn="base" hangingPunct="1">
              <a:lnSpc>
                <a:spcPct val="100000"/>
              </a:lnSpc>
              <a:spcAft>
                <a:spcPct val="0"/>
              </a:spcAft>
              <a:buNone/>
            </a:pPr>
            <a:r>
              <a:rPr lang="en-US" altLang="zh-CN" sz="2550" b="1" spc="0" baseline="0">
                <a:latin typeface="Times New Roman" panose="02020603050405020304" charset="0"/>
                <a:ea typeface="宋体" panose="02010600030101010101" pitchFamily="2" charset="-122"/>
                <a:sym typeface="等线" panose="02010600030101010101" pitchFamily="2" charset="-122"/>
              </a:rPr>
              <a:t>1. </a:t>
            </a:r>
            <a:r>
              <a:rPr lang="en-US" altLang="zh-CN" sz="2550">
                <a:latin typeface="Times New Roman" panose="02020603050405020304" charset="0"/>
                <a:ea typeface="宋体" panose="02010600030101010101" pitchFamily="2" charset="-122"/>
                <a:sym typeface="+mn-ea"/>
              </a:rPr>
              <a:t>I was delighted to receive your letter</a:t>
            </a:r>
            <a:r>
              <a:rPr lang="en-US" altLang="zh-CN" sz="2550" b="1">
                <a:latin typeface="Times New Roman" panose="02020603050405020304" charset="0"/>
                <a:ea typeface="宋体" panose="02010600030101010101" pitchFamily="2" charset="-122"/>
                <a:sym typeface="+mn-ea"/>
              </a:rPr>
              <a:t> </a:t>
            </a:r>
            <a:r>
              <a:rPr lang="en-US" altLang="zh-CN" sz="2550" b="1">
                <a:solidFill>
                  <a:srgbClr val="FF0000"/>
                </a:solidFill>
                <a:latin typeface="Times New Roman" panose="02020603050405020304" charset="0"/>
                <a:ea typeface="宋体" panose="02010600030101010101" pitchFamily="2" charset="-122"/>
                <a:sym typeface="+mn-ea"/>
              </a:rPr>
              <a:t>expressing an interest in Chinese poetry that </a:t>
            </a:r>
            <a:r>
              <a:rPr lang="en-US" altLang="zh-CN" sz="2550">
                <a:latin typeface="Times New Roman" panose="02020603050405020304" charset="0"/>
                <a:ea typeface="宋体" panose="02010600030101010101" pitchFamily="2" charset="-122"/>
                <a:sym typeface="+mn-ea"/>
              </a:rPr>
              <a:t>describes the spr</a:t>
            </a:r>
            <a:r>
              <a:rPr sz="2550">
                <a:latin typeface="Times New Roman" panose="02020603050405020304" charset="0"/>
                <a:cs typeface="Times New Roman" panose="02020603050405020304" charset="0"/>
                <a:sym typeface="+mn-ea"/>
              </a:rPr>
              <a:t>ing rain.</a:t>
            </a:r>
            <a:endParaRPr lang="en-US" altLang="zh-CN" sz="2550" b="1" baseline="0">
              <a:solidFill>
                <a:srgbClr val="FF0000"/>
              </a:solidFill>
              <a:latin typeface="Times New Roman" panose="02020603050405020304" charset="0"/>
              <a:ea typeface="宋体" panose="02010600030101010101" pitchFamily="2" charset="-122"/>
              <a:sym typeface="等线" panose="02010600030101010101" pitchFamily="2" charset="-122"/>
            </a:endParaRPr>
          </a:p>
          <a:p>
            <a:pPr marL="0" marR="0" lvl="0" indent="0" defTabSz="914400" eaLnBrk="1" fontAlgn="base" hangingPunct="1">
              <a:lnSpc>
                <a:spcPct val="100000"/>
              </a:lnSpc>
              <a:spcAft>
                <a:spcPct val="0"/>
              </a:spcAft>
              <a:buNone/>
            </a:pPr>
            <a:r>
              <a:rPr lang="en-US" altLang="zh-CN" sz="2550" b="1" spc="0" baseline="0">
                <a:latin typeface="Times New Roman" panose="02020603050405020304" charset="0"/>
                <a:ea typeface="宋体" panose="02010600030101010101" pitchFamily="2" charset="-122"/>
                <a:sym typeface="等线" panose="02010600030101010101" pitchFamily="2" charset="-122"/>
              </a:rPr>
              <a:t>2. </a:t>
            </a:r>
            <a:r>
              <a:rPr lang="en-US" altLang="zh-CN" sz="2550">
                <a:latin typeface="Times New Roman" panose="02020603050405020304" charset="0"/>
                <a:ea typeface="宋体" panose="02010600030101010101" pitchFamily="2" charset="-122"/>
                <a:sym typeface="+mn-ea"/>
              </a:rPr>
              <a:t>I was more than thrilled to receive your letter,</a:t>
            </a:r>
            <a:r>
              <a:rPr lang="en-US" altLang="zh-CN" sz="2550" b="1" spc="0" baseline="0">
                <a:latin typeface="Times New Roman" panose="02020603050405020304" charset="0"/>
                <a:ea typeface="宋体" panose="02010600030101010101" pitchFamily="2" charset="-122"/>
                <a:sym typeface="等线" panose="02010600030101010101" pitchFamily="2" charset="-122"/>
              </a:rPr>
              <a:t> </a:t>
            </a:r>
            <a:r>
              <a:rPr lang="en-US" altLang="zh-CN" sz="2550" b="1" spc="0" baseline="0">
                <a:solidFill>
                  <a:srgbClr val="FF0000"/>
                </a:solidFill>
                <a:latin typeface="Times New Roman" panose="02020603050405020304" charset="0"/>
                <a:ea typeface="宋体" panose="02010600030101010101" pitchFamily="2" charset="-122"/>
                <a:sym typeface="等线" panose="02010600030101010101" pitchFamily="2" charset="-122"/>
              </a:rPr>
              <a:t>learning you ’re fascinated in </a:t>
            </a:r>
            <a:r>
              <a:rPr lang="en-US" altLang="zh-CN" sz="2550" b="1" spc="0" baseline="0">
                <a:solidFill>
                  <a:srgbClr val="FF0000"/>
                </a:solidFill>
                <a:latin typeface="Times New Roman" panose="02020603050405020304" charset="0"/>
                <a:ea typeface="宋体" panose="02010600030101010101" pitchFamily="2" charset="-122"/>
              </a:rPr>
              <a:t>Chinese poetry....</a:t>
            </a:r>
            <a:endParaRPr lang="en-US" altLang="zh-CN" sz="2550" b="1" spc="0" baseline="0">
              <a:latin typeface="Times New Roman" panose="02020603050405020304" charset="0"/>
              <a:ea typeface="宋体" panose="02010600030101010101" pitchFamily="2" charset="-122"/>
            </a:endParaRPr>
          </a:p>
          <a:p>
            <a:pPr marL="0" marR="0" lvl="0" indent="0" defTabSz="914400" eaLnBrk="1" fontAlgn="base" hangingPunct="1">
              <a:lnSpc>
                <a:spcPct val="100000"/>
              </a:lnSpc>
              <a:spcAft>
                <a:spcPct val="0"/>
              </a:spcAft>
              <a:buNone/>
            </a:pPr>
            <a:r>
              <a:rPr lang="en-US" altLang="zh-CN" sz="2550" b="1" spc="0" baseline="0">
                <a:latin typeface="Times New Roman" panose="02020603050405020304" charset="0"/>
                <a:ea typeface="宋体" panose="02010600030101010101" pitchFamily="2" charset="-122"/>
                <a:sym typeface="等线" panose="02010600030101010101" pitchFamily="2" charset="-122"/>
              </a:rPr>
              <a:t>3. </a:t>
            </a:r>
            <a:r>
              <a:rPr lang="en-US" altLang="zh-CN" sz="2550" spc="0" baseline="0">
                <a:solidFill>
                  <a:schemeClr val="tx1"/>
                </a:solidFill>
                <a:latin typeface="Times New Roman" panose="02020603050405020304" charset="0"/>
              </a:rPr>
              <a:t>Knowing from your last letter that</a:t>
            </a:r>
            <a:r>
              <a:rPr lang="en-US" altLang="zh-CN" sz="2550" b="1" spc="0" baseline="0">
                <a:solidFill>
                  <a:srgbClr val="FF0000"/>
                </a:solidFill>
                <a:latin typeface="Times New Roman" panose="02020603050405020304" charset="0"/>
              </a:rPr>
              <a:t> </a:t>
            </a:r>
            <a:r>
              <a:rPr lang="en-US" altLang="zh-CN" sz="2550" spc="0" baseline="0">
                <a:latin typeface="Times New Roman" panose="02020603050405020304" charset="0"/>
              </a:rPr>
              <a:t>you </a:t>
            </a:r>
            <a:r>
              <a:rPr lang="en-US" altLang="zh-CN" sz="2550" b="1" spc="0" baseline="0">
                <a:solidFill>
                  <a:srgbClr val="FF0000"/>
                </a:solidFill>
                <a:latin typeface="Times New Roman" panose="02020603050405020304" charset="0"/>
              </a:rPr>
              <a:t>have a great passion for </a:t>
            </a:r>
            <a:r>
              <a:rPr lang="en-US" altLang="zh-CN" sz="2550" b="1">
                <a:solidFill>
                  <a:srgbClr val="FF0000"/>
                </a:solidFill>
                <a:latin typeface="Times New Roman" panose="02020603050405020304" charset="0"/>
                <a:ea typeface="宋体" panose="02010600030101010101" pitchFamily="2" charset="-122"/>
                <a:sym typeface="+mn-ea"/>
              </a:rPr>
              <a:t>Chinese poetry, I can’t wait to introduce </a:t>
            </a:r>
            <a:r>
              <a:rPr lang="en-US" altLang="zh-CN" sz="2550">
                <a:solidFill>
                  <a:schemeClr val="tx1"/>
                </a:solidFill>
                <a:latin typeface="Times New Roman" panose="02020603050405020304" charset="0"/>
                <a:ea typeface="宋体" panose="02010600030101010101" pitchFamily="2" charset="-122"/>
                <a:sym typeface="+mn-ea"/>
              </a:rPr>
              <a:t>the following poem to you.</a:t>
            </a:r>
            <a:endParaRPr lang="en-US" altLang="zh-CN" sz="2550" spc="0" baseline="0">
              <a:solidFill>
                <a:schemeClr val="tx1"/>
              </a:solidFill>
              <a:latin typeface="Times New Roman" panose="02020603050405020304" charset="0"/>
            </a:endParaRPr>
          </a:p>
          <a:p>
            <a:pPr marL="0" marR="0" lvl="0" indent="0" defTabSz="914400" eaLnBrk="1" fontAlgn="base" hangingPunct="1">
              <a:lnSpc>
                <a:spcPct val="100000"/>
              </a:lnSpc>
              <a:spcAft>
                <a:spcPct val="0"/>
              </a:spcAft>
              <a:buNone/>
            </a:pPr>
            <a:endParaRPr lang="zh-CN" altLang="en-US" sz="2550" b="1" baseline="0">
              <a:latin typeface="Times New Roman" panose="02020603050405020304" charset="0"/>
              <a:ea typeface="宋体" panose="02010600030101010101" pitchFamily="2" charset="-122"/>
              <a:sym typeface="等线" panose="02010600030101010101" pitchFamily="2" charset="-122"/>
            </a:endParaRPr>
          </a:p>
        </p:txBody>
      </p:sp>
      <p:sp>
        <p:nvSpPr>
          <p:cNvPr id="11267" name="标题 1"/>
          <p:cNvSpPr>
            <a:spLocks noGrp="1"/>
          </p:cNvSpPr>
          <p:nvPr/>
        </p:nvSpPr>
        <p:spPr>
          <a:xfrm>
            <a:off x="107315" y="621030"/>
            <a:ext cx="8342630" cy="671195"/>
          </a:xfrm>
          <a:prstGeom prst="rect">
            <a:avLst/>
          </a:prstGeom>
          <a:solidFill>
            <a:schemeClr val="accent2">
              <a:lumMod val="60000"/>
              <a:lumOff val="40000"/>
            </a:schemeClr>
          </a:solidFill>
        </p:spPr>
        <p:txBody>
          <a:bodyPr anchor="ctr" anchorCtr="0">
            <a:normAutofit/>
          </a:bodyPr>
          <a:lstStyle>
            <a:defPPr>
              <a:defRPr lang="zh-CN"/>
            </a:defPPr>
            <a:lvl1pPr marL="0" indent="0" algn="l" defTabSz="914400" rtl="0" eaLnBrk="1" fontAlgn="base" latinLnBrk="0" hangingPunct="1">
              <a:lnSpc>
                <a:spcPct val="90000"/>
              </a:lnSpc>
              <a:spcBef>
                <a:spcPct val="0"/>
              </a:spcBef>
              <a:spcAft>
                <a:spcPct val="0"/>
              </a:spcAft>
              <a:buClrTx/>
              <a:buSzTx/>
              <a:buFontTx/>
              <a:buNone/>
              <a:defRPr lang="zh-CN" altLang="en-US" sz="4400" b="0" i="0" u="none" kern="1200" baseline="0">
                <a:solidFill>
                  <a:schemeClr val="tx1"/>
                </a:solidFill>
                <a:latin typeface="+mj-lt"/>
                <a:ea typeface="+mj-ea"/>
                <a:cs typeface="+mj-cs"/>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5pPr>
          </a:lstStyle>
          <a:p>
            <a:pPr marL="0" marR="0" lvl="0" indent="0" eaLnBrk="1" fontAlgn="base" hangingPunct="1">
              <a:lnSpc>
                <a:spcPct val="100000"/>
              </a:lnSpc>
              <a:spcAft>
                <a:spcPct val="0"/>
              </a:spcAft>
              <a:buClrTx/>
              <a:buFontTx/>
            </a:pPr>
            <a:r>
              <a:rPr lang="en-US" altLang="zh-CN" sz="2550" b="1" spc="0">
                <a:latin typeface="Times New Roman" panose="02020603050405020304" charset="0"/>
                <a:ea typeface="宋体" panose="02010600030101010101" pitchFamily="2" charset="-122"/>
                <a:cs typeface="+mn-cs"/>
                <a:sym typeface="等线" panose="02010600030101010101" pitchFamily="2" charset="-122"/>
              </a:rPr>
              <a:t>Para1 Beginning ：</a:t>
            </a:r>
            <a:r>
              <a:rPr lang="zh-CN" altLang="en-US" sz="3000" b="1" spc="0">
                <a:solidFill>
                  <a:srgbClr val="000000"/>
                </a:solidFill>
                <a:latin typeface="Calibri" panose="020F0502020204030204"/>
                <a:ea typeface="微软雅黑" panose="020B0503020204020204" charset="-122"/>
                <a:sym typeface="等线" panose="02010600030101010101" pitchFamily="2" charset="-122"/>
              </a:rPr>
              <a:t>来信原因</a:t>
            </a:r>
            <a:r>
              <a:rPr lang="en-US" altLang="zh-CN" sz="3000" b="1" spc="0">
                <a:solidFill>
                  <a:srgbClr val="000000"/>
                </a:solidFill>
                <a:latin typeface="Calibri" panose="020F0502020204030204"/>
                <a:ea typeface="微软雅黑" panose="020B0503020204020204" charset="-122"/>
                <a:sym typeface="等线" panose="02010600030101010101" pitchFamily="2" charset="-122"/>
              </a:rPr>
              <a:t>+</a:t>
            </a:r>
            <a:r>
              <a:rPr lang="zh-CN" altLang="en-US" sz="3000" b="1" spc="0">
                <a:solidFill>
                  <a:srgbClr val="000000"/>
                </a:solidFill>
                <a:latin typeface="Calibri" panose="020F0502020204030204"/>
                <a:ea typeface="微软雅黑" panose="020B0503020204020204" charset="-122"/>
                <a:sym typeface="等线" panose="02010600030101010101" pitchFamily="2" charset="-122"/>
              </a:rPr>
              <a:t>引出古诗</a:t>
            </a:r>
            <a:endParaRPr lang="zh-CN" altLang="en-US" sz="3000" b="1">
              <a:solidFill>
                <a:srgbClr val="000000"/>
              </a:solidFill>
              <a:latin typeface="Calibri" panose="020F0502020204030204"/>
              <a:ea typeface="微软雅黑" panose="020B0503020204020204" charset="-122"/>
              <a:sym typeface="等线" panose="02010600030101010101" pitchFamily="2" charset="-122"/>
            </a:endParaRPr>
          </a:p>
        </p:txBody>
      </p:sp>
      <p:sp>
        <p:nvSpPr>
          <p:cNvPr id="11268" name="文本框 5"/>
          <p:cNvSpPr/>
          <p:nvPr/>
        </p:nvSpPr>
        <p:spPr>
          <a:xfrm>
            <a:off x="35322" y="116999"/>
            <a:ext cx="4570809" cy="521970"/>
          </a:xfrm>
          <a:prstGeom prst="rect">
            <a:avLst/>
          </a:prstGeom>
          <a:noFill/>
          <a:ln>
            <a:noFill/>
            <a:miter lim="800000"/>
          </a:ln>
        </p:spPr>
        <p:txBody>
          <a:bodyPr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5pPr>
          </a:lstStyle>
          <a:p>
            <a:pPr lvl="0" eaLnBrk="1" hangingPunct="1">
              <a:buFontTx/>
            </a:pPr>
            <a:r>
              <a:rPr lang="en-US" altLang="zh-CN" sz="2800">
                <a:solidFill>
                  <a:srgbClr val="FF0000"/>
                </a:solidFill>
                <a:highlight>
                  <a:srgbClr val="FFFF00"/>
                </a:highlight>
                <a:latin typeface="Arial" panose="020B0604020202020204" pitchFamily="34" charset="0"/>
                <a:ea typeface="宋体" panose="02010600030101010101" pitchFamily="2" charset="-122"/>
              </a:rPr>
              <a:t>Step 3  </a:t>
            </a:r>
            <a:r>
              <a:rPr sz="2800">
                <a:solidFill>
                  <a:srgbClr val="FF0000"/>
                </a:solidFill>
                <a:highlight>
                  <a:srgbClr val="FFFF00"/>
                </a:highlight>
                <a:latin typeface="Arial" panose="020B0604020202020204" pitchFamily="34" charset="0"/>
                <a:ea typeface="宋体" panose="02010600030101010101" pitchFamily="2" charset="-122"/>
              </a:rPr>
              <a:t>句型升级</a:t>
            </a:r>
            <a:endParaRPr sz="2800">
              <a:solidFill>
                <a:srgbClr val="FF0000"/>
              </a:solidFill>
              <a:highlight>
                <a:srgbClr val="FFFF00"/>
              </a:highlight>
              <a:latin typeface="Arial" panose="020B0604020202020204" pitchFamily="34" charset="0"/>
              <a:ea typeface="宋体" panose="02010600030101010101"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70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5"/>
          <p:cNvSpPr/>
          <p:nvPr/>
        </p:nvSpPr>
        <p:spPr>
          <a:xfrm>
            <a:off x="35322" y="44609"/>
            <a:ext cx="4570809" cy="521970"/>
          </a:xfrm>
          <a:prstGeom prst="rect">
            <a:avLst/>
          </a:prstGeom>
          <a:noFill/>
          <a:ln>
            <a:noFill/>
            <a:miter lim="800000"/>
          </a:ln>
        </p:spPr>
        <p:txBody>
          <a:bodyPr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5pPr>
          </a:lstStyle>
          <a:p>
            <a:pPr lvl="0" eaLnBrk="1" hangingPunct="1">
              <a:buFontTx/>
            </a:pPr>
            <a:r>
              <a:rPr lang="en-US" altLang="zh-CN" sz="2800">
                <a:solidFill>
                  <a:srgbClr val="FF0000"/>
                </a:solidFill>
                <a:highlight>
                  <a:srgbClr val="FFFF00"/>
                </a:highlight>
                <a:latin typeface="Arial" panose="020B0604020202020204" pitchFamily="34" charset="0"/>
                <a:ea typeface="宋体" panose="02010600030101010101" pitchFamily="2" charset="-122"/>
              </a:rPr>
              <a:t>Step 3  </a:t>
            </a:r>
            <a:r>
              <a:rPr sz="2800">
                <a:solidFill>
                  <a:srgbClr val="FF0000"/>
                </a:solidFill>
                <a:highlight>
                  <a:srgbClr val="FFFF00"/>
                </a:highlight>
                <a:latin typeface="Arial" panose="020B0604020202020204" pitchFamily="34" charset="0"/>
                <a:ea typeface="宋体" panose="02010600030101010101" pitchFamily="2" charset="-122"/>
              </a:rPr>
              <a:t>句型升级</a:t>
            </a:r>
            <a:endParaRPr sz="2800">
              <a:solidFill>
                <a:srgbClr val="FF0000"/>
              </a:solidFill>
              <a:highlight>
                <a:srgbClr val="FFFF00"/>
              </a:highlight>
              <a:latin typeface="Arial" panose="020B0604020202020204" pitchFamily="34" charset="0"/>
              <a:ea typeface="宋体" panose="02010600030101010101" pitchFamily="2" charset="-122"/>
            </a:endParaRPr>
          </a:p>
        </p:txBody>
      </p:sp>
      <p:sp>
        <p:nvSpPr>
          <p:cNvPr id="11267" name="标题 1"/>
          <p:cNvSpPr>
            <a:spLocks noGrp="1"/>
          </p:cNvSpPr>
          <p:nvPr/>
        </p:nvSpPr>
        <p:spPr>
          <a:xfrm>
            <a:off x="251460" y="621030"/>
            <a:ext cx="8342630" cy="855345"/>
          </a:xfrm>
          <a:prstGeom prst="rect">
            <a:avLst/>
          </a:prstGeom>
          <a:solidFill>
            <a:schemeClr val="accent2">
              <a:lumMod val="60000"/>
              <a:lumOff val="40000"/>
            </a:schemeClr>
          </a:solidFill>
        </p:spPr>
        <p:txBody>
          <a:bodyPr anchor="ctr" anchorCtr="0">
            <a:normAutofit fontScale="90000"/>
          </a:bodyPr>
          <a:lstStyle>
            <a:defPPr>
              <a:defRPr lang="zh-CN"/>
            </a:defPPr>
            <a:lvl1pPr marL="0" indent="0" algn="l" defTabSz="914400" rtl="0" eaLnBrk="1" fontAlgn="base" latinLnBrk="0" hangingPunct="1">
              <a:lnSpc>
                <a:spcPct val="90000"/>
              </a:lnSpc>
              <a:spcBef>
                <a:spcPct val="0"/>
              </a:spcBef>
              <a:spcAft>
                <a:spcPct val="0"/>
              </a:spcAft>
              <a:buClrTx/>
              <a:buSzTx/>
              <a:buFontTx/>
              <a:buNone/>
              <a:defRPr lang="zh-CN" altLang="en-US" sz="4400" b="0" i="0" u="none" kern="1200" baseline="0">
                <a:solidFill>
                  <a:schemeClr val="tx1"/>
                </a:solidFill>
                <a:latin typeface="+mj-lt"/>
                <a:ea typeface="+mj-ea"/>
                <a:cs typeface="+mj-cs"/>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5pPr>
          </a:lstStyle>
          <a:p>
            <a:pPr marL="0" marR="0" lvl="0" indent="0" eaLnBrk="1" fontAlgn="base" hangingPunct="1">
              <a:lnSpc>
                <a:spcPct val="100000"/>
              </a:lnSpc>
              <a:spcAft>
                <a:spcPct val="0"/>
              </a:spcAft>
              <a:buClrTx/>
              <a:buFontTx/>
            </a:pPr>
            <a:endParaRPr lang="en-US" altLang="zh-CN" sz="2550" b="1" spc="0">
              <a:latin typeface="Times New Roman" panose="02020603050405020304" charset="0"/>
              <a:ea typeface="宋体" panose="02010600030101010101" pitchFamily="2" charset="-122"/>
              <a:cs typeface="+mn-cs"/>
              <a:sym typeface="等线" panose="02010600030101010101" pitchFamily="2" charset="-122"/>
            </a:endParaRPr>
          </a:p>
          <a:p>
            <a:pPr marL="0" marR="0" lvl="0" algn="l" eaLnBrk="1" fontAlgn="base" hangingPunct="1">
              <a:lnSpc>
                <a:spcPct val="100000"/>
              </a:lnSpc>
              <a:buClrTx/>
              <a:buFontTx/>
            </a:pPr>
            <a:r>
              <a:rPr lang="en-US" altLang="zh-CN" sz="2665" b="1" spc="0">
                <a:latin typeface="Times New Roman" panose="02020603050405020304" charset="0"/>
                <a:ea typeface="宋体" panose="02010600030101010101" pitchFamily="2" charset="-122"/>
                <a:cs typeface="+mn-cs"/>
                <a:sym typeface="等线" panose="02010600030101010101" pitchFamily="2" charset="-122"/>
              </a:rPr>
              <a:t>Para 2 Body：</a:t>
            </a:r>
            <a:r>
              <a:rPr lang="en-US" altLang="zh-CN" sz="2550" b="1">
                <a:latin typeface="Times New Roman" panose="02020603050405020304" charset="0"/>
                <a:ea typeface="宋体" panose="02010600030101010101" pitchFamily="2" charset="-122"/>
                <a:cs typeface="+mn-cs"/>
                <a:sym typeface="+mn-ea"/>
              </a:rPr>
              <a:t> </a:t>
            </a:r>
            <a:r>
              <a:rPr sz="3000" b="1">
                <a:solidFill>
                  <a:srgbClr val="000000"/>
                </a:solidFill>
                <a:latin typeface="Calibri" panose="020F0502020204030204"/>
                <a:ea typeface="微软雅黑" panose="020B0503020204020204" charset="-122"/>
                <a:sym typeface="+mn-ea"/>
              </a:rPr>
              <a:t>欣赏古诗的方法+学习古诗的感悟</a:t>
            </a:r>
            <a:endParaRPr lang="en-US" altLang="zh-CN" sz="2550" b="1" strike="noStrike" noProof="1">
              <a:latin typeface="Times New Roman" panose="02020603050405020304" charset="0"/>
              <a:ea typeface="宋体" panose="02010600030101010101" pitchFamily="2" charset="-122"/>
              <a:cs typeface="+mn-cs"/>
            </a:endParaRPr>
          </a:p>
          <a:p>
            <a:pPr marL="0" marR="0" lvl="0" algn="l" eaLnBrk="1" fontAlgn="base" hangingPunct="1">
              <a:lnSpc>
                <a:spcPct val="100000"/>
              </a:lnSpc>
              <a:buClrTx/>
              <a:buFontTx/>
            </a:pPr>
            <a:endParaRPr lang="en-US" altLang="zh-CN" sz="2550" b="1">
              <a:latin typeface="Times New Roman" panose="02020603050405020304" charset="0"/>
              <a:ea typeface="宋体" panose="02010600030101010101" pitchFamily="2" charset="-122"/>
              <a:cs typeface="+mn-cs"/>
              <a:sym typeface="等线" panose="02010600030101010101" pitchFamily="2" charset="-122"/>
            </a:endParaRPr>
          </a:p>
        </p:txBody>
      </p:sp>
      <p:sp>
        <p:nvSpPr>
          <p:cNvPr id="6" name="文本框 5"/>
          <p:cNvSpPr txBox="1"/>
          <p:nvPr/>
        </p:nvSpPr>
        <p:spPr>
          <a:xfrm>
            <a:off x="107950" y="1548765"/>
            <a:ext cx="2940685" cy="398780"/>
          </a:xfrm>
          <a:prstGeom prst="rect">
            <a:avLst/>
          </a:prstGeom>
          <a:noFill/>
        </p:spPr>
        <p:txBody>
          <a:bodyPr wrap="square" rtlCol="0" anchor="t">
            <a:spAutoFit/>
          </a:bodyPr>
          <a:p>
            <a:r>
              <a:rPr lang="en-US" sz="2000" b="1">
                <a:solidFill>
                  <a:srgbClr val="000000"/>
                </a:solidFill>
                <a:latin typeface="Calibri" panose="020F0502020204030204"/>
                <a:ea typeface="微软雅黑" panose="020B0503020204020204" charset="-122"/>
                <a:sym typeface="+mn-ea"/>
              </a:rPr>
              <a:t>1.</a:t>
            </a:r>
            <a:r>
              <a:rPr sz="2000" b="1">
                <a:solidFill>
                  <a:srgbClr val="000000"/>
                </a:solidFill>
                <a:latin typeface="Calibri" panose="020F0502020204030204"/>
                <a:ea typeface="微软雅黑" panose="020B0503020204020204" charset="-122"/>
                <a:sym typeface="+mn-ea"/>
              </a:rPr>
              <a:t>欣赏古诗的方法</a:t>
            </a:r>
            <a:endParaRPr lang="zh-CN" altLang="en-US" sz="2000" b="1">
              <a:solidFill>
                <a:srgbClr val="000000"/>
              </a:solidFill>
              <a:latin typeface="Calibri" panose="020F0502020204030204"/>
              <a:ea typeface="微软雅黑" panose="020B0503020204020204" charset="-122"/>
              <a:sym typeface="+mn-ea"/>
            </a:endParaRPr>
          </a:p>
        </p:txBody>
      </p:sp>
      <p:sp>
        <p:nvSpPr>
          <p:cNvPr id="7" name="文本框 6"/>
          <p:cNvSpPr txBox="1"/>
          <p:nvPr/>
        </p:nvSpPr>
        <p:spPr>
          <a:xfrm>
            <a:off x="107950" y="1988820"/>
            <a:ext cx="8881110" cy="706755"/>
          </a:xfrm>
          <a:prstGeom prst="rect">
            <a:avLst/>
          </a:prstGeom>
          <a:solidFill>
            <a:schemeClr val="accent3">
              <a:lumMod val="65000"/>
            </a:schemeClr>
          </a:solidFill>
        </p:spPr>
        <p:txBody>
          <a:bodyPr wrap="square" rtlCol="0" anchor="t">
            <a:spAutoFit/>
          </a:bodyPr>
          <a:p>
            <a:r>
              <a:rPr lang="en-US" altLang="zh-CN" sz="2000" b="1"/>
              <a:t>1</a:t>
            </a:r>
            <a:r>
              <a:rPr lang="zh-CN" altLang="en-US" sz="2000" b="1"/>
              <a:t>）</a:t>
            </a:r>
            <a:r>
              <a:rPr lang="zh-CN" altLang="en-US" sz="2000"/>
              <a:t>要充分欣赏中国诗歌，沉浸在其丰富的意象和象征主义中是至关重要的。注意自然界元素的使用，因为它们往往承载着更深层的含义</a:t>
            </a:r>
            <a:r>
              <a:rPr lang="en-US" altLang="zh-CN" sz="2000"/>
              <a:t>.</a:t>
            </a:r>
            <a:r>
              <a:rPr lang="zh-CN" altLang="en-US" sz="2000">
                <a:highlight>
                  <a:srgbClr val="FFFF00"/>
                </a:highlight>
              </a:rPr>
              <a:t>（不定式</a:t>
            </a:r>
            <a:r>
              <a:rPr lang="en-US" altLang="zh-CN" sz="2000">
                <a:highlight>
                  <a:srgbClr val="FFFF00"/>
                </a:highlight>
              </a:rPr>
              <a:t>+</a:t>
            </a:r>
            <a:r>
              <a:rPr lang="zh-CN" altLang="en-US" sz="2000">
                <a:highlight>
                  <a:srgbClr val="FFFF00"/>
                </a:highlight>
              </a:rPr>
              <a:t>祈使句）</a:t>
            </a:r>
            <a:endParaRPr lang="zh-CN" altLang="en-US" sz="2000">
              <a:highlight>
                <a:srgbClr val="FFFF00"/>
              </a:highlight>
            </a:endParaRPr>
          </a:p>
        </p:txBody>
      </p:sp>
      <p:sp>
        <p:nvSpPr>
          <p:cNvPr id="9" name="文本框 8"/>
          <p:cNvSpPr txBox="1"/>
          <p:nvPr/>
        </p:nvSpPr>
        <p:spPr>
          <a:xfrm>
            <a:off x="150495" y="2781300"/>
            <a:ext cx="8993505" cy="1198880"/>
          </a:xfrm>
          <a:prstGeom prst="rect">
            <a:avLst/>
          </a:prstGeom>
          <a:solidFill>
            <a:schemeClr val="accent2">
              <a:lumMod val="40000"/>
              <a:lumOff val="60000"/>
            </a:schemeClr>
          </a:solidFill>
          <a:ln>
            <a:solidFill>
              <a:schemeClr val="accent2"/>
            </a:solidFill>
          </a:ln>
        </p:spPr>
        <p:txBody>
          <a:bodyPr wrap="square" rtlCol="0" anchor="t">
            <a:spAutoFit/>
          </a:bodyPr>
          <a:p>
            <a:r>
              <a:rPr lang="zh-CN" altLang="en-US" sz="2400">
                <a:highlight>
                  <a:srgbClr val="FFFF00"/>
                </a:highlight>
                <a:latin typeface="Times New Roman" panose="02020603050405020304" charset="0"/>
                <a:cs typeface="Times New Roman" panose="02020603050405020304" charset="0"/>
              </a:rPr>
              <a:t>To fully appreciate Chinese poetry</a:t>
            </a:r>
            <a:r>
              <a:rPr lang="zh-CN" altLang="en-US" sz="2400">
                <a:latin typeface="Times New Roman" panose="02020603050405020304" charset="0"/>
                <a:cs typeface="Times New Roman" panose="02020603050405020304" charset="0"/>
              </a:rPr>
              <a:t>, it is essential to immerse oneself in its abundant imagery and symbolism.  </a:t>
            </a:r>
            <a:r>
              <a:rPr lang="zh-CN" altLang="en-US" sz="2400">
                <a:highlight>
                  <a:srgbClr val="FFFF00"/>
                </a:highlight>
                <a:latin typeface="Times New Roman" panose="02020603050405020304" charset="0"/>
                <a:cs typeface="Times New Roman" panose="02020603050405020304" charset="0"/>
              </a:rPr>
              <a:t>Pay attention to</a:t>
            </a:r>
            <a:r>
              <a:rPr lang="zh-CN" altLang="en-US" sz="2400">
                <a:latin typeface="Times New Roman" panose="02020603050405020304" charset="0"/>
                <a:cs typeface="Times New Roman" panose="02020603050405020304" charset="0"/>
              </a:rPr>
              <a:t> the use of natural elements, as they often carry deeper meanings.</a:t>
            </a:r>
            <a:endParaRPr lang="zh-CN" altLang="en-US" sz="2400">
              <a:latin typeface="Times New Roman" panose="02020603050405020304" charset="0"/>
              <a:cs typeface="Times New Roman" panose="02020603050405020304" charset="0"/>
            </a:endParaRPr>
          </a:p>
        </p:txBody>
      </p:sp>
      <p:sp>
        <p:nvSpPr>
          <p:cNvPr id="10" name="文本框 9"/>
          <p:cNvSpPr txBox="1"/>
          <p:nvPr/>
        </p:nvSpPr>
        <p:spPr>
          <a:xfrm>
            <a:off x="150495" y="4221480"/>
            <a:ext cx="8838565" cy="706755"/>
          </a:xfrm>
          <a:prstGeom prst="rect">
            <a:avLst/>
          </a:prstGeom>
          <a:solidFill>
            <a:schemeClr val="accent3">
              <a:lumMod val="75000"/>
            </a:schemeClr>
          </a:solidFill>
        </p:spPr>
        <p:txBody>
          <a:bodyPr wrap="square" rtlCol="0" anchor="t">
            <a:spAutoFit/>
          </a:bodyPr>
          <a:p>
            <a:r>
              <a:rPr lang="en-US" altLang="zh-CN" sz="2000" b="1"/>
              <a:t>2</a:t>
            </a:r>
            <a:r>
              <a:rPr lang="zh-CN" altLang="en-US" sz="2000" b="1"/>
              <a:t>）</a:t>
            </a:r>
            <a:r>
              <a:rPr lang="zh-CN" altLang="en-US" sz="2000"/>
              <a:t>此外，理解诗歌创作的历史文化背景可以极大地增强你的欣赏能力。</a:t>
            </a:r>
            <a:endParaRPr lang="zh-CN" altLang="en-US" sz="2000"/>
          </a:p>
          <a:p>
            <a:r>
              <a:rPr lang="zh-CN" altLang="en-US" sz="2000">
                <a:highlight>
                  <a:srgbClr val="FFFF00"/>
                </a:highlight>
              </a:rPr>
              <a:t>（非谓语作主语</a:t>
            </a:r>
            <a:r>
              <a:rPr lang="en-US" altLang="zh-CN" sz="2000">
                <a:highlight>
                  <a:srgbClr val="FFFF00"/>
                </a:highlight>
              </a:rPr>
              <a:t>+</a:t>
            </a:r>
            <a:r>
              <a:rPr lang="zh-CN" altLang="en-US" sz="2000">
                <a:highlight>
                  <a:srgbClr val="FFFF00"/>
                </a:highlight>
              </a:rPr>
              <a:t>定语从句）</a:t>
            </a:r>
            <a:endParaRPr lang="zh-CN" altLang="en-US" sz="2000">
              <a:highlight>
                <a:srgbClr val="FFFF00"/>
              </a:highlight>
            </a:endParaRPr>
          </a:p>
        </p:txBody>
      </p:sp>
      <p:sp>
        <p:nvSpPr>
          <p:cNvPr id="11" name="文本框 10"/>
          <p:cNvSpPr txBox="1"/>
          <p:nvPr/>
        </p:nvSpPr>
        <p:spPr>
          <a:xfrm>
            <a:off x="150495" y="5085080"/>
            <a:ext cx="8993505" cy="829945"/>
          </a:xfrm>
          <a:prstGeom prst="rect">
            <a:avLst/>
          </a:prstGeom>
          <a:solidFill>
            <a:schemeClr val="accent2">
              <a:lumMod val="40000"/>
              <a:lumOff val="60000"/>
            </a:schemeClr>
          </a:solidFill>
          <a:ln>
            <a:solidFill>
              <a:schemeClr val="accent2"/>
            </a:solidFill>
          </a:ln>
        </p:spPr>
        <p:txBody>
          <a:bodyPr wrap="square" rtlCol="0" anchor="t">
            <a:spAutoFit/>
          </a:bodyPr>
          <a:p>
            <a:r>
              <a:rPr lang="zh-CN" altLang="en-US" sz="2400">
                <a:latin typeface="Times New Roman" panose="02020603050405020304" charset="0"/>
                <a:cs typeface="Times New Roman" panose="02020603050405020304" charset="0"/>
              </a:rPr>
              <a:t>Moreover,</a:t>
            </a:r>
            <a:r>
              <a:rPr lang="zh-CN" altLang="en-US" sz="2400">
                <a:highlight>
                  <a:srgbClr val="FFFF00"/>
                </a:highlight>
                <a:latin typeface="Times New Roman" panose="02020603050405020304" charset="0"/>
                <a:cs typeface="Times New Roman" panose="02020603050405020304" charset="0"/>
              </a:rPr>
              <a:t> understanding </a:t>
            </a:r>
            <a:r>
              <a:rPr lang="zh-CN" altLang="en-US" sz="2400">
                <a:latin typeface="Times New Roman" panose="02020603050405020304" charset="0"/>
                <a:cs typeface="Times New Roman" panose="02020603050405020304" charset="0"/>
              </a:rPr>
              <a:t>the historical and cultural context </a:t>
            </a:r>
            <a:r>
              <a:rPr lang="zh-CN" altLang="en-US" sz="2400">
                <a:highlight>
                  <a:srgbClr val="FFFF00"/>
                </a:highlight>
                <a:latin typeface="Times New Roman" panose="02020603050405020304" charset="0"/>
                <a:cs typeface="Times New Roman" panose="02020603050405020304" charset="0"/>
              </a:rPr>
              <a:t>in which</a:t>
            </a:r>
            <a:r>
              <a:rPr lang="zh-CN" altLang="en-US" sz="2400">
                <a:latin typeface="Times New Roman" panose="02020603050405020304" charset="0"/>
                <a:cs typeface="Times New Roman" panose="02020603050405020304" charset="0"/>
              </a:rPr>
              <a:t> the poem was written can greatly enhance your appreciation. </a:t>
            </a:r>
            <a:endParaRPr lang="zh-CN" altLang="en-US" sz="2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linds(horizontal)">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6" grpId="0"/>
      <p:bldP spid="7"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7950" y="188595"/>
            <a:ext cx="2940685" cy="706755"/>
          </a:xfrm>
          <a:prstGeom prst="rect">
            <a:avLst/>
          </a:prstGeom>
          <a:noFill/>
        </p:spPr>
        <p:txBody>
          <a:bodyPr wrap="square" rtlCol="0" anchor="t">
            <a:spAutoFit/>
          </a:bodyPr>
          <a:p>
            <a:r>
              <a:rPr sz="2000" b="1">
                <a:solidFill>
                  <a:srgbClr val="000000"/>
                </a:solidFill>
                <a:latin typeface="Calibri" panose="020F0502020204030204"/>
                <a:ea typeface="微软雅黑" panose="020B0503020204020204" charset="-122"/>
                <a:sym typeface="+mn-ea"/>
              </a:rPr>
              <a:t>2.学习古诗的感悟</a:t>
            </a:r>
            <a:endParaRPr lang="en-US" altLang="zh-CN" sz="2000" b="1" strike="noStrike" noProof="1">
              <a:latin typeface="Times New Roman" panose="02020603050405020304" charset="0"/>
              <a:ea typeface="宋体" panose="02010600030101010101" pitchFamily="2" charset="-122"/>
              <a:cs typeface="+mn-cs"/>
            </a:endParaRPr>
          </a:p>
          <a:p>
            <a:endParaRPr lang="zh-CN" altLang="en-US" sz="2000" b="1">
              <a:solidFill>
                <a:srgbClr val="000000"/>
              </a:solidFill>
              <a:latin typeface="Calibri" panose="020F0502020204030204"/>
              <a:ea typeface="微软雅黑" panose="020B0503020204020204" charset="-122"/>
              <a:sym typeface="+mn-ea"/>
            </a:endParaRPr>
          </a:p>
        </p:txBody>
      </p:sp>
      <p:sp>
        <p:nvSpPr>
          <p:cNvPr id="7" name="文本框 6"/>
          <p:cNvSpPr txBox="1"/>
          <p:nvPr/>
        </p:nvSpPr>
        <p:spPr>
          <a:xfrm>
            <a:off x="-36195" y="692785"/>
            <a:ext cx="8881110" cy="706755"/>
          </a:xfrm>
          <a:prstGeom prst="rect">
            <a:avLst/>
          </a:prstGeom>
          <a:solidFill>
            <a:schemeClr val="accent3">
              <a:lumMod val="65000"/>
            </a:schemeClr>
          </a:solidFill>
        </p:spPr>
        <p:txBody>
          <a:bodyPr wrap="square" rtlCol="0" anchor="t">
            <a:spAutoFit/>
          </a:bodyPr>
          <a:p>
            <a:r>
              <a:rPr lang="en-US" altLang="zh-CN" sz="2000" b="1"/>
              <a:t>3</a:t>
            </a:r>
            <a:r>
              <a:rPr lang="zh-CN" altLang="en-US" sz="2000" b="1"/>
              <a:t>）</a:t>
            </a:r>
            <a:r>
              <a:rPr lang="zh-CN" altLang="en-US" sz="2000">
                <a:sym typeface="+mn-ea"/>
              </a:rPr>
              <a:t>正是通过学习和阅读中国诗歌的个人经历，深深地打动了我，让我意识到了自我反思的重要性以及自然深处的简单之美。</a:t>
            </a:r>
            <a:r>
              <a:rPr lang="zh-CN" altLang="en-US" sz="2000">
                <a:highlight>
                  <a:srgbClr val="FFFF00"/>
                </a:highlight>
              </a:rPr>
              <a:t>（</a:t>
            </a:r>
            <a:r>
              <a:rPr lang="zh-CN" sz="2000">
                <a:highlight>
                  <a:srgbClr val="FFFF00"/>
                </a:highlight>
              </a:rPr>
              <a:t>强调句</a:t>
            </a:r>
            <a:r>
              <a:rPr lang="zh-CN" altLang="en-US" sz="2000">
                <a:highlight>
                  <a:srgbClr val="FFFF00"/>
                </a:highlight>
              </a:rPr>
              <a:t>）</a:t>
            </a:r>
            <a:endParaRPr lang="zh-CN" altLang="en-US" sz="2000">
              <a:highlight>
                <a:srgbClr val="FFFF00"/>
              </a:highlight>
            </a:endParaRPr>
          </a:p>
        </p:txBody>
      </p:sp>
      <p:sp>
        <p:nvSpPr>
          <p:cNvPr id="9" name="文本框 8"/>
          <p:cNvSpPr txBox="1"/>
          <p:nvPr/>
        </p:nvSpPr>
        <p:spPr>
          <a:xfrm>
            <a:off x="-36195" y="1628775"/>
            <a:ext cx="9180195" cy="1198880"/>
          </a:xfrm>
          <a:prstGeom prst="rect">
            <a:avLst/>
          </a:prstGeom>
          <a:solidFill>
            <a:schemeClr val="accent2">
              <a:lumMod val="40000"/>
              <a:lumOff val="60000"/>
            </a:schemeClr>
          </a:solidFill>
          <a:ln>
            <a:solidFill>
              <a:schemeClr val="accent2"/>
            </a:solidFill>
          </a:ln>
        </p:spPr>
        <p:txBody>
          <a:bodyPr wrap="square" rtlCol="0" anchor="t">
            <a:spAutoFit/>
          </a:bodyPr>
          <a:p>
            <a:r>
              <a:rPr lang="zh-CN" altLang="en-US" sz="2400">
                <a:highlight>
                  <a:srgbClr val="FFFF00"/>
                </a:highlight>
                <a:latin typeface="Times New Roman" panose="02020603050405020304" charset="0"/>
                <a:cs typeface="Times New Roman" panose="02020603050405020304" charset="0"/>
              </a:rPr>
              <a:t>It is </a:t>
            </a:r>
            <a:r>
              <a:rPr lang="zh-CN" altLang="en-US" sz="2400">
                <a:latin typeface="Times New Roman" panose="02020603050405020304" charset="0"/>
                <a:cs typeface="Times New Roman" panose="02020603050405020304" charset="0"/>
              </a:rPr>
              <a:t>my personal experience of learning and reading Chinese poetry </a:t>
            </a:r>
            <a:r>
              <a:rPr lang="zh-CN" altLang="en-US" sz="2400">
                <a:highlight>
                  <a:srgbClr val="FFFF00"/>
                </a:highlight>
                <a:latin typeface="Times New Roman" panose="02020603050405020304" charset="0"/>
                <a:cs typeface="Times New Roman" panose="02020603050405020304" charset="0"/>
              </a:rPr>
              <a:t>that </a:t>
            </a:r>
            <a:r>
              <a:rPr lang="zh-CN" altLang="en-US" sz="2400">
                <a:latin typeface="Times New Roman" panose="02020603050405020304" charset="0"/>
                <a:cs typeface="Times New Roman" panose="02020603050405020304" charset="0"/>
              </a:rPr>
              <a:t>has profoundly moved me，showing me the importance of self-reflection and the simple beauty of nature's depth.</a:t>
            </a:r>
            <a:endParaRPr lang="zh-CN" altLang="en-US" sz="2400">
              <a:latin typeface="Times New Roman" panose="02020603050405020304" charset="0"/>
              <a:cs typeface="Times New Roman" panose="02020603050405020304" charset="0"/>
            </a:endParaRPr>
          </a:p>
        </p:txBody>
      </p:sp>
      <p:sp>
        <p:nvSpPr>
          <p:cNvPr id="8" name="文本框 7"/>
          <p:cNvSpPr txBox="1"/>
          <p:nvPr/>
        </p:nvSpPr>
        <p:spPr>
          <a:xfrm>
            <a:off x="107315" y="3284855"/>
            <a:ext cx="8881110" cy="768350"/>
          </a:xfrm>
          <a:prstGeom prst="rect">
            <a:avLst/>
          </a:prstGeom>
          <a:solidFill>
            <a:schemeClr val="accent3">
              <a:lumMod val="65000"/>
            </a:schemeClr>
          </a:solidFill>
        </p:spPr>
        <p:txBody>
          <a:bodyPr wrap="square" rtlCol="0" anchor="t">
            <a:spAutoFit/>
          </a:bodyPr>
          <a:p>
            <a:r>
              <a:rPr lang="en-US" altLang="zh-CN" sz="2000" b="1"/>
              <a:t>4</a:t>
            </a:r>
            <a:r>
              <a:rPr lang="zh-CN" altLang="en-US" sz="2000" b="1"/>
              <a:t>）</a:t>
            </a:r>
            <a:r>
              <a:rPr lang="en-US" altLang="zh-CN" sz="2000"/>
              <a:t>每一首诗歌都像是通往诗人灵魂的一扇窗户，透过它，我学会了用更具诗意的敏感度来看待世界。 </a:t>
            </a:r>
            <a:r>
              <a:rPr lang="en-US" altLang="zh-CN" sz="2000">
                <a:highlight>
                  <a:srgbClr val="FFFF00"/>
                </a:highlight>
              </a:rPr>
              <a:t>(</a:t>
            </a:r>
            <a:r>
              <a:rPr lang="zh-CN" altLang="en-US" sz="2400">
                <a:highlight>
                  <a:srgbClr val="FFFF00"/>
                </a:highlight>
                <a:latin typeface="Times New Roman" panose="02020603050405020304" charset="0"/>
                <a:cs typeface="Times New Roman" panose="02020603050405020304" charset="0"/>
              </a:rPr>
              <a:t>rhetorical device修辞手法如Metaphor</a:t>
            </a:r>
            <a:r>
              <a:rPr lang="zh-CN" altLang="en-US" sz="2000">
                <a:highlight>
                  <a:srgbClr val="FFFF00"/>
                </a:highlight>
              </a:rPr>
              <a:t>）</a:t>
            </a:r>
            <a:endParaRPr lang="zh-CN" altLang="en-US" sz="2000">
              <a:highlight>
                <a:srgbClr val="FFFF00"/>
              </a:highlight>
            </a:endParaRPr>
          </a:p>
        </p:txBody>
      </p:sp>
      <p:sp>
        <p:nvSpPr>
          <p:cNvPr id="12" name="文本框 11"/>
          <p:cNvSpPr txBox="1"/>
          <p:nvPr/>
        </p:nvSpPr>
        <p:spPr>
          <a:xfrm>
            <a:off x="35560" y="4293235"/>
            <a:ext cx="9180195" cy="829945"/>
          </a:xfrm>
          <a:prstGeom prst="rect">
            <a:avLst/>
          </a:prstGeom>
          <a:solidFill>
            <a:schemeClr val="accent2">
              <a:lumMod val="40000"/>
              <a:lumOff val="60000"/>
            </a:schemeClr>
          </a:solidFill>
          <a:ln>
            <a:solidFill>
              <a:schemeClr val="accent2"/>
            </a:solidFill>
          </a:ln>
        </p:spPr>
        <p:txBody>
          <a:bodyPr wrap="square" rtlCol="0" anchor="t">
            <a:spAutoFit/>
          </a:bodyPr>
          <a:p>
            <a:r>
              <a:rPr lang="zh-CN" altLang="en-US" sz="2400">
                <a:latin typeface="Times New Roman" panose="02020603050405020304" charset="0"/>
                <a:cs typeface="Times New Roman" panose="02020603050405020304" charset="0"/>
              </a:rPr>
              <a:t>Each poem </a:t>
            </a:r>
            <a:r>
              <a:rPr lang="zh-CN" altLang="en-US" sz="2400">
                <a:highlight>
                  <a:srgbClr val="FFFF00"/>
                </a:highlight>
                <a:latin typeface="Times New Roman" panose="02020603050405020304" charset="0"/>
                <a:cs typeface="Times New Roman" panose="02020603050405020304" charset="0"/>
              </a:rPr>
              <a:t>is like a window</a:t>
            </a:r>
            <a:r>
              <a:rPr lang="zh-CN" altLang="en-US" sz="2400">
                <a:latin typeface="Times New Roman" panose="02020603050405020304" charset="0"/>
                <a:cs typeface="Times New Roman" panose="02020603050405020304" charset="0"/>
              </a:rPr>
              <a:t> into the poet's soul, and through it, I've learned to see the world with a more poetic sensibility. </a:t>
            </a:r>
            <a:endParaRPr lang="zh-CN" altLang="en-US" sz="2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ldLvl="0" animBg="1"/>
      <p:bldP spid="9" grpId="0" bldLvl="0" animBg="1"/>
      <p:bldP spid="8"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7" name="标题 1"/>
          <p:cNvSpPr>
            <a:spLocks noGrp="1"/>
          </p:cNvSpPr>
          <p:nvPr/>
        </p:nvSpPr>
        <p:spPr>
          <a:xfrm>
            <a:off x="179705" y="116840"/>
            <a:ext cx="8342630" cy="855345"/>
          </a:xfrm>
          <a:prstGeom prst="rect">
            <a:avLst/>
          </a:prstGeom>
          <a:solidFill>
            <a:schemeClr val="accent2">
              <a:lumMod val="60000"/>
              <a:lumOff val="40000"/>
            </a:schemeClr>
          </a:solidFill>
        </p:spPr>
        <p:txBody>
          <a:bodyPr anchor="ctr" anchorCtr="0">
            <a:normAutofit fontScale="90000"/>
          </a:bodyPr>
          <a:lstStyle>
            <a:defPPr>
              <a:defRPr lang="zh-CN"/>
            </a:defPPr>
            <a:lvl1pPr marL="0" indent="0" algn="l" defTabSz="914400" rtl="0" eaLnBrk="1" fontAlgn="base" latinLnBrk="0" hangingPunct="1">
              <a:lnSpc>
                <a:spcPct val="90000"/>
              </a:lnSpc>
              <a:spcBef>
                <a:spcPct val="0"/>
              </a:spcBef>
              <a:spcAft>
                <a:spcPct val="0"/>
              </a:spcAft>
              <a:buClrTx/>
              <a:buSzTx/>
              <a:buFontTx/>
              <a:buNone/>
              <a:defRPr lang="zh-CN" altLang="en-US" sz="4400" b="0" i="0" u="none" kern="1200" baseline="0">
                <a:solidFill>
                  <a:schemeClr val="tx1"/>
                </a:solidFill>
                <a:latin typeface="+mj-lt"/>
                <a:ea typeface="+mj-ea"/>
                <a:cs typeface="+mj-cs"/>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5pPr>
          </a:lstStyle>
          <a:p>
            <a:pPr marL="0" marR="0" lvl="0" indent="0" eaLnBrk="1" fontAlgn="base" hangingPunct="1">
              <a:lnSpc>
                <a:spcPct val="100000"/>
              </a:lnSpc>
              <a:spcAft>
                <a:spcPct val="0"/>
              </a:spcAft>
              <a:buClrTx/>
              <a:buFontTx/>
            </a:pPr>
            <a:endParaRPr lang="en-US" altLang="zh-CN" sz="2550" b="1" spc="0">
              <a:latin typeface="Times New Roman" panose="02020603050405020304" charset="0"/>
              <a:ea typeface="宋体" panose="02010600030101010101" pitchFamily="2" charset="-122"/>
              <a:cs typeface="+mn-cs"/>
              <a:sym typeface="等线" panose="02010600030101010101" pitchFamily="2" charset="-122"/>
            </a:endParaRPr>
          </a:p>
          <a:p>
            <a:pPr marL="0" marR="0" lvl="0" algn="l" eaLnBrk="1" fontAlgn="base" hangingPunct="1">
              <a:lnSpc>
                <a:spcPct val="100000"/>
              </a:lnSpc>
              <a:buClrTx/>
              <a:buFontTx/>
            </a:pPr>
            <a:r>
              <a:rPr lang="en-US" altLang="zh-CN" sz="2665" b="1" spc="0">
                <a:latin typeface="Times New Roman" panose="02020603050405020304" charset="0"/>
                <a:ea typeface="宋体" panose="02010600030101010101" pitchFamily="2" charset="-122"/>
                <a:cs typeface="+mn-cs"/>
                <a:sym typeface="等线" panose="02010600030101010101" pitchFamily="2" charset="-122"/>
              </a:rPr>
              <a:t>Para 3 Ending：</a:t>
            </a:r>
            <a:r>
              <a:rPr lang="en-US" altLang="zh-CN" sz="2550" b="1">
                <a:latin typeface="Times New Roman" panose="02020603050405020304" charset="0"/>
                <a:ea typeface="宋体" panose="02010600030101010101" pitchFamily="2" charset="-122"/>
                <a:cs typeface="+mn-cs"/>
                <a:sym typeface="+mn-ea"/>
              </a:rPr>
              <a:t> </a:t>
            </a:r>
            <a:r>
              <a:rPr lang="en-US" altLang="zh-CN" sz="2550" b="1" dirty="0">
                <a:sym typeface="+mn-ea"/>
              </a:rPr>
              <a:t> </a:t>
            </a:r>
            <a:r>
              <a:rPr sz="3000" b="1">
                <a:solidFill>
                  <a:srgbClr val="000000"/>
                </a:solidFill>
                <a:latin typeface="Calibri" panose="020F0502020204030204"/>
                <a:ea typeface="微软雅黑" panose="020B0503020204020204" charset="-122"/>
                <a:sym typeface="+mn-ea"/>
              </a:rPr>
              <a:t>回信的目的+期待</a:t>
            </a:r>
            <a:endParaRPr lang="en-US" altLang="zh-CN" sz="2550" b="1" strike="noStrike" noProof="1">
              <a:latin typeface="Times New Roman" panose="02020603050405020304" charset="0"/>
              <a:ea typeface="宋体" panose="02010600030101010101" pitchFamily="2" charset="-122"/>
              <a:cs typeface="+mn-cs"/>
            </a:endParaRPr>
          </a:p>
          <a:p>
            <a:pPr marL="0" marR="0" lvl="0" algn="l" eaLnBrk="1" fontAlgn="base" hangingPunct="1">
              <a:lnSpc>
                <a:spcPct val="100000"/>
              </a:lnSpc>
              <a:buClrTx/>
              <a:buFontTx/>
            </a:pPr>
            <a:endParaRPr lang="en-US" altLang="zh-CN" sz="2550" b="1">
              <a:latin typeface="Times New Roman" panose="02020603050405020304" charset="0"/>
              <a:ea typeface="宋体" panose="02010600030101010101" pitchFamily="2" charset="-122"/>
              <a:cs typeface="+mn-cs"/>
              <a:sym typeface="等线" panose="02010600030101010101" pitchFamily="2" charset="-122"/>
            </a:endParaRPr>
          </a:p>
        </p:txBody>
      </p:sp>
      <p:sp>
        <p:nvSpPr>
          <p:cNvPr id="4" name="文本框 3"/>
          <p:cNvSpPr txBox="1"/>
          <p:nvPr/>
        </p:nvSpPr>
        <p:spPr>
          <a:xfrm>
            <a:off x="35560" y="1701165"/>
            <a:ext cx="8621395" cy="2245360"/>
          </a:xfrm>
          <a:prstGeom prst="rect">
            <a:avLst/>
          </a:prstGeom>
          <a:solidFill>
            <a:srgbClr val="92D050"/>
          </a:solidFill>
          <a:ln>
            <a:solidFill>
              <a:srgbClr val="92D050"/>
            </a:solidFill>
          </a:ln>
        </p:spPr>
        <p:txBody>
          <a:bodyPr wrap="square" rtlCol="0" anchor="t">
            <a:spAutoFit/>
          </a:bodyPr>
          <a:p>
            <a:r>
              <a:rPr lang="zh-CN" altLang="en-US"/>
              <a:t> </a:t>
            </a:r>
            <a:r>
              <a:rPr lang="en-US" altLang="zh-CN"/>
              <a:t>1)</a:t>
            </a:r>
            <a:r>
              <a:rPr lang="zh-CN" altLang="en-US" sz="2000" b="1">
                <a:latin typeface="Times New Roman" panose="02020603050405020304" charset="0"/>
                <a:cs typeface="Times New Roman" panose="02020603050405020304" charset="0"/>
              </a:rPr>
              <a:t>Expressing a Willingness to Continue the Conversation</a:t>
            </a:r>
            <a:r>
              <a:rPr lang="zh-CN" altLang="en-US" sz="2000">
                <a:latin typeface="Times New Roman" panose="02020603050405020304" charset="0"/>
                <a:cs typeface="Times New Roman" panose="02020603050405020304" charset="0"/>
              </a:rPr>
              <a:t>: </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"I am always here to share and discuss more..."</a:t>
            </a:r>
            <a:endParaRPr lang="zh-CN" altLang="en-US" sz="2000">
              <a:latin typeface="Times New Roman" panose="02020603050405020304" charset="0"/>
              <a:cs typeface="Times New Roman" panose="02020603050405020304" charset="0"/>
            </a:endParaRPr>
          </a:p>
          <a:p>
            <a:r>
              <a:rPr lang="zh-CN" altLang="en-US" sz="2000" b="1">
                <a:latin typeface="Times New Roman" panose="02020603050405020304" charset="0"/>
                <a:cs typeface="Times New Roman" panose="02020603050405020304" charset="0"/>
              </a:rPr>
              <a:t> </a:t>
            </a:r>
            <a:r>
              <a:rPr lang="en-US" altLang="zh-CN" sz="2000" b="1">
                <a:latin typeface="Times New Roman" panose="02020603050405020304" charset="0"/>
                <a:cs typeface="Times New Roman" panose="02020603050405020304" charset="0"/>
              </a:rPr>
              <a:t>2)</a:t>
            </a:r>
            <a:r>
              <a:rPr lang="zh-CN" altLang="en-US" sz="2000" b="1">
                <a:latin typeface="Times New Roman" panose="02020603050405020304" charset="0"/>
                <a:cs typeface="Times New Roman" panose="02020603050405020304" charset="0"/>
              </a:rPr>
              <a:t>Inviting Further Communication: </a:t>
            </a:r>
            <a:endParaRPr lang="zh-CN" altLang="en-US" sz="2000" b="1">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"Looking forward to your thoughts..." </a:t>
            </a:r>
            <a:endParaRPr lang="zh-CN" altLang="en-US"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 3)</a:t>
            </a:r>
            <a:r>
              <a:rPr lang="zh-CN" altLang="en-US" sz="2000" b="1">
                <a:latin typeface="Times New Roman" panose="02020603050405020304" charset="0"/>
                <a:cs typeface="Times New Roman" panose="02020603050405020304" charset="0"/>
              </a:rPr>
              <a:t>Closing with a Positive Note: </a:t>
            </a:r>
            <a:endParaRPr lang="zh-CN" altLang="en-US" sz="2000" b="1">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"I hope this insight has kindled your interest..."</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p:txBody>
      </p:sp>
      <p:sp>
        <p:nvSpPr>
          <p:cNvPr id="5" name="文本框 4"/>
          <p:cNvSpPr txBox="1"/>
          <p:nvPr/>
        </p:nvSpPr>
        <p:spPr>
          <a:xfrm>
            <a:off x="107315" y="1196975"/>
            <a:ext cx="8693785" cy="398780"/>
          </a:xfrm>
          <a:prstGeom prst="rect">
            <a:avLst/>
          </a:prstGeom>
          <a:solidFill>
            <a:schemeClr val="accent3">
              <a:lumMod val="50000"/>
            </a:schemeClr>
          </a:solidFill>
        </p:spPr>
        <p:txBody>
          <a:bodyPr wrap="square" rtlCol="0" anchor="t">
            <a:spAutoFit/>
          </a:bodyPr>
          <a:p>
            <a:r>
              <a:rPr lang="en-US" altLang="zh-CN" sz="2000">
                <a:latin typeface="Times New Roman" panose="02020603050405020304" charset="0"/>
                <a:cs typeface="Times New Roman" panose="02020603050405020304" charset="0"/>
              </a:rPr>
              <a:t>H</a:t>
            </a:r>
            <a:r>
              <a:rPr lang="zh-CN" altLang="en-US" sz="2000">
                <a:latin typeface="Times New Roman" panose="02020603050405020304" charset="0"/>
                <a:cs typeface="Times New Roman" panose="02020603050405020304" charset="0"/>
              </a:rPr>
              <a:t>ere are three common concluding sentence structures used in this letter:</a:t>
            </a:r>
            <a:endParaRPr lang="zh-CN" altLang="en-US" sz="2000">
              <a:latin typeface="Times New Roman" panose="02020603050405020304" charset="0"/>
              <a:cs typeface="Times New Roman" panose="02020603050405020304" charset="0"/>
            </a:endParaRPr>
          </a:p>
        </p:txBody>
      </p:sp>
      <p:sp>
        <p:nvSpPr>
          <p:cNvPr id="7" name="文本框 6"/>
          <p:cNvSpPr txBox="1"/>
          <p:nvPr/>
        </p:nvSpPr>
        <p:spPr>
          <a:xfrm>
            <a:off x="179705" y="4149090"/>
            <a:ext cx="8881110" cy="706755"/>
          </a:xfrm>
          <a:prstGeom prst="rect">
            <a:avLst/>
          </a:prstGeom>
          <a:solidFill>
            <a:schemeClr val="accent3">
              <a:lumMod val="65000"/>
            </a:schemeClr>
          </a:solidFill>
        </p:spPr>
        <p:txBody>
          <a:bodyPr wrap="square" rtlCol="0" anchor="t">
            <a:spAutoFit/>
          </a:bodyPr>
          <a:p>
            <a:r>
              <a:rPr lang="en-US" altLang="zh-CN" sz="2000" b="1"/>
              <a:t>4</a:t>
            </a:r>
            <a:r>
              <a:rPr lang="zh-CN" altLang="en-US" sz="2000" b="1"/>
              <a:t>）</a:t>
            </a:r>
            <a:r>
              <a:rPr lang="zh-CN" altLang="en-US" sz="2000">
                <a:sym typeface="+mn-ea"/>
              </a:rPr>
              <a:t>我希望这份简短的见解能鼓励你进一步探索中国诗歌的丰富文化，我相信你会在其中发现许多值得欣赏和学习的东西。</a:t>
            </a:r>
            <a:r>
              <a:rPr lang="en-US" altLang="zh-CN" sz="2000">
                <a:highlight>
                  <a:srgbClr val="FFFF00"/>
                </a:highlight>
                <a:sym typeface="+mn-ea"/>
              </a:rPr>
              <a:t>(</a:t>
            </a:r>
            <a:r>
              <a:rPr lang="zh-CN" altLang="en-US" sz="2000">
                <a:highlight>
                  <a:srgbClr val="FFFF00"/>
                </a:highlight>
                <a:sym typeface="+mn-ea"/>
              </a:rPr>
              <a:t>并列句</a:t>
            </a:r>
            <a:r>
              <a:rPr lang="en-US" altLang="zh-CN" sz="2000">
                <a:highlight>
                  <a:srgbClr val="FFFF00"/>
                </a:highlight>
                <a:sym typeface="+mn-ea"/>
              </a:rPr>
              <a:t>）</a:t>
            </a:r>
            <a:endParaRPr lang="zh-CN" altLang="en-US" sz="2000">
              <a:highlight>
                <a:srgbClr val="FFFF00"/>
              </a:highlight>
              <a:sym typeface="+mn-ea"/>
            </a:endParaRPr>
          </a:p>
        </p:txBody>
      </p:sp>
      <p:sp>
        <p:nvSpPr>
          <p:cNvPr id="12" name="文本框 11"/>
          <p:cNvSpPr txBox="1"/>
          <p:nvPr/>
        </p:nvSpPr>
        <p:spPr>
          <a:xfrm>
            <a:off x="107315" y="5013325"/>
            <a:ext cx="9040495" cy="1568450"/>
          </a:xfrm>
          <a:prstGeom prst="rect">
            <a:avLst/>
          </a:prstGeom>
          <a:solidFill>
            <a:schemeClr val="accent2">
              <a:lumMod val="40000"/>
              <a:lumOff val="60000"/>
            </a:schemeClr>
          </a:solidFill>
          <a:ln>
            <a:solidFill>
              <a:schemeClr val="accent2"/>
            </a:solidFill>
          </a:ln>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  </a:t>
            </a:r>
            <a:r>
              <a:rPr lang="zh-CN" altLang="en-US" sz="2400">
                <a:solidFill>
                  <a:srgbClr val="FF0000"/>
                </a:solidFill>
                <a:latin typeface="Times New Roman" panose="02020603050405020304" charset="0"/>
                <a:cs typeface="Times New Roman" panose="02020603050405020304" charset="0"/>
                <a:sym typeface="+mn-ea"/>
              </a:rPr>
              <a:t>I hope this brief insight encourages you to </a:t>
            </a:r>
            <a:r>
              <a:rPr lang="en-US" altLang="zh-CN" sz="2400">
                <a:solidFill>
                  <a:srgbClr val="FF0000"/>
                </a:solidFill>
                <a:latin typeface="Times New Roman" panose="02020603050405020304" charset="0"/>
                <a:cs typeface="Times New Roman" panose="02020603050405020304" charset="0"/>
                <a:sym typeface="+mn-ea"/>
              </a:rPr>
              <a:t>dig</a:t>
            </a:r>
            <a:r>
              <a:rPr lang="zh-CN" altLang="en-US" sz="2400">
                <a:solidFill>
                  <a:srgbClr val="FF0000"/>
                </a:solidFill>
                <a:latin typeface="Times New Roman" panose="02020603050405020304" charset="0"/>
                <a:cs typeface="Times New Roman" panose="02020603050405020304" charset="0"/>
                <a:sym typeface="+mn-ea"/>
              </a:rPr>
              <a:t> further into the rich </a:t>
            </a:r>
            <a:r>
              <a:rPr lang="en-US" altLang="zh-CN" sz="2400">
                <a:solidFill>
                  <a:srgbClr val="FF0000"/>
                </a:solidFill>
                <a:latin typeface="Times New Roman" panose="02020603050405020304" charset="0"/>
                <a:cs typeface="Times New Roman" panose="02020603050405020304" charset="0"/>
                <a:sym typeface="+mn-ea"/>
              </a:rPr>
              <a:t>culture</a:t>
            </a:r>
            <a:r>
              <a:rPr lang="zh-CN" altLang="en-US" sz="2400">
                <a:solidFill>
                  <a:srgbClr val="FF0000"/>
                </a:solidFill>
                <a:latin typeface="Times New Roman" panose="02020603050405020304" charset="0"/>
                <a:cs typeface="Times New Roman" panose="02020603050405020304" charset="0"/>
                <a:sym typeface="+mn-ea"/>
              </a:rPr>
              <a:t> of Chinese poetry, and I'm sure you'll find much to admire and learn from it.</a:t>
            </a:r>
            <a:endParaRPr lang="zh-CN" altLang="en-US" sz="2400">
              <a:solidFill>
                <a:srgbClr val="FF0000"/>
              </a:solidFill>
              <a:latin typeface="Times New Roman" panose="02020603050405020304" charset="0"/>
              <a:cs typeface="Times New Roman" panose="02020603050405020304" charset="0"/>
              <a:sym typeface="+mn-ea"/>
            </a:endParaRPr>
          </a:p>
          <a:p>
            <a:endParaRPr lang="zh-CN" altLang="en-US" sz="2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linds(horizontal)">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linds(horizont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linds(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ldLvl="0" animBg="1"/>
      <p:bldP spid="5" grpId="0" animBg="1"/>
      <p:bldP spid="4" grpId="0" animBg="1"/>
      <p:bldP spid="7" grpId="0" bldLvl="0" animBg="1"/>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5880" y="0"/>
            <a:ext cx="9208770" cy="6858635"/>
          </a:xfrm>
          <a:prstGeom prst="rect">
            <a:avLst/>
          </a:prstGeom>
          <a:noFill/>
        </p:spPr>
        <p:txBody>
          <a:bodyPr wrap="square" rtlCol="0" anchor="t">
            <a:noAutofit/>
          </a:bodyPr>
          <a:p>
            <a:r>
              <a:rPr lang="zh-CN" altLang="en-US" sz="2000">
                <a:latin typeface="Times New Roman" panose="02020603050405020304" charset="0"/>
                <a:cs typeface="Times New Roman" panose="02020603050405020304" charset="0"/>
              </a:rPr>
              <a:t>Dear Tom,</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 was delighted to receive your letter expressing an interest in Chinese poetry that describes the spring rain. One of the most celebrated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a:t>
            </a:r>
            <a:r>
              <a:rPr lang="en-US" altLang="zh-CN" sz="2000">
                <a:latin typeface="Times New Roman" panose="02020603050405020304" charset="0"/>
                <a:cs typeface="Times New Roman" panose="02020603050405020304" charset="0"/>
              </a:rPr>
              <a:t>s</a:t>
            </a:r>
            <a:r>
              <a:rPr lang="zh-CN" altLang="en-US"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sym typeface="+mn-ea"/>
              </a:rPr>
              <a:t>Happy Rain on a Spring Night</a:t>
            </a:r>
            <a:r>
              <a:rPr lang="zh-CN" altLang="en-US" sz="2000">
                <a:latin typeface="Times New Roman" panose="02020603050405020304" charset="0"/>
                <a:cs typeface="Times New Roman" panose="02020603050405020304" charset="0"/>
              </a:rPr>
              <a:t>" by Tang Dynasty poet Du Fu</a:t>
            </a:r>
            <a:r>
              <a:rPr lang="en-US" altLang="zh-CN" sz="2000">
                <a:latin typeface="Times New Roman" panose="02020603050405020304" charset="0"/>
                <a:cs typeface="Times New Roman" panose="02020603050405020304" charset="0"/>
              </a:rPr>
              <a:t>,</a:t>
            </a:r>
            <a:r>
              <a:rPr lang="en-US" altLang="zh-CN" sz="2000">
                <a:solidFill>
                  <a:srgbClr val="FF0000"/>
                </a:solidFill>
                <a:latin typeface="Times New Roman" panose="02020603050405020304" charset="0"/>
                <a:cs typeface="Times New Roman" panose="02020603050405020304" charset="0"/>
              </a:rPr>
              <a:t>which beautifully shows the quiet arrival and nurturing power of spring showers</a:t>
            </a:r>
            <a:r>
              <a:rPr lang="en-US" altLang="zh-CN" sz="2000">
                <a:latin typeface="Times New Roman" panose="02020603050405020304" charset="0"/>
                <a:cs typeface="Times New Roman" panose="02020603050405020304" charset="0"/>
              </a:rPr>
              <a:t>.  Here is the poem:</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Good rain knows its time right;</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It will fall when comes spring.</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With wind it steals in night;</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Mute, it moistens each thing.</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Over wild lanes dark cloud spreads;</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In boat a lantern looms.</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Dawn sees saturated reds;</a:t>
            </a:r>
            <a:endParaRPr lang="zh-CN" altLang="en-US" sz="2000">
              <a:latin typeface="Times New Roman" panose="02020603050405020304" charset="0"/>
              <a:cs typeface="Times New Roman" panose="02020603050405020304" charset="0"/>
            </a:endParaRPr>
          </a:p>
          <a:p>
            <a:pPr algn="just">
              <a:buClrTx/>
              <a:buSzTx/>
              <a:buNone/>
            </a:pP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The town’s heavy with blooms.</a:t>
            </a:r>
            <a:r>
              <a:rPr lang="en-US" altLang="zh-CN" sz="2000">
                <a:latin typeface="Times New Roman" panose="02020603050405020304" charset="0"/>
                <a:cs typeface="Times New Roman" panose="02020603050405020304" charset="0"/>
                <a:sym typeface="+mn-ea"/>
              </a:rPr>
              <a:t> </a:t>
            </a:r>
            <a:endParaRPr lang="en-US" altLang="zh-CN" sz="2000">
              <a:latin typeface="Times New Roman" panose="02020603050405020304" charset="0"/>
              <a:cs typeface="Times New Roman" panose="02020603050405020304" charset="0"/>
              <a:sym typeface="+mn-ea"/>
            </a:endParaRPr>
          </a:p>
          <a:p>
            <a:pPr algn="just">
              <a:buClrTx/>
              <a:buSzTx/>
              <a:buNone/>
            </a:pPr>
            <a:r>
              <a:rPr lang="en-US" altLang="zh-CN" sz="2000">
                <a:latin typeface="Times New Roman" panose="02020603050405020304" charset="0"/>
                <a:cs typeface="Times New Roman" panose="02020603050405020304" charset="0"/>
                <a:sym typeface="+mn-ea"/>
              </a:rPr>
              <a:t>      </a:t>
            </a:r>
            <a:r>
              <a:rPr lang="zh-CN" altLang="en-US" sz="2000">
                <a:highlight>
                  <a:srgbClr val="FFFF00"/>
                </a:highlight>
                <a:latin typeface="Times New Roman" panose="02020603050405020304" charset="0"/>
                <a:cs typeface="Times New Roman" panose="02020603050405020304" charset="0"/>
                <a:sym typeface="+mn-ea"/>
              </a:rPr>
              <a:t>To fully appreciate Chinese poetry</a:t>
            </a:r>
            <a:r>
              <a:rPr lang="zh-CN" altLang="en-US" sz="2000">
                <a:latin typeface="Times New Roman" panose="02020603050405020304" charset="0"/>
                <a:cs typeface="Times New Roman" panose="02020603050405020304" charset="0"/>
                <a:sym typeface="+mn-ea"/>
              </a:rPr>
              <a:t>, it is essential to immerse oneself in its abundant imagery and symbolism.</a:t>
            </a:r>
            <a:r>
              <a:rPr lang="en-US" altLang="zh-CN" sz="2000">
                <a:latin typeface="Times New Roman" panose="02020603050405020304" charset="0"/>
                <a:cs typeface="Times New Roman" panose="02020603050405020304" charset="0"/>
                <a:sym typeface="+mn-ea"/>
              </a:rPr>
              <a:t>Moreover,p</a:t>
            </a:r>
            <a:r>
              <a:rPr lang="zh-CN" altLang="en-US" sz="2000">
                <a:highlight>
                  <a:srgbClr val="FFFF00"/>
                </a:highlight>
                <a:latin typeface="Times New Roman" panose="02020603050405020304" charset="0"/>
                <a:cs typeface="Times New Roman" panose="02020603050405020304" charset="0"/>
                <a:sym typeface="+mn-ea"/>
              </a:rPr>
              <a:t>ay attention to</a:t>
            </a:r>
            <a:r>
              <a:rPr lang="zh-CN" altLang="en-US" sz="2000">
                <a:latin typeface="Times New Roman" panose="02020603050405020304" charset="0"/>
                <a:cs typeface="Times New Roman" panose="02020603050405020304" charset="0"/>
                <a:sym typeface="+mn-ea"/>
              </a:rPr>
              <a:t> the use of natural elements, as they often carry deeper meanings.</a:t>
            </a:r>
            <a:r>
              <a:rPr lang="zh-CN" altLang="en-US" sz="2000">
                <a:highlight>
                  <a:srgbClr val="FFFF00"/>
                </a:highlight>
                <a:latin typeface="Times New Roman" panose="02020603050405020304" charset="0"/>
                <a:cs typeface="Times New Roman" panose="02020603050405020304" charset="0"/>
                <a:sym typeface="+mn-ea"/>
              </a:rPr>
              <a:t>It is </a:t>
            </a:r>
            <a:r>
              <a:rPr lang="zh-CN" altLang="en-US" sz="2000">
                <a:latin typeface="Times New Roman" panose="02020603050405020304" charset="0"/>
                <a:cs typeface="Times New Roman" panose="02020603050405020304" charset="0"/>
                <a:sym typeface="+mn-ea"/>
              </a:rPr>
              <a:t>my personal experience of learning and reading Chinese poetry </a:t>
            </a:r>
            <a:r>
              <a:rPr lang="zh-CN" altLang="en-US" sz="2000">
                <a:highlight>
                  <a:srgbClr val="FFFF00"/>
                </a:highlight>
                <a:latin typeface="Times New Roman" panose="02020603050405020304" charset="0"/>
                <a:cs typeface="Times New Roman" panose="02020603050405020304" charset="0"/>
                <a:sym typeface="+mn-ea"/>
              </a:rPr>
              <a:t>that </a:t>
            </a:r>
            <a:r>
              <a:rPr lang="zh-CN" altLang="en-US" sz="2000">
                <a:latin typeface="Times New Roman" panose="02020603050405020304" charset="0"/>
                <a:cs typeface="Times New Roman" panose="02020603050405020304" charset="0"/>
                <a:sym typeface="+mn-ea"/>
              </a:rPr>
              <a:t>has profoundly moved me</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showing me the importance of self-reflection and the simple beauty of nature's depth.Each poem </a:t>
            </a:r>
            <a:r>
              <a:rPr lang="zh-CN" altLang="en-US" sz="2000">
                <a:highlight>
                  <a:srgbClr val="FFFF00"/>
                </a:highlight>
                <a:latin typeface="Times New Roman" panose="02020603050405020304" charset="0"/>
                <a:cs typeface="Times New Roman" panose="02020603050405020304" charset="0"/>
                <a:sym typeface="+mn-ea"/>
              </a:rPr>
              <a:t>is like a window</a:t>
            </a:r>
            <a:r>
              <a:rPr lang="zh-CN" altLang="en-US" sz="2000">
                <a:latin typeface="Times New Roman" panose="02020603050405020304" charset="0"/>
                <a:cs typeface="Times New Roman" panose="02020603050405020304" charset="0"/>
                <a:sym typeface="+mn-ea"/>
              </a:rPr>
              <a:t> into the poet's soul, and through it, I've learned to see the world with a more poetic sensibility. </a:t>
            </a:r>
            <a:endParaRPr lang="zh-CN" altLang="en-US" sz="2000">
              <a:latin typeface="Times New Roman" panose="02020603050405020304" charset="0"/>
              <a:cs typeface="Times New Roman" panose="02020603050405020304" charset="0"/>
            </a:endParaRPr>
          </a:p>
          <a:p>
            <a:pPr algn="just">
              <a:buClrTx/>
              <a:buSzTx/>
              <a:buNone/>
            </a:pPr>
            <a:r>
              <a:rPr lang="en-US" altLang="zh-CN" sz="2000">
                <a:latin typeface="Times New Roman" panose="02020603050405020304" charset="0"/>
                <a:cs typeface="Times New Roman" panose="02020603050405020304" charset="0"/>
                <a:sym typeface="+mn-ea"/>
              </a:rPr>
              <a:t>  </a:t>
            </a:r>
            <a:r>
              <a:rPr lang="en-US" altLang="zh-CN" sz="2000">
                <a:solidFill>
                  <a:srgbClr val="FF0000"/>
                </a:solidFill>
                <a:latin typeface="Times New Roman" panose="02020603050405020304" charset="0"/>
                <a:cs typeface="Times New Roman" panose="02020603050405020304" charset="0"/>
                <a:sym typeface="+mn-ea"/>
              </a:rPr>
              <a:t>   </a:t>
            </a:r>
            <a:r>
              <a:rPr lang="zh-CN" altLang="en-US" sz="2000">
                <a:solidFill>
                  <a:srgbClr val="FF0000"/>
                </a:solidFill>
                <a:latin typeface="Times New Roman" panose="02020603050405020304" charset="0"/>
                <a:cs typeface="Times New Roman" panose="02020603050405020304" charset="0"/>
                <a:sym typeface="+mn-ea"/>
              </a:rPr>
              <a:t>I hope this brief insight encourages you to </a:t>
            </a:r>
            <a:r>
              <a:rPr lang="en-US" altLang="zh-CN" sz="2000">
                <a:solidFill>
                  <a:srgbClr val="FF0000"/>
                </a:solidFill>
                <a:latin typeface="Times New Roman" panose="02020603050405020304" charset="0"/>
                <a:cs typeface="Times New Roman" panose="02020603050405020304" charset="0"/>
                <a:sym typeface="+mn-ea"/>
              </a:rPr>
              <a:t>dig</a:t>
            </a:r>
            <a:r>
              <a:rPr lang="zh-CN" altLang="en-US" sz="2000">
                <a:solidFill>
                  <a:srgbClr val="FF0000"/>
                </a:solidFill>
                <a:latin typeface="Times New Roman" panose="02020603050405020304" charset="0"/>
                <a:cs typeface="Times New Roman" panose="02020603050405020304" charset="0"/>
                <a:sym typeface="+mn-ea"/>
              </a:rPr>
              <a:t> further into the rich </a:t>
            </a:r>
            <a:r>
              <a:rPr lang="en-US" altLang="zh-CN" sz="2000">
                <a:solidFill>
                  <a:srgbClr val="FF0000"/>
                </a:solidFill>
                <a:latin typeface="Times New Roman" panose="02020603050405020304" charset="0"/>
                <a:cs typeface="Times New Roman" panose="02020603050405020304" charset="0"/>
                <a:sym typeface="+mn-ea"/>
              </a:rPr>
              <a:t>culture</a:t>
            </a:r>
            <a:r>
              <a:rPr lang="zh-CN" altLang="en-US" sz="2000">
                <a:solidFill>
                  <a:srgbClr val="FF0000"/>
                </a:solidFill>
                <a:latin typeface="Times New Roman" panose="02020603050405020304" charset="0"/>
                <a:cs typeface="Times New Roman" panose="02020603050405020304" charset="0"/>
                <a:sym typeface="+mn-ea"/>
              </a:rPr>
              <a:t> of Chinese poetry, and I'm sure you'll find much to admire and learn from it.</a:t>
            </a:r>
            <a:endParaRPr lang="zh-CN" altLang="en-US" sz="2000">
              <a:solidFill>
                <a:srgbClr val="FF0000"/>
              </a:solidFill>
              <a:latin typeface="Times New Roman" panose="02020603050405020304" charset="0"/>
              <a:cs typeface="Times New Roman" panose="02020603050405020304" charset="0"/>
              <a:sym typeface="+mn-ea"/>
            </a:endParaRPr>
          </a:p>
          <a:p>
            <a:pPr algn="just">
              <a:buClrTx/>
              <a:buSzTx/>
              <a:buNone/>
            </a:pPr>
            <a:r>
              <a:rPr lang="zh-CN" altLang="en-US" sz="2000">
                <a:solidFill>
                  <a:srgbClr val="FF0000"/>
                </a:solidFill>
                <a:latin typeface="Times New Roman" panose="02020603050405020304" charset="0"/>
                <a:cs typeface="Times New Roman" panose="02020603050405020304" charset="0"/>
                <a:sym typeface="+mn-ea"/>
              </a:rPr>
              <a:t> </a:t>
            </a:r>
            <a:r>
              <a:rPr lang="en-US" altLang="zh-CN" sz="2000">
                <a:solidFill>
                  <a:srgbClr val="FF0000"/>
                </a:solidFill>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                                                                                   Yours, </a:t>
            </a:r>
            <a:endParaRPr lang="en-US" altLang="zh-CN" sz="2000">
              <a:latin typeface="Times New Roman" panose="02020603050405020304" charset="0"/>
              <a:cs typeface="Times New Roman" panose="02020603050405020304" charset="0"/>
              <a:sym typeface="+mn-ea"/>
            </a:endParaRPr>
          </a:p>
          <a:p>
            <a:pPr algn="just">
              <a:buClrTx/>
              <a:buSzTx/>
              <a:buNone/>
            </a:pPr>
            <a:r>
              <a:rPr lang="en-US" altLang="zh-CN" sz="2000">
                <a:latin typeface="Times New Roman" panose="02020603050405020304" charset="0"/>
                <a:cs typeface="Times New Roman" panose="02020603050405020304" charset="0"/>
                <a:sym typeface="+mn-ea"/>
              </a:rPr>
              <a:t>                                                                                                                    Li Hua</a:t>
            </a:r>
            <a:endParaRPr lang="zh-CN" altLang="en-US" sz="2000">
              <a:latin typeface="Times New Roman" panose="02020603050405020304" charset="0"/>
              <a:cs typeface="Times New Roman" panose="02020603050405020304" charset="0"/>
            </a:endParaRPr>
          </a:p>
          <a:p>
            <a:pPr algn="just">
              <a:buClrTx/>
              <a:buSzTx/>
              <a:buNone/>
            </a:pPr>
            <a:r>
              <a:rPr lang="en-US" altLang="zh-CN" sz="2000">
                <a:latin typeface="Times New Roman" panose="02020603050405020304" charset="0"/>
                <a:cs typeface="Times New Roman" panose="02020603050405020304" charset="0"/>
                <a:sym typeface="+mn-ea"/>
              </a:rPr>
              <a:t> </a:t>
            </a:r>
            <a:endParaRPr lang="en-US" altLang="zh-CN" sz="2000">
              <a:latin typeface="Times New Roman" panose="02020603050405020304" charset="0"/>
              <a:cs typeface="Times New Roman" panose="02020603050405020304" charset="0"/>
              <a:sym typeface="+mn-ea"/>
            </a:endParaRPr>
          </a:p>
          <a:p>
            <a:endParaRPr lang="en-US" altLang="zh-CN" sz="2000">
              <a:latin typeface="Times New Roman" panose="02020603050405020304" charset="0"/>
              <a:cs typeface="Times New Roman" panose="02020603050405020304" charset="0"/>
            </a:endParaRPr>
          </a:p>
        </p:txBody>
      </p:sp>
      <p:sp>
        <p:nvSpPr>
          <p:cNvPr id="2" name="文本框 1"/>
          <p:cNvSpPr txBox="1"/>
          <p:nvPr/>
        </p:nvSpPr>
        <p:spPr>
          <a:xfrm>
            <a:off x="6660515" y="-27305"/>
            <a:ext cx="1965960" cy="368300"/>
          </a:xfrm>
          <a:prstGeom prst="rect">
            <a:avLst/>
          </a:prstGeom>
          <a:noFill/>
        </p:spPr>
        <p:txBody>
          <a:bodyPr wrap="square" rtlCol="0" anchor="t">
            <a:spAutoFit/>
          </a:bodyPr>
          <a:p>
            <a:r>
              <a:rPr lang="en-US" altLang="zh-CN">
                <a:highlight>
                  <a:srgbClr val="00FF00"/>
                </a:highlight>
              </a:rPr>
              <a:t>Alice</a:t>
            </a:r>
            <a:r>
              <a:rPr lang="zh-CN">
                <a:highlight>
                  <a:srgbClr val="00FF00"/>
                </a:highlight>
              </a:rPr>
              <a:t>下水范文</a:t>
            </a:r>
            <a:endParaRPr lang="zh-CN">
              <a:highlight>
                <a:srgbClr val="00FF00"/>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07315" y="188595"/>
            <a:ext cx="8990330" cy="368300"/>
          </a:xfrm>
          <a:prstGeom prst="rect">
            <a:avLst/>
          </a:prstGeom>
          <a:noFill/>
        </p:spPr>
        <p:txBody>
          <a:bodyPr wrap="square" rtlCol="0" anchor="t">
            <a:spAutoFit/>
          </a:bodyPr>
          <a:p>
            <a:pPr algn="just">
              <a:buClrTx/>
              <a:buSzTx/>
              <a:buNone/>
            </a:pPr>
            <a:r>
              <a:rPr lang="en-US" altLang="zh-CN" sz="18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0" y="260985"/>
            <a:ext cx="9062085" cy="1476375"/>
          </a:xfrm>
          <a:prstGeom prst="rect">
            <a:avLst/>
          </a:prstGeom>
          <a:noFill/>
        </p:spPr>
        <p:txBody>
          <a:bodyPr wrap="square" rtlCol="0" anchor="t">
            <a:spAutoFit/>
          </a:bodyPr>
          <a:p>
            <a:r>
              <a:rPr lang="zh-CN" altLang="en-US"/>
              <a:t>假定你是李华，你的英国朋友Tom对中国古诗（Chinese poetry）很感兴趣。他来信请教有关知识。请给他回信，内容包括：</a:t>
            </a:r>
            <a:endParaRPr lang="zh-CN" altLang="en-US"/>
          </a:p>
          <a:p>
            <a:r>
              <a:rPr lang="zh-CN" altLang="en-US"/>
              <a:t>1.介绍中国古诗；</a:t>
            </a:r>
            <a:endParaRPr lang="zh-CN" altLang="en-US"/>
          </a:p>
          <a:p>
            <a:r>
              <a:rPr lang="zh-CN" altLang="en-US"/>
              <a:t>2.你学习中国古诗经历和感悟；</a:t>
            </a:r>
            <a:endParaRPr lang="zh-CN" altLang="en-US"/>
          </a:p>
          <a:p>
            <a:r>
              <a:rPr lang="zh-CN" altLang="en-US"/>
              <a:t>3.如何推广中国古诗？</a:t>
            </a:r>
            <a:endParaRPr lang="zh-CN" altLang="en-US"/>
          </a:p>
        </p:txBody>
      </p:sp>
      <p:sp>
        <p:nvSpPr>
          <p:cNvPr id="2" name="文本框 1"/>
          <p:cNvSpPr txBox="1"/>
          <p:nvPr/>
        </p:nvSpPr>
        <p:spPr>
          <a:xfrm>
            <a:off x="35560" y="-27305"/>
            <a:ext cx="1965960" cy="368300"/>
          </a:xfrm>
          <a:prstGeom prst="rect">
            <a:avLst/>
          </a:prstGeom>
          <a:noFill/>
        </p:spPr>
        <p:txBody>
          <a:bodyPr wrap="square" rtlCol="0" anchor="t">
            <a:spAutoFit/>
          </a:bodyPr>
          <a:p>
            <a:r>
              <a:rPr lang="en-US" altLang="zh-CN">
                <a:highlight>
                  <a:srgbClr val="00FF00"/>
                </a:highlight>
              </a:rPr>
              <a:t>2018 </a:t>
            </a:r>
            <a:r>
              <a:rPr lang="zh-CN" altLang="en-US">
                <a:highlight>
                  <a:srgbClr val="00FF00"/>
                </a:highlight>
              </a:rPr>
              <a:t>年广州一模</a:t>
            </a:r>
            <a:endParaRPr lang="zh-CN" altLang="en-US">
              <a:highlight>
                <a:srgbClr val="00FF00"/>
              </a:highlight>
            </a:endParaRPr>
          </a:p>
        </p:txBody>
      </p:sp>
      <p:sp>
        <p:nvSpPr>
          <p:cNvPr id="3" name="文本框 2"/>
          <p:cNvSpPr txBox="1"/>
          <p:nvPr/>
        </p:nvSpPr>
        <p:spPr>
          <a:xfrm>
            <a:off x="107315" y="1628775"/>
            <a:ext cx="9067165" cy="5281930"/>
          </a:xfrm>
          <a:prstGeom prst="rect">
            <a:avLst/>
          </a:prstGeom>
          <a:noFill/>
        </p:spPr>
        <p:txBody>
          <a:bodyPr wrap="square" rtlCol="0" anchor="t">
            <a:noAutofit/>
          </a:bodyPr>
          <a:p>
            <a:pPr algn="just"/>
            <a:r>
              <a:rPr lang="zh-CN" altLang="en-US" sz="1800">
                <a:latin typeface="Times New Roman" panose="02020603050405020304" charset="0"/>
                <a:cs typeface="Times New Roman" panose="02020603050405020304" charset="0"/>
              </a:rPr>
              <a:t>Dear Tom,</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I'm delighted to hear about your interest in Chinese poetry, a rich and profound aspect of our cultural heritage. Chinese poetry, with its roots in ancient times, is known for its brevity, depth, and the beauty of its language. It often conveys complex emotions and philosophies through a few choice words, painting vivid images with metaphors .</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My own journey with Chinese poetry began in school, where I was captivated by the rhythmic verses and the profound meanings they held. I found solace in the verses of poets like Li Bai and Du Fu, whose works transcend time and speak to the human condition. </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Promoting Chinese poetry globally can be achieved through various means. One effective</a:t>
            </a:r>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method is through translations that capture the essence of the original work. Additionally, incorporating poetry into language learning curriculums and hosting poetry recitals and competitions can pique interest. Social media platforms are also powerful tools for sharing and discussing these timeless works, making them accessible to a wider audience.</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I hope this insight has been helpful, and I look forward to discussing more about this beautiful art form with you.</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Warm regards,</a:t>
            </a:r>
            <a:endParaRPr lang="zh-CN" altLang="en-US">
              <a:latin typeface="Times New Roman" panose="02020603050405020304" charset="0"/>
              <a:cs typeface="Times New Roman" panose="02020603050405020304" charset="0"/>
            </a:endParaRPr>
          </a:p>
          <a:p>
            <a:pPr algn="just"/>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Li Hua</a:t>
            </a:r>
            <a:endParaRPr lang="zh-CN" altLang="en-US">
              <a:latin typeface="Times New Roman" panose="02020603050405020304" charset="0"/>
              <a:cs typeface="Times New Roman" panose="02020603050405020304" charset="0"/>
            </a:endParaRPr>
          </a:p>
        </p:txBody>
      </p:sp>
      <p:sp>
        <p:nvSpPr>
          <p:cNvPr id="4" name="文本框 3"/>
          <p:cNvSpPr txBox="1"/>
          <p:nvPr/>
        </p:nvSpPr>
        <p:spPr>
          <a:xfrm>
            <a:off x="6660515" y="-27305"/>
            <a:ext cx="1965960" cy="368300"/>
          </a:xfrm>
          <a:prstGeom prst="rect">
            <a:avLst/>
          </a:prstGeom>
          <a:noFill/>
        </p:spPr>
        <p:txBody>
          <a:bodyPr wrap="square" rtlCol="0" anchor="t">
            <a:spAutoFit/>
          </a:bodyPr>
          <a:p>
            <a:r>
              <a:rPr lang="zh-CN">
                <a:highlight>
                  <a:srgbClr val="00FF00"/>
                </a:highlight>
              </a:rPr>
              <a:t>类似话题</a:t>
            </a:r>
            <a:endParaRPr lang="zh-CN">
              <a:highlight>
                <a:srgbClr val="00FF00"/>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 y="116840"/>
            <a:ext cx="4456430" cy="368300"/>
          </a:xfrm>
          <a:prstGeom prst="rect">
            <a:avLst/>
          </a:prstGeom>
          <a:noFill/>
        </p:spPr>
        <p:txBody>
          <a:bodyPr wrap="square" rtlCol="0" anchor="t">
            <a:spAutoFit/>
          </a:bodyPr>
          <a:p>
            <a:r>
              <a:rPr lang="zh-CN" altLang="en-US">
                <a:highlight>
                  <a:srgbClr val="00FF00"/>
                </a:highlight>
              </a:rPr>
              <a:t>河南省</a:t>
            </a:r>
            <a:r>
              <a:rPr lang="en-US" altLang="zh-CN">
                <a:highlight>
                  <a:srgbClr val="00FF00"/>
                </a:highlight>
              </a:rPr>
              <a:t>2023</a:t>
            </a:r>
            <a:r>
              <a:rPr lang="zh-CN" altLang="en-US">
                <a:highlight>
                  <a:srgbClr val="00FF00"/>
                </a:highlight>
              </a:rPr>
              <a:t>-2024学年高三下学期3月联考</a:t>
            </a:r>
            <a:endParaRPr lang="zh-CN" altLang="en-US">
              <a:highlight>
                <a:srgbClr val="00FF00"/>
              </a:highlight>
            </a:endParaRPr>
          </a:p>
        </p:txBody>
      </p:sp>
      <p:sp>
        <p:nvSpPr>
          <p:cNvPr id="3" name="文本框 2"/>
          <p:cNvSpPr txBox="1"/>
          <p:nvPr/>
        </p:nvSpPr>
        <p:spPr>
          <a:xfrm>
            <a:off x="35560" y="548640"/>
            <a:ext cx="8898890" cy="1476375"/>
          </a:xfrm>
          <a:prstGeom prst="rect">
            <a:avLst/>
          </a:prstGeom>
          <a:noFill/>
        </p:spPr>
        <p:txBody>
          <a:bodyPr wrap="square" rtlCol="0" anchor="t">
            <a:spAutoFit/>
          </a:bodyPr>
          <a:p>
            <a:pPr algn="l">
              <a:buClrTx/>
              <a:buSzTx/>
              <a:buNone/>
            </a:pPr>
            <a:r>
              <a:rPr lang="zh-CN" altLang="en-US"/>
              <a:t>假如你是李华,在英国伦敦一所高中做交换生。上周该校组织了“我眼中的唐诗宋词”演讲比</a:t>
            </a:r>
            <a:r>
              <a:rPr lang="zh-CN" altLang="en-US" sz="1800"/>
              <a:t>赛,组织者Alisen 邀请你谈谈比赛的观感。请你给Alisen写一封电子邮件,内容包括:</a:t>
            </a:r>
            <a:endParaRPr lang="zh-CN" altLang="en-US" sz="1800"/>
          </a:p>
          <a:p>
            <a:pPr algn="l">
              <a:buClrTx/>
              <a:buSzTx/>
              <a:buNone/>
            </a:pPr>
            <a:r>
              <a:rPr lang="zh-CN" altLang="en-US" sz="1800"/>
              <a:t>1.对活动的看法;</a:t>
            </a:r>
            <a:endParaRPr lang="zh-CN" altLang="en-US" sz="1800"/>
          </a:p>
          <a:p>
            <a:pPr algn="l">
              <a:buClrTx/>
              <a:buSzTx/>
              <a:buNone/>
            </a:pPr>
            <a:r>
              <a:rPr lang="zh-CN" altLang="en-US" sz="1800"/>
              <a:t>2.对活动的建议。</a:t>
            </a:r>
            <a:endParaRPr lang="zh-CN" altLang="en-US" sz="1800"/>
          </a:p>
        </p:txBody>
      </p:sp>
      <p:sp>
        <p:nvSpPr>
          <p:cNvPr id="6" name="文本框 5"/>
          <p:cNvSpPr txBox="1"/>
          <p:nvPr/>
        </p:nvSpPr>
        <p:spPr>
          <a:xfrm>
            <a:off x="35560" y="1988820"/>
            <a:ext cx="9105900" cy="4246245"/>
          </a:xfrm>
          <a:prstGeom prst="rect">
            <a:avLst/>
          </a:prstGeom>
          <a:noFill/>
        </p:spPr>
        <p:txBody>
          <a:bodyPr wrap="square" rtlCol="0" anchor="t">
            <a:spAutoFit/>
          </a:bodyPr>
          <a:p>
            <a:pPr algn="just"/>
            <a:r>
              <a:rPr lang="zh-CN" altLang="en-US" sz="1800">
                <a:latin typeface="Times New Roman" panose="02020603050405020304" charset="0"/>
                <a:cs typeface="Times New Roman" panose="02020603050405020304" charset="0"/>
              </a:rPr>
              <a:t>Dear Alisen,</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I hope this email finds you well. I wanted to share my thoughts on the "My Eyes on Tang Poetry and Song Lyrics" speech contest held last week. It was a truly enriching experience to witness the passion and knowledge our peers have for classical Chinese literature. The event not only showcased the beauty of Tang and Song era poetry but also fostered a deeper cultural exchange among students.</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One suggestion for future events might be to include a segment where students could interpret and recite the poems in both English and Chinese. This bilingual approach could enhance understanding and engagement, especially for those less familiar with the original language. Additionally, perhaps we could invite a guest speaker or a poet to provide insights into the historical and cultural context of the poems.</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Thank you for organizing such a meaningful event. I'm looking forward to more opportunities to celebrate and learn about our shared cultural heritage.</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Best regards,</a:t>
            </a:r>
            <a:endParaRPr lang="zh-CN" altLang="en-US" sz="1800">
              <a:latin typeface="Times New Roman" panose="02020603050405020304" charset="0"/>
              <a:cs typeface="Times New Roman" panose="02020603050405020304" charset="0"/>
            </a:endParaRPr>
          </a:p>
          <a:p>
            <a:pPr algn="just"/>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Li Hua</a:t>
            </a:r>
            <a:endParaRPr lang="zh-CN" altLang="en-US" sz="1800">
              <a:latin typeface="Times New Roman" panose="02020603050405020304" charset="0"/>
              <a:cs typeface="Times New Roman" panose="02020603050405020304" charset="0"/>
            </a:endParaRPr>
          </a:p>
        </p:txBody>
      </p:sp>
      <p:sp>
        <p:nvSpPr>
          <p:cNvPr id="7" name="文本框 6"/>
          <p:cNvSpPr txBox="1"/>
          <p:nvPr/>
        </p:nvSpPr>
        <p:spPr>
          <a:xfrm>
            <a:off x="6660515" y="-27305"/>
            <a:ext cx="1965960" cy="368300"/>
          </a:xfrm>
          <a:prstGeom prst="rect">
            <a:avLst/>
          </a:prstGeom>
          <a:noFill/>
        </p:spPr>
        <p:txBody>
          <a:bodyPr wrap="square" rtlCol="0" anchor="t">
            <a:spAutoFit/>
          </a:bodyPr>
          <a:p>
            <a:r>
              <a:rPr lang="zh-CN">
                <a:highlight>
                  <a:srgbClr val="00FF00"/>
                </a:highlight>
              </a:rPr>
              <a:t>类似话题</a:t>
            </a:r>
            <a:endParaRPr lang="zh-CN">
              <a:highlight>
                <a:srgbClr val="00FF00"/>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nvSpPr>
        <p:spPr>
          <a:xfrm>
            <a:off x="1764030" y="3678555"/>
            <a:ext cx="5615940" cy="583565"/>
          </a:xfrm>
          <a:prstGeom prst="rect">
            <a:avLst/>
          </a:prstGeom>
          <a:noFill/>
        </p:spPr>
        <p:txBody>
          <a:bodyPr wrap="square" rtlCol="0">
            <a:spAutoFit/>
            <a:scene3d>
              <a:camera prst="orthographicFront"/>
              <a:lightRig rig="threePt" dir="t"/>
            </a:scene3d>
          </a:bodyPr>
          <a:p>
            <a:pPr algn="ctr"/>
            <a:r>
              <a:rPr lang="en-US" altLang="zh-CN">
                <a:ln w="22225">
                  <a:solidFill>
                    <a:srgbClr val="0070C0"/>
                  </a:solidFill>
                  <a:prstDash val="solid"/>
                </a:ln>
                <a:solidFill>
                  <a:schemeClr val="accent2">
                    <a:lumMod val="40000"/>
                    <a:lumOff val="60000"/>
                  </a:schemeClr>
                </a:solidFill>
                <a:effectLst/>
              </a:rPr>
              <a:t>   </a:t>
            </a:r>
            <a:r>
              <a:rPr lang="en-US" altLang="zh-CN" sz="3200">
                <a:ln w="22225">
                  <a:solidFill>
                    <a:srgbClr val="0070C0"/>
                  </a:solidFill>
                  <a:prstDash val="solid"/>
                </a:ln>
                <a:solidFill>
                  <a:schemeClr val="accent2">
                    <a:lumMod val="40000"/>
                    <a:lumOff val="60000"/>
                  </a:schemeClr>
                </a:solidFill>
                <a:effectLst/>
              </a:rPr>
              <a:t>Alicewu             </a:t>
            </a:r>
            <a:endParaRPr lang="en-US" altLang="zh-CN" sz="3200">
              <a:ln w="22225">
                <a:solidFill>
                  <a:srgbClr val="0070C0"/>
                </a:solidFill>
                <a:prstDash val="solid"/>
              </a:ln>
              <a:solidFill>
                <a:schemeClr val="accent2">
                  <a:lumMod val="40000"/>
                  <a:lumOff val="60000"/>
                </a:schemeClr>
              </a:solidFill>
              <a:effectLst/>
            </a:endParaRPr>
          </a:p>
        </p:txBody>
      </p:sp>
      <p:sp>
        <p:nvSpPr>
          <p:cNvPr id="2" name="矩形 1"/>
          <p:cNvSpPr/>
          <p:nvPr/>
        </p:nvSpPr>
        <p:spPr>
          <a:xfrm>
            <a:off x="1019810" y="1320800"/>
            <a:ext cx="7221220" cy="2306955"/>
          </a:xfrm>
          <a:prstGeom prst="rect">
            <a:avLst/>
          </a:prstGeom>
          <a:noFill/>
          <a:ln>
            <a:noFill/>
          </a:ln>
        </p:spPr>
        <p:txBody>
          <a:bodyPr wrap="none" rtlCol="0" anchor="t">
            <a:spAutoFit/>
          </a:bodyPr>
          <a:p>
            <a:pPr algn="ctr"/>
            <a:r>
              <a:rPr lang="zh-CN" altLang="en-US" sz="4800" b="1">
                <a:ln w="22225">
                  <a:solidFill>
                    <a:srgbClr val="0070C0"/>
                  </a:solidFill>
                  <a:prstDash val="solid"/>
                </a:ln>
                <a:solidFill>
                  <a:schemeClr val="accent2">
                    <a:lumMod val="40000"/>
                    <a:lumOff val="60000"/>
                  </a:schemeClr>
                </a:solidFill>
                <a:effectLst/>
                <a:latin typeface="Times New Roman" panose="02020603050405020304" charset="0"/>
              </a:rPr>
              <a:t>用英语讲好中国故事课例</a:t>
            </a:r>
            <a:r>
              <a:rPr lang="en-US" altLang="zh-CN" sz="4800" b="1">
                <a:ln w="22225">
                  <a:solidFill>
                    <a:srgbClr val="0070C0"/>
                  </a:solidFill>
                  <a:prstDash val="solid"/>
                </a:ln>
                <a:solidFill>
                  <a:schemeClr val="accent2">
                    <a:lumMod val="40000"/>
                    <a:lumOff val="60000"/>
                  </a:schemeClr>
                </a:solidFill>
                <a:effectLst/>
                <a:latin typeface="Times New Roman" panose="02020603050405020304" charset="0"/>
              </a:rPr>
              <a:t>1</a:t>
            </a:r>
            <a:endParaRPr lang="en-US" altLang="zh-CN" sz="4800" b="1">
              <a:ln w="22225">
                <a:solidFill>
                  <a:srgbClr val="0070C0"/>
                </a:solidFill>
                <a:prstDash val="solid"/>
              </a:ln>
              <a:solidFill>
                <a:schemeClr val="accent2">
                  <a:lumMod val="40000"/>
                  <a:lumOff val="60000"/>
                </a:schemeClr>
              </a:solidFill>
              <a:effectLst/>
              <a:latin typeface="Times New Roman" panose="02020603050405020304" charset="0"/>
            </a:endParaRPr>
          </a:p>
          <a:p>
            <a:pPr algn="ctr"/>
            <a:endParaRPr lang="zh-CN" altLang="en-US" sz="4800" b="1">
              <a:ln w="22225">
                <a:solidFill>
                  <a:srgbClr val="0070C0"/>
                </a:solidFill>
                <a:prstDash val="solid"/>
              </a:ln>
              <a:solidFill>
                <a:schemeClr val="accent2">
                  <a:lumMod val="40000"/>
                  <a:lumOff val="60000"/>
                </a:schemeClr>
              </a:solidFill>
              <a:effectLst/>
              <a:latin typeface="Times New Roman" panose="02020603050405020304" charset="0"/>
            </a:endParaRPr>
          </a:p>
          <a:p>
            <a:pPr algn="ctr"/>
            <a:r>
              <a:rPr lang="zh-CN" altLang="en-US" sz="4800" b="1">
                <a:ln w="22225">
                  <a:solidFill>
                    <a:srgbClr val="0070C0"/>
                  </a:solidFill>
                  <a:prstDash val="solid"/>
                </a:ln>
                <a:solidFill>
                  <a:schemeClr val="accent2">
                    <a:lumMod val="40000"/>
                    <a:lumOff val="60000"/>
                  </a:schemeClr>
                </a:solidFill>
                <a:effectLst/>
                <a:latin typeface="Times New Roman" panose="02020603050405020304" charset="0"/>
              </a:rPr>
              <a:t>千秋诗颂</a:t>
            </a:r>
            <a:endParaRPr lang="zh-CN" altLang="en-US" sz="4800" b="1">
              <a:ln w="22225">
                <a:solidFill>
                  <a:srgbClr val="0070C0"/>
                </a:solidFill>
                <a:prstDash val="solid"/>
              </a:ln>
              <a:solidFill>
                <a:schemeClr val="accent2">
                  <a:lumMod val="40000"/>
                  <a:lumOff val="60000"/>
                </a:schemeClr>
              </a:solidFill>
              <a:effectLst/>
              <a:latin typeface="Times New Roman" panose="0202060305040502030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背景"/>
          <p:cNvPicPr>
            <a:picLocks noChangeAspect="1"/>
          </p:cNvPicPr>
          <p:nvPr/>
        </p:nvPicPr>
        <p:blipFill>
          <a:blip r:embed="rId1"/>
          <a:stretch>
            <a:fillRect/>
          </a:stretch>
        </p:blipFill>
        <p:spPr>
          <a:xfrm>
            <a:off x="35560" y="1988820"/>
            <a:ext cx="9144000" cy="4732020"/>
          </a:xfrm>
          <a:prstGeom prst="rect">
            <a:avLst/>
          </a:prstGeom>
        </p:spPr>
      </p:pic>
      <p:sp>
        <p:nvSpPr>
          <p:cNvPr id="5" name="文本框 4"/>
          <p:cNvSpPr txBox="1"/>
          <p:nvPr/>
        </p:nvSpPr>
        <p:spPr>
          <a:xfrm>
            <a:off x="251460" y="44450"/>
            <a:ext cx="9020175" cy="521970"/>
          </a:xfrm>
          <a:prstGeom prst="rect">
            <a:avLst/>
          </a:prstGeom>
          <a:solidFill>
            <a:srgbClr val="92D050"/>
          </a:solidFill>
        </p:spPr>
        <p:txBody>
          <a:bodyPr wrap="square" rtlCol="0">
            <a:spAutoFit/>
          </a:bodyPr>
          <a:p>
            <a:r>
              <a:rPr lang="en-US" altLang="zh-CN" sz="2800">
                <a:highlight>
                  <a:srgbClr val="00FF00"/>
                </a:highlight>
                <a:latin typeface="Times New Roman" panose="02020603050405020304" charset="0"/>
                <a:cs typeface="Times New Roman" panose="02020603050405020304" charset="0"/>
              </a:rPr>
              <a:t>1. What’s the weather like last night?And How did you feel?</a:t>
            </a:r>
            <a:endParaRPr lang="zh-CN" altLang="en-US" sz="2800">
              <a:highlight>
                <a:srgbClr val="00FF00"/>
              </a:highlight>
              <a:latin typeface="Times New Roman" panose="02020603050405020304" charset="0"/>
              <a:cs typeface="Times New Roman" panose="02020603050405020304" charset="0"/>
            </a:endParaRPr>
          </a:p>
        </p:txBody>
      </p:sp>
      <p:sp>
        <p:nvSpPr>
          <p:cNvPr id="6" name="文本框 5"/>
          <p:cNvSpPr txBox="1"/>
          <p:nvPr/>
        </p:nvSpPr>
        <p:spPr>
          <a:xfrm>
            <a:off x="107315" y="692785"/>
            <a:ext cx="8788400" cy="953135"/>
          </a:xfrm>
          <a:prstGeom prst="rect">
            <a:avLst/>
          </a:prstGeom>
          <a:noFill/>
        </p:spPr>
        <p:txBody>
          <a:bodyPr wrap="square" rtlCol="0">
            <a:spAutoFit/>
          </a:bodyPr>
          <a:p>
            <a:r>
              <a:rPr lang="en-US" altLang="zh-CN" sz="2800">
                <a:highlight>
                  <a:srgbClr val="00FF00"/>
                </a:highlight>
                <a:latin typeface="Times New Roman" panose="02020603050405020304" charset="0"/>
                <a:cs typeface="Times New Roman" panose="02020603050405020304" charset="0"/>
              </a:rPr>
              <a:t>2. Which poem comes to your mind when we describe the rain in Spring?</a:t>
            </a:r>
            <a:endParaRPr lang="en-US" altLang="zh-CN" sz="2800">
              <a:highlight>
                <a:srgbClr val="00FF00"/>
              </a:highlight>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诗词"/>
          <p:cNvPicPr>
            <a:picLocks noChangeAspect="1"/>
          </p:cNvPicPr>
          <p:nvPr/>
        </p:nvPicPr>
        <p:blipFill>
          <a:blip r:embed="rId1"/>
          <a:stretch>
            <a:fillRect/>
          </a:stretch>
        </p:blipFill>
        <p:spPr>
          <a:xfrm>
            <a:off x="35560" y="908685"/>
            <a:ext cx="9144000" cy="5836285"/>
          </a:xfrm>
          <a:prstGeom prst="rect">
            <a:avLst/>
          </a:prstGeom>
        </p:spPr>
      </p:pic>
      <p:sp>
        <p:nvSpPr>
          <p:cNvPr id="6" name="文本框 5"/>
          <p:cNvSpPr txBox="1"/>
          <p:nvPr/>
        </p:nvSpPr>
        <p:spPr>
          <a:xfrm>
            <a:off x="35560" y="116840"/>
            <a:ext cx="8788400" cy="521970"/>
          </a:xfrm>
          <a:prstGeom prst="rect">
            <a:avLst/>
          </a:prstGeom>
          <a:noFill/>
        </p:spPr>
        <p:txBody>
          <a:bodyPr wrap="square" rtlCol="0">
            <a:spAutoFit/>
          </a:bodyPr>
          <a:p>
            <a:r>
              <a:rPr lang="en-US" altLang="zh-CN" sz="2800">
                <a:highlight>
                  <a:srgbClr val="00FF00"/>
                </a:highlight>
                <a:latin typeface="Times New Roman" panose="02020603050405020304" charset="0"/>
                <a:cs typeface="Times New Roman" panose="02020603050405020304" charset="0"/>
              </a:rPr>
              <a:t>3. Can you recite the rest part of the poem?</a:t>
            </a:r>
            <a:endParaRPr lang="en-US" altLang="zh-CN" sz="2800">
              <a:highlight>
                <a:srgbClr val="00FF00"/>
              </a:highlight>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85725" y="71120"/>
            <a:ext cx="8924925" cy="646239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5560" y="116840"/>
            <a:ext cx="8788400" cy="521970"/>
          </a:xfrm>
          <a:prstGeom prst="rect">
            <a:avLst/>
          </a:prstGeom>
          <a:noFill/>
        </p:spPr>
        <p:txBody>
          <a:bodyPr wrap="square" rtlCol="0">
            <a:spAutoFit/>
          </a:bodyPr>
          <a:p>
            <a:r>
              <a:rPr lang="en-US" altLang="zh-CN" sz="2800">
                <a:highlight>
                  <a:srgbClr val="00FF00"/>
                </a:highlight>
                <a:latin typeface="Times New Roman" panose="02020603050405020304" charset="0"/>
                <a:cs typeface="Times New Roman" panose="02020603050405020304" charset="0"/>
              </a:rPr>
              <a:t>4. What else do you know about the poem?</a:t>
            </a:r>
            <a:endParaRPr lang="en-US" altLang="zh-CN" sz="2800">
              <a:highlight>
                <a:srgbClr val="00FF00"/>
              </a:highlight>
              <a:latin typeface="Times New Roman" panose="02020603050405020304" charset="0"/>
              <a:cs typeface="Times New Roman" panose="02020603050405020304" charset="0"/>
            </a:endParaRPr>
          </a:p>
        </p:txBody>
      </p:sp>
      <p:pic>
        <p:nvPicPr>
          <p:cNvPr id="4" name="千秋诗颂 春夜喜雨中英版">
            <a:hlinkClick r:id="" action="ppaction://media"/>
          </p:cNvPr>
          <p:cNvPicPr/>
          <p:nvPr>
            <a:videoFile r:link="rId1"/>
            <p:extLst>
              <p:ext uri="{DAA4B4D4-6D71-4841-9C94-3DE7FCFB9230}">
                <p14:media xmlns:p14="http://schemas.microsoft.com/office/powerpoint/2010/main" r:embed="rId2">
                  <p14:trim st="350000.000000"/>
                </p14:media>
              </p:ext>
            </p:extLst>
            <p:custDataLst>
              <p:tags r:id="rId3"/>
            </p:custDataLst>
          </p:nvPr>
        </p:nvPicPr>
        <p:blipFill>
          <a:blip r:embed="rId4"/>
          <a:stretch>
            <a:fillRect/>
          </a:stretch>
        </p:blipFill>
        <p:spPr>
          <a:xfrm>
            <a:off x="252095" y="764540"/>
            <a:ext cx="8592820" cy="5574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 name="文本框 5"/>
          <p:cNvSpPr txBox="1"/>
          <p:nvPr/>
        </p:nvSpPr>
        <p:spPr>
          <a:xfrm>
            <a:off x="0" y="-27305"/>
            <a:ext cx="8788400" cy="521970"/>
          </a:xfrm>
          <a:prstGeom prst="rect">
            <a:avLst/>
          </a:prstGeom>
          <a:noFill/>
        </p:spPr>
        <p:txBody>
          <a:bodyPr wrap="square" rtlCol="0">
            <a:spAutoFit/>
          </a:bodyPr>
          <a:p>
            <a:r>
              <a:rPr lang="en-US" altLang="zh-CN" sz="2800">
                <a:highlight>
                  <a:srgbClr val="00FF00"/>
                </a:highlight>
                <a:latin typeface="Times New Roman" panose="02020603050405020304" charset="0"/>
                <a:cs typeface="Times New Roman" panose="02020603050405020304" charset="0"/>
              </a:rPr>
              <a:t>5. What’s the translation of the poem?</a:t>
            </a:r>
            <a:endParaRPr lang="en-US" altLang="zh-CN" sz="2800">
              <a:highlight>
                <a:srgbClr val="00FF00"/>
              </a:highlight>
              <a:latin typeface="Times New Roman" panose="02020603050405020304" charset="0"/>
              <a:cs typeface="Times New Roman" panose="02020603050405020304" charset="0"/>
            </a:endParaRPr>
          </a:p>
        </p:txBody>
      </p:sp>
      <p:sp>
        <p:nvSpPr>
          <p:cNvPr id="4" name="文本框 3"/>
          <p:cNvSpPr txBox="1"/>
          <p:nvPr/>
        </p:nvSpPr>
        <p:spPr>
          <a:xfrm>
            <a:off x="137795" y="494665"/>
            <a:ext cx="8868410" cy="5128895"/>
          </a:xfrm>
          <a:prstGeom prst="rect">
            <a:avLst/>
          </a:prstGeom>
          <a:noFill/>
          <a:extLst>
            <a:ext uri="{909E8E84-426E-40DD-AFC4-6F175D3DCCD1}">
              <a14:hiddenFill xmlns:a14="http://schemas.microsoft.com/office/drawing/2010/main">
                <a:solidFill>
                  <a:srgbClr val="92D050"/>
                </a:solidFill>
              </a14:hiddenFill>
            </a:ext>
          </a:extLst>
        </p:spPr>
        <p:txBody>
          <a:bodyPr wrap="square" rtlCol="0" anchor="t">
            <a:noAutofit/>
          </a:bodyPr>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Happy Rain on a Spring Night</a:t>
            </a:r>
            <a:endParaRPr lang="zh-CN" altLang="en-US"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by  Du Fu</a:t>
            </a:r>
            <a:endParaRPr lang="zh-CN" altLang="en-US"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Good rain knows its time </a:t>
            </a:r>
            <a:r>
              <a:rPr lang="zh-CN" altLang="en-US" sz="2800">
                <a:solidFill>
                  <a:schemeClr val="tx1"/>
                </a:solidFill>
                <a:highlight>
                  <a:srgbClr val="00FF00"/>
                </a:highlight>
                <a:latin typeface="Times New Roman" panose="02020603050405020304" charset="0"/>
                <a:cs typeface="Times New Roman" panose="02020603050405020304" charset="0"/>
              </a:rPr>
              <a:t>right</a:t>
            </a:r>
            <a:r>
              <a:rPr lang="zh-CN" altLang="en-US" sz="2800">
                <a:solidFill>
                  <a:schemeClr val="tx1"/>
                </a:solidFill>
                <a:latin typeface="Times New Roman" panose="02020603050405020304" charset="0"/>
                <a:cs typeface="Times New Roman" panose="02020603050405020304" charset="0"/>
              </a:rPr>
              <a:t>;</a:t>
            </a:r>
            <a:endParaRPr lang="zh-CN" altLang="en-US"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It will fall when comes </a:t>
            </a:r>
            <a:r>
              <a:rPr lang="zh-CN" altLang="en-US" sz="2800">
                <a:solidFill>
                  <a:schemeClr val="tx1"/>
                </a:solidFill>
                <a:highlight>
                  <a:srgbClr val="FF0000"/>
                </a:highlight>
                <a:latin typeface="Times New Roman" panose="02020603050405020304" charset="0"/>
                <a:cs typeface="Times New Roman" panose="02020603050405020304" charset="0"/>
              </a:rPr>
              <a:t>spring</a:t>
            </a:r>
            <a:r>
              <a:rPr lang="zh-CN" altLang="en-US" sz="2800">
                <a:solidFill>
                  <a:schemeClr val="tx1"/>
                </a:solidFill>
                <a:latin typeface="Times New Roman" panose="02020603050405020304" charset="0"/>
                <a:cs typeface="Times New Roman" panose="02020603050405020304" charset="0"/>
              </a:rPr>
              <a:t>.</a:t>
            </a:r>
            <a:endParaRPr lang="zh-CN" altLang="en-US"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With wind it steals in </a:t>
            </a:r>
            <a:r>
              <a:rPr lang="zh-CN" altLang="en-US" sz="2800">
                <a:solidFill>
                  <a:schemeClr val="tx1"/>
                </a:solidFill>
                <a:highlight>
                  <a:srgbClr val="00FF00"/>
                </a:highlight>
                <a:latin typeface="Times New Roman" panose="02020603050405020304" charset="0"/>
                <a:cs typeface="Times New Roman" panose="02020603050405020304" charset="0"/>
              </a:rPr>
              <a:t>night</a:t>
            </a:r>
            <a:r>
              <a:rPr lang="zh-CN" altLang="en-US" sz="2800">
                <a:solidFill>
                  <a:schemeClr val="tx1"/>
                </a:solidFill>
                <a:latin typeface="Times New Roman" panose="02020603050405020304" charset="0"/>
                <a:cs typeface="Times New Roman" panose="02020603050405020304" charset="0"/>
              </a:rPr>
              <a:t>;</a:t>
            </a:r>
            <a:endParaRPr lang="zh-CN" altLang="en-US"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Mute, it moistens each </a:t>
            </a:r>
            <a:r>
              <a:rPr lang="zh-CN" altLang="en-US" sz="2800">
                <a:solidFill>
                  <a:schemeClr val="tx1"/>
                </a:solidFill>
                <a:highlight>
                  <a:srgbClr val="FF0000"/>
                </a:highlight>
                <a:latin typeface="Times New Roman" panose="02020603050405020304" charset="0"/>
                <a:cs typeface="Times New Roman" panose="02020603050405020304" charset="0"/>
              </a:rPr>
              <a:t>thing</a:t>
            </a:r>
            <a:r>
              <a:rPr lang="zh-CN" altLang="en-US" sz="2800">
                <a:solidFill>
                  <a:schemeClr val="tx1"/>
                </a:solidFill>
                <a:latin typeface="Times New Roman" panose="02020603050405020304" charset="0"/>
                <a:cs typeface="Times New Roman" panose="02020603050405020304" charset="0"/>
              </a:rPr>
              <a:t>.</a:t>
            </a:r>
            <a:endParaRPr lang="zh-CN" altLang="en-US" sz="2800">
              <a:solidFill>
                <a:schemeClr val="tx1"/>
              </a:solidFill>
              <a:latin typeface="Times New Roman" panose="02020603050405020304" charset="0"/>
              <a:cs typeface="Times New Roman" panose="02020603050405020304" charset="0"/>
            </a:endParaRPr>
          </a:p>
          <a:p>
            <a:endParaRPr lang="zh-CN" altLang="en-US"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Over wild lanes dark cloud </a:t>
            </a:r>
            <a:r>
              <a:rPr lang="zh-CN" altLang="en-US" sz="2800">
                <a:solidFill>
                  <a:schemeClr val="tx1"/>
                </a:solidFill>
                <a:highlight>
                  <a:srgbClr val="00FF00"/>
                </a:highlight>
                <a:latin typeface="Times New Roman" panose="02020603050405020304" charset="0"/>
                <a:cs typeface="Times New Roman" panose="02020603050405020304" charset="0"/>
              </a:rPr>
              <a:t>spreads</a:t>
            </a:r>
            <a:r>
              <a:rPr lang="zh-CN" altLang="en-US" sz="2800">
                <a:solidFill>
                  <a:schemeClr val="tx1"/>
                </a:solidFill>
                <a:latin typeface="Times New Roman" panose="02020603050405020304" charset="0"/>
                <a:cs typeface="Times New Roman" panose="02020603050405020304" charset="0"/>
              </a:rPr>
              <a:t>;</a:t>
            </a:r>
            <a:endParaRPr lang="zh-CN" altLang="en-US"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In boat a lantern </a:t>
            </a:r>
            <a:r>
              <a:rPr lang="zh-CN" altLang="en-US" sz="2800">
                <a:solidFill>
                  <a:schemeClr val="tx1"/>
                </a:solidFill>
                <a:highlight>
                  <a:srgbClr val="FF0000"/>
                </a:highlight>
                <a:latin typeface="Times New Roman" panose="02020603050405020304" charset="0"/>
                <a:cs typeface="Times New Roman" panose="02020603050405020304" charset="0"/>
              </a:rPr>
              <a:t>looms</a:t>
            </a:r>
            <a:r>
              <a:rPr lang="zh-CN" altLang="en-US" sz="2800">
                <a:solidFill>
                  <a:schemeClr val="tx1"/>
                </a:solidFill>
                <a:latin typeface="Times New Roman" panose="02020603050405020304" charset="0"/>
                <a:cs typeface="Times New Roman" panose="02020603050405020304" charset="0"/>
              </a:rPr>
              <a:t>.</a:t>
            </a:r>
            <a:endParaRPr lang="zh-CN" altLang="en-US"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Dawn sees saturated </a:t>
            </a:r>
            <a:r>
              <a:rPr lang="zh-CN" altLang="en-US" sz="2800">
                <a:solidFill>
                  <a:schemeClr val="tx1"/>
                </a:solidFill>
                <a:highlight>
                  <a:srgbClr val="00FF00"/>
                </a:highlight>
                <a:latin typeface="Times New Roman" panose="02020603050405020304" charset="0"/>
                <a:cs typeface="Times New Roman" panose="02020603050405020304" charset="0"/>
              </a:rPr>
              <a:t>reds</a:t>
            </a:r>
            <a:r>
              <a:rPr lang="zh-CN" altLang="en-US" sz="2800">
                <a:solidFill>
                  <a:schemeClr val="tx1"/>
                </a:solidFill>
                <a:latin typeface="Times New Roman" panose="02020603050405020304" charset="0"/>
                <a:cs typeface="Times New Roman" panose="02020603050405020304" charset="0"/>
              </a:rPr>
              <a:t>;</a:t>
            </a:r>
            <a:endParaRPr lang="zh-CN" altLang="en-US"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The town’s heavy with </a:t>
            </a:r>
            <a:r>
              <a:rPr lang="zh-CN" altLang="en-US" sz="2800">
                <a:solidFill>
                  <a:schemeClr val="tx1"/>
                </a:solidFill>
                <a:highlight>
                  <a:srgbClr val="FF0000"/>
                </a:highlight>
                <a:latin typeface="Times New Roman" panose="02020603050405020304" charset="0"/>
                <a:cs typeface="Times New Roman" panose="02020603050405020304" charset="0"/>
              </a:rPr>
              <a:t>blooms</a:t>
            </a:r>
            <a:r>
              <a:rPr lang="zh-CN" altLang="en-US" sz="2800">
                <a:solidFill>
                  <a:schemeClr val="tx1"/>
                </a:solidFill>
                <a:latin typeface="Times New Roman" panose="02020603050405020304" charset="0"/>
                <a:cs typeface="Times New Roman" panose="02020603050405020304" charset="0"/>
              </a:rPr>
              <a:t>.</a:t>
            </a:r>
            <a:endParaRPr lang="zh-CN" altLang="en-US" sz="2800">
              <a:solidFill>
                <a:schemeClr val="tx1"/>
              </a:solidFill>
              <a:latin typeface="Times New Roman" panose="02020603050405020304" charset="0"/>
              <a:cs typeface="Times New Roman" panose="02020603050405020304" charset="0"/>
            </a:endParaRPr>
          </a:p>
          <a:p>
            <a:endParaRPr lang="zh-CN" altLang="en-US"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7315" y="476885"/>
            <a:ext cx="9015095" cy="304609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假定你是李华，你的英国朋友Tom对描述春雨的中国古诗（Chinese poetry）很感兴趣。他来信请教有关知识。请给他回信，内容包括：</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1.具体介绍一首古诗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2.欣赏中国古诗的方法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3.学习中国古诗的感悟</a:t>
            </a:r>
            <a:endParaRPr lang="zh-CN" altLang="en-US" sz="2400">
              <a:latin typeface="Times New Roman" panose="02020603050405020304" charset="0"/>
              <a:cs typeface="Times New Roman" panose="02020603050405020304" charset="0"/>
            </a:endParaRPr>
          </a:p>
          <a:p>
            <a:r>
              <a:rPr lang="zh-CN" altLang="zh-CN" sz="2400">
                <a:latin typeface="Times New Roman" panose="02020603050405020304" charset="0"/>
                <a:sym typeface="+mn-ea"/>
              </a:rPr>
              <a:t>注意：词数</a:t>
            </a:r>
            <a:r>
              <a:rPr lang="en-US" altLang="zh-CN" sz="2400">
                <a:latin typeface="Times New Roman" panose="02020603050405020304" charset="0"/>
                <a:sym typeface="+mn-ea"/>
              </a:rPr>
              <a:t>100</a:t>
            </a:r>
            <a:r>
              <a:rPr lang="zh-CN" altLang="zh-CN" sz="2400">
                <a:latin typeface="Times New Roman" panose="02020603050405020304" charset="0"/>
                <a:sym typeface="+mn-ea"/>
              </a:rPr>
              <a:t>左右；</a:t>
            </a:r>
            <a:endParaRPr lang="zh-CN" altLang="zh-CN" sz="2400">
              <a:latin typeface="Times New Roman" panose="02020603050405020304" charset="0"/>
              <a:sym typeface="+mn-ea"/>
            </a:endParaRPr>
          </a:p>
          <a:p>
            <a:r>
              <a:rPr lang="zh-CN" altLang="zh-CN" sz="2400">
                <a:latin typeface="Times New Roman" panose="02020603050405020304" charset="0"/>
                <a:sym typeface="+mn-ea"/>
              </a:rPr>
              <a:t>可以适当增加细节，以使行文连贯。</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179705" y="51435"/>
            <a:ext cx="2386965" cy="521970"/>
          </a:xfrm>
          <a:prstGeom prst="rect">
            <a:avLst/>
          </a:prstGeom>
          <a:noFill/>
        </p:spPr>
        <p:txBody>
          <a:bodyPr wrap="square" rtlCol="0">
            <a:spAutoFit/>
          </a:bodyPr>
          <a:p>
            <a:r>
              <a:rPr lang="en-US" altLang="zh-CN" sz="2800">
                <a:solidFill>
                  <a:schemeClr val="tx2"/>
                </a:solidFill>
                <a:highlight>
                  <a:srgbClr val="00FF00"/>
                </a:highlight>
                <a:latin typeface="Times New Roman" panose="02020603050405020304" charset="0"/>
                <a:cs typeface="Times New Roman" panose="02020603050405020304" charset="0"/>
              </a:rPr>
              <a:t>Application</a:t>
            </a:r>
            <a:endParaRPr lang="en-US" altLang="zh-CN" sz="2800">
              <a:solidFill>
                <a:schemeClr val="tx2"/>
              </a:solidFill>
              <a:highlight>
                <a:srgbClr val="00FF00"/>
              </a:highlight>
              <a:latin typeface="Times New Roman" panose="02020603050405020304" charset="0"/>
              <a:cs typeface="Times New Roman" panose="02020603050405020304" charset="0"/>
            </a:endParaRPr>
          </a:p>
        </p:txBody>
      </p:sp>
      <p:sp>
        <p:nvSpPr>
          <p:cNvPr id="3" name="文本框 2"/>
          <p:cNvSpPr txBox="1"/>
          <p:nvPr/>
        </p:nvSpPr>
        <p:spPr>
          <a:xfrm>
            <a:off x="107315" y="3501390"/>
            <a:ext cx="6075680" cy="686435"/>
          </a:xfrm>
          <a:prstGeom prst="rect">
            <a:avLst/>
          </a:prstGeom>
          <a:solidFill>
            <a:schemeClr val="accent1"/>
          </a:solidFill>
        </p:spPr>
        <p:txBody>
          <a:bodyPr wrap="square" rtlCol="0">
            <a:noAutofit/>
          </a:bodyPr>
          <a:p>
            <a:r>
              <a:rPr lang="en-US" altLang="zh-CN" sz="2800">
                <a:solidFill>
                  <a:srgbClr val="FF0000"/>
                </a:solidFill>
              </a:rPr>
              <a:t>Step 1 </a:t>
            </a:r>
            <a:r>
              <a:rPr lang="zh-CN" altLang="en-US" sz="2800">
                <a:solidFill>
                  <a:srgbClr val="FF0000"/>
                </a:solidFill>
              </a:rPr>
              <a:t>审题：咨询信</a:t>
            </a:r>
            <a:r>
              <a:rPr lang="en-US" altLang="zh-CN" sz="2800">
                <a:solidFill>
                  <a:srgbClr val="FF0000"/>
                </a:solidFill>
              </a:rPr>
              <a:t>or  </a:t>
            </a:r>
            <a:r>
              <a:rPr lang="zh-CN" altLang="en-US" sz="2800">
                <a:solidFill>
                  <a:srgbClr val="FF0000"/>
                </a:solidFill>
              </a:rPr>
              <a:t>介绍信？</a:t>
            </a:r>
            <a:endParaRPr lang="zh-CN" altLang="en-US" sz="2800">
              <a:solidFill>
                <a:srgbClr val="FF0000"/>
              </a:solidFill>
            </a:endParaRPr>
          </a:p>
          <a:p>
            <a:r>
              <a:rPr lang="en-US" altLang="zh-CN" sz="2800">
                <a:solidFill>
                  <a:srgbClr val="FF0000"/>
                </a:solidFill>
              </a:rPr>
              <a:t>      </a:t>
            </a:r>
            <a:endParaRPr lang="en-US" altLang="zh-CN" sz="2800">
              <a:solidFill>
                <a:srgbClr val="FF0000"/>
              </a:solidFill>
            </a:endParaRPr>
          </a:p>
        </p:txBody>
      </p:sp>
      <p:sp>
        <p:nvSpPr>
          <p:cNvPr id="6" name="文本框 5"/>
          <p:cNvSpPr txBox="1"/>
          <p:nvPr/>
        </p:nvSpPr>
        <p:spPr>
          <a:xfrm>
            <a:off x="179705" y="4221480"/>
            <a:ext cx="6075680" cy="1870075"/>
          </a:xfrm>
          <a:prstGeom prst="rect">
            <a:avLst/>
          </a:prstGeom>
          <a:solidFill>
            <a:schemeClr val="accent1"/>
          </a:solidFill>
        </p:spPr>
        <p:txBody>
          <a:bodyPr wrap="square" rtlCol="0">
            <a:noAutofit/>
          </a:bodyPr>
          <a:p>
            <a:r>
              <a:rPr lang="zh-CN" sz="2800">
                <a:solidFill>
                  <a:srgbClr val="FF0000"/>
                </a:solidFill>
              </a:rPr>
              <a:t>显性要点：</a:t>
            </a:r>
            <a:endParaRPr lang="zh-CN" sz="2800">
              <a:solidFill>
                <a:srgbClr val="FF0000"/>
              </a:solidFill>
            </a:endParaRPr>
          </a:p>
          <a:p>
            <a:r>
              <a:rPr lang="en-US" altLang="zh-CN" sz="2800">
                <a:solidFill>
                  <a:schemeClr val="tx1"/>
                </a:solidFill>
              </a:rPr>
              <a:t>1. </a:t>
            </a:r>
            <a:r>
              <a:rPr lang="zh-CN" altLang="en-US" sz="2800">
                <a:solidFill>
                  <a:schemeClr val="tx1"/>
                </a:solidFill>
              </a:rPr>
              <a:t>介绍古诗</a:t>
            </a:r>
            <a:endParaRPr lang="zh-CN" altLang="en-US" sz="2800">
              <a:solidFill>
                <a:schemeClr val="tx1"/>
              </a:solidFill>
            </a:endParaRPr>
          </a:p>
          <a:p>
            <a:r>
              <a:rPr lang="en-US" altLang="zh-CN" sz="2800">
                <a:solidFill>
                  <a:schemeClr val="tx1"/>
                </a:solidFill>
              </a:rPr>
              <a:t>2. </a:t>
            </a:r>
            <a:r>
              <a:rPr lang="zh-CN" altLang="en-US" sz="2800">
                <a:solidFill>
                  <a:schemeClr val="tx1"/>
                </a:solidFill>
              </a:rPr>
              <a:t>欣赏方法</a:t>
            </a:r>
            <a:endParaRPr lang="zh-CN" altLang="en-US" sz="2800">
              <a:solidFill>
                <a:schemeClr val="tx1"/>
              </a:solidFill>
            </a:endParaRPr>
          </a:p>
          <a:p>
            <a:r>
              <a:rPr lang="en-US" altLang="zh-CN" sz="2800">
                <a:solidFill>
                  <a:schemeClr val="tx1"/>
                </a:solidFill>
              </a:rPr>
              <a:t>3.</a:t>
            </a:r>
            <a:r>
              <a:rPr lang="zh-CN" altLang="en-US" sz="2800">
                <a:solidFill>
                  <a:schemeClr val="tx1"/>
                </a:solidFill>
              </a:rPr>
              <a:t>学习感悟</a:t>
            </a:r>
            <a:r>
              <a:rPr lang="en-US" altLang="zh-CN" sz="2800">
                <a:solidFill>
                  <a:srgbClr val="FF0000"/>
                </a:solidFill>
              </a:rPr>
              <a:t>      </a:t>
            </a:r>
            <a:endParaRPr lang="en-US" altLang="zh-CN" sz="2800">
              <a:solidFill>
                <a:srgbClr val="FF0000"/>
              </a:solidFill>
            </a:endParaRPr>
          </a:p>
        </p:txBody>
      </p:sp>
      <p:sp>
        <p:nvSpPr>
          <p:cNvPr id="7" name="文本框 6"/>
          <p:cNvSpPr txBox="1"/>
          <p:nvPr/>
        </p:nvSpPr>
        <p:spPr>
          <a:xfrm>
            <a:off x="3203575" y="4293235"/>
            <a:ext cx="6075680" cy="1870075"/>
          </a:xfrm>
          <a:prstGeom prst="rect">
            <a:avLst/>
          </a:prstGeom>
          <a:noFill/>
        </p:spPr>
        <p:txBody>
          <a:bodyPr wrap="square" rtlCol="0">
            <a:noAutofit/>
          </a:bodyPr>
          <a:p>
            <a:r>
              <a:rPr lang="zh-CN" sz="2800">
                <a:solidFill>
                  <a:srgbClr val="FF0000"/>
                </a:solidFill>
              </a:rPr>
              <a:t>隐性要点：</a:t>
            </a:r>
            <a:endParaRPr lang="zh-CN" sz="2800">
              <a:solidFill>
                <a:srgbClr val="FF0000"/>
              </a:solidFill>
            </a:endParaRPr>
          </a:p>
          <a:p>
            <a:r>
              <a:rPr lang="en-US" altLang="zh-CN" sz="2800">
                <a:solidFill>
                  <a:schemeClr val="tx1"/>
                </a:solidFill>
              </a:rPr>
              <a:t>1.  </a:t>
            </a:r>
            <a:r>
              <a:rPr lang="zh-CN" altLang="en-US" sz="2800">
                <a:solidFill>
                  <a:schemeClr val="tx1"/>
                </a:solidFill>
              </a:rPr>
              <a:t>来信的原因</a:t>
            </a:r>
            <a:endParaRPr lang="zh-CN" altLang="en-US" sz="2800">
              <a:solidFill>
                <a:schemeClr val="tx1"/>
              </a:solidFill>
            </a:endParaRPr>
          </a:p>
          <a:p>
            <a:r>
              <a:rPr lang="en-US" altLang="zh-CN" sz="2800">
                <a:solidFill>
                  <a:schemeClr val="tx1"/>
                </a:solidFill>
              </a:rPr>
              <a:t>2. </a:t>
            </a:r>
            <a:r>
              <a:rPr lang="zh-CN" altLang="en-US" sz="2800">
                <a:solidFill>
                  <a:schemeClr val="tx1"/>
                </a:solidFill>
              </a:rPr>
              <a:t>回信的目的</a:t>
            </a:r>
            <a:endParaRPr lang="zh-CN" altLang="en-US" sz="2800">
              <a:solidFill>
                <a:schemeClr val="tx1"/>
              </a:solidFill>
            </a:endParaRPr>
          </a:p>
          <a:p>
            <a:r>
              <a:rPr lang="en-US" altLang="zh-CN" sz="2800">
                <a:solidFill>
                  <a:srgbClr val="FF0000"/>
                </a:solidFill>
              </a:rPr>
              <a:t>      </a:t>
            </a:r>
            <a:endParaRPr lang="en-US" altLang="zh-CN"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5" name="文本框 7"/>
          <p:cNvSpPr/>
          <p:nvPr/>
        </p:nvSpPr>
        <p:spPr>
          <a:xfrm>
            <a:off x="107395" y="88027"/>
            <a:ext cx="4570809" cy="521970"/>
          </a:xfrm>
          <a:prstGeom prst="rect">
            <a:avLst/>
          </a:prstGeom>
          <a:noFill/>
          <a:ln>
            <a:noFill/>
            <a:miter lim="800000"/>
          </a:ln>
        </p:spPr>
        <p:txBody>
          <a:bodyPr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等线" panose="02010600030101010101" pitchFamily="2" charset="-122"/>
                <a:ea typeface="等线" panose="02010600030101010101" pitchFamily="2" charset="-122"/>
              </a:defRPr>
            </a:lvl5pPr>
          </a:lstStyle>
          <a:p>
            <a:pPr lvl="0" eaLnBrk="1" hangingPunct="1">
              <a:buFontTx/>
            </a:pPr>
            <a:r>
              <a:rPr lang="en-US" altLang="zh-CN" sz="2800">
                <a:solidFill>
                  <a:srgbClr val="FF0000"/>
                </a:solidFill>
                <a:highlight>
                  <a:srgbClr val="FFFF00"/>
                </a:highlight>
                <a:latin typeface="Arial" panose="020B0604020202020204" pitchFamily="34" charset="0"/>
                <a:ea typeface="宋体" panose="02010600030101010101" pitchFamily="2" charset="-122"/>
              </a:rPr>
              <a:t>Step 2 谋篇布局</a:t>
            </a:r>
            <a:endParaRPr lang="en-US" altLang="zh-CN" sz="2800">
              <a:solidFill>
                <a:srgbClr val="FF0000"/>
              </a:solidFill>
              <a:highlight>
                <a:srgbClr val="FFFF00"/>
              </a:highlight>
              <a:latin typeface="Arial" panose="020B0604020202020204" pitchFamily="34" charset="0"/>
              <a:ea typeface="宋体" panose="02010600030101010101" pitchFamily="2" charset="-122"/>
            </a:endParaRPr>
          </a:p>
        </p:txBody>
      </p:sp>
      <p:sp>
        <p:nvSpPr>
          <p:cNvPr id="4" name="矩形 3"/>
          <p:cNvSpPr/>
          <p:nvPr/>
        </p:nvSpPr>
        <p:spPr>
          <a:xfrm>
            <a:off x="1619885" y="692785"/>
            <a:ext cx="5548630" cy="483870"/>
          </a:xfrm>
          <a:prstGeom prst="rect">
            <a:avLst/>
          </a:prstGeom>
          <a:solidFill>
            <a:schemeClr val="accent4">
              <a:lumMod val="50000"/>
            </a:schemeClr>
          </a:solidFill>
          <a:effectLst>
            <a:outerShdw blurRad="50800" dist="38100" dir="2700000" algn="tl" rotWithShape="0">
              <a:prstClr val="black">
                <a:alpha val="40000"/>
              </a:prstClr>
            </a:outerShdw>
          </a:effectLst>
        </p:spPr>
        <p:txBody>
          <a:bodyPr wrap="square" lIns="68580" tIns="34290" rIns="68580" bIns="34290">
            <a:spAutoFit/>
          </a:bodyPr>
          <a:p>
            <a:pPr defTabSz="685800" fontAlgn="base">
              <a:defRPr/>
            </a:pPr>
            <a:r>
              <a:rPr lang="en-US" altLang="zh-CN" sz="2700" strike="noStrike" noProof="1" dirty="0">
                <a:solidFill>
                  <a:srgbClr val="FFFFFF"/>
                </a:solidFill>
                <a:latin typeface="Times New Roman" panose="02020603050405020304" charset="0"/>
                <a:ea typeface="宋体" panose="02010600030101010101" pitchFamily="2" charset="-122"/>
                <a:cs typeface="Times New Roman" panose="02020603050405020304" charset="0"/>
              </a:rPr>
              <a:t>Main parts of the letter of introduction</a:t>
            </a:r>
            <a:endParaRPr lang="zh-CN" altLang="en-US" sz="2700" strike="noStrike" noProof="1" dirty="0">
              <a:solidFill>
                <a:srgbClr val="FFFFFF"/>
              </a:solidFill>
              <a:latin typeface="Times New Roman" panose="02020603050405020304" charset="0"/>
              <a:ea typeface="宋体" panose="02010600030101010101" pitchFamily="2" charset="-122"/>
              <a:cs typeface="Times New Roman" panose="02020603050405020304" charset="0"/>
            </a:endParaRPr>
          </a:p>
        </p:txBody>
      </p:sp>
      <p:sp>
        <p:nvSpPr>
          <p:cNvPr id="11" name="矩形 10"/>
          <p:cNvSpPr/>
          <p:nvPr/>
        </p:nvSpPr>
        <p:spPr>
          <a:xfrm>
            <a:off x="88106" y="1701006"/>
            <a:ext cx="8841581" cy="3623310"/>
          </a:xfrm>
          <a:prstGeom prst="rect">
            <a:avLst/>
          </a:prstGeom>
          <a:noFill/>
          <a:ln w="76200">
            <a:solidFill>
              <a:schemeClr val="accent1">
                <a:lumMod val="75000"/>
              </a:schemeClr>
            </a:solidFill>
            <a:prstDash val="solid"/>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p>
            <a:pPr indent="200025" defTabSz="685800" eaLnBrk="0" fontAlgn="base" hangingPunct="0">
              <a:spcBef>
                <a:spcPct val="0"/>
              </a:spcBef>
              <a:spcAft>
                <a:spcPct val="0"/>
              </a:spcAft>
              <a:defRPr/>
            </a:pPr>
            <a:r>
              <a:rPr lang="en-US" altLang="zh-CN" sz="2100" b="1" strike="noStrike" noProof="1" dirty="0">
                <a:solidFill>
                  <a:schemeClr val="tx1"/>
                </a:solidFill>
                <a:latin typeface="Times New Roman" panose="02020603050405020304" charset="0"/>
                <a:ea typeface="宋体" panose="02010600030101010101" pitchFamily="2" charset="-122"/>
                <a:cs typeface="Times New Roman" panose="02020603050405020304" charset="0"/>
              </a:rPr>
              <a:t>Dear Tom,</a:t>
            </a:r>
            <a:endParaRPr lang="en-US" altLang="zh-CN" sz="2100" b="1" strike="noStrike" noProof="1" dirty="0">
              <a:solidFill>
                <a:schemeClr val="tx1"/>
              </a:solidFill>
              <a:latin typeface="Arial" panose="020B0604020202020204" pitchFamily="34" charset="0"/>
              <a:ea typeface="宋体" panose="02010600030101010101" pitchFamily="2" charset="-122"/>
              <a:cs typeface="宋体" panose="02010600030101010101" pitchFamily="2" charset="-122"/>
            </a:endParaRPr>
          </a:p>
          <a:p>
            <a:pPr indent="200025" defTabSz="685800" eaLnBrk="0" fontAlgn="base" hangingPunct="0">
              <a:spcBef>
                <a:spcPct val="0"/>
              </a:spcBef>
              <a:spcAft>
                <a:spcPct val="0"/>
              </a:spcAft>
              <a:defRPr/>
            </a:pPr>
            <a:endParaRPr lang="en-US" altLang="zh-CN" sz="2100" b="1" strike="noStrike" noProof="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200025" defTabSz="685800" eaLnBrk="0" fontAlgn="base" hangingPunct="0">
              <a:spcBef>
                <a:spcPct val="0"/>
              </a:spcBef>
              <a:spcAft>
                <a:spcPct val="0"/>
              </a:spcAft>
              <a:defRPr/>
            </a:pPr>
            <a:endParaRPr lang="en-US" altLang="zh-CN" sz="2100" b="1" strike="noStrike" noProof="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200025" defTabSz="685800" eaLnBrk="0" fontAlgn="base" hangingPunct="0">
              <a:spcBef>
                <a:spcPct val="0"/>
              </a:spcBef>
              <a:spcAft>
                <a:spcPct val="0"/>
              </a:spcAft>
              <a:defRPr/>
            </a:pPr>
            <a:endParaRPr lang="en-US" altLang="zh-CN" sz="2100" b="1" strike="noStrike" noProof="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200025" defTabSz="685800" eaLnBrk="0" fontAlgn="base" hangingPunct="0">
              <a:spcBef>
                <a:spcPct val="0"/>
              </a:spcBef>
              <a:spcAft>
                <a:spcPct val="0"/>
              </a:spcAft>
              <a:defRPr/>
            </a:pPr>
            <a:endParaRPr lang="en-US" altLang="zh-CN" sz="2100" b="1" strike="noStrike" noProof="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200025" defTabSz="685800" eaLnBrk="0" fontAlgn="base" hangingPunct="0">
              <a:spcBef>
                <a:spcPct val="0"/>
              </a:spcBef>
              <a:spcAft>
                <a:spcPct val="0"/>
              </a:spcAft>
              <a:defRPr/>
            </a:pPr>
            <a:endParaRPr lang="en-US" altLang="zh-CN" sz="2100" b="1" strike="noStrike" noProof="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200025" defTabSz="685800" eaLnBrk="0" fontAlgn="base" hangingPunct="0">
              <a:spcBef>
                <a:spcPct val="0"/>
              </a:spcBef>
              <a:spcAft>
                <a:spcPct val="0"/>
              </a:spcAft>
              <a:defRPr/>
            </a:pPr>
            <a:endParaRPr lang="en-US" altLang="zh-CN" sz="2100" b="1" strike="noStrike" noProof="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200025" defTabSz="685800" eaLnBrk="0" fontAlgn="base" hangingPunct="0">
              <a:spcBef>
                <a:spcPct val="0"/>
              </a:spcBef>
              <a:spcAft>
                <a:spcPct val="0"/>
              </a:spcAft>
              <a:defRPr/>
            </a:pPr>
            <a:endParaRPr lang="en-US" altLang="zh-CN" sz="2100" b="1" strike="noStrike" noProof="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200025" defTabSz="685800" eaLnBrk="0" fontAlgn="base" hangingPunct="0">
              <a:spcBef>
                <a:spcPct val="0"/>
              </a:spcBef>
              <a:spcAft>
                <a:spcPct val="0"/>
              </a:spcAft>
              <a:defRPr/>
            </a:pPr>
            <a:endParaRPr lang="en-US" altLang="zh-CN" sz="2100" b="1" strike="noStrike" noProof="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200025" algn="l" defTabSz="685800" eaLnBrk="0" fontAlgn="base" hangingPunct="0">
              <a:buClrTx/>
              <a:buSzTx/>
              <a:buFontTx/>
              <a:defRPr/>
            </a:pPr>
            <a:endParaRPr lang="en-US" altLang="zh-CN" sz="2100" b="1" strike="noStrike" noProof="1" dirty="0">
              <a:solidFill>
                <a:schemeClr val="tx1"/>
              </a:solidFill>
              <a:latin typeface="Times New Roman" panose="02020603050405020304" charset="0"/>
              <a:ea typeface="宋体" panose="02010600030101010101" pitchFamily="2" charset="-122"/>
              <a:cs typeface="Times New Roman" panose="02020603050405020304" charset="0"/>
            </a:endParaRPr>
          </a:p>
          <a:p>
            <a:pPr indent="200025" defTabSz="685800" eaLnBrk="0" fontAlgn="base" hangingPunct="0">
              <a:spcBef>
                <a:spcPct val="0"/>
              </a:spcBef>
              <a:spcAft>
                <a:spcPct val="0"/>
              </a:spcAft>
              <a:defRPr/>
            </a:pPr>
            <a:r>
              <a:rPr lang="en-US" altLang="zh-CN" sz="2100" b="1" strike="noStrike" noProof="1"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100" b="1" strike="noStrike" noProof="1" dirty="0">
                <a:solidFill>
                  <a:srgbClr val="FF0000"/>
                </a:solidFill>
                <a:latin typeface="Times New Roman" panose="02020603050405020304" charset="0"/>
                <a:ea typeface="宋体" panose="02010600030101010101" pitchFamily="2" charset="-122"/>
                <a:cs typeface="Times New Roman" panose="02020603050405020304" charset="0"/>
              </a:rPr>
              <a:t>                </a:t>
            </a:r>
            <a:endParaRPr lang="en-US" altLang="zh-CN" sz="2100" b="1" strike="noStrike" noProof="1" dirty="0">
              <a:solidFill>
                <a:srgbClr val="FF0000"/>
              </a:solidFill>
              <a:latin typeface="Arial" panose="020B0604020202020204" pitchFamily="34" charset="0"/>
              <a:ea typeface="宋体" panose="02010600030101010101" pitchFamily="2" charset="-122"/>
              <a:cs typeface="宋体" panose="02010600030101010101" pitchFamily="2" charset="-122"/>
            </a:endParaRPr>
          </a:p>
        </p:txBody>
      </p:sp>
      <p:sp>
        <p:nvSpPr>
          <p:cNvPr id="5" name="TextBox 4"/>
          <p:cNvSpPr txBox="1"/>
          <p:nvPr/>
        </p:nvSpPr>
        <p:spPr>
          <a:xfrm>
            <a:off x="1043146" y="2133045"/>
            <a:ext cx="6342460" cy="391160"/>
          </a:xfrm>
          <a:prstGeom prst="rect">
            <a:avLst/>
          </a:prstGeom>
          <a:solidFill>
            <a:schemeClr val="accent3">
              <a:lumMod val="60000"/>
              <a:lumOff val="40000"/>
            </a:schemeClr>
          </a:solidFill>
          <a:ln w="28575"/>
          <a:effectLst>
            <a:outerShdw blurRad="1524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p>
            <a:pPr fontAlgn="base"/>
            <a:r>
              <a:rPr lang="en-US" altLang="zh-CN" sz="2100" b="1" strike="noStrike" noProof="1" dirty="0"/>
              <a:t>Para 1</a:t>
            </a:r>
            <a:r>
              <a:rPr lang="zh-CN" altLang="en-US" sz="2100" b="1" strike="noStrike" noProof="1" dirty="0"/>
              <a:t>： 来信</a:t>
            </a:r>
            <a:r>
              <a:rPr lang="zh-CN" altLang="en-US" sz="2100" b="1" strike="noStrike" noProof="1" dirty="0">
                <a:solidFill>
                  <a:srgbClr val="FF0000"/>
                </a:solidFill>
              </a:rPr>
              <a:t>原因</a:t>
            </a:r>
            <a:r>
              <a:rPr lang="en-US" altLang="zh-CN" sz="2100" b="1" strike="noStrike" noProof="1" dirty="0"/>
              <a:t>+ </a:t>
            </a:r>
            <a:r>
              <a:rPr lang="zh-CN" altLang="en-US" sz="2100" b="1" strike="noStrike" noProof="1" dirty="0">
                <a:solidFill>
                  <a:srgbClr val="FF0000"/>
                </a:solidFill>
              </a:rPr>
              <a:t>引出</a:t>
            </a:r>
            <a:r>
              <a:rPr lang="zh-CN" altLang="en-US" sz="2100" b="1" strike="noStrike" noProof="1" dirty="0">
                <a:solidFill>
                  <a:schemeClr val="tx1"/>
                </a:solidFill>
              </a:rPr>
              <a:t>古诗</a:t>
            </a:r>
            <a:endParaRPr lang="zh-CN" altLang="en-US" sz="2100" b="1" strike="noStrike" noProof="1" dirty="0">
              <a:solidFill>
                <a:schemeClr val="tx1"/>
              </a:solidFill>
            </a:endParaRPr>
          </a:p>
        </p:txBody>
      </p:sp>
      <p:sp>
        <p:nvSpPr>
          <p:cNvPr id="6" name="TextBox 5"/>
          <p:cNvSpPr txBox="1"/>
          <p:nvPr/>
        </p:nvSpPr>
        <p:spPr>
          <a:xfrm>
            <a:off x="1043305" y="2984262"/>
            <a:ext cx="6371035" cy="391160"/>
          </a:xfrm>
          <a:prstGeom prst="rect">
            <a:avLst/>
          </a:prstGeom>
          <a:solidFill>
            <a:schemeClr val="accent3">
              <a:lumMod val="60000"/>
              <a:lumOff val="40000"/>
            </a:schemeClr>
          </a:solidFill>
          <a:ln w="28575"/>
          <a:effectLst>
            <a:outerShdw blurRad="1524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p>
            <a:pPr fontAlgn="base"/>
            <a:r>
              <a:rPr lang="en-US" altLang="zh-CN" sz="2100" b="1" strike="noStrike" noProof="1" dirty="0"/>
              <a:t>Para 2</a:t>
            </a:r>
            <a:r>
              <a:rPr lang="zh-CN" altLang="en-US" sz="2100" b="1" strike="noStrike" noProof="1" dirty="0"/>
              <a:t>： </a:t>
            </a:r>
            <a:r>
              <a:rPr lang="zh-CN" altLang="en-US" sz="2100" b="1" strike="noStrike" noProof="1" dirty="0">
                <a:solidFill>
                  <a:srgbClr val="FF0000"/>
                </a:solidFill>
              </a:rPr>
              <a:t>欣赏古诗的方法</a:t>
            </a:r>
            <a:r>
              <a:rPr lang="en-US" altLang="zh-CN" sz="2100" b="1" strike="noStrike" noProof="1" dirty="0">
                <a:solidFill>
                  <a:srgbClr val="FF0000"/>
                </a:solidFill>
              </a:rPr>
              <a:t>+</a:t>
            </a:r>
            <a:r>
              <a:rPr lang="zh-CN" altLang="en-US" sz="2100" b="1" strike="noStrike" noProof="1" dirty="0">
                <a:solidFill>
                  <a:srgbClr val="FF0000"/>
                </a:solidFill>
              </a:rPr>
              <a:t>学习古诗的感悟</a:t>
            </a:r>
            <a:endParaRPr lang="zh-CN" altLang="en-US" sz="2100" b="1" strike="noStrike" noProof="1" dirty="0">
              <a:solidFill>
                <a:srgbClr val="FF0000"/>
              </a:solidFill>
            </a:endParaRPr>
          </a:p>
        </p:txBody>
      </p:sp>
      <p:sp>
        <p:nvSpPr>
          <p:cNvPr id="7" name="TextBox 6"/>
          <p:cNvSpPr txBox="1"/>
          <p:nvPr/>
        </p:nvSpPr>
        <p:spPr>
          <a:xfrm>
            <a:off x="1043146" y="3933190"/>
            <a:ext cx="6371035" cy="391160"/>
          </a:xfrm>
          <a:prstGeom prst="rect">
            <a:avLst/>
          </a:prstGeom>
          <a:solidFill>
            <a:schemeClr val="accent3">
              <a:lumMod val="60000"/>
              <a:lumOff val="40000"/>
            </a:schemeClr>
          </a:solidFill>
          <a:ln w="28575"/>
          <a:effectLst>
            <a:outerShdw blurRad="1524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p>
            <a:pPr fontAlgn="base"/>
            <a:r>
              <a:rPr lang="en-US" altLang="zh-CN" sz="2100" b="1" strike="noStrike" noProof="1" dirty="0"/>
              <a:t>Para3</a:t>
            </a:r>
            <a:r>
              <a:rPr lang="zh-CN" altLang="en-US" sz="2100" b="1" strike="noStrike" noProof="1" dirty="0"/>
              <a:t>：</a:t>
            </a:r>
            <a:r>
              <a:rPr lang="en-US" altLang="zh-CN" sz="2100" b="1" strike="noStrike" noProof="1" dirty="0"/>
              <a:t>  </a:t>
            </a:r>
            <a:r>
              <a:rPr lang="zh-CN" altLang="en-US" sz="2100" b="1" strike="noStrike" noProof="1" dirty="0">
                <a:solidFill>
                  <a:srgbClr val="FF0000"/>
                </a:solidFill>
              </a:rPr>
              <a:t>回信的目的</a:t>
            </a:r>
            <a:r>
              <a:rPr lang="en-US" altLang="zh-CN" sz="2100" b="1" strike="noStrike" noProof="1" dirty="0">
                <a:solidFill>
                  <a:srgbClr val="FF0000"/>
                </a:solidFill>
              </a:rPr>
              <a:t>+</a:t>
            </a:r>
            <a:r>
              <a:rPr lang="zh-CN" altLang="en-US" sz="2100" b="1" strike="noStrike" noProof="1" dirty="0"/>
              <a:t>期待</a:t>
            </a:r>
            <a:endParaRPr lang="zh-CN" altLang="en-US" sz="2100" b="1" strike="noStrike" noProof="1" dirty="0">
              <a:solidFill>
                <a:srgbClr val="FF0000"/>
              </a:solidFill>
            </a:endParaRPr>
          </a:p>
        </p:txBody>
      </p:sp>
      <p:sp>
        <p:nvSpPr>
          <p:cNvPr id="8" name="文本框 7"/>
          <p:cNvSpPr txBox="1"/>
          <p:nvPr/>
        </p:nvSpPr>
        <p:spPr>
          <a:xfrm>
            <a:off x="6807200" y="4594225"/>
            <a:ext cx="1652905" cy="706755"/>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Yours, </a:t>
            </a:r>
            <a:endParaRPr lang="en-US" altLang="zh-CN" sz="2000" b="1">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Li Hua</a:t>
            </a:r>
            <a:endParaRPr lang="en-US" altLang="zh-CN" sz="2000" b="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5" grpId="0" bldLvl="0" animBg="1"/>
      <p:bldP spid="6" grpId="0" bldLvl="0" animBg="1"/>
      <p:bldP spid="7" grpId="0" bldLvl="0" animBg="1"/>
    </p:bldLst>
  </p:timing>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ags/tag2.xml><?xml version="1.0" encoding="utf-8"?>
<p:tagLst xmlns:p="http://schemas.openxmlformats.org/presentationml/2006/main">
  <p:tag name="KSO_WM_SPECIAL_SOURCE" val="bdnul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7639</Words>
  <Application>WPS 演示</Application>
  <PresentationFormat/>
  <Paragraphs>190</Paragraphs>
  <Slides>16</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Arial</vt:lpstr>
      <vt:lpstr>宋体</vt:lpstr>
      <vt:lpstr>Wingdings</vt:lpstr>
      <vt:lpstr>Times New Roman</vt:lpstr>
      <vt:lpstr>等线</vt:lpstr>
      <vt:lpstr>Calibri</vt:lpstr>
      <vt:lpstr>微软雅黑</vt:lpstr>
      <vt:lpstr>Arial Unicode MS</vt:lpstr>
      <vt:lpstr>HelveticaNeue</vt:lpstr>
      <vt:lpstr>华文新魏</vt:lpstr>
      <vt:lpstr>Segoe Print</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12</cp:revision>
  <dcterms:created xsi:type="dcterms:W3CDTF">2024-03-25T01:29:00Z</dcterms:created>
  <dcterms:modified xsi:type="dcterms:W3CDTF">2024-04-24T07:41:00Z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F0E2FA22C7DF4680874FE4859FBE0FC8_12</vt:lpwstr>
  </property>
</Properties>
</file>