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416" r:id="rId4"/>
    <p:sldId id="291" r:id="rId5"/>
    <p:sldId id="357" r:id="rId7"/>
    <p:sldId id="358" r:id="rId8"/>
    <p:sldId id="351" r:id="rId9"/>
    <p:sldId id="398" r:id="rId10"/>
    <p:sldId id="400" r:id="rId11"/>
    <p:sldId id="399" r:id="rId12"/>
    <p:sldId id="402" r:id="rId13"/>
    <p:sldId id="384" r:id="rId14"/>
    <p:sldId id="359" r:id="rId15"/>
    <p:sldId id="401" r:id="rId16"/>
    <p:sldId id="405" r:id="rId17"/>
    <p:sldId id="404" r:id="rId18"/>
    <p:sldId id="406" r:id="rId19"/>
    <p:sldId id="407" r:id="rId20"/>
    <p:sldId id="408" r:id="rId21"/>
    <p:sldId id="367" r:id="rId22"/>
    <p:sldId id="372" r:id="rId23"/>
    <p:sldId id="374" r:id="rId24"/>
    <p:sldId id="375" r:id="rId25"/>
    <p:sldId id="409" r:id="rId26"/>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522"/>
    <a:srgbClr val="222A11"/>
    <a:srgbClr val="B28A35"/>
    <a:srgbClr val="E4C874"/>
    <a:srgbClr val="F7F7F7"/>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5" autoAdjust="0"/>
    <p:restoredTop sz="94660"/>
  </p:normalViewPr>
  <p:slideViewPr>
    <p:cSldViewPr showGuides="1">
      <p:cViewPr varScale="1">
        <p:scale>
          <a:sx n="108" d="100"/>
          <a:sy n="108" d="100"/>
        </p:scale>
        <p:origin x="-384" y="-96"/>
      </p:cViewPr>
      <p:guideLst>
        <p:guide orient="horz" pos="2773"/>
        <p:guide pos="6979"/>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8933F9-86E0-4547-A34C-82E474ED5ED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5175" cy="6858000"/>
          </a:xfrm>
          <a:prstGeom prst="rect">
            <a:avLst/>
          </a:prstGeom>
          <a:solidFill>
            <a:srgbClr val="3B3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5174"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34198" y="2174446"/>
            <a:ext cx="4258007" cy="2861006"/>
          </a:xfrm>
          <a:prstGeom prst="rect">
            <a:avLst/>
          </a:prstGeom>
          <a:solidFill>
            <a:schemeClr val="bg1">
              <a:lumMod val="95000"/>
            </a:schemeClr>
          </a:solidFill>
        </p:spPr>
        <p:txBody>
          <a:bodyPr>
            <a:normAutofit/>
          </a:bodyPr>
          <a:lstStyle>
            <a:lvl1pPr>
              <a:defRPr sz="1400">
                <a:latin typeface="华文细黑" panose="02010600040101010101" pitchFamily="2" charset="-122"/>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1389116" y="332656"/>
            <a:ext cx="68239"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userDrawn="1"/>
        </p:nvSpPr>
        <p:spPr>
          <a:xfrm>
            <a:off x="-16602" y="332656"/>
            <a:ext cx="1276066"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1" name="直接连接符 10"/>
          <p:cNvCxnSpPr/>
          <p:nvPr userDrawn="1"/>
        </p:nvCxnSpPr>
        <p:spPr>
          <a:xfrm>
            <a:off x="1631311" y="744390"/>
            <a:ext cx="362893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1631311" y="332656"/>
            <a:ext cx="3628937" cy="411734"/>
          </a:xfrm>
        </p:spPr>
        <p:txBody>
          <a:bodyPr anchor="ctr">
            <a:normAutofit/>
          </a:bodyPr>
          <a:lstStyle>
            <a:lvl1pPr marL="0" indent="0">
              <a:buNone/>
              <a:defRPr sz="2400" b="0">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14" name="矩形 13"/>
          <p:cNvSpPr/>
          <p:nvPr userDrawn="1"/>
        </p:nvSpPr>
        <p:spPr>
          <a:xfrm>
            <a:off x="0" y="6750893"/>
            <a:ext cx="3119512" cy="116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023426" y="6750893"/>
            <a:ext cx="3119512" cy="116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046852" y="6750893"/>
            <a:ext cx="3119512"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9070279" y="6750893"/>
            <a:ext cx="3119512"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png"/><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9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9CF0-91C9-42F9-83C2-B72FF9A18BA5}"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AA27-B7A4-475F-8430-0E6442A33CF0}"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6738"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7"/>
          <a:stretch>
            <a:fillRect/>
          </a:stretch>
        </p:blipFill>
        <p:spPr>
          <a:xfrm>
            <a:off x="6916738"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3588"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2973"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2978"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6738"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523557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r>
              <a:rPr lang="zh-CN" altLang="en-US" sz="2400" b="1" dirty="0" smtClean="0">
                <a:solidFill>
                  <a:schemeClr val="tx1"/>
                </a:solidFill>
                <a:latin typeface="微软雅黑" panose="020B0503020204020204" pitchFamily="34" charset="-122"/>
                <a:ea typeface="微软雅黑" panose="020B0503020204020204" pitchFamily="34" charset="-122"/>
              </a:rPr>
              <a:t>纵向分析：浙江新高考 </a:t>
            </a:r>
            <a:r>
              <a:rPr lang="en-US" altLang="zh-CN" sz="2400" b="1" dirty="0" smtClean="0">
                <a:solidFill>
                  <a:schemeClr val="tx1"/>
                </a:solidFill>
                <a:latin typeface="微软雅黑" panose="020B0503020204020204" pitchFamily="34" charset="-122"/>
                <a:ea typeface="微软雅黑" panose="020B0503020204020204" pitchFamily="34" charset="-122"/>
              </a:rPr>
              <a:t>7</a:t>
            </a:r>
            <a:r>
              <a:rPr lang="zh-CN" altLang="en-US" sz="2400" b="1" dirty="0" smtClean="0">
                <a:solidFill>
                  <a:schemeClr val="tx1"/>
                </a:solidFill>
                <a:latin typeface="微软雅黑" panose="020B0503020204020204" pitchFamily="34" charset="-122"/>
                <a:ea typeface="微软雅黑" panose="020B0503020204020204" pitchFamily="34" charset="-122"/>
              </a:rPr>
              <a:t>次 语法填空</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1"/>
            </p:custDataLst>
          </p:nvPr>
        </p:nvGraphicFramePr>
        <p:xfrm>
          <a:off x="342900" y="836930"/>
          <a:ext cx="11485245" cy="3949065"/>
        </p:xfrm>
        <a:graphic>
          <a:graphicData uri="http://schemas.openxmlformats.org/drawingml/2006/table">
            <a:tbl>
              <a:tblPr firstRow="1" bandRow="1">
                <a:effectLst/>
                <a:tableStyleId>{5940675A-B579-460E-94D1-54222C63F5DA}</a:tableStyleId>
              </a:tblPr>
              <a:tblGrid>
                <a:gridCol w="701040"/>
                <a:gridCol w="1477010"/>
                <a:gridCol w="1403350"/>
                <a:gridCol w="1461135"/>
                <a:gridCol w="1357630"/>
                <a:gridCol w="1588770"/>
                <a:gridCol w="1524635"/>
                <a:gridCol w="1971675"/>
              </a:tblGrid>
              <a:tr h="385445">
                <a:tc>
                  <a:txBody>
                    <a:bodyPr/>
                    <a:p>
                      <a:pPr algn="ctr" fontAlgn="base">
                        <a:spcAft>
                          <a:spcPts val="0"/>
                        </a:spcAft>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时间</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3110">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语法</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填空</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Magic touch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（记叙文）</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211</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婚戒失而复得</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（记叙文）</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积累词汇方法</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在外吃饭弊端</a:t>
                      </a:r>
                      <a:endParaRPr lang="zh-CN" altLang="en-US" sz="1600" b="1" kern="12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（议论文）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咖啡因 之隐患 </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为什么穿校服</a:t>
                      </a:r>
                      <a:endPar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alt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204</a:t>
                      </a: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人口老龄化</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fontAlgn="base">
                        <a:spcAft>
                          <a:spcPts val="0"/>
                        </a:spcAft>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（说明文）</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fontAlgn="base">
                        <a:spcAft>
                          <a:spcPts val="0"/>
                        </a:spcAft>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208词 </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781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56</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不定冠词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sym typeface="+mn-ea"/>
                        </a:rPr>
                        <a:t>时态</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57</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定冠词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sym typeface="+mn-ea"/>
                        </a:rPr>
                        <a:t>非谓动词</a:t>
                      </a:r>
                      <a:endParaRPr lang="zh-CN" altLang="en-US" sz="1600" b="1" kern="1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sym typeface="+mn-ea"/>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58</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than</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副词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so</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it</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定语从句</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sym typeface="+mn-ea"/>
                        </a:rPr>
                        <a:t>名词复数</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59</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并列连词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or</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时态 </a:t>
                      </a:r>
                      <a:endPar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mn-ea"/>
                        </a:rPr>
                        <a:t>介词</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60</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比较级</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被动语态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rPr>
                        <a:t> 词形变换</a:t>
                      </a:r>
                      <a:endPar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sym typeface="+mn-ea"/>
                        </a:rPr>
                        <a:t>非谓动词</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61</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介词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mn-ea"/>
                        </a:rPr>
                        <a:t>比较级</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62</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状语从句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 时态</a:t>
                      </a:r>
                      <a:endPar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sym typeface="+mn-ea"/>
                        </a:rPr>
                        <a:t>词形变换</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63</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被动语态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比较级</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主语从句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dirty="0">
                          <a:solidFill>
                            <a:schemeClr val="accent4">
                              <a:lumMod val="7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非谓动词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sz="1600" b="1"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mn-ea"/>
                        </a:rPr>
                        <a:t>不定冠词</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64</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mn-ea"/>
                        </a:rPr>
                        <a:t>被动语态</a:t>
                      </a: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164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65</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不定冠词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rPr>
                        <a:t> 词形变换</a:t>
                      </a:r>
                      <a:endPar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并列连词</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and</a:t>
                      </a:r>
                      <a:endParaRPr lang="en-US" altLang="zh-CN"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6" name="表格 5"/>
          <p:cNvGraphicFramePr>
            <a:graphicFrameLocks noGrp="1"/>
          </p:cNvGraphicFramePr>
          <p:nvPr>
            <p:custDataLst>
              <p:tags r:id="rId2"/>
            </p:custDataLst>
          </p:nvPr>
        </p:nvGraphicFramePr>
        <p:xfrm>
          <a:off x="357505" y="4963795"/>
          <a:ext cx="6602730" cy="1795145"/>
        </p:xfrm>
        <a:graphic>
          <a:graphicData uri="http://schemas.openxmlformats.org/drawingml/2006/table">
            <a:tbl>
              <a:tblPr firstRow="1" firstCol="1" bandRow="1">
                <a:effectLst/>
                <a:tableStyleId>{5940675A-B579-460E-94D1-54222C63F5DA}</a:tableStyleId>
              </a:tblPr>
              <a:tblGrid>
                <a:gridCol w="947505"/>
                <a:gridCol w="773186"/>
                <a:gridCol w="806450"/>
                <a:gridCol w="951916"/>
                <a:gridCol w="805801"/>
                <a:gridCol w="806363"/>
                <a:gridCol w="755755"/>
                <a:gridCol w="755754"/>
              </a:tblGrid>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年份</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201610</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201706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201711</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201806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201811</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201906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r>
                        <a:rPr lang="en-US"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202001</a:t>
                      </a:r>
                      <a:endParaRPr lang="en-US"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750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名词复数</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r>
                        <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60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词形变换</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r>
                        <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8445">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非谓动词</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r>
                        <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时态语态</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r>
                        <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介词</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r>
                        <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2" name="折角形 6"/>
          <p:cNvSpPr/>
          <p:nvPr/>
        </p:nvSpPr>
        <p:spPr>
          <a:xfrm>
            <a:off x="7345045" y="4963795"/>
            <a:ext cx="3832860" cy="1794510"/>
          </a:xfrm>
          <a:prstGeom prst="foldedCorner">
            <a:avLst/>
          </a:prstGeom>
          <a:solidFill>
            <a:srgbClr val="FFFFFF"/>
          </a:solidFill>
          <a:ln w="28575" cap="flat" cmpd="sng" algn="ctr">
            <a:solidFill>
              <a:srgbClr val="000000"/>
            </a:solidFill>
            <a:prstDash val="solid"/>
            <a:miter lim="800000"/>
          </a:ln>
          <a:effectLst/>
        </p:spPr>
        <p:txBody>
          <a:bodyPr anchor="ctr"/>
          <a:p>
            <a:pPr lvl="0" algn="l" defTabSz="1219200" fontAlgn="base">
              <a:spcBef>
                <a:spcPct val="0"/>
              </a:spcBef>
              <a:spcAft>
                <a:spcPct val="0"/>
              </a:spcAft>
            </a:pPr>
            <a:endParaRPr lang="zh-CN" altLang="en-US" b="1" kern="0" noProof="1"/>
          </a:p>
          <a:p>
            <a:pPr lvl="0" algn="l" defTabSz="1219200" fontAlgn="base">
              <a:spcBef>
                <a:spcPct val="0"/>
              </a:spcBef>
              <a:spcAft>
                <a:spcPct val="0"/>
              </a:spcAft>
            </a:pPr>
            <a:r>
              <a:rPr lang="en-US" altLang="zh-CN" b="1" kern="0" noProof="1"/>
              <a:t>7</a:t>
            </a:r>
            <a:r>
              <a:rPr lang="zh-CN" altLang="en-US" b="1" kern="0" noProof="1"/>
              <a:t>次高考中：</a:t>
            </a:r>
            <a:endParaRPr lang="zh-CN" altLang="en-US" b="1" kern="0" noProof="1"/>
          </a:p>
          <a:p>
            <a:pPr lvl="0" defTabSz="1219200" fontAlgn="base">
              <a:spcBef>
                <a:spcPct val="0"/>
              </a:spcBef>
              <a:spcAft>
                <a:spcPct val="0"/>
              </a:spcAft>
            </a:pPr>
            <a:r>
              <a:rPr lang="en-US" altLang="zh-CN" b="1" kern="0" noProof="1">
                <a:solidFill>
                  <a:srgbClr val="FF0000"/>
                </a:solidFill>
              </a:rPr>
              <a:t>4</a:t>
            </a:r>
            <a:r>
              <a:rPr lang="zh-CN" altLang="en-US" b="1" kern="0" noProof="1">
                <a:solidFill>
                  <a:srgbClr val="FF0000"/>
                </a:solidFill>
              </a:rPr>
              <a:t>次 </a:t>
            </a:r>
            <a:r>
              <a:rPr lang="zh-CN" altLang="en-US" b="1" kern="0" noProof="1"/>
              <a:t>定从</a:t>
            </a:r>
            <a:endParaRPr lang="zh-CN" altLang="en-US" b="1" kern="0" noProof="1"/>
          </a:p>
          <a:p>
            <a:pPr lvl="0" defTabSz="1219200" fontAlgn="base">
              <a:spcBef>
                <a:spcPct val="0"/>
              </a:spcBef>
              <a:spcAft>
                <a:spcPct val="0"/>
              </a:spcAft>
            </a:pPr>
            <a:r>
              <a:rPr lang="en-US" altLang="zh-CN" b="1" kern="0" noProof="1">
                <a:solidFill>
                  <a:srgbClr val="FF0000"/>
                </a:solidFill>
              </a:rPr>
              <a:t>4</a:t>
            </a:r>
            <a:r>
              <a:rPr lang="zh-CN" altLang="en-US" b="1" kern="0" noProof="1">
                <a:solidFill>
                  <a:srgbClr val="FF0000"/>
                </a:solidFill>
              </a:rPr>
              <a:t>次 </a:t>
            </a:r>
            <a:r>
              <a:rPr lang="zh-CN" altLang="en-US" b="1" kern="0" noProof="1"/>
              <a:t>冠词（定冠词</a:t>
            </a:r>
            <a:r>
              <a:rPr lang="en-US" altLang="zh-CN" b="1" kern="0" noProof="1"/>
              <a:t>1</a:t>
            </a:r>
            <a:r>
              <a:rPr lang="zh-CN" altLang="en-US" b="1" kern="0" noProof="1"/>
              <a:t>，不定冠词</a:t>
            </a:r>
            <a:r>
              <a:rPr lang="en-US" altLang="zh-CN" b="1" kern="0" noProof="1"/>
              <a:t>3</a:t>
            </a:r>
            <a:r>
              <a:rPr lang="zh-CN" altLang="en-US" b="1" kern="0" noProof="1"/>
              <a:t>）</a:t>
            </a:r>
            <a:endParaRPr lang="zh-CN" altLang="en-US" b="1" kern="0" noProof="1"/>
          </a:p>
          <a:p>
            <a:pPr lvl="0" defTabSz="1219200" fontAlgn="base">
              <a:spcBef>
                <a:spcPct val="0"/>
              </a:spcBef>
              <a:spcAft>
                <a:spcPct val="0"/>
              </a:spcAft>
            </a:pPr>
            <a:r>
              <a:rPr lang="en-US" altLang="zh-CN" b="1" kern="0" noProof="1">
                <a:solidFill>
                  <a:srgbClr val="FF0000"/>
                </a:solidFill>
              </a:rPr>
              <a:t>3</a:t>
            </a:r>
            <a:r>
              <a:rPr lang="zh-CN" altLang="en-US" b="1" kern="0" noProof="1">
                <a:solidFill>
                  <a:srgbClr val="FF0000"/>
                </a:solidFill>
              </a:rPr>
              <a:t>次 </a:t>
            </a:r>
            <a:r>
              <a:rPr lang="zh-CN" altLang="en-US" b="1" kern="0" noProof="1"/>
              <a:t>比较级</a:t>
            </a:r>
            <a:endParaRPr lang="zh-CN" altLang="en-US" b="1" kern="0" noProof="1"/>
          </a:p>
          <a:p>
            <a:pPr lvl="0" defTabSz="1219200" fontAlgn="base">
              <a:spcBef>
                <a:spcPct val="0"/>
              </a:spcBef>
              <a:spcAft>
                <a:spcPct val="0"/>
              </a:spcAft>
            </a:pPr>
            <a:r>
              <a:rPr lang="en-US" altLang="zh-CN" b="1" kern="0" noProof="1">
                <a:solidFill>
                  <a:srgbClr val="FF0000"/>
                </a:solidFill>
              </a:rPr>
              <a:t>2</a:t>
            </a:r>
            <a:r>
              <a:rPr lang="zh-CN" altLang="en-US" b="1" kern="0" noProof="1">
                <a:solidFill>
                  <a:srgbClr val="FF0000"/>
                </a:solidFill>
              </a:rPr>
              <a:t>次</a:t>
            </a:r>
            <a:r>
              <a:rPr lang="zh-CN" altLang="en-US" b="1" kern="0" noProof="1"/>
              <a:t> 并列连词（</a:t>
            </a:r>
            <a:r>
              <a:rPr lang="en-US" altLang="zh-CN" b="1" kern="0" noProof="1"/>
              <a:t>or, and</a:t>
            </a:r>
            <a:r>
              <a:rPr lang="zh-CN" altLang="en-US" b="1" kern="0" noProof="1"/>
              <a:t>）</a:t>
            </a:r>
            <a:endParaRPr lang="zh-CN" altLang="en-US" b="1" kern="0" noProof="1"/>
          </a:p>
        </p:txBody>
      </p:sp>
      <p:sp>
        <p:nvSpPr>
          <p:cNvPr id="3" name="文本框 2"/>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017520"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从拼写到书写</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rcRect t="4959"/>
          <a:stretch>
            <a:fillRect/>
          </a:stretch>
        </p:blipFill>
        <p:spPr>
          <a:xfrm>
            <a:off x="703580" y="1021715"/>
            <a:ext cx="10788015" cy="4358005"/>
          </a:xfrm>
          <a:prstGeom prst="rect">
            <a:avLst/>
          </a:prstGeom>
        </p:spPr>
      </p:pic>
      <p:sp>
        <p:nvSpPr>
          <p:cNvPr id="12" name="星形: 十二角 11"/>
          <p:cNvSpPr/>
          <p:nvPr/>
        </p:nvSpPr>
        <p:spPr>
          <a:xfrm>
            <a:off x="6381750" y="4061460"/>
            <a:ext cx="5508625" cy="2492375"/>
          </a:xfrm>
          <a:prstGeom prst="star12">
            <a:avLst/>
          </a:prstGeom>
          <a:solidFill>
            <a:srgbClr val="00B0F0"/>
          </a:solidFill>
          <a:ln w="25400" cap="flat" cmpd="sng" algn="ctr">
            <a:solidFill>
              <a:srgbClr val="2B6F7D">
                <a:shade val="50000"/>
              </a:srgbClr>
            </a:solidFill>
            <a:prstDash val="solid"/>
          </a:ln>
          <a:effectLst/>
        </p:spPr>
        <p:txBody>
          <a:bodyPr rtlCol="0" anchor="ctr"/>
          <a:p>
            <a:pPr algn="ctr"/>
            <a:r>
              <a:rPr lang="zh-CN" altLang="en-US" sz="3600" dirty="0">
                <a:solidFill>
                  <a:srgbClr val="FF0000"/>
                </a:solidFill>
                <a:latin typeface="华文琥珀" panose="02010800040101010101" pitchFamily="2" charset="-122"/>
                <a:ea typeface="华文琥珀" panose="02010800040101010101" pitchFamily="2" charset="-122"/>
              </a:rPr>
              <a:t>特别注意</a:t>
            </a:r>
            <a:endParaRPr lang="en-US" altLang="zh-CN" sz="3600" dirty="0">
              <a:solidFill>
                <a:srgbClr val="FF0000"/>
              </a:solidFill>
              <a:latin typeface="华文琥珀" panose="02010800040101010101" pitchFamily="2" charset="-122"/>
              <a:ea typeface="华文琥珀" panose="02010800040101010101" pitchFamily="2" charset="-122"/>
            </a:endParaRPr>
          </a:p>
          <a:p>
            <a:pPr algn="ctr"/>
            <a:r>
              <a:rPr lang="zh-CN" altLang="en-US" sz="3600" dirty="0">
                <a:solidFill>
                  <a:srgbClr val="FF0000"/>
                </a:solidFill>
                <a:latin typeface="华文琥珀" panose="02010800040101010101" pitchFamily="2" charset="-122"/>
                <a:ea typeface="华文琥珀" panose="02010800040101010101" pitchFamily="2" charset="-122"/>
              </a:rPr>
              <a:t>大写和小写</a:t>
            </a:r>
            <a:endParaRPr lang="zh-CN" altLang="en-US" sz="3600" dirty="0">
              <a:solidFill>
                <a:srgbClr val="FF0000"/>
              </a:solidFill>
              <a:latin typeface="华文琥珀" panose="02010800040101010101" pitchFamily="2" charset="-122"/>
              <a:ea typeface="华文琥珀" panose="02010800040101010101" pitchFamily="2" charset="-122"/>
            </a:endParaRPr>
          </a:p>
          <a:p>
            <a:pPr algn="ctr"/>
            <a:r>
              <a:rPr lang="zh-CN" altLang="en-US" sz="2000" b="1" dirty="0">
                <a:solidFill>
                  <a:srgbClr val="FF0000"/>
                </a:solidFill>
                <a:latin typeface="等线" panose="02010600030101010101" charset="-122"/>
                <a:ea typeface="等线" panose="02010600030101010101" charset="-122"/>
                <a:cs typeface="等线" panose="02010600030101010101" charset="-122"/>
              </a:rPr>
              <a:t>多检查大小写，尤其是Cc Ss Ww Ii Oo Pp</a:t>
            </a:r>
            <a:endParaRPr lang="zh-CN" altLang="en-US" sz="2000" b="1" dirty="0">
              <a:solidFill>
                <a:srgbClr val="FF0000"/>
              </a:solidFill>
              <a:latin typeface="等线" panose="02010600030101010101" charset="-122"/>
              <a:ea typeface="等线" panose="02010600030101010101" charset="-122"/>
              <a:cs typeface="等线" panose="02010600030101010101" charset="-122"/>
            </a:endParaRPr>
          </a:p>
        </p:txBody>
      </p:sp>
      <p:sp>
        <p:nvSpPr>
          <p:cNvPr id="11" name="椭圆 10"/>
          <p:cNvSpPr/>
          <p:nvPr/>
        </p:nvSpPr>
        <p:spPr>
          <a:xfrm>
            <a:off x="7952528" y="1620136"/>
            <a:ext cx="432048" cy="720080"/>
          </a:xfrm>
          <a:prstGeom prst="ellipse">
            <a:avLst/>
          </a:prstGeom>
          <a:noFill/>
          <a:ln w="38100" cap="flat" cmpd="sng" algn="ctr">
            <a:solidFill>
              <a:srgbClr val="FF0000"/>
            </a:solidFill>
            <a:prstDash val="solid"/>
          </a:ln>
          <a:effectLst/>
        </p:spPr>
        <p:txBody>
          <a:bodyPr rtlCol="0" anchor="ctr"/>
          <a:p>
            <a:pPr algn="ctr"/>
            <a:endParaRPr lang="zh-CN" altLang="en-US"/>
          </a:p>
        </p:txBody>
      </p:sp>
      <p:sp>
        <p:nvSpPr>
          <p:cNvPr id="7" name="等腰三角形 6"/>
          <p:cNvSpPr/>
          <p:nvPr/>
        </p:nvSpPr>
        <p:spPr>
          <a:xfrm>
            <a:off x="5952844" y="2223218"/>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8" name="等腰三角形 7"/>
          <p:cNvSpPr/>
          <p:nvPr/>
        </p:nvSpPr>
        <p:spPr>
          <a:xfrm>
            <a:off x="4495423" y="2830257"/>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9" name="等腰三角形 8"/>
          <p:cNvSpPr/>
          <p:nvPr/>
        </p:nvSpPr>
        <p:spPr>
          <a:xfrm>
            <a:off x="8024789" y="2829964"/>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10" name="等腰三角形 9"/>
          <p:cNvSpPr/>
          <p:nvPr/>
        </p:nvSpPr>
        <p:spPr>
          <a:xfrm>
            <a:off x="9956120" y="2124355"/>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3" name="椭圆 2"/>
          <p:cNvSpPr/>
          <p:nvPr/>
        </p:nvSpPr>
        <p:spPr>
          <a:xfrm>
            <a:off x="3068955" y="3068955"/>
            <a:ext cx="522605" cy="584200"/>
          </a:xfrm>
          <a:prstGeom prst="ellipse">
            <a:avLst/>
          </a:prstGeom>
          <a:noFill/>
          <a:ln w="38100" cap="flat" cmpd="sng" algn="ctr">
            <a:solidFill>
              <a:srgbClr val="FF0000"/>
            </a:solidFill>
            <a:prstDash val="solid"/>
          </a:ln>
          <a:effectLst/>
        </p:spPr>
        <p:txBody>
          <a:bodyPr rtlCol="0" anchor="ctr"/>
          <a:p>
            <a:pPr algn="ctr"/>
            <a:endParaRPr lang="zh-CN" altLang="en-US"/>
          </a:p>
        </p:txBody>
      </p:sp>
      <p:sp>
        <p:nvSpPr>
          <p:cNvPr id="4" name="椭圆 3"/>
          <p:cNvSpPr/>
          <p:nvPr/>
        </p:nvSpPr>
        <p:spPr>
          <a:xfrm>
            <a:off x="3793490" y="3068955"/>
            <a:ext cx="824230" cy="584200"/>
          </a:xfrm>
          <a:prstGeom prst="ellipse">
            <a:avLst/>
          </a:prstGeom>
          <a:noFill/>
          <a:ln w="38100" cap="flat" cmpd="sng" algn="ctr">
            <a:solidFill>
              <a:srgbClr val="FF0000"/>
            </a:solidFill>
            <a:prstDash val="solid"/>
          </a:ln>
          <a:effectLst/>
        </p:spPr>
        <p:txBody>
          <a:bodyPr rtlCol="0" anchor="ctr"/>
          <a:p>
            <a:pPr algn="ctr"/>
            <a:endParaRPr lang="zh-CN" altLang="en-US"/>
          </a:p>
        </p:txBody>
      </p:sp>
      <p:sp>
        <p:nvSpPr>
          <p:cNvPr id="15" name="文本框 14"/>
          <p:cNvSpPr txBox="1"/>
          <p:nvPr/>
        </p:nvSpPr>
        <p:spPr>
          <a:xfrm>
            <a:off x="7298055" y="1021715"/>
            <a:ext cx="3275330" cy="521970"/>
          </a:xfrm>
          <a:prstGeom prst="rect">
            <a:avLst/>
          </a:prstGeom>
          <a:noFill/>
        </p:spPr>
        <p:txBody>
          <a:bodyPr wrap="none" rtlCol="0" anchor="t">
            <a:spAutoFit/>
          </a:bodyPr>
          <a:p>
            <a:r>
              <a:rPr lang="en-US" altLang="zh-CN" sz="2800" b="1" dirty="0">
                <a:solidFill>
                  <a:srgbClr val="002060"/>
                </a:solidFill>
                <a:latin typeface="微软雅黑" panose="020B0503020204020204" pitchFamily="34" charset="-122"/>
                <a:ea typeface="微软雅黑" panose="020B0503020204020204" pitchFamily="34" charset="-122"/>
                <a:sym typeface="+mn-ea"/>
              </a:rPr>
              <a:t>2018</a:t>
            </a:r>
            <a:r>
              <a:rPr lang="zh-CN" altLang="en-US" sz="28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rPr>
              <a:t>年</a:t>
            </a:r>
            <a:r>
              <a:rPr lang="en-US" altLang="zh-CN" sz="2800" b="1" dirty="0">
                <a:solidFill>
                  <a:srgbClr val="002060"/>
                </a:solidFill>
                <a:latin typeface="微软雅黑" panose="020B0503020204020204" pitchFamily="34" charset="-122"/>
                <a:ea typeface="微软雅黑" panose="020B0503020204020204" pitchFamily="34" charset="-122"/>
                <a:sym typeface="+mn-ea"/>
              </a:rPr>
              <a:t>11</a:t>
            </a:r>
            <a:r>
              <a:rPr lang="zh-CN" altLang="en-US" sz="28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rPr>
              <a:t>月浙江卷</a:t>
            </a:r>
            <a:endParaRPr lang="zh-CN" altLang="en-US" sz="28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2</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1" grpId="0" bldLvl="0" animBg="1"/>
      <p:bldP spid="7" grpId="0" bldLvl="0" animBg="1"/>
      <p:bldP spid="8" grpId="0" bldLvl="0" animBg="1"/>
      <p:bldP spid="9" grpId="0" bldLvl="0" animBg="1"/>
      <p:bldP spid="10" grpId="0" bldLvl="0" animBg="1"/>
      <p:bldP spid="3"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从拼写到书写</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67690" y="1273175"/>
            <a:ext cx="10678795" cy="4946650"/>
          </a:xfrm>
          <a:prstGeom prst="rect">
            <a:avLst/>
          </a:prstGeom>
          <a:noFill/>
        </p:spPr>
        <p:txBody>
          <a:bodyPr wrap="square" rtlCol="0">
            <a:spAutoFit/>
          </a:bodyPr>
          <a:p>
            <a:pPr marL="342900" indent="-342900">
              <a:lnSpc>
                <a:spcPct val="130000"/>
              </a:lnSpc>
              <a:spcBef>
                <a:spcPts val="600"/>
              </a:spcBef>
              <a:buFont typeface="Wingdings" panose="05000000000000000000" charset="0"/>
              <a:buChar char="Ø"/>
            </a:pPr>
            <a:r>
              <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rPr>
              <a:t>有大小写拼写错误的均不给分，如小写的首字母</a:t>
            </a:r>
            <a:r>
              <a:rPr lang="en-US" altLang="zh-CN" sz="2400" b="1" kern="0" dirty="0">
                <a:latin typeface="微软雅黑" panose="020B0503020204020204" pitchFamily="34" charset="-122"/>
                <a:ea typeface="微软雅黑" panose="020B0503020204020204" pitchFamily="34" charset="-122"/>
                <a:cs typeface="方正正纤黑简体" charset="0"/>
                <a:sym typeface="Abadi MT" charset="0"/>
              </a:rPr>
              <a:t>w</a:t>
            </a:r>
            <a:r>
              <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rPr>
              <a:t>、</a:t>
            </a:r>
            <a:r>
              <a:rPr lang="en-US" altLang="zh-CN" sz="2400" b="1" kern="0" dirty="0">
                <a:latin typeface="微软雅黑" panose="020B0503020204020204" pitchFamily="34" charset="-122"/>
                <a:ea typeface="微软雅黑" panose="020B0503020204020204" pitchFamily="34" charset="-122"/>
                <a:cs typeface="方正正纤黑简体" charset="0"/>
                <a:sym typeface="Abadi MT" charset="0"/>
              </a:rPr>
              <a:t>c</a:t>
            </a:r>
            <a:r>
              <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rPr>
              <a:t>、</a:t>
            </a:r>
            <a:r>
              <a:rPr lang="en-US" altLang="zh-CN" sz="2400" b="1" kern="0" dirty="0">
                <a:latin typeface="微软雅黑" panose="020B0503020204020204" pitchFamily="34" charset="-122"/>
                <a:ea typeface="微软雅黑" panose="020B0503020204020204" pitchFamily="34" charset="-122"/>
                <a:cs typeface="方正正纤黑简体" charset="0"/>
                <a:sym typeface="Abadi MT" charset="0"/>
              </a:rPr>
              <a:t>o</a:t>
            </a:r>
            <a:r>
              <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rPr>
              <a:t>、p上格超出相邻的第二个字母一个格位，视为大写不给分。 </a:t>
            </a:r>
            <a:endPar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r>
              <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rPr>
              <a:t>大写看上限，不看下限。</a:t>
            </a:r>
            <a:endParaRPr lang="zh-CN" altLang="en-US" sz="2400" b="1"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en-US" altLang="zh-CN"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pic>
        <p:nvPicPr>
          <p:cNvPr id="2" name="图片 1"/>
          <p:cNvPicPr>
            <a:picLocks noChangeAspect="1"/>
          </p:cNvPicPr>
          <p:nvPr/>
        </p:nvPicPr>
        <p:blipFill>
          <a:blip r:embed="rId1"/>
          <a:srcRect l="2431" t="2701" r="33546" b="85280"/>
          <a:stretch>
            <a:fillRect/>
          </a:stretch>
        </p:blipFill>
        <p:spPr>
          <a:xfrm>
            <a:off x="1096010" y="2407285"/>
            <a:ext cx="4808855" cy="988060"/>
          </a:xfrm>
          <a:prstGeom prst="rect">
            <a:avLst/>
          </a:prstGeom>
        </p:spPr>
      </p:pic>
      <p:pic>
        <p:nvPicPr>
          <p:cNvPr id="7" name="图片 6"/>
          <p:cNvPicPr>
            <a:picLocks noChangeAspect="1"/>
          </p:cNvPicPr>
          <p:nvPr/>
        </p:nvPicPr>
        <p:blipFill>
          <a:blip r:embed="rId2"/>
          <a:srcRect l="8929" t="9456" r="4854" b="58697"/>
          <a:stretch>
            <a:fillRect/>
          </a:stretch>
        </p:blipFill>
        <p:spPr>
          <a:xfrm>
            <a:off x="6697980" y="2407285"/>
            <a:ext cx="4850130" cy="1052195"/>
          </a:xfrm>
          <a:prstGeom prst="rect">
            <a:avLst/>
          </a:prstGeom>
        </p:spPr>
      </p:pic>
      <p:pic>
        <p:nvPicPr>
          <p:cNvPr id="8" name="图片 7" descr="yt2"/>
          <p:cNvPicPr>
            <a:picLocks noChangeAspect="1"/>
          </p:cNvPicPr>
          <p:nvPr/>
        </p:nvPicPr>
        <p:blipFill>
          <a:blip r:embed="rId3"/>
          <a:srcRect l="59897" t="36439" r="31512" b="49364"/>
          <a:stretch>
            <a:fillRect/>
          </a:stretch>
        </p:blipFill>
        <p:spPr>
          <a:xfrm>
            <a:off x="979170" y="4791710"/>
            <a:ext cx="2360930" cy="877570"/>
          </a:xfrm>
          <a:prstGeom prst="rect">
            <a:avLst/>
          </a:prstGeom>
        </p:spPr>
      </p:pic>
      <p:pic>
        <p:nvPicPr>
          <p:cNvPr id="9" name="图片 8"/>
          <p:cNvPicPr>
            <a:picLocks noChangeAspect="1"/>
          </p:cNvPicPr>
          <p:nvPr/>
        </p:nvPicPr>
        <p:blipFill>
          <a:blip r:embed="rId2"/>
          <a:srcRect l="8376" t="70536" r="44271"/>
          <a:stretch>
            <a:fillRect/>
          </a:stretch>
        </p:blipFill>
        <p:spPr>
          <a:xfrm>
            <a:off x="6990715" y="4744085"/>
            <a:ext cx="3025775" cy="973455"/>
          </a:xfrm>
          <a:prstGeom prst="rect">
            <a:avLst/>
          </a:prstGeom>
        </p:spPr>
      </p:pic>
      <p:pic>
        <p:nvPicPr>
          <p:cNvPr id="10" name="图片 9"/>
          <p:cNvPicPr>
            <a:picLocks noChangeAspect="1"/>
          </p:cNvPicPr>
          <p:nvPr/>
        </p:nvPicPr>
        <p:blipFill>
          <a:blip r:embed="rId1"/>
          <a:srcRect l="3344" t="25632" r="63153" b="61048"/>
          <a:stretch>
            <a:fillRect/>
          </a:stretch>
        </p:blipFill>
        <p:spPr>
          <a:xfrm>
            <a:off x="3499485" y="4678680"/>
            <a:ext cx="2790190" cy="1103630"/>
          </a:xfrm>
          <a:prstGeom prst="rect">
            <a:avLst/>
          </a:prstGeom>
        </p:spPr>
      </p:pic>
      <p:sp>
        <p:nvSpPr>
          <p:cNvPr id="11" name="等腰三角形 10"/>
          <p:cNvSpPr/>
          <p:nvPr/>
        </p:nvSpPr>
        <p:spPr>
          <a:xfrm>
            <a:off x="1096304" y="5669049"/>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12" name="等腰三角形 11"/>
          <p:cNvSpPr/>
          <p:nvPr/>
        </p:nvSpPr>
        <p:spPr>
          <a:xfrm>
            <a:off x="3645194" y="5669049"/>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14" name="等腰三角形 13"/>
          <p:cNvSpPr/>
          <p:nvPr/>
        </p:nvSpPr>
        <p:spPr>
          <a:xfrm>
            <a:off x="1483654" y="3243349"/>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sp>
        <p:nvSpPr>
          <p:cNvPr id="15" name="等腰三角形 14"/>
          <p:cNvSpPr/>
          <p:nvPr/>
        </p:nvSpPr>
        <p:spPr>
          <a:xfrm>
            <a:off x="3211489" y="3243349"/>
            <a:ext cx="288032" cy="216024"/>
          </a:xfrm>
          <a:prstGeom prst="triangle">
            <a:avLst/>
          </a:prstGeom>
          <a:solidFill>
            <a:srgbClr val="FF0000"/>
          </a:solidFill>
          <a:ln w="25400" cap="flat" cmpd="sng" algn="ctr">
            <a:solidFill>
              <a:srgbClr val="2B6F7D">
                <a:shade val="50000"/>
              </a:srgbClr>
            </a:solidFill>
            <a:prstDash val="solid"/>
          </a:ln>
          <a:effectLst/>
        </p:spPr>
        <p:txBody>
          <a:bodyPr rtlCol="0" anchor="ctr"/>
          <a:p>
            <a:pPr algn="ctr"/>
            <a:endParaRPr lang="zh-CN" altLang="en-US"/>
          </a:p>
        </p:txBody>
      </p:sp>
      <p:pic>
        <p:nvPicPr>
          <p:cNvPr id="16" name="内容占位符 1" descr="251d9316a312d76e26427d54364596e8"/>
          <p:cNvPicPr>
            <a:picLocks noGrp="1"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863080" y="3243580"/>
            <a:ext cx="653415" cy="723265"/>
          </a:xfrm>
          <a:prstGeom prst="rect">
            <a:avLst/>
          </a:prstGeom>
          <a:noFill/>
          <a:ln w="9525">
            <a:noFill/>
          </a:ln>
        </p:spPr>
      </p:pic>
      <p:pic>
        <p:nvPicPr>
          <p:cNvPr id="17" name="内容占位符 1" descr="251d9316a312d76e26427d54364596e8"/>
          <p:cNvPicPr>
            <a:picLocks noGrp="1"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8909050" y="3243580"/>
            <a:ext cx="610870" cy="676275"/>
          </a:xfrm>
          <a:prstGeom prst="rect">
            <a:avLst/>
          </a:prstGeom>
          <a:noFill/>
          <a:ln w="9525">
            <a:noFill/>
          </a:ln>
        </p:spPr>
      </p:pic>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2</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bldLvl="0" animBg="1"/>
      <p:bldP spid="14" grpId="0" bldLvl="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从拼写到书写</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82295" y="1033145"/>
            <a:ext cx="11026775" cy="4312920"/>
          </a:xfrm>
          <a:prstGeom prst="rect">
            <a:avLst/>
          </a:prstGeom>
          <a:noFill/>
        </p:spPr>
        <p:txBody>
          <a:bodyPr wrap="square" rtlCol="0">
            <a:spAutoFit/>
          </a:bodyPr>
          <a:p>
            <a:pPr marL="342900" indent="-342900">
              <a:lnSpc>
                <a:spcPct val="130000"/>
              </a:lnSpc>
              <a:spcBef>
                <a:spcPts val="600"/>
              </a:spcBef>
              <a:buFont typeface="Wingdings" panose="05000000000000000000" charset="0"/>
              <a:buChar char="Ø"/>
            </a:pPr>
            <a:r>
              <a:rPr sz="2400" kern="0" dirty="0">
                <a:latin typeface="微软雅黑" panose="020B0503020204020204" pitchFamily="34" charset="-122"/>
                <a:ea typeface="微软雅黑" panose="020B0503020204020204" pitchFamily="34" charset="-122"/>
                <a:cs typeface="方正正纤黑简体" charset="0"/>
                <a:sym typeface="Abadi MT" charset="0"/>
              </a:rPr>
              <a:t>有拼写错误不给分，如把u写成v,把n写成h</a:t>
            </a:r>
            <a:r>
              <a:rPr lang="zh-CN" sz="2400" kern="0" dirty="0">
                <a:latin typeface="微软雅黑" panose="020B0503020204020204" pitchFamily="34" charset="-122"/>
                <a:ea typeface="微软雅黑" panose="020B0503020204020204" pitchFamily="34" charset="-122"/>
                <a:cs typeface="方正正纤黑简体" charset="0"/>
                <a:sym typeface="Abadi MT" charset="0"/>
              </a:rPr>
              <a:t>不给</a:t>
            </a:r>
            <a:r>
              <a:rPr sz="2400" kern="0" dirty="0">
                <a:latin typeface="微软雅黑" panose="020B0503020204020204" pitchFamily="34" charset="-122"/>
                <a:ea typeface="微软雅黑" panose="020B0503020204020204" pitchFamily="34" charset="-122"/>
                <a:cs typeface="方正正纤黑简体" charset="0"/>
                <a:sym typeface="Abadi MT" charset="0"/>
              </a:rPr>
              <a:t>分。</a:t>
            </a:r>
            <a:r>
              <a:rPr sz="2400" u="sng" kern="0" dirty="0">
                <a:latin typeface="微软雅黑" panose="020B0503020204020204" pitchFamily="34" charset="-122"/>
                <a:ea typeface="微软雅黑" panose="020B0503020204020204" pitchFamily="34" charset="-122"/>
                <a:cs typeface="方正正纤黑简体" charset="0"/>
                <a:sym typeface="Abadi MT" charset="0"/>
              </a:rPr>
              <a:t>但如果书写习惯不规范，综合语法填空中该生其他部分的书写习惯，可以判别其书写的原意，根据实际情况判分</a:t>
            </a:r>
            <a:r>
              <a:rPr lang="zh-CN" sz="2400" u="sng" kern="0" dirty="0">
                <a:latin typeface="微软雅黑" panose="020B0503020204020204" pitchFamily="34" charset="-122"/>
                <a:ea typeface="微软雅黑" panose="020B0503020204020204" pitchFamily="34" charset="-122"/>
                <a:cs typeface="方正正纤黑简体" charset="0"/>
                <a:sym typeface="Abadi MT" charset="0"/>
              </a:rPr>
              <a:t>。</a:t>
            </a:r>
            <a:endParaRPr sz="2400" u="sng"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r>
              <a:rPr sz="2400" kern="0" dirty="0">
                <a:latin typeface="微软雅黑" panose="020B0503020204020204" pitchFamily="34" charset="-122"/>
                <a:ea typeface="微软雅黑" panose="020B0503020204020204" pitchFamily="34" charset="-122"/>
                <a:cs typeface="方正正纤黑简体" charset="0"/>
                <a:sym typeface="Abadi MT" charset="0"/>
              </a:rPr>
              <a:t>字母粘连完全不可辨识不得分，</a:t>
            </a:r>
            <a:r>
              <a:rPr sz="2400" u="sng" kern="0" dirty="0">
                <a:latin typeface="微软雅黑" panose="020B0503020204020204" pitchFamily="34" charset="-122"/>
                <a:ea typeface="微软雅黑" panose="020B0503020204020204" pitchFamily="34" charset="-122"/>
                <a:cs typeface="方正正纤黑简体" charset="0"/>
                <a:sym typeface="Abadi MT" charset="0"/>
              </a:rPr>
              <a:t>但依据笔势可以辨别可以算得分</a:t>
            </a:r>
            <a:r>
              <a:rPr sz="2400" kern="0" dirty="0">
                <a:latin typeface="微软雅黑" panose="020B0503020204020204" pitchFamily="34" charset="-122"/>
                <a:ea typeface="微软雅黑" panose="020B0503020204020204" pitchFamily="34" charset="-122"/>
                <a:cs typeface="方正正纤黑简体" charset="0"/>
                <a:sym typeface="Abadi MT" charset="0"/>
              </a:rPr>
              <a:t>。</a:t>
            </a: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pic>
        <p:nvPicPr>
          <p:cNvPr id="2" name="图片 1"/>
          <p:cNvPicPr>
            <a:picLocks noChangeAspect="1"/>
          </p:cNvPicPr>
          <p:nvPr/>
        </p:nvPicPr>
        <p:blipFill>
          <a:blip r:embed="rId1"/>
          <a:srcRect l="5772" t="40377" r="54783" b="50691"/>
          <a:stretch>
            <a:fillRect/>
          </a:stretch>
        </p:blipFill>
        <p:spPr>
          <a:xfrm>
            <a:off x="956945" y="2603500"/>
            <a:ext cx="3270885" cy="999490"/>
          </a:xfrm>
          <a:prstGeom prst="rect">
            <a:avLst/>
          </a:prstGeom>
        </p:spPr>
      </p:pic>
      <p:pic>
        <p:nvPicPr>
          <p:cNvPr id="7" name="图片 6" descr="yt2"/>
          <p:cNvPicPr>
            <a:picLocks noChangeAspect="1"/>
          </p:cNvPicPr>
          <p:nvPr/>
        </p:nvPicPr>
        <p:blipFill>
          <a:blip r:embed="rId2"/>
          <a:srcRect l="38930" t="47266" r="52263" b="40234"/>
          <a:stretch>
            <a:fillRect/>
          </a:stretch>
        </p:blipFill>
        <p:spPr>
          <a:xfrm>
            <a:off x="956945" y="4900295"/>
            <a:ext cx="2574925" cy="1141095"/>
          </a:xfrm>
          <a:prstGeom prst="rect">
            <a:avLst/>
          </a:prstGeom>
        </p:spPr>
      </p:pic>
      <p:pic>
        <p:nvPicPr>
          <p:cNvPr id="8" name="图片 7"/>
          <p:cNvPicPr>
            <a:picLocks noChangeAspect="1"/>
          </p:cNvPicPr>
          <p:nvPr/>
        </p:nvPicPr>
        <p:blipFill>
          <a:blip r:embed="rId3"/>
          <a:srcRect l="21067" t="84558" r="45641" b="8940"/>
          <a:stretch>
            <a:fillRect/>
          </a:stretch>
        </p:blipFill>
        <p:spPr>
          <a:xfrm>
            <a:off x="5375275" y="2603500"/>
            <a:ext cx="3448685" cy="1000125"/>
          </a:xfrm>
          <a:prstGeom prst="rect">
            <a:avLst/>
          </a:prstGeom>
        </p:spPr>
      </p:pic>
      <p:pic>
        <p:nvPicPr>
          <p:cNvPr id="9" name="图片 8"/>
          <p:cNvPicPr>
            <a:picLocks noChangeAspect="1"/>
          </p:cNvPicPr>
          <p:nvPr/>
        </p:nvPicPr>
        <p:blipFill>
          <a:blip r:embed="rId4"/>
          <a:srcRect l="49817" t="54984" b="9206"/>
          <a:stretch>
            <a:fillRect/>
          </a:stretch>
        </p:blipFill>
        <p:spPr>
          <a:xfrm>
            <a:off x="8823960" y="2603500"/>
            <a:ext cx="2594610" cy="999490"/>
          </a:xfrm>
          <a:prstGeom prst="rect">
            <a:avLst/>
          </a:prstGeom>
        </p:spPr>
      </p:pic>
      <p:pic>
        <p:nvPicPr>
          <p:cNvPr id="10" name="图片 9"/>
          <p:cNvPicPr>
            <a:picLocks noChangeAspect="1"/>
          </p:cNvPicPr>
          <p:nvPr/>
        </p:nvPicPr>
        <p:blipFill>
          <a:blip r:embed="rId3"/>
          <a:srcRect t="50550" r="45301" b="38266"/>
          <a:stretch>
            <a:fillRect/>
          </a:stretch>
        </p:blipFill>
        <p:spPr>
          <a:xfrm>
            <a:off x="4420235" y="4900295"/>
            <a:ext cx="4579620" cy="1141095"/>
          </a:xfrm>
          <a:prstGeom prst="rect">
            <a:avLst/>
          </a:prstGeom>
        </p:spPr>
      </p:pic>
      <p:pic>
        <p:nvPicPr>
          <p:cNvPr id="35869" name="图片 11">
            <a:hlinkClick r:id="rId5" action="ppaction://hlinksldjump"/>
          </p:cNvPr>
          <p:cNvPicPr>
            <a:picLocks noChangeAspect="1"/>
          </p:cNvPicPr>
          <p:nvPr/>
        </p:nvPicPr>
        <p:blipFill>
          <a:blip r:embed="rId6">
            <a:clrChange>
              <a:clrFrom>
                <a:srgbClr val="FFFFFF"/>
              </a:clrFrom>
              <a:clrTo>
                <a:srgbClr val="FFFFFF">
                  <a:alpha val="0"/>
                </a:srgbClr>
              </a:clrTo>
            </a:clrChange>
          </a:blip>
          <a:srcRect b="13837"/>
          <a:stretch>
            <a:fillRect/>
          </a:stretch>
        </p:blipFill>
        <p:spPr>
          <a:xfrm>
            <a:off x="2153603" y="5554028"/>
            <a:ext cx="876300" cy="755650"/>
          </a:xfrm>
          <a:prstGeom prst="rect">
            <a:avLst/>
          </a:prstGeom>
          <a:noFill/>
          <a:ln w="9525">
            <a:noFill/>
          </a:ln>
        </p:spPr>
      </p:pic>
      <p:pic>
        <p:nvPicPr>
          <p:cNvPr id="11" name="图片 11">
            <a:hlinkClick r:id="rId5" action="ppaction://hlinksldjump"/>
          </p:cNvPr>
          <p:cNvPicPr>
            <a:picLocks noChangeAspect="1"/>
          </p:cNvPicPr>
          <p:nvPr/>
        </p:nvPicPr>
        <p:blipFill>
          <a:blip r:embed="rId6">
            <a:clrChange>
              <a:clrFrom>
                <a:srgbClr val="FFFFFF"/>
              </a:clrFrom>
              <a:clrTo>
                <a:srgbClr val="FFFFFF">
                  <a:alpha val="0"/>
                </a:srgbClr>
              </a:clrTo>
            </a:clrChange>
          </a:blip>
          <a:srcRect b="13837"/>
          <a:stretch>
            <a:fillRect/>
          </a:stretch>
        </p:blipFill>
        <p:spPr>
          <a:xfrm>
            <a:off x="7947343" y="5554028"/>
            <a:ext cx="876300" cy="755650"/>
          </a:xfrm>
          <a:prstGeom prst="rect">
            <a:avLst/>
          </a:prstGeom>
          <a:noFill/>
          <a:ln w="9525">
            <a:noFill/>
          </a:ln>
        </p:spPr>
      </p:pic>
      <p:pic>
        <p:nvPicPr>
          <p:cNvPr id="12" name="内容占位符 1" descr="251d9316a312d76e26427d54364596e8"/>
          <p:cNvPicPr>
            <a:picLocks noGrp="1"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3030220" y="3162300"/>
            <a:ext cx="525145" cy="581660"/>
          </a:xfrm>
          <a:prstGeom prst="rect">
            <a:avLst/>
          </a:prstGeom>
          <a:noFill/>
          <a:ln w="9525">
            <a:noFill/>
          </a:ln>
        </p:spPr>
      </p:pic>
      <p:pic>
        <p:nvPicPr>
          <p:cNvPr id="14" name="内容占位符 1" descr="251d9316a312d76e26427d54364596e8"/>
          <p:cNvPicPr>
            <a:picLocks noGrp="1"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999855" y="3303905"/>
            <a:ext cx="525145" cy="581660"/>
          </a:xfrm>
          <a:prstGeom prst="rect">
            <a:avLst/>
          </a:prstGeom>
          <a:noFill/>
          <a:ln w="9525">
            <a:noFill/>
          </a:ln>
        </p:spPr>
      </p:pic>
      <p:pic>
        <p:nvPicPr>
          <p:cNvPr id="15" name="内容占位符 1" descr="251d9316a312d76e26427d54364596e8"/>
          <p:cNvPicPr>
            <a:picLocks noGrp="1"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6447155" y="5728335"/>
            <a:ext cx="525145" cy="581660"/>
          </a:xfrm>
          <a:prstGeom prst="rect">
            <a:avLst/>
          </a:prstGeom>
          <a:noFill/>
          <a:ln w="9525">
            <a:noFill/>
          </a:ln>
        </p:spPr>
      </p:pic>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2</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69"/>
                                        </p:tgtEl>
                                        <p:attrNameLst>
                                          <p:attrName>style.visibility</p:attrName>
                                        </p:attrNameLst>
                                      </p:cBhvr>
                                      <p:to>
                                        <p:strVal val="visible"/>
                                      </p:to>
                                    </p:set>
                                    <p:anim calcmode="lin" valueType="num">
                                      <p:cBhvr additive="base">
                                        <p:cTn id="22" dur="500" fill="hold"/>
                                        <p:tgtEl>
                                          <p:spTgt spid="35869"/>
                                        </p:tgtEl>
                                        <p:attrNameLst>
                                          <p:attrName>ppt_x</p:attrName>
                                        </p:attrNameLst>
                                      </p:cBhvr>
                                      <p:tavLst>
                                        <p:tav tm="0">
                                          <p:val>
                                            <p:strVal val="#ppt_x"/>
                                          </p:val>
                                        </p:tav>
                                        <p:tav tm="100000">
                                          <p:val>
                                            <p:strVal val="#ppt_x"/>
                                          </p:val>
                                        </p:tav>
                                      </p:tavLst>
                                    </p:anim>
                                    <p:anim calcmode="lin" valueType="num">
                                      <p:cBhvr additive="base">
                                        <p:cTn id="23" dur="500" fill="hold"/>
                                        <p:tgtEl>
                                          <p:spTgt spid="3586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从拼写到书写</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74040" y="949325"/>
            <a:ext cx="11026775" cy="5349240"/>
          </a:xfrm>
          <a:prstGeom prst="rect">
            <a:avLst/>
          </a:prstGeom>
          <a:noFill/>
        </p:spPr>
        <p:txBody>
          <a:bodyPr wrap="square" rtlCol="0">
            <a:spAutoFit/>
          </a:bodyPr>
          <a:p>
            <a:pPr marL="342900" indent="-342900">
              <a:lnSpc>
                <a:spcPct val="130000"/>
              </a:lnSpc>
              <a:spcBef>
                <a:spcPts val="600"/>
              </a:spcBef>
              <a:buFont typeface="Wingdings" panose="05000000000000000000" charset="0"/>
              <a:buChar char="Ø"/>
            </a:pPr>
            <a:r>
              <a:rPr sz="2400" kern="0" dirty="0">
                <a:latin typeface="微软雅黑" panose="020B0503020204020204" pitchFamily="34" charset="-122"/>
                <a:ea typeface="微软雅黑" panose="020B0503020204020204" pitchFamily="34" charset="-122"/>
                <a:cs typeface="方正正纤黑简体" charset="0"/>
                <a:sym typeface="Abadi MT" charset="0"/>
              </a:rPr>
              <a:t>某个答案写成另外一个词汇，但学生意识到错误将其一部分划去，但有些字母未划去，结果与改正后的单词容易令评卷者联想到另个错误词汇， 不得分</a:t>
            </a:r>
            <a:r>
              <a:rPr lang="zh-CN" sz="2400" kern="0" dirty="0">
                <a:latin typeface="微软雅黑" panose="020B0503020204020204" pitchFamily="34" charset="-122"/>
                <a:ea typeface="微软雅黑" panose="020B0503020204020204" pitchFamily="34" charset="-122"/>
                <a:cs typeface="方正正纤黑简体" charset="0"/>
                <a:sym typeface="Abadi MT" charset="0"/>
              </a:rPr>
              <a:t>。</a:t>
            </a:r>
            <a:endParaRPr lang="zh-CN"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r>
              <a:rPr sz="2400" kern="0" dirty="0">
                <a:latin typeface="微软雅黑" panose="020B0503020204020204" pitchFamily="34" charset="-122"/>
                <a:ea typeface="微软雅黑" panose="020B0503020204020204" pitchFamily="34" charset="-122"/>
                <a:cs typeface="方正正纤黑简体" charset="0"/>
                <a:sym typeface="Abadi MT" charset="0"/>
              </a:rPr>
              <a:t>拼写过程中考生意识到错误，通过划线等手段划去，将正确字母写在周边恰当位置，得分</a:t>
            </a:r>
            <a:r>
              <a:rPr lang="zh-CN" sz="2400" kern="0" dirty="0">
                <a:latin typeface="微软雅黑" panose="020B0503020204020204" pitchFamily="34" charset="-122"/>
                <a:ea typeface="微软雅黑" panose="020B0503020204020204" pitchFamily="34" charset="-122"/>
                <a:cs typeface="方正正纤黑简体" charset="0"/>
                <a:sym typeface="Abadi MT" charset="0"/>
              </a:rPr>
              <a:t>。</a:t>
            </a:r>
            <a:endParaRPr lang="zh-CN"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lang="zh-CN"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r>
              <a:rPr sz="2400" kern="0" dirty="0">
                <a:latin typeface="微软雅黑" panose="020B0503020204020204" pitchFamily="34" charset="-122"/>
                <a:ea typeface="微软雅黑" panose="020B0503020204020204" pitchFamily="34" charset="-122"/>
                <a:cs typeface="方正正纤黑简体" charset="0"/>
                <a:sym typeface="Abadi MT" charset="0"/>
              </a:rPr>
              <a:t>书写极不规范，个别字母令评卷老师误认为另外一个词汇的，不得分，如"elder". 原答案是“older .</a:t>
            </a: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marL="342900" indent="-342900">
              <a:lnSpc>
                <a:spcPct val="130000"/>
              </a:lnSpc>
              <a:spcBef>
                <a:spcPts val="600"/>
              </a:spcBef>
              <a:buFont typeface="Wingdings" panose="05000000000000000000" charset="0"/>
              <a:buChar char="Ø"/>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a:p>
            <a:pPr indent="0">
              <a:lnSpc>
                <a:spcPct val="130000"/>
              </a:lnSpc>
              <a:spcBef>
                <a:spcPts val="600"/>
              </a:spcBef>
              <a:buFont typeface="Wingdings" panose="05000000000000000000" charset="0"/>
              <a:buNone/>
            </a:pPr>
            <a:endParaRPr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pic>
        <p:nvPicPr>
          <p:cNvPr id="2" name="图片 1"/>
          <p:cNvPicPr>
            <a:picLocks noChangeAspect="1"/>
          </p:cNvPicPr>
          <p:nvPr/>
        </p:nvPicPr>
        <p:blipFill>
          <a:blip r:embed="rId1"/>
          <a:stretch>
            <a:fillRect/>
          </a:stretch>
        </p:blipFill>
        <p:spPr>
          <a:xfrm>
            <a:off x="768985" y="3101340"/>
            <a:ext cx="9792970" cy="1045210"/>
          </a:xfrm>
          <a:prstGeom prst="rect">
            <a:avLst/>
          </a:prstGeom>
        </p:spPr>
      </p:pic>
      <p:pic>
        <p:nvPicPr>
          <p:cNvPr id="7" name="图片 6"/>
          <p:cNvPicPr>
            <a:picLocks noChangeAspect="1"/>
          </p:cNvPicPr>
          <p:nvPr/>
        </p:nvPicPr>
        <p:blipFill>
          <a:blip r:embed="rId2"/>
          <a:srcRect l="27173" r="32489" b="28170"/>
          <a:stretch>
            <a:fillRect/>
          </a:stretch>
        </p:blipFill>
        <p:spPr>
          <a:xfrm>
            <a:off x="1683385" y="5129530"/>
            <a:ext cx="4270375" cy="1028065"/>
          </a:xfrm>
          <a:prstGeom prst="rect">
            <a:avLst/>
          </a:prstGeom>
        </p:spPr>
      </p:pic>
      <p:sp>
        <p:nvSpPr>
          <p:cNvPr id="9220" name="勾3 273"/>
          <p:cNvSpPr/>
          <p:nvPr/>
        </p:nvSpPr>
        <p:spPr bwMode="auto">
          <a:xfrm>
            <a:off x="9596120" y="3268345"/>
            <a:ext cx="1346200" cy="878205"/>
          </a:xfrm>
          <a:custGeom>
            <a:avLst/>
            <a:gdLst>
              <a:gd name="T0" fmla="*/ 483871232 w 1360"/>
              <a:gd name="T1" fmla="*/ 10599973 h 1358"/>
              <a:gd name="T2" fmla="*/ 432637844 w 1360"/>
              <a:gd name="T3" fmla="*/ 33173376 h 1358"/>
              <a:gd name="T4" fmla="*/ 382827656 w 1360"/>
              <a:gd name="T5" fmla="*/ 58691736 h 1358"/>
              <a:gd name="T6" fmla="*/ 334796169 w 1360"/>
              <a:gd name="T7" fmla="*/ 86957877 h 1358"/>
              <a:gd name="T8" fmla="*/ 289255504 w 1360"/>
              <a:gd name="T9" fmla="*/ 118168556 h 1358"/>
              <a:gd name="T10" fmla="*/ 246560716 w 1360"/>
              <a:gd name="T11" fmla="*/ 150164292 h 1358"/>
              <a:gd name="T12" fmla="*/ 211338023 w 1360"/>
              <a:gd name="T13" fmla="*/ 182553013 h 1358"/>
              <a:gd name="T14" fmla="*/ 181807530 w 1360"/>
              <a:gd name="T15" fmla="*/ 214156206 h 1358"/>
              <a:gd name="T16" fmla="*/ 158681436 w 1360"/>
              <a:gd name="T17" fmla="*/ 245563184 h 1358"/>
              <a:gd name="T18" fmla="*/ 133420504 w 1360"/>
              <a:gd name="T19" fmla="*/ 255181355 h 1358"/>
              <a:gd name="T20" fmla="*/ 115631109 w 1360"/>
              <a:gd name="T21" fmla="*/ 262836814 h 1358"/>
              <a:gd name="T22" fmla="*/ 106024811 w 1360"/>
              <a:gd name="T23" fmla="*/ 262444272 h 1358"/>
              <a:gd name="T24" fmla="*/ 99264912 w 1360"/>
              <a:gd name="T25" fmla="*/ 250470405 h 1358"/>
              <a:gd name="T26" fmla="*/ 85389017 w 1360"/>
              <a:gd name="T27" fmla="*/ 231233565 h 1358"/>
              <a:gd name="T28" fmla="*/ 72580800 w 1360"/>
              <a:gd name="T29" fmla="*/ 213567393 h 1358"/>
              <a:gd name="T30" fmla="*/ 60839704 w 1360"/>
              <a:gd name="T31" fmla="*/ 198845287 h 1358"/>
              <a:gd name="T32" fmla="*/ 49810207 w 1360"/>
              <a:gd name="T33" fmla="*/ 187067692 h 1358"/>
              <a:gd name="T34" fmla="*/ 39492310 w 1360"/>
              <a:gd name="T35" fmla="*/ 178037891 h 1358"/>
              <a:gd name="T36" fmla="*/ 30597603 w 1360"/>
              <a:gd name="T37" fmla="*/ 171364230 h 1358"/>
              <a:gd name="T38" fmla="*/ 20635804 w 1360"/>
              <a:gd name="T39" fmla="*/ 166456566 h 1358"/>
              <a:gd name="T40" fmla="*/ 10317902 w 1360"/>
              <a:gd name="T41" fmla="*/ 163316229 h 1358"/>
              <a:gd name="T42" fmla="*/ 0 w 1360"/>
              <a:gd name="T43" fmla="*/ 161941888 h 1358"/>
              <a:gd name="T44" fmla="*/ 13519802 w 1360"/>
              <a:gd name="T45" fmla="*/ 155071956 h 1358"/>
              <a:gd name="T46" fmla="*/ 27395702 w 1360"/>
              <a:gd name="T47" fmla="*/ 150164292 h 1358"/>
              <a:gd name="T48" fmla="*/ 38780701 w 1360"/>
              <a:gd name="T49" fmla="*/ 147612768 h 1358"/>
              <a:gd name="T50" fmla="*/ 50521807 w 1360"/>
              <a:gd name="T51" fmla="*/ 146434698 h 1358"/>
              <a:gd name="T52" fmla="*/ 65464804 w 1360"/>
              <a:gd name="T53" fmla="*/ 149379208 h 1358"/>
              <a:gd name="T54" fmla="*/ 82187116 w 1360"/>
              <a:gd name="T55" fmla="*/ 158212294 h 1358"/>
              <a:gd name="T56" fmla="*/ 98553313 w 1360"/>
              <a:gd name="T57" fmla="*/ 172345586 h 1358"/>
              <a:gd name="T58" fmla="*/ 116342708 w 1360"/>
              <a:gd name="T59" fmla="*/ 192367455 h 1358"/>
              <a:gd name="T60" fmla="*/ 145517102 w 1360"/>
              <a:gd name="T61" fmla="*/ 192759997 h 1358"/>
              <a:gd name="T62" fmla="*/ 180384331 w 1360"/>
              <a:gd name="T63" fmla="*/ 161549346 h 1358"/>
              <a:gd name="T64" fmla="*/ 218809521 w 1360"/>
              <a:gd name="T65" fmla="*/ 131320493 h 1358"/>
              <a:gd name="T66" fmla="*/ 260436611 w 1360"/>
              <a:gd name="T67" fmla="*/ 102857610 h 1358"/>
              <a:gd name="T68" fmla="*/ 305621700 w 1360"/>
              <a:gd name="T69" fmla="*/ 75572824 h 1358"/>
              <a:gd name="T70" fmla="*/ 351873964 w 1360"/>
              <a:gd name="T71" fmla="*/ 50839992 h 1358"/>
              <a:gd name="T72" fmla="*/ 399905452 w 1360"/>
              <a:gd name="T73" fmla="*/ 28266148 h 1358"/>
              <a:gd name="T74" fmla="*/ 448292441 w 1360"/>
              <a:gd name="T75" fmla="*/ 8636818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ysClr val="windowText" lastClr="000000"/>
            </a:solidFill>
            <a:round/>
          </a:ln>
        </p:spPr>
        <p:txBody>
          <a:bodyPr lIns="68580" tIns="34290" rIns="68580" bIns="34290" anchor="ctr"/>
          <a:p>
            <a:endParaRPr lang="zh-CN" altLang="en-US"/>
          </a:p>
        </p:txBody>
      </p:sp>
      <p:pic>
        <p:nvPicPr>
          <p:cNvPr id="11" name="内容占位符 1" descr="251d9316a312d76e26427d54364596e8"/>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885565" y="3672840"/>
            <a:ext cx="525145" cy="581660"/>
          </a:xfrm>
          <a:prstGeom prst="rect">
            <a:avLst/>
          </a:prstGeom>
          <a:noFill/>
          <a:ln w="9525">
            <a:noFill/>
          </a:ln>
        </p:spPr>
      </p:pic>
      <p:pic>
        <p:nvPicPr>
          <p:cNvPr id="8" name="内容占位符 1" descr="251d9316a312d76e26427d54364596e8"/>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496435" y="5972810"/>
            <a:ext cx="525145" cy="581660"/>
          </a:xfrm>
          <a:prstGeom prst="rect">
            <a:avLst/>
          </a:prstGeom>
          <a:noFill/>
          <a:ln w="9525">
            <a:noFill/>
          </a:ln>
        </p:spPr>
      </p:pic>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2</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randombar(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402272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无论哪种字体-规范的书写</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9459" name="Rectangle 5"/>
          <p:cNvSpPr/>
          <p:nvPr/>
        </p:nvSpPr>
        <p:spPr>
          <a:xfrm>
            <a:off x="620078" y="819785"/>
            <a:ext cx="8080375" cy="4603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ysClr val="windowText" lastClr="000000"/>
                </a:solidFill>
                <a:latin typeface="Calibri" panose="020F0502020204030204" charset="0"/>
                <a:ea typeface="+mn-ea"/>
                <a:cs typeface="+mn-ea"/>
              </a:defRPr>
            </a:lvl1pPr>
            <a:lvl2pPr marL="742950" indent="-285750" algn="l" rtl="0" eaLnBrk="0" fontAlgn="base" hangingPunct="0">
              <a:spcBef>
                <a:spcPct val="20000"/>
              </a:spcBef>
              <a:spcAft>
                <a:spcPct val="0"/>
              </a:spcAft>
              <a:buChar char="–"/>
              <a:defRPr sz="2800">
                <a:solidFill>
                  <a:sysClr val="windowText" lastClr="000000"/>
                </a:solidFill>
                <a:latin typeface="Calibri" panose="020F0502020204030204" charset="0"/>
              </a:defRPr>
            </a:lvl2pPr>
            <a:lvl3pPr marL="1143000" indent="-228600" algn="l" rtl="0" eaLnBrk="0" fontAlgn="base" hangingPunct="0">
              <a:spcBef>
                <a:spcPct val="20000"/>
              </a:spcBef>
              <a:spcAft>
                <a:spcPct val="0"/>
              </a:spcAft>
              <a:buChar char="•"/>
              <a:defRPr sz="2400">
                <a:solidFill>
                  <a:sysClr val="windowText" lastClr="000000"/>
                </a:solidFill>
                <a:latin typeface="Calibri" panose="020F0502020204030204" charset="0"/>
              </a:defRPr>
            </a:lvl3pPr>
            <a:lvl4pPr marL="1600200" indent="-228600" algn="l" rtl="0" eaLnBrk="0" fontAlgn="base" hangingPunct="0">
              <a:spcBef>
                <a:spcPct val="20000"/>
              </a:spcBef>
              <a:spcAft>
                <a:spcPct val="0"/>
              </a:spcAft>
              <a:buChar char="–"/>
              <a:defRPr sz="2000">
                <a:solidFill>
                  <a:sysClr val="windowText" lastClr="000000"/>
                </a:solidFill>
                <a:latin typeface="Calibri" panose="020F0502020204030204" charset="0"/>
              </a:defRPr>
            </a:lvl4pPr>
            <a:lvl5pPr marL="2057400" indent="-228600" algn="l" rtl="0" eaLnBrk="0" fontAlgn="base" hangingPunct="0">
              <a:spcBef>
                <a:spcPct val="20000"/>
              </a:spcBef>
              <a:spcAft>
                <a:spcPct val="0"/>
              </a:spcAft>
              <a:buChar char="»"/>
              <a:defRPr sz="2000">
                <a:solidFill>
                  <a:sysClr val="windowText" lastClr="000000"/>
                </a:solidFill>
                <a:latin typeface="Calibri" panose="020F0502020204030204" charset="0"/>
              </a:defRPr>
            </a:lvl5pPr>
          </a:lstStyle>
          <a:p>
            <a:pPr lvl="0" eaLnBrk="1" hangingPunct="1">
              <a:spcBef>
                <a:spcPct val="0"/>
              </a:spcBef>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大写字母都应一样高，占上面两格，但不顶第一线。</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458" name="Picture 4" descr="7cf924fe7c35a97c6aff24e205c87112"/>
          <p:cNvPicPr>
            <a:picLocks noChangeAspect="1"/>
          </p:cNvPicPr>
          <p:nvPr/>
        </p:nvPicPr>
        <p:blipFill>
          <a:blip r:embed="rId1"/>
          <a:srcRect t="61590" r="10295"/>
          <a:stretch>
            <a:fillRect/>
          </a:stretch>
        </p:blipFill>
        <p:spPr>
          <a:xfrm>
            <a:off x="5911215" y="1383030"/>
            <a:ext cx="4836160" cy="895985"/>
          </a:xfrm>
          <a:prstGeom prst="rect">
            <a:avLst/>
          </a:prstGeom>
          <a:noFill/>
          <a:ln w="9525">
            <a:noFill/>
          </a:ln>
        </p:spPr>
      </p:pic>
      <p:sp>
        <p:nvSpPr>
          <p:cNvPr id="20483" name="Rectangle 4"/>
          <p:cNvSpPr/>
          <p:nvPr/>
        </p:nvSpPr>
        <p:spPr>
          <a:xfrm>
            <a:off x="560070" y="2437765"/>
            <a:ext cx="11160760" cy="82994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ysClr val="windowText" lastClr="000000"/>
                </a:solidFill>
                <a:latin typeface="Calibri" panose="020F0502020204030204" charset="0"/>
                <a:ea typeface="+mn-ea"/>
                <a:cs typeface="+mn-ea"/>
              </a:defRPr>
            </a:lvl1pPr>
            <a:lvl2pPr marL="742950" indent="-285750" algn="l" rtl="0" eaLnBrk="0" fontAlgn="base" hangingPunct="0">
              <a:spcBef>
                <a:spcPct val="20000"/>
              </a:spcBef>
              <a:spcAft>
                <a:spcPct val="0"/>
              </a:spcAft>
              <a:buChar char="–"/>
              <a:defRPr sz="2800">
                <a:solidFill>
                  <a:sysClr val="windowText" lastClr="000000"/>
                </a:solidFill>
                <a:latin typeface="Calibri" panose="020F0502020204030204" charset="0"/>
              </a:defRPr>
            </a:lvl2pPr>
            <a:lvl3pPr marL="1143000" indent="-228600" algn="l" rtl="0" eaLnBrk="0" fontAlgn="base" hangingPunct="0">
              <a:spcBef>
                <a:spcPct val="20000"/>
              </a:spcBef>
              <a:spcAft>
                <a:spcPct val="0"/>
              </a:spcAft>
              <a:buChar char="•"/>
              <a:defRPr sz="2400">
                <a:solidFill>
                  <a:sysClr val="windowText" lastClr="000000"/>
                </a:solidFill>
                <a:latin typeface="Calibri" panose="020F0502020204030204" charset="0"/>
              </a:defRPr>
            </a:lvl3pPr>
            <a:lvl4pPr marL="1600200" indent="-228600" algn="l" rtl="0" eaLnBrk="0" fontAlgn="base" hangingPunct="0">
              <a:spcBef>
                <a:spcPct val="20000"/>
              </a:spcBef>
              <a:spcAft>
                <a:spcPct val="0"/>
              </a:spcAft>
              <a:buChar char="–"/>
              <a:defRPr sz="2000">
                <a:solidFill>
                  <a:sysClr val="windowText" lastClr="000000"/>
                </a:solidFill>
                <a:latin typeface="Calibri" panose="020F0502020204030204" charset="0"/>
              </a:defRPr>
            </a:lvl4pPr>
            <a:lvl5pPr marL="2057400" indent="-228600" algn="l" rtl="0" eaLnBrk="0" fontAlgn="base" hangingPunct="0">
              <a:spcBef>
                <a:spcPct val="20000"/>
              </a:spcBef>
              <a:spcAft>
                <a:spcPct val="0"/>
              </a:spcAft>
              <a:buChar char="»"/>
              <a:defRPr sz="2000">
                <a:solidFill>
                  <a:sysClr val="windowText" lastClr="000000"/>
                </a:solidFill>
                <a:latin typeface="Calibri" panose="020F0502020204030204" charset="0"/>
              </a:defRPr>
            </a:lvl5pPr>
          </a:lstStyle>
          <a:p>
            <a:pPr lvl="0" eaLnBrk="1" hangingPunct="1">
              <a:spcBef>
                <a:spcPct val="0"/>
              </a:spcBef>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小写字母a，c，e，m，n，o，r，s，u，v，w，x，z写在中间的一格里，上下抵线，但都不出格。</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482" name="Picture 3" descr="13b5fc693e0930c3c85ce3151b1ab266"/>
          <p:cNvPicPr>
            <a:picLocks noChangeAspect="1"/>
          </p:cNvPicPr>
          <p:nvPr/>
        </p:nvPicPr>
        <p:blipFill>
          <a:blip r:embed="rId2">
            <a:clrChange>
              <a:clrFrom>
                <a:srgbClr val="FFFFFF">
                  <a:alpha val="100000"/>
                </a:srgbClr>
              </a:clrFrom>
              <a:clrTo>
                <a:srgbClr val="FFFFFF">
                  <a:alpha val="100000"/>
                  <a:alpha val="0"/>
                </a:srgbClr>
              </a:clrTo>
            </a:clrChange>
            <a:lum bright="-12000"/>
          </a:blip>
          <a:srcRect l="3296" t="6435" r="10916" b="6389"/>
          <a:stretch>
            <a:fillRect/>
          </a:stretch>
        </p:blipFill>
        <p:spPr>
          <a:xfrm>
            <a:off x="1093470" y="3267710"/>
            <a:ext cx="7256145" cy="946150"/>
          </a:xfrm>
          <a:prstGeom prst="rect">
            <a:avLst/>
          </a:prstGeom>
          <a:noFill/>
          <a:ln w="9525">
            <a:noFill/>
          </a:ln>
        </p:spPr>
      </p:pic>
      <p:sp>
        <p:nvSpPr>
          <p:cNvPr id="2" name="文本框 1"/>
          <p:cNvSpPr txBox="1"/>
          <p:nvPr/>
        </p:nvSpPr>
        <p:spPr>
          <a:xfrm>
            <a:off x="620395" y="4344035"/>
            <a:ext cx="11040110" cy="1198880"/>
          </a:xfrm>
          <a:prstGeom prst="rect">
            <a:avLst/>
          </a:prstGeom>
          <a:noFill/>
        </p:spPr>
        <p:txBody>
          <a:bodyPr wrap="square" rtlCol="0" anchor="t">
            <a:spAutoFit/>
          </a:bodyPr>
          <a:p>
            <a:pPr marL="342900" indent="-342900">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小写字母b，d，h，k，l的上端顶第一线，占上面两格。上端不要写过长。</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小写字母i和j的点、f和t的上端都在第一格中间，f和t的第二笔紧贴在第二线下。</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小写字母f g j p q y的下端抵第四线。</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506" name="Picture 2" descr="0e4852ebaca2f617d28ccc816826caad"/>
          <p:cNvPicPr>
            <a:picLocks noChangeAspect="1"/>
          </p:cNvPicPr>
          <p:nvPr/>
        </p:nvPicPr>
        <p:blipFill>
          <a:blip r:embed="rId3">
            <a:lum bright="-12000" contrast="18000"/>
          </a:blip>
          <a:srcRect l="3884" r="55229"/>
          <a:stretch>
            <a:fillRect/>
          </a:stretch>
        </p:blipFill>
        <p:spPr>
          <a:xfrm>
            <a:off x="1093470" y="5542915"/>
            <a:ext cx="3395980" cy="860425"/>
          </a:xfrm>
          <a:prstGeom prst="rect">
            <a:avLst/>
          </a:prstGeom>
          <a:noFill/>
          <a:ln w="9525">
            <a:noFill/>
          </a:ln>
        </p:spPr>
      </p:pic>
      <p:pic>
        <p:nvPicPr>
          <p:cNvPr id="7" name="Picture 4" descr="7cf924fe7c35a97c6aff24e205c87112"/>
          <p:cNvPicPr>
            <a:picLocks noChangeAspect="1"/>
          </p:cNvPicPr>
          <p:nvPr/>
        </p:nvPicPr>
        <p:blipFill>
          <a:blip r:embed="rId1"/>
          <a:srcRect b="63255"/>
          <a:stretch>
            <a:fillRect/>
          </a:stretch>
        </p:blipFill>
        <p:spPr>
          <a:xfrm>
            <a:off x="942340" y="1383030"/>
            <a:ext cx="5085080" cy="895985"/>
          </a:xfrm>
          <a:prstGeom prst="rect">
            <a:avLst/>
          </a:prstGeom>
          <a:noFill/>
          <a:ln w="9525">
            <a:noFill/>
          </a:ln>
        </p:spPr>
      </p:pic>
      <p:pic>
        <p:nvPicPr>
          <p:cNvPr id="23554" name="Picture 2" descr="5b933208ab060386039c2c9311f87075"/>
          <p:cNvPicPr>
            <a:picLocks noChangeAspect="1"/>
          </p:cNvPicPr>
          <p:nvPr/>
        </p:nvPicPr>
        <p:blipFill>
          <a:blip r:embed="rId4"/>
          <a:srcRect l="3270" r="50071"/>
          <a:stretch>
            <a:fillRect/>
          </a:stretch>
        </p:blipFill>
        <p:spPr>
          <a:xfrm>
            <a:off x="7358380" y="5542915"/>
            <a:ext cx="3768725" cy="860425"/>
          </a:xfrm>
          <a:prstGeom prst="rect">
            <a:avLst/>
          </a:prstGeom>
          <a:noFill/>
          <a:ln w="9525">
            <a:noFill/>
          </a:ln>
        </p:spPr>
      </p:pic>
      <p:pic>
        <p:nvPicPr>
          <p:cNvPr id="22530" name="Picture 2" descr="c1bdbfaa0421c72357bdf29ffe6fd06c"/>
          <p:cNvPicPr>
            <a:picLocks noChangeAspect="1"/>
          </p:cNvPicPr>
          <p:nvPr/>
        </p:nvPicPr>
        <p:blipFill>
          <a:blip r:embed="rId5">
            <a:lum bright="-6000" contrast="18000"/>
          </a:blip>
          <a:srcRect r="62019"/>
          <a:stretch>
            <a:fillRect/>
          </a:stretch>
        </p:blipFill>
        <p:spPr>
          <a:xfrm>
            <a:off x="4890770" y="5542915"/>
            <a:ext cx="2054860" cy="860425"/>
          </a:xfrm>
          <a:prstGeom prst="rect">
            <a:avLst/>
          </a:prstGeom>
          <a:noFill/>
          <a:ln w="9525">
            <a:noFill/>
          </a:ln>
        </p:spPr>
      </p:pic>
      <p:cxnSp>
        <p:nvCxnSpPr>
          <p:cNvPr id="8" name="直接连接符 7"/>
          <p:cNvCxnSpPr/>
          <p:nvPr/>
        </p:nvCxnSpPr>
        <p:spPr>
          <a:xfrm flipV="1">
            <a:off x="1005205" y="1954530"/>
            <a:ext cx="9693910" cy="66040"/>
          </a:xfrm>
          <a:prstGeom prst="line">
            <a:avLst/>
          </a:prstGeom>
          <a:ln w="28575">
            <a:solidFill>
              <a:srgbClr val="00B0F0"/>
            </a:solidFill>
          </a:ln>
        </p:spPr>
        <p:style>
          <a:lnRef idx="1">
            <a:srgbClr val="5B9BD5"/>
          </a:lnRef>
          <a:fillRef idx="0">
            <a:srgbClr val="5B9BD5"/>
          </a:fillRef>
          <a:effectRef idx="0">
            <a:srgbClr val="5B9BD5"/>
          </a:effectRef>
          <a:fontRef idx="minor">
            <a:sysClr val="windowText" lastClr="000000"/>
          </a:fontRef>
        </p:style>
      </p:cxnSp>
      <p:cxnSp>
        <p:nvCxnSpPr>
          <p:cNvPr id="9" name="直接连接符 8"/>
          <p:cNvCxnSpPr/>
          <p:nvPr/>
        </p:nvCxnSpPr>
        <p:spPr>
          <a:xfrm flipV="1">
            <a:off x="1054735" y="3856990"/>
            <a:ext cx="7394575" cy="49530"/>
          </a:xfrm>
          <a:prstGeom prst="line">
            <a:avLst/>
          </a:prstGeom>
          <a:ln w="28575">
            <a:solidFill>
              <a:srgbClr val="00B0F0"/>
            </a:solidFill>
          </a:ln>
        </p:spPr>
        <p:style>
          <a:lnRef idx="1">
            <a:srgbClr val="5B9BD5"/>
          </a:lnRef>
          <a:fillRef idx="0">
            <a:srgbClr val="5B9BD5"/>
          </a:fillRef>
          <a:effectRef idx="0">
            <a:srgbClr val="5B9BD5"/>
          </a:effectRef>
          <a:fontRef idx="minor">
            <a:sysClr val="windowText" lastClr="000000"/>
          </a:fontRef>
        </p:style>
      </p:cxnSp>
      <p:cxnSp>
        <p:nvCxnSpPr>
          <p:cNvPr id="10" name="直接连接符 9"/>
          <p:cNvCxnSpPr/>
          <p:nvPr/>
        </p:nvCxnSpPr>
        <p:spPr>
          <a:xfrm>
            <a:off x="1104900" y="6106795"/>
            <a:ext cx="9975215" cy="16510"/>
          </a:xfrm>
          <a:prstGeom prst="line">
            <a:avLst/>
          </a:prstGeom>
          <a:ln w="28575">
            <a:solidFill>
              <a:srgbClr val="00B0F0"/>
            </a:solidFill>
          </a:ln>
        </p:spPr>
        <p:style>
          <a:lnRef idx="1">
            <a:srgbClr val="5B9BD5"/>
          </a:lnRef>
          <a:fillRef idx="0">
            <a:srgbClr val="5B9BD5"/>
          </a:fillRef>
          <a:effectRef idx="0">
            <a:srgbClr val="5B9BD5"/>
          </a:effectRef>
          <a:fontRef idx="minor">
            <a:sysClr val="windowText" lastClr="000000"/>
          </a:fontRef>
        </p:style>
      </p:cxnSp>
      <p:sp>
        <p:nvSpPr>
          <p:cNvPr id="19" name="文本框 18"/>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2</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从规则到意识</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89915" y="1094740"/>
            <a:ext cx="11011535" cy="2086610"/>
          </a:xfrm>
          <a:prstGeom prst="rect">
            <a:avLst/>
          </a:prstGeom>
          <a:noFill/>
          <a:ln>
            <a:solidFill>
              <a:srgbClr val="00B0F0"/>
            </a:solidFill>
          </a:ln>
        </p:spPr>
        <p:txBody>
          <a:bodyPr wrap="square" rtlCol="0" anchor="t">
            <a:spAutoFit/>
          </a:bodyPr>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《2014年普通高等学校招生全国统一考试大纲的说明》：</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“第二节：共10小题，每小题1.5分。在一篇200词左右的语言材料中留出10个空白，部分空白的后面给出单词的基本形式，要求考生根据上下文填写空白处所需的内容（</a:t>
            </a:r>
            <a:r>
              <a:rPr lang="zh-CN" altLang="en-US" sz="2400" b="1"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不多于3个单词</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）或</a:t>
            </a:r>
            <a:r>
              <a:rPr lang="zh-CN" altLang="en-US" sz="2400" b="1"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所提供单词的正确形式</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sp>
        <p:nvSpPr>
          <p:cNvPr id="8" name="文本框 7"/>
          <p:cNvSpPr txBox="1"/>
          <p:nvPr/>
        </p:nvSpPr>
        <p:spPr>
          <a:xfrm>
            <a:off x="1782445" y="2610485"/>
            <a:ext cx="2199640" cy="570865"/>
          </a:xfrm>
          <a:prstGeom prst="rect">
            <a:avLst/>
          </a:prstGeom>
          <a:noFill/>
        </p:spPr>
        <p:txBody>
          <a:bodyPr wrap="none" rtlCol="0" anchor="t">
            <a:spAutoFit/>
          </a:bodyPr>
          <a:p>
            <a:pPr>
              <a:lnSpc>
                <a:spcPct val="130000"/>
              </a:lnSpc>
              <a:spcBef>
                <a:spcPts val="600"/>
              </a:spcBef>
            </a:pPr>
            <a:r>
              <a:rPr lang="zh-CN" altLang="en-US" sz="2400" b="1"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不多于3个单词</a:t>
            </a:r>
            <a:endParaRPr lang="zh-CN" altLang="en-US" sz="2400" b="1"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endParaRPr>
          </a:p>
        </p:txBody>
      </p:sp>
      <p:pic>
        <p:nvPicPr>
          <p:cNvPr id="11" name="图片 11">
            <a:hlinkClick r:id="rId1" action="ppaction://hlinksldjump"/>
          </p:cNvPr>
          <p:cNvPicPr>
            <a:picLocks noChangeAspect="1"/>
          </p:cNvPicPr>
          <p:nvPr/>
        </p:nvPicPr>
        <p:blipFill>
          <a:blip r:embed="rId2">
            <a:clrChange>
              <a:clrFrom>
                <a:srgbClr val="FFFFFF"/>
              </a:clrFrom>
              <a:clrTo>
                <a:srgbClr val="FFFFFF">
                  <a:alpha val="0"/>
                </a:srgbClr>
              </a:clrTo>
            </a:clrChange>
          </a:blip>
          <a:srcRect b="13837"/>
          <a:stretch>
            <a:fillRect/>
          </a:stretch>
        </p:blipFill>
        <p:spPr>
          <a:xfrm>
            <a:off x="8184833" y="2720023"/>
            <a:ext cx="876300" cy="755650"/>
          </a:xfrm>
          <a:prstGeom prst="rect">
            <a:avLst/>
          </a:prstGeom>
          <a:noFill/>
          <a:ln w="9525">
            <a:noFill/>
          </a:ln>
        </p:spPr>
      </p:pic>
      <p:sp>
        <p:nvSpPr>
          <p:cNvPr id="2" name="文本框 1"/>
          <p:cNvSpPr txBox="1"/>
          <p:nvPr/>
        </p:nvSpPr>
        <p:spPr>
          <a:xfrm>
            <a:off x="589915" y="3942715"/>
            <a:ext cx="11011535" cy="1198880"/>
          </a:xfrm>
          <a:prstGeom prst="rect">
            <a:avLst/>
          </a:prstGeom>
          <a:noFill/>
          <a:ln>
            <a:solidFill>
              <a:srgbClr val="00B0F0"/>
            </a:solidFill>
          </a:ln>
        </p:spPr>
        <p:txBody>
          <a:bodyPr wrap="square" rtlCol="0" anchor="t">
            <a:spAutoFit/>
          </a:bodyPr>
          <a:p>
            <a:r>
              <a:rPr lang="en-US" altLang="zh-CN" sz="2400" b="1" dirty="0">
                <a:solidFill>
                  <a:sysClr val="windowText" lastClr="000000"/>
                </a:solidFill>
                <a:latin typeface="Times New Roman" panose="02020603050405020304" pitchFamily="18" charset="0"/>
                <a:cs typeface="Times New Roman" panose="02020603050405020304" pitchFamily="18" charset="0"/>
                <a:sym typeface="+mn-ea"/>
              </a:rPr>
              <a:t>Larger amounts of caffeine can cause a problem 62__</a:t>
            </a:r>
            <a:r>
              <a:rPr lang="en-US" altLang="zh-CN" sz="2400" b="1" u="sng" dirty="0">
                <a:solidFill>
                  <a:sysClr val="windowText" lastClr="000000"/>
                </a:solidFill>
                <a:latin typeface="Times New Roman" panose="02020603050405020304" pitchFamily="18" charset="0"/>
                <a:cs typeface="Times New Roman" panose="02020603050405020304" pitchFamily="18" charset="0"/>
                <a:sym typeface="+mn-ea"/>
              </a:rPr>
              <a:t>       </a:t>
            </a:r>
            <a:r>
              <a:rPr lang="en-US" altLang="zh-CN" sz="2400" b="1" dirty="0">
                <a:solidFill>
                  <a:sysClr val="windowText" lastClr="000000"/>
                </a:solidFill>
                <a:latin typeface="Times New Roman" panose="02020603050405020304" pitchFamily="18" charset="0"/>
                <a:cs typeface="Times New Roman" panose="02020603050405020304" pitchFamily="18" charset="0"/>
                <a:sym typeface="+mn-ea"/>
              </a:rPr>
              <a:t>____(call) caffeinism.</a:t>
            </a:r>
            <a:r>
              <a:rPr lang="zh-CN" altLang="en-US" sz="2400" b="1" dirty="0">
                <a:solidFill>
                  <a:sysClr val="windowText" lastClr="000000"/>
                </a:solidFill>
                <a:latin typeface="Times New Roman" panose="02020603050405020304" pitchFamily="18" charset="0"/>
                <a:cs typeface="Times New Roman" panose="02020603050405020304" pitchFamily="18" charset="0"/>
                <a:sym typeface="宋体" panose="02010600030101010101" pitchFamily="2" charset="-122"/>
              </a:rPr>
              <a:t>（</a:t>
            </a:r>
            <a:r>
              <a:rPr lang="en-US" altLang="zh-CN" sz="2400" b="1" dirty="0">
                <a:solidFill>
                  <a:sysClr val="windowText" lastClr="000000"/>
                </a:solidFill>
                <a:latin typeface="Times New Roman" panose="02020603050405020304" pitchFamily="18" charset="0"/>
                <a:cs typeface="Times New Roman" panose="02020603050405020304" pitchFamily="18" charset="0"/>
                <a:sym typeface="+mn-ea"/>
              </a:rPr>
              <a:t>2018年11月浙江卷 </a:t>
            </a:r>
            <a:r>
              <a:rPr lang="zh-CN" altLang="en-US" sz="2400" b="1" dirty="0">
                <a:solidFill>
                  <a:sysClr val="windowText" lastClr="000000"/>
                </a:solidFill>
                <a:latin typeface="Times New Roman" panose="02020603050405020304" pitchFamily="18" charset="0"/>
                <a:cs typeface="Times New Roman" panose="02020603050405020304" pitchFamily="18" charset="0"/>
                <a:sym typeface="宋体" panose="02010600030101010101" pitchFamily="2" charset="-122"/>
              </a:rPr>
              <a:t>）</a:t>
            </a:r>
            <a:endParaRPr lang="zh-CN" altLang="en-US" sz="2400" b="1" dirty="0">
              <a:solidFill>
                <a:sysClr val="windowText" lastClr="000000"/>
              </a:solidFill>
              <a:latin typeface="Times New Roman" panose="02020603050405020304" pitchFamily="18" charset="0"/>
              <a:cs typeface="Times New Roman" panose="02020603050405020304" pitchFamily="18" charset="0"/>
              <a:sym typeface="宋体" panose="02010600030101010101" pitchFamily="2" charset="-122"/>
            </a:endParaRPr>
          </a:p>
          <a:p>
            <a:endParaRPr lang="zh-CN" altLang="en-US" sz="2400" b="1" dirty="0">
              <a:solidFill>
                <a:sysClr val="windowText" lastClr="00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9" name="文本框 8"/>
          <p:cNvSpPr txBox="1"/>
          <p:nvPr/>
        </p:nvSpPr>
        <p:spPr>
          <a:xfrm>
            <a:off x="7467600" y="3942715"/>
            <a:ext cx="1271270" cy="460375"/>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called</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6967220" y="4497070"/>
            <a:ext cx="2896870" cy="460375"/>
          </a:xfrm>
          <a:prstGeom prst="rect">
            <a:avLst/>
          </a:prstGeom>
          <a:noFill/>
        </p:spPr>
        <p:txBody>
          <a:bodyPr wrap="square" rtlCol="0" anchor="t">
            <a:spAutoFit/>
          </a:bodyPr>
          <a:p>
            <a:r>
              <a:rPr lang="en-US" altLang="zh-CN" sz="2400" b="1">
                <a:solidFill>
                  <a:srgbClr val="002060"/>
                </a:solidFill>
                <a:latin typeface="Times New Roman" panose="02020603050405020304" pitchFamily="18" charset="0"/>
                <a:cs typeface="Times New Roman" panose="02020603050405020304" pitchFamily="18" charset="0"/>
              </a:rPr>
              <a:t>which is </a:t>
            </a:r>
            <a:r>
              <a:rPr lang="zh-CN" altLang="en-US" sz="2400" b="1">
                <a:solidFill>
                  <a:srgbClr val="002060"/>
                </a:solidFill>
                <a:latin typeface="Times New Roman" panose="02020603050405020304" pitchFamily="18" charset="0"/>
                <a:cs typeface="Times New Roman" panose="02020603050405020304" pitchFamily="18" charset="0"/>
              </a:rPr>
              <a:t>called</a:t>
            </a:r>
            <a:endParaRPr lang="zh-CN" altLang="en-US" sz="2400" b="1">
              <a:solidFill>
                <a:srgbClr val="002060"/>
              </a:solidFill>
              <a:latin typeface="Times New Roman" panose="02020603050405020304" pitchFamily="18" charset="0"/>
              <a:cs typeface="Times New Roman" panose="02020603050405020304" pitchFamily="18" charset="0"/>
            </a:endParaRPr>
          </a:p>
        </p:txBody>
      </p:sp>
      <p:pic>
        <p:nvPicPr>
          <p:cNvPr id="15" name="内容占位符 1" descr="251d9316a312d76e26427d54364596e8"/>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061450" y="4629150"/>
            <a:ext cx="525145" cy="581660"/>
          </a:xfrm>
          <a:prstGeom prst="rect">
            <a:avLst/>
          </a:prstGeom>
          <a:noFill/>
          <a:ln w="9525">
            <a:noFill/>
          </a:ln>
        </p:spPr>
      </p:pic>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3</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14" name="文本框 13"/>
          <p:cNvSpPr txBox="1"/>
          <p:nvPr/>
        </p:nvSpPr>
        <p:spPr>
          <a:xfrm>
            <a:off x="632460" y="613410"/>
            <a:ext cx="11260455" cy="1127125"/>
          </a:xfrm>
          <a:prstGeom prst="rect">
            <a:avLst/>
          </a:prstGeom>
          <a:noFill/>
          <a:ln>
            <a:solidFill>
              <a:srgbClr val="00B0F0"/>
            </a:solidFill>
          </a:ln>
        </p:spPr>
        <p:txBody>
          <a:bodyPr wrap="square" rtlCol="0" anchor="t">
            <a:spAutoFit/>
          </a:bodyPr>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第二节（共10小题；每小题1.5分，满分15分）</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阅读下面材料，在</a:t>
            </a:r>
            <a:r>
              <a:rPr lang="zh-CN" altLang="en-US" sz="2400"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空白处填入适当的内容（1个单词）</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或</a:t>
            </a:r>
            <a:r>
              <a:rPr lang="zh-CN" altLang="en-US" sz="2400"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括号内单词的正确形式</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sp>
        <p:nvSpPr>
          <p:cNvPr id="12" name="矩形 11"/>
          <p:cNvSpPr/>
          <p:nvPr/>
        </p:nvSpPr>
        <p:spPr>
          <a:xfrm>
            <a:off x="631825" y="1844675"/>
            <a:ext cx="11261090" cy="1578610"/>
          </a:xfrm>
          <a:prstGeom prst="rect">
            <a:avLst/>
          </a:prstGeom>
          <a:ln>
            <a:solidFill>
              <a:srgbClr val="00B0F0"/>
            </a:solidFill>
          </a:ln>
        </p:spPr>
        <p:txBody>
          <a:bodyPr wrap="square">
            <a:spAutoFit/>
          </a:bodyPr>
          <a:p>
            <a:pPr algn="just" fontAlgn="auto">
              <a:lnSpc>
                <a:spcPts val="2900"/>
              </a:lnSpc>
            </a:pPr>
            <a:r>
              <a:rPr lang="en-US" altLang="zh-CN" sz="2400" dirty="0" err="1">
                <a:solidFill>
                  <a:prstClr val="black"/>
                </a:solidFill>
                <a:latin typeface="Times New Roman" panose="02020603050405020304" pitchFamily="18" charset="0"/>
                <a:cs typeface="Times New Roman" panose="02020603050405020304" pitchFamily="18" charset="0"/>
              </a:rPr>
              <a:t>Pahlsson</a:t>
            </a:r>
            <a:r>
              <a:rPr lang="en-US" altLang="zh-CN" sz="2400" dirty="0">
                <a:solidFill>
                  <a:prstClr val="black"/>
                </a:solidFill>
                <a:latin typeface="Times New Roman" panose="02020603050405020304" pitchFamily="18" charset="0"/>
                <a:cs typeface="Times New Roman" panose="02020603050405020304" pitchFamily="18" charset="0"/>
              </a:rPr>
              <a:t> and her husband now think the ring probably got </a:t>
            </a:r>
            <a:r>
              <a:rPr lang="en-US" altLang="zh-CN" sz="2400" u="sng" dirty="0">
                <a:solidFill>
                  <a:prstClr val="black"/>
                </a:solidFill>
                <a:latin typeface="Times New Roman" panose="02020603050405020304" pitchFamily="18" charset="0"/>
                <a:cs typeface="Times New Roman" panose="02020603050405020304" pitchFamily="18" charset="0"/>
              </a:rPr>
              <a:t>   63                </a:t>
            </a:r>
            <a:r>
              <a:rPr lang="en-US" altLang="zh-CN" sz="2400" dirty="0">
                <a:solidFill>
                  <a:prstClr val="black"/>
                </a:solidFill>
                <a:latin typeface="Times New Roman" panose="02020603050405020304" pitchFamily="18" charset="0"/>
                <a:cs typeface="Times New Roman" panose="02020603050405020304" pitchFamily="18" charset="0"/>
              </a:rPr>
              <a:t>(sweep) into a pile of kitchen rubbish and was spread over the garden, </a:t>
            </a:r>
            <a:r>
              <a:rPr lang="en-US" altLang="zh-CN" sz="2400" u="sng" dirty="0">
                <a:solidFill>
                  <a:prstClr val="black"/>
                </a:solidFill>
                <a:latin typeface="Times New Roman" panose="02020603050405020304" pitchFamily="18" charset="0"/>
                <a:cs typeface="Times New Roman" panose="02020603050405020304" pitchFamily="18" charset="0"/>
              </a:rPr>
              <a:t>   64                        </a:t>
            </a:r>
            <a:r>
              <a:rPr lang="en-US" altLang="zh-CN" sz="2400" dirty="0">
                <a:solidFill>
                  <a:prstClr val="black"/>
                </a:solidFill>
                <a:latin typeface="Times New Roman" panose="02020603050405020304" pitchFamily="18" charset="0"/>
                <a:cs typeface="Times New Roman" panose="02020603050405020304" pitchFamily="18" charset="0"/>
              </a:rPr>
              <a:t>it remained until the carrot's leafy top accidentally sprouted (</a:t>
            </a:r>
            <a:r>
              <a:rPr lang="zh-CN" altLang="en-US" sz="2400" dirty="0">
                <a:solidFill>
                  <a:prstClr val="black"/>
                </a:solidFill>
                <a:latin typeface="Times New Roman" panose="02020603050405020304" pitchFamily="18" charset="0"/>
                <a:cs typeface="Times New Roman" panose="02020603050405020304" pitchFamily="18" charset="0"/>
              </a:rPr>
              <a:t>生长</a:t>
            </a:r>
            <a:r>
              <a:rPr lang="en-US" altLang="zh-CN" sz="2400" dirty="0">
                <a:solidFill>
                  <a:prstClr val="black"/>
                </a:solidFill>
                <a:latin typeface="Times New Roman" panose="02020603050405020304" pitchFamily="18" charset="0"/>
                <a:cs typeface="Times New Roman" panose="02020603050405020304" pitchFamily="18" charset="0"/>
              </a:rPr>
              <a:t>) through it.</a:t>
            </a:r>
            <a:endParaRPr lang="en-US" altLang="zh-CN" sz="2400" dirty="0">
              <a:solidFill>
                <a:prstClr val="black"/>
              </a:solidFill>
              <a:latin typeface="Times New Roman" panose="02020603050405020304" pitchFamily="18" charset="0"/>
              <a:cs typeface="Times New Roman" panose="02020603050405020304" pitchFamily="18" charset="0"/>
            </a:endParaRPr>
          </a:p>
          <a:p>
            <a:pPr algn="just" fontAlgn="auto">
              <a:lnSpc>
                <a:spcPts val="2900"/>
              </a:lnSpc>
            </a:pPr>
            <a:r>
              <a:rPr lang="en-US" altLang="zh-CN" sz="2400" b="1" dirty="0">
                <a:solidFill>
                  <a:prstClr val="black"/>
                </a:solidFill>
                <a:latin typeface="Times New Roman" panose="02020603050405020304" pitchFamily="18" charset="0"/>
                <a:cs typeface="Times New Roman" panose="02020603050405020304" pitchFamily="18" charset="0"/>
              </a:rPr>
              <a:t> （2017年6月浙江卷 ）</a:t>
            </a:r>
            <a:endParaRPr lang="zh-CN" altLang="en-US" b="1" dirty="0"/>
          </a:p>
        </p:txBody>
      </p:sp>
      <p:sp>
        <p:nvSpPr>
          <p:cNvPr id="7" name="文本框 6"/>
          <p:cNvSpPr txBox="1"/>
          <p:nvPr/>
        </p:nvSpPr>
        <p:spPr>
          <a:xfrm>
            <a:off x="632460" y="3583305"/>
            <a:ext cx="11260455" cy="2997200"/>
          </a:xfrm>
          <a:prstGeom prst="rect">
            <a:avLst/>
          </a:prstGeom>
          <a:noFill/>
          <a:ln>
            <a:solidFill>
              <a:srgbClr val="00B0F0"/>
            </a:solidFill>
          </a:ln>
        </p:spPr>
        <p:txBody>
          <a:bodyPr wrap="square" rtlCol="0" anchor="t">
            <a:spAutoFit/>
          </a:bodyPr>
          <a:p>
            <a:pPr fontAlgn="auto">
              <a:lnSpc>
                <a:spcPts val="2980"/>
              </a:lnSpc>
              <a:spcBef>
                <a:spcPts val="600"/>
              </a:spcBef>
            </a:pPr>
            <a:r>
              <a:rPr lang="zh-CN" altLang="en-US"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关联语篇的功能词汇</a:t>
            </a:r>
            <a:r>
              <a:rPr lang="en-US" altLang="zh-CN"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r>
              <a:rPr lang="zh-CN" altLang="en-US"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连词：①</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the moment/ minute/ instant/ second; as soon as</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even if/though; as long as/so long as; as far as/so far as; on condition that; in case; just as; in order that; not only…</a:t>
            </a:r>
            <a:r>
              <a:rPr lang="en-US" altLang="zh-CN"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but</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(also)…</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r>
              <a:rPr lang="zh-CN" altLang="en-US"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不考虑</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endPar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endParaRPr>
          </a:p>
          <a:p>
            <a:pPr algn="l" fontAlgn="auto">
              <a:lnSpc>
                <a:spcPts val="2980"/>
              </a:lnSpc>
              <a:spcBef>
                <a:spcPts val="600"/>
              </a:spcBef>
              <a:buClrTx/>
              <a:buSzTx/>
              <a:buFontTx/>
            </a:pPr>
            <a:r>
              <a:rPr lang="zh-CN" altLang="en-US"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②</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directly</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immediately </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（括号内给出</a:t>
            </a:r>
            <a:r>
              <a:rPr lang="zh-CN" altLang="en-US"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单</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词）</a:t>
            </a:r>
            <a:endPar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endParaRPr>
          </a:p>
          <a:p>
            <a:pPr fontAlgn="auto">
              <a:lnSpc>
                <a:spcPts val="2980"/>
              </a:lnSpc>
              <a:spcBef>
                <a:spcPts val="600"/>
              </a:spcBef>
            </a:pPr>
            <a:r>
              <a:rPr lang="zh-CN" altLang="en-US"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③</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no sooner...</a:t>
            </a:r>
            <a:r>
              <a:rPr lang="zh-CN" altLang="en-US"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than</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hardly...</a:t>
            </a:r>
            <a:r>
              <a:rPr lang="zh-CN" altLang="en-US"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when</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a:t>
            </a:r>
            <a:r>
              <a:rPr lang="zh-CN" altLang="en-US"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so</a:t>
            </a:r>
            <a:r>
              <a:rPr lang="en-US" altLang="zh-CN"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/such</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 </a:t>
            </a:r>
            <a:r>
              <a:rPr lang="zh-CN" altLang="en-US"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that</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not... </a:t>
            </a:r>
            <a:r>
              <a:rPr lang="en-US" altLang="zh-CN" sz="2400" u="sng"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until</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（搭配）</a:t>
            </a:r>
            <a:endParaRPr lang="zh-CN" altLang="en-US"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endParaRPr>
          </a:p>
          <a:p>
            <a:pPr algn="l" fontAlgn="auto">
              <a:lnSpc>
                <a:spcPts val="2980"/>
              </a:lnSpc>
              <a:spcBef>
                <a:spcPts val="600"/>
              </a:spcBef>
              <a:buClrTx/>
              <a:buSzTx/>
              <a:buFontTx/>
            </a:pPr>
            <a:r>
              <a:rPr lang="zh-CN" altLang="en-US" sz="24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④</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since; until; when</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while</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as</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sym typeface="Abadi MT" charset="0"/>
              </a:rPr>
              <a:t>; because; where; though; although; while; if; unless; why; that; which</a:t>
            </a:r>
            <a:r>
              <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rPr>
              <a:t>（可考虑）</a:t>
            </a:r>
            <a:endParaRPr lang="en-US" altLang="zh-CN" sz="2400"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Abadi MT" charset="0"/>
            </a:endParaRPr>
          </a:p>
        </p:txBody>
      </p:sp>
      <p:pic>
        <p:nvPicPr>
          <p:cNvPr id="11" name="图片 11">
            <a:hlinkClick r:id="rId1" action="ppaction://hlinksldjump"/>
          </p:cNvPr>
          <p:cNvPicPr>
            <a:picLocks noChangeAspect="1"/>
          </p:cNvPicPr>
          <p:nvPr/>
        </p:nvPicPr>
        <p:blipFill>
          <a:blip r:embed="rId2">
            <a:clrChange>
              <a:clrFrom>
                <a:srgbClr val="FFFFFF"/>
              </a:clrFrom>
              <a:clrTo>
                <a:srgbClr val="FFFFFF">
                  <a:alpha val="0"/>
                </a:srgbClr>
              </a:clrTo>
            </a:clrChange>
          </a:blip>
          <a:srcRect b="13837"/>
          <a:stretch>
            <a:fillRect/>
          </a:stretch>
        </p:blipFill>
        <p:spPr>
          <a:xfrm>
            <a:off x="7881938" y="529908"/>
            <a:ext cx="876300" cy="755650"/>
          </a:xfrm>
          <a:prstGeom prst="rect">
            <a:avLst/>
          </a:prstGeom>
          <a:noFill/>
          <a:ln w="9525">
            <a:noFill/>
          </a:ln>
        </p:spPr>
      </p:pic>
      <p:sp>
        <p:nvSpPr>
          <p:cNvPr id="9" name="文本框 8"/>
          <p:cNvSpPr txBox="1"/>
          <p:nvPr/>
        </p:nvSpPr>
        <p:spPr>
          <a:xfrm>
            <a:off x="8758555" y="1844675"/>
            <a:ext cx="1271270" cy="460375"/>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 swept</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8862060" y="2692400"/>
            <a:ext cx="1476375" cy="460375"/>
          </a:xfrm>
          <a:prstGeom prst="rect">
            <a:avLst/>
          </a:prstGeom>
          <a:noFill/>
        </p:spPr>
        <p:txBody>
          <a:bodyPr wrap="square" rtlCol="0" anchor="t">
            <a:spAutoFit/>
          </a:bodyPr>
          <a:p>
            <a:r>
              <a:rPr lang="en-US" altLang="zh-CN" sz="2400" b="1">
                <a:solidFill>
                  <a:srgbClr val="002060"/>
                </a:solidFill>
                <a:latin typeface="Times New Roman" panose="02020603050405020304" pitchFamily="18" charset="0"/>
                <a:cs typeface="Times New Roman" panose="02020603050405020304" pitchFamily="18" charset="0"/>
              </a:rPr>
              <a:t>in which</a:t>
            </a:r>
            <a:endParaRPr lang="en-US" altLang="zh-CN" sz="2400" b="1">
              <a:solidFill>
                <a:srgbClr val="002060"/>
              </a:solidFill>
              <a:latin typeface="Times New Roman" panose="02020603050405020304" pitchFamily="18" charset="0"/>
              <a:cs typeface="Times New Roman" panose="02020603050405020304" pitchFamily="18" charset="0"/>
            </a:endParaRPr>
          </a:p>
        </p:txBody>
      </p:sp>
      <p:pic>
        <p:nvPicPr>
          <p:cNvPr id="15" name="内容占位符 1" descr="251d9316a312d76e26427d54364596e8"/>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338435" y="2692400"/>
            <a:ext cx="525145" cy="581660"/>
          </a:xfrm>
          <a:prstGeom prst="rect">
            <a:avLst/>
          </a:prstGeom>
          <a:noFill/>
          <a:ln w="9525">
            <a:noFill/>
          </a:ln>
        </p:spPr>
      </p:pic>
      <p:sp>
        <p:nvSpPr>
          <p:cNvPr id="13" name="文本框 12"/>
          <p:cNvSpPr txBox="1"/>
          <p:nvPr/>
        </p:nvSpPr>
        <p:spPr>
          <a:xfrm>
            <a:off x="8758555" y="2211070"/>
            <a:ext cx="1198880" cy="368300"/>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where</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从规则到意识</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3</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P spid="10" grpId="1"/>
      <p:bldP spid="13" grpId="0"/>
      <p:bldP spid="13" grpId="1"/>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从规则到意识</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506730" y="2418080"/>
            <a:ext cx="11261090" cy="3887470"/>
          </a:xfrm>
          <a:prstGeom prst="rect">
            <a:avLst/>
          </a:prstGeom>
          <a:ln>
            <a:solidFill>
              <a:srgbClr val="00B0F0"/>
            </a:solidFill>
          </a:ln>
        </p:spPr>
        <p:txBody>
          <a:bodyPr wrap="square">
            <a:spAutoFit/>
          </a:bodyPr>
          <a:p>
            <a:pPr algn="just">
              <a:lnSpc>
                <a:spcPts val="3700"/>
              </a:lnSpc>
            </a:pPr>
            <a:r>
              <a:rPr lang="zh-CN" altLang="en-US" sz="2400" b="1" dirty="0">
                <a:solidFill>
                  <a:srgbClr val="002060"/>
                </a:solidFill>
                <a:latin typeface="微软雅黑" panose="020B0503020204020204" pitchFamily="34" charset="-122"/>
                <a:ea typeface="微软雅黑" panose="020B0503020204020204" pitchFamily="34" charset="-122"/>
              </a:rPr>
              <a:t>每一种题型都有其自身的局限性：</a:t>
            </a:r>
            <a:endParaRPr lang="zh-CN" altLang="en-US" sz="2400" b="1" dirty="0">
              <a:solidFill>
                <a:srgbClr val="002060"/>
              </a:solidFill>
              <a:latin typeface="微软雅黑" panose="020B0503020204020204" pitchFamily="34" charset="-122"/>
              <a:ea typeface="微软雅黑" panose="020B0503020204020204" pitchFamily="34" charset="-122"/>
            </a:endParaRPr>
          </a:p>
          <a:p>
            <a:pPr marL="342900" indent="-342900" algn="just">
              <a:lnSpc>
                <a:spcPts val="3700"/>
              </a:lnSpc>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虚拟语气 </a:t>
            </a:r>
            <a:r>
              <a:rPr lang="en-US" altLang="zh-CN" sz="24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400" dirty="0">
                <a:latin typeface="微软雅黑" panose="020B0503020204020204" pitchFamily="34" charset="-122"/>
                <a:ea typeface="微软雅黑" panose="020B0503020204020204" pitchFamily="34" charset="-122"/>
                <a:sym typeface="宋体" panose="02010600030101010101" pitchFamily="2" charset="-122"/>
              </a:rPr>
              <a:t>极少考查</a:t>
            </a:r>
            <a:r>
              <a:rPr lang="en-US" altLang="zh-CN" sz="24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2400" dirty="0">
              <a:latin typeface="微软雅黑" panose="020B0503020204020204" pitchFamily="34" charset="-122"/>
              <a:ea typeface="微软雅黑" panose="020B0503020204020204" pitchFamily="34" charset="-122"/>
            </a:endParaRPr>
          </a:p>
          <a:p>
            <a:pPr marL="342900" indent="-342900" algn="just">
              <a:lnSpc>
                <a:spcPts val="3700"/>
              </a:lnSpc>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rPr>
              <a:t>情态动词，助动词，否定式 (极少考查)</a:t>
            </a:r>
            <a:endParaRPr lang="zh-CN" altLang="en-US" sz="2400" dirty="0">
              <a:latin typeface="微软雅黑" panose="020B0503020204020204" pitchFamily="34" charset="-122"/>
              <a:ea typeface="微软雅黑" panose="020B0503020204020204" pitchFamily="34" charset="-122"/>
            </a:endParaRPr>
          </a:p>
          <a:p>
            <a:pPr marL="342900" indent="-342900" algn="just">
              <a:lnSpc>
                <a:spcPts val="3700"/>
              </a:lnSpc>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rPr>
              <a:t>倒装 (无法考查)</a:t>
            </a:r>
            <a:endParaRPr lang="zh-CN" altLang="en-US" sz="2400" dirty="0">
              <a:latin typeface="微软雅黑" panose="020B0503020204020204" pitchFamily="34" charset="-122"/>
              <a:ea typeface="微软雅黑" panose="020B0503020204020204" pitchFamily="34" charset="-122"/>
            </a:endParaRPr>
          </a:p>
          <a:p>
            <a:pPr marL="342900" indent="-342900" algn="just">
              <a:lnSpc>
                <a:spcPts val="3700"/>
              </a:lnSpc>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rPr>
              <a:t>功能性结构副词</a:t>
            </a:r>
            <a:r>
              <a:rPr lang="en-US" altLang="zh-CN" sz="2400" dirty="0">
                <a:latin typeface="微软雅黑" panose="020B0503020204020204" pitchFamily="34" charset="-122"/>
                <a:ea typeface="微软雅黑" panose="020B0503020204020204" pitchFamily="34" charset="-122"/>
              </a:rPr>
              <a:t>: </a:t>
            </a:r>
            <a:r>
              <a:rPr lang="en-US" altLang="zh-CN" sz="2400" dirty="0">
                <a:solidFill>
                  <a:srgbClr val="002060"/>
                </a:solidFill>
                <a:latin typeface="微软雅黑" panose="020B0503020204020204" pitchFamily="34" charset="-122"/>
                <a:ea typeface="微软雅黑" panose="020B0503020204020204" pitchFamily="34" charset="-122"/>
              </a:rPr>
              <a:t>however(</a:t>
            </a:r>
            <a:r>
              <a:rPr lang="zh-CN" altLang="en-US" sz="2400" dirty="0">
                <a:solidFill>
                  <a:srgbClr val="002060"/>
                </a:solidFill>
                <a:latin typeface="微软雅黑" panose="020B0503020204020204" pitchFamily="34" charset="-122"/>
                <a:ea typeface="微软雅黑" panose="020B0503020204020204" pitchFamily="34" charset="-122"/>
              </a:rPr>
              <a:t>经常</a:t>
            </a:r>
            <a:r>
              <a:rPr lang="en-US" altLang="zh-CN" sz="2400" dirty="0">
                <a:solidFill>
                  <a:srgbClr val="002060"/>
                </a:solidFill>
                <a:latin typeface="微软雅黑" panose="020B0503020204020204" pitchFamily="34" charset="-122"/>
                <a:ea typeface="微软雅黑" panose="020B0503020204020204" pitchFamily="34" charset="-122"/>
              </a:rPr>
              <a:t>考查)</a:t>
            </a:r>
            <a:r>
              <a:rPr lang="en-US" altLang="zh-CN" sz="2400" dirty="0">
                <a:latin typeface="微软雅黑" panose="020B0503020204020204" pitchFamily="34" charset="-122"/>
                <a:ea typeface="微软雅黑" panose="020B0503020204020204" pitchFamily="34" charset="-122"/>
              </a:rPr>
              <a:t>; therefore; nevertheless; hence; </a:t>
            </a:r>
            <a:r>
              <a:rPr lang="en-US" altLang="zh-CN" sz="2400" dirty="0">
                <a:latin typeface="微软雅黑" panose="020B0503020204020204" pitchFamily="34" charset="-122"/>
                <a:ea typeface="微软雅黑" panose="020B0503020204020204" pitchFamily="34" charset="-122"/>
                <a:sym typeface="+mn-ea"/>
              </a:rPr>
              <a:t>moreover; furthermore; meanwhile(极少考查);    </a:t>
            </a:r>
            <a:r>
              <a:rPr lang="en-US" altLang="zh-CN" sz="2400" dirty="0">
                <a:solidFill>
                  <a:srgbClr val="C00000"/>
                </a:solidFill>
                <a:latin typeface="微软雅黑" panose="020B0503020204020204" pitchFamily="34" charset="-122"/>
                <a:ea typeface="微软雅黑" panose="020B0503020204020204" pitchFamily="34" charset="-122"/>
              </a:rPr>
              <a:t>in addition(无法考查)</a:t>
            </a:r>
            <a:r>
              <a:rPr lang="en-US" altLang="zh-CN"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marL="342900" indent="-342900" algn="just">
              <a:lnSpc>
                <a:spcPts val="3700"/>
              </a:lnSpc>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rPr>
              <a:t>时态：</a:t>
            </a:r>
            <a:r>
              <a:rPr lang="zh-CN" altLang="en-US" sz="2400" dirty="0">
                <a:solidFill>
                  <a:srgbClr val="002060"/>
                </a:solidFill>
                <a:latin typeface="微软雅黑" panose="020B0503020204020204" pitchFamily="34" charset="-122"/>
                <a:ea typeface="微软雅黑" panose="020B0503020204020204" pitchFamily="34" charset="-122"/>
              </a:rPr>
              <a:t>一般现在时</a:t>
            </a:r>
            <a:r>
              <a:rPr lang="en-US" altLang="zh-CN" sz="2400" dirty="0">
                <a:solidFill>
                  <a:srgbClr val="002060"/>
                </a:solidFill>
                <a:latin typeface="微软雅黑" panose="020B0503020204020204" pitchFamily="34" charset="-122"/>
                <a:ea typeface="微软雅黑" panose="020B0503020204020204" pitchFamily="34" charset="-122"/>
              </a:rPr>
              <a:t>; </a:t>
            </a:r>
            <a:r>
              <a:rPr lang="zh-CN" altLang="en-US" sz="2400" dirty="0">
                <a:solidFill>
                  <a:srgbClr val="002060"/>
                </a:solidFill>
                <a:latin typeface="微软雅黑" panose="020B0503020204020204" pitchFamily="34" charset="-122"/>
                <a:ea typeface="微软雅黑" panose="020B0503020204020204" pitchFamily="34" charset="-122"/>
              </a:rPr>
              <a:t>一般过去时</a:t>
            </a:r>
            <a:r>
              <a:rPr lang="en-US" altLang="zh-CN" sz="2400" dirty="0">
                <a:solidFill>
                  <a:srgbClr val="002060"/>
                </a:solidFill>
                <a:latin typeface="微软雅黑" panose="020B0503020204020204" pitchFamily="34" charset="-122"/>
                <a:ea typeface="微软雅黑" panose="020B0503020204020204" pitchFamily="34" charset="-122"/>
              </a:rPr>
              <a:t>; </a:t>
            </a:r>
            <a:r>
              <a:rPr lang="zh-CN" altLang="en-US" sz="2400" dirty="0">
                <a:solidFill>
                  <a:srgbClr val="002060"/>
                </a:solidFill>
                <a:latin typeface="微软雅黑" panose="020B0503020204020204" pitchFamily="34" charset="-122"/>
                <a:ea typeface="微软雅黑" panose="020B0503020204020204" pitchFamily="34" charset="-122"/>
              </a:rPr>
              <a:t>一般将来时</a:t>
            </a:r>
            <a:r>
              <a:rPr lang="en-US" altLang="zh-CN" sz="2400" dirty="0">
                <a:solidFill>
                  <a:srgbClr val="002060"/>
                </a:solidFill>
                <a:latin typeface="微软雅黑" panose="020B0503020204020204" pitchFamily="34" charset="-122"/>
                <a:ea typeface="微软雅黑" panose="020B0503020204020204" pitchFamily="34" charset="-122"/>
              </a:rPr>
              <a:t>;</a:t>
            </a:r>
            <a:r>
              <a:rPr lang="zh-CN" altLang="en-US" sz="2400" dirty="0">
                <a:solidFill>
                  <a:srgbClr val="002060"/>
                </a:solidFill>
                <a:latin typeface="微软雅黑" panose="020B0503020204020204" pitchFamily="34" charset="-122"/>
                <a:ea typeface="微软雅黑" panose="020B0503020204020204" pitchFamily="34" charset="-122"/>
              </a:rPr>
              <a:t> 现在进行时</a:t>
            </a:r>
            <a:r>
              <a:rPr lang="en-US" altLang="zh-CN" sz="2400" dirty="0">
                <a:solidFill>
                  <a:srgbClr val="002060"/>
                </a:solidFill>
                <a:latin typeface="微软雅黑" panose="020B0503020204020204" pitchFamily="34" charset="-122"/>
                <a:ea typeface="微软雅黑" panose="020B0503020204020204" pitchFamily="34" charset="-122"/>
              </a:rPr>
              <a:t>; </a:t>
            </a:r>
            <a:r>
              <a:rPr lang="zh-CN" altLang="en-US" sz="2400" dirty="0">
                <a:solidFill>
                  <a:srgbClr val="002060"/>
                </a:solidFill>
                <a:latin typeface="微软雅黑" panose="020B0503020204020204" pitchFamily="34" charset="-122"/>
                <a:ea typeface="微软雅黑" panose="020B0503020204020204" pitchFamily="34" charset="-122"/>
              </a:rPr>
              <a:t>过去进行时</a:t>
            </a:r>
            <a:endParaRPr lang="zh-CN" altLang="en-US" sz="2400" dirty="0">
              <a:solidFill>
                <a:srgbClr val="002060"/>
              </a:solidFill>
              <a:latin typeface="微软雅黑" panose="020B0503020204020204" pitchFamily="34" charset="-122"/>
              <a:ea typeface="微软雅黑" panose="020B0503020204020204" pitchFamily="34" charset="-122"/>
            </a:endParaRPr>
          </a:p>
          <a:p>
            <a:pPr indent="0" algn="just">
              <a:lnSpc>
                <a:spcPts val="3700"/>
              </a:lnSpc>
              <a:buFont typeface="Wingdings" panose="05000000000000000000" charset="0"/>
              <a:buNone/>
            </a:pPr>
            <a:r>
              <a:rPr lang="zh-CN" altLang="en-US" sz="2400" dirty="0">
                <a:solidFill>
                  <a:srgbClr val="002060"/>
                </a:solidFill>
                <a:latin typeface="微软雅黑" panose="020B0503020204020204" pitchFamily="34" charset="-122"/>
                <a:ea typeface="微软雅黑" panose="020B0503020204020204" pitchFamily="34" charset="-122"/>
              </a:rPr>
              <a:t>             现在完成时</a:t>
            </a:r>
            <a:r>
              <a:rPr lang="en-US" altLang="zh-CN" sz="2400" dirty="0">
                <a:solidFill>
                  <a:srgbClr val="002060"/>
                </a:solidFill>
                <a:latin typeface="微软雅黑" panose="020B0503020204020204" pitchFamily="34" charset="-122"/>
                <a:ea typeface="微软雅黑" panose="020B0503020204020204" pitchFamily="34" charset="-122"/>
              </a:rPr>
              <a:t>; </a:t>
            </a:r>
            <a:r>
              <a:rPr lang="zh-CN" altLang="en-US" sz="2400" dirty="0">
                <a:solidFill>
                  <a:srgbClr val="002060"/>
                </a:solidFill>
                <a:latin typeface="微软雅黑" panose="020B0503020204020204" pitchFamily="34" charset="-122"/>
                <a:ea typeface="微软雅黑" panose="020B0503020204020204" pitchFamily="34" charset="-122"/>
              </a:rPr>
              <a:t>过去完成时</a:t>
            </a:r>
            <a:r>
              <a:rPr lang="en-US" altLang="zh-CN" sz="2400" dirty="0">
                <a:solidFill>
                  <a:srgbClr val="002060"/>
                </a:solidFill>
                <a:latin typeface="微软雅黑" panose="020B0503020204020204" pitchFamily="34" charset="-122"/>
                <a:ea typeface="微软雅黑" panose="020B0503020204020204" pitchFamily="34" charset="-122"/>
              </a:rPr>
              <a:t>;  </a:t>
            </a:r>
            <a:r>
              <a:rPr lang="zh-CN" altLang="en-US" sz="2400" dirty="0">
                <a:solidFill>
                  <a:srgbClr val="002060"/>
                </a:solidFill>
                <a:latin typeface="微软雅黑" panose="020B0503020204020204" pitchFamily="34" charset="-122"/>
                <a:ea typeface="微软雅黑" panose="020B0503020204020204" pitchFamily="34" charset="-122"/>
              </a:rPr>
              <a:t>过去将来时 (经常考查的</a:t>
            </a:r>
            <a:r>
              <a:rPr lang="en-US" altLang="zh-CN" sz="2400" dirty="0">
                <a:solidFill>
                  <a:srgbClr val="002060"/>
                </a:solidFill>
                <a:latin typeface="微软雅黑" panose="020B0503020204020204" pitchFamily="34" charset="-122"/>
                <a:ea typeface="微软雅黑" panose="020B0503020204020204" pitchFamily="34" charset="-122"/>
              </a:rPr>
              <a:t>8</a:t>
            </a:r>
            <a:r>
              <a:rPr lang="zh-CN" altLang="en-US" sz="2400" dirty="0">
                <a:solidFill>
                  <a:srgbClr val="002060"/>
                </a:solidFill>
                <a:latin typeface="微软雅黑" panose="020B0503020204020204" pitchFamily="34" charset="-122"/>
                <a:ea typeface="微软雅黑" panose="020B0503020204020204" pitchFamily="34" charset="-122"/>
              </a:rPr>
              <a:t>种时态)</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06730" y="1005205"/>
            <a:ext cx="11260455" cy="1127125"/>
          </a:xfrm>
          <a:prstGeom prst="rect">
            <a:avLst/>
          </a:prstGeom>
          <a:noFill/>
          <a:ln>
            <a:solidFill>
              <a:srgbClr val="00B0F0"/>
            </a:solidFill>
          </a:ln>
        </p:spPr>
        <p:txBody>
          <a:bodyPr wrap="square" rtlCol="0" anchor="t">
            <a:spAutoFit/>
          </a:bodyPr>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第二节（共10小题；每小题1.5分，满分15分）</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阅读下面材料，在</a:t>
            </a:r>
            <a:r>
              <a:rPr lang="zh-CN" altLang="en-US" sz="2400"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空白处填入适当的内容（1个单词）</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或</a:t>
            </a:r>
            <a:r>
              <a:rPr lang="zh-CN" altLang="en-US" sz="2400" kern="0" dirty="0">
                <a:solidFill>
                  <a:srgbClr val="002060"/>
                </a:solidFill>
                <a:latin typeface="微软雅黑" panose="020B0503020204020204" pitchFamily="34" charset="-122"/>
                <a:ea typeface="微软雅黑" panose="020B0503020204020204" pitchFamily="34" charset="-122"/>
                <a:cs typeface="方正正纤黑简体" charset="0"/>
                <a:sym typeface="Abadi MT" charset="0"/>
              </a:rPr>
              <a:t>括号内单词的正确形式</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pic>
        <p:nvPicPr>
          <p:cNvPr id="11" name="图片 11">
            <a:hlinkClick r:id="rId1" action="ppaction://hlinksldjump"/>
          </p:cNvPr>
          <p:cNvPicPr>
            <a:picLocks noChangeAspect="1"/>
          </p:cNvPicPr>
          <p:nvPr/>
        </p:nvPicPr>
        <p:blipFill>
          <a:blip r:embed="rId2">
            <a:clrChange>
              <a:clrFrom>
                <a:srgbClr val="FFFFFF"/>
              </a:clrFrom>
              <a:clrTo>
                <a:srgbClr val="FFFFFF">
                  <a:alpha val="0"/>
                </a:srgbClr>
              </a:clrTo>
            </a:clrChange>
          </a:blip>
          <a:srcRect b="13837"/>
          <a:stretch>
            <a:fillRect/>
          </a:stretch>
        </p:blipFill>
        <p:spPr>
          <a:xfrm>
            <a:off x="7771448" y="1032828"/>
            <a:ext cx="876300" cy="755650"/>
          </a:xfrm>
          <a:prstGeom prst="rect">
            <a:avLst/>
          </a:prstGeom>
          <a:noFill/>
          <a:ln w="9525">
            <a:noFill/>
          </a:ln>
        </p:spPr>
      </p:pic>
      <p:sp>
        <p:nvSpPr>
          <p:cNvPr id="3" name="文本框 2"/>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3</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017520"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解题思维导图</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71805" y="836930"/>
            <a:ext cx="6457950" cy="4715510"/>
          </a:xfrm>
          <a:prstGeom prst="rect">
            <a:avLst/>
          </a:prstGeom>
          <a:noFill/>
        </p:spPr>
        <p:txBody>
          <a:bodyPr wrap="square" rtlCol="0" anchor="t">
            <a:spAutoFit/>
          </a:bodyPr>
          <a:p>
            <a:pPr>
              <a:lnSpc>
                <a:spcPct val="130000"/>
              </a:lnSpc>
              <a:spcBef>
                <a:spcPts val="600"/>
              </a:spcBef>
            </a:pPr>
            <a:r>
              <a:rPr lang="zh-CN" altLang="en-US" sz="2400" b="1" kern="0" dirty="0">
                <a:solidFill>
                  <a:srgbClr val="002060"/>
                </a:solidFill>
                <a:latin typeface="微软雅黑" panose="020B0503020204020204" pitchFamily="34" charset="-122"/>
                <a:ea typeface="微软雅黑" panose="020B0503020204020204" pitchFamily="34" charset="-122"/>
                <a:cs typeface="+mn-ea"/>
                <a:sym typeface="+mn-lt"/>
              </a:rPr>
              <a:t>“无提示词”和“有提示词”两种题型：</a:t>
            </a:r>
            <a:endParaRPr lang="zh-CN" altLang="en-US" sz="2400" b="1" kern="0" dirty="0">
              <a:solidFill>
                <a:srgbClr val="00206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1.无提示词题， 即没有提示词的纯空格题。</a:t>
            </a:r>
            <a:endPar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一般是3个或4个小题，近年来，只考查了代词、冠词、关联词（连词）和介词等类词；</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2.有提示词题， 即用括号中所给词的正确形式填空。</a:t>
            </a:r>
            <a:endPar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一般是6个或7个小题，至今只考查了谓语动词的时态和被动语态、非谓语动词、形容词或副词的比较级、词类转化等四种情况。</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1073742860" name="文本框 1073742859"/>
          <p:cNvSpPr txBox="1"/>
          <p:nvPr/>
        </p:nvSpPr>
        <p:spPr>
          <a:xfrm>
            <a:off x="6929438" y="668338"/>
            <a:ext cx="830580" cy="5052695"/>
          </a:xfrm>
          <a:prstGeom prst="rect">
            <a:avLst/>
          </a:prstGeom>
          <a:noFill/>
          <a:ln w="9525">
            <a:noFill/>
          </a:ln>
        </p:spPr>
        <p:txBody>
          <a:bodyPr vert="eaVert" wrap="square" lIns="91439" tIns="45719" rIns="91439" bIns="45719"/>
          <a:p>
            <a:pPr algn="ctr"/>
            <a:r>
              <a:rPr lang="zh-CN" altLang="en-US" sz="2800" b="1">
                <a:latin typeface="微软雅黑" panose="020B0503020204020204" pitchFamily="34" charset="-122"/>
                <a:ea typeface="微软雅黑" panose="020B0503020204020204" pitchFamily="34" charset="-122"/>
              </a:rPr>
              <a:t>语法填空解题思路</a:t>
            </a:r>
            <a:endParaRPr lang="zh-CN" altLang="en-US" sz="2800" b="1">
              <a:latin typeface="微软雅黑" panose="020B0503020204020204" pitchFamily="34" charset="-122"/>
              <a:ea typeface="微软雅黑" panose="020B0503020204020204" pitchFamily="34" charset="-122"/>
            </a:endParaRPr>
          </a:p>
          <a:p>
            <a:endParaRPr lang="zh-CN" altLang="en-US" sz="2800" b="1">
              <a:latin typeface="微软雅黑" panose="020B0503020204020204" pitchFamily="34" charset="-122"/>
              <a:ea typeface="微软雅黑" panose="020B0503020204020204" pitchFamily="34" charset="-122"/>
            </a:endParaRPr>
          </a:p>
        </p:txBody>
      </p:sp>
      <p:sp>
        <p:nvSpPr>
          <p:cNvPr id="1073742863" name="左大括号 1073742862"/>
          <p:cNvSpPr/>
          <p:nvPr/>
        </p:nvSpPr>
        <p:spPr>
          <a:xfrm rot="10800000" flipH="1" flipV="1">
            <a:off x="7863840" y="1654175"/>
            <a:ext cx="335915" cy="3042920"/>
          </a:xfrm>
          <a:prstGeom prst="leftBrace">
            <a:avLst>
              <a:gd name="adj1" fmla="val 96030"/>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1073742864" name="文本框 1073742863"/>
          <p:cNvSpPr txBox="1"/>
          <p:nvPr/>
        </p:nvSpPr>
        <p:spPr>
          <a:xfrm>
            <a:off x="8300720" y="1408430"/>
            <a:ext cx="1718945" cy="39179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lIns="91439" tIns="45719" rIns="91439" bIns="45719"/>
          <a:p>
            <a:pPr algn="ctr"/>
            <a:r>
              <a:rPr lang="zh-CN" altLang="en-US" sz="2400" b="1">
                <a:latin typeface="微软雅黑" panose="020B0503020204020204" pitchFamily="34" charset="-122"/>
                <a:ea typeface="微软雅黑" panose="020B0503020204020204" pitchFamily="34" charset="-122"/>
              </a:rPr>
              <a:t>有提示词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1073742853" name="左大括号 1073742852"/>
          <p:cNvSpPr/>
          <p:nvPr/>
        </p:nvSpPr>
        <p:spPr>
          <a:xfrm rot="10800000" flipH="1" flipV="1">
            <a:off x="9801860" y="548323"/>
            <a:ext cx="387985" cy="2221865"/>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1073742855" name="文本框 1073742854"/>
          <p:cNvSpPr txBox="1"/>
          <p:nvPr/>
        </p:nvSpPr>
        <p:spPr>
          <a:xfrm>
            <a:off x="10326370" y="374650"/>
            <a:ext cx="1259205" cy="46164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名词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58" name="文本框 1073742857"/>
          <p:cNvSpPr txBox="1"/>
          <p:nvPr/>
        </p:nvSpPr>
        <p:spPr>
          <a:xfrm>
            <a:off x="10326370" y="1125220"/>
            <a:ext cx="1259840" cy="411480"/>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形容词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61" name="文本框 1073742860"/>
          <p:cNvSpPr txBox="1"/>
          <p:nvPr/>
        </p:nvSpPr>
        <p:spPr>
          <a:xfrm>
            <a:off x="10314305" y="1800225"/>
            <a:ext cx="1282700" cy="42608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副词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1073742872" name="文本框 1073742871"/>
          <p:cNvSpPr txBox="1"/>
          <p:nvPr/>
        </p:nvSpPr>
        <p:spPr>
          <a:xfrm>
            <a:off x="10302875" y="2536190"/>
            <a:ext cx="1282700" cy="45656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动词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8" name="文本框 1073742887"/>
          <p:cNvSpPr txBox="1"/>
          <p:nvPr/>
        </p:nvSpPr>
        <p:spPr>
          <a:xfrm>
            <a:off x="8300720" y="4469130"/>
            <a:ext cx="1603375" cy="52895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lIns="91439" tIns="45719" rIns="91439" bIns="45719"/>
          <a:p>
            <a:pPr algn="ctr"/>
            <a:r>
              <a:rPr lang="zh-CN" altLang="en-US" sz="2400" b="1">
                <a:latin typeface="微软雅黑" panose="020B0503020204020204" pitchFamily="34" charset="-122"/>
                <a:ea typeface="微软雅黑" panose="020B0503020204020204" pitchFamily="34" charset="-122"/>
              </a:rPr>
              <a:t>无提示词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3" name="左大括号 2"/>
          <p:cNvSpPr/>
          <p:nvPr/>
        </p:nvSpPr>
        <p:spPr>
          <a:xfrm rot="10800000" flipH="1" flipV="1">
            <a:off x="9801860" y="3606483"/>
            <a:ext cx="387985" cy="2221865"/>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1073742882" name="文本框 1073742881"/>
          <p:cNvSpPr txBox="1"/>
          <p:nvPr/>
        </p:nvSpPr>
        <p:spPr>
          <a:xfrm>
            <a:off x="10326370" y="3502025"/>
            <a:ext cx="1271270" cy="44005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冠词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5" name="文本框 1073742884"/>
          <p:cNvSpPr txBox="1"/>
          <p:nvPr/>
        </p:nvSpPr>
        <p:spPr>
          <a:xfrm>
            <a:off x="10313670" y="4243070"/>
            <a:ext cx="1271905" cy="45402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介词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7" name="文本框 1073742886"/>
          <p:cNvSpPr txBox="1"/>
          <p:nvPr/>
        </p:nvSpPr>
        <p:spPr>
          <a:xfrm>
            <a:off x="10326370" y="4998085"/>
            <a:ext cx="1259205" cy="44005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连词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92" name="文本框 1073742891"/>
          <p:cNvSpPr txBox="1"/>
          <p:nvPr/>
        </p:nvSpPr>
        <p:spPr>
          <a:xfrm>
            <a:off x="10326370" y="5721350"/>
            <a:ext cx="1259205" cy="44005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代词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4</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16069" y="1298724"/>
            <a:ext cx="1800201" cy="1800201"/>
          </a:xfrm>
          <a:prstGeom prst="rect">
            <a:avLst/>
          </a:prstGeom>
          <a:solidFill>
            <a:schemeClr val="accent2"/>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矩形 45"/>
          <p:cNvSpPr/>
          <p:nvPr/>
        </p:nvSpPr>
        <p:spPr>
          <a:xfrm>
            <a:off x="847917" y="2150135"/>
            <a:ext cx="2304257" cy="2304257"/>
          </a:xfrm>
          <a:prstGeom prst="rect">
            <a:avLst/>
          </a:prstGeom>
          <a:solidFill>
            <a:srgbClr val="00B0F0"/>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7" name="矩形 46"/>
          <p:cNvSpPr/>
          <p:nvPr/>
        </p:nvSpPr>
        <p:spPr>
          <a:xfrm>
            <a:off x="429370" y="3763067"/>
            <a:ext cx="900100" cy="900100"/>
          </a:xfrm>
          <a:prstGeom prst="rect">
            <a:avLst/>
          </a:prstGeom>
          <a:solidFill>
            <a:schemeClr val="accent5"/>
          </a:solidFill>
          <a:ln>
            <a:noFill/>
          </a:ln>
          <a:effectLst>
            <a:outerShdw blurRad="3302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8" name="矩形 47"/>
          <p:cNvSpPr/>
          <p:nvPr/>
        </p:nvSpPr>
        <p:spPr>
          <a:xfrm>
            <a:off x="3485212" y="3212976"/>
            <a:ext cx="792088" cy="792088"/>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矩形 62"/>
          <p:cNvSpPr/>
          <p:nvPr/>
        </p:nvSpPr>
        <p:spPr>
          <a:xfrm>
            <a:off x="2761760" y="3805137"/>
            <a:ext cx="900101" cy="900101"/>
          </a:xfrm>
          <a:prstGeom prst="rect">
            <a:avLst/>
          </a:prstGeom>
          <a:solidFill>
            <a:schemeClr val="accent2"/>
          </a:solidFill>
          <a:ln>
            <a:noFill/>
          </a:ln>
          <a:effectLst>
            <a:outerShdw blurRad="330200" dist="2032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矩形 63"/>
          <p:cNvSpPr/>
          <p:nvPr/>
        </p:nvSpPr>
        <p:spPr>
          <a:xfrm>
            <a:off x="3881256" y="2503677"/>
            <a:ext cx="450050" cy="450050"/>
          </a:xfrm>
          <a:prstGeom prst="rect">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6" name="矩形 65"/>
          <p:cNvSpPr/>
          <p:nvPr/>
        </p:nvSpPr>
        <p:spPr>
          <a:xfrm>
            <a:off x="2990504" y="1574071"/>
            <a:ext cx="1597214" cy="1597214"/>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7" name="矩形 66"/>
          <p:cNvSpPr/>
          <p:nvPr/>
        </p:nvSpPr>
        <p:spPr>
          <a:xfrm>
            <a:off x="847917" y="4184542"/>
            <a:ext cx="931490" cy="9179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8" name="矩形 67"/>
          <p:cNvSpPr/>
          <p:nvPr/>
        </p:nvSpPr>
        <p:spPr>
          <a:xfrm>
            <a:off x="2648117" y="4382383"/>
            <a:ext cx="540060" cy="54006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9" name="矩形 68"/>
          <p:cNvSpPr/>
          <p:nvPr/>
        </p:nvSpPr>
        <p:spPr>
          <a:xfrm>
            <a:off x="1261962" y="1580287"/>
            <a:ext cx="225025" cy="225025"/>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0" name="矩形 69"/>
          <p:cNvSpPr/>
          <p:nvPr/>
        </p:nvSpPr>
        <p:spPr>
          <a:xfrm flipH="1">
            <a:off x="598713" y="4855756"/>
            <a:ext cx="190697" cy="190697"/>
          </a:xfrm>
          <a:prstGeom prst="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2" name="矩形 71"/>
          <p:cNvSpPr/>
          <p:nvPr/>
        </p:nvSpPr>
        <p:spPr>
          <a:xfrm>
            <a:off x="278948" y="3326001"/>
            <a:ext cx="451955" cy="451955"/>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3" name="矩形 4"/>
          <p:cNvSpPr>
            <a:spLocks noChangeArrowheads="1"/>
          </p:cNvSpPr>
          <p:nvPr/>
        </p:nvSpPr>
        <p:spPr bwMode="auto">
          <a:xfrm>
            <a:off x="689269" y="2438167"/>
            <a:ext cx="259028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4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语法填空</a:t>
            </a:r>
            <a:endParaRPr lang="en-US" altLang="zh-CN" sz="4400" b="1"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4" name="矩形 4"/>
          <p:cNvSpPr>
            <a:spLocks noChangeArrowheads="1"/>
          </p:cNvSpPr>
          <p:nvPr/>
        </p:nvSpPr>
        <p:spPr bwMode="auto">
          <a:xfrm>
            <a:off x="483262" y="3302263"/>
            <a:ext cx="309634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Rational cloze</a:t>
            </a:r>
            <a:endParaRPr lang="en-US" altLang="zh-CN" sz="2800" dirty="0" smtClean="0">
              <a:solidFill>
                <a:schemeClr val="bg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5" name="矩形 74"/>
          <p:cNvSpPr/>
          <p:nvPr/>
        </p:nvSpPr>
        <p:spPr>
          <a:xfrm>
            <a:off x="249350" y="1326128"/>
            <a:ext cx="1080121" cy="1080121"/>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71" name="矩形 70"/>
          <p:cNvSpPr/>
          <p:nvPr/>
        </p:nvSpPr>
        <p:spPr>
          <a:xfrm>
            <a:off x="-13919" y="2725573"/>
            <a:ext cx="488146" cy="488146"/>
          </a:xfrm>
          <a:prstGeom prst="rect">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5" name="矩形 64"/>
          <p:cNvSpPr/>
          <p:nvPr/>
        </p:nvSpPr>
        <p:spPr>
          <a:xfrm>
            <a:off x="717516" y="1844979"/>
            <a:ext cx="450050" cy="45005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3" name="圆角矩形 22"/>
          <p:cNvSpPr/>
          <p:nvPr/>
        </p:nvSpPr>
        <p:spPr>
          <a:xfrm>
            <a:off x="4348602" y="4151678"/>
            <a:ext cx="7253033"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TextBox 25"/>
          <p:cNvSpPr txBox="1"/>
          <p:nvPr/>
        </p:nvSpPr>
        <p:spPr>
          <a:xfrm>
            <a:off x="4505114" y="4199602"/>
            <a:ext cx="7015480" cy="542925"/>
          </a:xfrm>
          <a:prstGeom prst="rect">
            <a:avLst/>
          </a:prstGeom>
          <a:noFill/>
        </p:spPr>
        <p:txBody>
          <a:bodyPr wrap="none" rtlCol="0">
            <a:spAutoFit/>
          </a:bodyPr>
          <a:lstStyle/>
          <a:p>
            <a:r>
              <a:rPr lang="en-US" altLang="zh-CN"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          </a:t>
            </a:r>
            <a:r>
              <a:rPr lang="zh-CN" altLang="zh-CN"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考情分析 </a:t>
            </a:r>
            <a:r>
              <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书写要求 题型规则 解题思维</a:t>
            </a:r>
            <a:endParaRPr lang="zh-CN" altLang="en-US" sz="2935"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5" name="组合 24"/>
          <p:cNvGrpSpPr/>
          <p:nvPr/>
        </p:nvGrpSpPr>
        <p:grpSpPr>
          <a:xfrm>
            <a:off x="4263680" y="4128742"/>
            <a:ext cx="960105" cy="766159"/>
            <a:chOff x="899592" y="2377261"/>
            <a:chExt cx="720079" cy="574619"/>
          </a:xfrm>
          <a:effectLst>
            <a:outerShdw blurRad="50800" dist="38100" dir="2700000" algn="tl" rotWithShape="0">
              <a:prstClr val="black">
                <a:alpha val="40000"/>
              </a:prstClr>
            </a:outerShdw>
          </a:effectLst>
        </p:grpSpPr>
        <p:sp>
          <p:nvSpPr>
            <p:cNvPr id="26" name="圆角矩形 2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 name="圆角矩形 2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28" name="Picture 2" descr="C:\Users\Administrator\Desktop\手.png"/>
          <p:cNvPicPr>
            <a:picLocks noChangeAspect="1" noChangeArrowheads="1"/>
          </p:cNvPicPr>
          <p:nvPr/>
        </p:nvPicPr>
        <p:blipFill>
          <a:blip r:embed="rId1"/>
          <a:srcRect/>
          <a:stretch>
            <a:fillRect/>
          </a:stretch>
        </p:blipFill>
        <p:spPr bwMode="auto">
          <a:xfrm flipH="1">
            <a:off x="4157039" y="4343700"/>
            <a:ext cx="3946480" cy="3835091"/>
          </a:xfrm>
          <a:prstGeom prst="rect">
            <a:avLst/>
          </a:prstGeom>
          <a:noFill/>
        </p:spPr>
      </p:pic>
      <p:sp>
        <p:nvSpPr>
          <p:cNvPr id="29" name="标题 4"/>
          <p:cNvSpPr txBox="1"/>
          <p:nvPr/>
        </p:nvSpPr>
        <p:spPr>
          <a:xfrm>
            <a:off x="4693814" y="922680"/>
            <a:ext cx="5255215" cy="53563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rPr>
              <a:t>Lesson 1</a:t>
            </a:r>
            <a:endParaRPr lang="en-US" altLang="zh-CN" sz="3600" b="1" dirty="0">
              <a:solidFill>
                <a:schemeClr val="tx1">
                  <a:lumMod val="50000"/>
                  <a:lumOff val="50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TextBox 51"/>
          <p:cNvSpPr txBox="1"/>
          <p:nvPr/>
        </p:nvSpPr>
        <p:spPr>
          <a:xfrm>
            <a:off x="4693920" y="1580515"/>
            <a:ext cx="7076440" cy="2306955"/>
          </a:xfrm>
          <a:prstGeom prst="rect">
            <a:avLst/>
          </a:prstGeom>
          <a:noFill/>
        </p:spPr>
        <p:txBody>
          <a:bodyPr wrap="square" rtlCol="0">
            <a:spAutoFit/>
          </a:bodyPr>
          <a:lstStyle/>
          <a:p>
            <a:r>
              <a:rPr sz="7200" b="1" dirty="0" smtClean="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rPr>
              <a:t>高考真题析考情正本清源规则清</a:t>
            </a:r>
            <a:endParaRPr sz="7200" b="1" dirty="0" smtClean="0">
              <a:solidFill>
                <a:srgbClr val="00B0F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424815" y="5102860"/>
            <a:ext cx="3923665" cy="398780"/>
          </a:xfrm>
          <a:prstGeom prst="rect">
            <a:avLst/>
          </a:prstGeom>
          <a:noFill/>
        </p:spPr>
        <p:txBody>
          <a:bodyPr wrap="square" rtlCol="0">
            <a:spAutoFit/>
          </a:bodyPr>
          <a:p>
            <a:r>
              <a:rPr lang="zh-CN" altLang="zh-CN" sz="2000" b="1" i="1">
                <a:solidFill>
                  <a:srgbClr val="002060"/>
                </a:solidFill>
              </a:rPr>
              <a:t>浙江省常山一中    吴俊峰</a:t>
            </a:r>
            <a:endParaRPr lang="zh-CN" altLang="zh-CN" sz="2000" b="1" i="1">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50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par>
                                <p:cTn id="11" presetID="31" presetClass="entr" presetSubtype="0" fill="hold" grpId="0" nodeType="withEffect">
                                  <p:stCondLst>
                                    <p:cond delay="15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style.rotation</p:attrName>
                                        </p:attrNameLst>
                                      </p:cBhvr>
                                      <p:tavLst>
                                        <p:tav tm="0">
                                          <p:val>
                                            <p:fltVal val="90"/>
                                          </p:val>
                                        </p:tav>
                                        <p:tav tm="100000">
                                          <p:val>
                                            <p:fltVal val="0"/>
                                          </p:val>
                                        </p:tav>
                                      </p:tavLst>
                                    </p:anim>
                                    <p:animEffect transition="in" filter="fade">
                                      <p:cBhvr>
                                        <p:cTn id="16" dur="1000"/>
                                        <p:tgtEl>
                                          <p:spTgt spid="46"/>
                                        </p:tgtEl>
                                      </p:cBhvr>
                                    </p:animEffect>
                                  </p:childTnLst>
                                </p:cTn>
                              </p:par>
                              <p:par>
                                <p:cTn id="17" presetID="31" presetClass="entr" presetSubtype="0" fill="hold" grpId="0" nodeType="withEffect">
                                  <p:stCondLst>
                                    <p:cond delay="150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90"/>
                                          </p:val>
                                        </p:tav>
                                        <p:tav tm="100000">
                                          <p:val>
                                            <p:fltVal val="0"/>
                                          </p:val>
                                        </p:tav>
                                      </p:tavLst>
                                    </p:anim>
                                    <p:animEffect transition="in" filter="fade">
                                      <p:cBhvr>
                                        <p:cTn id="22" dur="1000"/>
                                        <p:tgtEl>
                                          <p:spTgt spid="47"/>
                                        </p:tgtEl>
                                      </p:cBhvr>
                                    </p:animEffect>
                                  </p:childTnLst>
                                </p:cTn>
                              </p:par>
                              <p:par>
                                <p:cTn id="23" presetID="31" presetClass="entr" presetSubtype="0" fill="hold" grpId="0" nodeType="withEffect">
                                  <p:stCondLst>
                                    <p:cond delay="150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par>
                                <p:cTn id="29" presetID="31" presetClass="entr" presetSubtype="0" fill="hold" grpId="0" nodeType="withEffect">
                                  <p:stCondLst>
                                    <p:cond delay="150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fltVal val="0"/>
                                          </p:val>
                                        </p:tav>
                                        <p:tav tm="100000">
                                          <p:val>
                                            <p:strVal val="#ppt_w"/>
                                          </p:val>
                                        </p:tav>
                                      </p:tavLst>
                                    </p:anim>
                                    <p:anim calcmode="lin" valueType="num">
                                      <p:cBhvr>
                                        <p:cTn id="32" dur="1000" fill="hold"/>
                                        <p:tgtEl>
                                          <p:spTgt spid="63"/>
                                        </p:tgtEl>
                                        <p:attrNameLst>
                                          <p:attrName>ppt_h</p:attrName>
                                        </p:attrNameLst>
                                      </p:cBhvr>
                                      <p:tavLst>
                                        <p:tav tm="0">
                                          <p:val>
                                            <p:fltVal val="0"/>
                                          </p:val>
                                        </p:tav>
                                        <p:tav tm="100000">
                                          <p:val>
                                            <p:strVal val="#ppt_h"/>
                                          </p:val>
                                        </p:tav>
                                      </p:tavLst>
                                    </p:anim>
                                    <p:anim calcmode="lin" valueType="num">
                                      <p:cBhvr>
                                        <p:cTn id="33" dur="1000" fill="hold"/>
                                        <p:tgtEl>
                                          <p:spTgt spid="63"/>
                                        </p:tgtEl>
                                        <p:attrNameLst>
                                          <p:attrName>style.rotation</p:attrName>
                                        </p:attrNameLst>
                                      </p:cBhvr>
                                      <p:tavLst>
                                        <p:tav tm="0">
                                          <p:val>
                                            <p:fltVal val="90"/>
                                          </p:val>
                                        </p:tav>
                                        <p:tav tm="100000">
                                          <p:val>
                                            <p:fltVal val="0"/>
                                          </p:val>
                                        </p:tav>
                                      </p:tavLst>
                                    </p:anim>
                                    <p:animEffect transition="in" filter="fade">
                                      <p:cBhvr>
                                        <p:cTn id="34" dur="1000"/>
                                        <p:tgtEl>
                                          <p:spTgt spid="63"/>
                                        </p:tgtEl>
                                      </p:cBhvr>
                                    </p:animEffect>
                                  </p:childTnLst>
                                </p:cTn>
                              </p:par>
                              <p:par>
                                <p:cTn id="35" presetID="31" presetClass="entr" presetSubtype="0" fill="hold" grpId="0" nodeType="withEffect">
                                  <p:stCondLst>
                                    <p:cond delay="1500"/>
                                  </p:stCondLst>
                                  <p:childTnLst>
                                    <p:set>
                                      <p:cBhvr>
                                        <p:cTn id="36" dur="1" fill="hold">
                                          <p:stCondLst>
                                            <p:cond delay="0"/>
                                          </p:stCondLst>
                                        </p:cTn>
                                        <p:tgtEl>
                                          <p:spTgt spid="64"/>
                                        </p:tgtEl>
                                        <p:attrNameLst>
                                          <p:attrName>style.visibility</p:attrName>
                                        </p:attrNameLst>
                                      </p:cBhvr>
                                      <p:to>
                                        <p:strVal val="visible"/>
                                      </p:to>
                                    </p:set>
                                    <p:anim calcmode="lin" valueType="num">
                                      <p:cBhvr>
                                        <p:cTn id="37" dur="1000" fill="hold"/>
                                        <p:tgtEl>
                                          <p:spTgt spid="64"/>
                                        </p:tgtEl>
                                        <p:attrNameLst>
                                          <p:attrName>ppt_w</p:attrName>
                                        </p:attrNameLst>
                                      </p:cBhvr>
                                      <p:tavLst>
                                        <p:tav tm="0">
                                          <p:val>
                                            <p:fltVal val="0"/>
                                          </p:val>
                                        </p:tav>
                                        <p:tav tm="100000">
                                          <p:val>
                                            <p:strVal val="#ppt_w"/>
                                          </p:val>
                                        </p:tav>
                                      </p:tavLst>
                                    </p:anim>
                                    <p:anim calcmode="lin" valueType="num">
                                      <p:cBhvr>
                                        <p:cTn id="38" dur="1000" fill="hold"/>
                                        <p:tgtEl>
                                          <p:spTgt spid="64"/>
                                        </p:tgtEl>
                                        <p:attrNameLst>
                                          <p:attrName>ppt_h</p:attrName>
                                        </p:attrNameLst>
                                      </p:cBhvr>
                                      <p:tavLst>
                                        <p:tav tm="0">
                                          <p:val>
                                            <p:fltVal val="0"/>
                                          </p:val>
                                        </p:tav>
                                        <p:tav tm="100000">
                                          <p:val>
                                            <p:strVal val="#ppt_h"/>
                                          </p:val>
                                        </p:tav>
                                      </p:tavLst>
                                    </p:anim>
                                    <p:anim calcmode="lin" valueType="num">
                                      <p:cBhvr>
                                        <p:cTn id="39" dur="1000" fill="hold"/>
                                        <p:tgtEl>
                                          <p:spTgt spid="64"/>
                                        </p:tgtEl>
                                        <p:attrNameLst>
                                          <p:attrName>style.rotation</p:attrName>
                                        </p:attrNameLst>
                                      </p:cBhvr>
                                      <p:tavLst>
                                        <p:tav tm="0">
                                          <p:val>
                                            <p:fltVal val="90"/>
                                          </p:val>
                                        </p:tav>
                                        <p:tav tm="100000">
                                          <p:val>
                                            <p:fltVal val="0"/>
                                          </p:val>
                                        </p:tav>
                                      </p:tavLst>
                                    </p:anim>
                                    <p:animEffect transition="in" filter="fade">
                                      <p:cBhvr>
                                        <p:cTn id="40" dur="1000"/>
                                        <p:tgtEl>
                                          <p:spTgt spid="64"/>
                                        </p:tgtEl>
                                      </p:cBhvr>
                                    </p:animEffect>
                                  </p:childTnLst>
                                </p:cTn>
                              </p:par>
                              <p:par>
                                <p:cTn id="41" presetID="31" presetClass="entr" presetSubtype="0" fill="hold" grpId="0" nodeType="withEffect">
                                  <p:stCondLst>
                                    <p:cond delay="15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fltVal val="0"/>
                                          </p:val>
                                        </p:tav>
                                        <p:tav tm="100000">
                                          <p:val>
                                            <p:strVal val="#ppt_w"/>
                                          </p:val>
                                        </p:tav>
                                      </p:tavLst>
                                    </p:anim>
                                    <p:anim calcmode="lin" valueType="num">
                                      <p:cBhvr>
                                        <p:cTn id="44" dur="1000" fill="hold"/>
                                        <p:tgtEl>
                                          <p:spTgt spid="65"/>
                                        </p:tgtEl>
                                        <p:attrNameLst>
                                          <p:attrName>ppt_h</p:attrName>
                                        </p:attrNameLst>
                                      </p:cBhvr>
                                      <p:tavLst>
                                        <p:tav tm="0">
                                          <p:val>
                                            <p:fltVal val="0"/>
                                          </p:val>
                                        </p:tav>
                                        <p:tav tm="100000">
                                          <p:val>
                                            <p:strVal val="#ppt_h"/>
                                          </p:val>
                                        </p:tav>
                                      </p:tavLst>
                                    </p:anim>
                                    <p:anim calcmode="lin" valueType="num">
                                      <p:cBhvr>
                                        <p:cTn id="45" dur="1000" fill="hold"/>
                                        <p:tgtEl>
                                          <p:spTgt spid="65"/>
                                        </p:tgtEl>
                                        <p:attrNameLst>
                                          <p:attrName>style.rotation</p:attrName>
                                        </p:attrNameLst>
                                      </p:cBhvr>
                                      <p:tavLst>
                                        <p:tav tm="0">
                                          <p:val>
                                            <p:fltVal val="90"/>
                                          </p:val>
                                        </p:tav>
                                        <p:tav tm="100000">
                                          <p:val>
                                            <p:fltVal val="0"/>
                                          </p:val>
                                        </p:tav>
                                      </p:tavLst>
                                    </p:anim>
                                    <p:animEffect transition="in" filter="fade">
                                      <p:cBhvr>
                                        <p:cTn id="46" dur="1000"/>
                                        <p:tgtEl>
                                          <p:spTgt spid="65"/>
                                        </p:tgtEl>
                                      </p:cBhvr>
                                    </p:animEffect>
                                  </p:childTnLst>
                                </p:cTn>
                              </p:par>
                              <p:par>
                                <p:cTn id="47" presetID="31" presetClass="entr" presetSubtype="0" fill="hold" grpId="0" nodeType="withEffect">
                                  <p:stCondLst>
                                    <p:cond delay="1500"/>
                                  </p:stCondLst>
                                  <p:childTnLst>
                                    <p:set>
                                      <p:cBhvr>
                                        <p:cTn id="48" dur="1" fill="hold">
                                          <p:stCondLst>
                                            <p:cond delay="0"/>
                                          </p:stCondLst>
                                        </p:cTn>
                                        <p:tgtEl>
                                          <p:spTgt spid="66"/>
                                        </p:tgtEl>
                                        <p:attrNameLst>
                                          <p:attrName>style.visibility</p:attrName>
                                        </p:attrNameLst>
                                      </p:cBhvr>
                                      <p:to>
                                        <p:strVal val="visible"/>
                                      </p:to>
                                    </p:set>
                                    <p:anim calcmode="lin" valueType="num">
                                      <p:cBhvr>
                                        <p:cTn id="49" dur="1000" fill="hold"/>
                                        <p:tgtEl>
                                          <p:spTgt spid="66"/>
                                        </p:tgtEl>
                                        <p:attrNameLst>
                                          <p:attrName>ppt_w</p:attrName>
                                        </p:attrNameLst>
                                      </p:cBhvr>
                                      <p:tavLst>
                                        <p:tav tm="0">
                                          <p:val>
                                            <p:fltVal val="0"/>
                                          </p:val>
                                        </p:tav>
                                        <p:tav tm="100000">
                                          <p:val>
                                            <p:strVal val="#ppt_w"/>
                                          </p:val>
                                        </p:tav>
                                      </p:tavLst>
                                    </p:anim>
                                    <p:anim calcmode="lin" valueType="num">
                                      <p:cBhvr>
                                        <p:cTn id="50" dur="1000" fill="hold"/>
                                        <p:tgtEl>
                                          <p:spTgt spid="66"/>
                                        </p:tgtEl>
                                        <p:attrNameLst>
                                          <p:attrName>ppt_h</p:attrName>
                                        </p:attrNameLst>
                                      </p:cBhvr>
                                      <p:tavLst>
                                        <p:tav tm="0">
                                          <p:val>
                                            <p:fltVal val="0"/>
                                          </p:val>
                                        </p:tav>
                                        <p:tav tm="100000">
                                          <p:val>
                                            <p:strVal val="#ppt_h"/>
                                          </p:val>
                                        </p:tav>
                                      </p:tavLst>
                                    </p:anim>
                                    <p:anim calcmode="lin" valueType="num">
                                      <p:cBhvr>
                                        <p:cTn id="51" dur="1000" fill="hold"/>
                                        <p:tgtEl>
                                          <p:spTgt spid="66"/>
                                        </p:tgtEl>
                                        <p:attrNameLst>
                                          <p:attrName>style.rotation</p:attrName>
                                        </p:attrNameLst>
                                      </p:cBhvr>
                                      <p:tavLst>
                                        <p:tav tm="0">
                                          <p:val>
                                            <p:fltVal val="90"/>
                                          </p:val>
                                        </p:tav>
                                        <p:tav tm="100000">
                                          <p:val>
                                            <p:fltVal val="0"/>
                                          </p:val>
                                        </p:tav>
                                      </p:tavLst>
                                    </p:anim>
                                    <p:animEffect transition="in" filter="fade">
                                      <p:cBhvr>
                                        <p:cTn id="52" dur="1000"/>
                                        <p:tgtEl>
                                          <p:spTgt spid="66"/>
                                        </p:tgtEl>
                                      </p:cBhvr>
                                    </p:animEffect>
                                  </p:childTnLst>
                                </p:cTn>
                              </p:par>
                              <p:par>
                                <p:cTn id="53" presetID="31" presetClass="entr" presetSubtype="0" fill="hold" grpId="0" nodeType="withEffect">
                                  <p:stCondLst>
                                    <p:cond delay="1500"/>
                                  </p:stCondLst>
                                  <p:childTnLst>
                                    <p:set>
                                      <p:cBhvr>
                                        <p:cTn id="54" dur="1" fill="hold">
                                          <p:stCondLst>
                                            <p:cond delay="0"/>
                                          </p:stCondLst>
                                        </p:cTn>
                                        <p:tgtEl>
                                          <p:spTgt spid="67"/>
                                        </p:tgtEl>
                                        <p:attrNameLst>
                                          <p:attrName>style.visibility</p:attrName>
                                        </p:attrNameLst>
                                      </p:cBhvr>
                                      <p:to>
                                        <p:strVal val="visible"/>
                                      </p:to>
                                    </p:set>
                                    <p:anim calcmode="lin" valueType="num">
                                      <p:cBhvr>
                                        <p:cTn id="55" dur="1000" fill="hold"/>
                                        <p:tgtEl>
                                          <p:spTgt spid="67"/>
                                        </p:tgtEl>
                                        <p:attrNameLst>
                                          <p:attrName>ppt_w</p:attrName>
                                        </p:attrNameLst>
                                      </p:cBhvr>
                                      <p:tavLst>
                                        <p:tav tm="0">
                                          <p:val>
                                            <p:fltVal val="0"/>
                                          </p:val>
                                        </p:tav>
                                        <p:tav tm="100000">
                                          <p:val>
                                            <p:strVal val="#ppt_w"/>
                                          </p:val>
                                        </p:tav>
                                      </p:tavLst>
                                    </p:anim>
                                    <p:anim calcmode="lin" valueType="num">
                                      <p:cBhvr>
                                        <p:cTn id="56" dur="1000" fill="hold"/>
                                        <p:tgtEl>
                                          <p:spTgt spid="67"/>
                                        </p:tgtEl>
                                        <p:attrNameLst>
                                          <p:attrName>ppt_h</p:attrName>
                                        </p:attrNameLst>
                                      </p:cBhvr>
                                      <p:tavLst>
                                        <p:tav tm="0">
                                          <p:val>
                                            <p:fltVal val="0"/>
                                          </p:val>
                                        </p:tav>
                                        <p:tav tm="100000">
                                          <p:val>
                                            <p:strVal val="#ppt_h"/>
                                          </p:val>
                                        </p:tav>
                                      </p:tavLst>
                                    </p:anim>
                                    <p:anim calcmode="lin" valueType="num">
                                      <p:cBhvr>
                                        <p:cTn id="57" dur="1000" fill="hold"/>
                                        <p:tgtEl>
                                          <p:spTgt spid="67"/>
                                        </p:tgtEl>
                                        <p:attrNameLst>
                                          <p:attrName>style.rotation</p:attrName>
                                        </p:attrNameLst>
                                      </p:cBhvr>
                                      <p:tavLst>
                                        <p:tav tm="0">
                                          <p:val>
                                            <p:fltVal val="90"/>
                                          </p:val>
                                        </p:tav>
                                        <p:tav tm="100000">
                                          <p:val>
                                            <p:fltVal val="0"/>
                                          </p:val>
                                        </p:tav>
                                      </p:tavLst>
                                    </p:anim>
                                    <p:animEffect transition="in" filter="fade">
                                      <p:cBhvr>
                                        <p:cTn id="58" dur="1000"/>
                                        <p:tgtEl>
                                          <p:spTgt spid="67"/>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68"/>
                                        </p:tgtEl>
                                        <p:attrNameLst>
                                          <p:attrName>style.visibility</p:attrName>
                                        </p:attrNameLst>
                                      </p:cBhvr>
                                      <p:to>
                                        <p:strVal val="visible"/>
                                      </p:to>
                                    </p:set>
                                    <p:anim calcmode="lin" valueType="num">
                                      <p:cBhvr>
                                        <p:cTn id="61" dur="1000" fill="hold"/>
                                        <p:tgtEl>
                                          <p:spTgt spid="68"/>
                                        </p:tgtEl>
                                        <p:attrNameLst>
                                          <p:attrName>ppt_w</p:attrName>
                                        </p:attrNameLst>
                                      </p:cBhvr>
                                      <p:tavLst>
                                        <p:tav tm="0">
                                          <p:val>
                                            <p:fltVal val="0"/>
                                          </p:val>
                                        </p:tav>
                                        <p:tav tm="100000">
                                          <p:val>
                                            <p:strVal val="#ppt_w"/>
                                          </p:val>
                                        </p:tav>
                                      </p:tavLst>
                                    </p:anim>
                                    <p:anim calcmode="lin" valueType="num">
                                      <p:cBhvr>
                                        <p:cTn id="62" dur="1000" fill="hold"/>
                                        <p:tgtEl>
                                          <p:spTgt spid="68"/>
                                        </p:tgtEl>
                                        <p:attrNameLst>
                                          <p:attrName>ppt_h</p:attrName>
                                        </p:attrNameLst>
                                      </p:cBhvr>
                                      <p:tavLst>
                                        <p:tav tm="0">
                                          <p:val>
                                            <p:fltVal val="0"/>
                                          </p:val>
                                        </p:tav>
                                        <p:tav tm="100000">
                                          <p:val>
                                            <p:strVal val="#ppt_h"/>
                                          </p:val>
                                        </p:tav>
                                      </p:tavLst>
                                    </p:anim>
                                    <p:anim calcmode="lin" valueType="num">
                                      <p:cBhvr>
                                        <p:cTn id="63" dur="1000" fill="hold"/>
                                        <p:tgtEl>
                                          <p:spTgt spid="68"/>
                                        </p:tgtEl>
                                        <p:attrNameLst>
                                          <p:attrName>style.rotation</p:attrName>
                                        </p:attrNameLst>
                                      </p:cBhvr>
                                      <p:tavLst>
                                        <p:tav tm="0">
                                          <p:val>
                                            <p:fltVal val="90"/>
                                          </p:val>
                                        </p:tav>
                                        <p:tav tm="100000">
                                          <p:val>
                                            <p:fltVal val="0"/>
                                          </p:val>
                                        </p:tav>
                                      </p:tavLst>
                                    </p:anim>
                                    <p:animEffect transition="in" filter="fade">
                                      <p:cBhvr>
                                        <p:cTn id="64" dur="1000"/>
                                        <p:tgtEl>
                                          <p:spTgt spid="68"/>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69"/>
                                        </p:tgtEl>
                                        <p:attrNameLst>
                                          <p:attrName>style.visibility</p:attrName>
                                        </p:attrNameLst>
                                      </p:cBhvr>
                                      <p:to>
                                        <p:strVal val="visible"/>
                                      </p:to>
                                    </p:set>
                                    <p:anim calcmode="lin" valueType="num">
                                      <p:cBhvr>
                                        <p:cTn id="67" dur="1000" fill="hold"/>
                                        <p:tgtEl>
                                          <p:spTgt spid="69"/>
                                        </p:tgtEl>
                                        <p:attrNameLst>
                                          <p:attrName>ppt_w</p:attrName>
                                        </p:attrNameLst>
                                      </p:cBhvr>
                                      <p:tavLst>
                                        <p:tav tm="0">
                                          <p:val>
                                            <p:fltVal val="0"/>
                                          </p:val>
                                        </p:tav>
                                        <p:tav tm="100000">
                                          <p:val>
                                            <p:strVal val="#ppt_w"/>
                                          </p:val>
                                        </p:tav>
                                      </p:tavLst>
                                    </p:anim>
                                    <p:anim calcmode="lin" valueType="num">
                                      <p:cBhvr>
                                        <p:cTn id="68" dur="1000" fill="hold"/>
                                        <p:tgtEl>
                                          <p:spTgt spid="69"/>
                                        </p:tgtEl>
                                        <p:attrNameLst>
                                          <p:attrName>ppt_h</p:attrName>
                                        </p:attrNameLst>
                                      </p:cBhvr>
                                      <p:tavLst>
                                        <p:tav tm="0">
                                          <p:val>
                                            <p:fltVal val="0"/>
                                          </p:val>
                                        </p:tav>
                                        <p:tav tm="100000">
                                          <p:val>
                                            <p:strVal val="#ppt_h"/>
                                          </p:val>
                                        </p:tav>
                                      </p:tavLst>
                                    </p:anim>
                                    <p:anim calcmode="lin" valueType="num">
                                      <p:cBhvr>
                                        <p:cTn id="69" dur="1000" fill="hold"/>
                                        <p:tgtEl>
                                          <p:spTgt spid="69"/>
                                        </p:tgtEl>
                                        <p:attrNameLst>
                                          <p:attrName>style.rotation</p:attrName>
                                        </p:attrNameLst>
                                      </p:cBhvr>
                                      <p:tavLst>
                                        <p:tav tm="0">
                                          <p:val>
                                            <p:fltVal val="90"/>
                                          </p:val>
                                        </p:tav>
                                        <p:tav tm="100000">
                                          <p:val>
                                            <p:fltVal val="0"/>
                                          </p:val>
                                        </p:tav>
                                      </p:tavLst>
                                    </p:anim>
                                    <p:animEffect transition="in" filter="fade">
                                      <p:cBhvr>
                                        <p:cTn id="70" dur="1000"/>
                                        <p:tgtEl>
                                          <p:spTgt spid="69"/>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70"/>
                                        </p:tgtEl>
                                        <p:attrNameLst>
                                          <p:attrName>style.visibility</p:attrName>
                                        </p:attrNameLst>
                                      </p:cBhvr>
                                      <p:to>
                                        <p:strVal val="visible"/>
                                      </p:to>
                                    </p:set>
                                    <p:anim calcmode="lin" valueType="num">
                                      <p:cBhvr>
                                        <p:cTn id="73" dur="1000" fill="hold"/>
                                        <p:tgtEl>
                                          <p:spTgt spid="70"/>
                                        </p:tgtEl>
                                        <p:attrNameLst>
                                          <p:attrName>ppt_w</p:attrName>
                                        </p:attrNameLst>
                                      </p:cBhvr>
                                      <p:tavLst>
                                        <p:tav tm="0">
                                          <p:val>
                                            <p:fltVal val="0"/>
                                          </p:val>
                                        </p:tav>
                                        <p:tav tm="100000">
                                          <p:val>
                                            <p:strVal val="#ppt_w"/>
                                          </p:val>
                                        </p:tav>
                                      </p:tavLst>
                                    </p:anim>
                                    <p:anim calcmode="lin" valueType="num">
                                      <p:cBhvr>
                                        <p:cTn id="74" dur="1000" fill="hold"/>
                                        <p:tgtEl>
                                          <p:spTgt spid="70"/>
                                        </p:tgtEl>
                                        <p:attrNameLst>
                                          <p:attrName>ppt_h</p:attrName>
                                        </p:attrNameLst>
                                      </p:cBhvr>
                                      <p:tavLst>
                                        <p:tav tm="0">
                                          <p:val>
                                            <p:fltVal val="0"/>
                                          </p:val>
                                        </p:tav>
                                        <p:tav tm="100000">
                                          <p:val>
                                            <p:strVal val="#ppt_h"/>
                                          </p:val>
                                        </p:tav>
                                      </p:tavLst>
                                    </p:anim>
                                    <p:anim calcmode="lin" valueType="num">
                                      <p:cBhvr>
                                        <p:cTn id="75" dur="1000" fill="hold"/>
                                        <p:tgtEl>
                                          <p:spTgt spid="70"/>
                                        </p:tgtEl>
                                        <p:attrNameLst>
                                          <p:attrName>style.rotation</p:attrName>
                                        </p:attrNameLst>
                                      </p:cBhvr>
                                      <p:tavLst>
                                        <p:tav tm="0">
                                          <p:val>
                                            <p:fltVal val="90"/>
                                          </p:val>
                                        </p:tav>
                                        <p:tav tm="100000">
                                          <p:val>
                                            <p:fltVal val="0"/>
                                          </p:val>
                                        </p:tav>
                                      </p:tavLst>
                                    </p:anim>
                                    <p:animEffect transition="in" filter="fade">
                                      <p:cBhvr>
                                        <p:cTn id="76" dur="1000"/>
                                        <p:tgtEl>
                                          <p:spTgt spid="70"/>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75"/>
                                        </p:tgtEl>
                                        <p:attrNameLst>
                                          <p:attrName>style.visibility</p:attrName>
                                        </p:attrNameLst>
                                      </p:cBhvr>
                                      <p:to>
                                        <p:strVal val="visible"/>
                                      </p:to>
                                    </p:set>
                                    <p:anim calcmode="lin" valueType="num">
                                      <p:cBhvr>
                                        <p:cTn id="79" dur="1000" fill="hold"/>
                                        <p:tgtEl>
                                          <p:spTgt spid="75"/>
                                        </p:tgtEl>
                                        <p:attrNameLst>
                                          <p:attrName>ppt_w</p:attrName>
                                        </p:attrNameLst>
                                      </p:cBhvr>
                                      <p:tavLst>
                                        <p:tav tm="0">
                                          <p:val>
                                            <p:fltVal val="0"/>
                                          </p:val>
                                        </p:tav>
                                        <p:tav tm="100000">
                                          <p:val>
                                            <p:strVal val="#ppt_w"/>
                                          </p:val>
                                        </p:tav>
                                      </p:tavLst>
                                    </p:anim>
                                    <p:anim calcmode="lin" valueType="num">
                                      <p:cBhvr>
                                        <p:cTn id="80" dur="1000" fill="hold"/>
                                        <p:tgtEl>
                                          <p:spTgt spid="75"/>
                                        </p:tgtEl>
                                        <p:attrNameLst>
                                          <p:attrName>ppt_h</p:attrName>
                                        </p:attrNameLst>
                                      </p:cBhvr>
                                      <p:tavLst>
                                        <p:tav tm="0">
                                          <p:val>
                                            <p:fltVal val="0"/>
                                          </p:val>
                                        </p:tav>
                                        <p:tav tm="100000">
                                          <p:val>
                                            <p:strVal val="#ppt_h"/>
                                          </p:val>
                                        </p:tav>
                                      </p:tavLst>
                                    </p:anim>
                                    <p:anim calcmode="lin" valueType="num">
                                      <p:cBhvr>
                                        <p:cTn id="81" dur="1000" fill="hold"/>
                                        <p:tgtEl>
                                          <p:spTgt spid="75"/>
                                        </p:tgtEl>
                                        <p:attrNameLst>
                                          <p:attrName>style.rotation</p:attrName>
                                        </p:attrNameLst>
                                      </p:cBhvr>
                                      <p:tavLst>
                                        <p:tav tm="0">
                                          <p:val>
                                            <p:fltVal val="90"/>
                                          </p:val>
                                        </p:tav>
                                        <p:tav tm="100000">
                                          <p:val>
                                            <p:fltVal val="0"/>
                                          </p:val>
                                        </p:tav>
                                      </p:tavLst>
                                    </p:anim>
                                    <p:animEffect transition="in" filter="fade">
                                      <p:cBhvr>
                                        <p:cTn id="82" dur="1000"/>
                                        <p:tgtEl>
                                          <p:spTgt spid="7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71"/>
                                        </p:tgtEl>
                                        <p:attrNameLst>
                                          <p:attrName>style.visibility</p:attrName>
                                        </p:attrNameLst>
                                      </p:cBhvr>
                                      <p:to>
                                        <p:strVal val="visible"/>
                                      </p:to>
                                    </p:set>
                                    <p:anim calcmode="lin" valueType="num">
                                      <p:cBhvr>
                                        <p:cTn id="85" dur="1000" fill="hold"/>
                                        <p:tgtEl>
                                          <p:spTgt spid="71"/>
                                        </p:tgtEl>
                                        <p:attrNameLst>
                                          <p:attrName>ppt_w</p:attrName>
                                        </p:attrNameLst>
                                      </p:cBhvr>
                                      <p:tavLst>
                                        <p:tav tm="0">
                                          <p:val>
                                            <p:fltVal val="0"/>
                                          </p:val>
                                        </p:tav>
                                        <p:tav tm="100000">
                                          <p:val>
                                            <p:strVal val="#ppt_w"/>
                                          </p:val>
                                        </p:tav>
                                      </p:tavLst>
                                    </p:anim>
                                    <p:anim calcmode="lin" valueType="num">
                                      <p:cBhvr>
                                        <p:cTn id="86" dur="1000" fill="hold"/>
                                        <p:tgtEl>
                                          <p:spTgt spid="71"/>
                                        </p:tgtEl>
                                        <p:attrNameLst>
                                          <p:attrName>ppt_h</p:attrName>
                                        </p:attrNameLst>
                                      </p:cBhvr>
                                      <p:tavLst>
                                        <p:tav tm="0">
                                          <p:val>
                                            <p:fltVal val="0"/>
                                          </p:val>
                                        </p:tav>
                                        <p:tav tm="100000">
                                          <p:val>
                                            <p:strVal val="#ppt_h"/>
                                          </p:val>
                                        </p:tav>
                                      </p:tavLst>
                                    </p:anim>
                                    <p:anim calcmode="lin" valueType="num">
                                      <p:cBhvr>
                                        <p:cTn id="87" dur="1000" fill="hold"/>
                                        <p:tgtEl>
                                          <p:spTgt spid="71"/>
                                        </p:tgtEl>
                                        <p:attrNameLst>
                                          <p:attrName>style.rotation</p:attrName>
                                        </p:attrNameLst>
                                      </p:cBhvr>
                                      <p:tavLst>
                                        <p:tav tm="0">
                                          <p:val>
                                            <p:fltVal val="90"/>
                                          </p:val>
                                        </p:tav>
                                        <p:tav tm="100000">
                                          <p:val>
                                            <p:fltVal val="0"/>
                                          </p:val>
                                        </p:tav>
                                      </p:tavLst>
                                    </p:anim>
                                    <p:animEffect transition="in" filter="fade">
                                      <p:cBhvr>
                                        <p:cTn id="88" dur="1000"/>
                                        <p:tgtEl>
                                          <p:spTgt spid="71"/>
                                        </p:tgtEl>
                                      </p:cBhvr>
                                    </p:animEffect>
                                  </p:childTnLst>
                                </p:cTn>
                              </p:par>
                              <p:par>
                                <p:cTn id="89" presetID="31" presetClass="entr" presetSubtype="0" fill="hold" grpId="0" nodeType="withEffect">
                                  <p:stCondLst>
                                    <p:cond delay="1500"/>
                                  </p:stCondLst>
                                  <p:childTnLst>
                                    <p:set>
                                      <p:cBhvr>
                                        <p:cTn id="90" dur="1" fill="hold">
                                          <p:stCondLst>
                                            <p:cond delay="0"/>
                                          </p:stCondLst>
                                        </p:cTn>
                                        <p:tgtEl>
                                          <p:spTgt spid="72"/>
                                        </p:tgtEl>
                                        <p:attrNameLst>
                                          <p:attrName>style.visibility</p:attrName>
                                        </p:attrNameLst>
                                      </p:cBhvr>
                                      <p:to>
                                        <p:strVal val="visible"/>
                                      </p:to>
                                    </p:set>
                                    <p:anim calcmode="lin" valueType="num">
                                      <p:cBhvr>
                                        <p:cTn id="91" dur="1000" fill="hold"/>
                                        <p:tgtEl>
                                          <p:spTgt spid="72"/>
                                        </p:tgtEl>
                                        <p:attrNameLst>
                                          <p:attrName>ppt_w</p:attrName>
                                        </p:attrNameLst>
                                      </p:cBhvr>
                                      <p:tavLst>
                                        <p:tav tm="0">
                                          <p:val>
                                            <p:fltVal val="0"/>
                                          </p:val>
                                        </p:tav>
                                        <p:tav tm="100000">
                                          <p:val>
                                            <p:strVal val="#ppt_w"/>
                                          </p:val>
                                        </p:tav>
                                      </p:tavLst>
                                    </p:anim>
                                    <p:anim calcmode="lin" valueType="num">
                                      <p:cBhvr>
                                        <p:cTn id="92" dur="1000" fill="hold"/>
                                        <p:tgtEl>
                                          <p:spTgt spid="72"/>
                                        </p:tgtEl>
                                        <p:attrNameLst>
                                          <p:attrName>ppt_h</p:attrName>
                                        </p:attrNameLst>
                                      </p:cBhvr>
                                      <p:tavLst>
                                        <p:tav tm="0">
                                          <p:val>
                                            <p:fltVal val="0"/>
                                          </p:val>
                                        </p:tav>
                                        <p:tav tm="100000">
                                          <p:val>
                                            <p:strVal val="#ppt_h"/>
                                          </p:val>
                                        </p:tav>
                                      </p:tavLst>
                                    </p:anim>
                                    <p:anim calcmode="lin" valueType="num">
                                      <p:cBhvr>
                                        <p:cTn id="93" dur="1000" fill="hold"/>
                                        <p:tgtEl>
                                          <p:spTgt spid="72"/>
                                        </p:tgtEl>
                                        <p:attrNameLst>
                                          <p:attrName>style.rotation</p:attrName>
                                        </p:attrNameLst>
                                      </p:cBhvr>
                                      <p:tavLst>
                                        <p:tav tm="0">
                                          <p:val>
                                            <p:fltVal val="90"/>
                                          </p:val>
                                        </p:tav>
                                        <p:tav tm="100000">
                                          <p:val>
                                            <p:fltVal val="0"/>
                                          </p:val>
                                        </p:tav>
                                      </p:tavLst>
                                    </p:anim>
                                    <p:animEffect transition="in" filter="fade">
                                      <p:cBhvr>
                                        <p:cTn id="94" dur="1000"/>
                                        <p:tgtEl>
                                          <p:spTgt spid="72"/>
                                        </p:tgtEl>
                                      </p:cBhvr>
                                    </p:animEffect>
                                  </p:childTnLst>
                                </p:cTn>
                              </p:par>
                            </p:childTnLst>
                          </p:cTn>
                        </p:par>
                        <p:par>
                          <p:cTn id="95" fill="hold">
                            <p:stCondLst>
                              <p:cond delay="2500"/>
                            </p:stCondLst>
                            <p:childTnLst>
                              <p:par>
                                <p:cTn id="96" presetID="23" presetClass="entr" presetSubtype="32" fill="hold" grpId="0" nodeType="afterEffect">
                                  <p:stCondLst>
                                    <p:cond delay="0"/>
                                  </p:stCondLst>
                                  <p:iterate type="lt">
                                    <p:tmPct val="4000"/>
                                  </p:iterate>
                                  <p:childTnLst>
                                    <p:set>
                                      <p:cBhvr>
                                        <p:cTn id="97" dur="1" fill="hold">
                                          <p:stCondLst>
                                            <p:cond delay="0"/>
                                          </p:stCondLst>
                                        </p:cTn>
                                        <p:tgtEl>
                                          <p:spTgt spid="73"/>
                                        </p:tgtEl>
                                        <p:attrNameLst>
                                          <p:attrName>style.visibility</p:attrName>
                                        </p:attrNameLst>
                                      </p:cBhvr>
                                      <p:to>
                                        <p:strVal val="visible"/>
                                      </p:to>
                                    </p:set>
                                    <p:anim calcmode="lin" valueType="num">
                                      <p:cBhvr>
                                        <p:cTn id="98" dur="1000" fill="hold"/>
                                        <p:tgtEl>
                                          <p:spTgt spid="73"/>
                                        </p:tgtEl>
                                        <p:attrNameLst>
                                          <p:attrName>ppt_w</p:attrName>
                                        </p:attrNameLst>
                                      </p:cBhvr>
                                      <p:tavLst>
                                        <p:tav tm="0">
                                          <p:val>
                                            <p:strVal val="4*#ppt_w"/>
                                          </p:val>
                                        </p:tav>
                                        <p:tav tm="100000">
                                          <p:val>
                                            <p:strVal val="#ppt_w"/>
                                          </p:val>
                                        </p:tav>
                                      </p:tavLst>
                                    </p:anim>
                                    <p:anim calcmode="lin" valueType="num">
                                      <p:cBhvr>
                                        <p:cTn id="99" dur="1000" fill="hold"/>
                                        <p:tgtEl>
                                          <p:spTgt spid="73"/>
                                        </p:tgtEl>
                                        <p:attrNameLst>
                                          <p:attrName>ppt_h</p:attrName>
                                        </p:attrNameLst>
                                      </p:cBhvr>
                                      <p:tavLst>
                                        <p:tav tm="0">
                                          <p:val>
                                            <p:strVal val="4*#ppt_h"/>
                                          </p:val>
                                        </p:tav>
                                        <p:tav tm="100000">
                                          <p:val>
                                            <p:strVal val="#ppt_h"/>
                                          </p:val>
                                        </p:tav>
                                      </p:tavLst>
                                    </p:anim>
                                  </p:childTnLst>
                                </p:cTn>
                              </p:par>
                            </p:childTnLst>
                          </p:cTn>
                        </p:par>
                        <p:par>
                          <p:cTn id="100" fill="hold">
                            <p:stCondLst>
                              <p:cond delay="1120"/>
                            </p:stCondLst>
                            <p:childTnLst>
                              <p:par>
                                <p:cTn id="101" presetID="23" presetClass="entr" presetSubtype="32" fill="hold" grpId="0" nodeType="afterEffect">
                                  <p:stCondLst>
                                    <p:cond delay="0"/>
                                  </p:stCondLst>
                                  <p:iterate type="lt">
                                    <p:tmPct val="4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0" fill="hold"/>
                                        <p:tgtEl>
                                          <p:spTgt spid="74"/>
                                        </p:tgtEl>
                                        <p:attrNameLst>
                                          <p:attrName>ppt_w</p:attrName>
                                        </p:attrNameLst>
                                      </p:cBhvr>
                                      <p:tavLst>
                                        <p:tav tm="0">
                                          <p:val>
                                            <p:strVal val="4*#ppt_w"/>
                                          </p:val>
                                        </p:tav>
                                        <p:tav tm="100000">
                                          <p:val>
                                            <p:strVal val="#ppt_w"/>
                                          </p:val>
                                        </p:tav>
                                      </p:tavLst>
                                    </p:anim>
                                    <p:anim calcmode="lin" valueType="num">
                                      <p:cBhvr>
                                        <p:cTn id="104" dur="1000" fill="hold"/>
                                        <p:tgtEl>
                                          <p:spTgt spid="74"/>
                                        </p:tgtEl>
                                        <p:attrNameLst>
                                          <p:attrName>ppt_h</p:attrName>
                                        </p:attrNameLst>
                                      </p:cBhvr>
                                      <p:tavLst>
                                        <p:tav tm="0">
                                          <p:val>
                                            <p:strVal val="4*#ppt_h"/>
                                          </p:val>
                                        </p:tav>
                                        <p:tav tm="100000">
                                          <p:val>
                                            <p:strVal val="#ppt_h"/>
                                          </p:val>
                                        </p:tav>
                                      </p:tavLst>
                                    </p:anim>
                                  </p:childTnLst>
                                </p:cTn>
                              </p:par>
                            </p:childTnLst>
                          </p:cTn>
                        </p:par>
                        <p:par>
                          <p:cTn id="105" fill="hold">
                            <p:stCondLst>
                              <p:cond delay="2639"/>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9"/>
                                        </p:tgtEl>
                                        <p:attrNameLst>
                                          <p:attrName>ppt_y</p:attrName>
                                        </p:attrNameLst>
                                      </p:cBhvr>
                                      <p:tavLst>
                                        <p:tav tm="0">
                                          <p:val>
                                            <p:strVal val="#ppt_y"/>
                                          </p:val>
                                        </p:tav>
                                        <p:tav tm="100000">
                                          <p:val>
                                            <p:strVal val="#ppt_y"/>
                                          </p:val>
                                        </p:tav>
                                      </p:tavLst>
                                    </p:anim>
                                    <p:anim calcmode="lin" valueType="num">
                                      <p:cBhvr>
                                        <p:cTn id="110"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9"/>
                                        </p:tgtEl>
                                      </p:cBhvr>
                                    </p:animEffect>
                                  </p:childTnLst>
                                </p:cTn>
                              </p:par>
                            </p:childTnLst>
                          </p:cTn>
                        </p:par>
                        <p:par>
                          <p:cTn id="113" fill="hold">
                            <p:stCondLst>
                              <p:cond delay="3489"/>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30"/>
                                        </p:tgtEl>
                                        <p:attrNameLst>
                                          <p:attrName>ppt_y</p:attrName>
                                        </p:attrNameLst>
                                      </p:cBhvr>
                                      <p:tavLst>
                                        <p:tav tm="0">
                                          <p:val>
                                            <p:strVal val="#ppt_y"/>
                                          </p:val>
                                        </p:tav>
                                        <p:tav tm="100000">
                                          <p:val>
                                            <p:strVal val="#ppt_y"/>
                                          </p:val>
                                        </p:tav>
                                      </p:tavLst>
                                    </p:anim>
                                    <p:anim calcmode="lin" valueType="num">
                                      <p:cBhvr>
                                        <p:cTn id="11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30"/>
                                        </p:tgtEl>
                                      </p:cBhvr>
                                    </p:animEffect>
                                  </p:childTnLst>
                                </p:cTn>
                              </p:par>
                            </p:childTnLst>
                          </p:cTn>
                        </p:par>
                        <p:par>
                          <p:cTn id="121" fill="hold">
                            <p:stCondLst>
                              <p:cond delay="4639"/>
                            </p:stCondLst>
                            <p:childTnLst>
                              <p:par>
                                <p:cTn id="122" presetID="10" presetClass="entr" presetSubtype="0" fill="hold" grpId="0"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childTnLst>
                          </p:cTn>
                        </p:par>
                        <p:par>
                          <p:cTn id="125" fill="hold">
                            <p:stCondLst>
                              <p:cond delay="5139"/>
                            </p:stCondLst>
                            <p:childTnLst>
                              <p:par>
                                <p:cTn id="126" presetID="1" presetClass="entr" presetSubtype="0"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childTnLst>
                                </p:cTn>
                              </p:par>
                              <p:par>
                                <p:cTn id="128" presetID="63" presetClass="path" presetSubtype="0" accel="50000" decel="50000" fill="hold" nodeType="withEffect">
                                  <p:stCondLst>
                                    <p:cond delay="0"/>
                                  </p:stCondLst>
                                  <p:childTnLst>
                                    <p:animMotion origin="layout" path="M 0.027597 0.000093 L 0.583442 -0.000278 " pathEditMode="relative" rAng="0" ptsTypes="">
                                      <p:cBhvr>
                                        <p:cTn id="129" dur="2000" fill="hold"/>
                                        <p:tgtEl>
                                          <p:spTgt spid="25"/>
                                        </p:tgtEl>
                                        <p:attrNameLst>
                                          <p:attrName>ppt_x</p:attrName>
                                          <p:attrName>ppt_y</p:attrName>
                                        </p:attrNameLst>
                                      </p:cBhvr>
                                      <p:rCtr x="288" y="0"/>
                                    </p:animMotion>
                                  </p:childTnLst>
                                </p:cTn>
                              </p:par>
                              <p:par>
                                <p:cTn id="130" presetID="22" presetClass="entr" presetSubtype="8" fill="hold" grpId="0" nodeType="withEffect">
                                  <p:stCondLst>
                                    <p:cond delay="250"/>
                                  </p:stCondLst>
                                  <p:childTnLst>
                                    <p:set>
                                      <p:cBhvr>
                                        <p:cTn id="131" dur="1" fill="hold">
                                          <p:stCondLst>
                                            <p:cond delay="0"/>
                                          </p:stCondLst>
                                        </p:cTn>
                                        <p:tgtEl>
                                          <p:spTgt spid="24"/>
                                        </p:tgtEl>
                                        <p:attrNameLst>
                                          <p:attrName>style.visibility</p:attrName>
                                        </p:attrNameLst>
                                      </p:cBhvr>
                                      <p:to>
                                        <p:strVal val="visible"/>
                                      </p:to>
                                    </p:set>
                                    <p:animEffect transition="in" filter="wipe(left)">
                                      <p:cBhvr>
                                        <p:cTn id="132" dur="1750"/>
                                        <p:tgtEl>
                                          <p:spTgt spid="24"/>
                                        </p:tgtEl>
                                      </p:cBhvr>
                                    </p:animEffect>
                                  </p:childTnLst>
                                </p:cTn>
                              </p:par>
                              <p:par>
                                <p:cTn id="133" presetID="1" presetClass="entr" presetSubtype="0" fill="hold" nodeType="withEffect">
                                  <p:stCondLst>
                                    <p:cond delay="0"/>
                                  </p:stCondLst>
                                  <p:childTnLst>
                                    <p:set>
                                      <p:cBhvr>
                                        <p:cTn id="134" dur="1" fill="hold">
                                          <p:stCondLst>
                                            <p:cond delay="0"/>
                                          </p:stCondLst>
                                        </p:cTn>
                                        <p:tgtEl>
                                          <p:spTgt spid="28"/>
                                        </p:tgtEl>
                                        <p:attrNameLst>
                                          <p:attrName>style.visibility</p:attrName>
                                        </p:attrNameLst>
                                      </p:cBhvr>
                                      <p:to>
                                        <p:strVal val="visible"/>
                                      </p:to>
                                    </p:set>
                                  </p:childTnLst>
                                </p:cTn>
                              </p:par>
                              <p:par>
                                <p:cTn id="135" presetID="63" presetClass="path" presetSubtype="0" accel="50000" decel="50000" fill="hold" nodeType="withEffect">
                                  <p:stCondLst>
                                    <p:cond delay="0"/>
                                  </p:stCondLst>
                                  <p:childTnLst>
                                    <p:animMotion origin="layout" path="M 8.33333E-7 2.22222E-6 L 0.58351 2.22222E-6 " pathEditMode="relative" rAng="0" ptsTypes="AA">
                                      <p:cBhvr>
                                        <p:cTn id="136" dur="2000" fill="hold"/>
                                        <p:tgtEl>
                                          <p:spTgt spid="28"/>
                                        </p:tgtEl>
                                        <p:attrNameLst>
                                          <p:attrName>ppt_x</p:attrName>
                                          <p:attrName>ppt_y</p:attrName>
                                        </p:attrNameLst>
                                      </p:cBhvr>
                                      <p:rCtr x="29167" y="0"/>
                                    </p:animMotion>
                                  </p:childTnLst>
                                </p:cTn>
                              </p:par>
                              <p:par>
                                <p:cTn id="137" presetID="10" presetClass="entr" presetSubtype="0"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7" grpId="0" animBg="1"/>
      <p:bldP spid="48" grpId="0" animBg="1"/>
      <p:bldP spid="63" grpId="0" animBg="1"/>
      <p:bldP spid="64" grpId="0" animBg="1"/>
      <p:bldP spid="66" grpId="0" animBg="1"/>
      <p:bldP spid="67" grpId="0" animBg="1"/>
      <p:bldP spid="68" grpId="0" animBg="1"/>
      <p:bldP spid="69" grpId="0" animBg="1"/>
      <p:bldP spid="70" grpId="0" animBg="1"/>
      <p:bldP spid="72" grpId="0" animBg="1"/>
      <p:bldP spid="73" grpId="0" bldLvl="0" autoUpdateAnimBg="0"/>
      <p:bldP spid="74" grpId="0" bldLvl="0" autoUpdateAnimBg="0"/>
      <p:bldP spid="75" grpId="0" animBg="1"/>
      <p:bldP spid="71" grpId="0" animBg="1"/>
      <p:bldP spid="65" grpId="0" animBg="1"/>
      <p:bldP spid="23" grpId="0" animBg="1"/>
      <p:bldP spid="24"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017520"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解题思维导图</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68020" y="2858770"/>
            <a:ext cx="1718945" cy="470535"/>
          </a:xfrm>
          <a:prstGeom prst="rect">
            <a:avLst/>
          </a:prstGeom>
          <a:solidFill>
            <a:srgbClr val="FFFFFF"/>
          </a:solidFill>
          <a:ln w="9525">
            <a:noFill/>
          </a:ln>
        </p:spPr>
        <p:txBody>
          <a:bodyPr wrap="square" lIns="91439" tIns="45719" rIns="91439" bIns="45719"/>
          <a:p>
            <a:pPr algn="ctr"/>
            <a:r>
              <a:rPr lang="zh-CN" altLang="en-US" sz="2400" b="1">
                <a:latin typeface="微软雅黑" panose="020B0503020204020204" pitchFamily="34" charset="-122"/>
                <a:ea typeface="微软雅黑" panose="020B0503020204020204" pitchFamily="34" charset="-122"/>
              </a:rPr>
              <a:t>有提示词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1073742853" name="左大括号 1073742852"/>
          <p:cNvSpPr/>
          <p:nvPr/>
        </p:nvSpPr>
        <p:spPr>
          <a:xfrm rot="10800000" flipH="1" flipV="1">
            <a:off x="2386965" y="1284605"/>
            <a:ext cx="387985" cy="3542030"/>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1073742855" name="文本框 1073742854"/>
          <p:cNvSpPr txBox="1"/>
          <p:nvPr/>
        </p:nvSpPr>
        <p:spPr>
          <a:xfrm>
            <a:off x="3079115" y="822960"/>
            <a:ext cx="1259205" cy="46164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名词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58" name="文本框 1073742857"/>
          <p:cNvSpPr txBox="1"/>
          <p:nvPr/>
        </p:nvSpPr>
        <p:spPr>
          <a:xfrm>
            <a:off x="3079115" y="1776730"/>
            <a:ext cx="1259840" cy="411480"/>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形容词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61" name="文本框 1073742860"/>
          <p:cNvSpPr txBox="1"/>
          <p:nvPr/>
        </p:nvSpPr>
        <p:spPr>
          <a:xfrm>
            <a:off x="3067050" y="2621915"/>
            <a:ext cx="1282700" cy="42608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副词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1073742872" name="文本框 1073742871"/>
          <p:cNvSpPr txBox="1"/>
          <p:nvPr/>
        </p:nvSpPr>
        <p:spPr>
          <a:xfrm>
            <a:off x="2947035" y="4584700"/>
            <a:ext cx="1282700" cy="456565"/>
          </a:xfrm>
          <a:prstGeom prst="rect">
            <a:avLst/>
          </a:prstGeom>
          <a:noFill/>
          <a:ln w="9525" cap="flat" cmpd="sng">
            <a:solidFill>
              <a:srgbClr val="000000"/>
            </a:solidFill>
            <a:prstDash val="solid"/>
            <a:miter/>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p>
            <a:pPr algn="ctr"/>
            <a:r>
              <a:rPr lang="zh-CN" altLang="en-US" sz="2400" b="1">
                <a:latin typeface="微软雅黑" panose="020B0503020204020204" pitchFamily="34" charset="-122"/>
                <a:ea typeface="微软雅黑" panose="020B0503020204020204" pitchFamily="34" charset="-122"/>
              </a:rPr>
              <a:t>动词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50" name="文本框 1073742849"/>
          <p:cNvSpPr txBox="1"/>
          <p:nvPr/>
        </p:nvSpPr>
        <p:spPr>
          <a:xfrm>
            <a:off x="4596765" y="469265"/>
            <a:ext cx="5020310" cy="44767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1. 词性转换:   形容词、动词、副词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3742854" name="文本框 1073742853"/>
          <p:cNvSpPr txBox="1"/>
          <p:nvPr/>
        </p:nvSpPr>
        <p:spPr>
          <a:xfrm>
            <a:off x="4596765" y="916940"/>
            <a:ext cx="2163445" cy="54292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2. 单复数  </a:t>
            </a:r>
            <a:endParaRPr lang="zh-CN" altLang="en-US"/>
          </a:p>
        </p:txBody>
      </p:sp>
      <p:sp>
        <p:nvSpPr>
          <p:cNvPr id="1073742856" name="文本框 1073742855"/>
          <p:cNvSpPr txBox="1"/>
          <p:nvPr/>
        </p:nvSpPr>
        <p:spPr>
          <a:xfrm>
            <a:off x="4596765" y="1459865"/>
            <a:ext cx="5430520" cy="53149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pPr defTabSz="914400">
              <a:tabLst>
                <a:tab pos="3205480" algn="l"/>
              </a:tabLst>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1. 词性转换（副词、名词、动词）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a:p>
            <a:endParaRPr lang="zh-CN" altLang="en-US"/>
          </a:p>
        </p:txBody>
      </p:sp>
      <p:sp>
        <p:nvSpPr>
          <p:cNvPr id="1073742859" name="文本框 1073742858"/>
          <p:cNvSpPr txBox="1"/>
          <p:nvPr/>
        </p:nvSpPr>
        <p:spPr>
          <a:xfrm>
            <a:off x="4611370" y="1991360"/>
            <a:ext cx="3961765" cy="50546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2. 比较级或最高级, 反义词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a:p>
            <a:endParaRPr lang="zh-CN" altLang="en-US"/>
          </a:p>
        </p:txBody>
      </p:sp>
      <p:sp>
        <p:nvSpPr>
          <p:cNvPr id="1073742862" name="文本框 1073742861"/>
          <p:cNvSpPr txBox="1"/>
          <p:nvPr/>
        </p:nvSpPr>
        <p:spPr>
          <a:xfrm>
            <a:off x="4585970" y="2564130"/>
            <a:ext cx="5927090" cy="54165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比较级或最高级   2</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形容词、反义词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073742868" name="文本框 1073742867"/>
          <p:cNvSpPr txBox="1"/>
          <p:nvPr/>
        </p:nvSpPr>
        <p:spPr>
          <a:xfrm>
            <a:off x="4585970" y="3622675"/>
            <a:ext cx="1101725" cy="44386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作谓语</a:t>
            </a:r>
            <a:endParaRPr lang="zh-CN" altLang="en-US"/>
          </a:p>
          <a:p>
            <a:endParaRPr lang="zh-CN" altLang="en-US"/>
          </a:p>
        </p:txBody>
      </p:sp>
      <p:sp>
        <p:nvSpPr>
          <p:cNvPr id="1073742877" name="文本框 1073742876"/>
          <p:cNvSpPr txBox="1"/>
          <p:nvPr/>
        </p:nvSpPr>
        <p:spPr>
          <a:xfrm>
            <a:off x="4502785" y="5281930"/>
            <a:ext cx="1452245" cy="53467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不作谓语</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073742866" name="文本框 1073742865"/>
          <p:cNvSpPr txBox="1"/>
          <p:nvPr/>
        </p:nvSpPr>
        <p:spPr>
          <a:xfrm>
            <a:off x="5752465" y="3105785"/>
            <a:ext cx="4070985" cy="51689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时态，注意常考8种时态</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defTabSz="914400">
              <a:tabLst>
                <a:tab pos="3900805" algn="l"/>
              </a:tabLst>
            </a:pP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a:p>
            <a:endParaRPr lang="zh-CN" altLang="en-US"/>
          </a:p>
        </p:txBody>
      </p:sp>
      <p:sp>
        <p:nvSpPr>
          <p:cNvPr id="1073742870" name="文本框 1073742869"/>
          <p:cNvSpPr txBox="1"/>
          <p:nvPr/>
        </p:nvSpPr>
        <p:spPr>
          <a:xfrm>
            <a:off x="5752465" y="3622675"/>
            <a:ext cx="2514600" cy="50546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被动</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语态</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3742871" name="文本框 1073742870"/>
          <p:cNvSpPr txBox="1"/>
          <p:nvPr/>
        </p:nvSpPr>
        <p:spPr>
          <a:xfrm>
            <a:off x="9237345" y="3329305"/>
            <a:ext cx="1562735" cy="51752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主谓一致</a:t>
            </a:r>
            <a:endParaRPr lang="zh-CN" altLang="en-US"/>
          </a:p>
          <a:p>
            <a:endParaRPr lang="zh-CN" altLang="en-US"/>
          </a:p>
          <a:p>
            <a:endParaRPr lang="zh-CN" altLang="en-US"/>
          </a:p>
        </p:txBody>
      </p:sp>
      <p:sp>
        <p:nvSpPr>
          <p:cNvPr id="3" name="文本框 2"/>
          <p:cNvSpPr txBox="1"/>
          <p:nvPr/>
        </p:nvSpPr>
        <p:spPr>
          <a:xfrm>
            <a:off x="5752465" y="4128135"/>
            <a:ext cx="1679575" cy="45656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虚拟语气</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073742873" name="文本框 1073742872"/>
          <p:cNvSpPr txBox="1"/>
          <p:nvPr/>
        </p:nvSpPr>
        <p:spPr>
          <a:xfrm>
            <a:off x="5955030" y="4706620"/>
            <a:ext cx="5004435" cy="63182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1. 词性转换（名词、形容词等）</a:t>
            </a:r>
            <a:endParaRPr lang="zh-CN" altLang="en-US"/>
          </a:p>
          <a:p>
            <a:endParaRPr lang="zh-CN" altLang="en-US"/>
          </a:p>
        </p:txBody>
      </p:sp>
      <p:sp>
        <p:nvSpPr>
          <p:cNvPr id="1073742879" name="文本框 1073742878"/>
          <p:cNvSpPr txBox="1"/>
          <p:nvPr/>
        </p:nvSpPr>
        <p:spPr>
          <a:xfrm>
            <a:off x="5955030" y="5739765"/>
            <a:ext cx="1986915" cy="48577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2.非谓语</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073742875" name="文本框 1073742874"/>
          <p:cNvSpPr txBox="1"/>
          <p:nvPr/>
        </p:nvSpPr>
        <p:spPr>
          <a:xfrm>
            <a:off x="7432040" y="5192395"/>
            <a:ext cx="3241675" cy="415290"/>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pPr defTabSz="914400">
              <a:tabLst>
                <a:tab pos="3310255" algn="l"/>
                <a:tab pos="4891405" algn="l"/>
              </a:tabLst>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1. to do 表将来</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3742878" name="文本框 1073742877"/>
          <p:cNvSpPr txBox="1"/>
          <p:nvPr/>
        </p:nvSpPr>
        <p:spPr>
          <a:xfrm>
            <a:off x="7432040" y="5698490"/>
            <a:ext cx="4366260" cy="51752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vert="horz" wrap="square" anchor="t"/>
          <a:p>
            <a:pPr defTabSz="914400">
              <a:tabLst>
                <a:tab pos="4091305" algn="l"/>
              </a:tabLst>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2. V-ing 表主动/进行/动名词</a:t>
            </a:r>
            <a:endParaRPr lang="zh-CN" altLang="en-US"/>
          </a:p>
          <a:p>
            <a:endParaRPr lang="zh-CN" altLang="en-US"/>
          </a:p>
        </p:txBody>
      </p:sp>
      <p:sp>
        <p:nvSpPr>
          <p:cNvPr id="1073742880" name="文本框 1073742879"/>
          <p:cNvSpPr txBox="1"/>
          <p:nvPr/>
        </p:nvSpPr>
        <p:spPr>
          <a:xfrm>
            <a:off x="7432040" y="6216015"/>
            <a:ext cx="4222115" cy="408305"/>
          </a:xfrm>
          <a:prstGeom prst="rect">
            <a:avLst/>
          </a:prstGeom>
          <a:noFill/>
          <a:ln w="9525">
            <a:noFill/>
          </a:ln>
          <a:extLst>
            <a:ext uri="{909E8E84-426E-40DD-AFC4-6F175D3DCCD1}">
              <a14:hiddenFill xmlns:a14="http://schemas.microsoft.com/office/drawing/2010/main">
                <a:solidFill>
                  <a:srgbClr val="FFFFFF"/>
                </a:solidFill>
              </a14:hiddenFill>
            </a:ext>
          </a:extLst>
        </p:spPr>
        <p:txBody>
          <a:bodyPr wrap="square"/>
          <a:p>
            <a:pPr defTabSz="914400">
              <a:tabLst>
                <a:tab pos="4939030" algn="l"/>
              </a:tabLst>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3. V-ed  表:被动/完成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5" name="左大括号 4"/>
          <p:cNvSpPr/>
          <p:nvPr/>
        </p:nvSpPr>
        <p:spPr>
          <a:xfrm rot="10800000" flipH="1" flipV="1">
            <a:off x="4229735" y="3911600"/>
            <a:ext cx="387985" cy="1696720"/>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6" name="左大括号 5"/>
          <p:cNvSpPr/>
          <p:nvPr/>
        </p:nvSpPr>
        <p:spPr>
          <a:xfrm rot="10800000" flipH="1" flipV="1">
            <a:off x="5848350" y="4888230"/>
            <a:ext cx="120650" cy="1023620"/>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7" name="左大括号 6"/>
          <p:cNvSpPr/>
          <p:nvPr/>
        </p:nvSpPr>
        <p:spPr>
          <a:xfrm rot="10800000" flipH="1" flipV="1">
            <a:off x="5621020" y="3231515"/>
            <a:ext cx="227330" cy="1287780"/>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8" name="左大括号 7"/>
          <p:cNvSpPr/>
          <p:nvPr/>
        </p:nvSpPr>
        <p:spPr>
          <a:xfrm rot="10800000" flipH="1" flipV="1">
            <a:off x="7336790" y="5338445"/>
            <a:ext cx="227330" cy="1287780"/>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9" name="左大括号 8"/>
          <p:cNvSpPr/>
          <p:nvPr/>
        </p:nvSpPr>
        <p:spPr>
          <a:xfrm rot="10800000" flipH="1" flipV="1">
            <a:off x="4502785" y="610235"/>
            <a:ext cx="115570" cy="673735"/>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10" name="左大括号 9"/>
          <p:cNvSpPr/>
          <p:nvPr/>
        </p:nvSpPr>
        <p:spPr>
          <a:xfrm rot="10800000" flipH="1" flipV="1">
            <a:off x="4502785" y="1645920"/>
            <a:ext cx="115570" cy="673735"/>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11" name="左大括号 10"/>
          <p:cNvSpPr/>
          <p:nvPr/>
        </p:nvSpPr>
        <p:spPr>
          <a:xfrm rot="10800000" flipV="1">
            <a:off x="9097645" y="3251200"/>
            <a:ext cx="139700" cy="673735"/>
          </a:xfrm>
          <a:prstGeom prst="leftBrace">
            <a:avLst>
              <a:gd name="adj1" fmla="val 47722"/>
              <a:gd name="adj2" fmla="val 47682"/>
            </a:avLst>
          </a:prstGeom>
          <a:noFill/>
          <a:ln w="15875" cap="flat" cmpd="sng">
            <a:solidFill>
              <a:srgbClr val="000000"/>
            </a:solidFill>
            <a:prstDash val="solid"/>
            <a:headEnd type="none" w="med" len="med"/>
            <a:tailEnd type="none" w="med" len="med"/>
          </a:ln>
        </p:spPr>
        <p:txBody>
          <a:bodyPr/>
          <a:p>
            <a:endParaRPr lang="zh-CN" altLang="en-US"/>
          </a:p>
        </p:txBody>
      </p:sp>
      <p:sp>
        <p:nvSpPr>
          <p:cNvPr id="4" name="文本框 3"/>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4</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3742871"/>
                                        </p:tgtEl>
                                        <p:attrNameLst>
                                          <p:attrName>style.visibility</p:attrName>
                                        </p:attrNameLst>
                                      </p:cBhvr>
                                      <p:to>
                                        <p:strVal val="visible"/>
                                      </p:to>
                                    </p:set>
                                    <p:anim calcmode="lin" valueType="num">
                                      <p:cBhvr additive="base">
                                        <p:cTn id="7" dur="500" fill="hold"/>
                                        <p:tgtEl>
                                          <p:spTgt spid="1073742871"/>
                                        </p:tgtEl>
                                        <p:attrNameLst>
                                          <p:attrName>ppt_x</p:attrName>
                                        </p:attrNameLst>
                                      </p:cBhvr>
                                      <p:tavLst>
                                        <p:tav tm="0">
                                          <p:val>
                                            <p:strVal val="#ppt_x"/>
                                          </p:val>
                                        </p:tav>
                                        <p:tav tm="100000">
                                          <p:val>
                                            <p:strVal val="#ppt_x"/>
                                          </p:val>
                                        </p:tav>
                                      </p:tavLst>
                                    </p:anim>
                                    <p:anim calcmode="lin" valueType="num">
                                      <p:cBhvr additive="base">
                                        <p:cTn id="8" dur="500" fill="hold"/>
                                        <p:tgtEl>
                                          <p:spTgt spid="1073742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2871" grpId="0"/>
      <p:bldP spid="107374287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017520"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解题思维导图</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3" name="左大括号 2"/>
          <p:cNvSpPr/>
          <p:nvPr/>
        </p:nvSpPr>
        <p:spPr>
          <a:xfrm rot="10800000" flipH="1" flipV="1">
            <a:off x="2101850" y="1319530"/>
            <a:ext cx="269875" cy="3776345"/>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1073742882" name="文本框 1073742881"/>
          <p:cNvSpPr txBox="1"/>
          <p:nvPr/>
        </p:nvSpPr>
        <p:spPr>
          <a:xfrm>
            <a:off x="2626360" y="996315"/>
            <a:ext cx="1271270" cy="440055"/>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sz="2400" b="1">
                <a:latin typeface="微软雅黑" panose="020B0503020204020204" pitchFamily="34" charset="-122"/>
                <a:ea typeface="微软雅黑" panose="020B0503020204020204" pitchFamily="34" charset="-122"/>
              </a:rPr>
              <a:t>冠词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5" name="文本框 1073742884"/>
          <p:cNvSpPr txBox="1"/>
          <p:nvPr/>
        </p:nvSpPr>
        <p:spPr>
          <a:xfrm>
            <a:off x="2626360" y="1926590"/>
            <a:ext cx="1271905" cy="454025"/>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sz="2400" b="1">
                <a:latin typeface="微软雅黑" panose="020B0503020204020204" pitchFamily="34" charset="-122"/>
                <a:ea typeface="微软雅黑" panose="020B0503020204020204" pitchFamily="34" charset="-122"/>
              </a:rPr>
              <a:t>介词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7" name="文本框 1073742886"/>
          <p:cNvSpPr txBox="1"/>
          <p:nvPr/>
        </p:nvSpPr>
        <p:spPr>
          <a:xfrm>
            <a:off x="2626360" y="3208655"/>
            <a:ext cx="1259205" cy="440055"/>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sz="2400" b="1">
                <a:latin typeface="微软雅黑" panose="020B0503020204020204" pitchFamily="34" charset="-122"/>
                <a:ea typeface="微软雅黑" panose="020B0503020204020204" pitchFamily="34" charset="-122"/>
              </a:rPr>
              <a:t>连词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92" name="文本框 1073742891"/>
          <p:cNvSpPr txBox="1"/>
          <p:nvPr/>
        </p:nvSpPr>
        <p:spPr>
          <a:xfrm>
            <a:off x="2489835" y="4919345"/>
            <a:ext cx="1259205" cy="440055"/>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sz="2400" b="1">
                <a:latin typeface="微软雅黑" panose="020B0503020204020204" pitchFamily="34" charset="-122"/>
                <a:ea typeface="微软雅黑" panose="020B0503020204020204" pitchFamily="34" charset="-122"/>
              </a:rPr>
              <a:t>代词</a:t>
            </a: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endParaRPr>
          </a:p>
        </p:txBody>
      </p:sp>
      <p:sp>
        <p:nvSpPr>
          <p:cNvPr id="1073742888" name="文本框 1073742887"/>
          <p:cNvSpPr txBox="1"/>
          <p:nvPr/>
        </p:nvSpPr>
        <p:spPr>
          <a:xfrm>
            <a:off x="498475" y="3082925"/>
            <a:ext cx="1603375" cy="528955"/>
          </a:xfrm>
          <a:prstGeom prst="rect">
            <a:avLst/>
          </a:prstGeom>
          <a:solidFill>
            <a:srgbClr val="FFFFFF"/>
          </a:solidFill>
          <a:ln w="9525">
            <a:noFill/>
          </a:ln>
        </p:spPr>
        <p:txBody>
          <a:bodyPr wrap="square" lIns="91439" tIns="45719" rIns="91439" bIns="45719"/>
          <a:p>
            <a:pPr algn="ctr"/>
            <a:r>
              <a:rPr lang="zh-CN" altLang="en-US" sz="2400" b="1">
                <a:latin typeface="微软雅黑" panose="020B0503020204020204" pitchFamily="34" charset="-122"/>
                <a:ea typeface="微软雅黑" panose="020B0503020204020204" pitchFamily="34" charset="-122"/>
              </a:rPr>
              <a:t>无提示词</a:t>
            </a:r>
            <a:endParaRPr lang="zh-CN" altLang="en-US" sz="2400" b="1">
              <a:latin typeface="微软雅黑" panose="020B0503020204020204" pitchFamily="34" charset="-122"/>
              <a:ea typeface="微软雅黑" panose="020B0503020204020204" pitchFamily="34" charset="-122"/>
            </a:endParaRPr>
          </a:p>
          <a:p>
            <a:endParaRPr lang="zh-CN" altLang="en-US" sz="2400" b="1">
              <a:latin typeface="微软雅黑" panose="020B0503020204020204" pitchFamily="34" charset="-122"/>
              <a:ea typeface="微软雅黑" panose="020B0503020204020204" pitchFamily="34" charset="-122"/>
            </a:endParaRPr>
          </a:p>
        </p:txBody>
      </p:sp>
      <p:sp>
        <p:nvSpPr>
          <p:cNvPr id="1073742881" name="文本框 1073742880"/>
          <p:cNvSpPr txBox="1"/>
          <p:nvPr/>
        </p:nvSpPr>
        <p:spPr>
          <a:xfrm>
            <a:off x="4205605" y="798195"/>
            <a:ext cx="7220585" cy="638175"/>
          </a:xfrm>
          <a:prstGeom prst="rect">
            <a:avLst/>
          </a:prstGeom>
          <a:solidFill>
            <a:srgbClr val="FFFFFF"/>
          </a:solidFill>
          <a:ln w="9525">
            <a:noFill/>
          </a:ln>
        </p:spPr>
        <p:txBody>
          <a:bodyPr wrap="square"/>
          <a:p>
            <a:r>
              <a:rPr lang="zh-CN" altLang="en-US" sz="2000" b="1">
                <a:latin typeface="微软雅黑" panose="020B0503020204020204" pitchFamily="34" charset="-122"/>
                <a:ea typeface="微软雅黑" panose="020B0503020204020204" pitchFamily="34" charset="-122"/>
              </a:rPr>
              <a:t>名词之前, 尤其是</a:t>
            </a:r>
            <a:r>
              <a:rPr lang="zh-CN" altLang="en-US" sz="2000" b="1">
                <a:solidFill>
                  <a:srgbClr val="002060"/>
                </a:solidFill>
                <a:latin typeface="微软雅黑" panose="020B0503020204020204" pitchFamily="34" charset="-122"/>
                <a:ea typeface="微软雅黑" panose="020B0503020204020204" pitchFamily="34" charset="-122"/>
              </a:rPr>
              <a:t>泛指”一”</a:t>
            </a:r>
            <a:r>
              <a:rPr lang="zh-CN" altLang="en-US" sz="2000" b="1">
                <a:latin typeface="微软雅黑" panose="020B0503020204020204" pitchFamily="34" charset="-122"/>
                <a:ea typeface="微软雅黑" panose="020B0503020204020204" pitchFamily="34" charset="-122"/>
              </a:rPr>
              <a:t>,或</a:t>
            </a:r>
            <a:r>
              <a:rPr lang="zh-CN" altLang="en-US" sz="2000" b="1">
                <a:solidFill>
                  <a:srgbClr val="002060"/>
                </a:solidFill>
                <a:latin typeface="微软雅黑" panose="020B0503020204020204" pitchFamily="34" charset="-122"/>
                <a:ea typeface="微软雅黑" panose="020B0503020204020204" pitchFamily="34" charset="-122"/>
              </a:rPr>
              <a:t>特指某个人或事物</a:t>
            </a:r>
            <a:r>
              <a:rPr lang="zh-CN" altLang="en-US" sz="2000" b="1">
                <a:latin typeface="微软雅黑" panose="020B0503020204020204" pitchFamily="34" charset="-122"/>
                <a:ea typeface="微软雅黑" panose="020B0503020204020204" pitchFamily="34" charset="-122"/>
              </a:rPr>
              <a:t>; </a:t>
            </a:r>
            <a:endParaRPr lang="zh-CN" altLang="en-US" sz="2000" b="1">
              <a:latin typeface="微软雅黑" panose="020B0503020204020204" pitchFamily="34" charset="-122"/>
              <a:ea typeface="微软雅黑" panose="020B0503020204020204" pitchFamily="34" charset="-122"/>
            </a:endParaRPr>
          </a:p>
          <a:p>
            <a:r>
              <a:rPr lang="zh-CN" altLang="en-US" sz="2000" b="1">
                <a:latin typeface="微软雅黑" panose="020B0503020204020204" pitchFamily="34" charset="-122"/>
                <a:ea typeface="微软雅黑" panose="020B0503020204020204" pitchFamily="34" charset="-122"/>
              </a:rPr>
              <a:t>泛指用a/an, 特指用the </a:t>
            </a:r>
            <a:endParaRPr lang="zh-CN" altLang="en-US" sz="2000" b="1">
              <a:latin typeface="微软雅黑" panose="020B0503020204020204" pitchFamily="34" charset="-122"/>
              <a:ea typeface="微软雅黑" panose="020B0503020204020204" pitchFamily="34" charset="-122"/>
            </a:endParaRPr>
          </a:p>
          <a:p>
            <a:endParaRPr lang="zh-CN" altLang="en-US" sz="2000" b="1">
              <a:latin typeface="微软雅黑" panose="020B0503020204020204" pitchFamily="34" charset="-122"/>
              <a:ea typeface="微软雅黑" panose="020B0503020204020204" pitchFamily="34" charset="-122"/>
            </a:endParaRPr>
          </a:p>
        </p:txBody>
      </p:sp>
      <p:sp>
        <p:nvSpPr>
          <p:cNvPr id="1073742884" name="文本框 1073742883"/>
          <p:cNvSpPr txBox="1"/>
          <p:nvPr/>
        </p:nvSpPr>
        <p:spPr>
          <a:xfrm>
            <a:off x="4295140" y="1675765"/>
            <a:ext cx="7040880" cy="704850"/>
          </a:xfrm>
          <a:prstGeom prst="rect">
            <a:avLst/>
          </a:prstGeom>
          <a:solidFill>
            <a:srgbClr val="FFFFFF"/>
          </a:solidFill>
          <a:ln w="9525">
            <a:noFill/>
          </a:ln>
        </p:spPr>
        <p:txBody>
          <a:bodyPr wrap="square"/>
          <a:p>
            <a:pPr defTabSz="914400">
              <a:tabLst>
                <a:tab pos="2150110" algn="l"/>
                <a:tab pos="2931160" algn="l"/>
              </a:tabLst>
            </a:pPr>
            <a:r>
              <a:rPr lang="zh-CN" altLang="en-US" sz="2000" b="1">
                <a:latin typeface="微软雅黑" panose="020B0503020204020204" pitchFamily="34" charset="-122"/>
                <a:ea typeface="微软雅黑" panose="020B0503020204020204" pitchFamily="34" charset="-122"/>
              </a:rPr>
              <a:t>当空格后的</a:t>
            </a:r>
            <a:r>
              <a:rPr lang="zh-CN" altLang="en-US" sz="2000" b="1">
                <a:solidFill>
                  <a:srgbClr val="002060"/>
                </a:solidFill>
                <a:latin typeface="微软雅黑" panose="020B0503020204020204" pitchFamily="34" charset="-122"/>
                <a:ea typeface="微软雅黑" panose="020B0503020204020204" pitchFamily="34" charset="-122"/>
              </a:rPr>
              <a:t>名词在句中不是作主语，表语或及物动词宾语时</a:t>
            </a:r>
            <a:r>
              <a:rPr lang="zh-CN" altLang="en-US" sz="2000" b="1">
                <a:latin typeface="微软雅黑" panose="020B0503020204020204" pitchFamily="34" charset="-122"/>
                <a:ea typeface="微软雅黑" panose="020B0503020204020204" pitchFamily="34" charset="-122"/>
              </a:rPr>
              <a:t>，选填介词；注意 </a:t>
            </a:r>
            <a:r>
              <a:rPr lang="zh-CN" altLang="en-US" sz="2000" b="1">
                <a:solidFill>
                  <a:srgbClr val="002060"/>
                </a:solidFill>
                <a:latin typeface="微软雅黑" panose="020B0503020204020204" pitchFamily="34" charset="-122"/>
                <a:ea typeface="微软雅黑" panose="020B0503020204020204" pitchFamily="34" charset="-122"/>
              </a:rPr>
              <a:t>搭配</a:t>
            </a:r>
            <a:r>
              <a:rPr lang="zh-CN" altLang="en-US" sz="2000" b="1">
                <a:latin typeface="微软雅黑" panose="020B0503020204020204" pitchFamily="34" charset="-122"/>
                <a:ea typeface="微软雅黑" panose="020B0503020204020204" pitchFamily="34" charset="-122"/>
              </a:rPr>
              <a:t> 常为介词考查主要内容依据。</a:t>
            </a:r>
            <a:endParaRPr lang="zh-CN" altLang="en-US" sz="2000" b="1">
              <a:latin typeface="微软雅黑" panose="020B0503020204020204" pitchFamily="34" charset="-122"/>
              <a:ea typeface="微软雅黑" panose="020B0503020204020204" pitchFamily="34" charset="-122"/>
            </a:endParaRPr>
          </a:p>
          <a:p>
            <a:endParaRPr lang="zh-CN" altLang="en-US" sz="2000" b="1">
              <a:latin typeface="微软雅黑" panose="020B0503020204020204" pitchFamily="34" charset="-122"/>
              <a:ea typeface="微软雅黑" panose="020B0503020204020204" pitchFamily="34" charset="-122"/>
            </a:endParaRPr>
          </a:p>
        </p:txBody>
      </p:sp>
      <p:sp>
        <p:nvSpPr>
          <p:cNvPr id="1073742886" name="文本框 1073742885"/>
          <p:cNvSpPr txBox="1"/>
          <p:nvPr/>
        </p:nvSpPr>
        <p:spPr>
          <a:xfrm>
            <a:off x="4131945" y="2491105"/>
            <a:ext cx="7515860" cy="1271905"/>
          </a:xfrm>
          <a:prstGeom prst="rect">
            <a:avLst/>
          </a:prstGeom>
          <a:solidFill>
            <a:srgbClr val="FFFFFF"/>
          </a:solidFill>
          <a:ln w="9525">
            <a:noFill/>
          </a:ln>
        </p:spPr>
        <p:txBody>
          <a:bodyPr vert="horz" wrap="square" anchor="t"/>
          <a:p>
            <a:r>
              <a:rPr lang="zh-CN" altLang="en-US" sz="2000" b="1">
                <a:latin typeface="微软雅黑" panose="020B0503020204020204" pitchFamily="34" charset="-122"/>
                <a:ea typeface="微软雅黑" panose="020B0503020204020204" pitchFamily="34" charset="-122"/>
              </a:rPr>
              <a:t>空格前后都是句子（一个主谓就为一个句子）</a:t>
            </a:r>
            <a:r>
              <a:rPr lang="en-US" altLang="zh-CN"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或</a:t>
            </a:r>
            <a:r>
              <a:rPr lang="zh-CN" altLang="en-US" sz="2000" b="1">
                <a:latin typeface="微软雅黑" panose="020B0503020204020204" pitchFamily="34" charset="-122"/>
                <a:ea typeface="微软雅黑" panose="020B0503020204020204" pitchFamily="34" charset="-122"/>
              </a:rPr>
              <a:t>并列单词</a:t>
            </a:r>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短语</a:t>
            </a:r>
            <a:endParaRPr lang="zh-CN" altLang="en-US" sz="2000" b="1">
              <a:latin typeface="微软雅黑" panose="020B0503020204020204" pitchFamily="34" charset="-122"/>
              <a:ea typeface="微软雅黑" panose="020B0503020204020204" pitchFamily="34" charset="-122"/>
            </a:endParaRPr>
          </a:p>
          <a:p>
            <a:r>
              <a:rPr lang="zh-CN" altLang="en-US" sz="2000" b="1">
                <a:latin typeface="微软雅黑" panose="020B0503020204020204" pitchFamily="34" charset="-122"/>
                <a:ea typeface="微软雅黑" panose="020B0503020204020204" pitchFamily="34" charset="-122"/>
              </a:rPr>
              <a:t>1. 单词/短语+</a:t>
            </a:r>
            <a:r>
              <a:rPr lang="zh-CN" altLang="en-US" sz="2000" b="1">
                <a:solidFill>
                  <a:srgbClr val="002060"/>
                </a:solidFill>
                <a:latin typeface="微软雅黑" panose="020B0503020204020204" pitchFamily="34" charset="-122"/>
                <a:ea typeface="微软雅黑" panose="020B0503020204020204" pitchFamily="34" charset="-122"/>
              </a:rPr>
              <a:t>并列连词</a:t>
            </a:r>
            <a:r>
              <a:rPr lang="zh-CN" altLang="en-US" sz="2000" b="1">
                <a:latin typeface="微软雅黑" panose="020B0503020204020204" pitchFamily="34" charset="-122"/>
                <a:ea typeface="微软雅黑" panose="020B0503020204020204" pitchFamily="34" charset="-122"/>
              </a:rPr>
              <a:t>+单词/短语；</a:t>
            </a:r>
            <a:endParaRPr lang="zh-CN" altLang="en-US" sz="2000" b="1">
              <a:latin typeface="微软雅黑" panose="020B0503020204020204" pitchFamily="34" charset="-122"/>
              <a:ea typeface="微软雅黑" panose="020B0503020204020204" pitchFamily="34" charset="-122"/>
            </a:endParaRPr>
          </a:p>
          <a:p>
            <a:r>
              <a:rPr lang="zh-CN" altLang="en-US" sz="2000" b="1">
                <a:latin typeface="微软雅黑" panose="020B0503020204020204" pitchFamily="34" charset="-122"/>
                <a:ea typeface="微软雅黑" panose="020B0503020204020204" pitchFamily="34" charset="-122"/>
              </a:rPr>
              <a:t>2. 一个句子+</a:t>
            </a:r>
            <a:r>
              <a:rPr lang="zh-CN" altLang="en-US" sz="2000" b="1">
                <a:solidFill>
                  <a:srgbClr val="002060"/>
                </a:solidFill>
                <a:latin typeface="微软雅黑" panose="020B0503020204020204" pitchFamily="34" charset="-122"/>
                <a:ea typeface="微软雅黑" panose="020B0503020204020204" pitchFamily="34" charset="-122"/>
              </a:rPr>
              <a:t>并连/从连</a:t>
            </a:r>
            <a:r>
              <a:rPr lang="zh-CN" altLang="en-US" sz="2000" b="1">
                <a:latin typeface="微软雅黑" panose="020B0503020204020204" pitchFamily="34" charset="-122"/>
                <a:ea typeface="微软雅黑" panose="020B0503020204020204" pitchFamily="34" charset="-122"/>
              </a:rPr>
              <a:t>+一个句子</a:t>
            </a:r>
            <a:endParaRPr lang="zh-CN" altLang="en-US" sz="2000" b="1">
              <a:latin typeface="微软雅黑" panose="020B0503020204020204" pitchFamily="34" charset="-122"/>
              <a:ea typeface="微软雅黑" panose="020B0503020204020204" pitchFamily="34" charset="-122"/>
            </a:endParaRPr>
          </a:p>
          <a:p>
            <a:r>
              <a:rPr lang="zh-CN" altLang="en-US" sz="2000" b="1">
                <a:latin typeface="微软雅黑" panose="020B0503020204020204" pitchFamily="34" charset="-122"/>
                <a:ea typeface="微软雅黑" panose="020B0503020204020204" pitchFamily="34" charset="-122"/>
              </a:rPr>
              <a:t>3. </a:t>
            </a:r>
            <a:r>
              <a:rPr lang="zh-CN" altLang="en-US" sz="2000" b="1">
                <a:solidFill>
                  <a:srgbClr val="002060"/>
                </a:solidFill>
                <a:latin typeface="微软雅黑" panose="020B0503020204020204" pitchFamily="34" charset="-122"/>
                <a:ea typeface="微软雅黑" panose="020B0503020204020204" pitchFamily="34" charset="-122"/>
              </a:rPr>
              <a:t>从属连词</a:t>
            </a:r>
            <a:r>
              <a:rPr lang="zh-CN" altLang="en-US" sz="2000" b="1">
                <a:latin typeface="微软雅黑" panose="020B0503020204020204" pitchFamily="34" charset="-122"/>
                <a:ea typeface="微软雅黑" panose="020B0503020204020204" pitchFamily="34" charset="-122"/>
              </a:rPr>
              <a:t>+一个句子，一个句子（主句）；</a:t>
            </a:r>
            <a:endParaRPr lang="zh-CN" altLang="en-US" sz="2000" b="1">
              <a:latin typeface="微软雅黑" panose="020B0503020204020204" pitchFamily="34" charset="-122"/>
              <a:ea typeface="微软雅黑" panose="020B0503020204020204" pitchFamily="34" charset="-122"/>
            </a:endParaRPr>
          </a:p>
          <a:p>
            <a:endParaRPr lang="zh-CN" altLang="en-US" sz="2000" b="1">
              <a:latin typeface="微软雅黑" panose="020B0503020204020204" pitchFamily="34" charset="-122"/>
              <a:ea typeface="微软雅黑" panose="020B0503020204020204" pitchFamily="34" charset="-122"/>
            </a:endParaRPr>
          </a:p>
        </p:txBody>
      </p:sp>
      <p:sp>
        <p:nvSpPr>
          <p:cNvPr id="1073742891" name="文本框 1073742890"/>
          <p:cNvSpPr txBox="1"/>
          <p:nvPr/>
        </p:nvSpPr>
        <p:spPr>
          <a:xfrm>
            <a:off x="4131945" y="4555490"/>
            <a:ext cx="7608570" cy="716280"/>
          </a:xfrm>
          <a:prstGeom prst="rect">
            <a:avLst/>
          </a:prstGeom>
          <a:solidFill>
            <a:srgbClr val="FFFFFF"/>
          </a:solidFill>
          <a:ln w="9525">
            <a:noFill/>
          </a:ln>
        </p:spPr>
        <p:txBody>
          <a:bodyPr wrap="square"/>
          <a:p>
            <a:pPr marL="666750" indent="-666750"/>
            <a:r>
              <a:rPr lang="zh-CN" altLang="en-US" sz="2000" b="1">
                <a:latin typeface="微软雅黑" panose="020B0503020204020204" pitchFamily="34" charset="-122"/>
                <a:ea typeface="微软雅黑" panose="020B0503020204020204" pitchFamily="34" charset="-122"/>
              </a:rPr>
              <a:t>物主代词：</a:t>
            </a:r>
            <a:r>
              <a:rPr lang="zh-CN" altLang="en-US" sz="2000" b="1">
                <a:solidFill>
                  <a:srgbClr val="002060"/>
                </a:solidFill>
                <a:latin typeface="微软雅黑" panose="020B0503020204020204" pitchFamily="34" charset="-122"/>
                <a:ea typeface="微软雅黑" panose="020B0503020204020204" pitchFamily="34" charset="-122"/>
              </a:rPr>
              <a:t>形容词性物主代词</a:t>
            </a:r>
            <a:r>
              <a:rPr lang="zh-CN" altLang="en-US" sz="2000" b="1">
                <a:latin typeface="微软雅黑" panose="020B0503020204020204" pitchFamily="34" charset="-122"/>
                <a:ea typeface="微软雅黑" panose="020B0503020204020204" pitchFamily="34" charset="-122"/>
              </a:rPr>
              <a:t>后必须加名词; </a:t>
            </a:r>
            <a:endParaRPr lang="zh-CN" altLang="en-US" sz="2000" b="1">
              <a:latin typeface="微软雅黑" panose="020B0503020204020204" pitchFamily="34" charset="-122"/>
              <a:ea typeface="微软雅黑" panose="020B0503020204020204" pitchFamily="34" charset="-122"/>
            </a:endParaRPr>
          </a:p>
          <a:p>
            <a:pPr marL="666750" indent="-666750"/>
            <a:r>
              <a:rPr lang="zh-CN" altLang="en-US" sz="2000" b="1">
                <a:latin typeface="微软雅黑" panose="020B0503020204020204" pitchFamily="34" charset="-122"/>
                <a:ea typeface="微软雅黑" panose="020B0503020204020204" pitchFamily="34" charset="-122"/>
              </a:rPr>
              <a:t>                 </a:t>
            </a:r>
            <a:r>
              <a:rPr lang="zh-CN" altLang="en-US" sz="2000" b="1">
                <a:solidFill>
                  <a:srgbClr val="002060"/>
                </a:solidFill>
                <a:latin typeface="微软雅黑" panose="020B0503020204020204" pitchFamily="34" charset="-122"/>
                <a:ea typeface="微软雅黑" panose="020B0503020204020204" pitchFamily="34" charset="-122"/>
              </a:rPr>
              <a:t>名词性物主代词</a:t>
            </a:r>
            <a:r>
              <a:rPr lang="zh-CN" altLang="en-US" sz="2000" b="1">
                <a:latin typeface="微软雅黑" panose="020B0503020204020204" pitchFamily="34" charset="-122"/>
                <a:ea typeface="微软雅黑" panose="020B0503020204020204" pitchFamily="34" charset="-122"/>
              </a:rPr>
              <a:t>作主语，宾语，后不需再加名词。</a:t>
            </a:r>
            <a:endParaRPr lang="zh-CN" altLang="en-US" sz="2000" b="1">
              <a:latin typeface="微软雅黑" panose="020B0503020204020204" pitchFamily="34" charset="-122"/>
              <a:ea typeface="微软雅黑" panose="020B0503020204020204" pitchFamily="34" charset="-122"/>
            </a:endParaRPr>
          </a:p>
          <a:p>
            <a:endParaRPr lang="zh-CN" altLang="en-US"/>
          </a:p>
          <a:p>
            <a:endParaRPr lang="zh-CN" altLang="en-US"/>
          </a:p>
        </p:txBody>
      </p:sp>
      <p:sp>
        <p:nvSpPr>
          <p:cNvPr id="1073742889" name="文本框 1073742888"/>
          <p:cNvSpPr txBox="1"/>
          <p:nvPr/>
        </p:nvSpPr>
        <p:spPr>
          <a:xfrm>
            <a:off x="4131945" y="4050665"/>
            <a:ext cx="4025265" cy="504825"/>
          </a:xfrm>
          <a:prstGeom prst="rect">
            <a:avLst/>
          </a:prstGeom>
          <a:solidFill>
            <a:srgbClr val="FFFFFF"/>
          </a:solidFill>
          <a:ln w="9525">
            <a:noFill/>
          </a:ln>
        </p:spPr>
        <p:txBody>
          <a:bodyPr wrap="square"/>
          <a:p>
            <a:r>
              <a:rPr lang="zh-CN" altLang="en-US" sz="2000" b="1">
                <a:latin typeface="微软雅黑" panose="020B0503020204020204" pitchFamily="34" charset="-122"/>
                <a:ea typeface="微软雅黑" panose="020B0503020204020204" pitchFamily="34" charset="-122"/>
              </a:rPr>
              <a:t>人称代词、不定代词、反身代词</a:t>
            </a:r>
            <a:endParaRPr lang="zh-CN" altLang="en-US" sz="2000" b="1">
              <a:latin typeface="微软雅黑" panose="020B0503020204020204" pitchFamily="34" charset="-122"/>
              <a:ea typeface="微软雅黑" panose="020B0503020204020204" pitchFamily="34" charset="-122"/>
            </a:endParaRPr>
          </a:p>
          <a:p>
            <a:endParaRPr lang="zh-CN" altLang="en-US"/>
          </a:p>
        </p:txBody>
      </p:sp>
      <p:sp>
        <p:nvSpPr>
          <p:cNvPr id="4" name="文本框 3"/>
          <p:cNvSpPr txBox="1"/>
          <p:nvPr/>
        </p:nvSpPr>
        <p:spPr>
          <a:xfrm>
            <a:off x="4131945" y="5734050"/>
            <a:ext cx="1296035" cy="398780"/>
          </a:xfrm>
          <a:prstGeom prst="rect">
            <a:avLst/>
          </a:prstGeom>
          <a:noFill/>
        </p:spPr>
        <p:txBody>
          <a:bodyPr wrap="square" rtlCol="0" anchor="t">
            <a:spAutoFit/>
          </a:bodyPr>
          <a:p>
            <a:pPr marL="666750" indent="-666750" algn="l">
              <a:lnSpc>
                <a:spcPct val="100000"/>
              </a:lnSpc>
              <a:spcBef>
                <a:spcPts val="600"/>
              </a:spcBef>
              <a:buClrTx/>
              <a:buSzTx/>
              <a:buNone/>
            </a:pPr>
            <a:r>
              <a:rPr lang="zh-CN" altLang="en-US" sz="2000" b="1">
                <a:latin typeface="微软雅黑" panose="020B0503020204020204" pitchFamily="34" charset="-122"/>
                <a:ea typeface="微软雅黑" panose="020B0503020204020204" pitchFamily="34" charset="-122"/>
                <a:sym typeface="+mn-lt"/>
              </a:rPr>
              <a:t>It的用法 </a:t>
            </a:r>
            <a:endParaRPr lang="zh-CN" altLang="en-US" sz="2000" b="1">
              <a:latin typeface="微软雅黑" panose="020B0503020204020204" pitchFamily="34" charset="-122"/>
              <a:ea typeface="微软雅黑" panose="020B0503020204020204" pitchFamily="34" charset="-122"/>
              <a:sym typeface="+mn-lt"/>
            </a:endParaRPr>
          </a:p>
        </p:txBody>
      </p:sp>
      <p:sp>
        <p:nvSpPr>
          <p:cNvPr id="1073742893" name="文本框 1073742892"/>
          <p:cNvSpPr txBox="1"/>
          <p:nvPr/>
        </p:nvSpPr>
        <p:spPr>
          <a:xfrm>
            <a:off x="5428615" y="5359400"/>
            <a:ext cx="3156585" cy="1148080"/>
          </a:xfrm>
          <a:prstGeom prst="rect">
            <a:avLst/>
          </a:prstGeom>
          <a:solidFill>
            <a:srgbClr val="FFFFFF"/>
          </a:solidFill>
          <a:ln w="9525">
            <a:noFill/>
          </a:ln>
        </p:spPr>
        <p:txBody>
          <a:bodyPr wrap="square"/>
          <a:p>
            <a:pPr marL="666750" indent="-666750" algn="l" defTabSz="914400">
              <a:buClrTx/>
              <a:buSzTx/>
              <a:buNone/>
            </a:pPr>
            <a:r>
              <a:rPr lang="zh-CN" altLang="en-US" sz="2000" b="1">
                <a:latin typeface="微软雅黑" panose="020B0503020204020204" pitchFamily="34" charset="-122"/>
                <a:ea typeface="微软雅黑" panose="020B0503020204020204" pitchFamily="34" charset="-122"/>
              </a:rPr>
              <a:t>指代上文事物</a:t>
            </a:r>
            <a:endParaRPr lang="zh-CN" altLang="en-US" sz="2000" b="1">
              <a:latin typeface="微软雅黑" panose="020B0503020204020204" pitchFamily="34" charset="-122"/>
              <a:ea typeface="微软雅黑" panose="020B0503020204020204" pitchFamily="34" charset="-122"/>
            </a:endParaRPr>
          </a:p>
          <a:p>
            <a:pPr marL="666750" indent="-666750" algn="l" defTabSz="914400">
              <a:buClrTx/>
              <a:buSzTx/>
              <a:buNone/>
            </a:pPr>
            <a:r>
              <a:rPr lang="zh-CN" altLang="en-US" sz="2000" b="1">
                <a:latin typeface="微软雅黑" panose="020B0503020204020204" pitchFamily="34" charset="-122"/>
                <a:ea typeface="微软雅黑" panose="020B0503020204020204" pitchFamily="34" charset="-122"/>
              </a:rPr>
              <a:t>形式主语 </a:t>
            </a:r>
            <a:r>
              <a:rPr lang="en-US" altLang="zh-CN" sz="2000" b="1">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宾语</a:t>
            </a:r>
            <a:endParaRPr lang="zh-CN" altLang="en-US" sz="2000" b="1">
              <a:latin typeface="微软雅黑" panose="020B0503020204020204" pitchFamily="34" charset="-122"/>
              <a:ea typeface="微软雅黑" panose="020B0503020204020204" pitchFamily="34" charset="-122"/>
            </a:endParaRPr>
          </a:p>
          <a:p>
            <a:pPr marL="666750" indent="-666750" algn="l">
              <a:buClrTx/>
              <a:buSzTx/>
              <a:buNone/>
            </a:pPr>
            <a:r>
              <a:rPr lang="zh-CN" altLang="en-US" sz="2000" b="1">
                <a:latin typeface="微软雅黑" panose="020B0503020204020204" pitchFamily="34" charset="-122"/>
                <a:ea typeface="微软雅黑" panose="020B0503020204020204" pitchFamily="34" charset="-122"/>
              </a:rPr>
              <a:t>强调句型</a:t>
            </a:r>
            <a:endParaRPr lang="zh-CN" altLang="en-US" sz="2000" b="1">
              <a:latin typeface="微软雅黑" panose="020B0503020204020204" pitchFamily="34" charset="-122"/>
              <a:ea typeface="微软雅黑" panose="020B0503020204020204" pitchFamily="34" charset="-122"/>
            </a:endParaRPr>
          </a:p>
          <a:p>
            <a:endParaRPr lang="zh-CN" altLang="en-US"/>
          </a:p>
        </p:txBody>
      </p:sp>
      <p:sp>
        <p:nvSpPr>
          <p:cNvPr id="5" name="左大括号 4"/>
          <p:cNvSpPr/>
          <p:nvPr/>
        </p:nvSpPr>
        <p:spPr>
          <a:xfrm rot="10800000" flipH="1" flipV="1">
            <a:off x="3988435" y="2931795"/>
            <a:ext cx="144145" cy="831850"/>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6" name="左大括号 5"/>
          <p:cNvSpPr/>
          <p:nvPr/>
        </p:nvSpPr>
        <p:spPr>
          <a:xfrm rot="10800000" flipH="1" flipV="1">
            <a:off x="3988435" y="4288155"/>
            <a:ext cx="135890" cy="1718310"/>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7" name="左大括号 6"/>
          <p:cNvSpPr/>
          <p:nvPr/>
        </p:nvSpPr>
        <p:spPr>
          <a:xfrm rot="10800000" flipH="1" flipV="1">
            <a:off x="5320665" y="5599430"/>
            <a:ext cx="107315" cy="673100"/>
          </a:xfrm>
          <a:prstGeom prst="leftBrace">
            <a:avLst>
              <a:gd name="adj1" fmla="val 47722"/>
              <a:gd name="adj2" fmla="val 50000"/>
            </a:avLst>
          </a:prstGeom>
          <a:noFill/>
          <a:ln w="15875" cap="flat" cmpd="sng">
            <a:solidFill>
              <a:srgbClr val="000000"/>
            </a:solidFill>
            <a:prstDash val="solid"/>
            <a:headEnd type="none" w="med" len="med"/>
            <a:tailEnd type="none" w="med" len="med"/>
          </a:ln>
        </p:spPr>
        <p:txBody>
          <a:bodyPr/>
          <a:p>
            <a:endParaRPr lang="zh-CN" altLang="en-US"/>
          </a:p>
        </p:txBody>
      </p:sp>
      <p:sp>
        <p:nvSpPr>
          <p:cNvPr id="2" name="文本框 1"/>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sz="3200" b="1">
                <a:solidFill>
                  <a:schemeClr val="bg1"/>
                </a:solidFill>
                <a:sym typeface="+mn-ea"/>
              </a:rPr>
              <a:t>4</a:t>
            </a:r>
            <a:endParaRPr 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23661" y="1217281"/>
            <a:ext cx="1169035" cy="3153410"/>
          </a:xfrm>
          <a:prstGeom prst="rect">
            <a:avLst/>
          </a:prstGeom>
          <a:noFill/>
        </p:spPr>
        <p:txBody>
          <a:bodyPr wrap="none" rtlCol="0">
            <a:spAutoFit/>
          </a:bodyPr>
          <a:lstStyle/>
          <a:p>
            <a:pPr>
              <a:spcBef>
                <a:spcPts val="600"/>
              </a:spcBef>
            </a:pPr>
            <a:r>
              <a:rPr lang="en-US" altLang="zh-CN" sz="19900" b="1" kern="0" dirty="0">
                <a:solidFill>
                  <a:srgbClr val="1FB4C2"/>
                </a:solidFill>
                <a:latin typeface="Agency FB" panose="020B0503020202020204" pitchFamily="34" charset="0"/>
                <a:ea typeface="微软雅黑" panose="020B0503020204020204" pitchFamily="34" charset="-122"/>
                <a:cs typeface="+mn-ea"/>
                <a:sym typeface="+mn-lt"/>
              </a:rPr>
              <a:t>T</a:t>
            </a:r>
            <a:endParaRPr lang="zh-CN" altLang="en-US" sz="19900" b="1" kern="0" dirty="0">
              <a:solidFill>
                <a:srgbClr val="1FB4C2"/>
              </a:solidFill>
              <a:latin typeface="Agency FB" panose="020B0503020202020204" pitchFamily="34" charset="0"/>
              <a:ea typeface="微软雅黑" panose="020B0503020204020204" pitchFamily="34" charset="-122"/>
              <a:cs typeface="+mn-ea"/>
              <a:sym typeface="+mn-lt"/>
            </a:endParaRPr>
          </a:p>
        </p:txBody>
      </p:sp>
      <p:sp>
        <p:nvSpPr>
          <p:cNvPr id="3" name="文本框 2"/>
          <p:cNvSpPr txBox="1"/>
          <p:nvPr/>
        </p:nvSpPr>
        <p:spPr>
          <a:xfrm>
            <a:off x="3295964" y="1217281"/>
            <a:ext cx="1383665" cy="3153410"/>
          </a:xfrm>
          <a:prstGeom prst="rect">
            <a:avLst/>
          </a:prstGeom>
          <a:noFill/>
        </p:spPr>
        <p:txBody>
          <a:bodyPr wrap="none" rtlCol="0">
            <a:spAutoFit/>
          </a:bodyPr>
          <a:lstStyle/>
          <a:p>
            <a:pPr>
              <a:spcBef>
                <a:spcPts val="600"/>
              </a:spcBef>
            </a:pPr>
            <a:r>
              <a:rPr lang="en-US" altLang="zh-CN" sz="19900" b="1" kern="0" dirty="0">
                <a:solidFill>
                  <a:srgbClr val="EF5350"/>
                </a:solidFill>
                <a:latin typeface="Agency FB" panose="020B0503020202020204" pitchFamily="34" charset="0"/>
                <a:ea typeface="微软雅黑" panose="020B0503020204020204" pitchFamily="34" charset="-122"/>
                <a:cs typeface="+mn-ea"/>
                <a:sym typeface="+mn-lt"/>
              </a:rPr>
              <a:t>H</a:t>
            </a:r>
            <a:endParaRPr lang="zh-CN" altLang="en-US" sz="19900" b="1" kern="0" dirty="0">
              <a:solidFill>
                <a:srgbClr val="EF5350"/>
              </a:solidFill>
              <a:latin typeface="Agency FB" panose="020B0503020202020204" pitchFamily="34" charset="0"/>
              <a:ea typeface="微软雅黑" panose="020B0503020204020204" pitchFamily="34" charset="-122"/>
              <a:cs typeface="+mn-ea"/>
              <a:sym typeface="+mn-lt"/>
            </a:endParaRPr>
          </a:p>
        </p:txBody>
      </p:sp>
      <p:sp>
        <p:nvSpPr>
          <p:cNvPr id="4" name="文本框 3"/>
          <p:cNvSpPr txBox="1"/>
          <p:nvPr/>
        </p:nvSpPr>
        <p:spPr>
          <a:xfrm>
            <a:off x="4684672" y="1217281"/>
            <a:ext cx="1323340" cy="3153410"/>
          </a:xfrm>
          <a:prstGeom prst="rect">
            <a:avLst/>
          </a:prstGeom>
          <a:noFill/>
        </p:spPr>
        <p:txBody>
          <a:bodyPr wrap="none" rtlCol="0">
            <a:spAutoFit/>
          </a:bodyPr>
          <a:lstStyle/>
          <a:p>
            <a:pPr>
              <a:spcBef>
                <a:spcPts val="600"/>
              </a:spcBef>
            </a:pPr>
            <a:r>
              <a:rPr lang="en-US" altLang="zh-CN" sz="19900" b="1" kern="0" dirty="0">
                <a:solidFill>
                  <a:srgbClr val="F2B91D"/>
                </a:solidFill>
                <a:latin typeface="Agency FB" panose="020B0503020202020204" pitchFamily="34" charset="0"/>
                <a:ea typeface="微软雅黑" panose="020B0503020204020204" pitchFamily="34" charset="-122"/>
                <a:cs typeface="+mn-ea"/>
                <a:sym typeface="+mn-lt"/>
              </a:rPr>
              <a:t>A</a:t>
            </a:r>
            <a:endParaRPr lang="zh-CN" altLang="en-US" sz="19900" b="1" kern="0" dirty="0">
              <a:solidFill>
                <a:srgbClr val="F2B91D"/>
              </a:solidFill>
              <a:latin typeface="Agency FB" panose="020B0503020202020204" pitchFamily="34" charset="0"/>
              <a:ea typeface="微软雅黑" panose="020B0503020204020204" pitchFamily="34" charset="-122"/>
              <a:cs typeface="+mn-ea"/>
              <a:sym typeface="+mn-lt"/>
            </a:endParaRPr>
          </a:p>
        </p:txBody>
      </p:sp>
      <p:sp>
        <p:nvSpPr>
          <p:cNvPr id="6" name="文本框 5"/>
          <p:cNvSpPr txBox="1"/>
          <p:nvPr/>
        </p:nvSpPr>
        <p:spPr>
          <a:xfrm>
            <a:off x="6012466" y="1217281"/>
            <a:ext cx="1393190" cy="3153410"/>
          </a:xfrm>
          <a:prstGeom prst="rect">
            <a:avLst/>
          </a:prstGeom>
          <a:noFill/>
        </p:spPr>
        <p:txBody>
          <a:bodyPr wrap="none" rtlCol="0">
            <a:spAutoFit/>
          </a:bodyPr>
          <a:lstStyle/>
          <a:p>
            <a:pPr>
              <a:spcBef>
                <a:spcPts val="600"/>
              </a:spcBef>
            </a:pPr>
            <a:r>
              <a:rPr lang="en-US" altLang="zh-CN" sz="19900" b="1" kern="0" dirty="0">
                <a:solidFill>
                  <a:srgbClr val="6158A6"/>
                </a:solidFill>
                <a:latin typeface="Agency FB" panose="020B0503020202020204" pitchFamily="34" charset="0"/>
                <a:ea typeface="微软雅黑" panose="020B0503020204020204" pitchFamily="34" charset="-122"/>
                <a:cs typeface="+mn-ea"/>
                <a:sym typeface="+mn-lt"/>
              </a:rPr>
              <a:t>N</a:t>
            </a:r>
            <a:endParaRPr lang="zh-CN" altLang="en-US" sz="19900" b="1" kern="0" dirty="0">
              <a:solidFill>
                <a:srgbClr val="6158A6"/>
              </a:solidFill>
              <a:latin typeface="Agency FB" panose="020B0503020202020204" pitchFamily="34" charset="0"/>
              <a:ea typeface="微软雅黑" panose="020B0503020204020204" pitchFamily="34" charset="-122"/>
              <a:cs typeface="+mn-ea"/>
              <a:sym typeface="+mn-lt"/>
            </a:endParaRPr>
          </a:p>
        </p:txBody>
      </p:sp>
      <p:sp>
        <p:nvSpPr>
          <p:cNvPr id="13" name="矩形 187"/>
          <p:cNvSpPr>
            <a:spLocks noChangeArrowheads="1"/>
          </p:cNvSpPr>
          <p:nvPr/>
        </p:nvSpPr>
        <p:spPr bwMode="auto">
          <a:xfrm>
            <a:off x="1515238" y="4002659"/>
            <a:ext cx="9164701"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indent="0" algn="ctr">
              <a:lnSpc>
                <a:spcPct val="150000"/>
              </a:lnSpc>
              <a:buNone/>
            </a:pPr>
            <a:r>
              <a:rPr lang="zh-CN" altLang="en-US" sz="2800">
                <a:solidFill>
                  <a:srgbClr val="0070C0"/>
                </a:solidFill>
                <a:latin typeface="Agency FB" panose="020B0503020202020204" pitchFamily="34" charset="0"/>
                <a:ea typeface="+mn-ea"/>
                <a:cs typeface="+mn-ea"/>
                <a:sym typeface="+mn-lt"/>
              </a:rPr>
              <a:t>欢迎继续学习第二课：</a:t>
            </a:r>
            <a:endParaRPr lang="zh-CN" altLang="en-US" sz="2800">
              <a:solidFill>
                <a:srgbClr val="0070C0"/>
              </a:solidFill>
              <a:latin typeface="Agency FB" panose="020B0503020202020204" pitchFamily="34" charset="0"/>
              <a:ea typeface="+mn-ea"/>
              <a:cs typeface="+mn-ea"/>
              <a:sym typeface="+mn-lt"/>
            </a:endParaRPr>
          </a:p>
          <a:p>
            <a:pPr marL="0" indent="0" algn="ctr">
              <a:lnSpc>
                <a:spcPct val="150000"/>
              </a:lnSpc>
              <a:buNone/>
            </a:pPr>
            <a:r>
              <a:rPr lang="en-US" altLang="zh-CN" sz="2800">
                <a:solidFill>
                  <a:srgbClr val="0070C0"/>
                </a:solidFill>
                <a:latin typeface="Agency FB" panose="020B0503020202020204" pitchFamily="34" charset="0"/>
                <a:ea typeface="+mn-ea"/>
                <a:cs typeface="+mn-ea"/>
                <a:sym typeface="+mn-lt"/>
              </a:rPr>
              <a:t>2. 名词复数意识好词性转换要记牢</a:t>
            </a:r>
            <a:endParaRPr lang="en-US" altLang="zh-CN" sz="2800">
              <a:solidFill>
                <a:srgbClr val="0070C0"/>
              </a:solidFill>
              <a:latin typeface="Agency FB" panose="020B0503020202020204" pitchFamily="34" charset="0"/>
              <a:ea typeface="+mn-ea"/>
              <a:cs typeface="+mn-ea"/>
              <a:sym typeface="+mn-lt"/>
            </a:endParaRPr>
          </a:p>
        </p:txBody>
      </p:sp>
      <p:sp>
        <p:nvSpPr>
          <p:cNvPr id="14" name="文本框 13"/>
          <p:cNvSpPr txBox="1"/>
          <p:nvPr/>
        </p:nvSpPr>
        <p:spPr>
          <a:xfrm>
            <a:off x="7412396" y="1217281"/>
            <a:ext cx="1272540" cy="3153410"/>
          </a:xfrm>
          <a:prstGeom prst="rect">
            <a:avLst/>
          </a:prstGeom>
          <a:noFill/>
        </p:spPr>
        <p:txBody>
          <a:bodyPr wrap="none" rtlCol="0">
            <a:spAutoFit/>
          </a:bodyPr>
          <a:lstStyle/>
          <a:p>
            <a:pPr>
              <a:spcBef>
                <a:spcPts val="600"/>
              </a:spcBef>
            </a:pPr>
            <a:r>
              <a:rPr lang="en-US" altLang="zh-CN" sz="19900" b="1" kern="0" dirty="0">
                <a:solidFill>
                  <a:srgbClr val="1FB4C2"/>
                </a:solidFill>
                <a:latin typeface="Agency FB" panose="020B0503020202020204" pitchFamily="34" charset="0"/>
                <a:ea typeface="微软雅黑" panose="020B0503020204020204" pitchFamily="34" charset="-122"/>
                <a:cs typeface="+mn-ea"/>
                <a:sym typeface="+mn-lt"/>
              </a:rPr>
              <a:t>K</a:t>
            </a:r>
            <a:endParaRPr lang="zh-CN" altLang="en-US" sz="19900" b="1" kern="0" dirty="0">
              <a:solidFill>
                <a:srgbClr val="1FB4C2"/>
              </a:solidFill>
              <a:latin typeface="Agency FB" panose="020B0503020202020204" pitchFamily="34" charset="0"/>
              <a:ea typeface="微软雅黑" panose="020B0503020204020204" pitchFamily="34" charset="-122"/>
              <a:cs typeface="+mn-ea"/>
              <a:sym typeface="+mn-lt"/>
            </a:endParaRPr>
          </a:p>
        </p:txBody>
      </p:sp>
      <p:sp>
        <p:nvSpPr>
          <p:cNvPr id="16" name="文本框 15"/>
          <p:cNvSpPr txBox="1"/>
          <p:nvPr/>
        </p:nvSpPr>
        <p:spPr>
          <a:xfrm>
            <a:off x="8688892" y="1217281"/>
            <a:ext cx="1337945" cy="3153410"/>
          </a:xfrm>
          <a:prstGeom prst="rect">
            <a:avLst/>
          </a:prstGeom>
          <a:noFill/>
        </p:spPr>
        <p:txBody>
          <a:bodyPr wrap="none" rtlCol="0">
            <a:spAutoFit/>
          </a:bodyPr>
          <a:lstStyle/>
          <a:p>
            <a:pPr>
              <a:spcBef>
                <a:spcPts val="600"/>
              </a:spcBef>
            </a:pPr>
            <a:r>
              <a:rPr lang="en-US" altLang="zh-CN" sz="19900" b="1" kern="0" dirty="0">
                <a:solidFill>
                  <a:srgbClr val="F2B91D"/>
                </a:solidFill>
                <a:latin typeface="Agency FB" panose="020B0503020202020204" pitchFamily="34" charset="0"/>
                <a:ea typeface="微软雅黑" panose="020B0503020204020204" pitchFamily="34" charset="-122"/>
                <a:cs typeface="+mn-ea"/>
                <a:sym typeface="+mn-lt"/>
              </a:rPr>
              <a:t>S</a:t>
            </a:r>
            <a:endParaRPr lang="zh-CN" altLang="en-US" sz="19900" b="1" kern="0" dirty="0">
              <a:solidFill>
                <a:srgbClr val="F2B91D"/>
              </a:solidFill>
              <a:latin typeface="Agency FB" panose="020B0503020202020204" pitchFamily="34" charset="0"/>
              <a:ea typeface="微软雅黑" panose="020B0503020204020204" pitchFamily="34" charset="-122"/>
              <a:cs typeface="+mn-ea"/>
              <a:sym typeface="+mn-lt"/>
            </a:endParaRPr>
          </a:p>
        </p:txBody>
      </p:sp>
      <p:sp>
        <p:nvSpPr>
          <p:cNvPr id="5" name="矩形 4"/>
          <p:cNvSpPr/>
          <p:nvPr/>
        </p:nvSpPr>
        <p:spPr>
          <a:xfrm>
            <a:off x="2239963" y="-1"/>
            <a:ext cx="933450" cy="1847850"/>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3497263" y="-1"/>
            <a:ext cx="978832" cy="1847850"/>
          </a:xfrm>
          <a:prstGeom prst="rect">
            <a:avLst/>
          </a:prstGeom>
          <a:solidFill>
            <a:srgbClr val="EF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5211763" y="0"/>
            <a:ext cx="285750" cy="1847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6211888" y="0"/>
            <a:ext cx="990600" cy="1847850"/>
          </a:xfrm>
          <a:prstGeom prst="rect">
            <a:avLst/>
          </a:prstGeom>
          <a:solidFill>
            <a:srgbClr val="61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7612064" y="0"/>
            <a:ext cx="936494" cy="1847850"/>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8888413" y="-1"/>
            <a:ext cx="929619" cy="20110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4" accel="80000" fill="hold" grpId="0" nodeType="withEffect" p14:presetBounceEnd="36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36000">
                                          <p:cBhvr additive="base">
                                            <p:cTn id="31" dur="750" fill="hold"/>
                                            <p:tgtEl>
                                              <p:spTgt spid="2"/>
                                            </p:tgtEl>
                                            <p:attrNameLst>
                                              <p:attrName>ppt_x</p:attrName>
                                            </p:attrNameLst>
                                          </p:cBhvr>
                                          <p:tavLst>
                                            <p:tav tm="0">
                                              <p:val>
                                                <p:strVal val="#ppt_x"/>
                                              </p:val>
                                            </p:tav>
                                            <p:tav tm="100000">
                                              <p:val>
                                                <p:strVal val="#ppt_x"/>
                                              </p:val>
                                            </p:tav>
                                          </p:tavLst>
                                        </p:anim>
                                        <p:anim calcmode="lin" valueType="num" p14:bounceEnd="36000">
                                          <p:cBhvr additive="base">
                                            <p:cTn id="32" dur="75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accel="80000" fill="hold" grpId="0" nodeType="withEffect" p14:presetBounceEnd="36000">
                                      <p:stCondLst>
                                        <p:cond delay="100"/>
                                      </p:stCondLst>
                                      <p:childTnLst>
                                        <p:set>
                                          <p:cBhvr>
                                            <p:cTn id="34" dur="1" fill="hold">
                                              <p:stCondLst>
                                                <p:cond delay="0"/>
                                              </p:stCondLst>
                                            </p:cTn>
                                            <p:tgtEl>
                                              <p:spTgt spid="3"/>
                                            </p:tgtEl>
                                            <p:attrNameLst>
                                              <p:attrName>style.visibility</p:attrName>
                                            </p:attrNameLst>
                                          </p:cBhvr>
                                          <p:to>
                                            <p:strVal val="visible"/>
                                          </p:to>
                                        </p:set>
                                        <p:anim calcmode="lin" valueType="num" p14:bounceEnd="36000">
                                          <p:cBhvr additive="base">
                                            <p:cTn id="35" dur="750" fill="hold"/>
                                            <p:tgtEl>
                                              <p:spTgt spid="3"/>
                                            </p:tgtEl>
                                            <p:attrNameLst>
                                              <p:attrName>ppt_x</p:attrName>
                                            </p:attrNameLst>
                                          </p:cBhvr>
                                          <p:tavLst>
                                            <p:tav tm="0">
                                              <p:val>
                                                <p:strVal val="#ppt_x"/>
                                              </p:val>
                                            </p:tav>
                                            <p:tav tm="100000">
                                              <p:val>
                                                <p:strVal val="#ppt_x"/>
                                              </p:val>
                                            </p:tav>
                                          </p:tavLst>
                                        </p:anim>
                                        <p:anim calcmode="lin" valueType="num" p14:bounceEnd="36000">
                                          <p:cBhvr additive="base">
                                            <p:cTn id="36" dur="75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accel="80000" fill="hold" grpId="0" nodeType="withEffect" p14:presetBounceEnd="36000">
                                      <p:stCondLst>
                                        <p:cond delay="200"/>
                                      </p:stCondLst>
                                      <p:childTnLst>
                                        <p:set>
                                          <p:cBhvr>
                                            <p:cTn id="38" dur="1" fill="hold">
                                              <p:stCondLst>
                                                <p:cond delay="0"/>
                                              </p:stCondLst>
                                            </p:cTn>
                                            <p:tgtEl>
                                              <p:spTgt spid="4"/>
                                            </p:tgtEl>
                                            <p:attrNameLst>
                                              <p:attrName>style.visibility</p:attrName>
                                            </p:attrNameLst>
                                          </p:cBhvr>
                                          <p:to>
                                            <p:strVal val="visible"/>
                                          </p:to>
                                        </p:set>
                                        <p:anim calcmode="lin" valueType="num" p14:bounceEnd="36000">
                                          <p:cBhvr additive="base">
                                            <p:cTn id="39" dur="750" fill="hold"/>
                                            <p:tgtEl>
                                              <p:spTgt spid="4"/>
                                            </p:tgtEl>
                                            <p:attrNameLst>
                                              <p:attrName>ppt_x</p:attrName>
                                            </p:attrNameLst>
                                          </p:cBhvr>
                                          <p:tavLst>
                                            <p:tav tm="0">
                                              <p:val>
                                                <p:strVal val="#ppt_x"/>
                                              </p:val>
                                            </p:tav>
                                            <p:tav tm="100000">
                                              <p:val>
                                                <p:strVal val="#ppt_x"/>
                                              </p:val>
                                            </p:tav>
                                          </p:tavLst>
                                        </p:anim>
                                        <p:anim calcmode="lin" valueType="num" p14:bounceEnd="36000">
                                          <p:cBhvr additive="base">
                                            <p:cTn id="40" dur="75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accel="80000" fill="hold" grpId="0" nodeType="withEffect" p14:presetBounceEnd="36000">
                                      <p:stCondLst>
                                        <p:cond delay="300"/>
                                      </p:stCondLst>
                                      <p:childTnLst>
                                        <p:set>
                                          <p:cBhvr>
                                            <p:cTn id="42" dur="1" fill="hold">
                                              <p:stCondLst>
                                                <p:cond delay="0"/>
                                              </p:stCondLst>
                                            </p:cTn>
                                            <p:tgtEl>
                                              <p:spTgt spid="6"/>
                                            </p:tgtEl>
                                            <p:attrNameLst>
                                              <p:attrName>style.visibility</p:attrName>
                                            </p:attrNameLst>
                                          </p:cBhvr>
                                          <p:to>
                                            <p:strVal val="visible"/>
                                          </p:to>
                                        </p:set>
                                        <p:anim calcmode="lin" valueType="num" p14:bounceEnd="36000">
                                          <p:cBhvr additive="base">
                                            <p:cTn id="43" dur="750" fill="hold"/>
                                            <p:tgtEl>
                                              <p:spTgt spid="6"/>
                                            </p:tgtEl>
                                            <p:attrNameLst>
                                              <p:attrName>ppt_x</p:attrName>
                                            </p:attrNameLst>
                                          </p:cBhvr>
                                          <p:tavLst>
                                            <p:tav tm="0">
                                              <p:val>
                                                <p:strVal val="#ppt_x"/>
                                              </p:val>
                                            </p:tav>
                                            <p:tav tm="100000">
                                              <p:val>
                                                <p:strVal val="#ppt_x"/>
                                              </p:val>
                                            </p:tav>
                                          </p:tavLst>
                                        </p:anim>
                                        <p:anim calcmode="lin" valueType="num" p14:bounceEnd="36000">
                                          <p:cBhvr additive="base">
                                            <p:cTn id="44" dur="75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accel="80000" fill="hold" grpId="0" nodeType="withEffect" p14:presetBounceEnd="36000">
                                      <p:stCondLst>
                                        <p:cond delay="400"/>
                                      </p:stCondLst>
                                      <p:childTnLst>
                                        <p:set>
                                          <p:cBhvr>
                                            <p:cTn id="46" dur="1" fill="hold">
                                              <p:stCondLst>
                                                <p:cond delay="0"/>
                                              </p:stCondLst>
                                            </p:cTn>
                                            <p:tgtEl>
                                              <p:spTgt spid="14"/>
                                            </p:tgtEl>
                                            <p:attrNameLst>
                                              <p:attrName>style.visibility</p:attrName>
                                            </p:attrNameLst>
                                          </p:cBhvr>
                                          <p:to>
                                            <p:strVal val="visible"/>
                                          </p:to>
                                        </p:set>
                                        <p:anim calcmode="lin" valueType="num" p14:bounceEnd="36000">
                                          <p:cBhvr additive="base">
                                            <p:cTn id="47" dur="750" fill="hold"/>
                                            <p:tgtEl>
                                              <p:spTgt spid="14"/>
                                            </p:tgtEl>
                                            <p:attrNameLst>
                                              <p:attrName>ppt_x</p:attrName>
                                            </p:attrNameLst>
                                          </p:cBhvr>
                                          <p:tavLst>
                                            <p:tav tm="0">
                                              <p:val>
                                                <p:strVal val="#ppt_x"/>
                                              </p:val>
                                            </p:tav>
                                            <p:tav tm="100000">
                                              <p:val>
                                                <p:strVal val="#ppt_x"/>
                                              </p:val>
                                            </p:tav>
                                          </p:tavLst>
                                        </p:anim>
                                        <p:anim calcmode="lin" valueType="num" p14:bounceEnd="36000">
                                          <p:cBhvr additive="base">
                                            <p:cTn id="48" dur="75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80000" fill="hold" grpId="0" nodeType="withEffect" p14:presetBounceEnd="36000">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14:bounceEnd="36000">
                                          <p:cBhvr additive="base">
                                            <p:cTn id="51" dur="750" fill="hold"/>
                                            <p:tgtEl>
                                              <p:spTgt spid="16"/>
                                            </p:tgtEl>
                                            <p:attrNameLst>
                                              <p:attrName>ppt_x</p:attrName>
                                            </p:attrNameLst>
                                          </p:cBhvr>
                                          <p:tavLst>
                                            <p:tav tm="0">
                                              <p:val>
                                                <p:strVal val="#ppt_x"/>
                                              </p:val>
                                            </p:tav>
                                            <p:tav tm="100000">
                                              <p:val>
                                                <p:strVal val="#ppt_x"/>
                                              </p:val>
                                            </p:tav>
                                          </p:tavLst>
                                        </p:anim>
                                        <p:anim calcmode="lin" valueType="num" p14:bounceEnd="36000">
                                          <p:cBhvr additive="base">
                                            <p:cTn id="52" dur="75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3" grpId="0"/>
          <p:bldP spid="14" grpId="0"/>
          <p:bldP spid="16" grpId="0"/>
          <p:bldP spid="5" grpId="0" bldLvl="0" animBg="1"/>
          <p:bldP spid="10" grpId="0" bldLvl="0" animBg="1"/>
          <p:bldP spid="11" grpId="0" bldLvl="0" animBg="1"/>
          <p:bldP spid="12" grpId="0" bldLvl="0" animBg="1"/>
          <p:bldP spid="15" grpId="0" bldLvl="0" animBg="1"/>
          <p:bldP spid="1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4" accel="8000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accel="80000" fill="hold" grpId="0" nodeType="withEffect">
                                      <p:stCondLst>
                                        <p:cond delay="1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750" fill="hold"/>
                                            <p:tgtEl>
                                              <p:spTgt spid="3"/>
                                            </p:tgtEl>
                                            <p:attrNameLst>
                                              <p:attrName>ppt_x</p:attrName>
                                            </p:attrNameLst>
                                          </p:cBhvr>
                                          <p:tavLst>
                                            <p:tav tm="0">
                                              <p:val>
                                                <p:strVal val="#ppt_x"/>
                                              </p:val>
                                            </p:tav>
                                            <p:tav tm="100000">
                                              <p:val>
                                                <p:strVal val="#ppt_x"/>
                                              </p:val>
                                            </p:tav>
                                          </p:tavLst>
                                        </p:anim>
                                        <p:anim calcmode="lin" valueType="num">
                                          <p:cBhvr additive="base">
                                            <p:cTn id="36" dur="75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accel="80000" fill="hold" grpId="0" nodeType="withEffect">
                                      <p:stCondLst>
                                        <p:cond delay="2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750" fill="hold"/>
                                            <p:tgtEl>
                                              <p:spTgt spid="4"/>
                                            </p:tgtEl>
                                            <p:attrNameLst>
                                              <p:attrName>ppt_x</p:attrName>
                                            </p:attrNameLst>
                                          </p:cBhvr>
                                          <p:tavLst>
                                            <p:tav tm="0">
                                              <p:val>
                                                <p:strVal val="#ppt_x"/>
                                              </p:val>
                                            </p:tav>
                                            <p:tav tm="100000">
                                              <p:val>
                                                <p:strVal val="#ppt_x"/>
                                              </p:val>
                                            </p:tav>
                                          </p:tavLst>
                                        </p:anim>
                                        <p:anim calcmode="lin" valueType="num">
                                          <p:cBhvr additive="base">
                                            <p:cTn id="40" dur="75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accel="80000" fill="hold" grpId="0" nodeType="withEffect">
                                      <p:stCondLst>
                                        <p:cond delay="3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750" fill="hold"/>
                                            <p:tgtEl>
                                              <p:spTgt spid="6"/>
                                            </p:tgtEl>
                                            <p:attrNameLst>
                                              <p:attrName>ppt_x</p:attrName>
                                            </p:attrNameLst>
                                          </p:cBhvr>
                                          <p:tavLst>
                                            <p:tav tm="0">
                                              <p:val>
                                                <p:strVal val="#ppt_x"/>
                                              </p:val>
                                            </p:tav>
                                            <p:tav tm="100000">
                                              <p:val>
                                                <p:strVal val="#ppt_x"/>
                                              </p:val>
                                            </p:tav>
                                          </p:tavLst>
                                        </p:anim>
                                        <p:anim calcmode="lin" valueType="num">
                                          <p:cBhvr additive="base">
                                            <p:cTn id="44" dur="75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accel="80000" fill="hold" grpId="0" nodeType="withEffect">
                                      <p:stCondLst>
                                        <p:cond delay="4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750" fill="hold"/>
                                            <p:tgtEl>
                                              <p:spTgt spid="14"/>
                                            </p:tgtEl>
                                            <p:attrNameLst>
                                              <p:attrName>ppt_x</p:attrName>
                                            </p:attrNameLst>
                                          </p:cBhvr>
                                          <p:tavLst>
                                            <p:tav tm="0">
                                              <p:val>
                                                <p:strVal val="#ppt_x"/>
                                              </p:val>
                                            </p:tav>
                                            <p:tav tm="100000">
                                              <p:val>
                                                <p:strVal val="#ppt_x"/>
                                              </p:val>
                                            </p:tav>
                                          </p:tavLst>
                                        </p:anim>
                                        <p:anim calcmode="lin" valueType="num">
                                          <p:cBhvr additive="base">
                                            <p:cTn id="48" dur="75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80000" fill="hold" grpId="0"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ppt_x"/>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3" grpId="0"/>
          <p:bldP spid="14" grpId="0"/>
          <p:bldP spid="16" grpId="0"/>
          <p:bldP spid="5" grpId="0" bldLvl="0" animBg="1"/>
          <p:bldP spid="10" grpId="0" bldLvl="0" animBg="1"/>
          <p:bldP spid="11" grpId="0" bldLvl="0" animBg="1"/>
          <p:bldP spid="12" grpId="0" bldLvl="0" animBg="1"/>
          <p:bldP spid="15" grpId="0" bldLvl="0" animBg="1"/>
          <p:bldP spid="17"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r>
                <a:rPr lang="en-US" altLang="zh-CN" sz="3200" b="1">
                  <a:solidFill>
                    <a:schemeClr val="bg1"/>
                  </a:solidFill>
                </a:rPr>
                <a:t>1</a:t>
              </a:r>
              <a:endParaRPr lang="en-US" altLang="zh-CN" sz="3200" b="1">
                <a:solidFill>
                  <a:schemeClr val="bg1"/>
                </a:solidFill>
              </a:endParaRPr>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286829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r>
              <a:rPr sz="2400" b="1" dirty="0" smtClean="0">
                <a:solidFill>
                  <a:schemeClr val="tx1"/>
                </a:solidFill>
                <a:latin typeface="微软雅黑" panose="020B0503020204020204" pitchFamily="34" charset="-122"/>
                <a:ea typeface="微软雅黑" panose="020B0503020204020204" pitchFamily="34" charset="-122"/>
              </a:rPr>
              <a:t>高考英语考纲解读</a:t>
            </a:r>
            <a:endParaRPr sz="2400" b="1"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p:cNvGraphicFramePr/>
          <p:nvPr>
            <p:custDataLst>
              <p:tags r:id="rId1"/>
            </p:custDataLst>
          </p:nvPr>
        </p:nvGraphicFramePr>
        <p:xfrm>
          <a:off x="592455" y="1101725"/>
          <a:ext cx="11010900" cy="4410710"/>
        </p:xfrm>
        <a:graphic>
          <a:graphicData uri="http://schemas.openxmlformats.org/drawingml/2006/table">
            <a:tbl>
              <a:tblPr firstRow="1" bandRow="1">
                <a:tableStyleId>{7DF18680-E054-41AD-8BC1-D1AEF772440D}</a:tableStyleId>
              </a:tblPr>
              <a:tblGrid>
                <a:gridCol w="4500245"/>
                <a:gridCol w="2840355"/>
                <a:gridCol w="3670300"/>
              </a:tblGrid>
              <a:tr h="720725">
                <a:tc>
                  <a:txBody>
                    <a:bodyPr/>
                    <a:p>
                      <a:pPr algn="ctr">
                        <a:buNone/>
                      </a:pPr>
                      <a:r>
                        <a:rPr lang="zh-CN" altLang="en-US" sz="2800">
                          <a:latin typeface="微软雅黑" panose="020B0503020204020204" pitchFamily="34" charset="-122"/>
                          <a:ea typeface="微软雅黑" panose="020B0503020204020204" pitchFamily="34" charset="-122"/>
                        </a:rPr>
                        <a:t>考试大纲</a:t>
                      </a:r>
                      <a:endParaRPr lang="zh-CN" altLang="en-US" sz="2800">
                        <a:latin typeface="微软雅黑" panose="020B0503020204020204" pitchFamily="34" charset="-122"/>
                        <a:ea typeface="微软雅黑" panose="020B0503020204020204" pitchFamily="34" charset="-122"/>
                      </a:endParaRPr>
                    </a:p>
                  </a:txBody>
                  <a:tcPr/>
                </a:tc>
                <a:tc>
                  <a:txBody>
                    <a:bodyPr/>
                    <a:p>
                      <a:pPr algn="ctr">
                        <a:buNone/>
                      </a:pPr>
                      <a:r>
                        <a:rPr lang="zh-CN" altLang="en-US" sz="2800">
                          <a:latin typeface="微软雅黑" panose="020B0503020204020204" pitchFamily="34" charset="-122"/>
                          <a:ea typeface="微软雅黑" panose="020B0503020204020204" pitchFamily="34" charset="-122"/>
                        </a:rPr>
                        <a:t>要求</a:t>
                      </a:r>
                      <a:endParaRPr lang="zh-CN" altLang="en-US" sz="2800">
                        <a:latin typeface="微软雅黑" panose="020B0503020204020204" pitchFamily="34" charset="-122"/>
                        <a:ea typeface="微软雅黑" panose="020B0503020204020204" pitchFamily="34" charset="-122"/>
                      </a:endParaRPr>
                    </a:p>
                  </a:txBody>
                  <a:tcPr/>
                </a:tc>
                <a:tc>
                  <a:txBody>
                    <a:bodyPr/>
                    <a:p>
                      <a:pPr algn="ctr">
                        <a:buNone/>
                      </a:pPr>
                      <a:r>
                        <a:rPr lang="zh-CN" altLang="en-US" sz="2800">
                          <a:latin typeface="微软雅黑" panose="020B0503020204020204" pitchFamily="34" charset="-122"/>
                          <a:ea typeface="微软雅黑" panose="020B0503020204020204" pitchFamily="34" charset="-122"/>
                        </a:rPr>
                        <a:t>考纲解读</a:t>
                      </a:r>
                      <a:endParaRPr lang="zh-CN" altLang="en-US" sz="2800">
                        <a:latin typeface="微软雅黑" panose="020B0503020204020204" pitchFamily="34" charset="-122"/>
                        <a:ea typeface="微软雅黑" panose="020B0503020204020204" pitchFamily="34" charset="-122"/>
                      </a:endParaRPr>
                    </a:p>
                  </a:txBody>
                  <a:tcPr/>
                </a:tc>
              </a:tr>
              <a:tr h="3689985">
                <a:tc>
                  <a:txBody>
                    <a:bodyPr/>
                    <a:p>
                      <a:pPr>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《普通高中英语课程标准（2017 年版）》要求</a:t>
                      </a: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“在语境中学习和运用语法知识”</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“运用所学的语法知识，理解所学语篇的基本意义和深层意义”</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（教育部，2017）。</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a:p>
                      <a:pPr>
                        <a:buNone/>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考查考生对</a:t>
                      </a:r>
                      <a:r>
                        <a:rPr lang="zh-CN" altLang="en-US" sz="2400" b="1">
                          <a:solidFill>
                            <a:srgbClr val="002060"/>
                          </a:solidFill>
                          <a:latin typeface="微软雅黑" panose="020B0503020204020204" pitchFamily="34" charset="-122"/>
                          <a:ea typeface="微软雅黑" panose="020B0503020204020204" pitchFamily="34" charset="-122"/>
                        </a:rPr>
                        <a:t>语法、词汇和语用知识</a:t>
                      </a:r>
                      <a:r>
                        <a:rPr lang="zh-CN" altLang="en-US" sz="2400">
                          <a:latin typeface="微软雅黑" panose="020B0503020204020204" pitchFamily="34" charset="-122"/>
                          <a:ea typeface="微软雅黑" panose="020B0503020204020204" pitchFamily="34" charset="-122"/>
                        </a:rPr>
                        <a:t>的掌握情况。</a:t>
                      </a:r>
                      <a:endParaRPr lang="zh-CN" altLang="en-US" sz="2400">
                        <a:latin typeface="微软雅黑" panose="020B0503020204020204" pitchFamily="34" charset="-122"/>
                        <a:ea typeface="微软雅黑" panose="020B0503020204020204" pitchFamily="34" charset="-122"/>
                      </a:endParaRPr>
                    </a:p>
                  </a:txBody>
                  <a:tcPr/>
                </a:tc>
                <a:tc>
                  <a:txBody>
                    <a:bodyPr/>
                    <a:p>
                      <a:pPr>
                        <a:buNone/>
                      </a:pP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a:p>
                      <a:pPr>
                        <a:buNone/>
                      </a:pPr>
                      <a:r>
                        <a:rPr lang="zh-CN" altLang="en-US" sz="2400">
                          <a:latin typeface="微软雅黑" panose="020B0503020204020204" pitchFamily="34" charset="-122"/>
                          <a:ea typeface="微软雅黑" panose="020B0503020204020204" pitchFamily="34" charset="-122"/>
                        </a:rPr>
                        <a:t>语篇型语法填空则更侧重考查考生</a:t>
                      </a:r>
                      <a:r>
                        <a:rPr lang="zh-CN" altLang="en-US" sz="2400" b="1">
                          <a:solidFill>
                            <a:srgbClr val="002060"/>
                          </a:solidFill>
                          <a:latin typeface="微软雅黑" panose="020B0503020204020204" pitchFamily="34" charset="-122"/>
                          <a:ea typeface="微软雅黑" panose="020B0503020204020204" pitchFamily="34" charset="-122"/>
                        </a:rPr>
                        <a:t>语法和词汇在语境中的运用</a:t>
                      </a:r>
                      <a:r>
                        <a:rPr lang="zh-CN" altLang="en-US" sz="2400">
                          <a:latin typeface="微软雅黑" panose="020B0503020204020204" pitchFamily="34" charset="-122"/>
                          <a:ea typeface="微软雅黑" panose="020B0503020204020204" pitchFamily="34" charset="-122"/>
                        </a:rPr>
                        <a:t>，</a:t>
                      </a:r>
                      <a:r>
                        <a:rPr lang="zh-CN" altLang="en-US" sz="2400" b="1">
                          <a:solidFill>
                            <a:srgbClr val="002060"/>
                          </a:solidFill>
                          <a:latin typeface="微软雅黑" panose="020B0503020204020204" pitchFamily="34" charset="-122"/>
                          <a:ea typeface="微软雅黑" panose="020B0503020204020204" pitchFamily="34" charset="-122"/>
                        </a:rPr>
                        <a:t>强调词汇的变形</a:t>
                      </a:r>
                      <a:r>
                        <a:rPr lang="zh-CN" altLang="en-US" sz="2400">
                          <a:latin typeface="微软雅黑" panose="020B0503020204020204" pitchFamily="34" charset="-122"/>
                          <a:ea typeface="微软雅黑" panose="020B0503020204020204" pitchFamily="34" charset="-122"/>
                        </a:rPr>
                        <a:t>。同时</a:t>
                      </a:r>
                      <a:r>
                        <a:rPr lang="zh-CN" altLang="en-US" sz="2400" b="1">
                          <a:solidFill>
                            <a:srgbClr val="002060"/>
                          </a:solidFill>
                          <a:latin typeface="微软雅黑" panose="020B0503020204020204" pitchFamily="34" charset="-122"/>
                          <a:ea typeface="微软雅黑" panose="020B0503020204020204" pitchFamily="34" charset="-122"/>
                        </a:rPr>
                        <a:t>强调语篇分析能力</a:t>
                      </a:r>
                      <a:r>
                        <a:rPr lang="zh-CN" altLang="en-US" sz="2400">
                          <a:latin typeface="微软雅黑" panose="020B0503020204020204" pitchFamily="34" charset="-122"/>
                          <a:ea typeface="微软雅黑" panose="020B0503020204020204" pitchFamily="34" charset="-122"/>
                        </a:rPr>
                        <a:t>，</a:t>
                      </a:r>
                      <a:r>
                        <a:rPr lang="zh-CN" altLang="en-US" sz="2400" b="1">
                          <a:solidFill>
                            <a:srgbClr val="002060"/>
                          </a:solidFill>
                          <a:latin typeface="微软雅黑" panose="020B0503020204020204" pitchFamily="34" charset="-122"/>
                          <a:ea typeface="微软雅黑" panose="020B0503020204020204" pitchFamily="34" charset="-122"/>
                        </a:rPr>
                        <a:t>凸显交际性和语境化特征</a:t>
                      </a:r>
                      <a:r>
                        <a:rPr lang="zh-CN" altLang="en-US" sz="240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422338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r>
              <a:rPr lang="zh-CN" sz="2400" b="1" dirty="0" smtClean="0">
                <a:solidFill>
                  <a:schemeClr val="tx1"/>
                </a:solidFill>
                <a:latin typeface="微软雅黑" panose="020B0503020204020204" pitchFamily="34" charset="-122"/>
                <a:ea typeface="微软雅黑" panose="020B0503020204020204" pitchFamily="34" charset="-122"/>
              </a:rPr>
              <a:t>对</a:t>
            </a:r>
            <a:r>
              <a:rPr sz="2400" b="1" dirty="0" smtClean="0">
                <a:solidFill>
                  <a:schemeClr val="tx1"/>
                </a:solidFill>
                <a:latin typeface="微软雅黑" panose="020B0503020204020204" pitchFamily="34" charset="-122"/>
                <a:ea typeface="微软雅黑" panose="020B0503020204020204" pitchFamily="34" charset="-122"/>
              </a:rPr>
              <a:t>考生能力</a:t>
            </a:r>
            <a:r>
              <a:rPr lang="zh-CN" sz="2400" b="1" dirty="0" smtClean="0">
                <a:solidFill>
                  <a:schemeClr val="tx1"/>
                </a:solidFill>
                <a:latin typeface="微软雅黑" panose="020B0503020204020204" pitchFamily="34" charset="-122"/>
                <a:ea typeface="微软雅黑" panose="020B0503020204020204" pitchFamily="34" charset="-122"/>
              </a:rPr>
              <a:t>的</a:t>
            </a:r>
            <a:r>
              <a:rPr sz="2400" b="1" dirty="0" smtClean="0">
                <a:latin typeface="微软雅黑" panose="020B0503020204020204" pitchFamily="34" charset="-122"/>
                <a:ea typeface="微软雅黑" panose="020B0503020204020204" pitchFamily="34" charset="-122"/>
                <a:sym typeface="+mn-ea"/>
              </a:rPr>
              <a:t>考查</a:t>
            </a:r>
            <a:endParaRPr sz="24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592455" y="736600"/>
            <a:ext cx="11010900" cy="5769610"/>
          </a:xfrm>
          <a:prstGeom prst="rect">
            <a:avLst/>
          </a:prstGeom>
          <a:noFill/>
        </p:spPr>
        <p:txBody>
          <a:bodyPr wrap="square" rtlCol="0" anchor="t">
            <a:spAutoFit/>
          </a:bodyPr>
          <a:p>
            <a:pPr marL="342900" indent="0" fontAlgn="auto">
              <a:lnSpc>
                <a:spcPts val="3480"/>
              </a:lnSpc>
              <a:spcBef>
                <a:spcPts val="600"/>
              </a:spcBef>
              <a:buFont typeface="Wingdings" panose="05000000000000000000" charset="0"/>
              <a:buChar char="Ø"/>
            </a:pPr>
            <a:r>
              <a:rPr lang="en-US" altLang="zh-CN" sz="2400" kern="0" dirty="0">
                <a:latin typeface="微软雅黑" panose="020B0503020204020204" pitchFamily="34" charset="-122"/>
                <a:ea typeface="微软雅黑" panose="020B0503020204020204" pitchFamily="34" charset="-122"/>
                <a:cs typeface="+mn-ea"/>
                <a:sym typeface="+mn-lt"/>
              </a:rPr>
              <a:t>1. </a:t>
            </a:r>
            <a:r>
              <a:rPr lang="zh-CN" altLang="en-US" sz="2400" kern="0" dirty="0">
                <a:latin typeface="微软雅黑" panose="020B0503020204020204" pitchFamily="34" charset="-122"/>
                <a:ea typeface="微软雅黑" panose="020B0503020204020204" pitchFamily="34" charset="-122"/>
                <a:cs typeface="+mn-ea"/>
                <a:sym typeface="+mn-lt"/>
              </a:rPr>
              <a:t>速读语篇,</a:t>
            </a: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把握语篇的能力</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主要体现在语篇意识, 熟练掌握语篇衔接与连贯的方式。</a:t>
            </a:r>
            <a:endParaRPr lang="zh-CN" altLang="en-US" sz="2400" kern="0" dirty="0">
              <a:latin typeface="微软雅黑" panose="020B0503020204020204" pitchFamily="34" charset="-122"/>
              <a:ea typeface="微软雅黑" panose="020B0503020204020204" pitchFamily="34" charset="-122"/>
              <a:cs typeface="+mn-ea"/>
              <a:sym typeface="+mn-lt"/>
            </a:endParaRPr>
          </a:p>
          <a:p>
            <a:pPr marL="342900" indent="0" fontAlgn="auto">
              <a:lnSpc>
                <a:spcPts val="3480"/>
              </a:lnSpc>
              <a:spcBef>
                <a:spcPts val="600"/>
              </a:spcBef>
              <a:buFont typeface="Wingdings" panose="05000000000000000000" charset="0"/>
              <a:buChar char="Ø"/>
            </a:pPr>
            <a:r>
              <a:rPr lang="en-US" altLang="zh-CN" sz="2400" kern="0" dirty="0">
                <a:latin typeface="微软雅黑" panose="020B0503020204020204" pitchFamily="34" charset="-122"/>
                <a:ea typeface="微软雅黑" panose="020B0503020204020204" pitchFamily="34" charset="-122"/>
                <a:cs typeface="+mn-ea"/>
                <a:sym typeface="+mn-lt"/>
              </a:rPr>
              <a:t>2. </a:t>
            </a:r>
            <a:r>
              <a:rPr lang="zh-CN" altLang="en-US" sz="2400" kern="0" dirty="0">
                <a:latin typeface="微软雅黑" panose="020B0503020204020204" pitchFamily="34" charset="-122"/>
                <a:ea typeface="微软雅黑" panose="020B0503020204020204" pitchFamily="34" charset="-122"/>
                <a:cs typeface="+mn-ea"/>
                <a:sym typeface="+mn-lt"/>
              </a:rPr>
              <a:t>熟练运用语法知识</a:t>
            </a: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分析句子成分与结构的能力</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主要体现在对动词的时态、语态以及非谓语动词的各种形式的判断上。</a:t>
            </a:r>
            <a:endParaRPr lang="zh-CN" altLang="en-US" sz="2400" kern="0" dirty="0">
              <a:latin typeface="微软雅黑" panose="020B0503020204020204" pitchFamily="34" charset="-122"/>
              <a:ea typeface="微软雅黑" panose="020B0503020204020204" pitchFamily="34" charset="-122"/>
              <a:cs typeface="+mn-ea"/>
              <a:sym typeface="+mn-lt"/>
            </a:endParaRPr>
          </a:p>
          <a:p>
            <a:pPr marL="342900" indent="0" fontAlgn="auto">
              <a:lnSpc>
                <a:spcPts val="3480"/>
              </a:lnSpc>
              <a:spcBef>
                <a:spcPts val="600"/>
              </a:spcBef>
              <a:buFont typeface="Wingdings" panose="05000000000000000000" charset="0"/>
              <a:buChar char="Ø"/>
            </a:pPr>
            <a:r>
              <a:rPr lang="en-US" altLang="zh-CN" sz="2400" kern="0" dirty="0">
                <a:latin typeface="微软雅黑" panose="020B0503020204020204" pitchFamily="34" charset="-122"/>
                <a:ea typeface="微软雅黑" panose="020B0503020204020204" pitchFamily="34" charset="-122"/>
                <a:cs typeface="+mn-ea"/>
                <a:sym typeface="+mn-lt"/>
              </a:rPr>
              <a:t>3. </a:t>
            </a:r>
            <a:r>
              <a:rPr lang="zh-CN" altLang="en-US" sz="2400" kern="0" dirty="0">
                <a:latin typeface="微软雅黑" panose="020B0503020204020204" pitchFamily="34" charset="-122"/>
                <a:ea typeface="微软雅黑" panose="020B0503020204020204" pitchFamily="34" charset="-122"/>
                <a:cs typeface="+mn-ea"/>
                <a:sym typeface="+mn-lt"/>
              </a:rPr>
              <a:t>对固定短语和固定搭配的</a:t>
            </a: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识记与再现能力</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主要体现在介词短语、动词短语、形容词的比较等级以及一些固定句式的运</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用上面。</a:t>
            </a:r>
            <a:endParaRPr lang="zh-CN" altLang="en-US" sz="2400" kern="0" dirty="0">
              <a:latin typeface="微软雅黑" panose="020B0503020204020204" pitchFamily="34" charset="-122"/>
              <a:ea typeface="微软雅黑" panose="020B0503020204020204" pitchFamily="34" charset="-122"/>
              <a:cs typeface="+mn-ea"/>
              <a:sym typeface="+mn-lt"/>
            </a:endParaRPr>
          </a:p>
          <a:p>
            <a:pPr marL="342900" indent="0" fontAlgn="auto">
              <a:lnSpc>
                <a:spcPts val="3480"/>
              </a:lnSpc>
              <a:spcBef>
                <a:spcPts val="600"/>
              </a:spcBef>
              <a:buFont typeface="Wingdings" panose="05000000000000000000" charset="0"/>
              <a:buChar char="Ø"/>
            </a:pPr>
            <a:r>
              <a:rPr lang="en-US" altLang="zh-CN" sz="2400" kern="0" dirty="0">
                <a:latin typeface="微软雅黑" panose="020B0503020204020204" pitchFamily="34" charset="-122"/>
                <a:ea typeface="微软雅黑" panose="020B0503020204020204" pitchFamily="34" charset="-122"/>
                <a:cs typeface="+mn-ea"/>
                <a:sym typeface="+mn-lt"/>
              </a:rPr>
              <a:t>4. </a:t>
            </a: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逻辑推理能力</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主要体现在对上下文句际的语境及语义逻辑关系的分析上。</a:t>
            </a:r>
            <a:endParaRPr lang="zh-CN" altLang="en-US" sz="2400" kern="0" dirty="0">
              <a:latin typeface="微软雅黑" panose="020B0503020204020204" pitchFamily="34" charset="-122"/>
              <a:ea typeface="微软雅黑" panose="020B0503020204020204" pitchFamily="34" charset="-122"/>
              <a:cs typeface="+mn-ea"/>
              <a:sym typeface="+mn-lt"/>
            </a:endParaRPr>
          </a:p>
          <a:p>
            <a:pPr marL="342900" indent="0" fontAlgn="auto">
              <a:lnSpc>
                <a:spcPts val="3480"/>
              </a:lnSpc>
              <a:spcBef>
                <a:spcPts val="600"/>
              </a:spcBef>
              <a:buFont typeface="Wingdings" panose="05000000000000000000" charset="0"/>
              <a:buChar char="Ø"/>
            </a:pPr>
            <a:r>
              <a:rPr lang="en-US" altLang="zh-CN" sz="2400" kern="0" dirty="0">
                <a:latin typeface="微软雅黑" panose="020B0503020204020204" pitchFamily="34" charset="-122"/>
                <a:ea typeface="微软雅黑" panose="020B0503020204020204" pitchFamily="34" charset="-122"/>
                <a:cs typeface="+mn-ea"/>
                <a:sym typeface="+mn-lt"/>
              </a:rPr>
              <a:t>5. </a:t>
            </a:r>
            <a:r>
              <a:rPr lang="zh-CN" altLang="en-US" sz="2400" kern="0" dirty="0">
                <a:solidFill>
                  <a:srgbClr val="002060"/>
                </a:solidFill>
                <a:latin typeface="微软雅黑" panose="020B0503020204020204" pitchFamily="34" charset="-122"/>
                <a:ea typeface="微软雅黑" panose="020B0503020204020204" pitchFamily="34" charset="-122"/>
                <a:cs typeface="+mn-ea"/>
                <a:sym typeface="+mn-lt"/>
              </a:rPr>
              <a:t>单词拼写能力</a:t>
            </a:r>
            <a:endParaRPr lang="zh-CN" altLang="en-US" sz="2400" kern="0" dirty="0">
              <a:latin typeface="微软雅黑" panose="020B0503020204020204" pitchFamily="34" charset="-122"/>
              <a:ea typeface="微软雅黑" panose="020B0503020204020204" pitchFamily="34" charset="-122"/>
              <a:cs typeface="+mn-ea"/>
              <a:sym typeface="+mn-lt"/>
            </a:endParaRPr>
          </a:p>
          <a:p>
            <a:pPr indent="0" fontAlgn="auto">
              <a:lnSpc>
                <a:spcPts val="3480"/>
              </a:lnSpc>
              <a:spcBef>
                <a:spcPts val="600"/>
              </a:spcBef>
              <a:buFont typeface="Wingdings" panose="05000000000000000000" charset="0"/>
              <a:buNone/>
            </a:pPr>
            <a:r>
              <a:rPr lang="zh-CN" altLang="en-US" sz="2400" kern="0" dirty="0">
                <a:latin typeface="微软雅黑" panose="020B0503020204020204" pitchFamily="34" charset="-122"/>
                <a:ea typeface="微软雅黑" panose="020B0503020204020204" pitchFamily="34" charset="-122"/>
                <a:cs typeface="+mn-ea"/>
                <a:sym typeface="+mn-lt"/>
              </a:rPr>
              <a:t>       主要体现在牢固掌握词汇基础知识, 熟练掌握派生、转化、合成等构词法。</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523557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r>
              <a:rPr lang="zh-CN" altLang="en-US" sz="2400" b="1" dirty="0" smtClean="0">
                <a:solidFill>
                  <a:schemeClr val="tx1"/>
                </a:solidFill>
                <a:latin typeface="微软雅黑" panose="020B0503020204020204" pitchFamily="34" charset="-122"/>
                <a:ea typeface="微软雅黑" panose="020B0503020204020204" pitchFamily="34" charset="-122"/>
              </a:rPr>
              <a:t>纵向分析：浙江新高考 </a:t>
            </a:r>
            <a:r>
              <a:rPr lang="en-US" altLang="zh-CN" sz="2400" b="1" dirty="0" smtClean="0">
                <a:solidFill>
                  <a:schemeClr val="tx1"/>
                </a:solidFill>
                <a:latin typeface="微软雅黑" panose="020B0503020204020204" pitchFamily="34" charset="-122"/>
                <a:ea typeface="微软雅黑" panose="020B0503020204020204" pitchFamily="34" charset="-122"/>
              </a:rPr>
              <a:t>7</a:t>
            </a:r>
            <a:r>
              <a:rPr lang="zh-CN" altLang="en-US" sz="2400" b="1" dirty="0" smtClean="0">
                <a:solidFill>
                  <a:schemeClr val="tx1"/>
                </a:solidFill>
                <a:latin typeface="微软雅黑" panose="020B0503020204020204" pitchFamily="34" charset="-122"/>
                <a:ea typeface="微软雅黑" panose="020B0503020204020204" pitchFamily="34" charset="-122"/>
              </a:rPr>
              <a:t>次 语法填空</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1"/>
            </p:custDataLst>
          </p:nvPr>
        </p:nvGraphicFramePr>
        <p:xfrm>
          <a:off x="342900" y="836930"/>
          <a:ext cx="11485245" cy="3971290"/>
        </p:xfrm>
        <a:graphic>
          <a:graphicData uri="http://schemas.openxmlformats.org/drawingml/2006/table">
            <a:tbl>
              <a:tblPr firstRow="1" bandRow="1">
                <a:effectLst/>
                <a:tableStyleId>{5940675A-B579-460E-94D1-54222C63F5DA}</a:tableStyleId>
              </a:tblPr>
              <a:tblGrid>
                <a:gridCol w="701040"/>
                <a:gridCol w="1477010"/>
                <a:gridCol w="1403350"/>
                <a:gridCol w="1461135"/>
                <a:gridCol w="1357630"/>
                <a:gridCol w="1588770"/>
                <a:gridCol w="1524635"/>
                <a:gridCol w="1971675"/>
              </a:tblGrid>
              <a:tr h="396240">
                <a:tc>
                  <a:txBody>
                    <a:bodyPr/>
                    <a:p>
                      <a:pPr algn="ctr" fontAlgn="base">
                        <a:spcAft>
                          <a:spcPts val="0"/>
                        </a:spcAft>
                      </a:pPr>
                      <a:r>
                        <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时间</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3110">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语法</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填空</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Magic touch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（记叙文）</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211</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婚戒失而复得</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（记叙文）</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积累词汇方法</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在外吃饭弊端</a:t>
                      </a:r>
                      <a:endParaRPr lang="zh-CN" altLang="en-US" sz="1600" b="1" kern="12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（议论文）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咖啡因 之隐患 </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sz="16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188</a:t>
                      </a: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endParaRPr lang="zh-CN" sz="1600" b="1" kern="1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为什么穿校服</a:t>
                      </a:r>
                      <a:endPar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（说明文）</a:t>
                      </a:r>
                      <a:endParaRPr lang="zh-CN" altLang="en-US" sz="1600" b="1" kern="0"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Aft>
                          <a:spcPts val="0"/>
                        </a:spcAft>
                      </a:pPr>
                      <a:r>
                        <a:rPr lang="en-US" alt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204</a:t>
                      </a:r>
                      <a:r>
                        <a:rPr lang="zh-CN" alt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词</a:t>
                      </a: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endParaRPr lang="zh-CN" altLang="en-US" sz="16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56</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不定冠词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57</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定冠词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58</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副词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than</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副词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so</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it</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定语从句</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59</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并列连词</a:t>
                      </a:r>
                      <a:r>
                        <a:rPr lang="en-US"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or</a:t>
                      </a:r>
                      <a:endParaRPr lang="zh-CN" sz="1600" b="1" kern="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时态 </a:t>
                      </a:r>
                      <a:endPar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60</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比较级</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被动语态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rPr>
                        <a:t> 词形变换</a:t>
                      </a:r>
                      <a:endPar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61</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介词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62</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状语从句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 时态</a:t>
                      </a:r>
                      <a:endParaRPr lang="zh-CN" sz="16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63</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时态</a:t>
                      </a:r>
                      <a:endParaRPr lang="zh-CN" sz="1600" b="1" kern="12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被动语态</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比较级</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主语从句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en-US"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sz="1600" b="1" dirty="0">
                          <a:solidFill>
                            <a:schemeClr val="accent4">
                              <a:lumMod val="7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非谓动词</a:t>
                      </a:r>
                      <a:endParaRPr lang="zh-CN" sz="1600" b="1" kern="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543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64</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定语从句</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名词复数</a:t>
                      </a:r>
                      <a:endParaRPr lang="zh-CN" sz="1600" b="1" kern="1200" dirty="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070">
                <a:tc>
                  <a:txBody>
                    <a:bodyPr/>
                    <a:p>
                      <a:pPr algn="ctr" fontAlgn="base">
                        <a:spcAft>
                          <a:spcPts val="0"/>
                        </a:spcAft>
                      </a:pPr>
                      <a:r>
                        <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65</a:t>
                      </a:r>
                      <a:endParaRPr lang="en-US"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rPr>
                        <a:t>词形变换</a:t>
                      </a:r>
                      <a:endParaRPr lang="zh-CN" sz="1600" b="1" kern="1200" dirty="0">
                        <a:solidFill>
                          <a:srgbClr val="455522"/>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不定冠词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ClrTx/>
                        <a:buSzTx/>
                        <a:buFontTx/>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介词</a:t>
                      </a:r>
                      <a:endParaRPr lang="zh-CN" sz="1600" b="1"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非谓动词</a:t>
                      </a:r>
                      <a:endParaRPr lang="zh-CN" sz="1600" b="1" kern="1200" dirty="0">
                        <a:solidFill>
                          <a:schemeClr val="accent4">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21556" marR="21556" marT="10612" marB="106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pPr>
                      <a:r>
                        <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rPr>
                        <a:t> 词形变换</a:t>
                      </a:r>
                      <a:endParaRPr lang="zh-CN" sz="1600" b="1" dirty="0">
                        <a:solidFill>
                          <a:srgbClr val="45552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fontAlgn="base">
                        <a:spcAft>
                          <a:spcPts val="0"/>
                        </a:spcAft>
                        <a:buNone/>
                      </a:pPr>
                      <a:endPar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74" marR="4974" marT="4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6" name="表格 5"/>
          <p:cNvGraphicFramePr>
            <a:graphicFrameLocks noGrp="1"/>
          </p:cNvGraphicFramePr>
          <p:nvPr>
            <p:custDataLst>
              <p:tags r:id="rId2"/>
            </p:custDataLst>
          </p:nvPr>
        </p:nvGraphicFramePr>
        <p:xfrm>
          <a:off x="357505" y="4963795"/>
          <a:ext cx="6602730" cy="1795145"/>
        </p:xfrm>
        <a:graphic>
          <a:graphicData uri="http://schemas.openxmlformats.org/drawingml/2006/table">
            <a:tbl>
              <a:tblPr firstRow="1" firstCol="1" bandRow="1">
                <a:effectLst/>
                <a:tableStyleId>{5940675A-B579-460E-94D1-54222C63F5DA}</a:tableStyleId>
              </a:tblPr>
              <a:tblGrid>
                <a:gridCol w="947505"/>
                <a:gridCol w="773186"/>
                <a:gridCol w="806363"/>
                <a:gridCol w="952003"/>
                <a:gridCol w="805801"/>
                <a:gridCol w="806363"/>
                <a:gridCol w="755755"/>
                <a:gridCol w="755754"/>
              </a:tblGrid>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年份</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201610</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201706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201711</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201806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201811</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pPr>
                      <a:r>
                        <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201906</a:t>
                      </a:r>
                      <a:endParaRPr 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fontAlgn="base">
                        <a:spcAft>
                          <a:spcPts val="0"/>
                        </a:spcAft>
                        <a:buNone/>
                      </a:pPr>
                      <a:r>
                        <a:rPr lang="en-US"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202001</a:t>
                      </a:r>
                      <a:endParaRPr lang="en-US" altLang="en-US"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750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名词复数</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60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词形变换</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8445">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非谓动词</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时态语态</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spcAft>
                          <a:spcPts val="0"/>
                        </a:spcAft>
                      </a:pP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3840">
                <a:tc>
                  <a:txBody>
                    <a:bodyPr/>
                    <a:p>
                      <a:pPr algn="ctr"/>
                      <a:r>
                        <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介词</a:t>
                      </a:r>
                      <a:endParaRPr 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endParaRPr 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buNone/>
                      </a:pPr>
                      <a:endParaRPr lang="en-US"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 name="文本框 2"/>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537273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2019年6月浙江英语卷-语法填空</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177437" y="3577270"/>
            <a:ext cx="11713301" cy="3046095"/>
          </a:xfrm>
          <a:prstGeom prst="rect">
            <a:avLst/>
          </a:prstGeom>
        </p:spPr>
        <p:txBody>
          <a:bodyPr wrap="square">
            <a:spAutoFit/>
          </a:bodyPr>
          <a:p>
            <a:pPr algn="just" fontAlgn="base">
              <a:spcBef>
                <a:spcPct val="0"/>
              </a:spcBef>
              <a:spcAft>
                <a:spcPct val="0"/>
              </a:spcAft>
            </a:pP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But can uniforms help </a:t>
            </a:r>
            <a:r>
              <a:rPr lang="en-US" altLang="zh-CN" sz="24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improve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school standards? The answer </a:t>
            </a:r>
            <a:r>
              <a:rPr lang="en-US" altLang="zh-CN" sz="2400" u="sng"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61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this question is not clear. One study in America found that students' grades </a:t>
            </a:r>
            <a:r>
              <a:rPr lang="en-US" altLang="zh-CN" sz="2400" u="sng"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62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(improve) a little after the school introduced uniforms. But some students didn't want </a:t>
            </a:r>
            <a:r>
              <a:rPr lang="en-US" altLang="zh-CN" sz="2400" u="sng"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63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(wear) the uniform. Other American studies showed no </a:t>
            </a:r>
            <a:r>
              <a:rPr lang="en-US" altLang="zh-CN" sz="2400" u="sng"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64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(connect) between uniforms and school performance.</a:t>
            </a:r>
            <a:endPar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base">
              <a:spcBef>
                <a:spcPct val="0"/>
              </a:spcBef>
              <a:spcAft>
                <a:spcPct val="0"/>
              </a:spcAft>
            </a:pP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School uniforms are </a:t>
            </a:r>
            <a:r>
              <a:rPr lang="en-US" altLang="zh-CN" sz="2400" u="sng"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65                   </a:t>
            </a:r>
            <a:r>
              <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(tradition) in Britain, but some schools are starting to get rid of them. Some very good schools don't have a uniform policy. However, uniforms are still popular. Pupils at about 90 percent of British secondary schools wear uniforms.</a:t>
            </a:r>
            <a:endParaRPr lang="en-US" altLang="zh-CN" sz="24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328295" y="664210"/>
            <a:ext cx="11615420" cy="3046095"/>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There are several reasons why school uniforms are a good idea. First of all, uniforms help the school look smart. The students feel that they belong to a particular group. When every pupil in the school wears the uniform, nobody </a:t>
            </a:r>
            <a:r>
              <a:rPr kumimoji="0" lang="en-US" altLang="zh-CN" sz="2400" i="0" u="sng"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56                            </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(have) to worry about fashion(</a:t>
            </a:r>
            <a:r>
              <a:rPr kumimoji="0" lang="zh-CN" altLang="en-US"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时尚</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Everybody wears </a:t>
            </a:r>
            <a:r>
              <a:rPr kumimoji="0" lang="en-US" altLang="zh-CN" sz="2400" i="0" u="sng"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57                     </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same style of clothes. Uniforms can be useful in unexpected ways. A school in Ireland has introduced an interesting new uniform. On the edge of the jacket, there is a piece of cloth </a:t>
            </a:r>
            <a:r>
              <a:rPr kumimoji="0" lang="en-US" altLang="zh-CN" sz="2400" i="0" u="sng"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58                    </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gives off light in the dark. When the children are walking or </a:t>
            </a:r>
            <a:r>
              <a:rPr kumimoji="0" lang="en-US" altLang="zh-CN" sz="2400" i="0" u="sng"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59              </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(cycle) to school on dark mornings, car drivers can </a:t>
            </a:r>
            <a:r>
              <a:rPr kumimoji="0" lang="en-US" altLang="zh-CN" sz="2400" i="0" u="sng"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60                     </a:t>
            </a:r>
            <a:r>
              <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(easy) see them.</a:t>
            </a:r>
            <a:endParaRPr kumimoji="0" lang="en-US" altLang="zh-CN" sz="240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11"/>
          <p:cNvSpPr/>
          <p:nvPr/>
        </p:nvSpPr>
        <p:spPr>
          <a:xfrm>
            <a:off x="1889760" y="746125"/>
            <a:ext cx="6603365" cy="348615"/>
          </a:xfrm>
          <a:prstGeom prst="roundRect">
            <a:avLst/>
          </a:prstGeom>
          <a:noFill/>
          <a:ln w="38100" cap="flat" cmpd="sng" algn="ctr">
            <a:solidFill>
              <a:srgbClr val="FAC14D">
                <a:lumMod val="75000"/>
              </a:srgbClr>
            </a:solidFill>
            <a:prstDash val="solid"/>
          </a:ln>
          <a:effectLst/>
        </p:spPr>
        <p:txBody>
          <a:bodyPr anchor="ctr"/>
          <a:p>
            <a:pPr algn="ctr">
              <a:defRPr/>
            </a:pPr>
            <a:endParaRPr lang="zh-CN" altLang="en-US" sz="2400" dirty="0">
              <a:solidFill>
                <a:srgbClr val="FF0000"/>
              </a:solidFill>
            </a:endParaRPr>
          </a:p>
        </p:txBody>
      </p:sp>
      <p:sp>
        <p:nvSpPr>
          <p:cNvPr id="9" name="圆角矩形 11"/>
          <p:cNvSpPr/>
          <p:nvPr/>
        </p:nvSpPr>
        <p:spPr>
          <a:xfrm>
            <a:off x="8567420" y="716915"/>
            <a:ext cx="1273175" cy="316230"/>
          </a:xfrm>
          <a:prstGeom prst="roundRect">
            <a:avLst/>
          </a:prstGeom>
          <a:noFill/>
          <a:ln w="38100" cap="flat" cmpd="sng" algn="ctr">
            <a:solidFill>
              <a:srgbClr val="FF0000"/>
            </a:solidFill>
            <a:prstDash val="solid"/>
          </a:ln>
          <a:effectLst/>
        </p:spPr>
        <p:txBody>
          <a:bodyPr anchor="ctr"/>
          <a:p>
            <a:pPr algn="ctr">
              <a:defRPr/>
            </a:pPr>
            <a:endParaRPr lang="zh-CN" altLang="en-US" sz="2400" dirty="0">
              <a:solidFill>
                <a:srgbClr val="FF0000"/>
              </a:solidFill>
            </a:endParaRPr>
          </a:p>
        </p:txBody>
      </p:sp>
      <p:sp>
        <p:nvSpPr>
          <p:cNvPr id="10" name="圆角矩形 11"/>
          <p:cNvSpPr/>
          <p:nvPr/>
        </p:nvSpPr>
        <p:spPr>
          <a:xfrm>
            <a:off x="466725" y="3665855"/>
            <a:ext cx="6374130" cy="344170"/>
          </a:xfrm>
          <a:prstGeom prst="roundRect">
            <a:avLst/>
          </a:prstGeom>
          <a:noFill/>
          <a:ln w="38100" cap="flat" cmpd="sng" algn="ctr">
            <a:solidFill>
              <a:srgbClr val="FF0000"/>
            </a:solidFill>
            <a:prstDash val="solid"/>
          </a:ln>
          <a:effectLst/>
        </p:spPr>
        <p:txBody>
          <a:bodyPr anchor="ctr"/>
          <a:p>
            <a:pPr algn="ctr">
              <a:defRPr/>
            </a:pPr>
            <a:endParaRPr lang="zh-CN" altLang="en-US" sz="2400" dirty="0">
              <a:solidFill>
                <a:srgbClr val="FF0000"/>
              </a:solidFill>
            </a:endParaRPr>
          </a:p>
        </p:txBody>
      </p:sp>
      <p:sp>
        <p:nvSpPr>
          <p:cNvPr id="11" name="圆角矩形 11"/>
          <p:cNvSpPr/>
          <p:nvPr/>
        </p:nvSpPr>
        <p:spPr>
          <a:xfrm>
            <a:off x="1257300" y="2231390"/>
            <a:ext cx="2489835" cy="327025"/>
          </a:xfrm>
          <a:prstGeom prst="roundRect">
            <a:avLst/>
          </a:prstGeom>
          <a:noFill/>
          <a:ln w="38100" cap="flat" cmpd="sng" algn="ctr">
            <a:solidFill>
              <a:srgbClr val="FF0000"/>
            </a:solidFill>
            <a:prstDash val="solid"/>
          </a:ln>
          <a:effectLst/>
        </p:spPr>
        <p:txBody>
          <a:bodyPr anchor="ctr"/>
          <a:p>
            <a:pPr algn="ctr">
              <a:defRPr/>
            </a:pPr>
            <a:endParaRPr lang="zh-CN" altLang="en-US" sz="2400" dirty="0">
              <a:solidFill>
                <a:srgbClr val="FF0000"/>
              </a:solidFill>
            </a:endParaRPr>
          </a:p>
        </p:txBody>
      </p:sp>
      <p:sp>
        <p:nvSpPr>
          <p:cNvPr id="12" name="圆角矩形 11"/>
          <p:cNvSpPr/>
          <p:nvPr/>
        </p:nvSpPr>
        <p:spPr>
          <a:xfrm>
            <a:off x="2969260" y="5380990"/>
            <a:ext cx="3726180" cy="483870"/>
          </a:xfrm>
          <a:prstGeom prst="roundRect">
            <a:avLst/>
          </a:prstGeom>
          <a:noFill/>
          <a:ln w="38100" cap="flat" cmpd="sng" algn="ctr">
            <a:solidFill>
              <a:srgbClr val="FF0000"/>
            </a:solidFill>
            <a:prstDash val="solid"/>
          </a:ln>
          <a:effectLst/>
        </p:spPr>
        <p:txBody>
          <a:bodyPr anchor="ctr"/>
          <a:p>
            <a:pPr algn="ctr">
              <a:defRPr/>
            </a:pPr>
            <a:endParaRPr lang="zh-CN" altLang="en-US" sz="2400" dirty="0">
              <a:solidFill>
                <a:srgbClr val="FF0000"/>
              </a:solidFill>
            </a:endParaRPr>
          </a:p>
        </p:txBody>
      </p:sp>
      <p:sp>
        <p:nvSpPr>
          <p:cNvPr id="13" name="矩形 12"/>
          <p:cNvSpPr/>
          <p:nvPr/>
        </p:nvSpPr>
        <p:spPr>
          <a:xfrm>
            <a:off x="6486315" y="1310759"/>
            <a:ext cx="2926080" cy="460375"/>
          </a:xfrm>
          <a:prstGeom prst="rect">
            <a:avLst/>
          </a:prstGeom>
        </p:spPr>
        <p:txBody>
          <a:bodyPr wrap="square">
            <a:spAutoFit/>
          </a:bodyPr>
          <a:p>
            <a:pPr fontAlgn="base">
              <a:spcBef>
                <a:spcPct val="0"/>
              </a:spcBef>
              <a:spcAft>
                <a:spcPct val="0"/>
              </a:spcAft>
            </a:pPr>
            <a:r>
              <a:rPr lang="en-US" altLang="zh-CN" sz="2400" b="1" dirty="0">
                <a:solidFill>
                  <a:srgbClr val="002060"/>
                </a:solidFill>
                <a:ea typeface="宋体" panose="02010600030101010101" pitchFamily="2" charset="-122"/>
                <a:cs typeface="Times New Roman" panose="02020603050405020304" pitchFamily="18" charset="0"/>
              </a:rPr>
              <a:t>has/will have	</a:t>
            </a:r>
            <a:endParaRPr lang="en-US" altLang="zh-CN" sz="2400" b="1" dirty="0">
              <a:solidFill>
                <a:srgbClr val="00206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5112385" y="1771015"/>
            <a:ext cx="753110" cy="460375"/>
          </a:xfrm>
          <a:prstGeom prst="rect">
            <a:avLst/>
          </a:prstGeom>
        </p:spPr>
        <p:txBody>
          <a:bodyPr wrap="square">
            <a:spAutoFit/>
          </a:bodyPr>
          <a:p>
            <a:pPr fontAlgn="base">
              <a:spcBef>
                <a:spcPct val="0"/>
              </a:spcBef>
              <a:spcAft>
                <a:spcPct val="0"/>
              </a:spcAft>
            </a:pPr>
            <a:r>
              <a:rPr lang="en-US" altLang="zh-CN" sz="2400" b="1" dirty="0">
                <a:solidFill>
                  <a:srgbClr val="002060"/>
                </a:solidFill>
                <a:ea typeface="宋体" panose="02010600030101010101" pitchFamily="2" charset="-122"/>
                <a:cs typeface="Times New Roman" panose="02020603050405020304" pitchFamily="18" charset="0"/>
              </a:rPr>
              <a:t>the</a:t>
            </a:r>
            <a:endParaRPr lang="en-US" altLang="zh-CN" sz="2400" b="1" dirty="0">
              <a:solidFill>
                <a:srgbClr val="00206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15" name="矩形 14"/>
          <p:cNvSpPr/>
          <p:nvPr/>
        </p:nvSpPr>
        <p:spPr>
          <a:xfrm>
            <a:off x="6765290" y="2400935"/>
            <a:ext cx="1919605" cy="460375"/>
          </a:xfrm>
          <a:prstGeom prst="rect">
            <a:avLst/>
          </a:prstGeom>
        </p:spPr>
        <p:txBody>
          <a:bodyPr wrap="square">
            <a:spAutoFit/>
          </a:bodyPr>
          <a:p>
            <a:pPr fontAlgn="base">
              <a:spcBef>
                <a:spcPct val="0"/>
              </a:spcBef>
              <a:spcAft>
                <a:spcPct val="0"/>
              </a:spcAft>
            </a:pPr>
            <a:r>
              <a:rPr lang="en-US" altLang="zh-CN" sz="2400" b="1" dirty="0">
                <a:solidFill>
                  <a:srgbClr val="002060"/>
                </a:solidFill>
                <a:ea typeface="宋体" panose="02010600030101010101" pitchFamily="2" charset="-122"/>
                <a:cs typeface="Times New Roman" panose="02020603050405020304" pitchFamily="18" charset="0"/>
              </a:rPr>
              <a:t>that/which</a:t>
            </a:r>
            <a:endParaRPr lang="en-US" altLang="zh-CN" sz="2400" b="1" dirty="0">
              <a:solidFill>
                <a:srgbClr val="00206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4854462" y="2861047"/>
            <a:ext cx="1632181" cy="460375"/>
          </a:xfrm>
          <a:prstGeom prst="rect">
            <a:avLst/>
          </a:prstGeom>
          <a:noFill/>
        </p:spPr>
        <p:txBody>
          <a:bodyPr wrap="square" rtlCol="0">
            <a:spAutoFit/>
          </a:bodyPr>
          <a:p>
            <a:r>
              <a:rPr lang="en-US" altLang="zh-CN" sz="2400" b="1" dirty="0">
                <a:solidFill>
                  <a:srgbClr val="002060"/>
                </a:solidFill>
                <a:ea typeface="宋体" panose="02010600030101010101" pitchFamily="2" charset="-122"/>
                <a:cs typeface="Times New Roman" panose="02020603050405020304" pitchFamily="18" charset="0"/>
              </a:rPr>
              <a:t>cycling</a:t>
            </a:r>
            <a:endParaRPr lang="en-US" altLang="zh-CN" sz="2400" b="1" dirty="0">
              <a:solidFill>
                <a:srgbClr val="002060"/>
              </a:solidFill>
              <a:ea typeface="宋体" panose="02010600030101010101" pitchFamily="2" charset="-122"/>
              <a:cs typeface="Times New Roman" panose="02020603050405020304" pitchFamily="18" charset="0"/>
            </a:endParaRPr>
          </a:p>
        </p:txBody>
      </p:sp>
      <p:sp>
        <p:nvSpPr>
          <p:cNvPr id="16" name="文本框 15"/>
          <p:cNvSpPr txBox="1"/>
          <p:nvPr/>
        </p:nvSpPr>
        <p:spPr>
          <a:xfrm>
            <a:off x="1547404" y="3198534"/>
            <a:ext cx="1118120" cy="460375"/>
          </a:xfrm>
          <a:prstGeom prst="rect">
            <a:avLst/>
          </a:prstGeom>
          <a:noFill/>
        </p:spPr>
        <p:txBody>
          <a:bodyPr wrap="square" rtlCol="0">
            <a:spAutoFit/>
          </a:bodyPr>
          <a:p>
            <a:r>
              <a:rPr lang="en-US" altLang="zh-CN" sz="2400" b="1" dirty="0">
                <a:solidFill>
                  <a:srgbClr val="002060"/>
                </a:solidFill>
                <a:ea typeface="宋体" panose="02010600030101010101" pitchFamily="2" charset="-122"/>
                <a:cs typeface="Times New Roman" panose="02020603050405020304" pitchFamily="18" charset="0"/>
              </a:rPr>
              <a:t>easily</a:t>
            </a:r>
            <a:endParaRPr lang="en-US" altLang="zh-CN" sz="2400" b="1" dirty="0">
              <a:solidFill>
                <a:srgbClr val="002060"/>
              </a:solidFill>
              <a:ea typeface="宋体" panose="02010600030101010101" pitchFamily="2" charset="-122"/>
              <a:cs typeface="Times New Roman" panose="02020603050405020304" pitchFamily="18" charset="0"/>
            </a:endParaRPr>
          </a:p>
        </p:txBody>
      </p:sp>
      <p:sp>
        <p:nvSpPr>
          <p:cNvPr id="17" name="文本框 16"/>
          <p:cNvSpPr txBox="1"/>
          <p:nvPr/>
        </p:nvSpPr>
        <p:spPr>
          <a:xfrm>
            <a:off x="8846082" y="3577084"/>
            <a:ext cx="566257" cy="501650"/>
          </a:xfrm>
          <a:prstGeom prst="rect">
            <a:avLst/>
          </a:prstGeom>
          <a:noFill/>
        </p:spPr>
        <p:txBody>
          <a:bodyPr wrap="square" rtlCol="0">
            <a:spAutoFit/>
          </a:bodyPr>
          <a:p>
            <a:r>
              <a:rPr lang="en-US" altLang="zh-CN" sz="2665" b="1" dirty="0">
                <a:solidFill>
                  <a:srgbClr val="002060"/>
                </a:solidFill>
              </a:rPr>
              <a:t>to</a:t>
            </a:r>
            <a:endParaRPr lang="en-US" altLang="zh-CN" sz="2665" b="1" dirty="0">
              <a:solidFill>
                <a:srgbClr val="002060"/>
              </a:solidFill>
            </a:endParaRPr>
          </a:p>
        </p:txBody>
      </p:sp>
      <p:sp>
        <p:nvSpPr>
          <p:cNvPr id="18" name="文本框 17"/>
          <p:cNvSpPr txBox="1"/>
          <p:nvPr/>
        </p:nvSpPr>
        <p:spPr>
          <a:xfrm>
            <a:off x="7653270" y="3896987"/>
            <a:ext cx="1650129" cy="460375"/>
          </a:xfrm>
          <a:prstGeom prst="rect">
            <a:avLst/>
          </a:prstGeom>
          <a:noFill/>
        </p:spPr>
        <p:txBody>
          <a:bodyPr wrap="square" rtlCol="0">
            <a:spAutoFit/>
          </a:bodyPr>
          <a:p>
            <a:r>
              <a:rPr lang="en-US" altLang="zh-CN" sz="2400" b="1" dirty="0">
                <a:solidFill>
                  <a:srgbClr val="002060"/>
                </a:solidFill>
              </a:rPr>
              <a:t>improved</a:t>
            </a:r>
            <a:endParaRPr lang="en-US" altLang="zh-CN" sz="2400" b="1" dirty="0">
              <a:solidFill>
                <a:srgbClr val="002060"/>
              </a:solidFill>
            </a:endParaRPr>
          </a:p>
        </p:txBody>
      </p:sp>
      <p:sp>
        <p:nvSpPr>
          <p:cNvPr id="19" name="文本框 18"/>
          <p:cNvSpPr txBox="1"/>
          <p:nvPr/>
        </p:nvSpPr>
        <p:spPr>
          <a:xfrm>
            <a:off x="9303137" y="4357138"/>
            <a:ext cx="1434821" cy="460375"/>
          </a:xfrm>
          <a:prstGeom prst="rect">
            <a:avLst/>
          </a:prstGeom>
          <a:noFill/>
        </p:spPr>
        <p:txBody>
          <a:bodyPr wrap="square" rtlCol="0">
            <a:spAutoFit/>
          </a:bodyPr>
          <a:p>
            <a:r>
              <a:rPr lang="en-US" altLang="zh-CN" sz="2400" b="1" dirty="0">
                <a:solidFill>
                  <a:srgbClr val="002060"/>
                </a:solidFill>
              </a:rPr>
              <a:t>to wear</a:t>
            </a:r>
            <a:endParaRPr lang="en-US" altLang="zh-CN" sz="2400" b="1" dirty="0">
              <a:solidFill>
                <a:srgbClr val="002060"/>
              </a:solidFill>
            </a:endParaRPr>
          </a:p>
        </p:txBody>
      </p:sp>
      <p:sp>
        <p:nvSpPr>
          <p:cNvPr id="20" name="文本框 19"/>
          <p:cNvSpPr txBox="1"/>
          <p:nvPr/>
        </p:nvSpPr>
        <p:spPr>
          <a:xfrm>
            <a:off x="6240604" y="4550800"/>
            <a:ext cx="2252525" cy="829945"/>
          </a:xfrm>
          <a:prstGeom prst="rect">
            <a:avLst/>
          </a:prstGeom>
          <a:noFill/>
        </p:spPr>
        <p:txBody>
          <a:bodyPr wrap="square" rtlCol="0">
            <a:spAutoFit/>
          </a:bodyPr>
          <a:p>
            <a:r>
              <a:rPr lang="en-US" altLang="zh-CN" sz="2400" b="1" dirty="0">
                <a:solidFill>
                  <a:srgbClr val="002060"/>
                </a:solidFill>
              </a:rPr>
              <a:t>connection/</a:t>
            </a:r>
            <a:endParaRPr lang="en-US" altLang="zh-CN" sz="2400" b="1" dirty="0">
              <a:solidFill>
                <a:srgbClr val="002060"/>
              </a:solidFill>
            </a:endParaRPr>
          </a:p>
          <a:p>
            <a:r>
              <a:rPr lang="en-US" altLang="zh-CN" sz="2400" b="1" dirty="0">
                <a:solidFill>
                  <a:srgbClr val="002060"/>
                </a:solidFill>
              </a:rPr>
              <a:t>connections</a:t>
            </a:r>
            <a:endParaRPr lang="en-US" altLang="zh-CN" sz="2400" b="1" dirty="0">
              <a:solidFill>
                <a:srgbClr val="002060"/>
              </a:solidFill>
            </a:endParaRPr>
          </a:p>
        </p:txBody>
      </p:sp>
      <p:sp>
        <p:nvSpPr>
          <p:cNvPr id="21" name="文本框 20"/>
          <p:cNvSpPr txBox="1"/>
          <p:nvPr/>
        </p:nvSpPr>
        <p:spPr>
          <a:xfrm>
            <a:off x="3746854" y="5277032"/>
            <a:ext cx="1830097" cy="460375"/>
          </a:xfrm>
          <a:prstGeom prst="rect">
            <a:avLst/>
          </a:prstGeom>
          <a:noFill/>
        </p:spPr>
        <p:txBody>
          <a:bodyPr wrap="square" rtlCol="0">
            <a:spAutoFit/>
          </a:bodyPr>
          <a:p>
            <a:r>
              <a:rPr lang="en-US" altLang="zh-CN" sz="2400" b="1" dirty="0">
                <a:solidFill>
                  <a:srgbClr val="002060"/>
                </a:solidFill>
              </a:rPr>
              <a:t>traditional</a:t>
            </a:r>
            <a:endParaRPr lang="en-US" altLang="zh-CN" sz="2400" b="1" dirty="0">
              <a:solidFill>
                <a:srgbClr val="002060"/>
              </a:solidFill>
            </a:endParaRPr>
          </a:p>
        </p:txBody>
      </p:sp>
      <p:sp>
        <p:nvSpPr>
          <p:cNvPr id="22" name="椭圆 21"/>
          <p:cNvSpPr/>
          <p:nvPr/>
        </p:nvSpPr>
        <p:spPr>
          <a:xfrm>
            <a:off x="7160260" y="3896995"/>
            <a:ext cx="1974850" cy="460375"/>
          </a:xfrm>
          <a:prstGeom prst="ellipse">
            <a:avLst/>
          </a:prstGeom>
          <a:noFill/>
          <a:ln w="38100" cap="flat" cmpd="sng" algn="ctr">
            <a:solidFill>
              <a:srgbClr val="7CB554">
                <a:lumMod val="50000"/>
              </a:srgbClr>
            </a:solidFill>
            <a:prstDash val="solid"/>
          </a:ln>
          <a:effectLst/>
        </p:spPr>
        <p:txBody>
          <a:bodyPr rtlCol="0" anchor="ctr"/>
          <a:p>
            <a:pPr algn="ctr"/>
            <a:endParaRPr lang="zh-CN" altLang="en-US" sz="2400"/>
          </a:p>
        </p:txBody>
      </p:sp>
      <p:sp>
        <p:nvSpPr>
          <p:cNvPr id="24" name="椭圆 23"/>
          <p:cNvSpPr/>
          <p:nvPr/>
        </p:nvSpPr>
        <p:spPr>
          <a:xfrm>
            <a:off x="5286375" y="4686300"/>
            <a:ext cx="3398520" cy="559435"/>
          </a:xfrm>
          <a:prstGeom prst="ellipse">
            <a:avLst/>
          </a:prstGeom>
          <a:noFill/>
          <a:ln w="38100" cap="flat" cmpd="sng" algn="ctr">
            <a:solidFill>
              <a:srgbClr val="7CB554">
                <a:lumMod val="50000"/>
              </a:srgbClr>
            </a:solidFill>
            <a:prstDash val="solid"/>
          </a:ln>
          <a:effectLst/>
        </p:spPr>
        <p:txBody>
          <a:bodyPr rtlCol="0" anchor="ctr"/>
          <a:p>
            <a:pPr algn="ctr"/>
            <a:endParaRPr lang="zh-CN" altLang="en-US" sz="2400"/>
          </a:p>
        </p:txBody>
      </p:sp>
      <p:sp>
        <p:nvSpPr>
          <p:cNvPr id="3" name="文本框 2"/>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heel(1)">
                                      <p:cBhvr>
                                        <p:cTn id="64" dur="2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p:bldP spid="14" grpId="0"/>
      <p:bldP spid="15" grpId="0"/>
      <p:bldP spid="7" grpId="0"/>
      <p:bldP spid="16" grpId="0"/>
      <p:bldP spid="17" grpId="0"/>
      <p:bldP spid="18" grpId="0"/>
      <p:bldP spid="19" grpId="0"/>
      <p:bldP spid="20" grpId="0"/>
      <p:bldP spid="21" grpId="0"/>
      <p:bldP spid="22" grpId="0" bldLvl="0" animBg="1"/>
      <p:bldP spid="2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486981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2020年1月浙江英语卷-语法填空</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737860" y="1965325"/>
            <a:ext cx="1471295" cy="348615"/>
          </a:xfrm>
          <a:prstGeom prst="rect">
            <a:avLst/>
          </a:prstGeom>
        </p:spPr>
      </p:pic>
      <p:pic>
        <p:nvPicPr>
          <p:cNvPr id="29" name="图片 28"/>
          <p:cNvPicPr>
            <a:picLocks noChangeAspect="1"/>
          </p:cNvPicPr>
          <p:nvPr/>
        </p:nvPicPr>
        <p:blipFill>
          <a:blip r:embed="rId2"/>
          <a:stretch>
            <a:fillRect/>
          </a:stretch>
        </p:blipFill>
        <p:spPr>
          <a:xfrm>
            <a:off x="3948430" y="1965325"/>
            <a:ext cx="1180465" cy="348615"/>
          </a:xfrm>
          <a:prstGeom prst="rect">
            <a:avLst/>
          </a:prstGeom>
        </p:spPr>
      </p:pic>
      <p:pic>
        <p:nvPicPr>
          <p:cNvPr id="27" name="图片 26"/>
          <p:cNvPicPr>
            <a:picLocks noChangeAspect="1"/>
          </p:cNvPicPr>
          <p:nvPr/>
        </p:nvPicPr>
        <p:blipFill>
          <a:blip r:embed="rId3"/>
          <a:stretch>
            <a:fillRect/>
          </a:stretch>
        </p:blipFill>
        <p:spPr>
          <a:xfrm>
            <a:off x="2383790" y="1946910"/>
            <a:ext cx="1325245" cy="367030"/>
          </a:xfrm>
          <a:prstGeom prst="rect">
            <a:avLst/>
          </a:prstGeom>
        </p:spPr>
      </p:pic>
      <p:pic>
        <p:nvPicPr>
          <p:cNvPr id="3" name="图片 2"/>
          <p:cNvPicPr>
            <a:picLocks noChangeAspect="1"/>
          </p:cNvPicPr>
          <p:nvPr/>
        </p:nvPicPr>
        <p:blipFill>
          <a:blip r:embed="rId1"/>
          <a:stretch>
            <a:fillRect/>
          </a:stretch>
        </p:blipFill>
        <p:spPr>
          <a:xfrm>
            <a:off x="3948430" y="1570355"/>
            <a:ext cx="1875155" cy="361950"/>
          </a:xfrm>
          <a:prstGeom prst="rect">
            <a:avLst/>
          </a:prstGeom>
        </p:spPr>
      </p:pic>
      <p:pic>
        <p:nvPicPr>
          <p:cNvPr id="28" name="图片 27"/>
          <p:cNvPicPr>
            <a:picLocks noChangeAspect="1"/>
          </p:cNvPicPr>
          <p:nvPr/>
        </p:nvPicPr>
        <p:blipFill>
          <a:blip r:embed="rId2"/>
          <a:stretch>
            <a:fillRect/>
          </a:stretch>
        </p:blipFill>
        <p:spPr>
          <a:xfrm>
            <a:off x="8154035" y="1262380"/>
            <a:ext cx="1668145" cy="276225"/>
          </a:xfrm>
          <a:prstGeom prst="rect">
            <a:avLst/>
          </a:prstGeom>
        </p:spPr>
      </p:pic>
      <p:pic>
        <p:nvPicPr>
          <p:cNvPr id="26" name="图片 25"/>
          <p:cNvPicPr>
            <a:picLocks noChangeAspect="1"/>
          </p:cNvPicPr>
          <p:nvPr/>
        </p:nvPicPr>
        <p:blipFill>
          <a:blip r:embed="rId3"/>
          <a:stretch>
            <a:fillRect/>
          </a:stretch>
        </p:blipFill>
        <p:spPr>
          <a:xfrm>
            <a:off x="4654550" y="1262380"/>
            <a:ext cx="3342005" cy="275590"/>
          </a:xfrm>
          <a:prstGeom prst="rect">
            <a:avLst/>
          </a:prstGeom>
        </p:spPr>
      </p:pic>
      <p:sp>
        <p:nvSpPr>
          <p:cNvPr id="7" name="文本框 6"/>
          <p:cNvSpPr txBox="1"/>
          <p:nvPr/>
        </p:nvSpPr>
        <p:spPr>
          <a:xfrm>
            <a:off x="461645" y="798195"/>
            <a:ext cx="11427460" cy="5631180"/>
          </a:xfrm>
          <a:prstGeom prst="rect">
            <a:avLst/>
          </a:prstGeom>
          <a:noFill/>
          <a:ln w="9525">
            <a:noFill/>
          </a:ln>
        </p:spPr>
        <p:txBody>
          <a:bodyPr wrap="square">
            <a:spAutoFit/>
          </a:bodyPr>
          <a:p>
            <a:pPr indent="304800"/>
            <a:r>
              <a:rPr lang="en-US" sz="2400" b="0">
                <a:solidFill>
                  <a:srgbClr val="000000"/>
                </a:solidFill>
                <a:latin typeface="Times New Roman" panose="02020603050405020304" pitchFamily="18" charset="0"/>
                <a:ea typeface="宋体" panose="02010600030101010101" pitchFamily="2" charset="-122"/>
              </a:rPr>
              <a:t>   Something significant is happening to the world population - it is aging. The median (</a:t>
            </a:r>
            <a:r>
              <a:rPr lang="zh-CN" sz="2400" b="0">
                <a:solidFill>
                  <a:srgbClr val="000000"/>
                </a:solidFill>
                <a:ea typeface="宋体" panose="02010600030101010101" pitchFamily="2" charset="-122"/>
              </a:rPr>
              <a:t>中位数的）</a:t>
            </a:r>
            <a:r>
              <a:rPr lang="en-US" sz="2400" b="0">
                <a:solidFill>
                  <a:srgbClr val="000000"/>
                </a:solidFill>
                <a:latin typeface="Times New Roman" panose="02020603050405020304" pitchFamily="18" charset="0"/>
                <a:ea typeface="宋体" panose="02010600030101010101" pitchFamily="2" charset="-122"/>
              </a:rPr>
              <a:t>age of an American in 1950</a:t>
            </a:r>
            <a:r>
              <a:rPr lang="en-US" sz="2400" b="0">
                <a:solidFill>
                  <a:srgbClr val="000000"/>
                </a:solidFill>
                <a:latin typeface="Times New Roman" panose="02020603050405020304" pitchFamily="18" charset="0"/>
                <a:cs typeface="Times New Roman" panose="02020603050405020304" pitchFamily="18" charset="0"/>
              </a:rPr>
              <a:t> </a:t>
            </a:r>
            <a:r>
              <a:rPr lang="en-US" sz="2400" b="0" u="sng">
                <a:solidFill>
                  <a:srgbClr val="000000"/>
                </a:solidFill>
                <a:latin typeface="Times New Roman" panose="02020603050405020304" pitchFamily="18" charset="0"/>
                <a:cs typeface="Times New Roman" panose="02020603050405020304" pitchFamily="18" charset="0"/>
              </a:rPr>
              <a:t>   56            </a:t>
            </a:r>
            <a:r>
              <a:rPr lang="en-US" sz="2400" b="0">
                <a:solidFill>
                  <a:srgbClr val="000000"/>
                </a:solidFill>
                <a:latin typeface="Times New Roman" panose="02020603050405020304" pitchFamily="18" charset="0"/>
                <a:ea typeface="宋体" panose="02010600030101010101" pitchFamily="2" charset="-122"/>
              </a:rPr>
              <a:t>(be) 30 - today it is 41 and is expected </a:t>
            </a:r>
            <a:r>
              <a:rPr lang="en-US" sz="2400" b="0" u="sng">
                <a:solidFill>
                  <a:srgbClr val="000000"/>
                </a:solidFill>
                <a:latin typeface="Times New Roman" panose="02020603050405020304" pitchFamily="18" charset="0"/>
                <a:cs typeface="Times New Roman" panose="02020603050405020304" pitchFamily="18" charset="0"/>
              </a:rPr>
              <a:t>   57                         </a:t>
            </a:r>
            <a:r>
              <a:rPr lang="en-US" sz="2400" b="0">
                <a:solidFill>
                  <a:srgbClr val="000000"/>
                </a:solidFill>
                <a:latin typeface="Times New Roman" panose="02020603050405020304" pitchFamily="18" charset="0"/>
                <a:ea typeface="宋体" panose="02010600030101010101" pitchFamily="2" charset="-122"/>
              </a:rPr>
              <a:t>(increase) to 42 by 2050. For Japan, the </a:t>
            </a:r>
            <a:r>
              <a:rPr lang="en-US" sz="2400" b="0" u="sng">
                <a:solidFill>
                  <a:srgbClr val="000000"/>
                </a:solidFill>
                <a:latin typeface="Times New Roman" panose="02020603050405020304" pitchFamily="18" charset="0"/>
                <a:cs typeface="Times New Roman" panose="02020603050405020304" pitchFamily="18" charset="0"/>
              </a:rPr>
              <a:t>   58                       </a:t>
            </a:r>
            <a:r>
              <a:rPr lang="en-US" sz="2400" b="0">
                <a:solidFill>
                  <a:srgbClr val="000000"/>
                </a:solidFill>
                <a:latin typeface="Times New Roman" panose="02020603050405020304" pitchFamily="18" charset="0"/>
                <a:ea typeface="宋体" panose="02010600030101010101" pitchFamily="2" charset="-122"/>
              </a:rPr>
              <a:t>(number) are more striking - 22 in 1950</a:t>
            </a:r>
            <a:r>
              <a:rPr lang="zh-CN" sz="2400" b="0">
                <a:solidFill>
                  <a:srgbClr val="000000"/>
                </a:solidFill>
                <a:latin typeface="Times New Roman" panose="02020603050405020304" pitchFamily="18" charset="0"/>
                <a:ea typeface="宋体" panose="02010600030101010101" pitchFamily="2" charset="-122"/>
              </a:rPr>
              <a:t>，</a:t>
            </a:r>
            <a:r>
              <a:rPr lang="en-US" sz="2400" b="0">
                <a:solidFill>
                  <a:srgbClr val="000000"/>
                </a:solidFill>
                <a:latin typeface="Times New Roman" panose="02020603050405020304" pitchFamily="18" charset="0"/>
                <a:cs typeface="Times New Roman" panose="02020603050405020304" pitchFamily="18" charset="0"/>
              </a:rPr>
              <a:t> </a:t>
            </a:r>
            <a:r>
              <a:rPr lang="en-US" sz="2400" b="0">
                <a:solidFill>
                  <a:srgbClr val="000000"/>
                </a:solidFill>
                <a:latin typeface="Times New Roman" panose="02020603050405020304" pitchFamily="18" charset="0"/>
                <a:ea typeface="宋体" panose="02010600030101010101" pitchFamily="2" charset="-122"/>
              </a:rPr>
              <a:t>46 today and 53 in 2050. In 2015</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one in 12 people around the world were over 65</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by 2050</a:t>
            </a:r>
            <a:r>
              <a:rPr lang="en-US" sz="2400" b="0">
                <a:solidFill>
                  <a:srgbClr val="000000"/>
                </a:solidFill>
                <a:latin typeface="Times New Roman" panose="02020603050405020304" pitchFamily="18" charset="0"/>
                <a:cs typeface="Times New Roman" panose="02020603050405020304" pitchFamily="18" charset="0"/>
              </a:rPr>
              <a:t>, </a:t>
            </a:r>
            <a:r>
              <a:rPr lang="en-US" sz="2400" b="0">
                <a:solidFill>
                  <a:srgbClr val="000000"/>
                </a:solidFill>
                <a:latin typeface="Times New Roman" panose="02020603050405020304" pitchFamily="18" charset="0"/>
                <a:ea typeface="宋体" panose="02010600030101010101" pitchFamily="2" charset="-122"/>
              </a:rPr>
              <a:t>it will be one in six.     This aging of the population is driven </a:t>
            </a:r>
            <a:r>
              <a:rPr lang="en-US" sz="2400" b="0" u="sng">
                <a:solidFill>
                  <a:srgbClr val="000000"/>
                </a:solidFill>
                <a:latin typeface="Times New Roman" panose="02020603050405020304" pitchFamily="18" charset="0"/>
                <a:cs typeface="Times New Roman" panose="02020603050405020304" pitchFamily="18" charset="0"/>
              </a:rPr>
              <a:t>   59                </a:t>
            </a:r>
            <a:r>
              <a:rPr lang="en-US" sz="2400" b="0">
                <a:solidFill>
                  <a:srgbClr val="000000"/>
                </a:solidFill>
                <a:latin typeface="Times New Roman" panose="02020603050405020304" pitchFamily="18" charset="0"/>
                <a:ea typeface="宋体" panose="02010600030101010101" pitchFamily="2" charset="-122"/>
              </a:rPr>
              <a:t> two factors. The first is declining birth rates</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which means old generations are large </a:t>
            </a:r>
            <a:r>
              <a:rPr lang="en-US" sz="2400" b="0" u="sng">
                <a:solidFill>
                  <a:srgbClr val="000000"/>
                </a:solidFill>
                <a:latin typeface="Times New Roman" panose="02020603050405020304" pitchFamily="18" charset="0"/>
                <a:cs typeface="Times New Roman" panose="02020603050405020304" pitchFamily="18" charset="0"/>
              </a:rPr>
              <a:t>   60                        </a:t>
            </a:r>
            <a:r>
              <a:rPr lang="en-US" sz="2400" b="0">
                <a:solidFill>
                  <a:srgbClr val="000000"/>
                </a:solidFill>
                <a:latin typeface="Times New Roman" panose="02020603050405020304" pitchFamily="18" charset="0"/>
                <a:ea typeface="宋体" panose="02010600030101010101" pitchFamily="2" charset="-122"/>
              </a:rPr>
              <a:t>(compare) to younger generations</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and so</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 average, the population becomes </a:t>
            </a:r>
            <a:r>
              <a:rPr lang="en-US" sz="2400" b="0" u="sng">
                <a:solidFill>
                  <a:srgbClr val="000000"/>
                </a:solidFill>
                <a:latin typeface="Times New Roman" panose="02020603050405020304" pitchFamily="18" charset="0"/>
                <a:cs typeface="Times New Roman" panose="02020603050405020304" pitchFamily="18" charset="0"/>
              </a:rPr>
              <a:t>   61                   </a:t>
            </a:r>
            <a:r>
              <a:rPr lang="en-US" sz="2400" b="0">
                <a:solidFill>
                  <a:srgbClr val="000000"/>
                </a:solidFill>
                <a:latin typeface="Times New Roman" panose="02020603050405020304" pitchFamily="18" charset="0"/>
                <a:ea typeface="宋体" panose="02010600030101010101" pitchFamily="2" charset="-122"/>
              </a:rPr>
              <a:t>(old) than before. This is </a:t>
            </a:r>
            <a:r>
              <a:rPr lang="en-US" sz="2400" b="0" u="sng">
                <a:solidFill>
                  <a:srgbClr val="000000"/>
                </a:solidFill>
                <a:latin typeface="Times New Roman" panose="02020603050405020304" pitchFamily="18" charset="0"/>
                <a:cs typeface="Times New Roman" panose="02020603050405020304" pitchFamily="18" charset="0"/>
              </a:rPr>
              <a:t>   62                          </a:t>
            </a:r>
            <a:r>
              <a:rPr lang="en-US" sz="2400" b="0">
                <a:solidFill>
                  <a:srgbClr val="000000"/>
                </a:solidFill>
                <a:latin typeface="Times New Roman" panose="02020603050405020304" pitchFamily="18" charset="0"/>
                <a:ea typeface="宋体" panose="02010600030101010101" pitchFamily="2" charset="-122"/>
              </a:rPr>
              <a:t> (particular) true in the US. The second reason is that people are living longer.</a:t>
            </a:r>
            <a:r>
              <a:rPr lang="en-US" sz="2400" b="0">
                <a:solidFill>
                  <a:srgbClr val="000000"/>
                </a:solidFill>
                <a:latin typeface="Times New Roman" panose="02020603050405020304" pitchFamily="18" charset="0"/>
                <a:cs typeface="Times New Roman" panose="02020603050405020304" pitchFamily="18" charset="0"/>
              </a:rPr>
              <a:t> A</a:t>
            </a:r>
            <a:r>
              <a:rPr lang="en-US" sz="2400" b="0">
                <a:solidFill>
                  <a:srgbClr val="000000"/>
                </a:solidFill>
                <a:latin typeface="Times New Roman" panose="02020603050405020304" pitchFamily="18" charset="0"/>
                <a:ea typeface="宋体" panose="02010600030101010101" pitchFamily="2" charset="-122"/>
              </a:rPr>
              <a:t> child bo</a:t>
            </a:r>
            <a:r>
              <a:rPr lang="en-US" sz="2400" b="0">
                <a:solidFill>
                  <a:srgbClr val="000000"/>
                </a:solidFill>
                <a:latin typeface="Times New Roman" panose="02020603050405020304" pitchFamily="18" charset="0"/>
                <a:cs typeface="Times New Roman" panose="02020603050405020304" pitchFamily="18" charset="0"/>
              </a:rPr>
              <a:t>rn</a:t>
            </a:r>
            <a:r>
              <a:rPr lang="en-US" sz="2400" b="0">
                <a:solidFill>
                  <a:srgbClr val="000000"/>
                </a:solidFill>
                <a:latin typeface="Times New Roman" panose="02020603050405020304" pitchFamily="18" charset="0"/>
                <a:ea typeface="宋体" panose="02010600030101010101" pitchFamily="2" charset="-122"/>
              </a:rPr>
              <a:t> in the US today has </a:t>
            </a:r>
            <a:r>
              <a:rPr lang="en-US" sz="2400" b="0" u="sng">
                <a:solidFill>
                  <a:srgbClr val="000000"/>
                </a:solidFill>
                <a:latin typeface="Times New Roman" panose="02020603050405020304" pitchFamily="18" charset="0"/>
                <a:cs typeface="Times New Roman" panose="02020603050405020304" pitchFamily="18" charset="0"/>
              </a:rPr>
              <a:t>   63                  </a:t>
            </a:r>
            <a:r>
              <a:rPr lang="en-US" sz="2400" b="0">
                <a:solidFill>
                  <a:srgbClr val="000000"/>
                </a:solidFill>
                <a:latin typeface="Times New Roman" panose="02020603050405020304" pitchFamily="18" charset="0"/>
                <a:ea typeface="宋体" panose="02010600030101010101" pitchFamily="2" charset="-122"/>
              </a:rPr>
              <a:t> very realistic chance of living beyond 100 and needs to plan accordingly.      People tend to focus on the first factor. Howeve</a:t>
            </a:r>
            <a:r>
              <a:rPr lang="en-US" sz="2400" b="0">
                <a:solidFill>
                  <a:srgbClr val="000000"/>
                </a:solidFill>
                <a:latin typeface="Times New Roman" panose="02020603050405020304" pitchFamily="18" charset="0"/>
                <a:cs typeface="Times New Roman" panose="02020603050405020304" pitchFamily="18" charset="0"/>
              </a:rPr>
              <a:t>r,</a:t>
            </a:r>
            <a:r>
              <a:rPr lang="en-US" sz="2400" b="0">
                <a:solidFill>
                  <a:srgbClr val="000000"/>
                </a:solidFill>
                <a:latin typeface="Times New Roman" panose="02020603050405020304" pitchFamily="18" charset="0"/>
                <a:ea typeface="宋体" panose="02010600030101010101" pitchFamily="2" charset="-122"/>
              </a:rPr>
              <a:t> greater attention should </a:t>
            </a:r>
            <a:r>
              <a:rPr lang="en-US" sz="2400" b="0" u="sng">
                <a:solidFill>
                  <a:srgbClr val="000000"/>
                </a:solidFill>
                <a:latin typeface="Times New Roman" panose="02020603050405020304" pitchFamily="18" charset="0"/>
                <a:cs typeface="Times New Roman" panose="02020603050405020304" pitchFamily="18" charset="0"/>
              </a:rPr>
              <a:t>   64        </a:t>
            </a:r>
            <a:r>
              <a:rPr lang="en-US" sz="2400" b="0">
                <a:solidFill>
                  <a:srgbClr val="000000"/>
                </a:solidFill>
                <a:latin typeface="Times New Roman" panose="02020603050405020304" pitchFamily="18" charset="0"/>
                <a:ea typeface="宋体" panose="02010600030101010101" pitchFamily="2" charset="-122"/>
              </a:rPr>
              <a:t>(place) on longevity (</a:t>
            </a:r>
            <a:r>
              <a:rPr lang="zh-CN" sz="2400" b="0">
                <a:solidFill>
                  <a:srgbClr val="000000"/>
                </a:solidFill>
                <a:ea typeface="宋体" panose="02010600030101010101" pitchFamily="2" charset="-122"/>
              </a:rPr>
              <a:t>长寿）</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It is</a:t>
            </a:r>
            <a:r>
              <a:rPr lang="en-US" sz="2400" b="0">
                <a:solidFill>
                  <a:srgbClr val="000000"/>
                </a:solidFill>
                <a:latin typeface="Times New Roman" panose="02020603050405020304" pitchFamily="18" charset="0"/>
                <a:cs typeface="Times New Roman" panose="02020603050405020304" pitchFamily="18" charset="0"/>
              </a:rPr>
              <a:t>n</a:t>
            </a:r>
            <a:r>
              <a:rPr lang="en-US" sz="2400" b="0">
                <a:solidFill>
                  <a:srgbClr val="000000"/>
                </a:solidFill>
                <a:latin typeface="Times New Roman" panose="02020603050405020304" pitchFamily="18" charset="0"/>
                <a:ea typeface="宋体" panose="02010600030101010101" pitchFamily="2" charset="-122"/>
              </a:rPr>
              <a:t>’</a:t>
            </a:r>
            <a:r>
              <a:rPr lang="en-US" sz="2400" b="0">
                <a:solidFill>
                  <a:srgbClr val="000000"/>
                </a:solidFill>
                <a:latin typeface="Times New Roman" panose="02020603050405020304" pitchFamily="18" charset="0"/>
                <a:cs typeface="Times New Roman" panose="02020603050405020304" pitchFamily="18" charset="0"/>
              </a:rPr>
              <a:t>t</a:t>
            </a:r>
            <a:r>
              <a:rPr lang="en-US" sz="2400" b="0">
                <a:solidFill>
                  <a:srgbClr val="000000"/>
                </a:solidFill>
                <a:latin typeface="Times New Roman" panose="02020603050405020304" pitchFamily="18" charset="0"/>
                <a:ea typeface="宋体" panose="02010600030101010101" pitchFamily="2" charset="-122"/>
              </a:rPr>
              <a:t> just that people are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 average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living longer. </a:t>
            </a:r>
            <a:r>
              <a:rPr lang="en-US" sz="2400" b="0">
                <a:solidFill>
                  <a:srgbClr val="000000"/>
                </a:solidFill>
                <a:latin typeface="Times New Roman" panose="02020603050405020304" pitchFamily="18" charset="0"/>
                <a:cs typeface="Times New Roman" panose="02020603050405020304" pitchFamily="18" charset="0"/>
              </a:rPr>
              <a:t>I</a:t>
            </a:r>
            <a:r>
              <a:rPr lang="en-US" sz="2400" b="0">
                <a:solidFill>
                  <a:srgbClr val="000000"/>
                </a:solidFill>
                <a:latin typeface="Times New Roman" panose="02020603050405020304" pitchFamily="18" charset="0"/>
                <a:ea typeface="宋体" panose="02010600030101010101" pitchFamily="2" charset="-122"/>
              </a:rPr>
              <a:t>t’s also that they are on average healthier </a:t>
            </a:r>
            <a:r>
              <a:rPr lang="en-US" sz="2400" b="0" u="sng">
                <a:solidFill>
                  <a:srgbClr val="000000"/>
                </a:solidFill>
                <a:latin typeface="Times New Roman" panose="02020603050405020304" pitchFamily="18" charset="0"/>
                <a:cs typeface="Times New Roman" panose="02020603050405020304" pitchFamily="18" charset="0"/>
              </a:rPr>
              <a:t>   65                </a:t>
            </a:r>
            <a:r>
              <a:rPr lang="en-US" sz="2400" b="0">
                <a:solidFill>
                  <a:srgbClr val="000000"/>
                </a:solidFill>
                <a:latin typeface="Times New Roman" panose="02020603050405020304" pitchFamily="18" charset="0"/>
                <a:ea typeface="宋体" panose="02010600030101010101" pitchFamily="2" charset="-122"/>
              </a:rPr>
              <a:t> more productive for longer. Therefore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they can work for longe</a:t>
            </a:r>
            <a:r>
              <a:rPr lang="en-US" sz="2400" b="0">
                <a:solidFill>
                  <a:srgbClr val="000000"/>
                </a:solidFill>
                <a:latin typeface="Times New Roman" panose="02020603050405020304" pitchFamily="18" charset="0"/>
                <a:cs typeface="Times New Roman" panose="02020603050405020304" pitchFamily="18" charset="0"/>
              </a:rPr>
              <a:t>r,</a:t>
            </a:r>
            <a:r>
              <a:rPr lang="en-US" sz="2400" b="0">
                <a:solidFill>
                  <a:srgbClr val="000000"/>
                </a:solidFill>
                <a:latin typeface="Times New Roman" panose="02020603050405020304" pitchFamily="18" charset="0"/>
                <a:ea typeface="宋体" panose="02010600030101010101" pitchFamily="2" charset="-122"/>
              </a:rPr>
              <a:t> consume more and in general be a boost to the economy.</a:t>
            </a:r>
            <a:endParaRPr lang="zh-CN" altLang="en-US" sz="2400"/>
          </a:p>
        </p:txBody>
      </p:sp>
      <p:sp>
        <p:nvSpPr>
          <p:cNvPr id="11" name="圆角矩形 11"/>
          <p:cNvSpPr/>
          <p:nvPr/>
        </p:nvSpPr>
        <p:spPr>
          <a:xfrm>
            <a:off x="5725795" y="798195"/>
            <a:ext cx="4095750" cy="464820"/>
          </a:xfrm>
          <a:prstGeom prst="roundRect">
            <a:avLst/>
          </a:prstGeom>
          <a:noFill/>
          <a:ln w="38100">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algn="ctr">
              <a:defRPr/>
            </a:pPr>
            <a:endParaRPr lang="zh-CN" altLang="en-US" sz="2400" dirty="0">
              <a:solidFill>
                <a:srgbClr val="FF0000"/>
              </a:solidFill>
            </a:endParaRPr>
          </a:p>
        </p:txBody>
      </p:sp>
      <p:sp>
        <p:nvSpPr>
          <p:cNvPr id="4" name="圆角矩形 11"/>
          <p:cNvSpPr/>
          <p:nvPr/>
        </p:nvSpPr>
        <p:spPr>
          <a:xfrm>
            <a:off x="884555" y="2661920"/>
            <a:ext cx="8062595" cy="397510"/>
          </a:xfrm>
          <a:prstGeom prst="roundRect">
            <a:avLst/>
          </a:prstGeom>
          <a:noFill/>
          <a:ln w="38100">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algn="ctr">
              <a:defRPr/>
            </a:pPr>
            <a:endParaRPr lang="zh-CN" altLang="en-US" sz="2400" dirty="0">
              <a:solidFill>
                <a:srgbClr val="FF0000"/>
              </a:solidFill>
            </a:endParaRPr>
          </a:p>
        </p:txBody>
      </p:sp>
      <p:sp>
        <p:nvSpPr>
          <p:cNvPr id="8" name="圆角矩形 11"/>
          <p:cNvSpPr/>
          <p:nvPr/>
        </p:nvSpPr>
        <p:spPr>
          <a:xfrm>
            <a:off x="5824220" y="4890770"/>
            <a:ext cx="5353050" cy="411480"/>
          </a:xfrm>
          <a:prstGeom prst="roundRect">
            <a:avLst/>
          </a:prstGeom>
          <a:noFill/>
          <a:ln w="38100">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algn="ctr">
              <a:defRPr/>
            </a:pPr>
            <a:endParaRPr lang="zh-CN" altLang="en-US" sz="2400" dirty="0">
              <a:solidFill>
                <a:srgbClr val="FF0000"/>
              </a:solidFill>
            </a:endParaRPr>
          </a:p>
        </p:txBody>
      </p:sp>
      <p:sp>
        <p:nvSpPr>
          <p:cNvPr id="9" name="圆角矩形 11"/>
          <p:cNvSpPr/>
          <p:nvPr/>
        </p:nvSpPr>
        <p:spPr>
          <a:xfrm>
            <a:off x="466725" y="5217795"/>
            <a:ext cx="3644900" cy="439420"/>
          </a:xfrm>
          <a:prstGeom prst="roundRect">
            <a:avLst/>
          </a:prstGeom>
          <a:noFill/>
          <a:ln w="38100">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algn="ctr">
              <a:defRPr/>
            </a:pPr>
            <a:endParaRPr lang="zh-CN" altLang="en-US" sz="2400" dirty="0">
              <a:solidFill>
                <a:srgbClr val="FF0000"/>
              </a:solidFill>
            </a:endParaRPr>
          </a:p>
        </p:txBody>
      </p:sp>
      <p:cxnSp>
        <p:nvCxnSpPr>
          <p:cNvPr id="10" name="直接连接符 9"/>
          <p:cNvCxnSpPr/>
          <p:nvPr/>
        </p:nvCxnSpPr>
        <p:spPr>
          <a:xfrm>
            <a:off x="4654550" y="1537970"/>
            <a:ext cx="3231515"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2" name="直接连接符 11"/>
          <p:cNvCxnSpPr/>
          <p:nvPr/>
        </p:nvCxnSpPr>
        <p:spPr>
          <a:xfrm>
            <a:off x="8154035" y="1537970"/>
            <a:ext cx="1551940" cy="1397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3" name="直接连接符 12"/>
          <p:cNvCxnSpPr/>
          <p:nvPr/>
        </p:nvCxnSpPr>
        <p:spPr>
          <a:xfrm flipV="1">
            <a:off x="3948430" y="1932940"/>
            <a:ext cx="1665605" cy="1397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4" name="直接连接符 13"/>
          <p:cNvCxnSpPr/>
          <p:nvPr/>
        </p:nvCxnSpPr>
        <p:spPr>
          <a:xfrm>
            <a:off x="4111625" y="2299970"/>
            <a:ext cx="875030"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5" name="直接连接符 14"/>
          <p:cNvCxnSpPr/>
          <p:nvPr/>
        </p:nvCxnSpPr>
        <p:spPr>
          <a:xfrm>
            <a:off x="2523490" y="2286000"/>
            <a:ext cx="1185545" cy="1397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6" name="直接连接符 15"/>
          <p:cNvCxnSpPr/>
          <p:nvPr/>
        </p:nvCxnSpPr>
        <p:spPr>
          <a:xfrm>
            <a:off x="5737860" y="2299970"/>
            <a:ext cx="1343660" cy="1397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7" name="直接连接符 16"/>
          <p:cNvCxnSpPr/>
          <p:nvPr/>
        </p:nvCxnSpPr>
        <p:spPr>
          <a:xfrm>
            <a:off x="7462520" y="2968625"/>
            <a:ext cx="1242060" cy="8255"/>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8" name="直接连接符 17"/>
          <p:cNvCxnSpPr/>
          <p:nvPr/>
        </p:nvCxnSpPr>
        <p:spPr>
          <a:xfrm>
            <a:off x="7462520" y="4091940"/>
            <a:ext cx="2145030" cy="1397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9085580" y="2968625"/>
            <a:ext cx="875030"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20" name="直接连接符 19"/>
          <p:cNvCxnSpPr/>
          <p:nvPr/>
        </p:nvCxnSpPr>
        <p:spPr>
          <a:xfrm>
            <a:off x="4850765" y="5545455"/>
            <a:ext cx="875030"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21" name="直接连接符 20"/>
          <p:cNvCxnSpPr/>
          <p:nvPr/>
        </p:nvCxnSpPr>
        <p:spPr>
          <a:xfrm>
            <a:off x="10863580" y="5545455"/>
            <a:ext cx="875030"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cxnSp>
        <p:nvCxnSpPr>
          <p:cNvPr id="22" name="直接连接符 21"/>
          <p:cNvCxnSpPr/>
          <p:nvPr/>
        </p:nvCxnSpPr>
        <p:spPr>
          <a:xfrm>
            <a:off x="9988550" y="5940425"/>
            <a:ext cx="1311910" cy="0"/>
          </a:xfrm>
          <a:prstGeom prst="line">
            <a:avLst/>
          </a:prstGeom>
          <a:ln w="28575">
            <a:solidFill>
              <a:srgbClr val="0070C0"/>
            </a:solidFill>
          </a:ln>
        </p:spPr>
        <p:style>
          <a:lnRef idx="1">
            <a:srgbClr val="5B9BD5"/>
          </a:lnRef>
          <a:fillRef idx="0">
            <a:srgbClr val="5B9BD5"/>
          </a:fillRef>
          <a:effectRef idx="0">
            <a:srgbClr val="5B9BD5"/>
          </a:effectRef>
          <a:fontRef idx="minor">
            <a:sysClr val="windowText" lastClr="000000"/>
          </a:fontRef>
        </p:style>
      </p:cxnSp>
      <p:sp>
        <p:nvSpPr>
          <p:cNvPr id="23" name="椭圆 22"/>
          <p:cNvSpPr/>
          <p:nvPr/>
        </p:nvSpPr>
        <p:spPr>
          <a:xfrm>
            <a:off x="3229610" y="1094740"/>
            <a:ext cx="1424940" cy="457200"/>
          </a:xfrm>
          <a:prstGeom prst="ellipse">
            <a:avLst/>
          </a:prstGeom>
          <a:noFill/>
          <a:ln w="38100">
            <a:solidFill>
              <a:srgbClr val="AF4F0F"/>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sz="2400"/>
          </a:p>
        </p:txBody>
      </p:sp>
      <p:sp>
        <p:nvSpPr>
          <p:cNvPr id="24" name="椭圆 23"/>
          <p:cNvSpPr/>
          <p:nvPr/>
        </p:nvSpPr>
        <p:spPr>
          <a:xfrm>
            <a:off x="5824220" y="1537970"/>
            <a:ext cx="1384935" cy="408940"/>
          </a:xfrm>
          <a:prstGeom prst="ellipse">
            <a:avLst/>
          </a:prstGeom>
          <a:noFill/>
          <a:ln w="38100">
            <a:solidFill>
              <a:srgbClr val="AF4F0F"/>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sz="2400"/>
          </a:p>
        </p:txBody>
      </p:sp>
      <p:sp>
        <p:nvSpPr>
          <p:cNvPr id="5" name="文本框 4"/>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par>
                                <p:cTn id="40" presetID="3" presetClass="entr" presetSubtype="1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8" grpId="0" bldLvl="0" animBg="1"/>
      <p:bldP spid="9" grpId="0" bldLvl="0" animBg="1"/>
      <p:bldP spid="23" grpId="0" bldLvl="0" animBg="1"/>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3513455"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从语法到语境语篇</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472440" y="915035"/>
            <a:ext cx="11247120" cy="5708015"/>
          </a:xfrm>
          <a:prstGeom prst="rect">
            <a:avLst/>
          </a:prstGeom>
        </p:spPr>
        <p:txBody>
          <a:bodyPr wrap="square">
            <a:spAutoFit/>
          </a:bodyPr>
          <a:p>
            <a:pPr algn="just" fontAlgn="auto">
              <a:lnSpc>
                <a:spcPts val="4380"/>
              </a:lnSpc>
              <a:spcBef>
                <a:spcPts val="0"/>
              </a:spcBef>
              <a:buClr>
                <a:srgbClr val="FFFFCC"/>
              </a:buClr>
              <a:buSzPct val="75000"/>
              <a:defRPr/>
            </a:pPr>
            <a:r>
              <a:rPr lang="en-US" altLang="zh-CN"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把握语境，重视语篇的理解。</a:t>
            </a:r>
            <a:endPar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4380"/>
              </a:lnSpc>
              <a:spcBef>
                <a:spcPts val="0"/>
              </a:spcBef>
              <a:buClr>
                <a:srgbClr val="FFFFCC"/>
              </a:buClr>
              <a:buSzPct val="75000"/>
              <a:defRPr/>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培养语篇意识和语篇驾驭能力，在语篇中</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敏感性地</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感受和运用语法。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微观语篇还涵盖能有效判断并确认语篇所使用的交际功能 、能正确识别语篇标记</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包含语篇逻辑符号和语篇之间的逻辑关联符号以及保持语篇意义连接的逻辑关联手段等</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4380"/>
              </a:lnSpc>
              <a:spcBef>
                <a:spcPts val="0"/>
              </a:spcBef>
              <a:buClr>
                <a:srgbClr val="FFFFCC"/>
              </a:buClr>
              <a:buSzPct val="75000"/>
              <a:defRPr/>
            </a:pPr>
            <a:r>
              <a:rPr lang="en-US" altLang="zh-CN"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关注语篇的层次和主题。</a:t>
            </a:r>
            <a:endPar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4380"/>
              </a:lnSpc>
              <a:spcBef>
                <a:spcPts val="0"/>
              </a:spcBef>
              <a:buClr>
                <a:srgbClr val="FFFFCC"/>
              </a:buClr>
              <a:buSzPct val="75000"/>
              <a:defRPr/>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语法填空</a:t>
            </a:r>
            <a:r>
              <a:rPr lang="zh-CN" altLang="en-US" sz="2400" u="sng" dirty="0">
                <a:ln>
                  <a:noFill/>
                </a:ln>
                <a:solidFill>
                  <a:srgbClr val="002060"/>
                </a:solidFill>
                <a:effectLst>
                  <a:outerShdw blurRad="38100" dist="38100" dir="2700000" algn="tl">
                    <a:srgbClr val="010199"/>
                  </a:outerShdw>
                </a:effectLst>
                <a:latin typeface="微软雅黑" panose="020B0503020204020204" pitchFamily="34" charset="-122"/>
                <a:ea typeface="微软雅黑" panose="020B0503020204020204" pitchFamily="34" charset="-122"/>
                <a:cs typeface="微软雅黑" panose="020B0503020204020204" pitchFamily="34" charset="-122"/>
              </a:rPr>
              <a:t>不是见空填空</a:t>
            </a:r>
            <a:r>
              <a:rPr lang="zh-CN" altLang="en-US" sz="2400" dirty="0">
                <a:solidFill>
                  <a:srgbClr val="FFFFFF"/>
                </a:solidFill>
                <a:effectLst>
                  <a:outerShdw blurRad="38100" dist="38100" dir="2700000" algn="tl">
                    <a:srgbClr val="010199"/>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要把所填词放在</a:t>
            </a:r>
            <a:r>
              <a:rPr lang="zh-CN" altLang="en-US" sz="2400" u="sng" dirty="0">
                <a:solidFill>
                  <a:srgbClr val="002060"/>
                </a:solidFill>
                <a:effectLst>
                  <a:outerShdw blurRad="38100" dist="38100" dir="2700000" algn="tl">
                    <a:srgbClr val="010199"/>
                  </a:outerShdw>
                </a:effectLst>
                <a:latin typeface="微软雅黑" panose="020B0503020204020204" pitchFamily="34" charset="-122"/>
                <a:ea typeface="微软雅黑" panose="020B0503020204020204" pitchFamily="34" charset="-122"/>
                <a:cs typeface="微软雅黑" panose="020B0503020204020204" pitchFamily="34" charset="-122"/>
              </a:rPr>
              <a:t>句中、句际、段际去综合考虑</a:t>
            </a:r>
            <a:r>
              <a:rPr lang="zh-CN" altLang="en-US" sz="2400" dirty="0">
                <a:solidFill>
                  <a:srgbClr val="FFFFFF"/>
                </a:solidFill>
                <a:effectLst>
                  <a:outerShdw blurRad="38100" dist="38100" dir="2700000" algn="tl">
                    <a:srgbClr val="010199"/>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70C0"/>
                </a:solidFill>
                <a:effectLst>
                  <a:outerShdw blurRad="38100" dist="38100" dir="2700000" algn="tl">
                    <a:srgbClr val="010199"/>
                  </a:outerShdw>
                </a:effectLst>
                <a:latin typeface="微软雅黑" panose="020B0503020204020204" pitchFamily="34" charset="-122"/>
                <a:ea typeface="微软雅黑" panose="020B0503020204020204" pitchFamily="34" charset="-122"/>
                <a:cs typeface="微软雅黑" panose="020B0503020204020204" pitchFamily="34" charset="-122"/>
              </a:rPr>
              <a:t>尤其是无提示词的填空。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“空在句中，题在文中”。</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4380"/>
              </a:lnSpc>
              <a:spcBef>
                <a:spcPts val="0"/>
              </a:spcBef>
              <a:buClr>
                <a:srgbClr val="FFFFCC"/>
              </a:buClr>
              <a:buSzPct val="75000"/>
              <a:defRPr/>
            </a:pPr>
            <a:r>
              <a:rPr lang="en-US" altLang="zh-CN"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抓住语篇的文脉。</a:t>
            </a:r>
            <a:endParaRPr lang="zh-CN" altLang="en-US" sz="28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ts val="4380"/>
              </a:lnSpc>
              <a:spcBef>
                <a:spcPts val="0"/>
              </a:spcBef>
              <a:buClr>
                <a:srgbClr val="FFFFCC"/>
              </a:buClr>
              <a:buSzPct val="75000"/>
              <a:defRPr/>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明晰语篇中“词汇</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语法”是如何衔接与连贯的，了解作者的预先设定和布局谋篇的思想。</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0" y="0"/>
            <a:ext cx="985019" cy="58316"/>
          </a:xfrm>
          <a:prstGeom prst="rect">
            <a:avLst/>
          </a:prstGeom>
          <a:solidFill>
            <a:sysClr val="windowText" lastClr="000000">
              <a:lumMod val="65000"/>
              <a:lumOff val="35000"/>
            </a:sysClr>
          </a:solidFill>
          <a:ln w="25400" cap="flat" cmpd="sng" algn="ctr">
            <a:noFill/>
            <a:prstDash val="solid"/>
          </a:ln>
          <a:effectLst/>
        </p:spPr>
        <p:txBody>
          <a:bodyPr rtlCol="0" anchor="ctr"/>
          <a:p>
            <a:pPr algn="ctr"/>
            <a:endParaRPr lang="zh-CN" altLang="en-US"/>
          </a:p>
        </p:txBody>
      </p:sp>
      <p:grpSp>
        <p:nvGrpSpPr>
          <p:cNvPr id="31" name="组合 30"/>
          <p:cNvGrpSpPr/>
          <p:nvPr/>
        </p:nvGrpSpPr>
        <p:grpSpPr>
          <a:xfrm>
            <a:off x="192931" y="0"/>
            <a:ext cx="576064" cy="836712"/>
            <a:chOff x="841003" y="360040"/>
            <a:chExt cx="504056" cy="836712"/>
          </a:xfrm>
          <a:solidFill>
            <a:srgbClr val="00B0F0"/>
          </a:solidFill>
        </p:grpSpPr>
        <p:sp>
          <p:nvSpPr>
            <p:cNvPr id="32" name="矩形 31"/>
            <p:cNvSpPr/>
            <p:nvPr/>
          </p:nvSpPr>
          <p:spPr>
            <a:xfrm>
              <a:off x="841003" y="360040"/>
              <a:ext cx="504056" cy="548680"/>
            </a:xfrm>
            <a:prstGeom prst="rect">
              <a:avLst/>
            </a:prstGeom>
            <a:grpFill/>
            <a:ln w="25400" cap="flat" cmpd="sng" algn="ctr">
              <a:noFill/>
              <a:prstDash val="solid"/>
            </a:ln>
            <a:effectLst/>
          </p:spPr>
          <p:txBody>
            <a:bodyPr rtlCol="0" anchor="ctr"/>
            <a:p>
              <a:pPr algn="ctr"/>
              <a:endParaRPr lang="zh-CN" altLang="en-US"/>
            </a:p>
          </p:txBody>
        </p:sp>
        <p:sp>
          <p:nvSpPr>
            <p:cNvPr id="33" name="等腰三角形 32"/>
            <p:cNvSpPr/>
            <p:nvPr/>
          </p:nvSpPr>
          <p:spPr>
            <a:xfrm rot="10800000">
              <a:off x="841003" y="908720"/>
              <a:ext cx="504056" cy="288032"/>
            </a:xfrm>
            <a:prstGeom prst="triangle">
              <a:avLst/>
            </a:prstGeom>
            <a:grpFill/>
            <a:ln w="25400" cap="flat" cmpd="sng" algn="ctr">
              <a:noFill/>
              <a:prstDash val="solid"/>
            </a:ln>
            <a:effectLst/>
          </p:spPr>
          <p:txBody>
            <a:bodyPr rtlCol="0" anchor="ctr"/>
            <a:p>
              <a:pPr algn="ctr"/>
              <a:endParaRPr lang="zh-CN" altLang="en-US"/>
            </a:p>
          </p:txBody>
        </p:sp>
      </p:grpSp>
      <p:sp>
        <p:nvSpPr>
          <p:cNvPr id="55" name="文本框 9"/>
          <p:cNvSpPr txBox="1"/>
          <p:nvPr/>
        </p:nvSpPr>
        <p:spPr>
          <a:xfrm>
            <a:off x="868045" y="172720"/>
            <a:ext cx="4903470" cy="437515"/>
          </a:xfrm>
          <a:prstGeom prst="rect">
            <a:avLst/>
          </a:prstGeom>
          <a:solidFill>
            <a:schemeClr val="accent5">
              <a:lumMod val="40000"/>
              <a:lumOff val="60000"/>
            </a:schemeClr>
          </a:solidFill>
          <a:effectLst>
            <a:outerShdw blurRad="76200" dist="12700" dir="8100000" sy="-23000" kx="800400" algn="br" rotWithShape="0">
              <a:prstClr val="black">
                <a:alpha val="20000"/>
              </a:prstClr>
            </a:outerShdw>
          </a:effectLst>
        </p:spPr>
        <p:txBody>
          <a:bodyPr wrap="square" lIns="68580" tIns="34290" rIns="68580" bIns="34290" rtlCol="0">
            <a:spAutoFit/>
          </a:bodyPr>
          <a:p>
            <a:pPr marL="0" lvl="1" algn="ctr"/>
            <a:r>
              <a:rPr sz="2400" b="1" dirty="0" smtClean="0">
                <a:solidFill>
                  <a:schemeClr val="tx1"/>
                </a:solidFill>
                <a:latin typeface="微软雅黑" panose="020B0503020204020204" pitchFamily="34" charset="-122"/>
                <a:ea typeface="微软雅黑" panose="020B0503020204020204" pitchFamily="34" charset="-122"/>
              </a:rPr>
              <a:t>2020年1月浙江英语卷-语法填空</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1645" y="798195"/>
            <a:ext cx="11427460" cy="5631180"/>
          </a:xfrm>
          <a:prstGeom prst="rect">
            <a:avLst/>
          </a:prstGeom>
          <a:noFill/>
          <a:ln w="9525">
            <a:noFill/>
          </a:ln>
        </p:spPr>
        <p:txBody>
          <a:bodyPr wrap="square">
            <a:spAutoFit/>
          </a:bodyPr>
          <a:p>
            <a:pPr indent="304800"/>
            <a:r>
              <a:rPr lang="en-US" sz="2400" b="0">
                <a:solidFill>
                  <a:srgbClr val="000000"/>
                </a:solidFill>
                <a:latin typeface="Times New Roman" panose="02020603050405020304" pitchFamily="18" charset="0"/>
                <a:ea typeface="宋体" panose="02010600030101010101" pitchFamily="2" charset="-122"/>
              </a:rPr>
              <a:t>   Something significant is happening to the world population - it is aging. The median (</a:t>
            </a:r>
            <a:r>
              <a:rPr lang="zh-CN" sz="2400" b="0">
                <a:solidFill>
                  <a:srgbClr val="000000"/>
                </a:solidFill>
                <a:ea typeface="宋体" panose="02010600030101010101" pitchFamily="2" charset="-122"/>
              </a:rPr>
              <a:t>中位数的）</a:t>
            </a:r>
            <a:r>
              <a:rPr lang="en-US" sz="2400" b="0">
                <a:solidFill>
                  <a:srgbClr val="000000"/>
                </a:solidFill>
                <a:latin typeface="Times New Roman" panose="02020603050405020304" pitchFamily="18" charset="0"/>
                <a:ea typeface="宋体" panose="02010600030101010101" pitchFamily="2" charset="-122"/>
              </a:rPr>
              <a:t>age of an American in 1950</a:t>
            </a:r>
            <a:r>
              <a:rPr lang="en-US" sz="2400" b="0">
                <a:solidFill>
                  <a:srgbClr val="000000"/>
                </a:solidFill>
                <a:latin typeface="Times New Roman" panose="02020603050405020304" pitchFamily="18" charset="0"/>
                <a:cs typeface="Times New Roman" panose="02020603050405020304" pitchFamily="18" charset="0"/>
              </a:rPr>
              <a:t> </a:t>
            </a:r>
            <a:r>
              <a:rPr lang="en-US" sz="2400" b="0" u="sng">
                <a:solidFill>
                  <a:srgbClr val="000000"/>
                </a:solidFill>
                <a:latin typeface="Times New Roman" panose="02020603050405020304" pitchFamily="18" charset="0"/>
                <a:cs typeface="Times New Roman" panose="02020603050405020304" pitchFamily="18" charset="0"/>
              </a:rPr>
              <a:t>   56            </a:t>
            </a:r>
            <a:r>
              <a:rPr lang="en-US" sz="2400" b="0">
                <a:solidFill>
                  <a:srgbClr val="000000"/>
                </a:solidFill>
                <a:latin typeface="Times New Roman" panose="02020603050405020304" pitchFamily="18" charset="0"/>
                <a:ea typeface="宋体" panose="02010600030101010101" pitchFamily="2" charset="-122"/>
              </a:rPr>
              <a:t>(be) 30 - today it is 41 and is expected </a:t>
            </a:r>
            <a:r>
              <a:rPr lang="en-US" sz="2400" b="0" u="sng">
                <a:solidFill>
                  <a:srgbClr val="000000"/>
                </a:solidFill>
                <a:latin typeface="Times New Roman" panose="02020603050405020304" pitchFamily="18" charset="0"/>
                <a:cs typeface="Times New Roman" panose="02020603050405020304" pitchFamily="18" charset="0"/>
              </a:rPr>
              <a:t>   57                         </a:t>
            </a:r>
            <a:r>
              <a:rPr lang="en-US" sz="2400" b="0">
                <a:solidFill>
                  <a:srgbClr val="000000"/>
                </a:solidFill>
                <a:latin typeface="Times New Roman" panose="02020603050405020304" pitchFamily="18" charset="0"/>
                <a:ea typeface="宋体" panose="02010600030101010101" pitchFamily="2" charset="-122"/>
              </a:rPr>
              <a:t>(increase) to 42 by 2050. For Japan, the </a:t>
            </a:r>
            <a:r>
              <a:rPr lang="en-US" sz="2400" b="0" u="sng">
                <a:solidFill>
                  <a:srgbClr val="000000"/>
                </a:solidFill>
                <a:latin typeface="Times New Roman" panose="02020603050405020304" pitchFamily="18" charset="0"/>
                <a:cs typeface="Times New Roman" panose="02020603050405020304" pitchFamily="18" charset="0"/>
              </a:rPr>
              <a:t>   58                       </a:t>
            </a:r>
            <a:r>
              <a:rPr lang="en-US" sz="2400" b="0">
                <a:solidFill>
                  <a:srgbClr val="000000"/>
                </a:solidFill>
                <a:latin typeface="Times New Roman" panose="02020603050405020304" pitchFamily="18" charset="0"/>
                <a:ea typeface="宋体" panose="02010600030101010101" pitchFamily="2" charset="-122"/>
              </a:rPr>
              <a:t>(number) are more striking - 22 in 1950</a:t>
            </a:r>
            <a:r>
              <a:rPr lang="zh-CN" sz="2400" b="0">
                <a:solidFill>
                  <a:srgbClr val="000000"/>
                </a:solidFill>
                <a:latin typeface="Times New Roman" panose="02020603050405020304" pitchFamily="18" charset="0"/>
                <a:ea typeface="宋体" panose="02010600030101010101" pitchFamily="2" charset="-122"/>
              </a:rPr>
              <a:t>，</a:t>
            </a:r>
            <a:r>
              <a:rPr lang="en-US" sz="2400" b="0">
                <a:solidFill>
                  <a:srgbClr val="000000"/>
                </a:solidFill>
                <a:latin typeface="Times New Roman" panose="02020603050405020304" pitchFamily="18" charset="0"/>
                <a:cs typeface="Times New Roman" panose="02020603050405020304" pitchFamily="18" charset="0"/>
              </a:rPr>
              <a:t> </a:t>
            </a:r>
            <a:r>
              <a:rPr lang="en-US" sz="2400" b="0">
                <a:solidFill>
                  <a:srgbClr val="000000"/>
                </a:solidFill>
                <a:latin typeface="Times New Roman" panose="02020603050405020304" pitchFamily="18" charset="0"/>
                <a:ea typeface="宋体" panose="02010600030101010101" pitchFamily="2" charset="-122"/>
              </a:rPr>
              <a:t>46 today and 53 in 2050. In 2015</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one in 12 people around the world were over 65</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by 2050</a:t>
            </a:r>
            <a:r>
              <a:rPr lang="en-US" sz="2400" b="0">
                <a:solidFill>
                  <a:srgbClr val="000000"/>
                </a:solidFill>
                <a:latin typeface="Times New Roman" panose="02020603050405020304" pitchFamily="18" charset="0"/>
                <a:cs typeface="Times New Roman" panose="02020603050405020304" pitchFamily="18" charset="0"/>
              </a:rPr>
              <a:t>, </a:t>
            </a:r>
            <a:r>
              <a:rPr lang="en-US" sz="2400" b="0">
                <a:solidFill>
                  <a:srgbClr val="000000"/>
                </a:solidFill>
                <a:latin typeface="Times New Roman" panose="02020603050405020304" pitchFamily="18" charset="0"/>
                <a:ea typeface="宋体" panose="02010600030101010101" pitchFamily="2" charset="-122"/>
              </a:rPr>
              <a:t>it will be one in six.     This aging of the population is driven </a:t>
            </a:r>
            <a:r>
              <a:rPr lang="en-US" sz="2400" b="0" u="sng">
                <a:solidFill>
                  <a:srgbClr val="000000"/>
                </a:solidFill>
                <a:latin typeface="Times New Roman" panose="02020603050405020304" pitchFamily="18" charset="0"/>
                <a:cs typeface="Times New Roman" panose="02020603050405020304" pitchFamily="18" charset="0"/>
              </a:rPr>
              <a:t>   59                </a:t>
            </a:r>
            <a:r>
              <a:rPr lang="en-US" sz="2400" b="0">
                <a:solidFill>
                  <a:srgbClr val="000000"/>
                </a:solidFill>
                <a:latin typeface="Times New Roman" panose="02020603050405020304" pitchFamily="18" charset="0"/>
                <a:ea typeface="宋体" panose="02010600030101010101" pitchFamily="2" charset="-122"/>
              </a:rPr>
              <a:t> two factors. The first is declining birth rates</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which means old generations are large </a:t>
            </a:r>
            <a:r>
              <a:rPr lang="en-US" sz="2400" b="0" u="sng">
                <a:solidFill>
                  <a:srgbClr val="000000"/>
                </a:solidFill>
                <a:latin typeface="Times New Roman" panose="02020603050405020304" pitchFamily="18" charset="0"/>
                <a:cs typeface="Times New Roman" panose="02020603050405020304" pitchFamily="18" charset="0"/>
              </a:rPr>
              <a:t>   60                        </a:t>
            </a:r>
            <a:r>
              <a:rPr lang="en-US" sz="2400" b="0">
                <a:solidFill>
                  <a:srgbClr val="000000"/>
                </a:solidFill>
                <a:latin typeface="Times New Roman" panose="02020603050405020304" pitchFamily="18" charset="0"/>
                <a:ea typeface="宋体" panose="02010600030101010101" pitchFamily="2" charset="-122"/>
              </a:rPr>
              <a:t>(compare) to younger generations</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and so</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 average, the population becomes </a:t>
            </a:r>
            <a:r>
              <a:rPr lang="en-US" sz="2400" b="0" u="sng">
                <a:solidFill>
                  <a:srgbClr val="000000"/>
                </a:solidFill>
                <a:latin typeface="Times New Roman" panose="02020603050405020304" pitchFamily="18" charset="0"/>
                <a:cs typeface="Times New Roman" panose="02020603050405020304" pitchFamily="18" charset="0"/>
              </a:rPr>
              <a:t>   61                   </a:t>
            </a:r>
            <a:r>
              <a:rPr lang="en-US" sz="2400" b="0">
                <a:solidFill>
                  <a:srgbClr val="000000"/>
                </a:solidFill>
                <a:latin typeface="Times New Roman" panose="02020603050405020304" pitchFamily="18" charset="0"/>
                <a:ea typeface="宋体" panose="02010600030101010101" pitchFamily="2" charset="-122"/>
              </a:rPr>
              <a:t>(old) than before. This is </a:t>
            </a:r>
            <a:r>
              <a:rPr lang="en-US" sz="2400" b="0" u="sng">
                <a:solidFill>
                  <a:srgbClr val="000000"/>
                </a:solidFill>
                <a:latin typeface="Times New Roman" panose="02020603050405020304" pitchFamily="18" charset="0"/>
                <a:cs typeface="Times New Roman" panose="02020603050405020304" pitchFamily="18" charset="0"/>
              </a:rPr>
              <a:t>   62                          </a:t>
            </a:r>
            <a:r>
              <a:rPr lang="en-US" sz="2400" b="0">
                <a:solidFill>
                  <a:srgbClr val="000000"/>
                </a:solidFill>
                <a:latin typeface="Times New Roman" panose="02020603050405020304" pitchFamily="18" charset="0"/>
                <a:ea typeface="宋体" panose="02010600030101010101" pitchFamily="2" charset="-122"/>
              </a:rPr>
              <a:t> (particular) true in the US. The second reason is that people are living longer.</a:t>
            </a:r>
            <a:r>
              <a:rPr lang="en-US" sz="2400" b="0">
                <a:solidFill>
                  <a:srgbClr val="000000"/>
                </a:solidFill>
                <a:latin typeface="Times New Roman" panose="02020603050405020304" pitchFamily="18" charset="0"/>
                <a:cs typeface="Times New Roman" panose="02020603050405020304" pitchFamily="18" charset="0"/>
              </a:rPr>
              <a:t> A</a:t>
            </a:r>
            <a:r>
              <a:rPr lang="en-US" sz="2400" b="0">
                <a:solidFill>
                  <a:srgbClr val="000000"/>
                </a:solidFill>
                <a:latin typeface="Times New Roman" panose="02020603050405020304" pitchFamily="18" charset="0"/>
                <a:ea typeface="宋体" panose="02010600030101010101" pitchFamily="2" charset="-122"/>
              </a:rPr>
              <a:t> child bo</a:t>
            </a:r>
            <a:r>
              <a:rPr lang="en-US" sz="2400" b="0">
                <a:solidFill>
                  <a:srgbClr val="000000"/>
                </a:solidFill>
                <a:latin typeface="Times New Roman" panose="02020603050405020304" pitchFamily="18" charset="0"/>
                <a:cs typeface="Times New Roman" panose="02020603050405020304" pitchFamily="18" charset="0"/>
              </a:rPr>
              <a:t>rn</a:t>
            </a:r>
            <a:r>
              <a:rPr lang="en-US" sz="2400" b="0">
                <a:solidFill>
                  <a:srgbClr val="000000"/>
                </a:solidFill>
                <a:latin typeface="Times New Roman" panose="02020603050405020304" pitchFamily="18" charset="0"/>
                <a:ea typeface="宋体" panose="02010600030101010101" pitchFamily="2" charset="-122"/>
              </a:rPr>
              <a:t> in the US today has </a:t>
            </a:r>
            <a:r>
              <a:rPr lang="en-US" sz="2400" b="0" u="sng">
                <a:solidFill>
                  <a:srgbClr val="000000"/>
                </a:solidFill>
                <a:latin typeface="Times New Roman" panose="02020603050405020304" pitchFamily="18" charset="0"/>
                <a:cs typeface="Times New Roman" panose="02020603050405020304" pitchFamily="18" charset="0"/>
              </a:rPr>
              <a:t>   63                  </a:t>
            </a:r>
            <a:r>
              <a:rPr lang="en-US" sz="2400" b="0">
                <a:solidFill>
                  <a:srgbClr val="000000"/>
                </a:solidFill>
                <a:latin typeface="Times New Roman" panose="02020603050405020304" pitchFamily="18" charset="0"/>
                <a:ea typeface="宋体" panose="02010600030101010101" pitchFamily="2" charset="-122"/>
              </a:rPr>
              <a:t> very realistic chance of living beyond 100 and needs to plan accordingly.      People tend to focus on the first factor. Howeve</a:t>
            </a:r>
            <a:r>
              <a:rPr lang="en-US" sz="2400" b="0">
                <a:solidFill>
                  <a:srgbClr val="000000"/>
                </a:solidFill>
                <a:latin typeface="Times New Roman" panose="02020603050405020304" pitchFamily="18" charset="0"/>
                <a:cs typeface="Times New Roman" panose="02020603050405020304" pitchFamily="18" charset="0"/>
              </a:rPr>
              <a:t>r,</a:t>
            </a:r>
            <a:r>
              <a:rPr lang="en-US" sz="2400" b="0">
                <a:solidFill>
                  <a:srgbClr val="000000"/>
                </a:solidFill>
                <a:latin typeface="Times New Roman" panose="02020603050405020304" pitchFamily="18" charset="0"/>
                <a:ea typeface="宋体" panose="02010600030101010101" pitchFamily="2" charset="-122"/>
              </a:rPr>
              <a:t> greater attention should </a:t>
            </a:r>
            <a:r>
              <a:rPr lang="en-US" sz="2400" b="0" u="sng">
                <a:solidFill>
                  <a:srgbClr val="000000"/>
                </a:solidFill>
                <a:latin typeface="Times New Roman" panose="02020603050405020304" pitchFamily="18" charset="0"/>
                <a:cs typeface="Times New Roman" panose="02020603050405020304" pitchFamily="18" charset="0"/>
              </a:rPr>
              <a:t>  64        </a:t>
            </a:r>
            <a:r>
              <a:rPr lang="en-US" sz="2400" b="0">
                <a:solidFill>
                  <a:srgbClr val="000000"/>
                </a:solidFill>
                <a:latin typeface="Times New Roman" panose="02020603050405020304" pitchFamily="18" charset="0"/>
                <a:ea typeface="宋体" panose="02010600030101010101" pitchFamily="2" charset="-122"/>
              </a:rPr>
              <a:t>(place) on longevity (</a:t>
            </a:r>
            <a:r>
              <a:rPr lang="zh-CN" sz="2400" b="0">
                <a:solidFill>
                  <a:srgbClr val="000000"/>
                </a:solidFill>
                <a:ea typeface="宋体" panose="02010600030101010101" pitchFamily="2" charset="-122"/>
              </a:rPr>
              <a:t>长寿）</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It is</a:t>
            </a:r>
            <a:r>
              <a:rPr lang="en-US" sz="2400" b="0">
                <a:solidFill>
                  <a:srgbClr val="000000"/>
                </a:solidFill>
                <a:latin typeface="Times New Roman" panose="02020603050405020304" pitchFamily="18" charset="0"/>
                <a:cs typeface="Times New Roman" panose="02020603050405020304" pitchFamily="18" charset="0"/>
              </a:rPr>
              <a:t>n</a:t>
            </a:r>
            <a:r>
              <a:rPr lang="en-US" sz="2400" b="0">
                <a:solidFill>
                  <a:srgbClr val="000000"/>
                </a:solidFill>
                <a:latin typeface="Times New Roman" panose="02020603050405020304" pitchFamily="18" charset="0"/>
                <a:ea typeface="宋体" panose="02010600030101010101" pitchFamily="2" charset="-122"/>
              </a:rPr>
              <a:t>’</a:t>
            </a:r>
            <a:r>
              <a:rPr lang="en-US" sz="2400" b="0">
                <a:solidFill>
                  <a:srgbClr val="000000"/>
                </a:solidFill>
                <a:latin typeface="Times New Roman" panose="02020603050405020304" pitchFamily="18" charset="0"/>
                <a:cs typeface="Times New Roman" panose="02020603050405020304" pitchFamily="18" charset="0"/>
              </a:rPr>
              <a:t>t</a:t>
            </a:r>
            <a:r>
              <a:rPr lang="en-US" sz="2400" b="0">
                <a:solidFill>
                  <a:srgbClr val="000000"/>
                </a:solidFill>
                <a:latin typeface="Times New Roman" panose="02020603050405020304" pitchFamily="18" charset="0"/>
                <a:ea typeface="宋体" panose="02010600030101010101" pitchFamily="2" charset="-122"/>
              </a:rPr>
              <a:t> just that people are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on average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living longer. </a:t>
            </a:r>
            <a:r>
              <a:rPr lang="en-US" sz="2400" b="0">
                <a:solidFill>
                  <a:srgbClr val="000000"/>
                </a:solidFill>
                <a:latin typeface="Times New Roman" panose="02020603050405020304" pitchFamily="18" charset="0"/>
                <a:cs typeface="Times New Roman" panose="02020603050405020304" pitchFamily="18" charset="0"/>
              </a:rPr>
              <a:t>I</a:t>
            </a:r>
            <a:r>
              <a:rPr lang="en-US" sz="2400" b="0">
                <a:solidFill>
                  <a:srgbClr val="000000"/>
                </a:solidFill>
                <a:latin typeface="Times New Roman" panose="02020603050405020304" pitchFamily="18" charset="0"/>
                <a:ea typeface="宋体" panose="02010600030101010101" pitchFamily="2" charset="-122"/>
              </a:rPr>
              <a:t>t’s also that they are on average healthier </a:t>
            </a:r>
            <a:r>
              <a:rPr lang="en-US" sz="2400" b="0" u="sng">
                <a:solidFill>
                  <a:srgbClr val="000000"/>
                </a:solidFill>
                <a:latin typeface="Times New Roman" panose="02020603050405020304" pitchFamily="18" charset="0"/>
                <a:cs typeface="Times New Roman" panose="02020603050405020304" pitchFamily="18" charset="0"/>
              </a:rPr>
              <a:t>   65                </a:t>
            </a:r>
            <a:r>
              <a:rPr lang="en-US" sz="2400" b="0">
                <a:solidFill>
                  <a:srgbClr val="000000"/>
                </a:solidFill>
                <a:latin typeface="Times New Roman" panose="02020603050405020304" pitchFamily="18" charset="0"/>
                <a:ea typeface="宋体" panose="02010600030101010101" pitchFamily="2" charset="-122"/>
              </a:rPr>
              <a:t> more productive for longer. Therefore</a:t>
            </a:r>
            <a:r>
              <a:rPr lang="en-US" sz="2400" b="0">
                <a:solidFill>
                  <a:srgbClr val="000000"/>
                </a:solidFill>
                <a:latin typeface="Times New Roman" panose="02020603050405020304" pitchFamily="18" charset="0"/>
                <a:cs typeface="Times New Roman" panose="02020603050405020304" pitchFamily="18" charset="0"/>
              </a:rPr>
              <a:t>,</a:t>
            </a:r>
            <a:r>
              <a:rPr lang="en-US" sz="2400" b="0">
                <a:solidFill>
                  <a:srgbClr val="000000"/>
                </a:solidFill>
                <a:latin typeface="Times New Roman" panose="02020603050405020304" pitchFamily="18" charset="0"/>
                <a:ea typeface="宋体" panose="02010600030101010101" pitchFamily="2" charset="-122"/>
              </a:rPr>
              <a:t> they can work for longe</a:t>
            </a:r>
            <a:r>
              <a:rPr lang="en-US" sz="2400" b="0">
                <a:solidFill>
                  <a:srgbClr val="000000"/>
                </a:solidFill>
                <a:latin typeface="Times New Roman" panose="02020603050405020304" pitchFamily="18" charset="0"/>
                <a:cs typeface="Times New Roman" panose="02020603050405020304" pitchFamily="18" charset="0"/>
              </a:rPr>
              <a:t>r,</a:t>
            </a:r>
            <a:r>
              <a:rPr lang="en-US" sz="2400" b="0">
                <a:solidFill>
                  <a:srgbClr val="000000"/>
                </a:solidFill>
                <a:latin typeface="Times New Roman" panose="02020603050405020304" pitchFamily="18" charset="0"/>
                <a:ea typeface="宋体" panose="02010600030101010101" pitchFamily="2" charset="-122"/>
              </a:rPr>
              <a:t> consume more and in general be a boost to the economy.</a:t>
            </a:r>
            <a:endParaRPr lang="zh-CN" altLang="en-US" sz="2400"/>
          </a:p>
        </p:txBody>
      </p:sp>
      <p:sp>
        <p:nvSpPr>
          <p:cNvPr id="8" name="文本框 7"/>
          <p:cNvSpPr txBox="1"/>
          <p:nvPr/>
        </p:nvSpPr>
        <p:spPr>
          <a:xfrm>
            <a:off x="6181090" y="1179195"/>
            <a:ext cx="1141730" cy="460375"/>
          </a:xfrm>
          <a:prstGeom prst="rect">
            <a:avLst/>
          </a:prstGeom>
          <a:noFill/>
        </p:spPr>
        <p:txBody>
          <a:bodyPr wrap="square" rtlCol="0" anchor="t">
            <a:spAutoFit/>
          </a:bodyPr>
          <a:p>
            <a:pPr algn="ctr"/>
            <a:r>
              <a:rPr lang="zh-CN" altLang="en-US" sz="2400" b="1">
                <a:solidFill>
                  <a:srgbClr val="002060"/>
                </a:solidFill>
                <a:latin typeface="Times New Roman" panose="02020603050405020304" pitchFamily="18" charset="0"/>
                <a:cs typeface="Times New Roman" panose="02020603050405020304" pitchFamily="18" charset="0"/>
              </a:rPr>
              <a:t>was</a:t>
            </a:r>
            <a:r>
              <a:rPr lang="zh-CN" altLang="en-US">
                <a:solidFill>
                  <a:srgbClr val="002060"/>
                </a:solidFill>
                <a:latin typeface="Times New Roman" panose="02020603050405020304" pitchFamily="18" charset="0"/>
                <a:cs typeface="Times New Roman" panose="02020603050405020304" pitchFamily="18" charset="0"/>
              </a:rPr>
              <a:t>	</a:t>
            </a:r>
            <a:endParaRPr lang="zh-CN" altLang="en-US">
              <a:solidFill>
                <a:srgbClr val="00206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987425" y="1555115"/>
            <a:ext cx="1721485" cy="460375"/>
          </a:xfrm>
          <a:prstGeom prst="rect">
            <a:avLst/>
          </a:prstGeom>
          <a:noFill/>
        </p:spPr>
        <p:txBody>
          <a:bodyPr wrap="square" rtlCol="0" anchor="t">
            <a:spAutoFit/>
          </a:bodyPr>
          <a:p>
            <a:r>
              <a:rPr lang="zh-CN" altLang="en-US">
                <a:solidFill>
                  <a:srgbClr val="002060"/>
                </a:solidFill>
              </a:rPr>
              <a:t> </a:t>
            </a:r>
            <a:r>
              <a:rPr lang="zh-CN" altLang="en-US" sz="2400" b="1">
                <a:solidFill>
                  <a:srgbClr val="002060"/>
                </a:solidFill>
                <a:latin typeface="Times New Roman" panose="02020603050405020304" pitchFamily="18" charset="0"/>
                <a:cs typeface="Times New Roman" panose="02020603050405020304" pitchFamily="18" charset="0"/>
              </a:rPr>
              <a:t>to increase</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8325485" y="1555115"/>
            <a:ext cx="2454275" cy="460375"/>
          </a:xfrm>
          <a:prstGeom prst="rect">
            <a:avLst/>
          </a:prstGeom>
          <a:noFill/>
          <a:ln w="9525">
            <a:noFill/>
          </a:ln>
        </p:spPr>
        <p:txBody>
          <a:bodyPr wrap="square">
            <a:spAutoFit/>
          </a:bodyPr>
          <a:p>
            <a:pPr indent="0"/>
            <a:r>
              <a:rPr lang="zh-CN" altLang="en-US" sz="2400" b="1">
                <a:solidFill>
                  <a:srgbClr val="002060"/>
                </a:solidFill>
                <a:latin typeface="Times New Roman" panose="02020603050405020304" pitchFamily="18" charset="0"/>
                <a:cs typeface="Times New Roman" panose="02020603050405020304" pitchFamily="18" charset="0"/>
              </a:rPr>
              <a:t>numbers	</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6243955" y="2651760"/>
            <a:ext cx="1016000" cy="368300"/>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by</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7322820" y="3020060"/>
            <a:ext cx="1750060" cy="460375"/>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compared</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8127365" y="3388360"/>
            <a:ext cx="1072515" cy="368300"/>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older</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215515" y="3756660"/>
            <a:ext cx="1890395" cy="460375"/>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particularly</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7040880" y="4124960"/>
            <a:ext cx="819150" cy="368300"/>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 a</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5207000" y="5559425"/>
            <a:ext cx="974090" cy="368300"/>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and</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802120" y="280035"/>
            <a:ext cx="3429635" cy="460375"/>
          </a:xfrm>
          <a:prstGeom prst="rect">
            <a:avLst/>
          </a:prstGeom>
          <a:noFill/>
        </p:spPr>
        <p:txBody>
          <a:bodyPr wrap="square" rtlCol="0" anchor="t">
            <a:spAutoFit/>
          </a:bodyPr>
          <a:p>
            <a:r>
              <a:rPr lang="en-US" altLang="zh-CN" sz="2400" b="1">
                <a:solidFill>
                  <a:srgbClr val="002060"/>
                </a:solidFill>
                <a:latin typeface="Times New Roman" panose="02020603050405020304" pitchFamily="18" charset="0"/>
                <a:cs typeface="Times New Roman" panose="02020603050405020304" pitchFamily="18" charset="0"/>
              </a:rPr>
              <a:t>57. </a:t>
            </a:r>
            <a:r>
              <a:rPr lang="zh-CN" altLang="en-US" sz="2400" b="1">
                <a:solidFill>
                  <a:srgbClr val="002060"/>
                </a:solidFill>
                <a:latin typeface="Times New Roman" panose="02020603050405020304" pitchFamily="18" charset="0"/>
                <a:cs typeface="Times New Roman" panose="02020603050405020304" pitchFamily="18" charset="0"/>
              </a:rPr>
              <a:t>to have increased</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0379710" y="4810760"/>
            <a:ext cx="1694815" cy="460375"/>
          </a:xfrm>
          <a:prstGeom prst="rect">
            <a:avLst/>
          </a:prstGeom>
          <a:noFill/>
        </p:spPr>
        <p:txBody>
          <a:bodyPr wrap="square" rtlCol="0" anchor="t">
            <a:spAutoFit/>
          </a:bodyPr>
          <a:p>
            <a:r>
              <a:rPr lang="zh-CN" altLang="en-US" sz="2400" b="1">
                <a:solidFill>
                  <a:srgbClr val="002060"/>
                </a:solidFill>
                <a:latin typeface="Times New Roman" panose="02020603050405020304" pitchFamily="18" charset="0"/>
                <a:cs typeface="Times New Roman" panose="02020603050405020304" pitchFamily="18" charset="0"/>
              </a:rPr>
              <a:t>be placed</a:t>
            </a:r>
            <a:endParaRPr lang="zh-CN" altLang="en-US" sz="2400" b="1">
              <a:solidFill>
                <a:srgbClr val="00206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53365" y="-182245"/>
            <a:ext cx="478790" cy="730885"/>
          </a:xfrm>
          <a:prstGeom prst="rect">
            <a:avLst/>
          </a:prstGeom>
          <a:noFill/>
        </p:spPr>
        <p:txBody>
          <a:bodyPr wrap="none" rtlCol="0" anchor="t">
            <a:spAutoFit/>
          </a:bodyPr>
          <a:p>
            <a:pPr>
              <a:lnSpc>
                <a:spcPct val="130000"/>
              </a:lnSpc>
              <a:spcBef>
                <a:spcPts val="600"/>
              </a:spcBef>
            </a:pPr>
            <a:r>
              <a:rPr lang="en-US" altLang="zh-CN" sz="3200" b="1">
                <a:solidFill>
                  <a:schemeClr val="bg1"/>
                </a:solidFill>
                <a:sym typeface="+mn-ea"/>
              </a:rPr>
              <a:t>1</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7" grpId="0"/>
      <p:bldP spid="17" grpId="1"/>
      <p:bldP spid="2" grpId="0"/>
      <p:bldP spid="2" grpId="1"/>
      <p:bldP spid="16" grpId="0"/>
      <p:bldP spid="16" grpId="1"/>
    </p:bldLst>
  </p:timing>
</p:sld>
</file>

<file path=ppt/tags/tag1.xml><?xml version="1.0" encoding="utf-8"?>
<p:tagLst xmlns:p="http://schemas.openxmlformats.org/presentationml/2006/main">
  <p:tag name="KSO_WM_UNIT_TABLE_BEAUTIFY" val="smartTable{48d5d32c-63bd-4672-8d49-55b7d397d53c}"/>
</p:tagLst>
</file>

<file path=ppt/tags/tag2.xml><?xml version="1.0" encoding="utf-8"?>
<p:tagLst xmlns:p="http://schemas.openxmlformats.org/presentationml/2006/main">
  <p:tag name="KSO_WM_UNIT_TABLE_BEAUTIFY" val="smartTable{a4c262eb-65a0-48f8-bd36-ca6c4b423a4e}"/>
</p:tagLst>
</file>

<file path=ppt/tags/tag3.xml><?xml version="1.0" encoding="utf-8"?>
<p:tagLst xmlns:p="http://schemas.openxmlformats.org/presentationml/2006/main">
  <p:tag name="KSO_WM_UNIT_TABLE_BEAUTIFY" val="smartTable{9aa43c38-6e26-4517-b0f4-7a8c3e484aa1}"/>
</p:tagLst>
</file>

<file path=ppt/tags/tag4.xml><?xml version="1.0" encoding="utf-8"?>
<p:tagLst xmlns:p="http://schemas.openxmlformats.org/presentationml/2006/main">
  <p:tag name="KSO_WM_UNIT_TABLE_BEAUTIFY" val="smartTable{a4c262eb-65a0-48f8-bd36-ca6c4b423a4e}"/>
</p:tagLst>
</file>

<file path=ppt/tags/tag5.xml><?xml version="1.0" encoding="utf-8"?>
<p:tagLst xmlns:p="http://schemas.openxmlformats.org/presentationml/2006/main">
  <p:tag name="KSO_WM_UNIT_TABLE_BEAUTIFY" val="smartTable{9aa43c38-6e26-4517-b0f4-7a8c3e484aa1}"/>
</p:tagLst>
</file>

<file path=ppt/theme/theme1.xml><?xml version="1.0" encoding="utf-8"?>
<a:theme xmlns:a="http://schemas.openxmlformats.org/drawingml/2006/main" name="Office 主题​​">
  <a:themeElements>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方正正纤黑简体"/>
        <a:cs typeface=""/>
      </a:majorFont>
      <a:minorFont>
        <a:latin typeface="Abadi MT"/>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黄色">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9157</Words>
  <Application>WPS 演示</Application>
  <PresentationFormat>自定义</PresentationFormat>
  <Paragraphs>1037</Paragraphs>
  <Slides>22</Slides>
  <Notes>39</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22</vt:i4>
      </vt:variant>
    </vt:vector>
  </HeadingPairs>
  <TitlesOfParts>
    <vt:vector size="44" baseType="lpstr">
      <vt:lpstr>Arial</vt:lpstr>
      <vt:lpstr>宋体</vt:lpstr>
      <vt:lpstr>Wingdings</vt:lpstr>
      <vt:lpstr>微软雅黑</vt:lpstr>
      <vt:lpstr>华文细黑</vt:lpstr>
      <vt:lpstr>Impact</vt:lpstr>
      <vt:lpstr>Wingdings</vt:lpstr>
      <vt:lpstr>Times New Roman</vt:lpstr>
      <vt:lpstr>华文琥珀</vt:lpstr>
      <vt:lpstr>等线</vt:lpstr>
      <vt:lpstr>Arial Unicode MS</vt:lpstr>
      <vt:lpstr>Calibri</vt:lpstr>
      <vt:lpstr>方正正纤黑简体</vt:lpstr>
      <vt:lpstr>黑体</vt:lpstr>
      <vt:lpstr>Abadi MT</vt:lpstr>
      <vt:lpstr>Agency FB</vt:lpstr>
      <vt:lpstr>Shit Happens</vt:lpstr>
      <vt:lpstr>HelveticaNeue</vt:lpstr>
      <vt:lpstr>NumberOnly</vt:lpstr>
      <vt:lpstr>华文新魏</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https://dxpu.taobao.com/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
淘宝店：https://dxpu.taobao.com/</dc:description>
  <cp:lastModifiedBy>南山有谷堆</cp:lastModifiedBy>
  <cp:revision>113</cp:revision>
  <dcterms:created xsi:type="dcterms:W3CDTF">2015-09-13T11:28:00Z</dcterms:created>
  <dcterms:modified xsi:type="dcterms:W3CDTF">2020-12-16T09:22:59Z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