
<file path=[Content_Types].xml><?xml version="1.0" encoding="utf-8"?>
<Types xmlns="http://schemas.openxmlformats.org/package/2006/content-types">
  <Default Extension="png" ContentType="image/png"/>
  <Default Extension="jpeg" ContentType="image/jpe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372" r:id="rId3"/>
    <p:sldId id="270" r:id="rId4"/>
    <p:sldId id="336" r:id="rId5"/>
    <p:sldId id="337" r:id="rId6"/>
    <p:sldId id="338" r:id="rId8"/>
    <p:sldId id="339" r:id="rId9"/>
    <p:sldId id="348" r:id="rId10"/>
    <p:sldId id="349" r:id="rId11"/>
    <p:sldId id="350" r:id="rId12"/>
    <p:sldId id="351" r:id="rId13"/>
    <p:sldId id="358" r:id="rId14"/>
    <p:sldId id="353" r:id="rId15"/>
    <p:sldId id="354" r:id="rId16"/>
    <p:sldId id="355" r:id="rId17"/>
    <p:sldId id="356" r:id="rId18"/>
    <p:sldId id="357" r:id="rId19"/>
    <p:sldId id="271" r:id="rId20"/>
    <p:sldId id="272" r:id="rId21"/>
    <p:sldId id="273" r:id="rId22"/>
    <p:sldId id="326" r:id="rId23"/>
    <p:sldId id="332" r:id="rId24"/>
    <p:sldId id="277" r:id="rId25"/>
    <p:sldId id="278" r:id="rId26"/>
    <p:sldId id="287"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76"/>
        <p:guide pos="390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microsoft.com/office/2007/relationships/media" Target="../media/media2.mp3"/><Relationship Id="rId4" Type="http://schemas.openxmlformats.org/officeDocument/2006/relationships/audio" Target="../media/media2.mp3"/><Relationship Id="rId3"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media/media1.mp3"/></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5745" y="848995"/>
            <a:ext cx="11751310" cy="298005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393065" y="890905"/>
            <a:ext cx="11669395" cy="1691640"/>
          </a:xfrm>
          <a:prstGeom prst="rect">
            <a:avLst/>
          </a:prstGeom>
          <a:noFill/>
        </p:spPr>
        <p:txBody>
          <a:bodyPr wrap="square">
            <a:spAutoFit/>
          </a:bodyPr>
          <a:lstStyle/>
          <a:p>
            <a:pPr algn="l"/>
            <a:r>
              <a:rPr lang="en-US" altLang="zh-CN" sz="2600">
                <a:latin typeface="Times New Roman" panose="02020603050405020304" charset="0"/>
                <a:cs typeface="Times New Roman" panose="02020603050405020304" charset="0"/>
                <a:sym typeface="+mn-ea"/>
              </a:rPr>
              <a:t> The change will affect apps and in-app purchases in various nations, including Chile, Japan, Pakistan, and Vietnam, plus any country that uses the euro as a currency. Apple did not specify how much prices are set to increase, but said the new fees will come into effect “as early as 5 October, 2022”.</a:t>
            </a:r>
            <a:endParaRPr lang="en-US" altLang="zh-CN" sz="2600">
              <a:latin typeface="Times New Roman" panose="02020603050405020304" charset="0"/>
              <a:cs typeface="Times New Roman" panose="02020603050405020304" charset="0"/>
              <a:sym typeface="+mn-ea"/>
            </a:endParaRPr>
          </a:p>
        </p:txBody>
      </p:sp>
      <p:sp>
        <p:nvSpPr>
          <p:cNvPr id="4" name="文本框 3"/>
          <p:cNvSpPr txBox="1"/>
          <p:nvPr/>
        </p:nvSpPr>
        <p:spPr>
          <a:xfrm>
            <a:off x="438785" y="286321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504315" y="2524760"/>
            <a:ext cx="10136505" cy="1198880"/>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这一变化将影响到智利、日本、巴基斯坦和越南等多个国家的应用程序和应用内购买，以及任何使用欧元作为货币的国家。苹果公司没有具体说明涨价幅度，但表</a:t>
            </a:r>
            <a:r>
              <a:rPr sz="2400">
                <a:latin typeface="华文中宋" panose="02010600040101010101" charset="-122"/>
                <a:ea typeface="华文中宋" panose="02010600040101010101" charset="-122"/>
                <a:cs typeface="华文中宋" panose="02010600040101010101" charset="-122"/>
              </a:rPr>
              <a:t>示新收费</a:t>
            </a:r>
            <a:r>
              <a:rPr lang="en-US" sz="2400">
                <a:latin typeface="华文中宋" panose="02010600040101010101" charset="-122"/>
                <a:ea typeface="华文中宋" panose="02010600040101010101" charset="-122"/>
                <a:cs typeface="华文中宋" panose="02010600040101010101" charset="-122"/>
              </a:rPr>
              <a:t>“</a:t>
            </a:r>
            <a:r>
              <a:rPr sz="2400">
                <a:latin typeface="华文中宋" panose="02010600040101010101" charset="-122"/>
                <a:ea typeface="华文中宋" panose="02010600040101010101" charset="-122"/>
                <a:cs typeface="华文中宋" panose="02010600040101010101" charset="-122"/>
              </a:rPr>
              <a:t>最早将于</a:t>
            </a:r>
            <a:r>
              <a:rPr sz="2400">
                <a:latin typeface="Times New Roman" panose="02020603050405020304" charset="0"/>
                <a:ea typeface="华文中宋" panose="02010600040101010101" charset="-122"/>
                <a:cs typeface="Times New Roman" panose="02020603050405020304" charset="0"/>
              </a:rPr>
              <a:t>2022年10月5日</a:t>
            </a:r>
            <a:r>
              <a:rPr sz="2400">
                <a:latin typeface="华文中宋" panose="02010600040101010101" charset="-122"/>
                <a:ea typeface="华文中宋" panose="02010600040101010101" charset="-122"/>
                <a:cs typeface="华文中宋" panose="02010600040101010101" charset="-122"/>
              </a:rPr>
              <a:t>”生效。</a:t>
            </a:r>
            <a:endParaRPr sz="2400">
              <a:latin typeface="华文中宋" panose="02010600040101010101" charset="-122"/>
              <a:ea typeface="华文中宋" panose="02010600040101010101" charset="-122"/>
              <a:cs typeface="华文中宋" panose="02010600040101010101" charset="-122"/>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245110" y="4162425"/>
            <a:ext cx="11751310" cy="2342515"/>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393065" y="4227830"/>
            <a:ext cx="11314430" cy="1291590"/>
          </a:xfrm>
          <a:prstGeom prst="rect">
            <a:avLst/>
          </a:prstGeom>
          <a:noFill/>
        </p:spPr>
        <p:txBody>
          <a:bodyPr wrap="square">
            <a:spAutoFit/>
          </a:bodyPr>
          <a:lstStyle/>
          <a:p>
            <a:pPr algn="l"/>
            <a:r>
              <a:rPr sz="2600">
                <a:latin typeface="Times New Roman" panose="02020603050405020304" charset="0"/>
                <a:cs typeface="Times New Roman" panose="02020603050405020304" charset="0"/>
                <a:sym typeface="+mn-ea"/>
              </a:rPr>
              <a:t>Right now, the UK does not seem to be affected, but that doesn’t mean it won’t be in the future. Apple has increased App Store prices before in the UK, with prices rising by around 25% in 2017. </a:t>
            </a:r>
            <a:endParaRPr sz="2600">
              <a:latin typeface="Times New Roman" panose="02020603050405020304" charset="0"/>
              <a:cs typeface="Times New Roman" panose="02020603050405020304" charset="0"/>
              <a:sym typeface="+mn-ea"/>
            </a:endParaRPr>
          </a:p>
        </p:txBody>
      </p:sp>
      <p:sp>
        <p:nvSpPr>
          <p:cNvPr id="12" name="文本框 11"/>
          <p:cNvSpPr txBox="1"/>
          <p:nvPr/>
        </p:nvSpPr>
        <p:spPr>
          <a:xfrm>
            <a:off x="438785" y="568769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406208" y="5534025"/>
            <a:ext cx="10427970" cy="829945"/>
          </a:xfrm>
          <a:prstGeom prst="rect">
            <a:avLst/>
          </a:prstGeom>
          <a:noFill/>
        </p:spPr>
        <p:txBody>
          <a:bodyPr wrap="square" rtlCol="0">
            <a:spAutoFit/>
          </a:bodyPr>
          <a:lstStyle/>
          <a:p>
            <a:pPr algn="l">
              <a:buClrTx/>
              <a:buSzTx/>
              <a:buFontTx/>
            </a:pPr>
            <a:r>
              <a:rPr sz="2400">
                <a:ea typeface="华文中宋" panose="02010600040101010101" charset="-122"/>
              </a:rPr>
              <a:t>目前，英国似乎没有受到影响，但这并不意味着未来不会受到影响。苹果之前也在英国提高过</a:t>
            </a:r>
            <a:r>
              <a:rPr sz="2400">
                <a:latin typeface="Times New Roman" panose="02020603050405020304" charset="0"/>
                <a:ea typeface="华文中宋" panose="02010600040101010101" charset="-122"/>
                <a:cs typeface="Times New Roman" panose="02020603050405020304" charset="0"/>
              </a:rPr>
              <a:t>App Store的价格，2017年的价格上涨了约25%。</a:t>
            </a:r>
            <a:endParaRPr sz="2400">
              <a:latin typeface="Times New Roman" panose="02020603050405020304" charset="0"/>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rcRect l="29879" t="1541" r="3301" b="2055"/>
          <a:stretch>
            <a:fillRect/>
          </a:stretch>
        </p:blipFill>
        <p:spPr>
          <a:xfrm>
            <a:off x="605790" y="2428240"/>
            <a:ext cx="4819650" cy="3312160"/>
          </a:xfrm>
          <a:prstGeom prst="rect">
            <a:avLst/>
          </a:prstGeom>
        </p:spPr>
      </p:pic>
      <p:pic>
        <p:nvPicPr>
          <p:cNvPr id="7" name="图片 6"/>
          <p:cNvPicPr>
            <a:picLocks noChangeAspect="1"/>
          </p:cNvPicPr>
          <p:nvPr/>
        </p:nvPicPr>
        <p:blipFill>
          <a:blip r:embed="rId2"/>
          <a:stretch>
            <a:fillRect/>
          </a:stretch>
        </p:blipFill>
        <p:spPr>
          <a:xfrm>
            <a:off x="7016750" y="2428240"/>
            <a:ext cx="4648000" cy="3312000"/>
          </a:xfrm>
          <a:prstGeom prst="rect">
            <a:avLst/>
          </a:prstGeom>
        </p:spPr>
      </p:pic>
      <p:sp>
        <p:nvSpPr>
          <p:cNvPr id="8" name="文本框 7"/>
          <p:cNvSpPr txBox="1"/>
          <p:nvPr/>
        </p:nvSpPr>
        <p:spPr>
          <a:xfrm>
            <a:off x="1749108" y="382905"/>
            <a:ext cx="8693785" cy="1076325"/>
          </a:xfrm>
          <a:prstGeom prst="rect">
            <a:avLst/>
          </a:prstGeom>
          <a:noFill/>
        </p:spPr>
        <p:txBody>
          <a:bodyPr wrap="square" rtlCol="0" anchor="t">
            <a:spAutoFit/>
          </a:bodyPr>
          <a:p>
            <a:pPr algn="ctr"/>
            <a:r>
              <a:rPr lang="en-US" altLang="zh-CN" sz="3600" b="1"/>
              <a:t>3. </a:t>
            </a:r>
            <a:r>
              <a:rPr sz="3600" b="1"/>
              <a:t>Scottish </a:t>
            </a:r>
            <a:r>
              <a:rPr lang="en-US" sz="3600" b="1"/>
              <a:t>N</a:t>
            </a:r>
            <a:r>
              <a:rPr sz="3600" b="1"/>
              <a:t>ews and the </a:t>
            </a:r>
            <a:r>
              <a:rPr lang="en-US" sz="3600" b="1"/>
              <a:t>L</a:t>
            </a:r>
            <a:r>
              <a:rPr sz="3600" b="1"/>
              <a:t>atest </a:t>
            </a:r>
            <a:r>
              <a:rPr lang="en-US" sz="3600" b="1"/>
              <a:t>T</a:t>
            </a:r>
            <a:r>
              <a:rPr sz="3600" b="1"/>
              <a:t>ravel </a:t>
            </a:r>
            <a:r>
              <a:rPr lang="en-US" sz="3600" b="1"/>
              <a:t>T</a:t>
            </a:r>
            <a:r>
              <a:rPr sz="3600" b="1"/>
              <a:t>ips</a:t>
            </a:r>
            <a:endParaRPr sz="3600" b="1"/>
          </a:p>
          <a:p>
            <a:pPr algn="ctr"/>
            <a:r>
              <a:rPr lang="zh-CN" altLang="en-US" sz="28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rPr>
              <a:t>苏格兰风土人情秀</a:t>
            </a:r>
            <a:endParaRPr lang="zh-CN" altLang="en-US" sz="28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78435" y="1564005"/>
            <a:ext cx="11842115" cy="5116830"/>
          </a:xfrm>
          <a:prstGeom prst="rect">
            <a:avLst/>
          </a:prstGeom>
          <a:noFill/>
        </p:spPr>
        <p:txBody>
          <a:bodyPr wrap="square" rtlCol="0" anchor="t">
            <a:noAutofit/>
          </a:bodyPr>
          <a:p>
            <a:r>
              <a:rPr lang="en-US" altLang="zh-CN" sz="2500">
                <a:latin typeface="Times New Roman" panose="02020603050405020304" charset="0"/>
                <a:cs typeface="Times New Roman" panose="02020603050405020304" charset="0"/>
              </a:rPr>
              <a:t>    </a:t>
            </a:r>
            <a:r>
              <a:rPr lang="zh-CN" altLang="en-US" sz="2500">
                <a:latin typeface="Times New Roman" panose="02020603050405020304" charset="0"/>
                <a:cs typeface="Times New Roman" panose="02020603050405020304" charset="0"/>
              </a:rPr>
              <a:t>New webcams </a:t>
            </a:r>
            <a:r>
              <a:rPr lang="en-US" altLang="zh-CN" sz="2500">
                <a:latin typeface="Times New Roman" panose="02020603050405020304" charset="0"/>
                <a:cs typeface="Times New Roman" panose="02020603050405020304" charset="0"/>
              </a:rPr>
              <a:t>_______ (locate) </a:t>
            </a:r>
            <a:r>
              <a:rPr lang="zh-CN" altLang="en-US" sz="2500">
                <a:latin typeface="Times New Roman" panose="02020603050405020304" charset="0"/>
                <a:cs typeface="Times New Roman" panose="02020603050405020304" charset="0"/>
              </a:rPr>
              <a:t>along the </a:t>
            </a:r>
            <a:r>
              <a:rPr lang="zh-CN" altLang="en-US" sz="2500">
                <a:solidFill>
                  <a:schemeClr val="tx1"/>
                </a:solidFill>
                <a:latin typeface="Times New Roman" panose="02020603050405020304" charset="0"/>
                <a:cs typeface="Times New Roman" panose="02020603050405020304" charset="0"/>
              </a:rPr>
              <a:t>shores </a:t>
            </a:r>
            <a:r>
              <a:rPr lang="zh-CN" altLang="en-US" sz="2500">
                <a:latin typeface="Times New Roman" panose="02020603050405020304" charset="0"/>
                <a:cs typeface="Times New Roman" panose="02020603050405020304" charset="0"/>
              </a:rPr>
              <a:t>of Loch Ness mean that Nessie hunters can now keep an eye out for Nessie 365 days of the year, wherever they are.</a:t>
            </a:r>
            <a:r>
              <a:rPr lang="en-US" altLang="zh-CN" sz="2500">
                <a:latin typeface="Times New Roman" panose="02020603050405020304" charset="0"/>
                <a:cs typeface="Times New Roman" panose="02020603050405020304" charset="0"/>
              </a:rPr>
              <a:t> </a:t>
            </a:r>
            <a:r>
              <a:rPr lang="zh-CN" altLang="en-US" sz="2500">
                <a:latin typeface="Times New Roman" panose="02020603050405020304" charset="0"/>
                <a:cs typeface="Times New Roman" panose="02020603050405020304" charset="0"/>
              </a:rPr>
              <a:t>Cameras are now located at five locations around the famous loch, </a:t>
            </a:r>
            <a:r>
              <a:rPr lang="en-US" altLang="zh-CN" sz="2500">
                <a:latin typeface="Times New Roman" panose="02020603050405020304" charset="0"/>
                <a:cs typeface="Times New Roman" panose="02020603050405020304" charset="0"/>
              </a:rPr>
              <a:t>_________ (include) </a:t>
            </a:r>
            <a:r>
              <a:rPr lang="zh-CN" altLang="en-US" sz="2500">
                <a:latin typeface="Times New Roman" panose="02020603050405020304" charset="0"/>
                <a:cs typeface="Times New Roman" panose="02020603050405020304" charset="0"/>
              </a:rPr>
              <a:t>the Craigdarroch Hotel in Foyers and Drovers Lodge near Drumnadrochit.</a:t>
            </a:r>
            <a:endParaRPr lang="zh-CN" altLang="en-US" sz="2500">
              <a:latin typeface="Times New Roman" panose="02020603050405020304" charset="0"/>
              <a:cs typeface="Times New Roman" panose="02020603050405020304" charset="0"/>
            </a:endParaRPr>
          </a:p>
          <a:p>
            <a:r>
              <a:rPr lang="en-US" altLang="zh-CN" sz="2500">
                <a:latin typeface="Times New Roman" panose="02020603050405020304" charset="0"/>
                <a:cs typeface="Times New Roman" panose="02020603050405020304" charset="0"/>
              </a:rPr>
              <a:t>    </a:t>
            </a:r>
            <a:r>
              <a:rPr lang="zh-CN" altLang="en-US" sz="2500">
                <a:latin typeface="Times New Roman" panose="02020603050405020304" charset="0"/>
                <a:cs typeface="Times New Roman" panose="02020603050405020304" charset="0"/>
              </a:rPr>
              <a:t>Michael Golding,</a:t>
            </a:r>
            <a:r>
              <a:rPr lang="en-US" altLang="zh-CN" sz="2500">
                <a:latin typeface="Times New Roman" panose="02020603050405020304" charset="0"/>
                <a:cs typeface="Times New Roman" panose="02020603050405020304" charset="0"/>
              </a:rPr>
              <a:t> </a:t>
            </a:r>
            <a:r>
              <a:rPr lang="zh-CN" altLang="en-US" sz="2500">
                <a:latin typeface="Times New Roman" panose="02020603050405020304" charset="0"/>
                <a:cs typeface="Times New Roman" panose="02020603050405020304" charset="0"/>
              </a:rPr>
              <a:t>CEO at Visit Inverness Loch Ness, said: </a:t>
            </a:r>
            <a:r>
              <a:rPr lang="en-US" altLang="zh-CN" sz="2500">
                <a:latin typeface="Times New Roman" panose="02020603050405020304" charset="0"/>
                <a:cs typeface="Times New Roman" panose="02020603050405020304" charset="0"/>
              </a:rPr>
              <a:t>“</a:t>
            </a:r>
            <a:r>
              <a:rPr lang="zh-CN" altLang="en-US" sz="2500">
                <a:latin typeface="Times New Roman" panose="02020603050405020304" charset="0"/>
                <a:cs typeface="Times New Roman" panose="02020603050405020304" charset="0"/>
              </a:rPr>
              <a:t>We are delighted to be able to provide live footage of the beautiful Loch Ness every day of the year. For people all over the world to watch Loch Ness through the changing </a:t>
            </a:r>
            <a:r>
              <a:rPr lang="en-US" altLang="zh-CN" sz="2500">
                <a:latin typeface="Times New Roman" panose="02020603050405020304" charset="0"/>
                <a:cs typeface="Times New Roman" panose="02020603050405020304" charset="0"/>
              </a:rPr>
              <a:t>_______ (season) </a:t>
            </a:r>
            <a:r>
              <a:rPr lang="zh-CN" altLang="en-US" sz="2500">
                <a:latin typeface="Times New Roman" panose="02020603050405020304" charset="0"/>
                <a:cs typeface="Times New Roman" panose="02020603050405020304" charset="0"/>
              </a:rPr>
              <a:t>and get </a:t>
            </a:r>
            <a:r>
              <a:rPr lang="zh-CN" altLang="en-US" sz="2500">
                <a:solidFill>
                  <a:schemeClr val="tx1"/>
                </a:solidFill>
                <a:latin typeface="Times New Roman" panose="02020603050405020304" charset="0"/>
                <a:cs typeface="Times New Roman" panose="02020603050405020304" charset="0"/>
              </a:rPr>
              <a:t>a </a:t>
            </a:r>
            <a:r>
              <a:rPr lang="zh-CN" altLang="en-US" sz="2500">
                <a:solidFill>
                  <a:srgbClr val="0000FF"/>
                </a:solidFill>
                <a:latin typeface="Times New Roman" panose="02020603050405020304" charset="0"/>
                <a:cs typeface="Times New Roman" panose="02020603050405020304" charset="0"/>
              </a:rPr>
              <a:t>glimpse </a:t>
            </a:r>
            <a:r>
              <a:rPr lang="zh-CN" altLang="en-US" sz="2500">
                <a:latin typeface="Times New Roman" panose="02020603050405020304" charset="0"/>
                <a:cs typeface="Times New Roman" panose="02020603050405020304" charset="0"/>
              </a:rPr>
              <a:t>of</a:t>
            </a:r>
            <a:r>
              <a:rPr lang="en-US" altLang="zh-CN" sz="2500">
                <a:latin typeface="Times New Roman" panose="02020603050405020304" charset="0"/>
                <a:cs typeface="Times New Roman" panose="02020603050405020304" charset="0"/>
              </a:rPr>
              <a:t> the beautiful scenery and abundant wildlife is very special. Of course, the webcams will also give Nessie fans another way of spotting our </a:t>
            </a:r>
            <a:r>
              <a:rPr lang="en-US" altLang="zh-CN" sz="2500">
                <a:solidFill>
                  <a:srgbClr val="0000FF"/>
                </a:solidFill>
                <a:latin typeface="Times New Roman" panose="02020603050405020304" charset="0"/>
                <a:cs typeface="Times New Roman" panose="02020603050405020304" charset="0"/>
              </a:rPr>
              <a:t>elusive </a:t>
            </a:r>
            <a:r>
              <a:rPr lang="en-US" altLang="zh-CN" sz="2500">
                <a:latin typeface="Times New Roman" panose="02020603050405020304" charset="0"/>
                <a:cs typeface="Times New Roman" panose="02020603050405020304" charset="0"/>
              </a:rPr>
              <a:t>and most popular resident!”</a:t>
            </a:r>
            <a:endParaRPr lang="en-US" altLang="zh-CN" sz="2500">
              <a:latin typeface="Times New Roman" panose="02020603050405020304" charset="0"/>
              <a:cs typeface="Times New Roman" panose="02020603050405020304" charset="0"/>
            </a:endParaRPr>
          </a:p>
          <a:p>
            <a:r>
              <a:rPr lang="en-US" altLang="zh-CN" sz="2500">
                <a:latin typeface="Times New Roman" panose="02020603050405020304" charset="0"/>
                <a:cs typeface="Times New Roman" panose="02020603050405020304" charset="0"/>
              </a:rPr>
              <a:t>    Tourism providers are also hoping the webcams will inspire people to visit the area ___ other reasons, too. Chris Taylor, Visit Scotland Regional Leadership Director, said:“By having the opportunity to see Loch Ness from so many different viewpoints, ______ (many) potential visitors will be inspired to travel to this beautiful part of the Highlands.”</a:t>
            </a:r>
            <a:endParaRPr lang="en-US" altLang="zh-CN" sz="2500">
              <a:latin typeface="Times New Roman" panose="02020603050405020304" charset="0"/>
              <a:cs typeface="Times New Roman" panose="02020603050405020304" charset="0"/>
            </a:endParaRPr>
          </a:p>
        </p:txBody>
      </p:sp>
      <p:sp>
        <p:nvSpPr>
          <p:cNvPr id="10" name="文本框 16"/>
          <p:cNvSpPr txBox="1"/>
          <p:nvPr/>
        </p:nvSpPr>
        <p:spPr>
          <a:xfrm>
            <a:off x="-19050" y="0"/>
            <a:ext cx="1871980"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r>
              <a:rPr kumimoji="1" lang="en-US" altLang="zh-CN" sz="2800" b="1" dirty="0">
                <a:solidFill>
                  <a:sysClr val="window" lastClr="FFFFFF"/>
                </a:solidFill>
                <a:sym typeface="微软雅黑" panose="020B0503020204020204" charset="-122"/>
              </a:rPr>
              <a:t>1</a:t>
            </a:r>
            <a:endParaRPr kumimoji="1" lang="en-US" altLang="zh-CN" sz="2800" b="1" dirty="0">
              <a:solidFill>
                <a:sysClr val="window" lastClr="FFFFFF"/>
              </a:solidFill>
              <a:sym typeface="微软雅黑" panose="020B0503020204020204" charset="-122"/>
            </a:endParaRPr>
          </a:p>
        </p:txBody>
      </p:sp>
      <p:sp>
        <p:nvSpPr>
          <p:cNvPr id="1048598" name="文本框 4"/>
          <p:cNvSpPr txBox="1"/>
          <p:nvPr/>
        </p:nvSpPr>
        <p:spPr>
          <a:xfrm>
            <a:off x="1852930" y="65405"/>
            <a:ext cx="6642735"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《苏格兰杂志</a:t>
            </a:r>
            <a:r>
              <a:rPr sz="2300" b="1">
                <a:solidFill>
                  <a:srgbClr val="ED7D31"/>
                </a:solidFill>
                <a:latin typeface="微软雅黑" panose="020B0503020204020204" charset="-122"/>
                <a:ea typeface="微软雅黑" panose="020B0503020204020204" charset="-122"/>
                <a:cs typeface="微软雅黑" panose="020B0503020204020204" charset="-122"/>
              </a:rPr>
              <a:t>》</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 </a:t>
            </a:r>
            <a:r>
              <a:rPr sz="2300" b="1">
                <a:solidFill>
                  <a:srgbClr val="ED7D31"/>
                </a:solidFill>
                <a:latin typeface="微软雅黑" panose="020B0503020204020204" charset="-122"/>
                <a:ea typeface="微软雅黑" panose="020B0503020204020204" charset="-122"/>
                <a:cs typeface="微软雅黑" panose="020B0503020204020204" charset="-122"/>
              </a:rPr>
              <a:t>2022年</a:t>
            </a:r>
            <a:r>
              <a:rPr lang="en-US" sz="2300" b="1">
                <a:solidFill>
                  <a:srgbClr val="ED7D31"/>
                </a:solidFill>
                <a:latin typeface="微软雅黑" panose="020B0503020204020204" charset="-122"/>
                <a:ea typeface="微软雅黑" panose="020B0503020204020204" charset="-122"/>
                <a:cs typeface="微软雅黑" panose="020B0503020204020204" charset="-122"/>
              </a:rPr>
              <a:t>11&amp;12</a:t>
            </a:r>
            <a:r>
              <a:rPr sz="2300" b="1">
                <a:solidFill>
                  <a:srgbClr val="ED7D31"/>
                </a:solidFill>
                <a:latin typeface="微软雅黑" panose="020B0503020204020204" charset="-122"/>
                <a:ea typeface="微软雅黑" panose="020B0503020204020204" charset="-122"/>
                <a:cs typeface="微软雅黑" panose="020B0503020204020204" charset="-122"/>
              </a:rPr>
              <a:t>月</a:t>
            </a:r>
            <a:r>
              <a:rPr lang="zh-CN" sz="2300" b="1">
                <a:solidFill>
                  <a:srgbClr val="ED7D31"/>
                </a:solidFill>
                <a:latin typeface="微软雅黑" panose="020B0503020204020204" charset="-122"/>
                <a:ea typeface="微软雅黑" panose="020B0503020204020204" charset="-122"/>
                <a:cs typeface="微软雅黑" panose="020B0503020204020204" charset="-122"/>
              </a:rPr>
              <a:t>版</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 </a:t>
            </a:r>
            <a:r>
              <a:rPr lang="en-US" sz="2300" b="1">
                <a:solidFill>
                  <a:srgbClr val="ED7D31"/>
                </a:solidFill>
                <a:latin typeface="微软雅黑" panose="020B0503020204020204" charset="-122"/>
                <a:ea typeface="微软雅黑" panose="020B0503020204020204" charset="-122"/>
                <a:cs typeface="微软雅黑" panose="020B0503020204020204" charset="-122"/>
              </a:rPr>
              <a:t>9</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页</a:t>
            </a:r>
            <a:r>
              <a:rPr sz="2300" b="1">
                <a:solidFill>
                  <a:srgbClr val="ED7D31"/>
                </a:solidFill>
                <a:latin typeface="微软雅黑" panose="020B0503020204020204" charset="-122"/>
                <a:ea typeface="微软雅黑" panose="020B0503020204020204" charset="-122"/>
                <a:cs typeface="微软雅黑" panose="020B0503020204020204" charset="-122"/>
              </a:rPr>
              <a:t>）</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stretch>
            <a:fillRect/>
          </a:stretch>
        </p:blipFill>
        <p:spPr>
          <a:xfrm>
            <a:off x="4287628" y="483870"/>
            <a:ext cx="3616744" cy="1080000"/>
          </a:xfrm>
          <a:prstGeom prst="rect">
            <a:avLst/>
          </a:prstGeom>
        </p:spPr>
      </p:pic>
      <p:sp>
        <p:nvSpPr>
          <p:cNvPr id="2" name="文本框 1"/>
          <p:cNvSpPr txBox="1"/>
          <p:nvPr/>
        </p:nvSpPr>
        <p:spPr>
          <a:xfrm>
            <a:off x="2520950" y="1554480"/>
            <a:ext cx="1141095" cy="475615"/>
          </a:xfrm>
          <a:prstGeom prst="rect">
            <a:avLst/>
          </a:prstGeom>
          <a:noFill/>
        </p:spPr>
        <p:txBody>
          <a:bodyPr wrap="square" rtlCol="0" anchor="t">
            <a:spAutoFit/>
          </a:bodyPr>
          <a:p>
            <a:r>
              <a:rPr lang="zh-CN" altLang="en-US" sz="2500">
                <a:solidFill>
                  <a:srgbClr val="FF0000"/>
                </a:solidFill>
                <a:latin typeface="Times New Roman" panose="02020603050405020304" charset="0"/>
                <a:cs typeface="Times New Roman" panose="02020603050405020304" charset="0"/>
                <a:sym typeface="+mn-ea"/>
              </a:rPr>
              <a:t>located </a:t>
            </a:r>
            <a:endParaRPr lang="zh-CN" altLang="en-US" sz="2500">
              <a:solidFill>
                <a:srgbClr val="FF0000"/>
              </a:solidFill>
              <a:latin typeface="Times New Roman" panose="02020603050405020304" charset="0"/>
              <a:cs typeface="Times New Roman" panose="02020603050405020304" charset="0"/>
              <a:sym typeface="+mn-ea"/>
            </a:endParaRPr>
          </a:p>
        </p:txBody>
      </p:sp>
      <p:sp>
        <p:nvSpPr>
          <p:cNvPr id="3" name="文本框 2"/>
          <p:cNvSpPr txBox="1"/>
          <p:nvPr/>
        </p:nvSpPr>
        <p:spPr>
          <a:xfrm>
            <a:off x="7113905" y="2308860"/>
            <a:ext cx="1486535" cy="475615"/>
          </a:xfrm>
          <a:prstGeom prst="rect">
            <a:avLst/>
          </a:prstGeom>
          <a:noFill/>
        </p:spPr>
        <p:txBody>
          <a:bodyPr wrap="square" rtlCol="0" anchor="t">
            <a:spAutoFit/>
          </a:bodyPr>
          <a:p>
            <a:r>
              <a:rPr lang="zh-CN" altLang="en-US" sz="2500">
                <a:solidFill>
                  <a:srgbClr val="FF0000"/>
                </a:solidFill>
                <a:latin typeface="Times New Roman" panose="02020603050405020304" charset="0"/>
                <a:cs typeface="Times New Roman" panose="02020603050405020304" charset="0"/>
                <a:sym typeface="+mn-ea"/>
              </a:rPr>
              <a:t>including </a:t>
            </a:r>
            <a:endParaRPr lang="zh-CN" altLang="en-US" sz="2500">
              <a:solidFill>
                <a:srgbClr val="FF0000"/>
              </a:solidFill>
              <a:latin typeface="Times New Roman" panose="02020603050405020304" charset="0"/>
              <a:cs typeface="Times New Roman" panose="02020603050405020304" charset="0"/>
              <a:sym typeface="+mn-ea"/>
            </a:endParaRPr>
          </a:p>
        </p:txBody>
      </p:sp>
      <p:sp>
        <p:nvSpPr>
          <p:cNvPr id="6" name="文本框 5"/>
          <p:cNvSpPr txBox="1"/>
          <p:nvPr/>
        </p:nvSpPr>
        <p:spPr>
          <a:xfrm>
            <a:off x="6826885" y="3855720"/>
            <a:ext cx="1239520" cy="475615"/>
          </a:xfrm>
          <a:prstGeom prst="rect">
            <a:avLst/>
          </a:prstGeom>
          <a:noFill/>
        </p:spPr>
        <p:txBody>
          <a:bodyPr wrap="square" rtlCol="0" anchor="t">
            <a:spAutoFit/>
          </a:bodyPr>
          <a:p>
            <a:r>
              <a:rPr lang="zh-CN" altLang="en-US" sz="2500">
                <a:solidFill>
                  <a:srgbClr val="FF0000"/>
                </a:solidFill>
                <a:latin typeface="Times New Roman" panose="02020603050405020304" charset="0"/>
                <a:cs typeface="Times New Roman" panose="02020603050405020304" charset="0"/>
                <a:sym typeface="+mn-ea"/>
              </a:rPr>
              <a:t>seasons </a:t>
            </a:r>
            <a:endParaRPr lang="zh-CN" altLang="en-US" sz="2500">
              <a:solidFill>
                <a:srgbClr val="FF0000"/>
              </a:solidFill>
              <a:latin typeface="Times New Roman" panose="02020603050405020304" charset="0"/>
              <a:cs typeface="Times New Roman" panose="02020603050405020304" charset="0"/>
              <a:sym typeface="+mn-ea"/>
            </a:endParaRPr>
          </a:p>
        </p:txBody>
      </p:sp>
      <p:sp>
        <p:nvSpPr>
          <p:cNvPr id="7" name="文本框 6"/>
          <p:cNvSpPr txBox="1"/>
          <p:nvPr/>
        </p:nvSpPr>
        <p:spPr>
          <a:xfrm>
            <a:off x="11165205" y="4963795"/>
            <a:ext cx="633730" cy="475615"/>
          </a:xfrm>
          <a:prstGeom prst="rect">
            <a:avLst/>
          </a:prstGeom>
          <a:noFill/>
        </p:spPr>
        <p:txBody>
          <a:bodyPr wrap="square" rtlCol="0" anchor="t">
            <a:spAutoFit/>
          </a:bodyPr>
          <a:p>
            <a:r>
              <a:rPr lang="en-US" altLang="zh-CN" sz="2500">
                <a:solidFill>
                  <a:srgbClr val="FF0000"/>
                </a:solidFill>
                <a:latin typeface="Times New Roman" panose="02020603050405020304" charset="0"/>
                <a:cs typeface="Times New Roman" panose="02020603050405020304" charset="0"/>
                <a:sym typeface="+mn-ea"/>
              </a:rPr>
              <a:t>for </a:t>
            </a:r>
            <a:endParaRPr lang="en-US" altLang="zh-CN" sz="2500">
              <a:solidFill>
                <a:srgbClr val="FF0000"/>
              </a:solidFill>
              <a:latin typeface="Times New Roman" panose="02020603050405020304" charset="0"/>
              <a:cs typeface="Times New Roman" panose="02020603050405020304" charset="0"/>
              <a:sym typeface="+mn-ea"/>
            </a:endParaRPr>
          </a:p>
        </p:txBody>
      </p:sp>
      <p:sp>
        <p:nvSpPr>
          <p:cNvPr id="8" name="文本框 7"/>
          <p:cNvSpPr txBox="1"/>
          <p:nvPr/>
        </p:nvSpPr>
        <p:spPr>
          <a:xfrm>
            <a:off x="10045065" y="5730875"/>
            <a:ext cx="901065" cy="475615"/>
          </a:xfrm>
          <a:prstGeom prst="rect">
            <a:avLst/>
          </a:prstGeom>
          <a:noFill/>
        </p:spPr>
        <p:txBody>
          <a:bodyPr wrap="square" rtlCol="0" anchor="t">
            <a:spAutoFit/>
          </a:bodyPr>
          <a:p>
            <a:r>
              <a:rPr lang="en-US" altLang="zh-CN" sz="2500">
                <a:solidFill>
                  <a:srgbClr val="FF0000"/>
                </a:solidFill>
                <a:latin typeface="Times New Roman" panose="02020603050405020304" charset="0"/>
                <a:cs typeface="Times New Roman" panose="02020603050405020304" charset="0"/>
                <a:sym typeface="+mn-ea"/>
              </a:rPr>
              <a:t>more </a:t>
            </a:r>
            <a:endParaRPr lang="en-US" altLang="zh-CN" sz="2500">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2" grpId="1"/>
      <p:bldP spid="3" grpId="1"/>
      <p:bldP spid="6" grpId="1"/>
      <p:bldP spid="7" grpId="1"/>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76835" y="1899920"/>
            <a:ext cx="12115165" cy="4492625"/>
          </a:xfrm>
          <a:prstGeom prst="rect">
            <a:avLst/>
          </a:prstGeom>
          <a:noFill/>
        </p:spPr>
        <p:txBody>
          <a:bodyPr wrap="square" rtlCol="0" anchor="t">
            <a:spAutoFit/>
          </a:bodyPr>
          <a:p>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Edinbane Lodge, the </a:t>
            </a:r>
            <a:r>
              <a:rPr lang="zh-CN" altLang="en-US" sz="2600">
                <a:solidFill>
                  <a:srgbClr val="0000FF"/>
                </a:solidFill>
                <a:latin typeface="Times New Roman" panose="02020603050405020304" charset="0"/>
                <a:cs typeface="Times New Roman" panose="02020603050405020304" charset="0"/>
              </a:rPr>
              <a:t>reputable </a:t>
            </a:r>
            <a:r>
              <a:rPr lang="zh-CN" altLang="en-US" sz="2600">
                <a:latin typeface="Times New Roman" panose="02020603050405020304" charset="0"/>
                <a:cs typeface="Times New Roman" panose="02020603050405020304" charset="0"/>
              </a:rPr>
              <a:t>restaurant with rooms on the Isle of Skye, has been awarded Four AA Rosettes-the only restaurant on Skye to receive the </a:t>
            </a:r>
            <a:r>
              <a:rPr lang="zh-CN" altLang="en-US" sz="2600">
                <a:solidFill>
                  <a:srgbClr val="0000FF"/>
                </a:solidFill>
                <a:latin typeface="Times New Roman" panose="02020603050405020304" charset="0"/>
                <a:cs typeface="Times New Roman" panose="02020603050405020304" charset="0"/>
              </a:rPr>
              <a:t>accolade </a:t>
            </a:r>
            <a:r>
              <a:rPr lang="zh-CN" altLang="en-US" sz="2600">
                <a:latin typeface="Times New Roman" panose="02020603050405020304" charset="0"/>
                <a:cs typeface="Times New Roman" panose="02020603050405020304" charset="0"/>
              </a:rPr>
              <a:t>and one of just six restaurants </a:t>
            </a:r>
            <a:r>
              <a:rPr lang="en-US" altLang="zh-CN" sz="2600">
                <a:latin typeface="Times New Roman" panose="02020603050405020304" charset="0"/>
                <a:cs typeface="Times New Roman" panose="02020603050405020304" charset="0"/>
              </a:rPr>
              <a:t>____________ (award)</a:t>
            </a:r>
            <a:r>
              <a:rPr lang="zh-CN" altLang="en-US" sz="2600">
                <a:latin typeface="Times New Roman" panose="02020603050405020304" charset="0"/>
                <a:cs typeface="Times New Roman" panose="02020603050405020304" charset="0"/>
              </a:rPr>
              <a:t> Four AA Rosettes across Scotland.</a:t>
            </a:r>
            <a:endParaRPr lang="zh-CN" altLang="en-US" sz="2600">
              <a:latin typeface="Times New Roman" panose="02020603050405020304" charset="0"/>
              <a:cs typeface="Times New Roman" panose="02020603050405020304" charset="0"/>
            </a:endParaRPr>
          </a:p>
          <a:p>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Run by chef patron Calum Montgomery, </a:t>
            </a:r>
            <a:r>
              <a:rPr lang="en-US" altLang="zh-CN" sz="2600">
                <a:latin typeface="Times New Roman" panose="02020603050405020304" charset="0"/>
                <a:cs typeface="Times New Roman" panose="02020603050405020304" charset="0"/>
              </a:rPr>
              <a:t>______ </a:t>
            </a:r>
            <a:r>
              <a:rPr lang="zh-CN" altLang="en-US" sz="2600">
                <a:latin typeface="Times New Roman" panose="02020603050405020304" charset="0"/>
                <a:cs typeface="Times New Roman" panose="02020603050405020304" charset="0"/>
              </a:rPr>
              <a:t>family bought the run-down hunting lodge in 2017 and set about restoring it, Edinbane </a:t>
            </a:r>
            <a:r>
              <a:rPr lang="en-US" altLang="zh-CN" sz="2600">
                <a:latin typeface="Times New Roman" panose="02020603050405020304" charset="0"/>
                <a:cs typeface="Times New Roman" panose="02020603050405020304" charset="0"/>
              </a:rPr>
              <a:t>________ (build)</a:t>
            </a:r>
            <a:r>
              <a:rPr lang="zh-CN" altLang="en-US" sz="2600">
                <a:latin typeface="Times New Roman" panose="02020603050405020304" charset="0"/>
                <a:cs typeface="Times New Roman" panose="02020603050405020304" charset="0"/>
              </a:rPr>
              <a:t> up an excellent reputation for its food offering and rooms over the past few years. Calum sources produce from a community of family and friends, who, like him, </a:t>
            </a:r>
            <a:r>
              <a:rPr lang="en-US" altLang="zh-CN" sz="2600">
                <a:latin typeface="Times New Roman" panose="02020603050405020304" charset="0"/>
                <a:cs typeface="Times New Roman" panose="02020603050405020304" charset="0"/>
              </a:rPr>
              <a:t>_____________ (commit)</a:t>
            </a:r>
            <a:r>
              <a:rPr lang="zh-CN" altLang="en-US" sz="2600">
                <a:latin typeface="Times New Roman" panose="02020603050405020304" charset="0"/>
                <a:cs typeface="Times New Roman" panose="02020603050405020304" charset="0"/>
              </a:rPr>
              <a:t> to making the most of the island</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crofts, seas, and artisan production.</a:t>
            </a:r>
            <a:endParaRPr lang="zh-CN" altLang="en-US" sz="2600">
              <a:latin typeface="Times New Roman" panose="02020603050405020304" charset="0"/>
              <a:cs typeface="Times New Roman" panose="02020603050405020304" charset="0"/>
            </a:endParaRPr>
          </a:p>
          <a:p>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Upon receiving the award, Calum said: </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It means so much to bring this award to my native island home for the first time</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 and of course, to even be mentioned in the same category </a:t>
            </a:r>
            <a:r>
              <a:rPr lang="en-US" altLang="zh-CN" sz="2600">
                <a:latin typeface="Times New Roman" panose="02020603050405020304" charset="0"/>
                <a:cs typeface="Times New Roman" panose="02020603050405020304" charset="0"/>
              </a:rPr>
              <a:t>____ </a:t>
            </a:r>
            <a:r>
              <a:rPr lang="zh-CN" altLang="en-US" sz="2600">
                <a:latin typeface="Times New Roman" panose="02020603050405020304" charset="0"/>
                <a:cs typeface="Times New Roman" panose="02020603050405020304" charset="0"/>
              </a:rPr>
              <a:t>some of the UK</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most </a:t>
            </a:r>
            <a:r>
              <a:rPr lang="zh-CN" altLang="en-US" sz="2600">
                <a:solidFill>
                  <a:schemeClr val="tx1"/>
                </a:solidFill>
                <a:latin typeface="Times New Roman" panose="02020603050405020304" charset="0"/>
                <a:cs typeface="Times New Roman" panose="02020603050405020304" charset="0"/>
              </a:rPr>
              <a:t>renowned </a:t>
            </a:r>
            <a:r>
              <a:rPr lang="zh-CN" altLang="en-US" sz="2600">
                <a:latin typeface="Times New Roman" panose="02020603050405020304" charset="0"/>
                <a:cs typeface="Times New Roman" panose="02020603050405020304" charset="0"/>
              </a:rPr>
              <a:t>restaurants is such an honour.</a:t>
            </a:r>
            <a:r>
              <a:rPr lang="en-US" altLang="zh-CN" sz="2600">
                <a:latin typeface="Times New Roman" panose="02020603050405020304" charset="0"/>
                <a:cs typeface="Times New Roman" panose="02020603050405020304" charset="0"/>
              </a:rPr>
              <a:t>”</a:t>
            </a:r>
            <a:endParaRPr lang="en-US" altLang="zh-CN" sz="2600">
              <a:latin typeface="Times New Roman" panose="02020603050405020304" charset="0"/>
              <a:cs typeface="Times New Roman" panose="02020603050405020304" charset="0"/>
            </a:endParaRPr>
          </a:p>
        </p:txBody>
      </p:sp>
      <p:pic>
        <p:nvPicPr>
          <p:cNvPr id="5" name="图片 4"/>
          <p:cNvPicPr>
            <a:picLocks noChangeAspect="1"/>
          </p:cNvPicPr>
          <p:nvPr/>
        </p:nvPicPr>
        <p:blipFill>
          <a:blip r:embed="rId1"/>
          <a:stretch>
            <a:fillRect/>
          </a:stretch>
        </p:blipFill>
        <p:spPr>
          <a:xfrm>
            <a:off x="4166870" y="762635"/>
            <a:ext cx="4143375" cy="790575"/>
          </a:xfrm>
          <a:prstGeom prst="rect">
            <a:avLst/>
          </a:prstGeom>
        </p:spPr>
      </p:pic>
      <p:sp>
        <p:nvSpPr>
          <p:cNvPr id="10" name="文本框 16"/>
          <p:cNvSpPr txBox="1"/>
          <p:nvPr/>
        </p:nvSpPr>
        <p:spPr>
          <a:xfrm>
            <a:off x="-19050" y="0"/>
            <a:ext cx="1871980"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r>
              <a:rPr kumimoji="1" lang="en-US" altLang="zh-CN" sz="2800" b="1" dirty="0">
                <a:solidFill>
                  <a:sysClr val="window" lastClr="FFFFFF"/>
                </a:solidFill>
                <a:sym typeface="微软雅黑" panose="020B0503020204020204" charset="-122"/>
              </a:rPr>
              <a:t>2</a:t>
            </a:r>
            <a:endParaRPr kumimoji="1" lang="en-US" altLang="zh-CN" sz="2800" b="1" dirty="0">
              <a:solidFill>
                <a:sysClr val="window" lastClr="FFFFFF"/>
              </a:solidFill>
              <a:sym typeface="微软雅黑" panose="020B0503020204020204" charset="-122"/>
            </a:endParaRPr>
          </a:p>
        </p:txBody>
      </p:sp>
      <p:sp>
        <p:nvSpPr>
          <p:cNvPr id="1048598" name="文本框 4"/>
          <p:cNvSpPr txBox="1"/>
          <p:nvPr/>
        </p:nvSpPr>
        <p:spPr>
          <a:xfrm>
            <a:off x="1852930" y="65405"/>
            <a:ext cx="6642735"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《苏格兰杂志</a:t>
            </a:r>
            <a:r>
              <a:rPr sz="2300" b="1">
                <a:solidFill>
                  <a:srgbClr val="ED7D31"/>
                </a:solidFill>
                <a:latin typeface="微软雅黑" panose="020B0503020204020204" charset="-122"/>
                <a:ea typeface="微软雅黑" panose="020B0503020204020204" charset="-122"/>
                <a:cs typeface="微软雅黑" panose="020B0503020204020204" charset="-122"/>
              </a:rPr>
              <a:t>》</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 </a:t>
            </a:r>
            <a:r>
              <a:rPr sz="2300" b="1">
                <a:solidFill>
                  <a:srgbClr val="ED7D31"/>
                </a:solidFill>
                <a:latin typeface="微软雅黑" panose="020B0503020204020204" charset="-122"/>
                <a:ea typeface="微软雅黑" panose="020B0503020204020204" charset="-122"/>
                <a:cs typeface="微软雅黑" panose="020B0503020204020204" charset="-122"/>
              </a:rPr>
              <a:t>2022年</a:t>
            </a:r>
            <a:r>
              <a:rPr lang="en-US" sz="2300" b="1">
                <a:solidFill>
                  <a:srgbClr val="ED7D31"/>
                </a:solidFill>
                <a:latin typeface="微软雅黑" panose="020B0503020204020204" charset="-122"/>
                <a:ea typeface="微软雅黑" panose="020B0503020204020204" charset="-122"/>
                <a:cs typeface="微软雅黑" panose="020B0503020204020204" charset="-122"/>
              </a:rPr>
              <a:t>11&amp;12</a:t>
            </a:r>
            <a:r>
              <a:rPr sz="2300" b="1">
                <a:solidFill>
                  <a:srgbClr val="ED7D31"/>
                </a:solidFill>
                <a:latin typeface="微软雅黑" panose="020B0503020204020204" charset="-122"/>
                <a:ea typeface="微软雅黑" panose="020B0503020204020204" charset="-122"/>
                <a:cs typeface="微软雅黑" panose="020B0503020204020204" charset="-122"/>
              </a:rPr>
              <a:t>月</a:t>
            </a:r>
            <a:r>
              <a:rPr lang="zh-CN" sz="2300" b="1">
                <a:solidFill>
                  <a:srgbClr val="ED7D31"/>
                </a:solidFill>
                <a:latin typeface="微软雅黑" panose="020B0503020204020204" charset="-122"/>
                <a:ea typeface="微软雅黑" panose="020B0503020204020204" charset="-122"/>
                <a:cs typeface="微软雅黑" panose="020B0503020204020204" charset="-122"/>
              </a:rPr>
              <a:t>版</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 </a:t>
            </a:r>
            <a:r>
              <a:rPr lang="en-US" sz="2300" b="1">
                <a:solidFill>
                  <a:srgbClr val="ED7D31"/>
                </a:solidFill>
                <a:latin typeface="微软雅黑" panose="020B0503020204020204" charset="-122"/>
                <a:ea typeface="微软雅黑" panose="020B0503020204020204" charset="-122"/>
                <a:cs typeface="微软雅黑" panose="020B0503020204020204" charset="-122"/>
              </a:rPr>
              <a:t>9</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页</a:t>
            </a:r>
            <a:r>
              <a:rPr sz="2300" b="1">
                <a:solidFill>
                  <a:srgbClr val="ED7D31"/>
                </a:solidFill>
                <a:latin typeface="微软雅黑" panose="020B0503020204020204" charset="-122"/>
                <a:ea typeface="微软雅黑" panose="020B0503020204020204" charset="-122"/>
                <a:cs typeface="微软雅黑" panose="020B0503020204020204" charset="-122"/>
              </a:rPr>
              <a:t>）</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2695575" y="2682875"/>
            <a:ext cx="2074545" cy="491490"/>
          </a:xfrm>
          <a:prstGeom prst="rect">
            <a:avLst/>
          </a:prstGeom>
          <a:noFill/>
        </p:spPr>
        <p:txBody>
          <a:bodyPr wrap="square" rtlCol="0" anchor="t">
            <a:spAutoFit/>
          </a:bodyPr>
          <a:p>
            <a:r>
              <a:rPr lang="zh-CN" altLang="en-US" sz="2600">
                <a:solidFill>
                  <a:srgbClr val="FF0000"/>
                </a:solidFill>
                <a:latin typeface="Times New Roman" panose="02020603050405020304" charset="0"/>
                <a:cs typeface="Times New Roman" panose="02020603050405020304" charset="0"/>
                <a:sym typeface="+mn-ea"/>
              </a:rPr>
              <a:t>to be awarded</a:t>
            </a:r>
            <a:endParaRPr lang="zh-CN" altLang="en-US" sz="2600">
              <a:solidFill>
                <a:srgbClr val="FF0000"/>
              </a:solidFill>
              <a:latin typeface="Times New Roman" panose="02020603050405020304" charset="0"/>
              <a:cs typeface="Times New Roman" panose="02020603050405020304" charset="0"/>
              <a:sym typeface="+mn-ea"/>
            </a:endParaRPr>
          </a:p>
        </p:txBody>
      </p:sp>
      <p:sp>
        <p:nvSpPr>
          <p:cNvPr id="3" name="文本框 2"/>
          <p:cNvSpPr txBox="1"/>
          <p:nvPr/>
        </p:nvSpPr>
        <p:spPr>
          <a:xfrm>
            <a:off x="5877560" y="3065780"/>
            <a:ext cx="1348740" cy="491490"/>
          </a:xfrm>
          <a:prstGeom prst="rect">
            <a:avLst/>
          </a:prstGeom>
          <a:noFill/>
        </p:spPr>
        <p:txBody>
          <a:bodyPr wrap="square" rtlCol="0" anchor="t">
            <a:spAutoFit/>
          </a:bodyPr>
          <a:p>
            <a:r>
              <a:rPr lang="zh-CN" altLang="en-US" sz="2600">
                <a:solidFill>
                  <a:srgbClr val="FF0000"/>
                </a:solidFill>
                <a:latin typeface="Times New Roman" panose="02020603050405020304" charset="0"/>
                <a:cs typeface="Times New Roman" panose="02020603050405020304" charset="0"/>
                <a:sym typeface="+mn-ea"/>
              </a:rPr>
              <a:t>whose </a:t>
            </a:r>
            <a:endParaRPr lang="zh-CN" altLang="en-US" sz="2600">
              <a:solidFill>
                <a:srgbClr val="FF0000"/>
              </a:solidFill>
              <a:latin typeface="Times New Roman" panose="02020603050405020304" charset="0"/>
              <a:cs typeface="Times New Roman" panose="02020603050405020304" charset="0"/>
              <a:sym typeface="+mn-ea"/>
            </a:endParaRPr>
          </a:p>
        </p:txBody>
      </p:sp>
      <p:sp>
        <p:nvSpPr>
          <p:cNvPr id="6" name="文本框 5"/>
          <p:cNvSpPr txBox="1"/>
          <p:nvPr/>
        </p:nvSpPr>
        <p:spPr>
          <a:xfrm>
            <a:off x="6804025" y="3481070"/>
            <a:ext cx="1378585" cy="491490"/>
          </a:xfrm>
          <a:prstGeom prst="rect">
            <a:avLst/>
          </a:prstGeom>
          <a:noFill/>
        </p:spPr>
        <p:txBody>
          <a:bodyPr wrap="square" rtlCol="0" anchor="t">
            <a:spAutoFit/>
          </a:bodyPr>
          <a:p>
            <a:r>
              <a:rPr lang="zh-CN" altLang="en-US" sz="2600">
                <a:solidFill>
                  <a:srgbClr val="FF0000"/>
                </a:solidFill>
                <a:latin typeface="Times New Roman" panose="02020603050405020304" charset="0"/>
                <a:cs typeface="Times New Roman" panose="02020603050405020304" charset="0"/>
                <a:sym typeface="+mn-ea"/>
              </a:rPr>
              <a:t>has built</a:t>
            </a:r>
            <a:endParaRPr lang="zh-CN" altLang="en-US" sz="2600">
              <a:solidFill>
                <a:srgbClr val="FF0000"/>
              </a:solidFill>
              <a:latin typeface="Times New Roman" panose="02020603050405020304" charset="0"/>
              <a:cs typeface="Times New Roman" panose="02020603050405020304" charset="0"/>
              <a:sym typeface="+mn-ea"/>
            </a:endParaRPr>
          </a:p>
        </p:txBody>
      </p:sp>
      <p:sp>
        <p:nvSpPr>
          <p:cNvPr id="7" name="文本框 6"/>
          <p:cNvSpPr txBox="1"/>
          <p:nvPr/>
        </p:nvSpPr>
        <p:spPr>
          <a:xfrm>
            <a:off x="7672705" y="4242435"/>
            <a:ext cx="2113915" cy="491490"/>
          </a:xfrm>
          <a:prstGeom prst="rect">
            <a:avLst/>
          </a:prstGeom>
          <a:noFill/>
        </p:spPr>
        <p:txBody>
          <a:bodyPr wrap="square" rtlCol="0" anchor="t">
            <a:spAutoFit/>
          </a:bodyPr>
          <a:p>
            <a:r>
              <a:rPr lang="zh-CN" altLang="en-US" sz="2600">
                <a:solidFill>
                  <a:srgbClr val="FF0000"/>
                </a:solidFill>
                <a:latin typeface="Times New Roman" panose="02020603050405020304" charset="0"/>
                <a:cs typeface="Times New Roman" panose="02020603050405020304" charset="0"/>
                <a:sym typeface="+mn-ea"/>
              </a:rPr>
              <a:t>are committed</a:t>
            </a:r>
            <a:endParaRPr lang="zh-CN" altLang="en-US" sz="2600">
              <a:solidFill>
                <a:srgbClr val="FF0000"/>
              </a:solidFill>
              <a:latin typeface="Times New Roman" panose="02020603050405020304" charset="0"/>
              <a:cs typeface="Times New Roman" panose="02020603050405020304" charset="0"/>
              <a:sym typeface="+mn-ea"/>
            </a:endParaRPr>
          </a:p>
        </p:txBody>
      </p:sp>
      <p:sp>
        <p:nvSpPr>
          <p:cNvPr id="8" name="文本框 7"/>
          <p:cNvSpPr txBox="1"/>
          <p:nvPr/>
        </p:nvSpPr>
        <p:spPr>
          <a:xfrm>
            <a:off x="1449070" y="5820410"/>
            <a:ext cx="485775" cy="491490"/>
          </a:xfrm>
          <a:prstGeom prst="rect">
            <a:avLst/>
          </a:prstGeom>
          <a:noFill/>
        </p:spPr>
        <p:txBody>
          <a:bodyPr wrap="square" rtlCol="0" anchor="t">
            <a:spAutoFit/>
          </a:bodyPr>
          <a:p>
            <a:r>
              <a:rPr lang="zh-CN" altLang="en-US" sz="2600">
                <a:solidFill>
                  <a:srgbClr val="FF0000"/>
                </a:solidFill>
                <a:latin typeface="Times New Roman" panose="02020603050405020304" charset="0"/>
                <a:cs typeface="Times New Roman" panose="02020603050405020304" charset="0"/>
                <a:sym typeface="+mn-ea"/>
              </a:rPr>
              <a:t>as </a:t>
            </a:r>
            <a:endParaRPr lang="zh-CN" altLang="en-US" sz="2600">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2" grpId="1"/>
      <p:bldP spid="3" grpId="1"/>
      <p:bldP spid="6" grpId="1"/>
      <p:bldP spid="7" grpId="1"/>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93345" y="603885"/>
            <a:ext cx="12098655" cy="490093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zh-CN" altLang="en-US" sz="2800">
                <a:solidFill>
                  <a:srgbClr val="0000FF"/>
                </a:solidFill>
                <a:latin typeface="Times New Roman" panose="02020603050405020304" charset="0"/>
                <a:cs typeface="Times New Roman" panose="02020603050405020304" charset="0"/>
                <a:sym typeface="+mn-ea"/>
              </a:rPr>
              <a:t>glimpse</a:t>
            </a:r>
            <a:r>
              <a:rPr lang="en-US" altLang="zh-CN" sz="2800">
                <a:latin typeface="Times New Roman" panose="02020603050405020304" charset="0"/>
                <a:ea typeface="华文中宋" panose="02010600040101010101" charset="-122"/>
                <a:cs typeface="Times New Roman" panose="02020603050405020304" charset="0"/>
                <a:sym typeface="+mn-ea"/>
              </a:rPr>
              <a:t>: </a:t>
            </a:r>
            <a:r>
              <a:rPr sz="2800">
                <a:latin typeface="Times New Roman" panose="02020603050405020304" charset="0"/>
                <a:ea typeface="华文中宋" panose="02010600040101010101" charset="-122"/>
                <a:cs typeface="Times New Roman" panose="02020603050405020304" charset="0"/>
                <a:sym typeface="+mn-ea"/>
              </a:rPr>
              <a:t>a look at sb/sth for a very short time, when you do not see the person or thing completely 一瞥；一看</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I came up on deck to get my first glimpse of the island.                                      我登上甲板第一次看这岛。                          </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en-US" altLang="zh-CN" sz="3200">
                <a:latin typeface="Times New Roman" panose="02020603050405020304" charset="0"/>
                <a:cs typeface="Times New Roman" panose="02020603050405020304" charset="0"/>
              </a:rPr>
              <a:t> </a:t>
            </a: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Wingdings" panose="05000000000000000000" charset="0"/>
              <a:buNone/>
            </a:pPr>
            <a:endParaRPr lang="en-US" altLang="zh-CN" sz="3200">
              <a:latin typeface="Times New Roman" panose="02020603050405020304" charset="0"/>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2</a:t>
            </a:r>
            <a:r>
              <a:rPr lang="en-US" altLang="zh-CN" sz="3200">
                <a:latin typeface="Times New Roman" panose="02020603050405020304" charset="0"/>
                <a:cs typeface="Times New Roman" panose="02020603050405020304" charset="0"/>
              </a:rPr>
              <a:t>. </a:t>
            </a:r>
            <a:r>
              <a:rPr lang="en-US" altLang="zh-CN" sz="2800">
                <a:solidFill>
                  <a:srgbClr val="3333FF"/>
                </a:solidFill>
                <a:latin typeface="Times New Roman" panose="02020603050405020304" charset="0"/>
                <a:cs typeface="Times New Roman" panose="02020603050405020304" charset="0"/>
              </a:rPr>
              <a:t>elusive</a:t>
            </a:r>
            <a:r>
              <a:rPr lang="en-US" altLang="zh-CN" sz="2800"/>
              <a:t>: </a:t>
            </a:r>
            <a:r>
              <a:rPr sz="2800">
                <a:latin typeface="Times New Roman" panose="02020603050405020304" charset="0"/>
                <a:ea typeface="华文中宋" panose="02010600040101010101" charset="-122"/>
                <a:cs typeface="Times New Roman" panose="02020603050405020304" charset="0"/>
              </a:rPr>
              <a:t>difficult to find, define, or achieve 难找的；难以解释的；难以达到的</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rPr>
              <a:t> A solution to the problem of toxic waste is proving elusive.                                                  </a:t>
            </a:r>
            <a:r>
              <a:rPr lang="en-US" altLang="zh-CN" sz="2800">
                <a:latin typeface="华文中宋" panose="02010600040101010101" charset="-122"/>
                <a:ea typeface="华文中宋" panose="02010600040101010101" charset="-122"/>
                <a:cs typeface="华文中宋" panose="02010600040101010101" charset="-122"/>
              </a:rPr>
              <a:t>有毒废料这个问题证明难以解决。</a:t>
            </a:r>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p:txBody>
      </p:sp>
      <p:sp>
        <p:nvSpPr>
          <p:cNvPr id="1048604" name="文本框 1"/>
          <p:cNvSpPr txBox="1"/>
          <p:nvPr/>
        </p:nvSpPr>
        <p:spPr>
          <a:xfrm>
            <a:off x="259715" y="2444750"/>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259715" y="2947670"/>
            <a:ext cx="9801860" cy="521970"/>
          </a:xfrm>
          <a:prstGeom prst="rect">
            <a:avLst/>
          </a:prstGeom>
          <a:noFill/>
        </p:spPr>
        <p:txBody>
          <a:bodyPr wrap="square" rtlCol="0">
            <a:spAutoFit/>
          </a:bodyPr>
          <a:lstStyle/>
          <a:p>
            <a:r>
              <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rPr>
              <a:t>He caught a glimpse of her in the crowd. </a:t>
            </a:r>
            <a:endPar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69240" y="5467985"/>
            <a:ext cx="1626870" cy="521970"/>
          </a:xfrm>
          <a:prstGeom prst="rect">
            <a:avLst/>
          </a:prstGeom>
          <a:solidFill>
            <a:srgbClr val="0070C0"/>
          </a:solidFill>
        </p:spPr>
        <p:txBody>
          <a:bodyPr wrap="square" rtlCol="0">
            <a:spAutoFit/>
          </a:bodyPr>
          <a:lstStyle/>
          <a:p>
            <a:pPr lvl="0" algn="l">
              <a:buClrTx/>
              <a:buSzTx/>
              <a:buFontTx/>
            </a:pPr>
            <a:r>
              <a:rPr kumimoji="1" lang="zh-CN" sz="2800" b="1" dirty="0">
                <a:solidFill>
                  <a:schemeClr val="lt1"/>
                </a:solidFill>
                <a:sym typeface="+mn-ea"/>
              </a:rPr>
              <a:t>翻译句子</a:t>
            </a:r>
            <a:endParaRPr kumimoji="1" lang="zh-CN" sz="2800" b="1" dirty="0">
              <a:solidFill>
                <a:schemeClr val="lt1"/>
              </a:solidFill>
              <a:sym typeface="+mn-ea"/>
            </a:endParaRPr>
          </a:p>
        </p:txBody>
      </p:sp>
      <p:sp>
        <p:nvSpPr>
          <p:cNvPr id="1048607" name="文本框 5"/>
          <p:cNvSpPr txBox="1"/>
          <p:nvPr/>
        </p:nvSpPr>
        <p:spPr>
          <a:xfrm>
            <a:off x="269240" y="6009640"/>
            <a:ext cx="11035665" cy="521970"/>
          </a:xfrm>
          <a:prstGeom prst="rect">
            <a:avLst/>
          </a:prstGeom>
          <a:noFill/>
        </p:spPr>
        <p:txBody>
          <a:bodyPr wrap="square" rtlCol="0">
            <a:spAutoFit/>
          </a:bodyPr>
          <a:lstStyle/>
          <a:p>
            <a:r>
              <a:rPr sz="2800">
                <a:solidFill>
                  <a:srgbClr val="FF0000"/>
                </a:solidFill>
                <a:latin typeface="Times New Roman" panose="02020603050405020304" charset="0"/>
                <a:cs typeface="Times New Roman" panose="02020603050405020304" charset="0"/>
              </a:rPr>
              <a:t>She managed to get an interview with that elusive man.</a:t>
            </a:r>
            <a:endParaRPr sz="28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2042795" y="2444750"/>
            <a:ext cx="6275070" cy="521970"/>
          </a:xfrm>
          <a:prstGeom prst="rect">
            <a:avLst/>
          </a:prstGeom>
          <a:noFill/>
        </p:spPr>
        <p:txBody>
          <a:bodyPr wrap="square" rtlCol="0" anchor="t">
            <a:spAutoFit/>
          </a:bodyPr>
          <a:lstStyle/>
          <a:p>
            <a:r>
              <a:rPr lang="zh-CN" altLang="en-US" sz="2800">
                <a:ea typeface="华文中宋" panose="02010600040101010101" charset="-122"/>
              </a:rPr>
              <a:t>他一眼瞥见她在人群里。</a:t>
            </a:r>
            <a:endParaRPr lang="zh-CN" altLang="en-US" sz="2800">
              <a:ea typeface="华文中宋" panose="02010600040101010101" charset="-122"/>
            </a:endParaRPr>
          </a:p>
        </p:txBody>
      </p:sp>
      <p:cxnSp>
        <p:nvCxnSpPr>
          <p:cNvPr id="3145728" name="直接连接符 8"/>
          <p:cNvCxnSpPr/>
          <p:nvPr/>
        </p:nvCxnSpPr>
        <p:spPr>
          <a:xfrm flipV="1">
            <a:off x="311150" y="3454400"/>
            <a:ext cx="6046470" cy="889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320675" y="6514465"/>
            <a:ext cx="8103870" cy="1016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88595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词汇讲解</a:t>
            </a:r>
            <a:r>
              <a:rPr kumimoji="1" lang="en-US" altLang="zh-CN" sz="2800" b="1" dirty="0">
                <a:solidFill>
                  <a:schemeClr val="lt1"/>
                </a:solidFill>
                <a:sym typeface="+mn-ea"/>
              </a:rPr>
              <a:t>1</a:t>
            </a:r>
            <a:endParaRPr kumimoji="1" lang="en-US" altLang="zh-CN" sz="2800" b="1" dirty="0">
              <a:solidFill>
                <a:schemeClr val="lt1"/>
              </a:solidFill>
              <a:sym typeface="+mn-ea"/>
            </a:endParaRPr>
          </a:p>
        </p:txBody>
      </p:sp>
      <p:sp>
        <p:nvSpPr>
          <p:cNvPr id="3" name="文本框 6"/>
          <p:cNvSpPr txBox="1"/>
          <p:nvPr/>
        </p:nvSpPr>
        <p:spPr>
          <a:xfrm>
            <a:off x="2052320" y="5467985"/>
            <a:ext cx="8297545" cy="521970"/>
          </a:xfrm>
          <a:prstGeom prst="rect">
            <a:avLst/>
          </a:prstGeom>
          <a:noFill/>
        </p:spPr>
        <p:txBody>
          <a:bodyPr wrap="square" rtlCol="0" anchor="t">
            <a:spAutoFit/>
          </a:bodyPr>
          <a:p>
            <a:r>
              <a:rPr lang="zh-CN" altLang="en-US" sz="2800">
                <a:ea typeface="华文中宋" panose="02010600040101010101" charset="-122"/>
              </a:rPr>
              <a:t>她设法得到了与那个难以捉摸的人的采访。</a:t>
            </a:r>
            <a:endParaRPr lang="zh-CN" altLang="en-US" sz="2800">
              <a:ea typeface="华文中宋" panose="0201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blinds(horizontal)">
                                      <p:cBhvr>
                                        <p:cTn id="7" dur="500"/>
                                        <p:tgtEl>
                                          <p:spTgt spid="1048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8604"/>
                                        </p:tgtEl>
                                        <p:attrNameLst>
                                          <p:attrName>style.visibility</p:attrName>
                                        </p:attrNameLst>
                                      </p:cBhvr>
                                      <p:to>
                                        <p:strVal val="visible"/>
                                      </p:to>
                                    </p:set>
                                    <p:animEffect transition="in" filter="blinds(horizontal)">
                                      <p:cBhvr>
                                        <p:cTn id="12" dur="500"/>
                                        <p:tgtEl>
                                          <p:spTgt spid="104860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8608"/>
                                        </p:tgtEl>
                                        <p:attrNameLst>
                                          <p:attrName>style.visibility</p:attrName>
                                        </p:attrNameLst>
                                      </p:cBhvr>
                                      <p:to>
                                        <p:strVal val="visible"/>
                                      </p:to>
                                    </p:set>
                                    <p:animEffect transition="in" filter="blinds(horizontal)">
                                      <p:cBhvr>
                                        <p:cTn id="15" dur="500"/>
                                        <p:tgtEl>
                                          <p:spTgt spid="1048608"/>
                                        </p:tgtEl>
                                      </p:cBhvr>
                                    </p:animEffect>
                                  </p:childTnLst>
                                </p:cTn>
                              </p:par>
                              <p:par>
                                <p:cTn id="16" presetID="3" presetClass="entr" presetSubtype="10" fill="hold" nodeType="withEffect">
                                  <p:stCondLst>
                                    <p:cond delay="0"/>
                                  </p:stCondLst>
                                  <p:childTnLst>
                                    <p:set>
                                      <p:cBhvr>
                                        <p:cTn id="17" dur="1" fill="hold">
                                          <p:stCondLst>
                                            <p:cond delay="0"/>
                                          </p:stCondLst>
                                        </p:cTn>
                                        <p:tgtEl>
                                          <p:spTgt spid="3145728"/>
                                        </p:tgtEl>
                                        <p:attrNameLst>
                                          <p:attrName>style.visibility</p:attrName>
                                        </p:attrNameLst>
                                      </p:cBhvr>
                                      <p:to>
                                        <p:strVal val="visible"/>
                                      </p:to>
                                    </p:set>
                                    <p:animEffect transition="in" filter="blinds(horizontal)">
                                      <p:cBhvr>
                                        <p:cTn id="18" dur="500"/>
                                        <p:tgtEl>
                                          <p:spTgt spid="31457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48605"/>
                                        </p:tgtEl>
                                        <p:attrNameLst>
                                          <p:attrName>style.visibility</p:attrName>
                                        </p:attrNameLst>
                                      </p:cBhvr>
                                      <p:to>
                                        <p:strVal val="visible"/>
                                      </p:to>
                                    </p:set>
                                    <p:animEffect transition="in" filter="blinds(horizontal)">
                                      <p:cBhvr>
                                        <p:cTn id="23" dur="500"/>
                                        <p:tgtEl>
                                          <p:spTgt spid="104860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48602">
                                            <p:txEl>
                                              <p:pRg st="6" end="6"/>
                                            </p:txEl>
                                          </p:spTgt>
                                        </p:tgtEl>
                                        <p:attrNameLst>
                                          <p:attrName>style.visibility</p:attrName>
                                        </p:attrNameLst>
                                      </p:cBhvr>
                                      <p:to>
                                        <p:strVal val="visible"/>
                                      </p:to>
                                    </p:set>
                                    <p:animEffect transition="in" filter="wipe(down)">
                                      <p:cBhvr>
                                        <p:cTn id="28" dur="500"/>
                                        <p:tgtEl>
                                          <p:spTgt spid="104860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48606"/>
                                        </p:tgtEl>
                                        <p:attrNameLst>
                                          <p:attrName>style.visibility</p:attrName>
                                        </p:attrNameLst>
                                      </p:cBhvr>
                                      <p:to>
                                        <p:strVal val="visible"/>
                                      </p:to>
                                    </p:set>
                                    <p:animEffect transition="in" filter="blinds(horizontal)">
                                      <p:cBhvr>
                                        <p:cTn id="33" dur="500"/>
                                        <p:tgtEl>
                                          <p:spTgt spid="1048606"/>
                                        </p:tgtEl>
                                      </p:cBhvr>
                                    </p:animEffect>
                                  </p:childTnLst>
                                </p:cTn>
                              </p:par>
                              <p:par>
                                <p:cTn id="34" presetID="22" presetClass="entr" presetSubtype="4" fill="hold" nodeType="withEffect">
                                  <p:stCondLst>
                                    <p:cond delay="0"/>
                                  </p:stCondLst>
                                  <p:childTnLst>
                                    <p:set>
                                      <p:cBhvr>
                                        <p:cTn id="35" dur="1" fill="hold">
                                          <p:stCondLst>
                                            <p:cond delay="0"/>
                                          </p:stCondLst>
                                        </p:cTn>
                                        <p:tgtEl>
                                          <p:spTgt spid="3145729"/>
                                        </p:tgtEl>
                                        <p:attrNameLst>
                                          <p:attrName>style.visibility</p:attrName>
                                        </p:attrNameLst>
                                      </p:cBhvr>
                                      <p:to>
                                        <p:strVal val="visible"/>
                                      </p:to>
                                    </p:set>
                                    <p:animEffect transition="in" filter="wipe(down)">
                                      <p:cBhvr>
                                        <p:cTn id="36" dur="500"/>
                                        <p:tgtEl>
                                          <p:spTgt spid="314572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48607"/>
                                        </p:tgtEl>
                                        <p:attrNameLst>
                                          <p:attrName>style.visibility</p:attrName>
                                        </p:attrNameLst>
                                      </p:cBhvr>
                                      <p:to>
                                        <p:strVal val="visible"/>
                                      </p:to>
                                    </p:set>
                                    <p:animEffect transition="in" filter="blinds(horizontal)">
                                      <p:cBhvr>
                                        <p:cTn id="44"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93345" y="603885"/>
            <a:ext cx="11955145" cy="477266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3</a:t>
            </a:r>
            <a:r>
              <a:rPr lang="zh-CN" altLang="en-US" sz="2800">
                <a:latin typeface="Times New Roman" panose="02020603050405020304" charset="0"/>
                <a:ea typeface="华文中宋" panose="02010600040101010101" charset="-122"/>
                <a:cs typeface="Times New Roman" panose="02020603050405020304" charset="0"/>
                <a:sym typeface="+mn-ea"/>
              </a:rPr>
              <a:t>. </a:t>
            </a:r>
            <a:r>
              <a:rPr lang="zh-CN" altLang="en-US" sz="2800">
                <a:solidFill>
                  <a:srgbClr val="0000FF"/>
                </a:solidFill>
                <a:latin typeface="Times New Roman" panose="02020603050405020304" charset="0"/>
                <a:cs typeface="Times New Roman" panose="02020603050405020304" charset="0"/>
                <a:sym typeface="+mn-ea"/>
              </a:rPr>
              <a:t>reputable</a:t>
            </a:r>
            <a:r>
              <a:rPr lang="en-US" altLang="zh-CN" sz="2800">
                <a:latin typeface="Times New Roman" panose="02020603050405020304" charset="0"/>
                <a:ea typeface="华文中宋" panose="02010600040101010101" charset="-122"/>
                <a:cs typeface="Times New Roman" panose="02020603050405020304" charset="0"/>
                <a:sym typeface="+mn-ea"/>
              </a:rPr>
              <a:t>: </a:t>
            </a:r>
            <a:r>
              <a:rPr sz="2800">
                <a:latin typeface="Times New Roman" panose="02020603050405020304" charset="0"/>
                <a:ea typeface="华文中宋" panose="02010600040101010101" charset="-122"/>
                <a:cs typeface="Times New Roman" panose="02020603050405020304" charset="0"/>
                <a:sym typeface="+mn-ea"/>
              </a:rPr>
              <a:t>that people consider to be honest and to provide a good service 声誉好的；值得信赖的</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I insured my property with an established, reputable company.                           我找了一家地位稳固、信誉良好的保险公司投保我的房产。                           </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en-US" altLang="zh-CN" sz="3200">
                <a:latin typeface="Times New Roman" panose="02020603050405020304" charset="0"/>
                <a:cs typeface="Times New Roman" panose="02020603050405020304" charset="0"/>
              </a:rPr>
              <a:t> </a:t>
            </a: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Wingdings" panose="05000000000000000000" charset="0"/>
              <a:buNone/>
            </a:pPr>
            <a:endParaRPr lang="en-US" altLang="zh-CN" sz="3200">
              <a:latin typeface="Times New Roman" panose="02020603050405020304" charset="0"/>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4. </a:t>
            </a:r>
            <a:r>
              <a:rPr lang="zh-CN" altLang="en-US" sz="2800">
                <a:solidFill>
                  <a:srgbClr val="0000FF"/>
                </a:solidFill>
                <a:latin typeface="Times New Roman" panose="02020603050405020304" charset="0"/>
                <a:cs typeface="Times New Roman" panose="02020603050405020304" charset="0"/>
                <a:sym typeface="+mn-ea"/>
              </a:rPr>
              <a:t>accolade</a:t>
            </a:r>
            <a:r>
              <a:rPr lang="en-US" altLang="zh-CN" sz="2800"/>
              <a:t>: </a:t>
            </a:r>
            <a:r>
              <a:rPr sz="2800">
                <a:latin typeface="Times New Roman" panose="02020603050405020304" charset="0"/>
                <a:ea typeface="华文中宋" panose="02010600040101010101" charset="-122"/>
                <a:cs typeface="Times New Roman" panose="02020603050405020304" charset="0"/>
              </a:rPr>
              <a:t>praise or an award for an achievement that people admire 赞扬；奖赏；荣誉级</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rPr>
              <a:t>He won accolades as one of America’s top test pilots.                                                  </a:t>
            </a:r>
            <a:r>
              <a:rPr lang="en-US" altLang="zh-CN" sz="2800">
                <a:latin typeface="华文中宋" panose="02010600040101010101" charset="-122"/>
                <a:ea typeface="华文中宋" panose="02010600040101010101" charset="-122"/>
                <a:cs typeface="华文中宋" panose="02010600040101010101" charset="-122"/>
              </a:rPr>
              <a:t>他作为美国顶级试飞员之一赢得了众多荣誉。</a:t>
            </a:r>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p:txBody>
      </p:sp>
      <p:sp>
        <p:nvSpPr>
          <p:cNvPr id="1048604" name="文本框 1"/>
          <p:cNvSpPr txBox="1"/>
          <p:nvPr/>
        </p:nvSpPr>
        <p:spPr>
          <a:xfrm>
            <a:off x="259715" y="2444750"/>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259715" y="2947670"/>
            <a:ext cx="9801860" cy="521970"/>
          </a:xfrm>
          <a:prstGeom prst="rect">
            <a:avLst/>
          </a:prstGeom>
          <a:noFill/>
        </p:spPr>
        <p:txBody>
          <a:bodyPr wrap="square" rtlCol="0">
            <a:spAutoFit/>
          </a:bodyPr>
          <a:lstStyle/>
          <a:p>
            <a:r>
              <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rPr>
              <a:t>You are well advised to buy your car through a reputable dealer.</a:t>
            </a:r>
            <a:endPar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69240" y="5467985"/>
            <a:ext cx="1626870" cy="521970"/>
          </a:xfrm>
          <a:prstGeom prst="rect">
            <a:avLst/>
          </a:prstGeom>
          <a:solidFill>
            <a:srgbClr val="0070C0"/>
          </a:solidFill>
        </p:spPr>
        <p:txBody>
          <a:bodyPr wrap="square" rtlCol="0">
            <a:spAutoFit/>
          </a:bodyPr>
          <a:lstStyle/>
          <a:p>
            <a:pPr lvl="0" algn="l">
              <a:buClrTx/>
              <a:buSzTx/>
              <a:buFontTx/>
            </a:pPr>
            <a:r>
              <a:rPr kumimoji="1" lang="zh-CN" sz="2800" b="1" dirty="0">
                <a:solidFill>
                  <a:schemeClr val="lt1"/>
                </a:solidFill>
                <a:sym typeface="+mn-ea"/>
              </a:rPr>
              <a:t>翻译句子</a:t>
            </a:r>
            <a:endParaRPr kumimoji="1" lang="zh-CN" sz="2800" b="1" dirty="0">
              <a:solidFill>
                <a:schemeClr val="lt1"/>
              </a:solidFill>
              <a:sym typeface="+mn-ea"/>
            </a:endParaRPr>
          </a:p>
        </p:txBody>
      </p:sp>
      <p:sp>
        <p:nvSpPr>
          <p:cNvPr id="1048607" name="文本框 5"/>
          <p:cNvSpPr txBox="1"/>
          <p:nvPr/>
        </p:nvSpPr>
        <p:spPr>
          <a:xfrm>
            <a:off x="269240" y="6009640"/>
            <a:ext cx="11035665" cy="521970"/>
          </a:xfrm>
          <a:prstGeom prst="rect">
            <a:avLst/>
          </a:prstGeom>
          <a:noFill/>
        </p:spPr>
        <p:txBody>
          <a:bodyPr wrap="square" rtlCol="0">
            <a:spAutoFit/>
          </a:bodyPr>
          <a:lstStyle/>
          <a:p>
            <a:r>
              <a:rPr sz="2800">
                <a:solidFill>
                  <a:srgbClr val="FF0000"/>
                </a:solidFill>
                <a:latin typeface="Times New Roman" panose="02020603050405020304" charset="0"/>
                <a:cs typeface="Times New Roman" panose="02020603050405020304" charset="0"/>
              </a:rPr>
              <a:t>The Nobel Prize has become the ultimate accolade in the sciences. </a:t>
            </a:r>
            <a:endParaRPr sz="28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2042795" y="2444750"/>
            <a:ext cx="7164705" cy="521970"/>
          </a:xfrm>
          <a:prstGeom prst="rect">
            <a:avLst/>
          </a:prstGeom>
          <a:noFill/>
        </p:spPr>
        <p:txBody>
          <a:bodyPr wrap="square" rtlCol="0" anchor="t">
            <a:spAutoFit/>
          </a:bodyPr>
          <a:lstStyle/>
          <a:p>
            <a:r>
              <a:rPr lang="zh-CN" altLang="en-US" sz="2800">
                <a:ea typeface="华文中宋" panose="02010600040101010101" charset="-122"/>
              </a:rPr>
              <a:t>你通过一个声誉好的经销商来买车是明智的。</a:t>
            </a:r>
            <a:endParaRPr lang="zh-CN" altLang="en-US" sz="2800">
              <a:ea typeface="华文中宋" panose="02010600040101010101" charset="-122"/>
            </a:endParaRPr>
          </a:p>
        </p:txBody>
      </p:sp>
      <p:cxnSp>
        <p:nvCxnSpPr>
          <p:cNvPr id="3145728" name="直接连接符 8"/>
          <p:cNvCxnSpPr/>
          <p:nvPr/>
        </p:nvCxnSpPr>
        <p:spPr>
          <a:xfrm>
            <a:off x="311150" y="3463290"/>
            <a:ext cx="9196070" cy="1270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320675" y="6523990"/>
            <a:ext cx="9665970" cy="63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88595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词汇讲解</a:t>
            </a:r>
            <a:r>
              <a:rPr kumimoji="1" lang="en-US" altLang="zh-CN" sz="2800" b="1" dirty="0">
                <a:solidFill>
                  <a:schemeClr val="lt1"/>
                </a:solidFill>
                <a:sym typeface="+mn-ea"/>
              </a:rPr>
              <a:t>2</a:t>
            </a:r>
            <a:endParaRPr kumimoji="1" lang="en-US" altLang="zh-CN" sz="2800" b="1" dirty="0">
              <a:solidFill>
                <a:schemeClr val="lt1"/>
              </a:solidFill>
              <a:sym typeface="+mn-ea"/>
            </a:endParaRPr>
          </a:p>
        </p:txBody>
      </p:sp>
      <p:sp>
        <p:nvSpPr>
          <p:cNvPr id="3" name="文本框 6"/>
          <p:cNvSpPr txBox="1"/>
          <p:nvPr/>
        </p:nvSpPr>
        <p:spPr>
          <a:xfrm>
            <a:off x="2052320" y="5467985"/>
            <a:ext cx="8297545" cy="521970"/>
          </a:xfrm>
          <a:prstGeom prst="rect">
            <a:avLst/>
          </a:prstGeom>
          <a:noFill/>
        </p:spPr>
        <p:txBody>
          <a:bodyPr wrap="square" rtlCol="0" anchor="t">
            <a:spAutoFit/>
          </a:bodyPr>
          <a:p>
            <a:r>
              <a:rPr lang="zh-CN" altLang="en-US" sz="2800">
                <a:ea typeface="华文中宋" panose="02010600040101010101" charset="-122"/>
              </a:rPr>
              <a:t>诺贝尔奖已成为科学界的最高荣誉。</a:t>
            </a:r>
            <a:endParaRPr lang="zh-CN" altLang="en-US" sz="2800">
              <a:ea typeface="华文中宋" panose="0201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blinds(horizontal)">
                                      <p:cBhvr>
                                        <p:cTn id="7" dur="500"/>
                                        <p:tgtEl>
                                          <p:spTgt spid="1048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8604"/>
                                        </p:tgtEl>
                                        <p:attrNameLst>
                                          <p:attrName>style.visibility</p:attrName>
                                        </p:attrNameLst>
                                      </p:cBhvr>
                                      <p:to>
                                        <p:strVal val="visible"/>
                                      </p:to>
                                    </p:set>
                                    <p:animEffect transition="in" filter="blinds(horizontal)">
                                      <p:cBhvr>
                                        <p:cTn id="12" dur="500"/>
                                        <p:tgtEl>
                                          <p:spTgt spid="104860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8608"/>
                                        </p:tgtEl>
                                        <p:attrNameLst>
                                          <p:attrName>style.visibility</p:attrName>
                                        </p:attrNameLst>
                                      </p:cBhvr>
                                      <p:to>
                                        <p:strVal val="visible"/>
                                      </p:to>
                                    </p:set>
                                    <p:animEffect transition="in" filter="blinds(horizontal)">
                                      <p:cBhvr>
                                        <p:cTn id="15" dur="500"/>
                                        <p:tgtEl>
                                          <p:spTgt spid="1048608"/>
                                        </p:tgtEl>
                                      </p:cBhvr>
                                    </p:animEffect>
                                  </p:childTnLst>
                                </p:cTn>
                              </p:par>
                              <p:par>
                                <p:cTn id="16" presetID="3" presetClass="entr" presetSubtype="10" fill="hold" nodeType="withEffect">
                                  <p:stCondLst>
                                    <p:cond delay="0"/>
                                  </p:stCondLst>
                                  <p:childTnLst>
                                    <p:set>
                                      <p:cBhvr>
                                        <p:cTn id="17" dur="1" fill="hold">
                                          <p:stCondLst>
                                            <p:cond delay="0"/>
                                          </p:stCondLst>
                                        </p:cTn>
                                        <p:tgtEl>
                                          <p:spTgt spid="3145728"/>
                                        </p:tgtEl>
                                        <p:attrNameLst>
                                          <p:attrName>style.visibility</p:attrName>
                                        </p:attrNameLst>
                                      </p:cBhvr>
                                      <p:to>
                                        <p:strVal val="visible"/>
                                      </p:to>
                                    </p:set>
                                    <p:animEffect transition="in" filter="blinds(horizontal)">
                                      <p:cBhvr>
                                        <p:cTn id="18" dur="500"/>
                                        <p:tgtEl>
                                          <p:spTgt spid="31457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48605"/>
                                        </p:tgtEl>
                                        <p:attrNameLst>
                                          <p:attrName>style.visibility</p:attrName>
                                        </p:attrNameLst>
                                      </p:cBhvr>
                                      <p:to>
                                        <p:strVal val="visible"/>
                                      </p:to>
                                    </p:set>
                                    <p:animEffect transition="in" filter="blinds(horizontal)">
                                      <p:cBhvr>
                                        <p:cTn id="23" dur="500"/>
                                        <p:tgtEl>
                                          <p:spTgt spid="104860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48602">
                                            <p:txEl>
                                              <p:pRg st="5" end="5"/>
                                            </p:txEl>
                                          </p:spTgt>
                                        </p:tgtEl>
                                        <p:attrNameLst>
                                          <p:attrName>style.visibility</p:attrName>
                                        </p:attrNameLst>
                                      </p:cBhvr>
                                      <p:to>
                                        <p:strVal val="visible"/>
                                      </p:to>
                                    </p:set>
                                    <p:animEffect transition="in" filter="wipe(down)">
                                      <p:cBhvr>
                                        <p:cTn id="28" dur="500"/>
                                        <p:tgtEl>
                                          <p:spTgt spid="104860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48606"/>
                                        </p:tgtEl>
                                        <p:attrNameLst>
                                          <p:attrName>style.visibility</p:attrName>
                                        </p:attrNameLst>
                                      </p:cBhvr>
                                      <p:to>
                                        <p:strVal val="visible"/>
                                      </p:to>
                                    </p:set>
                                    <p:animEffect transition="in" filter="blinds(horizontal)">
                                      <p:cBhvr>
                                        <p:cTn id="33" dur="500"/>
                                        <p:tgtEl>
                                          <p:spTgt spid="1048606"/>
                                        </p:tgtEl>
                                      </p:cBhvr>
                                    </p:animEffect>
                                  </p:childTnLst>
                                </p:cTn>
                              </p:par>
                              <p:par>
                                <p:cTn id="34" presetID="22" presetClass="entr" presetSubtype="4" fill="hold" nodeType="withEffect">
                                  <p:stCondLst>
                                    <p:cond delay="0"/>
                                  </p:stCondLst>
                                  <p:childTnLst>
                                    <p:set>
                                      <p:cBhvr>
                                        <p:cTn id="35" dur="1" fill="hold">
                                          <p:stCondLst>
                                            <p:cond delay="0"/>
                                          </p:stCondLst>
                                        </p:cTn>
                                        <p:tgtEl>
                                          <p:spTgt spid="3145729"/>
                                        </p:tgtEl>
                                        <p:attrNameLst>
                                          <p:attrName>style.visibility</p:attrName>
                                        </p:attrNameLst>
                                      </p:cBhvr>
                                      <p:to>
                                        <p:strVal val="visible"/>
                                      </p:to>
                                    </p:set>
                                    <p:animEffect transition="in" filter="wipe(down)">
                                      <p:cBhvr>
                                        <p:cTn id="36" dur="500"/>
                                        <p:tgtEl>
                                          <p:spTgt spid="314572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48607"/>
                                        </p:tgtEl>
                                        <p:attrNameLst>
                                          <p:attrName>style.visibility</p:attrName>
                                        </p:attrNameLst>
                                      </p:cBhvr>
                                      <p:to>
                                        <p:strVal val="visible"/>
                                      </p:to>
                                    </p:set>
                                    <p:animEffect transition="in" filter="blinds(horizontal)">
                                      <p:cBhvr>
                                        <p:cTn id="44"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5745" y="848995"/>
            <a:ext cx="11751310" cy="2858770"/>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393065" y="890905"/>
            <a:ext cx="11669395" cy="1691640"/>
          </a:xfrm>
          <a:prstGeom prst="rect">
            <a:avLst/>
          </a:prstGeom>
          <a:noFill/>
        </p:spPr>
        <p:txBody>
          <a:bodyPr wrap="square">
            <a:spAutoFit/>
          </a:bodyPr>
          <a:lstStyle/>
          <a:p>
            <a:pPr algn="l"/>
            <a:r>
              <a:rPr lang="en-US" altLang="zh-CN" sz="2600">
                <a:latin typeface="Times New Roman" panose="02020603050405020304" charset="0"/>
                <a:cs typeface="Times New Roman" panose="02020603050405020304" charset="0"/>
                <a:sym typeface="+mn-ea"/>
              </a:rPr>
              <a:t>We are delighted to be able to provide live footage of the beautiful Loch Ness every day of the year. For people all over the world to watch Loch Ness through the changing seasons and get a glimpse of the beautiful scenery and abundant wildlife is very special. </a:t>
            </a:r>
            <a:endParaRPr lang="en-US" altLang="zh-CN" sz="2600">
              <a:latin typeface="Times New Roman" panose="02020603050405020304" charset="0"/>
              <a:cs typeface="Times New Roman" panose="02020603050405020304" charset="0"/>
              <a:sym typeface="+mn-ea"/>
            </a:endParaRPr>
          </a:p>
        </p:txBody>
      </p:sp>
      <p:sp>
        <p:nvSpPr>
          <p:cNvPr id="4" name="文本框 3"/>
          <p:cNvSpPr txBox="1"/>
          <p:nvPr/>
        </p:nvSpPr>
        <p:spPr>
          <a:xfrm>
            <a:off x="438785" y="274891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504315" y="2448560"/>
            <a:ext cx="10136505" cy="1198880"/>
          </a:xfrm>
          <a:prstGeom prst="rect">
            <a:avLst/>
          </a:prstGeom>
          <a:noFill/>
        </p:spPr>
        <p:txBody>
          <a:bodyPr wrap="square" rtlCol="0">
            <a:spAutoFit/>
          </a:bodyPr>
          <a:lstStyle/>
          <a:p>
            <a:pPr algn="l">
              <a:buClrTx/>
              <a:buSzTx/>
              <a:buFontTx/>
            </a:pPr>
            <a:r>
              <a:rPr sz="2400">
                <a:ea typeface="华文中宋" panose="02010600040101010101" charset="-122"/>
              </a:rPr>
              <a:t>我们很高兴能够提供一年中每天美丽的尼斯湖的实时镜头。对于世界各地的人们来说，在四季交替的时候观看尼斯湖，一睹美丽的风景和丰富的野生动物是非常特别的。</a:t>
            </a:r>
            <a:endParaRPr sz="2400">
              <a:ea typeface="华文中宋" panose="02010600040101010101" charset="-122"/>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245110" y="3952240"/>
            <a:ext cx="11751310" cy="2552700"/>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393065" y="3999865"/>
            <a:ext cx="11440795" cy="1291590"/>
          </a:xfrm>
          <a:prstGeom prst="rect">
            <a:avLst/>
          </a:prstGeom>
          <a:noFill/>
        </p:spPr>
        <p:txBody>
          <a:bodyPr wrap="square">
            <a:spAutoFit/>
          </a:bodyPr>
          <a:lstStyle/>
          <a:p>
            <a:pPr algn="l"/>
            <a:r>
              <a:rPr sz="2600">
                <a:latin typeface="Times New Roman" panose="02020603050405020304" charset="0"/>
                <a:cs typeface="Times New Roman" panose="02020603050405020304" charset="0"/>
                <a:sym typeface="+mn-ea"/>
              </a:rPr>
              <a:t>Run by chef patron Calum Montgomery, whose family bought the run-down hunting lodge in 2017 and set about restoring it, Edinbane has built up an excellent reputation for its food offering and rooms over the past few years.</a:t>
            </a:r>
            <a:endParaRPr sz="2600">
              <a:latin typeface="Times New Roman" panose="02020603050405020304" charset="0"/>
              <a:cs typeface="Times New Roman" panose="02020603050405020304" charset="0"/>
              <a:sym typeface="+mn-ea"/>
            </a:endParaRPr>
          </a:p>
        </p:txBody>
      </p:sp>
      <p:sp>
        <p:nvSpPr>
          <p:cNvPr id="12" name="文本框 11"/>
          <p:cNvSpPr txBox="1"/>
          <p:nvPr/>
        </p:nvSpPr>
        <p:spPr>
          <a:xfrm>
            <a:off x="438785" y="564388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406208" y="5248275"/>
            <a:ext cx="10427970" cy="1198880"/>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爱丁堡酒店由厨师赞助人Calum Montgomery经营，他的家族在2017年买下了这座破败的狩猎小屋，并开始着手修复它。在过去几年里，爱丁堡酒店因提供的食物和客房而赢得了良好的声誉。</a:t>
            </a:r>
            <a:endParaRPr sz="2400">
              <a:latin typeface="Times New Roman" panose="02020603050405020304" charset="0"/>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文本框 17"/>
          <p:cNvSpPr txBox="1"/>
          <p:nvPr/>
        </p:nvSpPr>
        <p:spPr>
          <a:xfrm>
            <a:off x="202565" y="104139"/>
            <a:ext cx="11497310" cy="1014730"/>
          </a:xfrm>
          <a:prstGeom prst="rect">
            <a:avLst/>
          </a:prstGeom>
          <a:ln w="12700">
            <a:miter lim="400000"/>
          </a:ln>
        </p:spPr>
        <p:txBody>
          <a:bodyPr lIns="45719" rIns="45719">
            <a:spAutoFit/>
          </a:bodyPr>
          <a:lstStyle/>
          <a:p>
            <a:pPr algn="ctr">
              <a:defRPr sz="2800" b="1">
                <a:latin typeface="+mn-lt"/>
                <a:ea typeface="+mn-ea"/>
                <a:cs typeface="+mn-cs"/>
                <a:sym typeface="Helvetica"/>
              </a:defRPr>
            </a:pPr>
            <a:r>
              <a:rPr lang="en-US" sz="3000">
                <a:latin typeface="+mj-lt"/>
                <a:cs typeface="+mj-lt"/>
              </a:rPr>
              <a:t>4</a:t>
            </a:r>
            <a:r>
              <a:rPr sz="3000">
                <a:latin typeface="+mj-lt"/>
                <a:cs typeface="+mj-lt"/>
              </a:rPr>
              <a:t>. </a:t>
            </a:r>
            <a:r>
              <a:rPr lang="en-US" sz="3000">
                <a:latin typeface="+mj-lt"/>
                <a:cs typeface="+mj-lt"/>
              </a:rPr>
              <a:t>Los Angeles County returns to strongly urging indoor masking    </a:t>
            </a:r>
            <a:endParaRPr lang="en-US" sz="3000">
              <a:latin typeface="+mj-lt"/>
              <a:cs typeface="+mj-lt"/>
            </a:endParaRPr>
          </a:p>
          <a:p>
            <a:pPr algn="ctr">
              <a:defRPr sz="2800" b="1">
                <a:latin typeface="+mn-lt"/>
                <a:ea typeface="+mn-ea"/>
                <a:cs typeface="+mn-cs"/>
                <a:sym typeface="Helvetica"/>
              </a:defRPr>
            </a:pPr>
            <a:r>
              <a:rPr lang="en-US" sz="3000">
                <a:latin typeface="+mj-lt"/>
                <a:cs typeface="+mj-lt"/>
              </a:rPr>
              <a:t>    </a:t>
            </a:r>
            <a:r>
              <a:rPr lang="zh-CN" altLang="en-US" sz="3000">
                <a:solidFill>
                  <a:schemeClr val="accent2"/>
                </a:solidFill>
                <a:latin typeface="微软雅黑" panose="020B0503020204020204" charset="-122"/>
                <a:ea typeface="微软雅黑" panose="020B0503020204020204" charset="-122"/>
                <a:cs typeface="Arial" panose="020B0604020202020204" pitchFamily="34" charset="0"/>
              </a:rPr>
              <a:t>洛杉矶县强烈建议市民室内戴口罩</a:t>
            </a:r>
            <a:endParaRPr lang="zh-CN" altLang="en-US" sz="3000">
              <a:solidFill>
                <a:schemeClr val="accent2"/>
              </a:solidFill>
              <a:latin typeface="微软雅黑" panose="020B0503020204020204" charset="-122"/>
              <a:ea typeface="微软雅黑" panose="020B0503020204020204" charset="-122"/>
              <a:cs typeface="Arial" panose="020B0604020202020204" pitchFamily="34" charset="0"/>
            </a:endParaRPr>
          </a:p>
        </p:txBody>
      </p:sp>
      <p:pic>
        <p:nvPicPr>
          <p:cNvPr id="100" name="图片 99"/>
          <p:cNvPicPr>
            <a:picLocks noChangeAspect="1"/>
          </p:cNvPicPr>
          <p:nvPr/>
        </p:nvPicPr>
        <p:blipFill>
          <a:blip r:embed="rId1"/>
          <a:stretch>
            <a:fillRect/>
          </a:stretch>
        </p:blipFill>
        <p:spPr>
          <a:xfrm>
            <a:off x="1962150" y="1202690"/>
            <a:ext cx="8267065" cy="5511165"/>
          </a:xfrm>
          <a:prstGeom prst="rect">
            <a:avLst/>
          </a:prstGeom>
          <a:noFill/>
          <a:ln w="9525">
            <a:noFill/>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0" y="520700"/>
            <a:ext cx="12238355" cy="6164580"/>
          </a:xfrm>
          <a:prstGeom prst="rect">
            <a:avLst/>
          </a:prstGeom>
          <a:noFill/>
        </p:spPr>
        <p:txBody>
          <a:bodyPr wrap="square" rtlCol="0" anchor="t">
            <a:spAutoFit/>
          </a:bodyPr>
          <a:p>
            <a:pPr fontAlgn="auto">
              <a:lnSpc>
                <a:spcPct val="95000"/>
              </a:lnSpc>
            </a:pPr>
            <a:r>
              <a:rPr lang="en-US" altLang="zh-CN"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Amid a sustained rise in coronavirus transmission, Los Angeles County is once again strongly recommending wearing a mask in indoor public spaces. </a:t>
            </a:r>
            <a:endParaRPr sz="2600">
              <a:latin typeface="Times New Roman" panose="02020603050405020304" charset="0"/>
              <a:cs typeface="Times New Roman" panose="02020603050405020304" charset="0"/>
            </a:endParaRPr>
          </a:p>
          <a:p>
            <a:pPr fontAlgn="auto">
              <a:lnSpc>
                <a:spcPct val="95000"/>
              </a:lnSpc>
            </a:pP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The daily number of newly </a:t>
            </a:r>
            <a:r>
              <a:rPr lang="en-US" sz="2600">
                <a:latin typeface="Times New Roman" panose="02020603050405020304" charset="0"/>
                <a:cs typeface="Times New Roman" panose="02020603050405020304" charset="0"/>
              </a:rPr>
              <a:t>________ (report) </a:t>
            </a:r>
            <a:r>
              <a:rPr sz="2600">
                <a:latin typeface="Times New Roman" panose="02020603050405020304" charset="0"/>
                <a:cs typeface="Times New Roman" panose="02020603050405020304" charset="0"/>
              </a:rPr>
              <a:t>cases has jumped almost 70% from a month ago, though case rates are still well shy of previous </a:t>
            </a:r>
            <a:r>
              <a:rPr lang="en-US" sz="2600">
                <a:latin typeface="Times New Roman" panose="02020603050405020304" charset="0"/>
                <a:cs typeface="Times New Roman" panose="02020603050405020304" charset="0"/>
              </a:rPr>
              <a:t>______ (wave)</a:t>
            </a:r>
            <a:r>
              <a:rPr sz="2600">
                <a:solidFill>
                  <a:srgbClr val="FF0000"/>
                </a:solidFill>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and officials continue to </a:t>
            </a:r>
            <a:r>
              <a:rPr lang="en-US" altLang="zh-CN" sz="2600">
                <a:solidFill>
                  <a:srgbClr val="0000FF"/>
                </a:solidFill>
                <a:latin typeface="Times New Roman" panose="02020603050405020304" charset="0"/>
                <a:cs typeface="Times New Roman" panose="02020603050405020304" charset="0"/>
              </a:rPr>
              <a:t>tout </a:t>
            </a:r>
            <a:r>
              <a:rPr sz="2600">
                <a:latin typeface="Times New Roman" panose="02020603050405020304" charset="0"/>
                <a:cs typeface="Times New Roman" panose="02020603050405020304" charset="0"/>
              </a:rPr>
              <a:t>the benefits of available vaccines and therapeutics in </a:t>
            </a:r>
            <a:r>
              <a:rPr lang="en-US" altLang="zh-CN" sz="2600">
                <a:solidFill>
                  <a:srgbClr val="0000FF"/>
                </a:solidFill>
                <a:latin typeface="Times New Roman" panose="02020603050405020304" charset="0"/>
                <a:cs typeface="Times New Roman" panose="02020603050405020304" charset="0"/>
              </a:rPr>
              <a:t>warding off</a:t>
            </a:r>
            <a:r>
              <a:rPr sz="2600">
                <a:latin typeface="Times New Roman" panose="02020603050405020304" charset="0"/>
                <a:cs typeface="Times New Roman" panose="02020603050405020304" charset="0"/>
              </a:rPr>
              <a:t> the worst COVID-19 has to offer.</a:t>
            </a:r>
            <a:r>
              <a:rPr lang="en-US" sz="2600">
                <a:latin typeface="Times New Roman" panose="02020603050405020304" charset="0"/>
                <a:cs typeface="Times New Roman" panose="02020603050405020304" charset="0"/>
              </a:rPr>
              <a:t> ________</a:t>
            </a:r>
            <a:r>
              <a:rPr sz="2600">
                <a:latin typeface="Times New Roman" panose="02020603050405020304" charset="0"/>
                <a:cs typeface="Times New Roman" panose="02020603050405020304" charset="0"/>
              </a:rPr>
              <a:t>, the recent rise prompted the county to strengthen its call for indoor masking — from saying the practice is a matter of individual preference </a:t>
            </a:r>
            <a:r>
              <a:rPr lang="en-US" sz="2600">
                <a:latin typeface="Times New Roman" panose="02020603050405020304" charset="0"/>
                <a:cs typeface="Times New Roman" panose="02020603050405020304" charset="0"/>
              </a:rPr>
              <a:t>___</a:t>
            </a:r>
            <a:r>
              <a:rPr sz="2600">
                <a:solidFill>
                  <a:srgbClr val="FF0000"/>
                </a:solidFill>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advising it.</a:t>
            </a: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“Indoor masking is, </a:t>
            </a:r>
            <a:r>
              <a:rPr lang="en-US" sz="2600">
                <a:latin typeface="Times New Roman" panose="02020603050405020304" charset="0"/>
                <a:cs typeface="Times New Roman" panose="02020603050405020304" charset="0"/>
              </a:rPr>
              <a:t>____ </a:t>
            </a:r>
            <a:r>
              <a:rPr sz="2600">
                <a:latin typeface="Times New Roman" panose="02020603050405020304" charset="0"/>
                <a:cs typeface="Times New Roman" panose="02020603050405020304" charset="0"/>
              </a:rPr>
              <a:t>it has been in the past during times of elevated transmission, strongly recommended for all individuals,” county health officer Dr. Muntu Davis </a:t>
            </a:r>
            <a:r>
              <a:rPr lang="en-US" sz="2600">
                <a:latin typeface="Times New Roman" panose="02020603050405020304" charset="0"/>
                <a:cs typeface="Times New Roman" panose="02020603050405020304" charset="0"/>
              </a:rPr>
              <a:t>____ (say) </a:t>
            </a:r>
            <a:r>
              <a:rPr sz="2600">
                <a:latin typeface="Times New Roman" panose="02020603050405020304" charset="0"/>
                <a:cs typeface="Times New Roman" panose="02020603050405020304" charset="0"/>
              </a:rPr>
              <a:t>Thursday. </a:t>
            </a:r>
            <a:endParaRPr sz="2600">
              <a:latin typeface="Times New Roman" panose="02020603050405020304" charset="0"/>
              <a:cs typeface="Times New Roman" panose="02020603050405020304" charset="0"/>
            </a:endParaRPr>
          </a:p>
          <a:p>
            <a:pPr fontAlgn="auto">
              <a:lnSpc>
                <a:spcPct val="95000"/>
              </a:lnSpc>
            </a:pPr>
            <a:r>
              <a:rPr lang="en-US" sz="2600">
                <a:latin typeface="Times New Roman" panose="02020603050405020304" charset="0"/>
                <a:cs typeface="Times New Roman" panose="02020603050405020304" charset="0"/>
              </a:rPr>
              <a:t>     __________ (specific)</a:t>
            </a:r>
            <a:r>
              <a:rPr sz="2600">
                <a:latin typeface="Times New Roman" panose="02020603050405020304" charset="0"/>
                <a:cs typeface="Times New Roman" panose="02020603050405020304" charset="0"/>
              </a:rPr>
              <a:t>, the county now encourages individuals </a:t>
            </a:r>
            <a:r>
              <a:rPr lang="en-US" sz="2600">
                <a:latin typeface="Times New Roman" panose="02020603050405020304" charset="0"/>
                <a:cs typeface="Times New Roman" panose="02020603050405020304" charset="0"/>
              </a:rPr>
              <a:t>_______ (wear)</a:t>
            </a:r>
            <a:r>
              <a:rPr sz="2600">
                <a:latin typeface="Times New Roman" panose="02020603050405020304" charset="0"/>
                <a:cs typeface="Times New Roman" panose="02020603050405020304" charset="0"/>
              </a:rPr>
              <a:t> a well-fitting, high-quality mask in public indoor spaces; when aboard public transit; in correctional and detention facilities; and in homeless and emergency shelters.</a:t>
            </a: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While still </a:t>
            </a:r>
            <a:r>
              <a:rPr lang="en-US" sz="2600">
                <a:latin typeface="Times New Roman" panose="02020603050405020304" charset="0"/>
                <a:cs typeface="Times New Roman" panose="02020603050405020304" charset="0"/>
              </a:rPr>
              <a:t>_______ (option) </a:t>
            </a:r>
            <a:r>
              <a:rPr sz="2600">
                <a:latin typeface="Times New Roman" panose="02020603050405020304" charset="0"/>
                <a:cs typeface="Times New Roman" panose="02020603050405020304" charset="0"/>
              </a:rPr>
              <a:t>in those settings, masks remain mandatory in healthcare and congregate care facilities, as well as for those </a:t>
            </a:r>
            <a:r>
              <a:rPr lang="en-US" sz="2600">
                <a:latin typeface="Times New Roman" panose="02020603050405020304" charset="0"/>
                <a:cs typeface="Times New Roman" panose="02020603050405020304" charset="0"/>
              </a:rPr>
              <a:t>____ </a:t>
            </a:r>
            <a:r>
              <a:rPr sz="2600">
                <a:latin typeface="Times New Roman" panose="02020603050405020304" charset="0"/>
                <a:cs typeface="Times New Roman" panose="02020603050405020304" charset="0"/>
              </a:rPr>
              <a:t>have been exposed to COVID-19 during the last 10 days, according to Davis.</a:t>
            </a:r>
            <a:endParaRPr sz="2600">
              <a:latin typeface="Times New Roman" panose="02020603050405020304" charset="0"/>
              <a:cs typeface="Times New Roman" panose="02020603050405020304" charset="0"/>
            </a:endParaRPr>
          </a:p>
        </p:txBody>
      </p:sp>
      <p:sp>
        <p:nvSpPr>
          <p:cNvPr id="1048598" name="文本框 4"/>
          <p:cNvSpPr txBox="1"/>
          <p:nvPr/>
        </p:nvSpPr>
        <p:spPr>
          <a:xfrm>
            <a:off x="1871980" y="65405"/>
            <a:ext cx="8896985" cy="398780"/>
          </a:xfrm>
          <a:prstGeom prst="rect">
            <a:avLst/>
          </a:prstGeom>
          <a:noFill/>
        </p:spPr>
        <p:txBody>
          <a:bodyPr wrap="square" rtlCol="0">
            <a:spAutoFit/>
          </a:bodyPr>
          <a:p>
            <a:pPr algn="l">
              <a:buClrTx/>
              <a:buSzTx/>
              <a:buFontTx/>
            </a:pPr>
            <a:r>
              <a:rPr sz="2000" b="1">
                <a:solidFill>
                  <a:srgbClr val="ED7D31"/>
                </a:solidFill>
                <a:latin typeface="微软雅黑" panose="020B0503020204020204" charset="-122"/>
                <a:ea typeface="微软雅黑" panose="020B0503020204020204" charset="-122"/>
                <a:cs typeface="微软雅黑" panose="020B0503020204020204" charset="-122"/>
              </a:rPr>
              <a:t>（《</a:t>
            </a:r>
            <a:r>
              <a:rPr lang="zh-CN" sz="2000" b="1">
                <a:solidFill>
                  <a:srgbClr val="ED7D31"/>
                </a:solidFill>
                <a:latin typeface="微软雅黑" panose="020B0503020204020204" charset="-122"/>
                <a:ea typeface="微软雅黑" panose="020B0503020204020204" charset="-122"/>
                <a:cs typeface="微软雅黑" panose="020B0503020204020204" charset="-122"/>
              </a:rPr>
              <a:t>洛杉矶时报</a:t>
            </a:r>
            <a:r>
              <a:rPr sz="2000" b="1">
                <a:solidFill>
                  <a:srgbClr val="ED7D31"/>
                </a:solidFill>
                <a:latin typeface="微软雅黑" panose="020B0503020204020204" charset="-122"/>
                <a:ea typeface="微软雅黑" panose="020B0503020204020204" charset="-122"/>
                <a:cs typeface="微软雅黑" panose="020B0503020204020204" charset="-122"/>
              </a:rPr>
              <a:t>》2022年11月</a:t>
            </a:r>
            <a:r>
              <a:rPr lang="en-US" sz="2000" b="1">
                <a:solidFill>
                  <a:srgbClr val="ED7D31"/>
                </a:solidFill>
                <a:latin typeface="微软雅黑" panose="020B0503020204020204" charset="-122"/>
                <a:ea typeface="微软雅黑" panose="020B0503020204020204" charset="-122"/>
                <a:cs typeface="微软雅黑" panose="020B0503020204020204" charset="-122"/>
              </a:rPr>
              <a:t>20</a:t>
            </a:r>
            <a:r>
              <a:rPr lang="zh-CN" altLang="en-US" sz="2000" b="1">
                <a:solidFill>
                  <a:srgbClr val="ED7D31"/>
                </a:solidFill>
                <a:latin typeface="微软雅黑" panose="020B0503020204020204" charset="-122"/>
                <a:ea typeface="微软雅黑" panose="020B0503020204020204" charset="-122"/>
                <a:cs typeface="微软雅黑" panose="020B0503020204020204" charset="-122"/>
              </a:rPr>
              <a:t>日</a:t>
            </a:r>
            <a:r>
              <a:rPr lang="en-US" sz="2000" b="1">
                <a:solidFill>
                  <a:srgbClr val="ED7D31"/>
                </a:solidFill>
                <a:latin typeface="微软雅黑" panose="020B0503020204020204" charset="-122"/>
                <a:ea typeface="微软雅黑" panose="020B0503020204020204" charset="-122"/>
                <a:cs typeface="微软雅黑" panose="020B0503020204020204" charset="-122"/>
              </a:rPr>
              <a:t>  B3</a:t>
            </a:r>
            <a:r>
              <a:rPr lang="zh-CN" altLang="en-US" sz="2000" b="1">
                <a:solidFill>
                  <a:srgbClr val="ED7D31"/>
                </a:solidFill>
                <a:latin typeface="微软雅黑" panose="020B0503020204020204" charset="-122"/>
                <a:ea typeface="微软雅黑" panose="020B0503020204020204" charset="-122"/>
                <a:cs typeface="微软雅黑" panose="020B0503020204020204" charset="-122"/>
              </a:rPr>
              <a:t>版面</a:t>
            </a:r>
            <a:r>
              <a:rPr sz="2000" b="1">
                <a:solidFill>
                  <a:srgbClr val="ED7D31"/>
                </a:solidFill>
                <a:latin typeface="微软雅黑" panose="020B0503020204020204" charset="-122"/>
                <a:ea typeface="微软雅黑" panose="020B0503020204020204" charset="-122"/>
                <a:cs typeface="微软雅黑" panose="020B0503020204020204" charset="-122"/>
              </a:rPr>
              <a:t>）</a:t>
            </a:r>
            <a:endParaRPr sz="2000" b="1">
              <a:solidFill>
                <a:srgbClr val="ED7D31"/>
              </a:solidFill>
              <a:latin typeface="微软雅黑" panose="020B0503020204020204" charset="-122"/>
              <a:ea typeface="微软雅黑" panose="020B0503020204020204" charset="-122"/>
              <a:cs typeface="微软雅黑" panose="020B0503020204020204" charset="-122"/>
            </a:endParaRPr>
          </a:p>
        </p:txBody>
      </p:sp>
      <p:sp>
        <p:nvSpPr>
          <p:cNvPr id="6" name="文本框 16"/>
          <p:cNvSpPr txBox="1"/>
          <p:nvPr/>
        </p:nvSpPr>
        <p:spPr>
          <a:xfrm>
            <a:off x="0" y="0"/>
            <a:ext cx="1692275"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endParaRPr kumimoji="1" lang="zh-CN" altLang="zh-CN" sz="2800" b="1" dirty="0">
              <a:solidFill>
                <a:sysClr val="window" lastClr="FFFFFF"/>
              </a:solidFill>
              <a:sym typeface="微软雅黑" panose="020B0503020204020204" charset="-122"/>
            </a:endParaRPr>
          </a:p>
        </p:txBody>
      </p:sp>
      <p:sp>
        <p:nvSpPr>
          <p:cNvPr id="3" name="文本框 2"/>
          <p:cNvSpPr txBox="1"/>
          <p:nvPr/>
        </p:nvSpPr>
        <p:spPr>
          <a:xfrm>
            <a:off x="4260215" y="1346200"/>
            <a:ext cx="141605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reported </a:t>
            </a:r>
            <a:endParaRPr kumimoji="0" lang="zh-CN" alt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14" name="文本框 13"/>
          <p:cNvSpPr txBox="1"/>
          <p:nvPr/>
        </p:nvSpPr>
        <p:spPr>
          <a:xfrm>
            <a:off x="3364865" y="2440305"/>
            <a:ext cx="144653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However</a:t>
            </a:r>
            <a:endParaRPr kumimoji="0" lang="zh-CN" alt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15" name="文本框 14"/>
          <p:cNvSpPr txBox="1"/>
          <p:nvPr/>
        </p:nvSpPr>
        <p:spPr>
          <a:xfrm>
            <a:off x="8926195" y="4324985"/>
            <a:ext cx="1243965"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to wear</a:t>
            </a:r>
            <a:endParaRPr kumimoji="0" 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16" name="文本框 15"/>
          <p:cNvSpPr txBox="1"/>
          <p:nvPr/>
        </p:nvSpPr>
        <p:spPr>
          <a:xfrm>
            <a:off x="1020445" y="3946525"/>
            <a:ext cx="88392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said </a:t>
            </a:r>
            <a:endParaRPr sz="2600">
              <a:solidFill>
                <a:srgbClr val="FF0000"/>
              </a:solidFill>
              <a:latin typeface="Times New Roman" panose="02020603050405020304" charset="0"/>
              <a:cs typeface="Times New Roman" panose="02020603050405020304" charset="0"/>
              <a:sym typeface="+mn-ea"/>
            </a:endParaRPr>
          </a:p>
        </p:txBody>
      </p:sp>
      <p:sp>
        <p:nvSpPr>
          <p:cNvPr id="17" name="文本框 16"/>
          <p:cNvSpPr txBox="1"/>
          <p:nvPr/>
        </p:nvSpPr>
        <p:spPr>
          <a:xfrm>
            <a:off x="586105" y="4324985"/>
            <a:ext cx="2234565"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Specifically</a:t>
            </a:r>
            <a:endParaRPr kumimoji="0" 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18" name="文本框 17"/>
          <p:cNvSpPr txBox="1"/>
          <p:nvPr/>
        </p:nvSpPr>
        <p:spPr>
          <a:xfrm>
            <a:off x="4670425" y="5827395"/>
            <a:ext cx="66040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who </a:t>
            </a:r>
            <a:endParaRPr kumimoji="0" 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20" name="文本框 19"/>
          <p:cNvSpPr txBox="1"/>
          <p:nvPr/>
        </p:nvSpPr>
        <p:spPr>
          <a:xfrm>
            <a:off x="5097780" y="3183255"/>
            <a:ext cx="43815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rPr>
              <a:t>as</a:t>
            </a:r>
            <a:endParaRPr kumimoji="0" 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21" name="文本框 20"/>
          <p:cNvSpPr txBox="1"/>
          <p:nvPr/>
        </p:nvSpPr>
        <p:spPr>
          <a:xfrm>
            <a:off x="124460" y="5457190"/>
            <a:ext cx="1529715"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optional </a:t>
            </a:r>
            <a:endParaRPr kumimoji="0" 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22" name="文本框 21"/>
          <p:cNvSpPr txBox="1"/>
          <p:nvPr/>
        </p:nvSpPr>
        <p:spPr>
          <a:xfrm>
            <a:off x="182880" y="3218180"/>
            <a:ext cx="66675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to</a:t>
            </a:r>
            <a:endParaRPr kumimoji="0" lang="zh-CN" alt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23" name="文本框 22"/>
          <p:cNvSpPr txBox="1"/>
          <p:nvPr/>
        </p:nvSpPr>
        <p:spPr>
          <a:xfrm>
            <a:off x="7919720" y="1687830"/>
            <a:ext cx="102108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waves</a:t>
            </a:r>
            <a:endParaRPr kumimoji="0" 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3" grpId="0" bldLvl="0" animBg="1"/>
      <p:bldP spid="14" grpId="0" bldLvl="0" animBg="1"/>
      <p:bldP spid="15" grpId="0" bldLvl="0" animBg="1"/>
      <p:bldP spid="16" grpId="0" bldLvl="0" animBg="1"/>
      <p:bldP spid="17" grpId="0" bldLvl="0" animBg="1"/>
      <p:bldP spid="18" grpId="0" bldLvl="0" animBg="1"/>
      <p:bldP spid="20" grpId="0" bldLvl="0" animBg="1"/>
      <p:bldP spid="21" grpId="0" bldLvl="0" animBg="1"/>
      <p:bldP spid="22" grpId="0" bldLvl="0" animBg="1"/>
      <p:bldP spid="2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24765" y="542290"/>
            <a:ext cx="12125960" cy="607695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altLang="zh-CN" sz="2800">
                <a:solidFill>
                  <a:srgbClr val="0000FF"/>
                </a:solidFill>
                <a:latin typeface="Times New Roman" panose="02020603050405020304" charset="0"/>
                <a:cs typeface="Times New Roman" panose="02020603050405020304" charset="0"/>
                <a:sym typeface="+mn-ea"/>
              </a:rPr>
              <a:t>tout</a:t>
            </a:r>
            <a:r>
              <a:rPr lang="en-US" altLang="zh-CN" sz="2800">
                <a:latin typeface="Times New Roman" panose="02020603050405020304" charset="0"/>
                <a:ea typeface="华文中宋" panose="02010600040101010101" charset="-122"/>
                <a:cs typeface="Times New Roman" panose="02020603050405020304" charset="0"/>
                <a:sym typeface="+mn-ea"/>
              </a:rPr>
              <a:t>: to try to persuade people that sb/sth is important or valuable by praising them /it    </a:t>
            </a:r>
            <a:r>
              <a:rPr lang="zh-CN" altLang="en-US" sz="2800">
                <a:latin typeface="Times New Roman" panose="02020603050405020304" charset="0"/>
                <a:ea typeface="华文中宋" panose="02010600040101010101" charset="-122"/>
                <a:cs typeface="Times New Roman" panose="02020603050405020304" charset="0"/>
                <a:sym typeface="+mn-ea"/>
              </a:rPr>
              <a:t>标榜；吹捧；吹嘘</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She is being touted as the next leader of the party. </a:t>
            </a:r>
            <a:endParaRPr lang="en-US" altLang="zh-CN"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Wingdings" panose="05000000000000000000" charset="0"/>
              <a:buNone/>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sz="2800">
                <a:latin typeface="华文中宋" panose="02010600040101010101" charset="-122"/>
                <a:ea typeface="华文中宋" panose="02010600040101010101" charset="-122"/>
                <a:cs typeface="华文中宋" panose="02010600040101010101" charset="-122"/>
                <a:sym typeface="+mn-ea"/>
              </a:rPr>
              <a:t>她被吹捧为该党的下一任领导人</a:t>
            </a:r>
            <a:r>
              <a:rPr lang="en-US" altLang="zh-CN" sz="2800">
                <a:latin typeface="华文中宋" panose="02010600040101010101" charset="-122"/>
                <a:ea typeface="华文中宋" panose="02010600040101010101" charset="-122"/>
                <a:cs typeface="华文中宋" panose="02010600040101010101" charset="-122"/>
                <a:sym typeface="+mn-ea"/>
              </a:rPr>
              <a:t>。</a:t>
            </a:r>
            <a:endParaRPr lang="en-US" altLang="zh-CN" sz="2800">
              <a:latin typeface="华文中宋" panose="02010600040101010101" charset="-122"/>
              <a:ea typeface="华文中宋" panose="02010600040101010101" charset="-122"/>
              <a:cs typeface="华文中宋" panose="02010600040101010101" charset="-122"/>
              <a:sym typeface="+mn-ea"/>
            </a:endParaRPr>
          </a:p>
          <a:p>
            <a:pPr indent="0" algn="l">
              <a:lnSpc>
                <a:spcPct val="90000"/>
              </a:lnSpc>
              <a:spcBef>
                <a:spcPts val="1000"/>
              </a:spcBef>
              <a:buClrTx/>
              <a:buSzTx/>
              <a:buFont typeface="Wingdings" panose="05000000000000000000" charset="0"/>
              <a:buNone/>
            </a:pPr>
            <a:endParaRPr lang="en-US" altLang="zh-CN" sz="28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3200">
              <a:latin typeface="Times New Roman" panose="02020603050405020304" charset="0"/>
              <a:cs typeface="Times New Roman" panose="02020603050405020304" charset="0"/>
            </a:endParaRPr>
          </a:p>
          <a:p>
            <a:pPr algn="l">
              <a:lnSpc>
                <a:spcPct val="90000"/>
              </a:lnSpc>
              <a:spcBef>
                <a:spcPts val="1000"/>
              </a:spcBef>
              <a:buClrTx/>
              <a:buSzTx/>
              <a:buFont typeface="Wingdings" panose="05000000000000000000" charset="0"/>
              <a:buNone/>
            </a:pPr>
            <a:r>
              <a:rPr lang="en-US" altLang="zh-CN" sz="2800">
                <a:latin typeface="Times New Roman" panose="02020603050405020304" charset="0"/>
                <a:cs typeface="Times New Roman" panose="02020603050405020304" charset="0"/>
              </a:rPr>
              <a:t>2. </a:t>
            </a:r>
            <a:r>
              <a:rPr lang="en-US" altLang="zh-CN" sz="2800">
                <a:solidFill>
                  <a:srgbClr val="0000FF"/>
                </a:solidFill>
                <a:latin typeface="Times New Roman" panose="02020603050405020304" charset="0"/>
                <a:cs typeface="Times New Roman" panose="02020603050405020304" charset="0"/>
                <a:sym typeface="+mn-ea"/>
              </a:rPr>
              <a:t>ward off</a:t>
            </a:r>
            <a:r>
              <a:rPr lang="en-US" altLang="zh-CN" sz="2800"/>
              <a:t>: </a:t>
            </a:r>
            <a:r>
              <a:rPr lang="en-US" altLang="zh-CN" sz="2800">
                <a:latin typeface="Times New Roman" panose="02020603050405020304" charset="0"/>
                <a:ea typeface="华文中宋" panose="02010600040101010101" charset="-122"/>
                <a:cs typeface="Times New Roman" panose="02020603050405020304" charset="0"/>
              </a:rPr>
              <a:t>to protect or defend yourself against danger, illness, attack, etc.</a:t>
            </a:r>
            <a:r>
              <a:rPr lang="en-US" altLang="zh-CN" sz="2800"/>
              <a:t>   </a:t>
            </a:r>
            <a:endParaRPr lang="en-US" altLang="zh-CN" sz="2800"/>
          </a:p>
          <a:p>
            <a:pPr algn="l">
              <a:lnSpc>
                <a:spcPct val="90000"/>
              </a:lnSpc>
              <a:spcBef>
                <a:spcPts val="1000"/>
              </a:spcBef>
              <a:buClrTx/>
              <a:buSzTx/>
              <a:buFont typeface="Wingdings" panose="05000000000000000000" charset="0"/>
              <a:buNone/>
            </a:pPr>
            <a:r>
              <a:rPr lang="en-US" altLang="zh-CN" sz="2800"/>
              <a:t>    </a:t>
            </a:r>
            <a:r>
              <a:rPr lang="zh-CN" altLang="en-US" sz="2800">
                <a:latin typeface="Times New Roman" panose="02020603050405020304" charset="0"/>
                <a:ea typeface="华文中宋" panose="02010600040101010101" charset="-122"/>
                <a:cs typeface="Times New Roman" panose="02020603050405020304" charset="0"/>
              </a:rPr>
              <a:t>防止，避免，使防止（危险、疾病、攻击等）</a:t>
            </a:r>
            <a:endParaRPr lang="zh-CN" sz="2800">
              <a:latin typeface="华文中宋" panose="02010600040101010101" charset="-122"/>
              <a:ea typeface="华文中宋" panose="02010600040101010101" charset="-122"/>
              <a:cs typeface="华文中宋" panose="02010600040101010101" charset="-122"/>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Mass burials are now under way in an effort to ward off an outbreak of cholera.    </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为防止霍乱爆发正在进行大规模掩埋。</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华文中宋" panose="02010600040101010101" charset="-122"/>
              </a:rPr>
              <a:t> </a:t>
            </a:r>
            <a:r>
              <a:rPr lang="en-US" sz="2800">
                <a:latin typeface="Calibri" panose="020F0502020204030204" charset="0"/>
                <a:ea typeface="华文中宋" panose="02010600040101010101" charset="-122"/>
                <a:cs typeface="华文中宋" panose="02010600040101010101" charset="-122"/>
                <a:sym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sym typeface="+mn-ea"/>
              </a:rPr>
              <a:t>    </a:t>
            </a:r>
            <a:endParaRPr lang="en-US" altLang="zh-CN" sz="2800">
              <a:latin typeface="Times New Roman" panose="02020603050405020304" charset="0"/>
              <a:cs typeface="Times New Roman" panose="02020603050405020304" charset="0"/>
              <a:sym typeface="+mn-ea"/>
            </a:endParaRPr>
          </a:p>
        </p:txBody>
      </p:sp>
      <p:sp>
        <p:nvSpPr>
          <p:cNvPr id="1048607" name="文本框 5"/>
          <p:cNvSpPr txBox="1"/>
          <p:nvPr/>
        </p:nvSpPr>
        <p:spPr>
          <a:xfrm>
            <a:off x="105410" y="6134735"/>
            <a:ext cx="5541645" cy="521970"/>
          </a:xfrm>
          <a:prstGeom prst="rect">
            <a:avLst/>
          </a:prstGeom>
          <a:noFill/>
        </p:spPr>
        <p:txBody>
          <a:bodyPr wrap="square" rtlCol="0">
            <a:spAutoFit/>
          </a:bodyPr>
          <a:lstStyle/>
          <a:p>
            <a:r>
              <a:rPr lang="en-US" sz="2800">
                <a:solidFill>
                  <a:srgbClr val="FF0000"/>
                </a:solidFill>
                <a:latin typeface="Times New Roman" panose="02020603050405020304" charset="0"/>
                <a:cs typeface="Times New Roman" panose="02020603050405020304" charset="0"/>
                <a:sym typeface="+mn-ea"/>
              </a:rPr>
              <a:t>She put up her hands to ward him off.</a:t>
            </a:r>
            <a:endParaRPr lang="en-US" sz="30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775460" y="2421255"/>
            <a:ext cx="5313045" cy="521970"/>
          </a:xfrm>
          <a:prstGeom prst="rect">
            <a:avLst/>
          </a:prstGeom>
          <a:noFill/>
        </p:spPr>
        <p:txBody>
          <a:bodyPr wrap="square" rtlCol="0" anchor="t">
            <a:spAutoFit/>
          </a:bodyPr>
          <a:lstStyle/>
          <a:p>
            <a:r>
              <a:rPr lang="zh-CN" sz="2800">
                <a:latin typeface="华文中宋" panose="02010600040101010101" charset="-122"/>
                <a:ea typeface="华文中宋" panose="02010600040101010101" charset="-122"/>
                <a:cs typeface="华文中宋" panose="02010600040101010101" charset="-122"/>
                <a:sym typeface="华文中宋" panose="02010600040101010101" charset="-122"/>
              </a:rPr>
              <a:t>3D打印被吹捧为下一个大事件。</a:t>
            </a:r>
            <a:r>
              <a:rPr lang="zh-CN" altLang="en-US" sz="2800">
                <a:ea typeface="华文中宋" panose="02010600040101010101" charset="-122"/>
              </a:rPr>
              <a:t>  </a:t>
            </a:r>
            <a:endParaRPr lang="zh-CN" altLang="en-US" sz="2800">
              <a:ea typeface="华文中宋" panose="02010600040101010101" charset="-122"/>
            </a:endParaRPr>
          </a:p>
        </p:txBody>
      </p:sp>
      <p:cxnSp>
        <p:nvCxnSpPr>
          <p:cNvPr id="3145728" name="直接连接符 8"/>
          <p:cNvCxnSpPr/>
          <p:nvPr/>
        </p:nvCxnSpPr>
        <p:spPr>
          <a:xfrm flipV="1">
            <a:off x="207645" y="3359785"/>
            <a:ext cx="7158355" cy="4064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169545" y="6635115"/>
            <a:ext cx="5453380" cy="2286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5989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latin typeface="微软雅黑" panose="020B0503020204020204" charset="-122"/>
                <a:ea typeface="微软雅黑" panose="020B0503020204020204" charset="-122"/>
                <a:sym typeface="+mn-ea"/>
              </a:rPr>
              <a:t>词汇讲解</a:t>
            </a:r>
            <a:endParaRPr kumimoji="1" lang="en-US" altLang="zh-CN" sz="2800" b="1" dirty="0">
              <a:solidFill>
                <a:schemeClr val="lt1"/>
              </a:solidFill>
              <a:latin typeface="微软雅黑" panose="020B0503020204020204" charset="-122"/>
              <a:ea typeface="微软雅黑" panose="020B0503020204020204" charset="-122"/>
              <a:sym typeface="+mn-ea"/>
            </a:endParaRPr>
          </a:p>
        </p:txBody>
      </p:sp>
      <p:sp>
        <p:nvSpPr>
          <p:cNvPr id="3" name="文本框 6"/>
          <p:cNvSpPr txBox="1"/>
          <p:nvPr/>
        </p:nvSpPr>
        <p:spPr>
          <a:xfrm>
            <a:off x="1775460" y="5612765"/>
            <a:ext cx="9986010" cy="521970"/>
          </a:xfrm>
          <a:prstGeom prst="rect">
            <a:avLst/>
          </a:prstGeom>
          <a:noFill/>
        </p:spPr>
        <p:txBody>
          <a:bodyPr wrap="square" rtlCol="0" anchor="t">
            <a:spAutoFit/>
          </a:bodyPr>
          <a:p>
            <a:pPr algn="l">
              <a:buClrTx/>
              <a:buSzTx/>
              <a:buFontTx/>
            </a:pPr>
            <a:r>
              <a:rPr lang="zh-CN" sz="2800">
                <a:latin typeface="华文中宋" panose="02010600040101010101" charset="-122"/>
                <a:ea typeface="华文中宋" panose="02010600040101010101" charset="-122"/>
                <a:cs typeface="华文中宋" panose="02010600040101010101" charset="-122"/>
              </a:rPr>
              <a:t>她举起双手把他挡开。</a:t>
            </a:r>
            <a:endParaRPr lang="en-US" altLang="zh-CN" sz="2800">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105410" y="2419350"/>
            <a:ext cx="153479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
        <p:nvSpPr>
          <p:cNvPr id="281" name="文本框 5"/>
          <p:cNvSpPr txBox="1"/>
          <p:nvPr/>
        </p:nvSpPr>
        <p:spPr>
          <a:xfrm>
            <a:off x="207645" y="2900045"/>
            <a:ext cx="7115810" cy="521970"/>
          </a:xfrm>
          <a:prstGeom prst="rect">
            <a:avLst/>
          </a:prstGeom>
          <a:ln w="12700">
            <a:miter lim="400000"/>
          </a:ln>
        </p:spPr>
        <p:txBody>
          <a:bodyPr wrap="square" lIns="45719" rIns="45719">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a:t>3D printing is being touted as the next big thing. </a:t>
            </a:r>
            <a:endParaRPr lang="en-US" sz="2800"/>
          </a:p>
        </p:txBody>
      </p:sp>
      <p:sp>
        <p:nvSpPr>
          <p:cNvPr id="5" name="文本框 4"/>
          <p:cNvSpPr txBox="1"/>
          <p:nvPr/>
        </p:nvSpPr>
        <p:spPr>
          <a:xfrm>
            <a:off x="125095" y="5571490"/>
            <a:ext cx="153987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wipe(down)">
                                      <p:cBhvr>
                                        <p:cTn id="7" dur="500"/>
                                        <p:tgtEl>
                                          <p:spTgt spid="104860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2" end="2"/>
                                            </p:txEl>
                                          </p:spTgt>
                                        </p:tgtEl>
                                        <p:attrNameLst>
                                          <p:attrName>style.visibility</p:attrName>
                                        </p:attrNameLst>
                                      </p:cBhvr>
                                      <p:to>
                                        <p:strVal val="visible"/>
                                      </p:to>
                                    </p:set>
                                    <p:animEffect transition="in" filter="wipe(down)">
                                      <p:cBhvr>
                                        <p:cTn id="10" dur="500"/>
                                        <p:tgtEl>
                                          <p:spTgt spid="104860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1"/>
                                        </p:tgtEl>
                                        <p:attrNameLst>
                                          <p:attrName>style.visibility</p:attrName>
                                        </p:attrNameLst>
                                      </p:cBhvr>
                                      <p:to>
                                        <p:strVal val="visible"/>
                                      </p:to>
                                    </p:set>
                                    <p:animEffect transition="in" filter="wipe(down)">
                                      <p:cBhvr>
                                        <p:cTn id="26" dur="500"/>
                                        <p:tgtEl>
                                          <p:spTgt spid="28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7" end="7"/>
                                            </p:txEl>
                                          </p:spTgt>
                                        </p:tgtEl>
                                        <p:attrNameLst>
                                          <p:attrName>style.visibility</p:attrName>
                                        </p:attrNameLst>
                                      </p:cBhvr>
                                      <p:to>
                                        <p:strVal val="visible"/>
                                      </p:to>
                                    </p:set>
                                    <p:animEffect transition="in" filter="wipe(down)">
                                      <p:cBhvr>
                                        <p:cTn id="31" dur="500"/>
                                        <p:tgtEl>
                                          <p:spTgt spid="1048602">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048602">
                                            <p:txEl>
                                              <p:pRg st="8" end="8"/>
                                            </p:txEl>
                                          </p:spTgt>
                                        </p:tgtEl>
                                        <p:attrNameLst>
                                          <p:attrName>style.visibility</p:attrName>
                                        </p:attrNameLst>
                                      </p:cBhvr>
                                      <p:to>
                                        <p:strVal val="visible"/>
                                      </p:to>
                                    </p:set>
                                    <p:animEffect transition="in" filter="wipe(down)">
                                      <p:cBhvr>
                                        <p:cTn id="34" dur="500"/>
                                        <p:tgtEl>
                                          <p:spTgt spid="104860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22" presetClass="entr" presetSubtype="4" fill="hold" nodeType="withEffect">
                                  <p:stCondLst>
                                    <p:cond delay="0"/>
                                  </p:stCondLst>
                                  <p:childTnLst>
                                    <p:set>
                                      <p:cBhvr>
                                        <p:cTn id="41" dur="1" fill="hold">
                                          <p:stCondLst>
                                            <p:cond delay="0"/>
                                          </p:stCondLst>
                                        </p:cTn>
                                        <p:tgtEl>
                                          <p:spTgt spid="3145729"/>
                                        </p:tgtEl>
                                        <p:attrNameLst>
                                          <p:attrName>style.visibility</p:attrName>
                                        </p:attrNameLst>
                                      </p:cBhvr>
                                      <p:to>
                                        <p:strVal val="visible"/>
                                      </p:to>
                                    </p:set>
                                    <p:animEffect transition="in" filter="wipe(down)">
                                      <p:cBhvr>
                                        <p:cTn id="42" dur="500"/>
                                        <p:tgtEl>
                                          <p:spTgt spid="314572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48607"/>
                                        </p:tgtEl>
                                        <p:attrNameLst>
                                          <p:attrName>style.visibility</p:attrName>
                                        </p:attrNameLst>
                                      </p:cBhvr>
                                      <p:to>
                                        <p:strVal val="visible"/>
                                      </p:to>
                                    </p:set>
                                    <p:animEffect transition="in" filter="blinds(horizontal)">
                                      <p:cBhvr>
                                        <p:cTn id="50"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P spid="1048607" grpId="1"/>
      <p:bldP spid="1048608" grpId="0"/>
      <p:bldP spid="3" grpId="0"/>
      <p:bldP spid="2" grpId="0" bldLvl="0" animBg="1"/>
      <p:bldP spid="5" grpId="0" bldLvl="0" animBg="1"/>
      <p:bldP spid="2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9" name="组合 4"/>
          <p:cNvGrpSpPr/>
          <p:nvPr/>
        </p:nvGrpSpPr>
        <p:grpSpPr>
          <a:xfrm>
            <a:off x="-19082" y="609"/>
            <a:ext cx="12214284" cy="6857409"/>
            <a:chOff x="-1" y="-1"/>
            <a:chExt cx="12214282" cy="6857407"/>
          </a:xfrm>
        </p:grpSpPr>
        <p:pic>
          <p:nvPicPr>
            <p:cNvPr id="256" name="图片 101" descr="图片 101"/>
            <p:cNvPicPr>
              <a:picLocks noChangeAspect="1"/>
            </p:cNvPicPr>
            <p:nvPr/>
          </p:nvPicPr>
          <p:blipFill>
            <a:blip r:embed="rId1"/>
            <a:stretch>
              <a:fillRect/>
            </a:stretch>
          </p:blipFill>
          <p:spPr>
            <a:xfrm>
              <a:off x="501650" y="1"/>
              <a:ext cx="11228128" cy="6857406"/>
            </a:xfrm>
            <a:prstGeom prst="rect">
              <a:avLst/>
            </a:prstGeom>
            <a:ln w="12700" cap="flat">
              <a:noFill/>
              <a:miter lim="400000"/>
              <a:headEnd/>
              <a:tailEnd/>
            </a:ln>
            <a:effectLst/>
          </p:spPr>
        </p:pic>
        <p:sp>
          <p:nvSpPr>
            <p:cNvPr id="257" name="矩形 2"/>
            <p:cNvSpPr/>
            <p:nvPr/>
          </p:nvSpPr>
          <p:spPr>
            <a:xfrm>
              <a:off x="-2" y="-2"/>
              <a:ext cx="514369" cy="6857407"/>
            </a:xfrm>
            <a:prstGeom prst="rect">
              <a:avLst/>
            </a:prstGeom>
            <a:solidFill>
              <a:srgbClr val="99CCFF"/>
            </a:solidFill>
            <a:ln w="12700" cap="flat">
              <a:noFill/>
              <a:miter lim="400000"/>
            </a:ln>
            <a:effectLst/>
          </p:spPr>
          <p:txBody>
            <a:bodyPr wrap="square" lIns="0" tIns="0" rIns="0" bIns="0" numCol="1" anchor="ctr">
              <a:noAutofit/>
            </a:bodyPr>
            <a:lstStyle/>
            <a:p>
              <a:pPr algn="ctr">
                <a:defRPr>
                  <a:solidFill>
                    <a:srgbClr val="FFFFFF"/>
                  </a:solidFill>
                </a:defRPr>
              </a:pPr>
            </a:p>
          </p:txBody>
        </p:sp>
        <p:sp>
          <p:nvSpPr>
            <p:cNvPr id="258" name="矩形 3"/>
            <p:cNvSpPr/>
            <p:nvPr/>
          </p:nvSpPr>
          <p:spPr>
            <a:xfrm>
              <a:off x="11699912" y="-2"/>
              <a:ext cx="514370" cy="6857407"/>
            </a:xfrm>
            <a:prstGeom prst="rect">
              <a:avLst/>
            </a:prstGeom>
            <a:solidFill>
              <a:srgbClr val="99CCFF"/>
            </a:solidFill>
            <a:ln w="12700" cap="flat">
              <a:noFill/>
              <a:miter lim="400000"/>
            </a:ln>
            <a:effectLst/>
          </p:spPr>
          <p:txBody>
            <a:bodyPr wrap="square" lIns="0" tIns="0" rIns="0" bIns="0" numCol="1" anchor="ctr">
              <a:noAutofit/>
            </a:bodyPr>
            <a:lstStyle/>
            <a:p>
              <a:pPr algn="ctr">
                <a:defRPr>
                  <a:solidFill>
                    <a:srgbClr val="FFFFFF"/>
                  </a:solidFill>
                </a:defRPr>
              </a:pPr>
            </a:p>
          </p:txBody>
        </p:sp>
      </p:grpSp>
      <p:sp>
        <p:nvSpPr>
          <p:cNvPr id="260" name="文本框 1"/>
          <p:cNvSpPr txBox="1"/>
          <p:nvPr/>
        </p:nvSpPr>
        <p:spPr>
          <a:xfrm>
            <a:off x="3141980" y="4930775"/>
            <a:ext cx="7052310" cy="1936750"/>
          </a:xfrm>
          <a:prstGeom prst="rect">
            <a:avLst/>
          </a:prstGeom>
          <a:ln w="12700">
            <a:miter lim="400000"/>
          </a:ln>
        </p:spPr>
        <p:txBody>
          <a:bodyPr wrap="square" lIns="45718" tIns="45718" rIns="45718" bIns="45718">
            <a:spAutoFit/>
          </a:bodyPr>
          <a:lstStyle/>
          <a:p>
            <a:pPr algn="ctr">
              <a:defRPr sz="8000" b="1" i="1">
                <a:solidFill>
                  <a:srgbClr val="7030A0"/>
                </a:solidFill>
                <a:latin typeface="Trebuchet MS" panose="020B0603020202020204"/>
                <a:ea typeface="Trebuchet MS" panose="020B0603020202020204"/>
                <a:cs typeface="Trebuchet MS" panose="020B0603020202020204"/>
                <a:sym typeface="Trebuchet MS" panose="020B0603020202020204"/>
              </a:defRPr>
            </a:pPr>
            <a:r>
              <a:t>The </a:t>
            </a:r>
            <a:r>
              <a:rPr lang="en-US"/>
              <a:t>World</a:t>
            </a:r>
            <a:endParaRPr sz="4000"/>
          </a:p>
          <a:p>
            <a:pPr algn="ctr">
              <a:defRPr sz="4000" b="1" i="1">
                <a:solidFill>
                  <a:srgbClr val="7030A0"/>
                </a:solidFill>
                <a:latin typeface="Trebuchet MS" panose="020B0603020202020204"/>
                <a:ea typeface="Trebuchet MS" panose="020B0603020202020204"/>
                <a:cs typeface="Trebuchet MS" panose="020B0603020202020204"/>
                <a:sym typeface="Trebuchet MS" panose="020B0603020202020204"/>
              </a:defRPr>
            </a:pPr>
            <a:r>
              <a:rPr lang="en-US"/>
              <a:t>November 16th</a:t>
            </a:r>
            <a:r>
              <a:t>-</a:t>
            </a:r>
            <a:r>
              <a:rPr lang="en-US"/>
              <a:t>30th</a:t>
            </a:r>
            <a:r>
              <a:t>, 2022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56845" y="4117340"/>
            <a:ext cx="11870055" cy="256222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250190" y="4184650"/>
            <a:ext cx="11818620" cy="1476375"/>
          </a:xfrm>
          <a:prstGeom prst="rect">
            <a:avLst/>
          </a:prstGeom>
          <a:noFill/>
        </p:spPr>
        <p:txBody>
          <a:bodyPr wrap="square">
            <a:spAutoFit/>
          </a:bodyPr>
          <a:lstStyle/>
          <a:p>
            <a:pPr algn="l"/>
            <a:r>
              <a:rPr lang="en-US" altLang="zh-CN" sz="3000">
                <a:latin typeface="Times New Roman" panose="02020603050405020304" charset="0"/>
                <a:cs typeface="Times New Roman" panose="02020603050405020304" charset="0"/>
                <a:sym typeface="+mn-ea"/>
              </a:rPr>
              <a:t>The recent rise prompted the county to strengthen its call for indoor masking — from saying the practice is a matter of individual preference to advising it.</a:t>
            </a:r>
            <a:endParaRPr lang="en-US" altLang="zh-CN" sz="3000">
              <a:latin typeface="Times New Roman" panose="02020603050405020304" charset="0"/>
              <a:cs typeface="Times New Roman" panose="02020603050405020304" charset="0"/>
              <a:sym typeface="+mn-ea"/>
            </a:endParaRPr>
          </a:p>
        </p:txBody>
      </p:sp>
      <p:sp>
        <p:nvSpPr>
          <p:cNvPr id="4" name="文本框 3"/>
          <p:cNvSpPr txBox="1"/>
          <p:nvPr/>
        </p:nvSpPr>
        <p:spPr>
          <a:xfrm>
            <a:off x="314960" y="583692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282700" y="5652135"/>
            <a:ext cx="10513060" cy="891540"/>
          </a:xfrm>
          <a:prstGeom prst="rect">
            <a:avLst/>
          </a:prstGeom>
          <a:noFill/>
        </p:spPr>
        <p:txBody>
          <a:bodyPr wrap="square" rtlCol="0">
            <a:spAutoFit/>
          </a:bodyPr>
          <a:lstStyle/>
          <a:p>
            <a:pPr algn="l">
              <a:buClrTx/>
              <a:buSzTx/>
              <a:buFontTx/>
            </a:pPr>
            <a:r>
              <a:rPr lang="zh-CN" sz="2600">
                <a:latin typeface="华文中宋" panose="02010600040101010101" charset="-122"/>
                <a:ea typeface="华文中宋" panose="02010600040101010101" charset="-122"/>
              </a:rPr>
              <a:t>最近的（感染人数）上升促使该县加强了对室内戴口罩的呼吁——从之前说这种做法是个人选择到现在的强烈建议。</a:t>
            </a:r>
            <a:endParaRPr lang="zh-CN" sz="2600">
              <a:latin typeface="华文中宋" panose="02010600040101010101" charset="-122"/>
              <a:ea typeface="华文中宋" panose="02010600040101010101" charset="-122"/>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208915" y="708025"/>
            <a:ext cx="11856085" cy="3243580"/>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325755" y="756920"/>
            <a:ext cx="11803380" cy="1814830"/>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The daily number of newly reported cases has jumped almost 70% from a month ago, though case rates are still well shy of previous waves and officials continue to tout the benefits of available vaccines and therapeutics in warding off the worst COVID-19 has to offer. </a:t>
            </a:r>
            <a:endParaRPr lang="en-US" altLang="zh-CN" sz="2800">
              <a:latin typeface="Times New Roman" panose="02020603050405020304" charset="0"/>
              <a:cs typeface="Times New Roman" panose="02020603050405020304" charset="0"/>
              <a:sym typeface="+mn-ea"/>
            </a:endParaRPr>
          </a:p>
        </p:txBody>
      </p:sp>
      <p:sp>
        <p:nvSpPr>
          <p:cNvPr id="12" name="文本框 11"/>
          <p:cNvSpPr txBox="1"/>
          <p:nvPr/>
        </p:nvSpPr>
        <p:spPr>
          <a:xfrm>
            <a:off x="351155" y="295275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336675" y="2567940"/>
            <a:ext cx="10594975" cy="1291590"/>
          </a:xfrm>
          <a:prstGeom prst="rect">
            <a:avLst/>
          </a:prstGeom>
          <a:noFill/>
        </p:spPr>
        <p:txBody>
          <a:bodyPr wrap="square" rtlCol="0">
            <a:spAutoFit/>
          </a:bodyPr>
          <a:lstStyle/>
          <a:p>
            <a:pPr algn="l">
              <a:buClrTx/>
              <a:buSzTx/>
              <a:buFontTx/>
            </a:pPr>
            <a:r>
              <a:rPr sz="2600">
                <a:latin typeface="华文中宋" panose="02010600040101010101" charset="-122"/>
                <a:ea typeface="华文中宋" panose="02010600040101010101" charset="-122"/>
              </a:rPr>
              <a:t>每日新报告的病例数量比一个月前增加了近70%，</a:t>
            </a:r>
            <a:r>
              <a:rPr lang="zh-CN" sz="2600">
                <a:latin typeface="华文中宋" panose="02010600040101010101" charset="-122"/>
                <a:ea typeface="华文中宋" panose="02010600040101010101" charset="-122"/>
              </a:rPr>
              <a:t>不过比</a:t>
            </a:r>
            <a:r>
              <a:rPr sz="2600">
                <a:latin typeface="华文中宋" panose="02010600040101010101" charset="-122"/>
                <a:ea typeface="华文中宋" panose="02010600040101010101" charset="-122"/>
              </a:rPr>
              <a:t>率仍远低于之前的</a:t>
            </a:r>
            <a:r>
              <a:rPr lang="zh-CN" sz="2600">
                <a:latin typeface="华文中宋" panose="02010600040101010101" charset="-122"/>
                <a:ea typeface="华文中宋" panose="02010600040101010101" charset="-122"/>
              </a:rPr>
              <a:t>程度</a:t>
            </a:r>
            <a:r>
              <a:rPr sz="2600">
                <a:latin typeface="华文中宋" panose="02010600040101010101" charset="-122"/>
                <a:ea typeface="华文中宋" panose="02010600040101010101" charset="-122"/>
              </a:rPr>
              <a:t>，</a:t>
            </a:r>
            <a:r>
              <a:rPr lang="zh-CN" sz="2600">
                <a:latin typeface="华文中宋" panose="02010600040101010101" charset="-122"/>
                <a:ea typeface="华文中宋" panose="02010600040101010101" charset="-122"/>
              </a:rPr>
              <a:t>而且</a:t>
            </a:r>
            <a:r>
              <a:rPr sz="2600">
                <a:latin typeface="华文中宋" panose="02010600040101010101" charset="-122"/>
                <a:ea typeface="华文中宋" panose="02010600040101010101" charset="-122"/>
              </a:rPr>
              <a:t>官员们继续</a:t>
            </a:r>
            <a:r>
              <a:rPr lang="zh-CN" sz="2600">
                <a:latin typeface="华文中宋" panose="02010600040101010101" charset="-122"/>
                <a:ea typeface="华文中宋" panose="02010600040101010101" charset="-122"/>
              </a:rPr>
              <a:t>标榜</a:t>
            </a:r>
            <a:r>
              <a:rPr sz="2600">
                <a:latin typeface="华文中宋" panose="02010600040101010101" charset="-122"/>
                <a:ea typeface="华文中宋" panose="02010600040101010101" charset="-122"/>
              </a:rPr>
              <a:t>现有疫苗和治疗方法对预防最严重的</a:t>
            </a:r>
            <a:r>
              <a:rPr lang="zh-CN" sz="2600">
                <a:latin typeface="华文中宋" panose="02010600040101010101" charset="-122"/>
                <a:ea typeface="华文中宋" panose="02010600040101010101" charset="-122"/>
              </a:rPr>
              <a:t>新冠</a:t>
            </a:r>
            <a:r>
              <a:rPr sz="2600">
                <a:latin typeface="华文中宋" panose="02010600040101010101" charset="-122"/>
                <a:ea typeface="华文中宋" panose="02010600040101010101" charset="-122"/>
              </a:rPr>
              <a:t>疫情</a:t>
            </a:r>
            <a:r>
              <a:rPr lang="zh-CN" sz="2600">
                <a:latin typeface="华文中宋" panose="02010600040101010101" charset="-122"/>
                <a:ea typeface="华文中宋" panose="02010600040101010101" charset="-122"/>
              </a:rPr>
              <a:t>的有效度</a:t>
            </a:r>
            <a:r>
              <a:rPr sz="2600">
                <a:latin typeface="华文中宋" panose="02010600040101010101" charset="-122"/>
                <a:ea typeface="华文中宋" panose="02010600040101010101" charset="-122"/>
              </a:rPr>
              <a:t>。</a:t>
            </a:r>
            <a:endParaRPr sz="2600">
              <a:latin typeface="华文中宋" panose="02010600040101010101" charset="-122"/>
              <a:ea typeface="华文中宋" panose="0201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962275" y="154940"/>
            <a:ext cx="6269355" cy="553085"/>
          </a:xfrm>
          <a:prstGeom prst="rect">
            <a:avLst/>
          </a:prstGeom>
          <a:noFill/>
        </p:spPr>
        <p:txBody>
          <a:bodyPr wrap="none" rtlCol="0" anchor="t">
            <a:spAutoFit/>
          </a:bodyPr>
          <a:p>
            <a:pPr algn="ctr"/>
            <a:r>
              <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5. BBC新闻听写填空 </a:t>
            </a:r>
            <a:r>
              <a:rPr lang="en-US" altLang="zh-CN"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11</a:t>
            </a:r>
            <a:r>
              <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a:t>
            </a:r>
            <a:r>
              <a:rPr lang="en-US" altLang="zh-CN"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30</a:t>
            </a:r>
            <a:r>
              <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/22      </a:t>
            </a:r>
            <a:endPar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endParaRPr>
          </a:p>
        </p:txBody>
      </p:sp>
      <p:pic>
        <p:nvPicPr>
          <p:cNvPr id="101" name="图片 100"/>
          <p:cNvPicPr>
            <a:picLocks noChangeAspect="1"/>
          </p:cNvPicPr>
          <p:nvPr/>
        </p:nvPicPr>
        <p:blipFill>
          <a:blip r:embed="rId1"/>
          <a:stretch>
            <a:fillRect/>
          </a:stretch>
        </p:blipFill>
        <p:spPr>
          <a:xfrm>
            <a:off x="848995" y="889635"/>
            <a:ext cx="10495280" cy="590359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文本框 15"/>
          <p:cNvSpPr txBox="1"/>
          <p:nvPr/>
        </p:nvSpPr>
        <p:spPr>
          <a:xfrm>
            <a:off x="97155" y="428625"/>
            <a:ext cx="11972290" cy="6261100"/>
          </a:xfrm>
          <a:prstGeom prst="rect">
            <a:avLst/>
          </a:prstGeom>
          <a:ln w="12700">
            <a:miter lim="400000"/>
          </a:ln>
        </p:spPr>
        <p:txBody>
          <a:bodyPr wrap="square" lIns="45718" tIns="45718" rIns="45718" bIns="45718">
            <a:spAutoFit/>
          </a:bodyPr>
          <a:lstStyle/>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600">
                <a:latin typeface="Times New Roman" panose="02020603050405020304" charset="0"/>
                <a:cs typeface="Times New Roman" panose="02020603050405020304" charset="0"/>
              </a:rPr>
              <a:t>     </a:t>
            </a:r>
            <a:r>
              <a:rPr>
                <a:latin typeface="Times New Roman" panose="02020603050405020304" charset="0"/>
                <a:cs typeface="Times New Roman" panose="02020603050405020304" charset="0"/>
              </a:rPr>
              <a:t>The Likud party of Israel</a:t>
            </a:r>
            <a:r>
              <a:rPr lang="en-US">
                <a:latin typeface="Times New Roman" panose="02020603050405020304" charset="0"/>
                <a:cs typeface="Times New Roman" panose="02020603050405020304" charset="0"/>
              </a:rPr>
              <a:t>’</a:t>
            </a:r>
            <a:r>
              <a:rPr>
                <a:latin typeface="Times New Roman" panose="02020603050405020304" charset="0"/>
                <a:cs typeface="Times New Roman" panose="02020603050405020304" charset="0"/>
              </a:rPr>
              <a:t>s prime minister-designate Benjamin Netanyahu has agreed to give a government </a:t>
            </a:r>
            <a:r>
              <a:rPr lang="en-US">
                <a:latin typeface="Times New Roman" panose="02020603050405020304" charset="0"/>
                <a:cs typeface="Times New Roman" panose="02020603050405020304" charset="0"/>
              </a:rPr>
              <a:t>_____ </a:t>
            </a:r>
            <a:r>
              <a:rPr>
                <a:latin typeface="Times New Roman" panose="02020603050405020304" charset="0"/>
                <a:cs typeface="Times New Roman" panose="02020603050405020304" charset="0"/>
              </a:rPr>
              <a:t>to the leader of an openly homophobic party. Avi Maoz will become the head of a new department for national Jewish </a:t>
            </a:r>
            <a:r>
              <a:rPr lang="en-US">
                <a:latin typeface="Times New Roman" panose="02020603050405020304" charset="0"/>
                <a:cs typeface="Times New Roman" panose="02020603050405020304" charset="0"/>
              </a:rPr>
              <a:t>_______</a:t>
            </a:r>
            <a:r>
              <a:rPr>
                <a:latin typeface="Times New Roman" panose="02020603050405020304" charset="0"/>
                <a:cs typeface="Times New Roman" panose="02020603050405020304" charset="0"/>
              </a:rPr>
              <a:t>.</a:t>
            </a:r>
            <a:endParaRPr>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a:latin typeface="Times New Roman" panose="02020603050405020304" charset="0"/>
                <a:cs typeface="Times New Roman" panose="02020603050405020304" charset="0"/>
              </a:rPr>
              <a:t>     </a:t>
            </a:r>
            <a:r>
              <a:rPr>
                <a:latin typeface="Times New Roman" panose="02020603050405020304" charset="0"/>
                <a:cs typeface="Times New Roman" panose="02020603050405020304" charset="0"/>
              </a:rPr>
              <a:t>Iran</a:t>
            </a:r>
            <a:r>
              <a:rPr lang="en-US">
                <a:latin typeface="Times New Roman" panose="02020603050405020304" charset="0"/>
                <a:cs typeface="Times New Roman" panose="02020603050405020304" charset="0"/>
              </a:rPr>
              <a:t>’</a:t>
            </a:r>
            <a:r>
              <a:rPr>
                <a:latin typeface="Times New Roman" panose="02020603050405020304" charset="0"/>
                <a:cs typeface="Times New Roman" panose="02020603050405020304" charset="0"/>
              </a:rPr>
              <a:t>s revolutionary guards are reported to have arrested a person described as the head of a network of people </a:t>
            </a:r>
            <a:r>
              <a:rPr lang="en-US" altLang="zh-CN">
                <a:solidFill>
                  <a:srgbClr val="3333FF"/>
                </a:solidFill>
                <a:latin typeface="Times New Roman" panose="02020603050405020304" charset="0"/>
                <a:ea typeface="+mn-ea"/>
                <a:cs typeface="Times New Roman" panose="02020603050405020304" charset="0"/>
              </a:rPr>
              <a:t>affiliate</a:t>
            </a:r>
            <a:r>
              <a:rPr>
                <a:latin typeface="Times New Roman" panose="02020603050405020304" charset="0"/>
                <a:cs typeface="Times New Roman" panose="02020603050405020304" charset="0"/>
              </a:rPr>
              <a:t>d to the UK-based Iran </a:t>
            </a:r>
            <a:r>
              <a:rPr>
                <a:latin typeface="Times New Roman" panose="02020603050405020304" charset="0"/>
                <a:cs typeface="Times New Roman" panose="02020603050405020304" charset="0"/>
                <a:sym typeface="+mn-ea"/>
              </a:rPr>
              <a:t>I</a:t>
            </a:r>
            <a:r>
              <a:rPr>
                <a:latin typeface="Times New Roman" panose="02020603050405020304" charset="0"/>
                <a:cs typeface="Times New Roman" panose="02020603050405020304" charset="0"/>
              </a:rPr>
              <a:t>nternational TV. The </a:t>
            </a:r>
            <a:r>
              <a:rPr lang="en-US">
                <a:latin typeface="Times New Roman" panose="02020603050405020304" charset="0"/>
                <a:cs typeface="Times New Roman" panose="02020603050405020304" charset="0"/>
              </a:rPr>
              <a:t>_________________ </a:t>
            </a:r>
            <a:r>
              <a:rPr>
                <a:latin typeface="Times New Roman" panose="02020603050405020304" charset="0"/>
                <a:cs typeface="Times New Roman" panose="02020603050405020304" charset="0"/>
              </a:rPr>
              <a:t>is accused of planning acts of </a:t>
            </a:r>
            <a:r>
              <a:rPr lang="en-US" altLang="zh-CN">
                <a:solidFill>
                  <a:srgbClr val="3333FF"/>
                </a:solidFill>
                <a:latin typeface="Times New Roman" panose="02020603050405020304" charset="0"/>
                <a:ea typeface="+mn-ea"/>
                <a:cs typeface="Times New Roman" panose="02020603050405020304" charset="0"/>
              </a:rPr>
              <a:t>sabotage</a:t>
            </a:r>
            <a:r>
              <a:rPr>
                <a:latin typeface="Times New Roman" panose="02020603050405020304" charset="0"/>
                <a:cs typeface="Times New Roman" panose="02020603050405020304" charset="0"/>
              </a:rPr>
              <a:t>.</a:t>
            </a:r>
            <a:endParaRPr>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a:latin typeface="Times New Roman" panose="02020603050405020304" charset="0"/>
                <a:cs typeface="Times New Roman" panose="02020603050405020304" charset="0"/>
              </a:rPr>
              <a:t>     </a:t>
            </a:r>
            <a:r>
              <a:rPr>
                <a:latin typeface="Times New Roman" panose="02020603050405020304" charset="0"/>
                <a:cs typeface="Times New Roman" panose="02020603050405020304" charset="0"/>
              </a:rPr>
              <a:t>22 people have gone on trial in Uzbekistan accused of taking part in protests that descended into </a:t>
            </a:r>
            <a:r>
              <a:rPr lang="en-US">
                <a:latin typeface="Times New Roman" panose="02020603050405020304" charset="0"/>
                <a:cs typeface="Times New Roman" panose="02020603050405020304" charset="0"/>
              </a:rPr>
              <a:t>________ </a:t>
            </a:r>
            <a:r>
              <a:rPr>
                <a:latin typeface="Times New Roman" panose="02020603050405020304" charset="0"/>
                <a:cs typeface="Times New Roman" panose="02020603050405020304" charset="0"/>
              </a:rPr>
              <a:t>in July. The unrest started when the government announced plans to </a:t>
            </a:r>
            <a:r>
              <a:rPr lang="en-US">
                <a:latin typeface="Times New Roman" panose="02020603050405020304" charset="0"/>
                <a:cs typeface="Times New Roman" panose="02020603050405020304" charset="0"/>
              </a:rPr>
              <a:t>_____ </a:t>
            </a:r>
            <a:r>
              <a:rPr>
                <a:latin typeface="Times New Roman" panose="02020603050405020304" charset="0"/>
                <a:cs typeface="Times New Roman" panose="02020603050405020304" charset="0"/>
              </a:rPr>
              <a:t>the Karakalpakstan region of its </a:t>
            </a:r>
            <a:r>
              <a:rPr lang="en-US">
                <a:latin typeface="Times New Roman" panose="02020603050405020304" charset="0"/>
                <a:cs typeface="Times New Roman" panose="02020603050405020304" charset="0"/>
              </a:rPr>
              <a:t>___________ </a:t>
            </a:r>
            <a:r>
              <a:rPr>
                <a:latin typeface="Times New Roman" panose="02020603050405020304" charset="0"/>
                <a:cs typeface="Times New Roman" panose="02020603050405020304" charset="0"/>
              </a:rPr>
              <a:t>status. At least twenty people died.</a:t>
            </a:r>
            <a:endParaRPr>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a:latin typeface="Times New Roman" panose="02020603050405020304" charset="0"/>
                <a:cs typeface="Times New Roman" panose="02020603050405020304" charset="0"/>
              </a:rPr>
              <a:t>     </a:t>
            </a:r>
            <a:r>
              <a:rPr>
                <a:latin typeface="Times New Roman" panose="02020603050405020304" charset="0"/>
                <a:cs typeface="Times New Roman" panose="02020603050405020304" charset="0"/>
              </a:rPr>
              <a:t>Bob Dylan has apologised to people who spent 600 dollars on </a:t>
            </a:r>
            <a:r>
              <a:rPr lang="en-US">
                <a:latin typeface="Times New Roman" panose="02020603050405020304" charset="0"/>
                <a:cs typeface="Times New Roman" panose="02020603050405020304" charset="0"/>
              </a:rPr>
              <a:t>____________ </a:t>
            </a:r>
            <a:r>
              <a:rPr>
                <a:latin typeface="Times New Roman" panose="02020603050405020304" charset="0"/>
                <a:cs typeface="Times New Roman" panose="02020603050405020304" charset="0"/>
              </a:rPr>
              <a:t>of his latest book that weren</a:t>
            </a:r>
            <a:r>
              <a:rPr lang="en-US">
                <a:latin typeface="Times New Roman" panose="02020603050405020304" charset="0"/>
                <a:cs typeface="Times New Roman" panose="02020603050405020304" charset="0"/>
              </a:rPr>
              <a:t>’</a:t>
            </a:r>
            <a:r>
              <a:rPr>
                <a:latin typeface="Times New Roman" panose="02020603050405020304" charset="0"/>
                <a:cs typeface="Times New Roman" panose="02020603050405020304" charset="0"/>
              </a:rPr>
              <a:t>t actually signed by him. Dylan admitted that a machine called an autopen signed the books because he had a bad case of vertigo </a:t>
            </a:r>
            <a:r>
              <a:rPr lang="en-US">
                <a:latin typeface="Times New Roman" panose="02020603050405020304" charset="0"/>
                <a:cs typeface="Times New Roman" panose="02020603050405020304" charset="0"/>
              </a:rPr>
              <a:t>_____________</a:t>
            </a:r>
            <a:r>
              <a:rPr>
                <a:latin typeface="Times New Roman" panose="02020603050405020304" charset="0"/>
                <a:cs typeface="Times New Roman" panose="02020603050405020304" charset="0"/>
              </a:rPr>
              <a:t> the effects of the pandemic.</a:t>
            </a:r>
            <a:endParaRPr>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a:latin typeface="Times New Roman" panose="02020603050405020304" charset="0"/>
                <a:cs typeface="Times New Roman" panose="02020603050405020304" charset="0"/>
              </a:rPr>
              <a:t>     </a:t>
            </a:r>
            <a:r>
              <a:rPr>
                <a:latin typeface="Times New Roman" panose="02020603050405020304" charset="0"/>
                <a:cs typeface="Times New Roman" panose="02020603050405020304" charset="0"/>
              </a:rPr>
              <a:t>At the football World Cup in Qatar, there</a:t>
            </a:r>
            <a:r>
              <a:rPr lang="en-US">
                <a:latin typeface="Times New Roman" panose="02020603050405020304" charset="0"/>
                <a:cs typeface="Times New Roman" panose="02020603050405020304" charset="0"/>
              </a:rPr>
              <a:t>’</a:t>
            </a:r>
            <a:r>
              <a:rPr>
                <a:latin typeface="Times New Roman" panose="02020603050405020304" charset="0"/>
                <a:cs typeface="Times New Roman" panose="02020603050405020304" charset="0"/>
              </a:rPr>
              <a:t>s been a</a:t>
            </a:r>
            <a:r>
              <a:rPr lang="en-US">
                <a:latin typeface="Times New Roman" panose="02020603050405020304" charset="0"/>
                <a:cs typeface="Times New Roman" panose="02020603050405020304" charset="0"/>
              </a:rPr>
              <a:t> ________ </a:t>
            </a:r>
            <a:r>
              <a:rPr>
                <a:latin typeface="Times New Roman" panose="02020603050405020304" charset="0"/>
                <a:cs typeface="Times New Roman" panose="02020603050405020304" charset="0"/>
              </a:rPr>
              <a:t>3:3 draw between Serbia and Cameroon. In the day</a:t>
            </a:r>
            <a:r>
              <a:rPr lang="en-US">
                <a:latin typeface="Times New Roman" panose="02020603050405020304" charset="0"/>
                <a:cs typeface="Times New Roman" panose="02020603050405020304" charset="0"/>
              </a:rPr>
              <a:t>’</a:t>
            </a:r>
            <a:r>
              <a:rPr>
                <a:latin typeface="Times New Roman" panose="02020603050405020304" charset="0"/>
                <a:cs typeface="Times New Roman" panose="02020603050405020304" charset="0"/>
              </a:rPr>
              <a:t>s second match, South Korea are playing Ghana. Later, Brazil</a:t>
            </a:r>
            <a:r>
              <a:rPr lang="en-US">
                <a:latin typeface="Times New Roman" panose="02020603050405020304" charset="0"/>
                <a:cs typeface="Times New Roman" panose="02020603050405020304" charset="0"/>
              </a:rPr>
              <a:t> _______</a:t>
            </a:r>
            <a:r>
              <a:rPr>
                <a:solidFill>
                  <a:srgbClr val="FF0000"/>
                </a:solidFill>
                <a:latin typeface="Times New Roman" panose="02020603050405020304" charset="0"/>
                <a:cs typeface="Times New Roman" panose="02020603050405020304" charset="0"/>
              </a:rPr>
              <a:t> </a:t>
            </a:r>
            <a:r>
              <a:rPr>
                <a:latin typeface="Times New Roman" panose="02020603050405020304" charset="0"/>
                <a:cs typeface="Times New Roman" panose="02020603050405020304" charset="0"/>
              </a:rPr>
              <a:t>Switzerland and Portugal face Uruguay.</a:t>
            </a:r>
            <a:endParaRPr>
              <a:latin typeface="Times New Roman" panose="02020603050405020304" charset="0"/>
              <a:cs typeface="Times New Roman" panose="02020603050405020304" charset="0"/>
            </a:endParaRPr>
          </a:p>
        </p:txBody>
      </p:sp>
      <p:pic>
        <p:nvPicPr>
          <p:cNvPr id="304" name="AP News Minute 03.15.22" descr="AP News Minute 03.15.22"/>
          <p:cNvPicPr/>
          <p:nvPr>
            <a:audioFile r:link="rId1"/>
            <p:extLst>
              <p:ext uri="{DAA4B4D4-6D71-4841-9C94-3DE7FCFB9230}">
                <p14:media xmlns:p14="http://schemas.microsoft.com/office/powerpoint/2010/main" r:embed="rId2"/>
              </p:ext>
            </p:extLst>
          </p:nvPr>
        </p:nvPicPr>
        <p:blipFill>
          <a:blip r:embed="rId3"/>
          <a:stretch>
            <a:fillRect/>
          </a:stretch>
        </p:blipFill>
        <p:spPr>
          <a:xfrm>
            <a:off x="11562080" y="6238875"/>
            <a:ext cx="1" cy="1"/>
          </a:xfrm>
          <a:prstGeom prst="rect">
            <a:avLst/>
          </a:prstGeom>
          <a:ln w="12700">
            <a:miter lim="400000"/>
            <a:headEnd/>
            <a:tailEnd/>
          </a:ln>
        </p:spPr>
      </p:pic>
      <p:sp>
        <p:nvSpPr>
          <p:cNvPr id="2" name="文本框 16"/>
          <p:cNvSpPr txBox="1"/>
          <p:nvPr/>
        </p:nvSpPr>
        <p:spPr>
          <a:xfrm>
            <a:off x="0" y="0"/>
            <a:ext cx="1326515" cy="428625"/>
          </a:xfrm>
          <a:prstGeom prst="rect">
            <a:avLst/>
          </a:prstGeom>
          <a:solidFill>
            <a:schemeClr val="accent6"/>
          </a:solidFill>
          <a:ln w="12700">
            <a:miter lim="400000"/>
          </a:ln>
        </p:spPr>
        <p:txBody>
          <a:bodyPr wrap="square" lIns="45718" tIns="45718" rIns="45718" bIns="45718">
            <a:spAutoFit/>
          </a:bodyPr>
          <a:lstStyle>
            <a:lvl1pPr>
              <a:defRPr sz="28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sz="2200"/>
              <a:t>听力填空</a:t>
            </a:r>
            <a:r>
              <a:rPr lang="en-US" sz="2200"/>
              <a:t> </a:t>
            </a:r>
            <a:endParaRPr lang="en-US" sz="2200"/>
          </a:p>
        </p:txBody>
      </p:sp>
      <p:sp>
        <p:nvSpPr>
          <p:cNvPr id="5" name="文本框 4"/>
          <p:cNvSpPr txBox="1"/>
          <p:nvPr/>
        </p:nvSpPr>
        <p:spPr>
          <a:xfrm>
            <a:off x="2719070" y="882015"/>
            <a:ext cx="979170" cy="3841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post </a:t>
            </a:r>
            <a:endParaRPr kumimoji="0" lang="zh-CN" altLang="en-US" sz="25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6" name="文本框 5"/>
          <p:cNvSpPr txBox="1"/>
          <p:nvPr/>
        </p:nvSpPr>
        <p:spPr>
          <a:xfrm>
            <a:off x="194310" y="2406650"/>
            <a:ext cx="2689860" cy="3841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unnamed individual</a:t>
            </a:r>
            <a:endParaRPr kumimoji="0" lang="zh-CN" altLang="en-US" sz="25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7" name="文本框 6"/>
          <p:cNvSpPr txBox="1"/>
          <p:nvPr/>
        </p:nvSpPr>
        <p:spPr>
          <a:xfrm>
            <a:off x="7148195" y="4700270"/>
            <a:ext cx="2614930" cy="3841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combined with</a:t>
            </a:r>
            <a:endParaRPr kumimoji="0" lang="en-US" sz="25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8" name="文本框 7"/>
          <p:cNvSpPr txBox="1"/>
          <p:nvPr/>
        </p:nvSpPr>
        <p:spPr>
          <a:xfrm>
            <a:off x="2223135" y="3161030"/>
            <a:ext cx="1337310" cy="3841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violence </a:t>
            </a:r>
            <a:endParaRPr sz="2500">
              <a:solidFill>
                <a:srgbClr val="FF0000"/>
              </a:solidFill>
              <a:latin typeface="Times New Roman" panose="02020603050405020304" charset="0"/>
              <a:cs typeface="Times New Roman" panose="02020603050405020304" charset="0"/>
              <a:sym typeface="+mn-ea"/>
            </a:endParaRPr>
          </a:p>
        </p:txBody>
      </p:sp>
      <p:sp>
        <p:nvSpPr>
          <p:cNvPr id="9" name="文本框 8"/>
          <p:cNvSpPr txBox="1"/>
          <p:nvPr/>
        </p:nvSpPr>
        <p:spPr>
          <a:xfrm>
            <a:off x="223520" y="6217285"/>
            <a:ext cx="1139190" cy="3841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lang="en-US" sz="2500">
                <a:solidFill>
                  <a:srgbClr val="FF0000"/>
                </a:solidFill>
                <a:latin typeface="Times New Roman" panose="02020603050405020304" charset="0"/>
                <a:cs typeface="Times New Roman" panose="02020603050405020304" charset="0"/>
                <a:sym typeface="+mn-ea"/>
              </a:rPr>
              <a:t>take on</a:t>
            </a:r>
            <a:endParaRPr lang="en-US" sz="2500">
              <a:solidFill>
                <a:srgbClr val="FF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8555990" y="3918585"/>
            <a:ext cx="1801495" cy="3841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signed copies</a:t>
            </a:r>
            <a:endParaRPr kumimoji="0" lang="en-US" sz="25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11" name="文本框 10"/>
          <p:cNvSpPr txBox="1"/>
          <p:nvPr/>
        </p:nvSpPr>
        <p:spPr>
          <a:xfrm>
            <a:off x="5544185" y="3534410"/>
            <a:ext cx="1614170" cy="3841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autonomous</a:t>
            </a:r>
            <a:endParaRPr kumimoji="0" lang="en-US" sz="25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12" name="文本框 11"/>
          <p:cNvSpPr txBox="1"/>
          <p:nvPr/>
        </p:nvSpPr>
        <p:spPr>
          <a:xfrm>
            <a:off x="7039610" y="5439410"/>
            <a:ext cx="1339850" cy="3841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dramatic </a:t>
            </a:r>
            <a:endParaRPr sz="2500">
              <a:solidFill>
                <a:srgbClr val="FF0000"/>
              </a:solidFill>
              <a:latin typeface="Times New Roman" panose="02020603050405020304" charset="0"/>
              <a:cs typeface="Times New Roman" panose="02020603050405020304" charset="0"/>
              <a:sym typeface="+mn-ea"/>
            </a:endParaRPr>
          </a:p>
        </p:txBody>
      </p:sp>
      <p:sp>
        <p:nvSpPr>
          <p:cNvPr id="14" name="文本框 13"/>
          <p:cNvSpPr txBox="1"/>
          <p:nvPr/>
        </p:nvSpPr>
        <p:spPr>
          <a:xfrm>
            <a:off x="558165" y="3545205"/>
            <a:ext cx="668655" cy="3841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strip </a:t>
            </a:r>
            <a:endParaRPr sz="2500">
              <a:solidFill>
                <a:srgbClr val="FF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7620000" y="1282065"/>
            <a:ext cx="1188720" cy="3841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identity</a:t>
            </a:r>
            <a:endParaRPr sz="2500">
              <a:solidFill>
                <a:srgbClr val="FF0000"/>
              </a:solidFill>
              <a:latin typeface="Times New Roman" panose="02020603050405020304" charset="0"/>
              <a:cs typeface="Times New Roman" panose="02020603050405020304" charset="0"/>
              <a:sym typeface="+mn-ea"/>
            </a:endParaRPr>
          </a:p>
        </p:txBody>
      </p:sp>
      <p:pic>
        <p:nvPicPr>
          <p:cNvPr id="23" name="BBC.11.30.2022">
            <a:hlinkClick r:id="" action="ppaction://media"/>
          </p:cNvPr>
          <p:cNvPicPr/>
          <p:nvPr>
            <a:audioFile r:link="rId4"/>
            <p:extLst>
              <p:ext uri="{DAA4B4D4-6D71-4841-9C94-3DE7FCFB9230}">
                <p14:media xmlns:p14="http://schemas.microsoft.com/office/powerpoint/2010/main" r:embed="rId5"/>
              </p:ext>
            </p:extLst>
          </p:nvPr>
        </p:nvPicPr>
        <p:blipFill>
          <a:blip r:embed="rId3"/>
          <a:stretch>
            <a:fillRect/>
          </a:stretch>
        </p:blipFill>
        <p:spPr>
          <a:xfrm>
            <a:off x="11254105" y="6070600"/>
            <a:ext cx="619125" cy="619125"/>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0">
              <p:cMediaNode numSld="1" showWhenStopped="0">
                <p:cTn id="53" fill="hold" display="0">
                  <p:stCondLst>
                    <p:cond delay="indefinite"/>
                  </p:stCondLst>
                </p:cTn>
                <p:tgtEl>
                  <p:spTgt spid="304"/>
                </p:tgtEl>
              </p:cMediaNode>
            </p:audio>
            <p:audio>
              <p:cMediaNode>
                <p:cTn id="54" fill="hold" display="1">
                  <p:stCondLst>
                    <p:cond delay="indefinite"/>
                  </p:stCondLst>
                  <p:endCondLst>
                    <p:cond evt="onStopAudio">
                      <p:tgtEl>
                        <p:sldTgt/>
                      </p:tgtEl>
                    </p:cond>
                  </p:endCondLst>
                </p:cTn>
                <p:tgtEl>
                  <p:spTgt spid="23"/>
                </p:tgtEl>
              </p:cMediaNode>
            </p:audio>
          </p:childTnLst>
        </p:cTn>
      </p:par>
    </p:tnLst>
    <p:bldLst>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4" grpId="0" bldLvl="0" animBg="1"/>
      <p:bldP spid="1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25400" y="520700"/>
            <a:ext cx="12178030" cy="486156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1</a:t>
            </a:r>
            <a:r>
              <a:rPr lang="zh-CN" altLang="en-US" sz="2800">
                <a:latin typeface="Times New Roman" panose="02020603050405020304" charset="0"/>
                <a:ea typeface="华文中宋" panose="02010600040101010101" charset="-122"/>
                <a:cs typeface="Times New Roman" panose="02020603050405020304" charset="0"/>
                <a:sym typeface="+mn-ea"/>
              </a:rPr>
              <a:t>. </a:t>
            </a:r>
            <a:r>
              <a:rPr lang="en-US" altLang="zh-CN" sz="2800">
                <a:solidFill>
                  <a:srgbClr val="3333FF"/>
                </a:solidFill>
                <a:latin typeface="Times New Roman" panose="02020603050405020304" charset="0"/>
                <a:cs typeface="Times New Roman" panose="02020603050405020304" charset="0"/>
                <a:sym typeface="+mn-ea"/>
              </a:rPr>
              <a:t>affiliate</a:t>
            </a:r>
            <a:r>
              <a:rPr lang="en-US" altLang="zh-CN" sz="2800">
                <a:latin typeface="Times New Roman" panose="02020603050405020304" charset="0"/>
                <a:ea typeface="华文中宋" panose="02010600040101010101" charset="-122"/>
                <a:cs typeface="Times New Roman" panose="02020603050405020304" charset="0"/>
                <a:sym typeface="+mn-ea"/>
              </a:rPr>
              <a:t>:  (with/to sb/sth) to link a group, a company, or an organization very closely with another larger one   </a:t>
            </a:r>
            <a:r>
              <a:rPr lang="zh-CN" altLang="en-US" sz="2800">
                <a:latin typeface="Times New Roman" panose="02020603050405020304" charset="0"/>
                <a:ea typeface="华文中宋" panose="02010600040101010101" charset="-122"/>
                <a:cs typeface="Times New Roman" panose="02020603050405020304" charset="0"/>
                <a:sym typeface="+mn-ea"/>
              </a:rPr>
              <a:t>使隶属，使并入（较大的团体、公司、组织）</a:t>
            </a:r>
            <a:r>
              <a:rPr lang="en-US" altLang="zh-CN" sz="2800">
                <a:latin typeface="Times New Roman" panose="02020603050405020304" charset="0"/>
                <a:ea typeface="华文中宋" panose="02010600040101010101" charset="-122"/>
                <a:cs typeface="Times New Roman" panose="02020603050405020304" charset="0"/>
                <a:sym typeface="+mn-ea"/>
              </a:rPr>
              <a:t>    </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 All youth groups will have to affiliate to the National Youth Agency.    </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Times New Roman" panose="02020603050405020304" charset="0"/>
                <a:ea typeface="华文中宋" panose="02010600040101010101" charset="-122"/>
                <a:cs typeface="Times New Roman" panose="02020603050405020304" charset="0"/>
                <a:sym typeface="+mn-ea"/>
              </a:rPr>
              <a:t>所有青年团体必须并入全国青年事务处。</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algn="l">
              <a:lnSpc>
                <a:spcPct val="90000"/>
              </a:lnSpc>
              <a:spcBef>
                <a:spcPts val="1000"/>
              </a:spcBef>
              <a:buClrTx/>
              <a:buSzTx/>
              <a:buFont typeface="Wingdings" panose="05000000000000000000" charset="0"/>
            </a:pPr>
            <a:endParaRPr sz="2800">
              <a:ea typeface="华文中宋" panose="02010600040101010101" charset="-122"/>
              <a:sym typeface="+mn-ea"/>
            </a:endParaRPr>
          </a:p>
          <a:p>
            <a:pPr algn="l">
              <a:lnSpc>
                <a:spcPct val="90000"/>
              </a:lnSpc>
              <a:spcBef>
                <a:spcPts val="1000"/>
              </a:spcBef>
              <a:buClrTx/>
              <a:buSzTx/>
              <a:buFont typeface="Wingdings" panose="05000000000000000000" charset="0"/>
            </a:pPr>
            <a:endParaRPr sz="2800">
              <a:ea typeface="华文中宋" panose="02010600040101010101" charset="-122"/>
              <a:sym typeface="+mn-ea"/>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cs typeface="Times New Roman" panose="02020603050405020304" charset="0"/>
              </a:rPr>
              <a:t>2. </a:t>
            </a:r>
            <a:r>
              <a:rPr lang="en-US" altLang="zh-CN" sz="2800">
                <a:solidFill>
                  <a:srgbClr val="3333FF"/>
                </a:solidFill>
                <a:latin typeface="Times New Roman" panose="02020603050405020304" charset="0"/>
                <a:cs typeface="Times New Roman" panose="02020603050405020304" charset="0"/>
              </a:rPr>
              <a:t>sabotage</a:t>
            </a:r>
            <a:r>
              <a:rPr lang="en-US" altLang="zh-CN" sz="2800"/>
              <a:t>:</a:t>
            </a:r>
            <a:r>
              <a:rPr lang="en-US" altLang="zh-CN" sz="2800">
                <a:latin typeface="Times New Roman" panose="02020603050405020304" charset="0"/>
                <a:cs typeface="Times New Roman" panose="02020603050405020304" charset="0"/>
              </a:rPr>
              <a:t> the act of doing deliberate damage to equipment, transport, machines, etc. to prevent an enemy from using them, or to protest about sth</a:t>
            </a:r>
            <a:endParaRPr lang="en-US" altLang="zh-CN" sz="2800">
              <a:latin typeface="Times New Roman" panose="02020603050405020304" charset="0"/>
              <a:cs typeface="Times New Roman" panose="02020603050405020304" charset="0"/>
            </a:endParaRPr>
          </a:p>
          <a:p>
            <a:pPr algn="l">
              <a:lnSpc>
                <a:spcPct val="90000"/>
              </a:lnSpc>
              <a:spcBef>
                <a:spcPts val="1000"/>
              </a:spcBef>
              <a:buClrTx/>
              <a:buSzTx/>
              <a:buFont typeface="Wingdings" panose="05000000000000000000" charset="0"/>
            </a:pPr>
            <a:r>
              <a:rPr lang="zh-CN" altLang="en-US" sz="2800">
                <a:latin typeface="Times New Roman" panose="02020603050405020304" charset="0"/>
                <a:ea typeface="华文中宋" panose="02010600040101010101" charset="-122"/>
                <a:cs typeface="Times New Roman" panose="02020603050405020304" charset="0"/>
              </a:rPr>
              <a:t>（为防止敌人利用或表示抗议而对设备、交通等进行的）蓄意毁坏</a:t>
            </a:r>
            <a:endParaRPr lang="zh-CN" altLang="en-US"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 an act of economic/military/industrial sabotage    </a:t>
            </a:r>
            <a:r>
              <a:rPr lang="zh-CN" altLang="en-US" sz="2800">
                <a:latin typeface="Times New Roman" panose="02020603050405020304" charset="0"/>
                <a:ea typeface="华文中宋" panose="02010600040101010101" charset="-122"/>
                <a:cs typeface="Times New Roman" panose="02020603050405020304" charset="0"/>
                <a:sym typeface="+mn-ea"/>
              </a:rPr>
              <a:t>经济</a:t>
            </a:r>
            <a:r>
              <a:rPr lang="en-US" altLang="zh-CN" sz="2800">
                <a:latin typeface="Times New Roman" panose="02020603050405020304" charset="0"/>
                <a:ea typeface="华文中宋" panose="02010600040101010101" charset="-122"/>
                <a:cs typeface="Times New Roman" panose="02020603050405020304" charset="0"/>
                <a:sym typeface="+mn-ea"/>
              </a:rPr>
              <a:t>/</a:t>
            </a:r>
            <a:r>
              <a:rPr lang="zh-CN" altLang="en-US" sz="2800">
                <a:latin typeface="Times New Roman" panose="02020603050405020304" charset="0"/>
                <a:ea typeface="华文中宋" panose="02010600040101010101" charset="-122"/>
                <a:cs typeface="Times New Roman" panose="02020603050405020304" charset="0"/>
                <a:sym typeface="+mn-ea"/>
              </a:rPr>
              <a:t>军事</a:t>
            </a:r>
            <a:r>
              <a:rPr lang="en-US" altLang="zh-CN" sz="2800">
                <a:latin typeface="Times New Roman" panose="02020603050405020304" charset="0"/>
                <a:ea typeface="华文中宋" panose="02010600040101010101" charset="-122"/>
                <a:cs typeface="Times New Roman" panose="02020603050405020304" charset="0"/>
                <a:sym typeface="+mn-ea"/>
              </a:rPr>
              <a:t>/</a:t>
            </a:r>
            <a:r>
              <a:rPr lang="zh-CN" altLang="en-US" sz="2800">
                <a:latin typeface="Times New Roman" panose="02020603050405020304" charset="0"/>
                <a:ea typeface="华文中宋" panose="02010600040101010101" charset="-122"/>
                <a:cs typeface="Times New Roman" panose="02020603050405020304" charset="0"/>
                <a:sym typeface="+mn-ea"/>
              </a:rPr>
              <a:t>工业破坏活动</a:t>
            </a:r>
            <a:r>
              <a:rPr lang="en-US" altLang="zh-CN" sz="2800">
                <a:latin typeface="Times New Roman" panose="02020603050405020304" charset="0"/>
                <a:ea typeface="华文中宋" panose="02010600040101010101" charset="-122"/>
                <a:cs typeface="Times New Roman" panose="02020603050405020304" charset="0"/>
                <a:sym typeface="+mn-ea"/>
              </a:rPr>
              <a:t> </a:t>
            </a:r>
            <a:endParaRPr lang="en-US" altLang="zh-CN" sz="2800">
              <a:latin typeface="Times New Roman" panose="02020603050405020304" charset="0"/>
              <a:cs typeface="Times New Roman" panose="02020603050405020304" charset="0"/>
              <a:sym typeface="+mn-ea"/>
            </a:endParaRPr>
          </a:p>
        </p:txBody>
      </p:sp>
      <p:sp>
        <p:nvSpPr>
          <p:cNvPr id="1048607" name="文本框 5"/>
          <p:cNvSpPr txBox="1"/>
          <p:nvPr/>
        </p:nvSpPr>
        <p:spPr>
          <a:xfrm>
            <a:off x="147320" y="6078220"/>
            <a:ext cx="8187690" cy="521970"/>
          </a:xfrm>
          <a:prstGeom prst="rect">
            <a:avLst/>
          </a:prstGeom>
          <a:noFill/>
        </p:spPr>
        <p:txBody>
          <a:bodyPr wrap="square" rtlCol="0">
            <a:spAutoFit/>
          </a:bodyPr>
          <a:lstStyle/>
          <a:p>
            <a:r>
              <a:rPr lang="en-US" sz="2800">
                <a:solidFill>
                  <a:srgbClr val="FF0000"/>
                </a:solidFill>
                <a:latin typeface="Times New Roman" panose="02020603050405020304" charset="0"/>
                <a:cs typeface="Times New Roman" panose="02020603050405020304" charset="0"/>
              </a:rPr>
              <a:t>Police have not ruled out the possibility of saborage.</a:t>
            </a:r>
            <a:endParaRPr lang="en-US" sz="28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743710" y="2436495"/>
            <a:ext cx="7741285" cy="521970"/>
          </a:xfrm>
          <a:prstGeom prst="rect">
            <a:avLst/>
          </a:prstGeom>
          <a:noFill/>
        </p:spPr>
        <p:txBody>
          <a:bodyPr wrap="square" rtlCol="0" anchor="t">
            <a:spAutoFit/>
          </a:bodyPr>
          <a:lstStyle/>
          <a:p>
            <a:r>
              <a:rPr lang="zh-CN" altLang="en-US" sz="2800">
                <a:ea typeface="华文中宋" panose="02010600040101010101" charset="-122"/>
              </a:rPr>
              <a:t>这家医院附属于当地大学。  </a:t>
            </a:r>
            <a:endParaRPr lang="zh-CN" altLang="en-US" sz="2800">
              <a:ea typeface="华文中宋" panose="02010600040101010101" charset="-122"/>
            </a:endParaRPr>
          </a:p>
        </p:txBody>
      </p:sp>
      <p:cxnSp>
        <p:nvCxnSpPr>
          <p:cNvPr id="3145728" name="直接连接符 8"/>
          <p:cNvCxnSpPr/>
          <p:nvPr/>
        </p:nvCxnSpPr>
        <p:spPr>
          <a:xfrm flipV="1">
            <a:off x="118745" y="3395345"/>
            <a:ext cx="7552690" cy="5969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139065" y="6553200"/>
            <a:ext cx="7743190" cy="1905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49095"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latin typeface="微软雅黑" panose="020B0503020204020204" charset="-122"/>
                <a:ea typeface="微软雅黑" panose="020B0503020204020204" charset="-122"/>
                <a:sym typeface="+mn-ea"/>
              </a:rPr>
              <a:t>词汇讲解</a:t>
            </a:r>
            <a:endParaRPr kumimoji="1" lang="en-US" altLang="zh-CN" sz="2800" b="1" dirty="0">
              <a:solidFill>
                <a:schemeClr val="lt1"/>
              </a:solidFill>
              <a:latin typeface="微软雅黑" panose="020B0503020204020204" charset="-122"/>
              <a:ea typeface="微软雅黑" panose="020B0503020204020204" charset="-122"/>
              <a:sym typeface="+mn-ea"/>
            </a:endParaRPr>
          </a:p>
        </p:txBody>
      </p:sp>
      <p:sp>
        <p:nvSpPr>
          <p:cNvPr id="3" name="文本框 6"/>
          <p:cNvSpPr txBox="1"/>
          <p:nvPr/>
        </p:nvSpPr>
        <p:spPr>
          <a:xfrm>
            <a:off x="1913890" y="5490210"/>
            <a:ext cx="5339715" cy="521970"/>
          </a:xfrm>
          <a:prstGeom prst="rect">
            <a:avLst/>
          </a:prstGeom>
          <a:noFill/>
        </p:spPr>
        <p:txBody>
          <a:bodyPr wrap="square" rtlCol="0" anchor="t">
            <a:spAutoFit/>
          </a:bodyPr>
          <a:p>
            <a:pPr algn="l"/>
            <a:r>
              <a:rPr lang="zh-CN" altLang="en-US" sz="2800">
                <a:ea typeface="华文中宋" panose="02010600040101010101" charset="-122"/>
                <a:sym typeface="+mn-ea"/>
              </a:rPr>
              <a:t>警方没有排除人为破坏的可能</a:t>
            </a:r>
            <a:r>
              <a:rPr sz="2800">
                <a:ea typeface="华文中宋" panose="02010600040101010101" charset="-122"/>
                <a:sym typeface="+mn-ea"/>
              </a:rPr>
              <a:t>。</a:t>
            </a:r>
            <a:r>
              <a:rPr lang="zh-CN" altLang="en-US" sz="2800">
                <a:ea typeface="华文中宋" panose="02010600040101010101" charset="-122"/>
              </a:rPr>
              <a:t> </a:t>
            </a:r>
            <a:r>
              <a:rPr lang="zh-CN" altLang="en-US" sz="2600">
                <a:ea typeface="华文中宋" panose="02010600040101010101" charset="-122"/>
              </a:rPr>
              <a:t>   </a:t>
            </a:r>
            <a:endParaRPr lang="zh-CN" altLang="en-US" sz="2600">
              <a:ea typeface="华文中宋" panose="02010600040101010101" charset="-122"/>
            </a:endParaRPr>
          </a:p>
        </p:txBody>
      </p:sp>
      <p:sp>
        <p:nvSpPr>
          <p:cNvPr id="2" name="文本框 1"/>
          <p:cNvSpPr txBox="1"/>
          <p:nvPr/>
        </p:nvSpPr>
        <p:spPr>
          <a:xfrm>
            <a:off x="43815" y="2436495"/>
            <a:ext cx="1605280" cy="521970"/>
          </a:xfrm>
          <a:prstGeom prst="rect">
            <a:avLst/>
          </a:prstGeom>
          <a:solidFill>
            <a:srgbClr val="0070C0"/>
          </a:solidFill>
        </p:spPr>
        <p:txBody>
          <a:bodyPr wrap="square" rtlCol="0">
            <a:spAutoFit/>
          </a:bodyPr>
          <a:p>
            <a:r>
              <a:rPr kumimoji="1" lang="zh-CN" sz="2800" b="1" dirty="0">
                <a:solidFill>
                  <a:schemeClr val="lt1"/>
                </a:solidFill>
                <a:latin typeface="微软雅黑" panose="020B0503020204020204" charset="-122"/>
                <a:ea typeface="微软雅黑" panose="020B0503020204020204" charset="-122"/>
              </a:rPr>
              <a:t>翻译句子</a:t>
            </a:r>
            <a:endParaRPr kumimoji="1" lang="zh-CN" sz="2800" b="1" dirty="0">
              <a:solidFill>
                <a:schemeClr val="lt1"/>
              </a:solidFill>
              <a:latin typeface="微软雅黑" panose="020B0503020204020204" charset="-122"/>
              <a:ea typeface="微软雅黑" panose="020B0503020204020204" charset="-122"/>
            </a:endParaRPr>
          </a:p>
        </p:txBody>
      </p:sp>
      <p:sp>
        <p:nvSpPr>
          <p:cNvPr id="281" name="文本框 5"/>
          <p:cNvSpPr txBox="1"/>
          <p:nvPr/>
        </p:nvSpPr>
        <p:spPr>
          <a:xfrm>
            <a:off x="76200" y="2945130"/>
            <a:ext cx="7450455" cy="521970"/>
          </a:xfrm>
          <a:prstGeom prst="rect">
            <a:avLst/>
          </a:prstGeom>
          <a:ln w="12700">
            <a:miter lim="400000"/>
          </a:ln>
        </p:spPr>
        <p:txBody>
          <a:bodyPr wrap="square" lIns="45719" rIns="45719">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pPr algn="l"/>
            <a:r>
              <a:rPr lang="en-US" sz="2800"/>
              <a:t>The hospital is affiliated with/to the local university.</a:t>
            </a:r>
            <a:endParaRPr lang="en-US" sz="2800"/>
          </a:p>
        </p:txBody>
      </p:sp>
      <p:sp>
        <p:nvSpPr>
          <p:cNvPr id="5" name="文本框 4"/>
          <p:cNvSpPr txBox="1"/>
          <p:nvPr/>
        </p:nvSpPr>
        <p:spPr>
          <a:xfrm>
            <a:off x="147320" y="5490210"/>
            <a:ext cx="1624965" cy="521970"/>
          </a:xfrm>
          <a:prstGeom prst="rect">
            <a:avLst/>
          </a:prstGeom>
          <a:solidFill>
            <a:srgbClr val="0070C0"/>
          </a:solidFill>
        </p:spPr>
        <p:txBody>
          <a:bodyPr wrap="square" rtlCol="0">
            <a:spAutoFit/>
          </a:bodyPr>
          <a:p>
            <a:r>
              <a:rPr kumimoji="1" lang="zh-CN" sz="2800" b="1" dirty="0">
                <a:solidFill>
                  <a:schemeClr val="lt1"/>
                </a:solidFill>
                <a:latin typeface="微软雅黑" panose="020B0503020204020204" charset="-122"/>
                <a:ea typeface="微软雅黑" panose="020B0503020204020204" charset="-122"/>
              </a:rPr>
              <a:t>翻译句子</a:t>
            </a:r>
            <a:endParaRPr kumimoji="1" lang="zh-CN" sz="2800" b="1" dirty="0">
              <a:solidFill>
                <a:schemeClr val="lt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wipe(down)">
                                      <p:cBhvr>
                                        <p:cTn id="7" dur="500"/>
                                        <p:tgtEl>
                                          <p:spTgt spid="104860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2" end="2"/>
                                            </p:txEl>
                                          </p:spTgt>
                                        </p:tgtEl>
                                        <p:attrNameLst>
                                          <p:attrName>style.visibility</p:attrName>
                                        </p:attrNameLst>
                                      </p:cBhvr>
                                      <p:to>
                                        <p:strVal val="visible"/>
                                      </p:to>
                                    </p:set>
                                    <p:animEffect transition="in" filter="wipe(down)">
                                      <p:cBhvr>
                                        <p:cTn id="10" dur="500"/>
                                        <p:tgtEl>
                                          <p:spTgt spid="104860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1"/>
                                        </p:tgtEl>
                                        <p:attrNameLst>
                                          <p:attrName>style.visibility</p:attrName>
                                        </p:attrNameLst>
                                      </p:cBhvr>
                                      <p:to>
                                        <p:strVal val="visible"/>
                                      </p:to>
                                    </p:set>
                                    <p:animEffect transition="in" filter="wipe(down)">
                                      <p:cBhvr>
                                        <p:cTn id="26" dur="500"/>
                                        <p:tgtEl>
                                          <p:spTgt spid="28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7" end="7"/>
                                            </p:txEl>
                                          </p:spTgt>
                                        </p:tgtEl>
                                        <p:attrNameLst>
                                          <p:attrName>style.visibility</p:attrName>
                                        </p:attrNameLst>
                                      </p:cBhvr>
                                      <p:to>
                                        <p:strVal val="visible"/>
                                      </p:to>
                                    </p:set>
                                    <p:animEffect transition="in" filter="wipe(down)">
                                      <p:cBhvr>
                                        <p:cTn id="31" dur="500"/>
                                        <p:tgtEl>
                                          <p:spTgt spid="104860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linds(horizontal)">
                                      <p:cBhvr>
                                        <p:cTn id="36" dur="500"/>
                                        <p:tgtEl>
                                          <p:spTgt spid="5"/>
                                        </p:tgtEl>
                                      </p:cBhvr>
                                    </p:animEffect>
                                  </p:childTnLst>
                                </p:cTn>
                              </p:par>
                              <p:par>
                                <p:cTn id="37" presetID="22" presetClass="entr" presetSubtype="4" fill="hold" nodeType="withEffect">
                                  <p:stCondLst>
                                    <p:cond delay="0"/>
                                  </p:stCondLst>
                                  <p:childTnLst>
                                    <p:set>
                                      <p:cBhvr>
                                        <p:cTn id="38" dur="1" fill="hold">
                                          <p:stCondLst>
                                            <p:cond delay="0"/>
                                          </p:stCondLst>
                                        </p:cTn>
                                        <p:tgtEl>
                                          <p:spTgt spid="3145729"/>
                                        </p:tgtEl>
                                        <p:attrNameLst>
                                          <p:attrName>style.visibility</p:attrName>
                                        </p:attrNameLst>
                                      </p:cBhvr>
                                      <p:to>
                                        <p:strVal val="visible"/>
                                      </p:to>
                                    </p:set>
                                    <p:animEffect transition="in" filter="wipe(down)">
                                      <p:cBhvr>
                                        <p:cTn id="39" dur="500"/>
                                        <p:tgtEl>
                                          <p:spTgt spid="314572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48607"/>
                                        </p:tgtEl>
                                        <p:attrNameLst>
                                          <p:attrName>style.visibility</p:attrName>
                                        </p:attrNameLst>
                                      </p:cBhvr>
                                      <p:to>
                                        <p:strVal val="visible"/>
                                      </p:to>
                                    </p:set>
                                    <p:animEffect transition="in" filter="blinds(horizontal)">
                                      <p:cBhvr>
                                        <p:cTn id="47"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P spid="1048607" grpId="1"/>
      <p:bldP spid="1048608" grpId="0"/>
      <p:bldP spid="3" grpId="0"/>
      <p:bldP spid="2" grpId="0" bldLvl="0" animBg="1"/>
      <p:bldP spid="5" grpId="0" bldLvl="0" animBg="1"/>
      <p:bldP spid="2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60655" y="3292475"/>
            <a:ext cx="11870055" cy="3268980"/>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229235" y="3417570"/>
            <a:ext cx="11818620" cy="1814830"/>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Bob Dylan has apologised to people who spent 600 dollars on signed copies of his latest book that weren’t actually signed by him. Dylan admitted that a machine called an autopen signed the books because he had a bad case of vertigo combined with the effects of the pandemic.</a:t>
            </a:r>
            <a:endParaRPr lang="en-US" altLang="zh-CN" sz="2800">
              <a:latin typeface="Times New Roman" panose="02020603050405020304" charset="0"/>
              <a:cs typeface="Times New Roman" panose="02020603050405020304" charset="0"/>
              <a:sym typeface="+mn-ea"/>
            </a:endParaRPr>
          </a:p>
        </p:txBody>
      </p:sp>
      <p:sp>
        <p:nvSpPr>
          <p:cNvPr id="4" name="文本框 3"/>
          <p:cNvSpPr txBox="1"/>
          <p:nvPr/>
        </p:nvSpPr>
        <p:spPr>
          <a:xfrm>
            <a:off x="351155" y="546544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336675" y="5194300"/>
            <a:ext cx="10513060" cy="1291590"/>
          </a:xfrm>
          <a:prstGeom prst="rect">
            <a:avLst/>
          </a:prstGeom>
          <a:noFill/>
        </p:spPr>
        <p:txBody>
          <a:bodyPr wrap="square" rtlCol="0">
            <a:spAutoFit/>
          </a:bodyPr>
          <a:lstStyle/>
          <a:p>
            <a:pPr algn="l">
              <a:buClrTx/>
              <a:buSzTx/>
              <a:buFontTx/>
            </a:pPr>
            <a:r>
              <a:rPr lang="zh-CN" sz="2600">
                <a:latin typeface="华文中宋" panose="02010600040101010101" charset="-122"/>
                <a:ea typeface="华文中宋" panose="02010600040101010101" charset="-122"/>
              </a:rPr>
              <a:t>鲍勃·迪伦已经向那些花了600美元买了并非他亲笔签名的签名书的人道歉。迪伦承认，一台名为自动签名的机器在书上替他签名，原因是他有严重的眩晕症，再加上疫情的影响。</a:t>
            </a:r>
            <a:endParaRPr lang="zh-CN" sz="2600">
              <a:latin typeface="华文中宋" panose="02010600040101010101" charset="-122"/>
              <a:ea typeface="华文中宋" panose="02010600040101010101" charset="-122"/>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228600" y="585470"/>
            <a:ext cx="11856085" cy="2388235"/>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325755" y="648970"/>
            <a:ext cx="11803380" cy="138366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22 people have gone on trial in Uzbekistan accused of taking part in protests that descended into violence in July. The unrest started when the government announced plans to strip the Karakalpakstan region of its autonomous status. </a:t>
            </a:r>
            <a:endParaRPr lang="en-US" altLang="zh-CN" sz="2800">
              <a:latin typeface="Times New Roman" panose="02020603050405020304" charset="0"/>
              <a:cs typeface="Times New Roman" panose="02020603050405020304" charset="0"/>
              <a:sym typeface="+mn-ea"/>
            </a:endParaRPr>
          </a:p>
        </p:txBody>
      </p:sp>
      <p:sp>
        <p:nvSpPr>
          <p:cNvPr id="12" name="文本框 11"/>
          <p:cNvSpPr txBox="1"/>
          <p:nvPr/>
        </p:nvSpPr>
        <p:spPr>
          <a:xfrm>
            <a:off x="368935" y="215963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336675" y="2032000"/>
            <a:ext cx="10594975" cy="891540"/>
          </a:xfrm>
          <a:prstGeom prst="rect">
            <a:avLst/>
          </a:prstGeom>
          <a:noFill/>
        </p:spPr>
        <p:txBody>
          <a:bodyPr wrap="square" rtlCol="0">
            <a:spAutoFit/>
          </a:bodyPr>
          <a:lstStyle/>
          <a:p>
            <a:pPr algn="l">
              <a:buClrTx/>
              <a:buSzTx/>
              <a:buFontTx/>
            </a:pPr>
            <a:r>
              <a:rPr sz="2600">
                <a:latin typeface="华文中宋" panose="02010600040101010101" charset="-122"/>
                <a:ea typeface="华文中宋" panose="02010600040101010101" charset="-122"/>
              </a:rPr>
              <a:t>乌兹别克斯坦有22人被指控参与7月演变为暴力的抗议活动。骚乱始于政府宣布计划剥夺卡拉卡尔帕克斯坦地区的自治地位。</a:t>
            </a:r>
            <a:endParaRPr sz="2600">
              <a:latin typeface="华文中宋" panose="02010600040101010101" charset="-122"/>
              <a:ea typeface="华文中宋" panose="0201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7"/>
          <p:cNvSpPr txBox="1"/>
          <p:nvPr/>
        </p:nvSpPr>
        <p:spPr>
          <a:xfrm>
            <a:off x="247650" y="158750"/>
            <a:ext cx="12034520" cy="5384800"/>
          </a:xfrm>
          <a:prstGeom prst="rect">
            <a:avLst/>
          </a:prstGeom>
          <a:solidFill>
            <a:schemeClr val="bg1"/>
          </a:solidFill>
          <a:ln w="12700">
            <a:solidFill>
              <a:schemeClr val="bg1"/>
            </a:solidFill>
            <a:miter lim="400000"/>
          </a:ln>
        </p:spPr>
        <p:txBody>
          <a:bodyPr wrap="square" lIns="45719" rIns="45719">
            <a:spAutoFit/>
          </a:bodyPr>
          <a:p>
            <a:pPr algn="ctr">
              <a:defRPr sz="2800" b="1">
                <a:latin typeface="+mn-lt"/>
                <a:ea typeface="+mn-ea"/>
                <a:cs typeface="+mn-cs"/>
                <a:sym typeface="Helvetica"/>
              </a:defRPr>
            </a:pPr>
            <a:r>
              <a:rPr lang="en-US" sz="3600">
                <a:latin typeface="+mj-lt"/>
                <a:cs typeface="+mj-lt"/>
              </a:rPr>
              <a:t>1</a:t>
            </a:r>
            <a:r>
              <a:rPr sz="3600">
                <a:latin typeface="+mj-lt"/>
                <a:cs typeface="+mj-lt"/>
              </a:rPr>
              <a:t>. </a:t>
            </a:r>
            <a:r>
              <a:rPr lang="en-US" sz="3600">
                <a:latin typeface="+mj-lt"/>
                <a:cs typeface="+mj-lt"/>
                <a:sym typeface="+mn-ea"/>
              </a:rPr>
              <a:t>Host Qatar revels in opener, then suffers deflating defeat</a:t>
            </a:r>
            <a:endParaRPr lang="en-US" sz="3600">
              <a:latin typeface="+mj-lt"/>
              <a:cs typeface="+mj-lt"/>
              <a:sym typeface="+mn-ea"/>
            </a:endParaRPr>
          </a:p>
          <a:p>
            <a:pPr algn="ctr">
              <a:defRPr sz="2800" b="1">
                <a:latin typeface="+mn-lt"/>
                <a:ea typeface="+mn-ea"/>
                <a:cs typeface="+mn-cs"/>
                <a:sym typeface="Helvetica"/>
              </a:defRPr>
            </a:pPr>
            <a:r>
              <a:rPr lang="zh-CN" altLang="en-US" sz="3200">
                <a:solidFill>
                  <a:schemeClr val="accent2"/>
                </a:solidFill>
                <a:latin typeface="微软雅黑" panose="020B0503020204020204" charset="-122"/>
                <a:ea typeface="微软雅黑" panose="020B0503020204020204" charset="-122"/>
                <a:cs typeface="Arial" panose="020B0604020202020204" pitchFamily="34" charset="0"/>
                <a:sym typeface="+mn-ea"/>
              </a:rPr>
              <a:t>东道主卡塔尔在揭幕战中纵情狂欢，随后遭遇惨败</a:t>
            </a:r>
            <a:r>
              <a:rPr lang="en-US" sz="3600">
                <a:latin typeface="+mj-lt"/>
                <a:cs typeface="+mj-lt"/>
                <a:sym typeface="+mn-ea"/>
              </a:rPr>
              <a:t> </a:t>
            </a:r>
            <a:endParaRPr lang="en-US" sz="3600">
              <a:latin typeface="+mj-lt"/>
              <a:cs typeface="+mj-lt"/>
            </a:endParaRPr>
          </a:p>
          <a:p>
            <a:pPr algn="ctr">
              <a:defRPr sz="2800" b="1">
                <a:latin typeface="+mn-lt"/>
                <a:ea typeface="+mn-ea"/>
                <a:cs typeface="+mn-cs"/>
                <a:sym typeface="Helvetica"/>
              </a:defRPr>
            </a:pPr>
            <a:endParaRPr lang="zh-CN" altLang="en-US" sz="3200">
              <a:solidFill>
                <a:schemeClr val="accent2"/>
              </a:solidFill>
              <a:latin typeface="微软雅黑" panose="020B0503020204020204" charset="-122"/>
              <a:ea typeface="微软雅黑" panose="020B0503020204020204" charset="-122"/>
              <a:cs typeface="Arial" panose="020B0604020202020204" pitchFamily="34" charset="0"/>
            </a:endParaRPr>
          </a:p>
          <a:p>
            <a:pPr algn="ctr">
              <a:defRPr sz="2800" b="1">
                <a:latin typeface="+mn-lt"/>
                <a:ea typeface="+mn-ea"/>
                <a:cs typeface="+mn-cs"/>
                <a:sym typeface="Helvetica"/>
              </a:defRPr>
            </a:pPr>
            <a:endParaRPr sz="3600">
              <a:solidFill>
                <a:srgbClr val="ED7D31"/>
              </a:solidFill>
              <a:latin typeface="+mj-lt"/>
              <a:ea typeface="微软雅黑" panose="020B0503020204020204" charset="-122"/>
              <a:cs typeface="+mj-lt"/>
              <a:sym typeface="+mn-ea"/>
            </a:endParaRPr>
          </a:p>
          <a:p>
            <a:pPr algn="ctr">
              <a:defRPr sz="2800" b="1">
                <a:latin typeface="+mn-lt"/>
                <a:ea typeface="+mn-ea"/>
                <a:cs typeface="+mn-cs"/>
                <a:sym typeface="Helvetica"/>
              </a:defRPr>
            </a:pPr>
            <a:endParaRPr lang="en-US" sz="3600" b="1">
              <a:solidFill>
                <a:srgbClr val="ED7D31"/>
              </a:solidFill>
              <a:latin typeface="微软雅黑" panose="020B0503020204020204" charset="-122"/>
              <a:ea typeface="微软雅黑" panose="020B0503020204020204" charset="-122"/>
              <a:cs typeface="微软雅黑" panose="020B0503020204020204" charset="-122"/>
            </a:endParaRPr>
          </a:p>
          <a:p>
            <a:pPr algn="ctr">
              <a:defRPr sz="2800" b="1">
                <a:latin typeface="+mn-lt"/>
                <a:ea typeface="+mn-ea"/>
                <a:cs typeface="+mn-cs"/>
                <a:sym typeface="Helvetica"/>
              </a:defRPr>
            </a:pPr>
            <a:endParaRPr sz="3600">
              <a:latin typeface="+mj-lt"/>
              <a:cs typeface="+mj-lt"/>
            </a:endParaRPr>
          </a:p>
          <a:p>
            <a:pPr algn="ctr">
              <a:defRPr sz="2800" b="1">
                <a:latin typeface="+mn-lt"/>
                <a:ea typeface="+mn-ea"/>
                <a:cs typeface="+mn-cs"/>
                <a:sym typeface="Helvetica"/>
              </a:defRPr>
            </a:pPr>
            <a:endParaRPr lang="en-US" sz="3600">
              <a:latin typeface="+mj-lt"/>
              <a:cs typeface="+mj-lt"/>
            </a:endParaRPr>
          </a:p>
          <a:p>
            <a:pPr algn="ctr">
              <a:defRPr sz="2800" b="1">
                <a:latin typeface="+mn-lt"/>
                <a:ea typeface="+mn-ea"/>
                <a:cs typeface="+mn-cs"/>
                <a:sym typeface="Helvetica"/>
              </a:defRPr>
            </a:pPr>
            <a:endParaRPr lang="zh-CN" altLang="en-US" sz="3200">
              <a:solidFill>
                <a:schemeClr val="accent2"/>
              </a:solidFill>
              <a:latin typeface="微软雅黑" panose="020B0503020204020204" charset="-122"/>
              <a:ea typeface="微软雅黑" panose="020B0503020204020204" charset="-122"/>
              <a:cs typeface="Arial" panose="020B0604020202020204" pitchFamily="34" charset="0"/>
            </a:endParaRPr>
          </a:p>
          <a:p>
            <a:pPr algn="ctr">
              <a:defRPr sz="2800" b="1">
                <a:latin typeface="+mn-lt"/>
                <a:ea typeface="+mn-ea"/>
                <a:cs typeface="+mn-cs"/>
                <a:sym typeface="Helvetica"/>
              </a:defRPr>
            </a:pPr>
            <a:endParaRPr lang="zh-CN" altLang="en-US" sz="3200">
              <a:solidFill>
                <a:schemeClr val="accent2"/>
              </a:solidFill>
              <a:latin typeface="微软雅黑" panose="020B0503020204020204" charset="-122"/>
              <a:ea typeface="微软雅黑" panose="020B0503020204020204" charset="-122"/>
              <a:cs typeface="Arial" panose="020B0604020202020204" pitchFamily="34" charset="0"/>
            </a:endParaRPr>
          </a:p>
          <a:p>
            <a:pPr algn="ctr">
              <a:defRPr sz="2800" b="1">
                <a:latin typeface="+mn-lt"/>
                <a:ea typeface="+mn-ea"/>
                <a:cs typeface="+mn-cs"/>
                <a:sym typeface="Helvetica"/>
              </a:defRPr>
            </a:pPr>
            <a:endParaRPr lang="zh-CN" altLang="en-US" sz="3200">
              <a:solidFill>
                <a:schemeClr val="accent2"/>
              </a:solidFill>
              <a:latin typeface="微软雅黑" panose="020B0503020204020204" charset="-122"/>
              <a:ea typeface="微软雅黑" panose="020B0503020204020204" charset="-122"/>
              <a:cs typeface="Arial" panose="020B0604020202020204" pitchFamily="34" charset="0"/>
            </a:endParaRPr>
          </a:p>
        </p:txBody>
      </p:sp>
      <p:pic>
        <p:nvPicPr>
          <p:cNvPr id="2" name="图片 1"/>
          <p:cNvPicPr>
            <a:picLocks noChangeAspect="1"/>
          </p:cNvPicPr>
          <p:nvPr>
            <p:custDataLst>
              <p:tags r:id="rId1"/>
            </p:custDataLst>
          </p:nvPr>
        </p:nvPicPr>
        <p:blipFill>
          <a:blip r:embed="rId2"/>
          <a:stretch>
            <a:fillRect/>
          </a:stretch>
        </p:blipFill>
        <p:spPr>
          <a:xfrm>
            <a:off x="614045" y="1965960"/>
            <a:ext cx="4775835" cy="4288155"/>
          </a:xfrm>
          <a:prstGeom prst="rect">
            <a:avLst/>
          </a:prstGeom>
        </p:spPr>
      </p:pic>
      <p:pic>
        <p:nvPicPr>
          <p:cNvPr id="4" name="图片 3"/>
          <p:cNvPicPr>
            <a:picLocks noChangeAspect="1"/>
          </p:cNvPicPr>
          <p:nvPr/>
        </p:nvPicPr>
        <p:blipFill>
          <a:blip r:embed="rId3"/>
          <a:srcRect l="4488" r="8828"/>
          <a:stretch>
            <a:fillRect/>
          </a:stretch>
        </p:blipFill>
        <p:spPr>
          <a:xfrm>
            <a:off x="6339205" y="1965960"/>
            <a:ext cx="5175250" cy="4281805"/>
          </a:xfrm>
          <a:prstGeom prst="rect">
            <a:avLst/>
          </a:prstGeom>
        </p:spPr>
      </p:pic>
    </p:spTree>
  </p:cSld>
  <p:clrMapOvr>
    <a:overrideClrMapping bg1="lt1" tx1="dk1" bg2="lt2" tx2="dk2" accent1="accent1" accent2="accent2" accent3="accent3" accent4="accent4" accent5="accent5" accent6="accent6" hlink="hlink" folHlink="folHlink"/>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0" y="518795"/>
            <a:ext cx="12192635" cy="6457315"/>
          </a:xfrm>
          <a:prstGeom prst="rect">
            <a:avLst/>
          </a:prstGeom>
          <a:noFill/>
        </p:spPr>
        <p:txBody>
          <a:bodyPr wrap="square" rtlCol="0" anchor="t">
            <a:spAutoFit/>
          </a:bodyPr>
          <a:p>
            <a:pPr fontAlgn="auto">
              <a:lnSpc>
                <a:spcPts val="2920"/>
              </a:lnSpc>
            </a:pPr>
            <a:r>
              <a:rPr lang="en-US" altLang="zh-CN"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The 22nd World Cup hatched Sunday in a setting </a:t>
            </a:r>
            <a:r>
              <a:rPr lang="en-US" sz="2600">
                <a:latin typeface="Times New Roman" panose="02020603050405020304" charset="0"/>
                <a:cs typeface="Times New Roman" panose="02020603050405020304" charset="0"/>
              </a:rPr>
              <a:t>___________</a:t>
            </a:r>
            <a:r>
              <a:rPr sz="2600">
                <a:latin typeface="Times New Roman" panose="02020603050405020304" charset="0"/>
                <a:cs typeface="Times New Roman" panose="02020603050405020304" charset="0"/>
              </a:rPr>
              <a:t> once would have seemed far-fetched: in a small city amid the vast sands along the Persian Gulf coast 45 minutes north of Doha, at a stadium with two rows of camels posing </a:t>
            </a:r>
            <a:r>
              <a:rPr lang="en-US" sz="2600">
                <a:latin typeface="Times New Roman" panose="02020603050405020304" charset="0"/>
                <a:cs typeface="Times New Roman" panose="02020603050405020304" charset="0"/>
              </a:rPr>
              <a:t>_________ (</a:t>
            </a:r>
            <a:r>
              <a:rPr sz="2600">
                <a:latin typeface="Times New Roman" panose="02020603050405020304" charset="0"/>
                <a:cs typeface="Times New Roman" panose="02020603050405020304" charset="0"/>
              </a:rPr>
              <a:t>dutiful</a:t>
            </a:r>
            <a:r>
              <a:rPr lang="en-US" sz="2600">
                <a:latin typeface="Times New Roman" panose="02020603050405020304" charset="0"/>
                <a:cs typeface="Times New Roman" panose="02020603050405020304" charset="0"/>
              </a:rPr>
              <a:t>)</a:t>
            </a:r>
            <a:r>
              <a:rPr sz="2600">
                <a:latin typeface="Times New Roman" panose="02020603050405020304" charset="0"/>
                <a:cs typeface="Times New Roman" panose="02020603050405020304" charset="0"/>
              </a:rPr>
              <a:t> beneath riders outside and after an opening ceremony that managed to include Morgan Freeman, Jung Kook and an </a:t>
            </a:r>
            <a:r>
              <a:rPr lang="en-US" sz="2600">
                <a:latin typeface="Times New Roman" panose="02020603050405020304" charset="0"/>
                <a:cs typeface="Times New Roman" panose="02020603050405020304" charset="0"/>
              </a:rPr>
              <a:t>_________ (</a:t>
            </a:r>
            <a:r>
              <a:rPr sz="2600">
                <a:latin typeface="Times New Roman" panose="02020603050405020304" charset="0"/>
                <a:cs typeface="Times New Roman" panose="02020603050405020304" charset="0"/>
              </a:rPr>
              <a:t>adore</a:t>
            </a:r>
            <a:r>
              <a:rPr lang="en-US" sz="2600">
                <a:latin typeface="Times New Roman" panose="02020603050405020304" charset="0"/>
                <a:cs typeface="Times New Roman" panose="02020603050405020304" charset="0"/>
              </a:rPr>
              <a:t>)</a:t>
            </a:r>
            <a:r>
              <a:rPr sz="2600">
                <a:latin typeface="Times New Roman" panose="02020603050405020304" charset="0"/>
                <a:cs typeface="Times New Roman" panose="02020603050405020304" charset="0"/>
              </a:rPr>
              <a:t> floating cartoon figure in a thawb.</a:t>
            </a:r>
            <a:endParaRPr sz="2600">
              <a:latin typeface="Times New Roman" panose="02020603050405020304" charset="0"/>
              <a:cs typeface="Times New Roman" panose="02020603050405020304" charset="0"/>
            </a:endParaRPr>
          </a:p>
          <a:p>
            <a:pPr fontAlgn="auto">
              <a:lnSpc>
                <a:spcPts val="2920"/>
              </a:lnSpc>
            </a:pP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That made it all a bit jarring </a:t>
            </a:r>
            <a:r>
              <a:rPr lang="en-US" sz="2600">
                <a:latin typeface="Times New Roman" panose="02020603050405020304" charset="0"/>
                <a:cs typeface="Times New Roman" panose="02020603050405020304" charset="0"/>
              </a:rPr>
              <a:t>______</a:t>
            </a:r>
            <a:r>
              <a:rPr sz="2600">
                <a:latin typeface="Times New Roman" panose="02020603050405020304" charset="0"/>
                <a:cs typeface="Times New Roman" panose="02020603050405020304" charset="0"/>
              </a:rPr>
              <a:t> the first match suffered swaths of empty seats through a drowsy second half, as though large portions of the 67,372 had fled to concessions to make a run on the nonalcoholic beer. Qatar became the first World Cup host </a:t>
            </a:r>
            <a:r>
              <a:rPr lang="en-US" sz="2600">
                <a:latin typeface="Times New Roman" panose="02020603050405020304" charset="0"/>
                <a:cs typeface="Times New Roman" panose="02020603050405020304" charset="0"/>
              </a:rPr>
              <a:t>_______ (</a:t>
            </a:r>
            <a:r>
              <a:rPr sz="2600">
                <a:latin typeface="Times New Roman" panose="02020603050405020304" charset="0"/>
                <a:cs typeface="Times New Roman" panose="02020603050405020304" charset="0"/>
              </a:rPr>
              <a:t>lose</a:t>
            </a:r>
            <a:r>
              <a:rPr lang="en-US" sz="2600">
                <a:latin typeface="Times New Roman" panose="02020603050405020304" charset="0"/>
                <a:cs typeface="Times New Roman" panose="02020603050405020304" charset="0"/>
              </a:rPr>
              <a:t>)</a:t>
            </a:r>
            <a:r>
              <a:rPr sz="2600">
                <a:latin typeface="Times New Roman" panose="02020603050405020304" charset="0"/>
                <a:cs typeface="Times New Roman" panose="02020603050405020304" charset="0"/>
              </a:rPr>
              <a:t> an opening match, and even as so many fans capitulated early, they told of an experience far better than nonalcoholic beer.</a:t>
            </a:r>
            <a:endParaRPr sz="2600">
              <a:latin typeface="Times New Roman" panose="02020603050405020304" charset="0"/>
              <a:cs typeface="Times New Roman" panose="02020603050405020304" charset="0"/>
            </a:endParaRPr>
          </a:p>
          <a:p>
            <a:pPr fontAlgn="auto">
              <a:lnSpc>
                <a:spcPts val="2920"/>
              </a:lnSpc>
            </a:pP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They </a:t>
            </a:r>
            <a:r>
              <a:rPr lang="en-US" sz="2600">
                <a:latin typeface="Times New Roman" panose="02020603050405020304" charset="0"/>
                <a:cs typeface="Times New Roman" panose="02020603050405020304" charset="0"/>
              </a:rPr>
              <a:t>____________ (</a:t>
            </a:r>
            <a:r>
              <a:rPr sz="2600">
                <a:latin typeface="Times New Roman" panose="02020603050405020304" charset="0"/>
                <a:cs typeface="Times New Roman" panose="02020603050405020304" charset="0"/>
              </a:rPr>
              <a:t>stream</a:t>
            </a:r>
            <a:r>
              <a:rPr lang="en-US" sz="2600">
                <a:latin typeface="Times New Roman" panose="02020603050405020304" charset="0"/>
                <a:cs typeface="Times New Roman" panose="02020603050405020304" charset="0"/>
              </a:rPr>
              <a:t>)</a:t>
            </a:r>
            <a:r>
              <a:rPr sz="2600">
                <a:latin typeface="Times New Roman" panose="02020603050405020304" charset="0"/>
                <a:cs typeface="Times New Roman" panose="02020603050405020304" charset="0"/>
              </a:rPr>
              <a:t> into the stadium shortly before sunset for this World Cup deemed laughable even 12 years ago when the tiny country bid </a:t>
            </a:r>
            <a:r>
              <a:rPr lang="en-US" sz="2600">
                <a:latin typeface="Times New Roman" panose="02020603050405020304" charset="0"/>
                <a:cs typeface="Times New Roman" panose="02020603050405020304" charset="0"/>
              </a:rPr>
              <a:t>____</a:t>
            </a:r>
            <a:r>
              <a:rPr sz="2600">
                <a:latin typeface="Times New Roman" panose="02020603050405020304" charset="0"/>
                <a:cs typeface="Times New Roman" panose="02020603050405020304" charset="0"/>
              </a:rPr>
              <a:t> it, and few seemed to have any illusions about the nation’s odds of beating Ecuador.</a:t>
            </a:r>
            <a:endParaRPr sz="2600">
              <a:latin typeface="Times New Roman" panose="02020603050405020304" charset="0"/>
              <a:cs typeface="Times New Roman" panose="02020603050405020304" charset="0"/>
            </a:endParaRPr>
          </a:p>
          <a:p>
            <a:pPr fontAlgn="auto">
              <a:lnSpc>
                <a:spcPts val="2920"/>
              </a:lnSpc>
            </a:pPr>
            <a:r>
              <a:rPr sz="2600">
                <a:latin typeface="Times New Roman" panose="02020603050405020304" charset="0"/>
                <a:cs typeface="Times New Roman" panose="02020603050405020304" charset="0"/>
              </a:rPr>
              <a:t> </a:t>
            </a: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But the team’s </a:t>
            </a:r>
            <a:r>
              <a:rPr lang="en-US" sz="2600">
                <a:latin typeface="Times New Roman" panose="02020603050405020304" charset="0"/>
                <a:cs typeface="Times New Roman" panose="02020603050405020304" charset="0"/>
              </a:rPr>
              <a:t>__________ (</a:t>
            </a:r>
            <a:r>
              <a:rPr sz="2600">
                <a:latin typeface="Times New Roman" panose="02020603050405020304" charset="0"/>
                <a:cs typeface="Times New Roman" panose="02020603050405020304" charset="0"/>
              </a:rPr>
              <a:t>prospect</a:t>
            </a:r>
            <a:r>
              <a:rPr lang="en-US" sz="2600">
                <a:latin typeface="Times New Roman" panose="02020603050405020304" charset="0"/>
                <a:cs typeface="Times New Roman" panose="02020603050405020304" charset="0"/>
              </a:rPr>
              <a:t>)</a:t>
            </a:r>
            <a:r>
              <a:rPr sz="2600">
                <a:latin typeface="Times New Roman" panose="02020603050405020304" charset="0"/>
                <a:cs typeface="Times New Roman" panose="02020603050405020304" charset="0"/>
              </a:rPr>
              <a:t> were beside the point. “It feels amazing,” al-Fakhro said, </a:t>
            </a:r>
            <a:r>
              <a:rPr lang="en-US" sz="2600">
                <a:latin typeface="Times New Roman" panose="02020603050405020304" charset="0"/>
                <a:cs typeface="Times New Roman" panose="02020603050405020304" charset="0"/>
              </a:rPr>
              <a:t>_________ (</a:t>
            </a:r>
            <a:r>
              <a:rPr sz="2600">
                <a:latin typeface="Times New Roman" panose="02020603050405020304" charset="0"/>
                <a:cs typeface="Times New Roman" panose="02020603050405020304" charset="0"/>
              </a:rPr>
              <a:t>stand</a:t>
            </a:r>
            <a:r>
              <a:rPr lang="en-US" sz="2600">
                <a:latin typeface="Times New Roman" panose="02020603050405020304" charset="0"/>
                <a:cs typeface="Times New Roman" panose="02020603050405020304" charset="0"/>
              </a:rPr>
              <a:t>)</a:t>
            </a:r>
            <a:r>
              <a:rPr sz="2600">
                <a:latin typeface="Times New Roman" panose="02020603050405020304" charset="0"/>
                <a:cs typeface="Times New Roman" panose="02020603050405020304" charset="0"/>
              </a:rPr>
              <a:t> among the crowd. “We can show people our culture.” “A dream has come true,” Sara Althawadi said as she </a:t>
            </a:r>
            <a:r>
              <a:rPr lang="en-US" sz="2600">
                <a:latin typeface="Times New Roman" panose="02020603050405020304" charset="0"/>
                <a:cs typeface="Times New Roman" panose="02020603050405020304" charset="0"/>
              </a:rPr>
              <a:t>________ (</a:t>
            </a:r>
            <a:r>
              <a:rPr sz="2600">
                <a:latin typeface="Times New Roman" panose="02020603050405020304" charset="0"/>
                <a:cs typeface="Times New Roman" panose="02020603050405020304" charset="0"/>
              </a:rPr>
              <a:t>join</a:t>
            </a:r>
            <a:r>
              <a:rPr lang="en-US" sz="2600">
                <a:latin typeface="Times New Roman" panose="02020603050405020304" charset="0"/>
                <a:cs typeface="Times New Roman" panose="02020603050405020304" charset="0"/>
              </a:rPr>
              <a:t>)</a:t>
            </a:r>
            <a:r>
              <a:rPr sz="2600">
                <a:latin typeface="Times New Roman" panose="02020603050405020304" charset="0"/>
                <a:cs typeface="Times New Roman" panose="02020603050405020304" charset="0"/>
              </a:rPr>
              <a:t> her sister to watch the match.</a:t>
            </a:r>
            <a:endParaRPr sz="2600">
              <a:latin typeface="Times New Roman" panose="02020603050405020304" charset="0"/>
              <a:cs typeface="Times New Roman" panose="02020603050405020304" charset="0"/>
            </a:endParaRPr>
          </a:p>
        </p:txBody>
      </p:sp>
      <p:sp>
        <p:nvSpPr>
          <p:cNvPr id="1048598" name="文本框 4"/>
          <p:cNvSpPr txBox="1"/>
          <p:nvPr/>
        </p:nvSpPr>
        <p:spPr>
          <a:xfrm>
            <a:off x="1919605" y="38100"/>
            <a:ext cx="7106285"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华盛顿邮报</a:t>
            </a:r>
            <a:r>
              <a:rPr sz="2300" b="1">
                <a:solidFill>
                  <a:srgbClr val="ED7D31"/>
                </a:solidFill>
                <a:latin typeface="微软雅黑" panose="020B0503020204020204" charset="-122"/>
                <a:ea typeface="微软雅黑" panose="020B0503020204020204" charset="-122"/>
                <a:cs typeface="微软雅黑" panose="020B0503020204020204" charset="-122"/>
              </a:rPr>
              <a:t>》2022年</a:t>
            </a:r>
            <a:r>
              <a:rPr lang="en-US" sz="2300" b="1">
                <a:solidFill>
                  <a:srgbClr val="ED7D31"/>
                </a:solidFill>
                <a:latin typeface="微软雅黑" panose="020B0503020204020204" charset="-122"/>
                <a:ea typeface="微软雅黑" panose="020B0503020204020204" charset="-122"/>
                <a:cs typeface="微软雅黑" panose="020B0503020204020204" charset="-122"/>
              </a:rPr>
              <a:t>11</a:t>
            </a:r>
            <a:r>
              <a:rPr sz="2300" b="1">
                <a:solidFill>
                  <a:srgbClr val="ED7D31"/>
                </a:solidFill>
                <a:latin typeface="微软雅黑" panose="020B0503020204020204" charset="-122"/>
                <a:ea typeface="微软雅黑" panose="020B0503020204020204" charset="-122"/>
                <a:cs typeface="微软雅黑" panose="020B0503020204020204" charset="-122"/>
              </a:rPr>
              <a:t>月</a:t>
            </a:r>
            <a:r>
              <a:rPr lang="en-US" sz="2300" b="1">
                <a:solidFill>
                  <a:srgbClr val="ED7D31"/>
                </a:solidFill>
                <a:latin typeface="微软雅黑" panose="020B0503020204020204" charset="-122"/>
                <a:ea typeface="微软雅黑" panose="020B0503020204020204" charset="-122"/>
                <a:cs typeface="微软雅黑" panose="020B0503020204020204" charset="-122"/>
              </a:rPr>
              <a:t>21</a:t>
            </a:r>
            <a:r>
              <a:rPr sz="2300" b="1">
                <a:solidFill>
                  <a:srgbClr val="ED7D31"/>
                </a:solidFill>
                <a:latin typeface="微软雅黑" panose="020B0503020204020204" charset="-122"/>
                <a:ea typeface="微软雅黑" panose="020B0503020204020204" charset="-122"/>
                <a:cs typeface="微软雅黑" panose="020B0503020204020204" charset="-122"/>
              </a:rPr>
              <a:t>日 </a:t>
            </a:r>
            <a:r>
              <a:rPr lang="en-US" sz="2300" b="1">
                <a:solidFill>
                  <a:srgbClr val="ED7D31"/>
                </a:solidFill>
                <a:latin typeface="微软雅黑" panose="020B0503020204020204" charset="-122"/>
                <a:ea typeface="微软雅黑" panose="020B0503020204020204" charset="-122"/>
                <a:cs typeface="微软雅黑" panose="020B0503020204020204" charset="-122"/>
              </a:rPr>
              <a:t>  D1&amp;D8</a:t>
            </a:r>
            <a:r>
              <a:rPr lang="zh-CN" sz="2300" b="1">
                <a:solidFill>
                  <a:srgbClr val="ED7D31"/>
                </a:solidFill>
                <a:latin typeface="微软雅黑" panose="020B0503020204020204" charset="-122"/>
                <a:ea typeface="微软雅黑" panose="020B0503020204020204" charset="-122"/>
                <a:cs typeface="微软雅黑" panose="020B0503020204020204" charset="-122"/>
              </a:rPr>
              <a:t>版面</a:t>
            </a:r>
            <a:endParaRPr lang="zh-CN" sz="2300" b="1">
              <a:solidFill>
                <a:srgbClr val="ED7D31"/>
              </a:solidFill>
              <a:latin typeface="微软雅黑" panose="020B0503020204020204" charset="-122"/>
              <a:ea typeface="微软雅黑" panose="020B0503020204020204" charset="-122"/>
              <a:cs typeface="微软雅黑" panose="020B0503020204020204" charset="-122"/>
            </a:endParaRPr>
          </a:p>
        </p:txBody>
      </p:sp>
      <p:sp>
        <p:nvSpPr>
          <p:cNvPr id="6" name="文本框 16"/>
          <p:cNvSpPr txBox="1"/>
          <p:nvPr/>
        </p:nvSpPr>
        <p:spPr>
          <a:xfrm>
            <a:off x="0" y="0"/>
            <a:ext cx="1692275"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endParaRPr kumimoji="1" lang="zh-CN" altLang="zh-CN" sz="2800" b="1" dirty="0">
              <a:solidFill>
                <a:sysClr val="window" lastClr="FFFFFF"/>
              </a:solidFill>
              <a:sym typeface="微软雅黑" panose="020B0503020204020204" charset="-122"/>
            </a:endParaRPr>
          </a:p>
        </p:txBody>
      </p:sp>
      <p:sp>
        <p:nvSpPr>
          <p:cNvPr id="4" name="文本框 3"/>
          <p:cNvSpPr txBox="1"/>
          <p:nvPr/>
        </p:nvSpPr>
        <p:spPr>
          <a:xfrm>
            <a:off x="7199630" y="518795"/>
            <a:ext cx="1729740" cy="3740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hangingPunct="0">
              <a:lnSpc>
                <a:spcPts val="2920"/>
              </a:lnSpc>
              <a:spcBef>
                <a:spcPts val="0"/>
              </a:spcBef>
              <a:spcAft>
                <a:spcPts val="0"/>
              </a:spcAft>
              <a:buClrTx/>
              <a:buSzTx/>
              <a:buFontTx/>
              <a:buNone/>
            </a:pPr>
            <a:r>
              <a:rPr sz="2800">
                <a:solidFill>
                  <a:srgbClr val="FF0000"/>
                </a:solidFill>
                <a:latin typeface="Times New Roman" panose="02020603050405020304" charset="0"/>
                <a:cs typeface="Times New Roman" panose="02020603050405020304" charset="0"/>
                <a:sym typeface="+mn-ea"/>
              </a:rPr>
              <a:t>that</a:t>
            </a:r>
            <a:r>
              <a:rPr lang="en-US" sz="2800">
                <a:solidFill>
                  <a:srgbClr val="FF0000"/>
                </a:solidFill>
                <a:latin typeface="Times New Roman" panose="02020603050405020304" charset="0"/>
                <a:cs typeface="Times New Roman" panose="02020603050405020304" charset="0"/>
                <a:sym typeface="+mn-ea"/>
              </a:rPr>
              <a:t> / which</a:t>
            </a:r>
            <a:r>
              <a:rPr sz="2800">
                <a:solidFill>
                  <a:srgbClr val="FF0000"/>
                </a:solidFill>
                <a:latin typeface="Times New Roman" panose="02020603050405020304" charset="0"/>
                <a:cs typeface="Times New Roman" panose="02020603050405020304" charset="0"/>
                <a:sym typeface="+mn-ea"/>
              </a:rPr>
              <a:t> </a:t>
            </a:r>
            <a:endParaRPr sz="2800">
              <a:solidFill>
                <a:srgbClr val="FF0000"/>
              </a:solidFill>
              <a:latin typeface="Times New Roman" panose="02020603050405020304" charset="0"/>
              <a:cs typeface="Times New Roman" panose="02020603050405020304" charset="0"/>
              <a:sym typeface="+mn-ea"/>
            </a:endParaRPr>
          </a:p>
        </p:txBody>
      </p:sp>
      <p:sp>
        <p:nvSpPr>
          <p:cNvPr id="14" name="文本框 13"/>
          <p:cNvSpPr txBox="1"/>
          <p:nvPr/>
        </p:nvSpPr>
        <p:spPr>
          <a:xfrm>
            <a:off x="9264650" y="1268095"/>
            <a:ext cx="1333500" cy="3740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hangingPunct="0">
              <a:lnSpc>
                <a:spcPts val="2920"/>
              </a:lnSpc>
              <a:spcBef>
                <a:spcPts val="0"/>
              </a:spcBef>
              <a:spcAft>
                <a:spcPts val="0"/>
              </a:spcAft>
              <a:buClrTx/>
              <a:buSzTx/>
              <a:buFontTx/>
              <a:buNone/>
            </a:pPr>
            <a:r>
              <a:rPr sz="2800">
                <a:solidFill>
                  <a:srgbClr val="FF0000"/>
                </a:solidFill>
                <a:latin typeface="Times New Roman" panose="02020603050405020304" charset="0"/>
                <a:cs typeface="Times New Roman" panose="02020603050405020304" charset="0"/>
                <a:sym typeface="+mn-ea"/>
              </a:rPr>
              <a:t>dutifully</a:t>
            </a:r>
            <a:endParaRPr sz="2800">
              <a:solidFill>
                <a:srgbClr val="FF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9264650" y="4646295"/>
            <a:ext cx="513080" cy="3740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hangingPunct="0">
              <a:lnSpc>
                <a:spcPts val="2920"/>
              </a:lnSpc>
              <a:spcBef>
                <a:spcPts val="0"/>
              </a:spcBef>
              <a:spcAft>
                <a:spcPts val="0"/>
              </a:spcAft>
              <a:buClrTx/>
              <a:buSzTx/>
              <a:buFontTx/>
              <a:buNone/>
            </a:pPr>
            <a:r>
              <a:rPr sz="2800">
                <a:solidFill>
                  <a:srgbClr val="FF0000"/>
                </a:solidFill>
                <a:latin typeface="Times New Roman" panose="02020603050405020304" charset="0"/>
                <a:cs typeface="Times New Roman" panose="02020603050405020304" charset="0"/>
                <a:sym typeface="+mn-ea"/>
              </a:rPr>
              <a:t>for</a:t>
            </a:r>
            <a:endParaRPr sz="2800">
              <a:solidFill>
                <a:srgbClr val="FF0000"/>
              </a:solidFill>
              <a:latin typeface="Times New Roman" panose="02020603050405020304" charset="0"/>
              <a:cs typeface="Times New Roman" panose="02020603050405020304" charset="0"/>
              <a:sym typeface="+mn-ea"/>
            </a:endParaRPr>
          </a:p>
        </p:txBody>
      </p:sp>
      <p:sp>
        <p:nvSpPr>
          <p:cNvPr id="16" name="文本框 15"/>
          <p:cNvSpPr txBox="1"/>
          <p:nvPr/>
        </p:nvSpPr>
        <p:spPr>
          <a:xfrm>
            <a:off x="767715" y="3543300"/>
            <a:ext cx="1202055" cy="3740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hangingPunct="0">
              <a:lnSpc>
                <a:spcPts val="2920"/>
              </a:lnSpc>
              <a:spcBef>
                <a:spcPts val="0"/>
              </a:spcBef>
              <a:spcAft>
                <a:spcPts val="0"/>
              </a:spcAft>
              <a:buClrTx/>
              <a:buSzTx/>
              <a:buFontTx/>
              <a:buNone/>
            </a:pPr>
            <a:r>
              <a:rPr sz="2800">
                <a:solidFill>
                  <a:srgbClr val="FF0000"/>
                </a:solidFill>
                <a:latin typeface="Times New Roman" panose="02020603050405020304" charset="0"/>
                <a:cs typeface="Times New Roman" panose="02020603050405020304" charset="0"/>
                <a:sym typeface="+mn-ea"/>
              </a:rPr>
              <a:t>to lose</a:t>
            </a:r>
            <a:endParaRPr sz="2800">
              <a:solidFill>
                <a:srgbClr val="FF0000"/>
              </a:solidFill>
              <a:latin typeface="Times New Roman" panose="02020603050405020304" charset="0"/>
              <a:cs typeface="Times New Roman" panose="02020603050405020304" charset="0"/>
              <a:sym typeface="+mn-ea"/>
            </a:endParaRPr>
          </a:p>
        </p:txBody>
      </p:sp>
      <p:sp>
        <p:nvSpPr>
          <p:cNvPr id="17" name="文本框 16"/>
          <p:cNvSpPr txBox="1"/>
          <p:nvPr/>
        </p:nvSpPr>
        <p:spPr>
          <a:xfrm>
            <a:off x="6960235" y="6135370"/>
            <a:ext cx="1085850" cy="3740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hangingPunct="0">
              <a:lnSpc>
                <a:spcPts val="2920"/>
              </a:lnSpc>
              <a:spcBef>
                <a:spcPts val="0"/>
              </a:spcBef>
              <a:spcAft>
                <a:spcPts val="0"/>
              </a:spcAft>
              <a:buClrTx/>
              <a:buSzTx/>
              <a:buFontTx/>
              <a:buNone/>
            </a:pPr>
            <a:r>
              <a:rPr lang="en-US" sz="2800">
                <a:solidFill>
                  <a:srgbClr val="FF0000"/>
                </a:solidFill>
                <a:latin typeface="Times New Roman" panose="02020603050405020304" charset="0"/>
                <a:cs typeface="Times New Roman" panose="02020603050405020304" charset="0"/>
                <a:sym typeface="+mn-ea"/>
              </a:rPr>
              <a:t>joined </a:t>
            </a:r>
            <a:endParaRPr lang="en-US" sz="2800">
              <a:solidFill>
                <a:srgbClr val="FF0000"/>
              </a:solidFill>
              <a:latin typeface="Times New Roman" panose="02020603050405020304" charset="0"/>
              <a:cs typeface="Times New Roman" panose="02020603050405020304" charset="0"/>
              <a:sym typeface="+mn-ea"/>
            </a:endParaRPr>
          </a:p>
        </p:txBody>
      </p:sp>
      <p:sp>
        <p:nvSpPr>
          <p:cNvPr id="18" name="文本框 17"/>
          <p:cNvSpPr txBox="1"/>
          <p:nvPr/>
        </p:nvSpPr>
        <p:spPr>
          <a:xfrm>
            <a:off x="2632075" y="5377180"/>
            <a:ext cx="1462405" cy="3740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hangingPunct="0">
              <a:lnSpc>
                <a:spcPts val="2920"/>
              </a:lnSpc>
              <a:spcBef>
                <a:spcPts val="0"/>
              </a:spcBef>
              <a:spcAft>
                <a:spcPts val="0"/>
              </a:spcAft>
              <a:buClrTx/>
              <a:buSzTx/>
              <a:buFontTx/>
              <a:buNone/>
            </a:pPr>
            <a:r>
              <a:rPr sz="2800">
                <a:solidFill>
                  <a:srgbClr val="FF0000"/>
                </a:solidFill>
                <a:latin typeface="Times New Roman" panose="02020603050405020304" charset="0"/>
                <a:cs typeface="Times New Roman" panose="02020603050405020304" charset="0"/>
                <a:sym typeface="+mn-ea"/>
              </a:rPr>
              <a:t>prospects</a:t>
            </a:r>
            <a:endParaRPr sz="2800">
              <a:solidFill>
                <a:srgbClr val="FF0000"/>
              </a:solidFill>
              <a:latin typeface="Times New Roman" panose="02020603050405020304" charset="0"/>
              <a:cs typeface="Times New Roman" panose="02020603050405020304" charset="0"/>
              <a:sym typeface="+mn-ea"/>
            </a:endParaRPr>
          </a:p>
        </p:txBody>
      </p:sp>
      <p:sp>
        <p:nvSpPr>
          <p:cNvPr id="20" name="文本框 19"/>
          <p:cNvSpPr txBox="1"/>
          <p:nvPr/>
        </p:nvSpPr>
        <p:spPr>
          <a:xfrm>
            <a:off x="4368165" y="2391410"/>
            <a:ext cx="986155" cy="3740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hangingPunct="0">
              <a:lnSpc>
                <a:spcPts val="2920"/>
              </a:lnSpc>
              <a:spcBef>
                <a:spcPts val="0"/>
              </a:spcBef>
              <a:spcAft>
                <a:spcPts val="0"/>
              </a:spcAft>
              <a:buClrTx/>
              <a:buSzTx/>
              <a:buFontTx/>
              <a:buNone/>
            </a:pPr>
            <a:r>
              <a:rPr sz="2800">
                <a:solidFill>
                  <a:srgbClr val="FF0000"/>
                </a:solidFill>
                <a:latin typeface="Times New Roman" panose="02020603050405020304" charset="0"/>
                <a:cs typeface="Times New Roman" panose="02020603050405020304" charset="0"/>
                <a:sym typeface="+mn-ea"/>
              </a:rPr>
              <a:t>when </a:t>
            </a:r>
            <a:endParaRPr sz="2800">
              <a:solidFill>
                <a:srgbClr val="FF0000"/>
              </a:solidFill>
              <a:latin typeface="Times New Roman" panose="02020603050405020304" charset="0"/>
              <a:cs typeface="Times New Roman" panose="02020603050405020304" charset="0"/>
              <a:sym typeface="+mn-ea"/>
            </a:endParaRPr>
          </a:p>
        </p:txBody>
      </p:sp>
      <p:sp>
        <p:nvSpPr>
          <p:cNvPr id="21" name="文本框 20"/>
          <p:cNvSpPr txBox="1"/>
          <p:nvPr/>
        </p:nvSpPr>
        <p:spPr>
          <a:xfrm>
            <a:off x="4015105" y="2021840"/>
            <a:ext cx="1339215" cy="3740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hangingPunct="0">
              <a:lnSpc>
                <a:spcPts val="2920"/>
              </a:lnSpc>
              <a:spcBef>
                <a:spcPts val="0"/>
              </a:spcBef>
              <a:spcAft>
                <a:spcPts val="0"/>
              </a:spcAft>
              <a:buClrTx/>
              <a:buSzTx/>
              <a:buFontTx/>
              <a:buNone/>
            </a:pPr>
            <a:r>
              <a:rPr sz="2800">
                <a:solidFill>
                  <a:srgbClr val="FF0000"/>
                </a:solidFill>
                <a:latin typeface="Times New Roman" panose="02020603050405020304" charset="0"/>
                <a:cs typeface="Times New Roman" panose="02020603050405020304" charset="0"/>
                <a:sym typeface="+mn-ea"/>
              </a:rPr>
              <a:t>adorable</a:t>
            </a:r>
            <a:endParaRPr sz="2800">
              <a:solidFill>
                <a:srgbClr val="FF0000"/>
              </a:solidFill>
              <a:latin typeface="Times New Roman" panose="02020603050405020304" charset="0"/>
              <a:cs typeface="Times New Roman" panose="02020603050405020304" charset="0"/>
              <a:sym typeface="+mn-ea"/>
            </a:endParaRPr>
          </a:p>
        </p:txBody>
      </p:sp>
      <p:sp>
        <p:nvSpPr>
          <p:cNvPr id="22" name="文本框 21"/>
          <p:cNvSpPr txBox="1"/>
          <p:nvPr/>
        </p:nvSpPr>
        <p:spPr>
          <a:xfrm>
            <a:off x="1416050" y="4263390"/>
            <a:ext cx="2176780" cy="3740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hangingPunct="0">
              <a:lnSpc>
                <a:spcPts val="2920"/>
              </a:lnSpc>
              <a:spcBef>
                <a:spcPts val="0"/>
              </a:spcBef>
              <a:spcAft>
                <a:spcPts val="0"/>
              </a:spcAft>
              <a:buClrTx/>
              <a:buSzTx/>
              <a:buFontTx/>
              <a:buNone/>
            </a:pPr>
            <a:r>
              <a:rPr sz="2800">
                <a:solidFill>
                  <a:srgbClr val="FF0000"/>
                </a:solidFill>
                <a:latin typeface="Times New Roman" panose="02020603050405020304" charset="0"/>
                <a:cs typeface="Times New Roman" panose="02020603050405020304" charset="0"/>
                <a:sym typeface="+mn-ea"/>
              </a:rPr>
              <a:t>had streamed </a:t>
            </a:r>
            <a:endParaRPr sz="2800">
              <a:solidFill>
                <a:srgbClr val="FF0000"/>
              </a:solidFill>
              <a:latin typeface="Times New Roman" panose="02020603050405020304" charset="0"/>
              <a:cs typeface="Times New Roman" panose="02020603050405020304" charset="0"/>
              <a:sym typeface="+mn-ea"/>
            </a:endParaRPr>
          </a:p>
        </p:txBody>
      </p:sp>
      <p:sp>
        <p:nvSpPr>
          <p:cNvPr id="23" name="文本框 22"/>
          <p:cNvSpPr txBox="1"/>
          <p:nvPr/>
        </p:nvSpPr>
        <p:spPr>
          <a:xfrm>
            <a:off x="1919605" y="5775960"/>
            <a:ext cx="1521460" cy="3740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hangingPunct="0">
              <a:lnSpc>
                <a:spcPts val="2920"/>
              </a:lnSpc>
              <a:spcBef>
                <a:spcPts val="0"/>
              </a:spcBef>
              <a:spcAft>
                <a:spcPts val="0"/>
              </a:spcAft>
              <a:buClrTx/>
              <a:buSzTx/>
              <a:buFontTx/>
              <a:buNone/>
            </a:pPr>
            <a:r>
              <a:rPr lang="en-US" sz="2800">
                <a:solidFill>
                  <a:srgbClr val="FF0000"/>
                </a:solidFill>
                <a:latin typeface="Times New Roman" panose="02020603050405020304" charset="0"/>
                <a:cs typeface="Times New Roman" panose="02020603050405020304" charset="0"/>
                <a:sym typeface="+mn-ea"/>
              </a:rPr>
              <a:t>standing</a:t>
            </a:r>
            <a:endParaRPr lang="en-US" sz="2800">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4" grpId="0" bldLvl="0" animBg="1"/>
      <p:bldP spid="14" grpId="0" bldLvl="0" animBg="1"/>
      <p:bldP spid="15" grpId="0" bldLvl="0" animBg="1"/>
      <p:bldP spid="16" grpId="0" bldLvl="0" animBg="1"/>
      <p:bldP spid="17" grpId="0" bldLvl="0" animBg="1"/>
      <p:bldP spid="18" grpId="0" bldLvl="0" animBg="1"/>
      <p:bldP spid="20" grpId="0" bldLvl="0" animBg="1"/>
      <p:bldP spid="21" grpId="0" bldLvl="0" animBg="1"/>
      <p:bldP spid="22" grpId="0" bldLvl="0" animBg="1"/>
      <p:bldP spid="2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24765" y="542290"/>
            <a:ext cx="12322810" cy="6007735"/>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altLang="zh-CN" sz="2800">
                <a:solidFill>
                  <a:srgbClr val="0000FF"/>
                </a:solidFill>
                <a:latin typeface="Times New Roman" panose="02020603050405020304" charset="0"/>
                <a:cs typeface="Times New Roman" panose="02020603050405020304" charset="0"/>
                <a:sym typeface="+mn-ea"/>
              </a:rPr>
              <a:t>capitulate</a:t>
            </a:r>
            <a:r>
              <a:rPr lang="en-US" altLang="zh-CN" sz="2800">
                <a:latin typeface="Times New Roman" panose="02020603050405020304" charset="0"/>
                <a:ea typeface="华文中宋" panose="02010600040101010101" charset="-122"/>
                <a:cs typeface="Times New Roman" panose="02020603050405020304" charset="0"/>
                <a:sym typeface="+mn-ea"/>
              </a:rPr>
              <a:t>: to agree to do sth that you have been refusing to do for a long time          </a:t>
            </a:r>
            <a:r>
              <a:rPr sz="2800">
                <a:latin typeface="Times New Roman" panose="02020603050405020304" charset="0"/>
                <a:ea typeface="华文中宋" panose="02010600040101010101" charset="-122"/>
                <a:cs typeface="Times New Roman" panose="02020603050405020304" charset="0"/>
                <a:sym typeface="+mn-ea"/>
              </a:rPr>
              <a:t>屈服；屈从</a:t>
            </a:r>
            <a:endParaRPr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700">
                <a:latin typeface="Times New Roman" panose="02020603050405020304" charset="0"/>
                <a:ea typeface="华文中宋" panose="02010600040101010101" charset="-122"/>
                <a:cs typeface="Times New Roman" panose="02020603050405020304" charset="0"/>
              </a:rPr>
              <a:t>They were finally forced to capitulate to the terrorists' demands.  </a:t>
            </a:r>
            <a:r>
              <a:rPr lang="en-US" altLang="zh-CN" sz="2800">
                <a:latin typeface="Times New Roman" panose="02020603050405020304" charset="0"/>
                <a:ea typeface="华文中宋" panose="02010600040101010101" charset="-122"/>
                <a:cs typeface="Times New Roman" panose="02020603050405020304" charset="0"/>
              </a:rPr>
              <a:t>  </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altLang="zh-CN" sz="2700">
                <a:latin typeface="Times New Roman" panose="02020603050405020304" charset="0"/>
                <a:ea typeface="华文中宋" panose="02010600040101010101" charset="-122"/>
                <a:cs typeface="Times New Roman" panose="02020603050405020304" charset="0"/>
              </a:rPr>
              <a:t>    他们最后被迫屈从恐怖分子的要求。</a:t>
            </a:r>
            <a:endParaRPr lang="en-US" altLang="zh-CN" sz="27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28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2800">
              <a:latin typeface="Times New Roman" panose="02020603050405020304" charset="0"/>
              <a:cs typeface="Times New Roman" panose="02020603050405020304" charset="0"/>
            </a:endParaRPr>
          </a:p>
          <a:p>
            <a:pPr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2. </a:t>
            </a:r>
            <a:r>
              <a:rPr lang="en-US" altLang="zh-CN" sz="2800">
                <a:solidFill>
                  <a:srgbClr val="0000FF"/>
                </a:solidFill>
                <a:latin typeface="Times New Roman" panose="02020603050405020304" charset="0"/>
                <a:cs typeface="Times New Roman" panose="02020603050405020304" charset="0"/>
                <a:sym typeface="+mn-ea"/>
              </a:rPr>
              <a:t>illusion</a:t>
            </a:r>
            <a:r>
              <a:rPr lang="en-US" altLang="zh-CN" sz="2800"/>
              <a:t>: </a:t>
            </a:r>
            <a:r>
              <a:rPr lang="en-US" altLang="zh-CN" sz="2800">
                <a:latin typeface="Times New Roman" panose="02020603050405020304" charset="0"/>
                <a:ea typeface="华文中宋" panose="02010600040101010101" charset="-122"/>
                <a:cs typeface="Times New Roman" panose="02020603050405020304" charset="0"/>
              </a:rPr>
              <a:t>a false idea or belief, especially about sb or about a situationr</a:t>
            </a:r>
            <a:r>
              <a:rPr lang="en-US" altLang="zh-CN" sz="2800"/>
              <a:t>    </a:t>
            </a:r>
            <a:endParaRPr lang="en-US" altLang="zh-CN" sz="2800"/>
          </a:p>
          <a:p>
            <a:pPr algn="l">
              <a:lnSpc>
                <a:spcPct val="90000"/>
              </a:lnSpc>
              <a:spcBef>
                <a:spcPts val="1000"/>
              </a:spcBef>
              <a:buClrTx/>
              <a:buSzTx/>
              <a:buFont typeface="Arial" panose="020B0604020202020204" pitchFamily="34" charset="0"/>
              <a:buNone/>
            </a:pPr>
            <a:r>
              <a:rPr sz="2800">
                <a:latin typeface="Times New Roman" panose="02020603050405020304" charset="0"/>
                <a:ea typeface="华文中宋" panose="02010600040101010101" charset="-122"/>
                <a:cs typeface="Times New Roman" panose="02020603050405020304" charset="0"/>
              </a:rPr>
              <a:t>错误的观念；幻想</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The idea of absolute personal freedom is an illusion.  </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绝对个人自由的观念是一种幻想</a:t>
            </a:r>
            <a:r>
              <a:rPr lang="en-US" altLang="zh-CN" sz="2800">
                <a:latin typeface="华文中宋" panose="02010600040101010101" charset="-122"/>
                <a:ea typeface="华文中宋" panose="02010600040101010101" charset="-122"/>
                <a:cs typeface="华文中宋" panose="02010600040101010101" charset="-122"/>
                <a:sym typeface="+mn-ea"/>
              </a:rPr>
              <a:t>。 </a:t>
            </a:r>
            <a:r>
              <a:rPr lang="en-US" altLang="zh-CN" sz="2800">
                <a:latin typeface="Times New Roman" panose="02020603050405020304" charset="0"/>
                <a:cs typeface="Times New Roman" panose="02020603050405020304" charset="0"/>
                <a:sym typeface="+mn-ea"/>
              </a:rPr>
              <a:t> </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华文中宋" panose="02010600040101010101" charset="-122"/>
              </a:rPr>
              <a:t> </a:t>
            </a:r>
            <a:r>
              <a:rPr lang="en-US" sz="2800">
                <a:latin typeface="Calibri" panose="020F0502020204030204" charset="0"/>
                <a:ea typeface="华文中宋" panose="02010600040101010101" charset="-122"/>
                <a:cs typeface="华文中宋" panose="02010600040101010101" charset="-122"/>
                <a:sym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sym typeface="+mn-ea"/>
              </a:rPr>
              <a:t>    </a:t>
            </a:r>
            <a:endParaRPr lang="en-US" altLang="zh-CN" sz="2800">
              <a:latin typeface="Times New Roman" panose="02020603050405020304" charset="0"/>
              <a:cs typeface="Times New Roman" panose="02020603050405020304" charset="0"/>
              <a:sym typeface="+mn-ea"/>
            </a:endParaRPr>
          </a:p>
        </p:txBody>
      </p:sp>
      <p:sp>
        <p:nvSpPr>
          <p:cNvPr id="1048607" name="文本框 5"/>
          <p:cNvSpPr txBox="1"/>
          <p:nvPr/>
        </p:nvSpPr>
        <p:spPr>
          <a:xfrm>
            <a:off x="191135" y="6141720"/>
            <a:ext cx="8742045" cy="521970"/>
          </a:xfrm>
          <a:prstGeom prst="rect">
            <a:avLst/>
          </a:prstGeom>
          <a:noFill/>
        </p:spPr>
        <p:txBody>
          <a:bodyPr wrap="square" rtlCol="0">
            <a:spAutoFit/>
          </a:bodyPr>
          <a:lstStyle/>
          <a:p>
            <a:r>
              <a:rPr lang="en-US" sz="2800">
                <a:solidFill>
                  <a:srgbClr val="FF0000"/>
                </a:solidFill>
                <a:latin typeface="Times New Roman" panose="02020603050405020304" charset="0"/>
                <a:cs typeface="Times New Roman" panose="02020603050405020304" charset="0"/>
              </a:rPr>
              <a:t>Mirrors in a room often give an illusion of space.</a:t>
            </a:r>
            <a:endParaRPr lang="en-US" sz="30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847850" y="2348865"/>
            <a:ext cx="7777480" cy="521970"/>
          </a:xfrm>
          <a:prstGeom prst="rect">
            <a:avLst/>
          </a:prstGeom>
          <a:noFill/>
        </p:spPr>
        <p:txBody>
          <a:bodyPr wrap="square" rtlCol="0" anchor="t">
            <a:spAutoFit/>
          </a:bodyPr>
          <a:lstStyle/>
          <a:p>
            <a:r>
              <a:rPr lang="zh-CN" sz="2800">
                <a:latin typeface="华文中宋" panose="02010600040101010101" charset="-122"/>
                <a:ea typeface="华文中宋" panose="02010600040101010101" charset="-122"/>
                <a:cs typeface="华文中宋" panose="02010600040101010101" charset="-122"/>
                <a:sym typeface="华文中宋" panose="02010600040101010101" charset="-122"/>
              </a:rPr>
              <a:t>我的全部生活历程证明我是从来不曾投降过。</a:t>
            </a:r>
            <a:r>
              <a:rPr lang="zh-CN" altLang="en-US" sz="2800">
                <a:ea typeface="华文中宋" panose="02010600040101010101" charset="-122"/>
              </a:rPr>
              <a:t>  </a:t>
            </a:r>
            <a:endParaRPr lang="zh-CN" altLang="en-US" sz="2800">
              <a:ea typeface="华文中宋" panose="02010600040101010101" charset="-122"/>
            </a:endParaRPr>
          </a:p>
        </p:txBody>
      </p:sp>
      <p:cxnSp>
        <p:nvCxnSpPr>
          <p:cNvPr id="3145728" name="直接连接符 8"/>
          <p:cNvCxnSpPr/>
          <p:nvPr/>
        </p:nvCxnSpPr>
        <p:spPr>
          <a:xfrm flipV="1">
            <a:off x="191770" y="3284855"/>
            <a:ext cx="8928735" cy="3683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177165" y="6597650"/>
            <a:ext cx="7574915" cy="444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5989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latin typeface="微软雅黑" panose="020B0503020204020204" charset="-122"/>
                <a:ea typeface="微软雅黑" panose="020B0503020204020204" charset="-122"/>
                <a:sym typeface="+mn-ea"/>
              </a:rPr>
              <a:t>词汇讲解</a:t>
            </a:r>
            <a:endParaRPr kumimoji="1" lang="en-US" altLang="zh-CN" sz="2800" b="1" dirty="0">
              <a:solidFill>
                <a:schemeClr val="lt1"/>
              </a:solidFill>
              <a:latin typeface="微软雅黑" panose="020B0503020204020204" charset="-122"/>
              <a:ea typeface="微软雅黑" panose="020B0503020204020204" charset="-122"/>
              <a:sym typeface="+mn-ea"/>
            </a:endParaRPr>
          </a:p>
        </p:txBody>
      </p:sp>
      <p:sp>
        <p:nvSpPr>
          <p:cNvPr id="3" name="文本框 6"/>
          <p:cNvSpPr txBox="1"/>
          <p:nvPr/>
        </p:nvSpPr>
        <p:spPr>
          <a:xfrm>
            <a:off x="1703705" y="5629910"/>
            <a:ext cx="9620250" cy="521970"/>
          </a:xfrm>
          <a:prstGeom prst="rect">
            <a:avLst/>
          </a:prstGeom>
          <a:noFill/>
        </p:spPr>
        <p:txBody>
          <a:bodyPr wrap="square" rtlCol="0" anchor="t">
            <a:spAutoFit/>
          </a:bodyPr>
          <a:p>
            <a:pPr algn="l"/>
            <a:r>
              <a:rPr lang="zh-CN" altLang="en-US" sz="2800">
                <a:ea typeface="华文中宋" panose="02010600040101010101" charset="-122"/>
                <a:sym typeface="+mn-ea"/>
              </a:rPr>
              <a:t>房间里的镜子常给人一种空间增大的错觉。</a:t>
            </a:r>
            <a:r>
              <a:rPr lang="zh-CN" altLang="en-US" sz="2800">
                <a:ea typeface="华文中宋" panose="02010600040101010101" charset="-122"/>
              </a:rPr>
              <a:t> </a:t>
            </a:r>
            <a:r>
              <a:rPr lang="zh-CN" altLang="en-US" sz="2600">
                <a:ea typeface="华文中宋" panose="02010600040101010101" charset="-122"/>
              </a:rPr>
              <a:t>   </a:t>
            </a:r>
            <a:endParaRPr lang="zh-CN" altLang="en-US" sz="2600">
              <a:ea typeface="华文中宋" panose="02010600040101010101" charset="-122"/>
            </a:endParaRPr>
          </a:p>
        </p:txBody>
      </p:sp>
      <p:sp>
        <p:nvSpPr>
          <p:cNvPr id="2" name="文本框 1"/>
          <p:cNvSpPr txBox="1"/>
          <p:nvPr/>
        </p:nvSpPr>
        <p:spPr>
          <a:xfrm>
            <a:off x="120015" y="2348865"/>
            <a:ext cx="153479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
        <p:nvSpPr>
          <p:cNvPr id="281" name="文本框 5"/>
          <p:cNvSpPr txBox="1"/>
          <p:nvPr/>
        </p:nvSpPr>
        <p:spPr>
          <a:xfrm>
            <a:off x="191770" y="2840355"/>
            <a:ext cx="10013315" cy="521970"/>
          </a:xfrm>
          <a:prstGeom prst="rect">
            <a:avLst/>
          </a:prstGeom>
          <a:ln w="12700">
            <a:miter lim="400000"/>
          </a:ln>
        </p:spPr>
        <p:txBody>
          <a:bodyPr wrap="square" lIns="45719" rIns="45719">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a:t>The whole course of my life proves that I never capitulate.</a:t>
            </a:r>
            <a:endParaRPr lang="en-US" sz="2800"/>
          </a:p>
        </p:txBody>
      </p:sp>
      <p:sp>
        <p:nvSpPr>
          <p:cNvPr id="5" name="文本框 4"/>
          <p:cNvSpPr txBox="1"/>
          <p:nvPr/>
        </p:nvSpPr>
        <p:spPr>
          <a:xfrm>
            <a:off x="60325" y="5589270"/>
            <a:ext cx="153987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48602">
                                            <p:txEl>
                                              <p:pRg st="2" end="2"/>
                                            </p:txEl>
                                          </p:spTgt>
                                        </p:tgtEl>
                                        <p:attrNameLst>
                                          <p:attrName>style.visibility</p:attrName>
                                        </p:attrNameLst>
                                      </p:cBhvr>
                                      <p:to>
                                        <p:strVal val="visible"/>
                                      </p:to>
                                    </p:set>
                                    <p:animEffect transition="in" filter="wipe(down)">
                                      <p:cBhvr>
                                        <p:cTn id="7" dur="500"/>
                                        <p:tgtEl>
                                          <p:spTgt spid="104860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8608"/>
                                        </p:tgtEl>
                                        <p:attrNameLst>
                                          <p:attrName>style.visibility</p:attrName>
                                        </p:attrNameLst>
                                      </p:cBhvr>
                                      <p:to>
                                        <p:strVal val="visible"/>
                                      </p:to>
                                    </p:set>
                                    <p:animEffect transition="in" filter="blinds(horizontal)">
                                      <p:cBhvr>
                                        <p:cTn id="15" dur="500"/>
                                        <p:tgtEl>
                                          <p:spTgt spid="1048608"/>
                                        </p:tgtEl>
                                      </p:cBhvr>
                                    </p:animEffect>
                                  </p:childTnLst>
                                </p:cTn>
                              </p:par>
                              <p:par>
                                <p:cTn id="16" presetID="3" presetClass="entr" presetSubtype="10" fill="hold" nodeType="withEffect">
                                  <p:stCondLst>
                                    <p:cond delay="0"/>
                                  </p:stCondLst>
                                  <p:childTnLst>
                                    <p:set>
                                      <p:cBhvr>
                                        <p:cTn id="17" dur="1" fill="hold">
                                          <p:stCondLst>
                                            <p:cond delay="0"/>
                                          </p:stCondLst>
                                        </p:cTn>
                                        <p:tgtEl>
                                          <p:spTgt spid="3145728"/>
                                        </p:tgtEl>
                                        <p:attrNameLst>
                                          <p:attrName>style.visibility</p:attrName>
                                        </p:attrNameLst>
                                      </p:cBhvr>
                                      <p:to>
                                        <p:strVal val="visible"/>
                                      </p:to>
                                    </p:set>
                                    <p:animEffect transition="in" filter="blinds(horizontal)">
                                      <p:cBhvr>
                                        <p:cTn id="18" dur="500"/>
                                        <p:tgtEl>
                                          <p:spTgt spid="31457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81"/>
                                        </p:tgtEl>
                                        <p:attrNameLst>
                                          <p:attrName>style.visibility</p:attrName>
                                        </p:attrNameLst>
                                      </p:cBhvr>
                                      <p:to>
                                        <p:strVal val="visible"/>
                                      </p:to>
                                    </p:set>
                                    <p:animEffect transition="in" filter="wipe(down)">
                                      <p:cBhvr>
                                        <p:cTn id="23" dur="500"/>
                                        <p:tgtEl>
                                          <p:spTgt spid="28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48602">
                                            <p:txEl>
                                              <p:pRg st="7" end="7"/>
                                            </p:txEl>
                                          </p:spTgt>
                                        </p:tgtEl>
                                        <p:attrNameLst>
                                          <p:attrName>style.visibility</p:attrName>
                                        </p:attrNameLst>
                                      </p:cBhvr>
                                      <p:to>
                                        <p:strVal val="visible"/>
                                      </p:to>
                                    </p:set>
                                    <p:animEffect transition="in" filter="wipe(down)">
                                      <p:cBhvr>
                                        <p:cTn id="28" dur="500"/>
                                        <p:tgtEl>
                                          <p:spTgt spid="104860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048602">
                                            <p:txEl>
                                              <p:pRg st="8" end="8"/>
                                            </p:txEl>
                                          </p:spTgt>
                                        </p:tgtEl>
                                        <p:attrNameLst>
                                          <p:attrName>style.visibility</p:attrName>
                                        </p:attrNameLst>
                                      </p:cBhvr>
                                      <p:to>
                                        <p:strVal val="visible"/>
                                      </p:to>
                                    </p:set>
                                    <p:animEffect transition="in" filter="wipe(down)">
                                      <p:cBhvr>
                                        <p:cTn id="31" dur="500"/>
                                        <p:tgtEl>
                                          <p:spTgt spid="104860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linds(horizontal)">
                                      <p:cBhvr>
                                        <p:cTn id="36" dur="500"/>
                                        <p:tgtEl>
                                          <p:spTgt spid="5"/>
                                        </p:tgtEl>
                                      </p:cBhvr>
                                    </p:animEffect>
                                  </p:childTnLst>
                                </p:cTn>
                              </p:par>
                              <p:par>
                                <p:cTn id="37" presetID="22" presetClass="entr" presetSubtype="4" fill="hold" nodeType="withEffect">
                                  <p:stCondLst>
                                    <p:cond delay="0"/>
                                  </p:stCondLst>
                                  <p:childTnLst>
                                    <p:set>
                                      <p:cBhvr>
                                        <p:cTn id="38" dur="1" fill="hold">
                                          <p:stCondLst>
                                            <p:cond delay="0"/>
                                          </p:stCondLst>
                                        </p:cTn>
                                        <p:tgtEl>
                                          <p:spTgt spid="3145729"/>
                                        </p:tgtEl>
                                        <p:attrNameLst>
                                          <p:attrName>style.visibility</p:attrName>
                                        </p:attrNameLst>
                                      </p:cBhvr>
                                      <p:to>
                                        <p:strVal val="visible"/>
                                      </p:to>
                                    </p:set>
                                    <p:animEffect transition="in" filter="wipe(down)">
                                      <p:cBhvr>
                                        <p:cTn id="39" dur="500"/>
                                        <p:tgtEl>
                                          <p:spTgt spid="314572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48607"/>
                                        </p:tgtEl>
                                        <p:attrNameLst>
                                          <p:attrName>style.visibility</p:attrName>
                                        </p:attrNameLst>
                                      </p:cBhvr>
                                      <p:to>
                                        <p:strVal val="visible"/>
                                      </p:to>
                                    </p:set>
                                    <p:animEffect transition="in" filter="blinds(horizontal)">
                                      <p:cBhvr>
                                        <p:cTn id="47"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P spid="1048607" grpId="1"/>
      <p:bldP spid="1048608" grpId="0"/>
      <p:bldP spid="3" grpId="0"/>
      <p:bldP spid="2" grpId="0" bldLvl="0" animBg="1"/>
      <p:bldP spid="5" grpId="0" bldLvl="0" animBg="1"/>
      <p:bldP spid="2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71450" y="4046220"/>
            <a:ext cx="11800205" cy="244538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263525" y="4104640"/>
            <a:ext cx="11818620" cy="138366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They had streamed into the stadium shortly before sunset for this World Cup deemed laughable even 12 years ago when the tiny country bid for it, and few seemed to have any illusions about the nation’s odds of beating Ecuador.</a:t>
            </a:r>
            <a:endParaRPr lang="en-US" altLang="zh-CN" sz="2800">
              <a:latin typeface="Times New Roman" panose="02020603050405020304" charset="0"/>
              <a:cs typeface="Times New Roman" panose="02020603050405020304" charset="0"/>
              <a:sym typeface="+mn-ea"/>
            </a:endParaRPr>
          </a:p>
        </p:txBody>
      </p:sp>
      <p:sp>
        <p:nvSpPr>
          <p:cNvPr id="4" name="文本框 3"/>
          <p:cNvSpPr txBox="1"/>
          <p:nvPr/>
        </p:nvSpPr>
        <p:spPr>
          <a:xfrm>
            <a:off x="263525" y="568706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271270" y="5502275"/>
            <a:ext cx="10612120" cy="891540"/>
          </a:xfrm>
          <a:prstGeom prst="rect">
            <a:avLst/>
          </a:prstGeom>
          <a:noFill/>
        </p:spPr>
        <p:txBody>
          <a:bodyPr wrap="square" rtlCol="0">
            <a:spAutoFit/>
          </a:bodyPr>
          <a:lstStyle/>
          <a:p>
            <a:pPr algn="l">
              <a:buClrTx/>
              <a:buSzTx/>
              <a:buFontTx/>
            </a:pPr>
            <a:r>
              <a:rPr sz="2600">
                <a:ea typeface="华文中宋" panose="02010600040101010101" charset="-122"/>
                <a:cs typeface="Times New Roman" panose="02020603050405020304" charset="0"/>
              </a:rPr>
              <a:t>在12年前这个小国申办世界杯时，人们还认为这届世界杯是可笑的，几乎没有人对该国击败厄瓜多尔的几率抱有任何</a:t>
            </a:r>
            <a:r>
              <a:rPr lang="zh-CN" sz="2600">
                <a:ea typeface="华文中宋" panose="02010600040101010101" charset="-122"/>
                <a:cs typeface="Times New Roman" panose="02020603050405020304" charset="0"/>
              </a:rPr>
              <a:t>幻想</a:t>
            </a:r>
            <a:r>
              <a:rPr sz="2600">
                <a:ea typeface="华文中宋" panose="02010600040101010101" charset="-122"/>
                <a:cs typeface="Times New Roman" panose="02020603050405020304" charset="0"/>
              </a:rPr>
              <a:t>。   </a:t>
            </a:r>
            <a:r>
              <a:rPr sz="2400">
                <a:ea typeface="华文中宋" panose="02010600040101010101" charset="-122"/>
              </a:rPr>
              <a:t>   </a:t>
            </a:r>
            <a:r>
              <a:rPr sz="2400">
                <a:latin typeface="华文中宋" panose="02010600040101010101" charset="-122"/>
                <a:ea typeface="华文中宋" panose="02010600040101010101" charset="-122"/>
                <a:cs typeface="华文中宋" panose="02010600040101010101" charset="-122"/>
              </a:rPr>
              <a:t> </a:t>
            </a:r>
            <a:r>
              <a:rPr sz="2400">
                <a:ea typeface="华文中宋" panose="02010600040101010101" charset="-122"/>
              </a:rPr>
              <a:t>   </a:t>
            </a:r>
            <a:endParaRPr sz="2400">
              <a:ea typeface="华文中宋" panose="02010600040101010101" charset="-122"/>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184785" y="791845"/>
            <a:ext cx="11773535" cy="2536825"/>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263525" y="935990"/>
            <a:ext cx="11803380" cy="138366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Qatar became the first World Cup host to lose an opening match, and even as so many fans capitulated early, they told of an experience far better than nonalcoholic beer.</a:t>
            </a:r>
            <a:endParaRPr lang="en-US" altLang="zh-CN" sz="2800">
              <a:latin typeface="Times New Roman" panose="02020603050405020304" charset="0"/>
              <a:cs typeface="Times New Roman" panose="02020603050405020304" charset="0"/>
              <a:sym typeface="+mn-ea"/>
            </a:endParaRPr>
          </a:p>
        </p:txBody>
      </p:sp>
      <p:sp>
        <p:nvSpPr>
          <p:cNvPr id="12" name="文本框 11"/>
          <p:cNvSpPr txBox="1"/>
          <p:nvPr/>
        </p:nvSpPr>
        <p:spPr>
          <a:xfrm>
            <a:off x="280670" y="249555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248410" y="2310765"/>
            <a:ext cx="10709910" cy="891540"/>
          </a:xfrm>
          <a:prstGeom prst="rect">
            <a:avLst/>
          </a:prstGeom>
          <a:noFill/>
        </p:spPr>
        <p:txBody>
          <a:bodyPr wrap="square" rtlCol="0">
            <a:spAutoFit/>
          </a:bodyPr>
          <a:lstStyle/>
          <a:p>
            <a:pPr algn="l">
              <a:buClrTx/>
              <a:buSzTx/>
              <a:buFontTx/>
            </a:pPr>
            <a:r>
              <a:rPr sz="2600">
                <a:ea typeface="华文中宋" panose="02010600040101010101" charset="-122"/>
                <a:cs typeface="Times New Roman" panose="02020603050405020304" charset="0"/>
              </a:rPr>
              <a:t>卡塔尔成为首个首场比赛失利的世界杯主办国，尽管很多球迷早早就投降了，但他们的经历比无酒精啤酒要好得多 。</a:t>
            </a:r>
            <a:endParaRPr>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924050" y="1689735"/>
            <a:ext cx="7930286" cy="4320000"/>
          </a:xfrm>
          <a:prstGeom prst="rect">
            <a:avLst/>
          </a:prstGeom>
        </p:spPr>
      </p:pic>
      <p:sp>
        <p:nvSpPr>
          <p:cNvPr id="5" name="文本框 4"/>
          <p:cNvSpPr txBox="1"/>
          <p:nvPr/>
        </p:nvSpPr>
        <p:spPr>
          <a:xfrm>
            <a:off x="2412365" y="382905"/>
            <a:ext cx="7160260" cy="1076325"/>
          </a:xfrm>
          <a:prstGeom prst="rect">
            <a:avLst/>
          </a:prstGeom>
          <a:noFill/>
        </p:spPr>
        <p:txBody>
          <a:bodyPr wrap="square" rtlCol="0" anchor="t">
            <a:spAutoFit/>
          </a:bodyPr>
          <a:p>
            <a:pPr algn="ctr"/>
            <a:r>
              <a:rPr lang="en-US" altLang="zh-CN" sz="3600" b="1"/>
              <a:t>2. </a:t>
            </a:r>
            <a:r>
              <a:rPr lang="zh-CN" altLang="en-US" sz="3600" b="1"/>
              <a:t>App Store </a:t>
            </a:r>
            <a:r>
              <a:rPr lang="en-US" altLang="zh-CN" sz="3600" b="1"/>
              <a:t>S</a:t>
            </a:r>
            <a:r>
              <a:rPr lang="zh-CN" altLang="en-US" sz="3600" b="1"/>
              <a:t>et for </a:t>
            </a:r>
            <a:r>
              <a:rPr lang="en-US" altLang="zh-CN" sz="3600" b="1"/>
              <a:t>A</a:t>
            </a:r>
            <a:r>
              <a:rPr lang="zh-CN" altLang="en-US" sz="3600" b="1"/>
              <a:t>pp </a:t>
            </a:r>
            <a:r>
              <a:rPr lang="en-US" altLang="zh-CN" sz="3600" b="1"/>
              <a:t>P</a:t>
            </a:r>
            <a:r>
              <a:rPr lang="zh-CN" altLang="en-US" sz="3600" b="1"/>
              <a:t>rice </a:t>
            </a:r>
            <a:r>
              <a:rPr lang="en-US" altLang="zh-CN" sz="3600" b="1"/>
              <a:t>H</a:t>
            </a:r>
            <a:r>
              <a:rPr lang="zh-CN" altLang="en-US" sz="3600" b="1"/>
              <a:t>ike</a:t>
            </a:r>
            <a:endParaRPr lang="zh-CN" altLang="en-US" sz="3600" b="1"/>
          </a:p>
          <a:p>
            <a:pPr algn="ctr">
              <a:buClrTx/>
              <a:buSzTx/>
              <a:buFontTx/>
            </a:pPr>
            <a:r>
              <a:rPr lang="en-US" altLang="zh-CN" sz="28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rPr>
              <a:t>苹果应用商店将上调应用价格</a:t>
            </a:r>
            <a:endParaRPr lang="en-US" altLang="zh-CN" sz="28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60325" y="657860"/>
            <a:ext cx="12132310" cy="6092825"/>
          </a:xfrm>
          <a:prstGeom prst="rect">
            <a:avLst/>
          </a:prstGeom>
          <a:noFill/>
        </p:spPr>
        <p:txBody>
          <a:bodyPr wrap="square" rtlCol="0" anchor="t">
            <a:spAutoFit/>
          </a:bodyPr>
          <a:p>
            <a:r>
              <a:rPr lang="en-US" altLang="zh-CN" sz="2600">
                <a:latin typeface="Times New Roman" panose="02020603050405020304" charset="0"/>
                <a:cs typeface="Times New Roman" panose="02020603050405020304" charset="0"/>
              </a:rPr>
              <a:t>    A</a:t>
            </a:r>
            <a:r>
              <a:rPr lang="zh-CN" altLang="en-US" sz="2600">
                <a:latin typeface="Times New Roman" panose="02020603050405020304" charset="0"/>
                <a:cs typeface="Times New Roman" panose="02020603050405020304" charset="0"/>
              </a:rPr>
              <a:t>pple has announced to developers that it plans to increase App Store prices around the world. It will make for uncomfortable reading </a:t>
            </a:r>
            <a:r>
              <a:rPr lang="en-US" altLang="zh-CN" sz="2600">
                <a:latin typeface="Times New Roman" panose="02020603050405020304" charset="0"/>
                <a:cs typeface="Times New Roman" panose="02020603050405020304" charset="0"/>
              </a:rPr>
              <a:t>______ (give) </a:t>
            </a:r>
            <a:r>
              <a:rPr lang="zh-CN" altLang="en-US" sz="2600">
                <a:latin typeface="Times New Roman" panose="02020603050405020304" charset="0"/>
                <a:cs typeface="Times New Roman" panose="02020603050405020304" charset="0"/>
              </a:rPr>
              <a:t>the cost of living crisis. </a:t>
            </a:r>
            <a:endParaRPr lang="zh-CN" altLang="en-US" sz="2600">
              <a:latin typeface="Times New Roman" panose="02020603050405020304" charset="0"/>
              <a:cs typeface="Times New Roman" panose="02020603050405020304" charset="0"/>
            </a:endParaRPr>
          </a:p>
          <a:p>
            <a:r>
              <a:rPr lang="zh-CN" altLang="en-US" sz="2600">
                <a:latin typeface="Times New Roman" panose="02020603050405020304" charset="0"/>
                <a:cs typeface="Times New Roman" panose="02020603050405020304" charset="0"/>
              </a:rPr>
              <a:t> </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The change will affect apps and in-app purchases in </a:t>
            </a:r>
            <a:r>
              <a:rPr lang="en-US" altLang="zh-CN" sz="2600">
                <a:latin typeface="Times New Roman" panose="02020603050405020304" charset="0"/>
                <a:cs typeface="Times New Roman" panose="02020603050405020304" charset="0"/>
              </a:rPr>
              <a:t>_______ (vary) </a:t>
            </a:r>
            <a:r>
              <a:rPr lang="zh-CN" altLang="en-US" sz="2600">
                <a:latin typeface="Times New Roman" panose="02020603050405020304" charset="0"/>
                <a:cs typeface="Times New Roman" panose="02020603050405020304" charset="0"/>
              </a:rPr>
              <a:t>nations,</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including Chile, Japan, Pakistan, and Vietnam, plus any country that uses the euro as a currency. Apple did not </a:t>
            </a:r>
            <a:r>
              <a:rPr lang="zh-CN" altLang="en-US" sz="2600">
                <a:solidFill>
                  <a:srgbClr val="0000FF"/>
                </a:solidFill>
                <a:latin typeface="Times New Roman" panose="02020603050405020304" charset="0"/>
                <a:cs typeface="Times New Roman" panose="02020603050405020304" charset="0"/>
              </a:rPr>
              <a:t>specify </a:t>
            </a:r>
            <a:r>
              <a:rPr lang="zh-CN" altLang="en-US" sz="2600">
                <a:latin typeface="Times New Roman" panose="02020603050405020304" charset="0"/>
                <a:cs typeface="Times New Roman" panose="02020603050405020304" charset="0"/>
              </a:rPr>
              <a:t>how much prices are set to increase, but said the new fees will come </a:t>
            </a:r>
            <a:r>
              <a:rPr lang="en-US" altLang="zh-CN" sz="2600">
                <a:latin typeface="Times New Roman" panose="02020603050405020304" charset="0"/>
                <a:cs typeface="Times New Roman" panose="02020603050405020304" charset="0"/>
              </a:rPr>
              <a:t>____ </a:t>
            </a:r>
            <a:r>
              <a:rPr lang="zh-CN" altLang="en-US" sz="2600">
                <a:latin typeface="Times New Roman" panose="02020603050405020304" charset="0"/>
                <a:cs typeface="Times New Roman" panose="02020603050405020304" charset="0"/>
              </a:rPr>
              <a:t>effect </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as early as 5 October, 2022</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a:t>
            </a:r>
            <a:endParaRPr lang="zh-CN" altLang="en-US" sz="2600">
              <a:latin typeface="Times New Roman" panose="02020603050405020304" charset="0"/>
              <a:cs typeface="Times New Roman" panose="02020603050405020304" charset="0"/>
            </a:endParaRPr>
          </a:p>
          <a:p>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Developers can price their apps according to set </a:t>
            </a:r>
            <a:r>
              <a:rPr lang="zh-CN" altLang="en-US" sz="2600">
                <a:solidFill>
                  <a:srgbClr val="0000FF"/>
                </a:solidFill>
                <a:latin typeface="Times New Roman" panose="02020603050405020304" charset="0"/>
                <a:cs typeface="Times New Roman" panose="02020603050405020304" charset="0"/>
              </a:rPr>
              <a:t>tier</a:t>
            </a:r>
            <a:r>
              <a:rPr lang="zh-CN" altLang="en-US" sz="2600">
                <a:latin typeface="Times New Roman" panose="02020603050405020304" charset="0"/>
                <a:cs typeface="Times New Roman" panose="02020603050405020304" charset="0"/>
              </a:rPr>
              <a:t>s, and it is those tiers </a:t>
            </a:r>
            <a:r>
              <a:rPr lang="en-US" altLang="zh-CN" sz="2600">
                <a:latin typeface="Times New Roman" panose="02020603050405020304" charset="0"/>
                <a:cs typeface="Times New Roman" panose="02020603050405020304" charset="0"/>
              </a:rPr>
              <a:t>____ </a:t>
            </a:r>
            <a:r>
              <a:rPr lang="zh-CN" altLang="en-US" sz="2600">
                <a:latin typeface="Times New Roman" panose="02020603050405020304" charset="0"/>
                <a:cs typeface="Times New Roman" panose="02020603050405020304" charset="0"/>
              </a:rPr>
              <a:t>are changing. For example, the </a:t>
            </a:r>
            <a:r>
              <a:rPr lang="en-US" altLang="zh-CN" sz="2600">
                <a:latin typeface="Times New Roman" panose="02020603050405020304" charset="0"/>
                <a:cs typeface="Times New Roman" panose="02020603050405020304" charset="0"/>
              </a:rPr>
              <a:t>____ (one) </a:t>
            </a:r>
            <a:r>
              <a:rPr lang="zh-CN" altLang="en-US" sz="2600">
                <a:latin typeface="Times New Roman" panose="02020603050405020304" charset="0"/>
                <a:cs typeface="Times New Roman" panose="02020603050405020304" charset="0"/>
              </a:rPr>
              <a:t>euro tier is going up</a:t>
            </a:r>
            <a:r>
              <a:rPr lang="en-US" altLang="zh-CN" sz="2600">
                <a:latin typeface="Times New Roman" panose="02020603050405020304" charset="0"/>
                <a:cs typeface="Times New Roman" panose="02020603050405020304" charset="0"/>
              </a:rPr>
              <a:t> from €0.99</a:t>
            </a:r>
            <a:r>
              <a:rPr lang="en-US" altLang="zh-CN" sz="2600">
                <a:solidFill>
                  <a:schemeClr val="tx1"/>
                </a:solidFill>
                <a:latin typeface="Times New Roman" panose="02020603050405020304" charset="0"/>
                <a:cs typeface="Times New Roman" panose="02020603050405020304" charset="0"/>
              </a:rPr>
              <a:t> to </a:t>
            </a:r>
            <a:r>
              <a:rPr lang="en-US" altLang="zh-CN" sz="2600">
                <a:latin typeface="Times New Roman" panose="02020603050405020304" charset="0"/>
                <a:cs typeface="Times New Roman" panose="02020603050405020304" charset="0"/>
              </a:rPr>
              <a:t>€1.19 (while the very highest tier listed will rise from </a:t>
            </a:r>
            <a:r>
              <a:rPr lang="en-US" altLang="zh-CN" sz="2600">
                <a:latin typeface="Times New Roman" panose="02020603050405020304" charset="0"/>
                <a:cs typeface="Times New Roman" panose="02020603050405020304" charset="0"/>
                <a:sym typeface="+mn-ea"/>
              </a:rPr>
              <a:t>€</a:t>
            </a:r>
            <a:r>
              <a:rPr lang="en-US" altLang="zh-CN" sz="2600">
                <a:latin typeface="Times New Roman" panose="02020603050405020304" charset="0"/>
                <a:cs typeface="Times New Roman" panose="02020603050405020304" charset="0"/>
              </a:rPr>
              <a:t>999 to </a:t>
            </a:r>
            <a:r>
              <a:rPr lang="en-US" altLang="zh-CN" sz="2600">
                <a:latin typeface="Times New Roman" panose="02020603050405020304" charset="0"/>
                <a:cs typeface="Times New Roman" panose="02020603050405020304" charset="0"/>
                <a:sym typeface="+mn-ea"/>
              </a:rPr>
              <a:t>€</a:t>
            </a:r>
            <a:r>
              <a:rPr lang="en-US" altLang="zh-CN" sz="2600">
                <a:latin typeface="Times New Roman" panose="02020603050405020304" charset="0"/>
                <a:cs typeface="Times New Roman" panose="02020603050405020304" charset="0"/>
              </a:rPr>
              <a:t>1,199). Apple added that developers can choose to keep prices the same for existing subscribers to their apps.</a:t>
            </a:r>
            <a:endParaRPr lang="en-US" altLang="zh-CN" sz="2600">
              <a:latin typeface="Times New Roman" panose="02020603050405020304" charset="0"/>
              <a:cs typeface="Times New Roman" panose="02020603050405020304" charset="0"/>
            </a:endParaRPr>
          </a:p>
          <a:p>
            <a:r>
              <a:rPr lang="en-US" altLang="zh-CN" sz="2600">
                <a:latin typeface="Times New Roman" panose="02020603050405020304" charset="0"/>
                <a:cs typeface="Times New Roman" panose="02020603050405020304" charset="0"/>
              </a:rPr>
              <a:t>   Right now, the UK does not seem ____________ (affect), but that doesn’t mean it won’t be in the future. Apple has increased App Store prices before in the UK, with prices ______ (rise) by around 25% in 2017. It is thought one reason ____ the current increases is the euro’s _________ (weak) against the dollar. With the pound also struggling in this regard, don’t be surprised if Apple soon _______ (follow) suit with price rises in the UK.</a:t>
            </a:r>
            <a:endParaRPr lang="en-US" altLang="zh-CN" sz="2600">
              <a:latin typeface="Times New Roman" panose="02020603050405020304" charset="0"/>
              <a:cs typeface="Times New Roman" panose="02020603050405020304" charset="0"/>
            </a:endParaRPr>
          </a:p>
        </p:txBody>
      </p:sp>
      <p:sp>
        <p:nvSpPr>
          <p:cNvPr id="10" name="文本框 16"/>
          <p:cNvSpPr txBox="1"/>
          <p:nvPr/>
        </p:nvSpPr>
        <p:spPr>
          <a:xfrm>
            <a:off x="-19050" y="0"/>
            <a:ext cx="1623060"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endParaRPr kumimoji="1" lang="en-US" altLang="zh-CN" sz="2800" b="1" dirty="0">
              <a:solidFill>
                <a:sysClr val="window" lastClr="FFFFFF"/>
              </a:solidFill>
              <a:sym typeface="微软雅黑" panose="020B0503020204020204" charset="-122"/>
            </a:endParaRPr>
          </a:p>
        </p:txBody>
      </p:sp>
      <p:sp>
        <p:nvSpPr>
          <p:cNvPr id="1048598" name="文本框 4"/>
          <p:cNvSpPr txBox="1"/>
          <p:nvPr/>
        </p:nvSpPr>
        <p:spPr>
          <a:xfrm>
            <a:off x="1852930" y="65405"/>
            <a:ext cx="6642735"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《苹果科技杂志</a:t>
            </a:r>
            <a:r>
              <a:rPr sz="2300" b="1">
                <a:solidFill>
                  <a:srgbClr val="ED7D31"/>
                </a:solidFill>
                <a:latin typeface="微软雅黑" panose="020B0503020204020204" charset="-122"/>
                <a:ea typeface="微软雅黑" panose="020B0503020204020204" charset="-122"/>
                <a:cs typeface="微软雅黑" panose="020B0503020204020204" charset="-122"/>
              </a:rPr>
              <a:t>》</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 </a:t>
            </a:r>
            <a:r>
              <a:rPr sz="2300" b="1">
                <a:solidFill>
                  <a:srgbClr val="ED7D31"/>
                </a:solidFill>
                <a:latin typeface="微软雅黑" panose="020B0503020204020204" charset="-122"/>
                <a:ea typeface="微软雅黑" panose="020B0503020204020204" charset="-122"/>
                <a:cs typeface="微软雅黑" panose="020B0503020204020204" charset="-122"/>
              </a:rPr>
              <a:t>2022年</a:t>
            </a:r>
            <a:r>
              <a:rPr lang="en-US" sz="2300" b="1">
                <a:solidFill>
                  <a:srgbClr val="ED7D31"/>
                </a:solidFill>
                <a:latin typeface="微软雅黑" panose="020B0503020204020204" charset="-122"/>
                <a:ea typeface="微软雅黑" panose="020B0503020204020204" charset="-122"/>
                <a:cs typeface="微软雅黑" panose="020B0503020204020204" charset="-122"/>
              </a:rPr>
              <a:t>11</a:t>
            </a:r>
            <a:r>
              <a:rPr sz="2300" b="1">
                <a:solidFill>
                  <a:srgbClr val="ED7D31"/>
                </a:solidFill>
                <a:latin typeface="微软雅黑" panose="020B0503020204020204" charset="-122"/>
                <a:ea typeface="微软雅黑" panose="020B0503020204020204" charset="-122"/>
                <a:cs typeface="微软雅黑" panose="020B0503020204020204" charset="-122"/>
              </a:rPr>
              <a:t>月</a:t>
            </a:r>
            <a:r>
              <a:rPr lang="zh-CN" sz="2300" b="1">
                <a:solidFill>
                  <a:srgbClr val="ED7D31"/>
                </a:solidFill>
                <a:latin typeface="微软雅黑" panose="020B0503020204020204" charset="-122"/>
                <a:ea typeface="微软雅黑" panose="020B0503020204020204" charset="-122"/>
                <a:cs typeface="微软雅黑" panose="020B0503020204020204" charset="-122"/>
              </a:rPr>
              <a:t>版</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 </a:t>
            </a:r>
            <a:r>
              <a:rPr lang="en-US" sz="2300" b="1">
                <a:solidFill>
                  <a:srgbClr val="ED7D31"/>
                </a:solidFill>
                <a:latin typeface="微软雅黑" panose="020B0503020204020204" charset="-122"/>
                <a:ea typeface="微软雅黑" panose="020B0503020204020204" charset="-122"/>
                <a:cs typeface="微软雅黑" panose="020B0503020204020204" charset="-122"/>
              </a:rPr>
              <a:t>8</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页</a:t>
            </a:r>
            <a:r>
              <a:rPr sz="2300" b="1">
                <a:solidFill>
                  <a:srgbClr val="ED7D31"/>
                </a:solidFill>
                <a:latin typeface="微软雅黑" panose="020B0503020204020204" charset="-122"/>
                <a:ea typeface="微软雅黑" panose="020B0503020204020204" charset="-122"/>
                <a:cs typeface="微软雅黑" panose="020B0503020204020204" charset="-122"/>
              </a:rPr>
              <a:t>）</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0245725" y="38735"/>
            <a:ext cx="1891030" cy="445135"/>
          </a:xfrm>
          <a:prstGeom prst="rect">
            <a:avLst/>
          </a:prstGeom>
          <a:noFill/>
        </p:spPr>
        <p:txBody>
          <a:bodyPr wrap="square" rtlCol="0">
            <a:spAutoFit/>
          </a:bodyPr>
          <a:p>
            <a:r>
              <a:rPr lang="en-US" altLang="zh-CN" sz="2300" b="1" i="1">
                <a:solidFill>
                  <a:schemeClr val="tx1"/>
                </a:solidFill>
                <a:latin typeface="微软雅黑" panose="020B0503020204020204" charset="-122"/>
                <a:ea typeface="微软雅黑" panose="020B0503020204020204" charset="-122"/>
                <a:cs typeface="微软雅黑" panose="020B0503020204020204" charset="-122"/>
                <a:sym typeface="+mn-ea"/>
              </a:rPr>
              <a:t>MacFormat</a:t>
            </a:r>
            <a:endParaRPr lang="en-US" altLang="zh-CN" sz="2300" b="1" i="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6357620" y="1008380"/>
            <a:ext cx="940435" cy="491490"/>
          </a:xfrm>
          <a:prstGeom prst="rect">
            <a:avLst/>
          </a:prstGeom>
          <a:noFill/>
        </p:spPr>
        <p:txBody>
          <a:bodyPr wrap="square" rtlCol="0" anchor="t">
            <a:spAutoFit/>
          </a:bodyPr>
          <a:p>
            <a:r>
              <a:rPr lang="zh-CN" altLang="en-US" sz="2600">
                <a:solidFill>
                  <a:srgbClr val="FF0000"/>
                </a:solidFill>
                <a:latin typeface="Times New Roman" panose="02020603050405020304" charset="0"/>
                <a:cs typeface="Times New Roman" panose="02020603050405020304" charset="0"/>
                <a:sym typeface="+mn-ea"/>
              </a:rPr>
              <a:t>given </a:t>
            </a:r>
            <a:endParaRPr lang="zh-CN" altLang="en-US" sz="2600">
              <a:solidFill>
                <a:srgbClr val="FF0000"/>
              </a:solidFill>
              <a:latin typeface="Times New Roman" panose="02020603050405020304" charset="0"/>
              <a:cs typeface="Times New Roman" panose="02020603050405020304" charset="0"/>
              <a:sym typeface="+mn-ea"/>
            </a:endParaRPr>
          </a:p>
        </p:txBody>
      </p:sp>
      <p:sp>
        <p:nvSpPr>
          <p:cNvPr id="3" name="文本框 2"/>
          <p:cNvSpPr txBox="1"/>
          <p:nvPr/>
        </p:nvSpPr>
        <p:spPr>
          <a:xfrm>
            <a:off x="7430770" y="1471295"/>
            <a:ext cx="1198245" cy="491490"/>
          </a:xfrm>
          <a:prstGeom prst="rect">
            <a:avLst/>
          </a:prstGeom>
          <a:noFill/>
        </p:spPr>
        <p:txBody>
          <a:bodyPr wrap="square" rtlCol="0" anchor="t">
            <a:spAutoFit/>
          </a:bodyPr>
          <a:p>
            <a:r>
              <a:rPr lang="en-US" altLang="zh-CN" sz="2600">
                <a:solidFill>
                  <a:srgbClr val="FF0000"/>
                </a:solidFill>
                <a:latin typeface="Times New Roman" panose="02020603050405020304" charset="0"/>
                <a:cs typeface="Times New Roman" panose="02020603050405020304" charset="0"/>
                <a:sym typeface="+mn-ea"/>
              </a:rPr>
              <a:t>various</a:t>
            </a:r>
            <a:endParaRPr lang="en-US" altLang="zh-CN" sz="2600">
              <a:solidFill>
                <a:srgbClr val="FF0000"/>
              </a:solidFill>
              <a:latin typeface="Times New Roman" panose="02020603050405020304" charset="0"/>
              <a:cs typeface="Times New Roman" panose="02020603050405020304" charset="0"/>
              <a:sym typeface="+mn-ea"/>
            </a:endParaRPr>
          </a:p>
        </p:txBody>
      </p:sp>
      <p:sp>
        <p:nvSpPr>
          <p:cNvPr id="4" name="文本框 3"/>
          <p:cNvSpPr txBox="1"/>
          <p:nvPr/>
        </p:nvSpPr>
        <p:spPr>
          <a:xfrm>
            <a:off x="922020" y="2651760"/>
            <a:ext cx="767715" cy="491490"/>
          </a:xfrm>
          <a:prstGeom prst="rect">
            <a:avLst/>
          </a:prstGeom>
          <a:noFill/>
        </p:spPr>
        <p:txBody>
          <a:bodyPr wrap="square" rtlCol="0" anchor="t">
            <a:spAutoFit/>
          </a:bodyPr>
          <a:p>
            <a:r>
              <a:rPr lang="zh-CN" altLang="en-US" sz="2600">
                <a:solidFill>
                  <a:srgbClr val="FF0000"/>
                </a:solidFill>
                <a:latin typeface="Times New Roman" panose="02020603050405020304" charset="0"/>
                <a:cs typeface="Times New Roman" panose="02020603050405020304" charset="0"/>
                <a:sym typeface="+mn-ea"/>
              </a:rPr>
              <a:t>into </a:t>
            </a:r>
            <a:endParaRPr lang="en-US" altLang="zh-CN" sz="2600">
              <a:solidFill>
                <a:srgbClr val="FF0000"/>
              </a:solidFill>
              <a:latin typeface="Times New Roman" panose="02020603050405020304" charset="0"/>
              <a:cs typeface="Times New Roman" panose="02020603050405020304" charset="0"/>
              <a:sym typeface="+mn-ea"/>
            </a:endParaRPr>
          </a:p>
        </p:txBody>
      </p:sp>
      <p:sp>
        <p:nvSpPr>
          <p:cNvPr id="7" name="文本框 6"/>
          <p:cNvSpPr txBox="1"/>
          <p:nvPr/>
        </p:nvSpPr>
        <p:spPr>
          <a:xfrm>
            <a:off x="10208260" y="3039745"/>
            <a:ext cx="690245" cy="491490"/>
          </a:xfrm>
          <a:prstGeom prst="rect">
            <a:avLst/>
          </a:prstGeom>
          <a:noFill/>
        </p:spPr>
        <p:txBody>
          <a:bodyPr wrap="square" rtlCol="0" anchor="t">
            <a:spAutoFit/>
          </a:bodyPr>
          <a:p>
            <a:r>
              <a:rPr lang="zh-CN" altLang="en-US" sz="2600">
                <a:solidFill>
                  <a:srgbClr val="FF0000"/>
                </a:solidFill>
                <a:latin typeface="Times New Roman" panose="02020603050405020304" charset="0"/>
                <a:cs typeface="Times New Roman" panose="02020603050405020304" charset="0"/>
                <a:sym typeface="+mn-ea"/>
              </a:rPr>
              <a:t>that </a:t>
            </a:r>
            <a:endParaRPr lang="zh-CN" altLang="en-US" sz="2600">
              <a:solidFill>
                <a:srgbClr val="FF0000"/>
              </a:solidFill>
              <a:latin typeface="Times New Roman" panose="02020603050405020304" charset="0"/>
              <a:cs typeface="Times New Roman" panose="02020603050405020304" charset="0"/>
              <a:sym typeface="+mn-ea"/>
            </a:endParaRPr>
          </a:p>
        </p:txBody>
      </p:sp>
      <p:sp>
        <p:nvSpPr>
          <p:cNvPr id="9" name="文本框 8"/>
          <p:cNvSpPr txBox="1"/>
          <p:nvPr/>
        </p:nvSpPr>
        <p:spPr>
          <a:xfrm>
            <a:off x="3768090" y="3420110"/>
            <a:ext cx="718820" cy="491490"/>
          </a:xfrm>
          <a:prstGeom prst="rect">
            <a:avLst/>
          </a:prstGeom>
          <a:noFill/>
        </p:spPr>
        <p:txBody>
          <a:bodyPr wrap="square" rtlCol="0" anchor="t">
            <a:spAutoFit/>
          </a:bodyPr>
          <a:p>
            <a:r>
              <a:rPr lang="zh-CN" altLang="en-US" sz="2600">
                <a:solidFill>
                  <a:srgbClr val="FF0000"/>
                </a:solidFill>
                <a:latin typeface="Times New Roman" panose="02020603050405020304" charset="0"/>
                <a:cs typeface="Times New Roman" panose="02020603050405020304" charset="0"/>
                <a:sym typeface="+mn-ea"/>
              </a:rPr>
              <a:t>first </a:t>
            </a:r>
            <a:endParaRPr lang="zh-CN" altLang="en-US" sz="2600">
              <a:solidFill>
                <a:srgbClr val="FF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4917440" y="4582795"/>
            <a:ext cx="1994535" cy="491490"/>
          </a:xfrm>
          <a:prstGeom prst="rect">
            <a:avLst/>
          </a:prstGeom>
          <a:noFill/>
        </p:spPr>
        <p:txBody>
          <a:bodyPr wrap="square" rtlCol="0" anchor="t">
            <a:spAutoFit/>
          </a:bodyPr>
          <a:p>
            <a:r>
              <a:rPr lang="en-US" altLang="zh-CN" sz="2600">
                <a:solidFill>
                  <a:srgbClr val="FF0000"/>
                </a:solidFill>
                <a:latin typeface="Times New Roman" panose="02020603050405020304" charset="0"/>
                <a:cs typeface="Times New Roman" panose="02020603050405020304" charset="0"/>
                <a:sym typeface="+mn-ea"/>
              </a:rPr>
              <a:t>to be affected</a:t>
            </a:r>
            <a:endParaRPr lang="en-US" altLang="zh-CN" sz="2600">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197485" y="5387975"/>
            <a:ext cx="1045210" cy="491490"/>
          </a:xfrm>
          <a:prstGeom prst="rect">
            <a:avLst/>
          </a:prstGeom>
          <a:noFill/>
        </p:spPr>
        <p:txBody>
          <a:bodyPr wrap="square" rtlCol="0" anchor="t">
            <a:spAutoFit/>
          </a:bodyPr>
          <a:p>
            <a:r>
              <a:rPr lang="en-US" altLang="zh-CN" sz="2600">
                <a:solidFill>
                  <a:srgbClr val="FF0000"/>
                </a:solidFill>
                <a:latin typeface="Times New Roman" panose="02020603050405020304" charset="0"/>
                <a:cs typeface="Times New Roman" panose="02020603050405020304" charset="0"/>
                <a:sym typeface="+mn-ea"/>
              </a:rPr>
              <a:t>rising </a:t>
            </a:r>
            <a:endParaRPr lang="en-US" altLang="zh-CN" sz="2600">
              <a:solidFill>
                <a:srgbClr val="FF0000"/>
              </a:solidFill>
              <a:latin typeface="Times New Roman" panose="02020603050405020304" charset="0"/>
              <a:cs typeface="Times New Roman" panose="02020603050405020304" charset="0"/>
              <a:sym typeface="+mn-ea"/>
            </a:endParaRPr>
          </a:p>
        </p:txBody>
      </p:sp>
      <p:sp>
        <p:nvSpPr>
          <p:cNvPr id="13" name="文本框 12"/>
          <p:cNvSpPr txBox="1"/>
          <p:nvPr/>
        </p:nvSpPr>
        <p:spPr>
          <a:xfrm>
            <a:off x="8495665" y="5388610"/>
            <a:ext cx="574675" cy="491490"/>
          </a:xfrm>
          <a:prstGeom prst="rect">
            <a:avLst/>
          </a:prstGeom>
          <a:noFill/>
        </p:spPr>
        <p:txBody>
          <a:bodyPr wrap="square" rtlCol="0" anchor="t">
            <a:spAutoFit/>
          </a:bodyPr>
          <a:p>
            <a:r>
              <a:rPr lang="en-US" altLang="zh-CN" sz="2600">
                <a:solidFill>
                  <a:srgbClr val="FF0000"/>
                </a:solidFill>
                <a:latin typeface="Times New Roman" panose="02020603050405020304" charset="0"/>
                <a:cs typeface="Times New Roman" panose="02020603050405020304" charset="0"/>
                <a:sym typeface="+mn-ea"/>
              </a:rPr>
              <a:t>for </a:t>
            </a:r>
            <a:endParaRPr lang="en-US" altLang="zh-CN" sz="2600">
              <a:solidFill>
                <a:srgbClr val="FF0000"/>
              </a:solidFill>
              <a:latin typeface="Times New Roman" panose="02020603050405020304" charset="0"/>
              <a:cs typeface="Times New Roman" panose="02020603050405020304" charset="0"/>
              <a:sym typeface="+mn-ea"/>
            </a:endParaRPr>
          </a:p>
        </p:txBody>
      </p:sp>
      <p:sp>
        <p:nvSpPr>
          <p:cNvPr id="14" name="文本框 13"/>
          <p:cNvSpPr txBox="1"/>
          <p:nvPr/>
        </p:nvSpPr>
        <p:spPr>
          <a:xfrm>
            <a:off x="1849120" y="5799455"/>
            <a:ext cx="1504950" cy="491490"/>
          </a:xfrm>
          <a:prstGeom prst="rect">
            <a:avLst/>
          </a:prstGeom>
          <a:noFill/>
        </p:spPr>
        <p:txBody>
          <a:bodyPr wrap="square" rtlCol="0" anchor="t">
            <a:spAutoFit/>
          </a:bodyPr>
          <a:p>
            <a:r>
              <a:rPr lang="en-US" altLang="zh-CN" sz="2600">
                <a:solidFill>
                  <a:srgbClr val="FF0000"/>
                </a:solidFill>
                <a:latin typeface="Times New Roman" panose="02020603050405020304" charset="0"/>
                <a:cs typeface="Times New Roman" panose="02020603050405020304" charset="0"/>
                <a:sym typeface="+mn-ea"/>
              </a:rPr>
              <a:t>weakness </a:t>
            </a:r>
            <a:endParaRPr lang="en-US" altLang="zh-CN" sz="2600">
              <a:solidFill>
                <a:srgbClr val="FF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5476875" y="6233795"/>
            <a:ext cx="1179830" cy="491490"/>
          </a:xfrm>
          <a:prstGeom prst="rect">
            <a:avLst/>
          </a:prstGeom>
          <a:noFill/>
        </p:spPr>
        <p:txBody>
          <a:bodyPr wrap="square" rtlCol="0" anchor="t">
            <a:spAutoFit/>
          </a:bodyPr>
          <a:p>
            <a:r>
              <a:rPr lang="en-US" altLang="zh-CN" sz="2600">
                <a:solidFill>
                  <a:srgbClr val="FF0000"/>
                </a:solidFill>
                <a:latin typeface="Times New Roman" panose="02020603050405020304" charset="0"/>
                <a:cs typeface="Times New Roman" panose="02020603050405020304" charset="0"/>
                <a:sym typeface="+mn-ea"/>
              </a:rPr>
              <a:t>follows </a:t>
            </a:r>
            <a:endParaRPr lang="en-US" altLang="zh-CN" sz="2600">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9" grpId="0"/>
      <p:bldP spid="11" grpId="0"/>
      <p:bldP spid="12" grpId="0"/>
      <p:bldP spid="13" grpId="0"/>
      <p:bldP spid="14" grpId="0"/>
      <p:bldP spid="15" grpId="0"/>
      <p:bldP spid="2" grpId="1"/>
      <p:bldP spid="3" grpId="1"/>
      <p:bldP spid="4" grpId="1"/>
      <p:bldP spid="7" grpId="1"/>
      <p:bldP spid="9" grpId="1"/>
      <p:bldP spid="11" grpId="1"/>
      <p:bldP spid="12" grpId="1"/>
      <p:bldP spid="13" grpId="1"/>
      <p:bldP spid="14" grpId="1"/>
      <p:bldP spid="1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93345" y="603885"/>
            <a:ext cx="12098655" cy="490093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zh-CN" altLang="en-US" sz="2800">
                <a:solidFill>
                  <a:srgbClr val="0000FF"/>
                </a:solidFill>
                <a:latin typeface="Times New Roman" panose="02020603050405020304" charset="0"/>
                <a:cs typeface="Times New Roman" panose="02020603050405020304" charset="0"/>
                <a:sym typeface="+mn-ea"/>
              </a:rPr>
              <a:t>specify</a:t>
            </a:r>
            <a:r>
              <a:rPr lang="en-US" altLang="zh-CN" sz="2800">
                <a:latin typeface="Times New Roman" panose="02020603050405020304" charset="0"/>
                <a:ea typeface="华文中宋" panose="02010600040101010101" charset="-122"/>
                <a:cs typeface="Times New Roman" panose="02020603050405020304" charset="0"/>
                <a:sym typeface="+mn-ea"/>
              </a:rPr>
              <a:t>: </a:t>
            </a:r>
            <a:r>
              <a:rPr sz="2800">
                <a:latin typeface="Times New Roman" panose="02020603050405020304" charset="0"/>
                <a:ea typeface="华文中宋" panose="02010600040101010101" charset="-122"/>
                <a:cs typeface="Times New Roman" panose="02020603050405020304" charset="0"/>
                <a:sym typeface="+mn-ea"/>
              </a:rPr>
              <a:t>to state sth, especially by giving an exact measurement, time, exact instructions, etc. 具体说明；明确规定；详述；详列</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The contract clearly specifies who can operate the machinery.                           合同明确规定谁可以操作机器。                           </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en-US" altLang="zh-CN" sz="3200">
                <a:latin typeface="Times New Roman" panose="02020603050405020304" charset="0"/>
                <a:cs typeface="Times New Roman" panose="02020603050405020304" charset="0"/>
              </a:rPr>
              <a:t> </a:t>
            </a: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Wingdings" panose="05000000000000000000" charset="0"/>
              <a:buNone/>
            </a:pPr>
            <a:endParaRPr lang="en-US" altLang="zh-CN" sz="3200">
              <a:latin typeface="Times New Roman" panose="02020603050405020304" charset="0"/>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2</a:t>
            </a:r>
            <a:r>
              <a:rPr lang="en-US" altLang="zh-CN" sz="3200">
                <a:latin typeface="Times New Roman" panose="02020603050405020304" charset="0"/>
                <a:cs typeface="Times New Roman" panose="02020603050405020304" charset="0"/>
              </a:rPr>
              <a:t>. </a:t>
            </a:r>
            <a:r>
              <a:rPr lang="en-US" altLang="zh-CN" sz="2800">
                <a:solidFill>
                  <a:srgbClr val="3333FF"/>
                </a:solidFill>
                <a:latin typeface="Times New Roman" panose="02020603050405020304" charset="0"/>
                <a:cs typeface="Times New Roman" panose="02020603050405020304" charset="0"/>
              </a:rPr>
              <a:t>tier</a:t>
            </a:r>
            <a:r>
              <a:rPr lang="en-US" altLang="zh-CN" sz="2800"/>
              <a:t>: </a:t>
            </a:r>
            <a:r>
              <a:rPr sz="2800">
                <a:latin typeface="Times New Roman" panose="02020603050405020304" charset="0"/>
                <a:ea typeface="华文中宋" panose="02010600040101010101" charset="-122"/>
                <a:cs typeface="Times New Roman" panose="02020603050405020304" charset="0"/>
              </a:rPr>
              <a:t>one of several levels in an organization or a system 阶层；等级</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rPr>
              <a:t>We have introduced an extra tier of administration.                                                  </a:t>
            </a:r>
            <a:r>
              <a:rPr lang="en-US" altLang="zh-CN" sz="2800">
                <a:latin typeface="华文中宋" panose="02010600040101010101" charset="-122"/>
                <a:ea typeface="华文中宋" panose="02010600040101010101" charset="-122"/>
                <a:cs typeface="华文中宋" panose="02010600040101010101" charset="-122"/>
              </a:rPr>
              <a:t>我们额外增加了一层管理。</a:t>
            </a:r>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p:txBody>
      </p:sp>
      <p:sp>
        <p:nvSpPr>
          <p:cNvPr id="1048604" name="文本框 1"/>
          <p:cNvSpPr txBox="1"/>
          <p:nvPr/>
        </p:nvSpPr>
        <p:spPr>
          <a:xfrm>
            <a:off x="259715" y="2444750"/>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259715" y="2947670"/>
            <a:ext cx="9801860" cy="521970"/>
          </a:xfrm>
          <a:prstGeom prst="rect">
            <a:avLst/>
          </a:prstGeom>
          <a:noFill/>
        </p:spPr>
        <p:txBody>
          <a:bodyPr wrap="square" rtlCol="0">
            <a:spAutoFit/>
          </a:bodyPr>
          <a:lstStyle/>
          <a:p>
            <a:r>
              <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rPr>
              <a:t>Each recipe specifies the size of egg to be used.</a:t>
            </a:r>
            <a:endPar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69240" y="5467985"/>
            <a:ext cx="1626870" cy="521970"/>
          </a:xfrm>
          <a:prstGeom prst="rect">
            <a:avLst/>
          </a:prstGeom>
          <a:solidFill>
            <a:srgbClr val="0070C0"/>
          </a:solidFill>
        </p:spPr>
        <p:txBody>
          <a:bodyPr wrap="square" rtlCol="0">
            <a:spAutoFit/>
          </a:bodyPr>
          <a:lstStyle/>
          <a:p>
            <a:pPr lvl="0" algn="l">
              <a:buClrTx/>
              <a:buSzTx/>
              <a:buFontTx/>
            </a:pPr>
            <a:r>
              <a:rPr kumimoji="1" lang="zh-CN" sz="2800" b="1" dirty="0">
                <a:solidFill>
                  <a:schemeClr val="lt1"/>
                </a:solidFill>
                <a:sym typeface="+mn-ea"/>
              </a:rPr>
              <a:t>翻译句子</a:t>
            </a:r>
            <a:endParaRPr kumimoji="1" lang="zh-CN" sz="2800" b="1" dirty="0">
              <a:solidFill>
                <a:schemeClr val="lt1"/>
              </a:solidFill>
              <a:sym typeface="+mn-ea"/>
            </a:endParaRPr>
          </a:p>
        </p:txBody>
      </p:sp>
      <p:sp>
        <p:nvSpPr>
          <p:cNvPr id="1048607" name="文本框 5"/>
          <p:cNvSpPr txBox="1"/>
          <p:nvPr/>
        </p:nvSpPr>
        <p:spPr>
          <a:xfrm>
            <a:off x="269240" y="6009640"/>
            <a:ext cx="11035665" cy="521970"/>
          </a:xfrm>
          <a:prstGeom prst="rect">
            <a:avLst/>
          </a:prstGeom>
          <a:noFill/>
        </p:spPr>
        <p:txBody>
          <a:bodyPr wrap="square" rtlCol="0">
            <a:spAutoFit/>
          </a:bodyPr>
          <a:lstStyle/>
          <a:p>
            <a:r>
              <a:rPr sz="2800">
                <a:solidFill>
                  <a:srgbClr val="FF0000"/>
                </a:solidFill>
                <a:latin typeface="Times New Roman" panose="02020603050405020304" charset="0"/>
                <a:cs typeface="Times New Roman" panose="02020603050405020304" charset="0"/>
              </a:rPr>
              <a:t>I don</a:t>
            </a:r>
            <a:r>
              <a:rPr lang="en-US" sz="2800">
                <a:solidFill>
                  <a:srgbClr val="FF0000"/>
                </a:solidFill>
                <a:latin typeface="Times New Roman" panose="02020603050405020304" charset="0"/>
                <a:cs typeface="Times New Roman" panose="02020603050405020304" charset="0"/>
              </a:rPr>
              <a:t>’</a:t>
            </a:r>
            <a:r>
              <a:rPr sz="2800">
                <a:solidFill>
                  <a:srgbClr val="FF0000"/>
                </a:solidFill>
                <a:latin typeface="Times New Roman" panose="02020603050405020304" charset="0"/>
                <a:cs typeface="Times New Roman" panose="02020603050405020304" charset="0"/>
              </a:rPr>
              <a:t>t understand why you think we need yet another tier of management.</a:t>
            </a:r>
            <a:endParaRPr sz="28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2042795" y="2444750"/>
            <a:ext cx="6275070" cy="521970"/>
          </a:xfrm>
          <a:prstGeom prst="rect">
            <a:avLst/>
          </a:prstGeom>
          <a:noFill/>
        </p:spPr>
        <p:txBody>
          <a:bodyPr wrap="square" rtlCol="0" anchor="t">
            <a:spAutoFit/>
          </a:bodyPr>
          <a:lstStyle/>
          <a:p>
            <a:r>
              <a:rPr lang="zh-CN" altLang="en-US" sz="2800">
                <a:ea typeface="华文中宋" panose="02010600040101010101" charset="-122"/>
              </a:rPr>
              <a:t>每种食谱都具体说明了所用鸡蛋的大小。</a:t>
            </a:r>
            <a:endParaRPr lang="zh-CN" altLang="en-US" sz="2800">
              <a:ea typeface="华文中宋" panose="02010600040101010101" charset="-122"/>
            </a:endParaRPr>
          </a:p>
        </p:txBody>
      </p:sp>
      <p:cxnSp>
        <p:nvCxnSpPr>
          <p:cNvPr id="3145728" name="直接连接符 8"/>
          <p:cNvCxnSpPr/>
          <p:nvPr/>
        </p:nvCxnSpPr>
        <p:spPr>
          <a:xfrm flipV="1">
            <a:off x="311150" y="3463290"/>
            <a:ext cx="7280275"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320675" y="6499860"/>
            <a:ext cx="10758805" cy="2476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45285"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词汇讲解</a:t>
            </a:r>
            <a:endParaRPr kumimoji="1" lang="en-US" altLang="zh-CN" sz="2800" b="1" dirty="0">
              <a:solidFill>
                <a:schemeClr val="lt1"/>
              </a:solidFill>
              <a:sym typeface="+mn-ea"/>
            </a:endParaRPr>
          </a:p>
        </p:txBody>
      </p:sp>
      <p:sp>
        <p:nvSpPr>
          <p:cNvPr id="3" name="文本框 6"/>
          <p:cNvSpPr txBox="1"/>
          <p:nvPr/>
        </p:nvSpPr>
        <p:spPr>
          <a:xfrm>
            <a:off x="2052320" y="5467985"/>
            <a:ext cx="8297545" cy="521970"/>
          </a:xfrm>
          <a:prstGeom prst="rect">
            <a:avLst/>
          </a:prstGeom>
          <a:noFill/>
        </p:spPr>
        <p:txBody>
          <a:bodyPr wrap="square" rtlCol="0" anchor="t">
            <a:spAutoFit/>
          </a:bodyPr>
          <a:p>
            <a:r>
              <a:rPr lang="zh-CN" altLang="en-US" sz="2800">
                <a:ea typeface="华文中宋" panose="02010600040101010101" charset="-122"/>
              </a:rPr>
              <a:t>我不明白你为什么认为我们还需要一个管理层级。</a:t>
            </a:r>
            <a:endParaRPr lang="zh-CN" altLang="en-US" sz="2800">
              <a:ea typeface="华文中宋" panose="0201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blinds(horizontal)">
                                      <p:cBhvr>
                                        <p:cTn id="7" dur="500"/>
                                        <p:tgtEl>
                                          <p:spTgt spid="1048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8604"/>
                                        </p:tgtEl>
                                        <p:attrNameLst>
                                          <p:attrName>style.visibility</p:attrName>
                                        </p:attrNameLst>
                                      </p:cBhvr>
                                      <p:to>
                                        <p:strVal val="visible"/>
                                      </p:to>
                                    </p:set>
                                    <p:animEffect transition="in" filter="blinds(horizontal)">
                                      <p:cBhvr>
                                        <p:cTn id="12" dur="500"/>
                                        <p:tgtEl>
                                          <p:spTgt spid="104860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8608"/>
                                        </p:tgtEl>
                                        <p:attrNameLst>
                                          <p:attrName>style.visibility</p:attrName>
                                        </p:attrNameLst>
                                      </p:cBhvr>
                                      <p:to>
                                        <p:strVal val="visible"/>
                                      </p:to>
                                    </p:set>
                                    <p:animEffect transition="in" filter="blinds(horizontal)">
                                      <p:cBhvr>
                                        <p:cTn id="15" dur="500"/>
                                        <p:tgtEl>
                                          <p:spTgt spid="1048608"/>
                                        </p:tgtEl>
                                      </p:cBhvr>
                                    </p:animEffect>
                                  </p:childTnLst>
                                </p:cTn>
                              </p:par>
                              <p:par>
                                <p:cTn id="16" presetID="3" presetClass="entr" presetSubtype="10" fill="hold" nodeType="withEffect">
                                  <p:stCondLst>
                                    <p:cond delay="0"/>
                                  </p:stCondLst>
                                  <p:childTnLst>
                                    <p:set>
                                      <p:cBhvr>
                                        <p:cTn id="17" dur="1" fill="hold">
                                          <p:stCondLst>
                                            <p:cond delay="0"/>
                                          </p:stCondLst>
                                        </p:cTn>
                                        <p:tgtEl>
                                          <p:spTgt spid="3145728"/>
                                        </p:tgtEl>
                                        <p:attrNameLst>
                                          <p:attrName>style.visibility</p:attrName>
                                        </p:attrNameLst>
                                      </p:cBhvr>
                                      <p:to>
                                        <p:strVal val="visible"/>
                                      </p:to>
                                    </p:set>
                                    <p:animEffect transition="in" filter="blinds(horizontal)">
                                      <p:cBhvr>
                                        <p:cTn id="18" dur="500"/>
                                        <p:tgtEl>
                                          <p:spTgt spid="31457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48605"/>
                                        </p:tgtEl>
                                        <p:attrNameLst>
                                          <p:attrName>style.visibility</p:attrName>
                                        </p:attrNameLst>
                                      </p:cBhvr>
                                      <p:to>
                                        <p:strVal val="visible"/>
                                      </p:to>
                                    </p:set>
                                    <p:animEffect transition="in" filter="blinds(horizontal)">
                                      <p:cBhvr>
                                        <p:cTn id="23" dur="500"/>
                                        <p:tgtEl>
                                          <p:spTgt spid="104860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48602">
                                            <p:txEl>
                                              <p:pRg st="6" end="6"/>
                                            </p:txEl>
                                          </p:spTgt>
                                        </p:tgtEl>
                                        <p:attrNameLst>
                                          <p:attrName>style.visibility</p:attrName>
                                        </p:attrNameLst>
                                      </p:cBhvr>
                                      <p:to>
                                        <p:strVal val="visible"/>
                                      </p:to>
                                    </p:set>
                                    <p:animEffect transition="in" filter="wipe(down)">
                                      <p:cBhvr>
                                        <p:cTn id="28" dur="500"/>
                                        <p:tgtEl>
                                          <p:spTgt spid="104860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48606"/>
                                        </p:tgtEl>
                                        <p:attrNameLst>
                                          <p:attrName>style.visibility</p:attrName>
                                        </p:attrNameLst>
                                      </p:cBhvr>
                                      <p:to>
                                        <p:strVal val="visible"/>
                                      </p:to>
                                    </p:set>
                                    <p:animEffect transition="in" filter="blinds(horizontal)">
                                      <p:cBhvr>
                                        <p:cTn id="33" dur="500"/>
                                        <p:tgtEl>
                                          <p:spTgt spid="1048606"/>
                                        </p:tgtEl>
                                      </p:cBhvr>
                                    </p:animEffect>
                                  </p:childTnLst>
                                </p:cTn>
                              </p:par>
                              <p:par>
                                <p:cTn id="34" presetID="22" presetClass="entr" presetSubtype="4" fill="hold" nodeType="withEffect">
                                  <p:stCondLst>
                                    <p:cond delay="0"/>
                                  </p:stCondLst>
                                  <p:childTnLst>
                                    <p:set>
                                      <p:cBhvr>
                                        <p:cTn id="35" dur="1" fill="hold">
                                          <p:stCondLst>
                                            <p:cond delay="0"/>
                                          </p:stCondLst>
                                        </p:cTn>
                                        <p:tgtEl>
                                          <p:spTgt spid="3145729"/>
                                        </p:tgtEl>
                                        <p:attrNameLst>
                                          <p:attrName>style.visibility</p:attrName>
                                        </p:attrNameLst>
                                      </p:cBhvr>
                                      <p:to>
                                        <p:strVal val="visible"/>
                                      </p:to>
                                    </p:set>
                                    <p:animEffect transition="in" filter="wipe(down)">
                                      <p:cBhvr>
                                        <p:cTn id="36" dur="500"/>
                                        <p:tgtEl>
                                          <p:spTgt spid="314572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48607"/>
                                        </p:tgtEl>
                                        <p:attrNameLst>
                                          <p:attrName>style.visibility</p:attrName>
                                        </p:attrNameLst>
                                      </p:cBhvr>
                                      <p:to>
                                        <p:strVal val="visible"/>
                                      </p:to>
                                    </p:set>
                                    <p:animEffect transition="in" filter="blinds(horizontal)">
                                      <p:cBhvr>
                                        <p:cTn id="44"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tags/tag1.xml><?xml version="1.0" encoding="utf-8"?>
<p:tagLst xmlns:p="http://schemas.openxmlformats.org/presentationml/2006/main">
  <p:tag name="KSO_WM_UNIT_PLACING_PICTURE_USER_VIEWPORT" val="{&quot;height&quot;:6753,&quot;width&quot;:7521}"/>
</p:tagLst>
</file>

<file path=ppt/tags/tag2.xml><?xml version="1.0" encoding="utf-8"?>
<p:tagLst xmlns:p="http://schemas.openxmlformats.org/presentationml/2006/main">
  <p:tag name="KSO_WM_SPECIAL_SOURCE" val="bdnull"/>
</p:tagLst>
</file>

<file path=ppt/tags/tag3.xml><?xml version="1.0" encoding="utf-8"?>
<p:tagLst xmlns:p="http://schemas.openxmlformats.org/presentationml/2006/main">
  <p:tag name="KSO_WM_SPECIAL_SOURCE" val="bdnull"/>
</p:tagLst>
</file>

<file path=ppt/tags/tag4.xml><?xml version="1.0" encoding="utf-8"?>
<p:tagLst xmlns:p="http://schemas.openxmlformats.org/presentationml/2006/main">
  <p:tag name="KSO_WM_SPECIAL_SOURCE" val="bdnull"/>
</p:tagLst>
</file>

<file path=ppt/tags/tag5.xml><?xml version="1.0" encoding="utf-8"?>
<p:tagLst xmlns:p="http://schemas.openxmlformats.org/presentationml/2006/main">
  <p:tag name="KSO_WM_SPECIAL_SOURCE" val="bdnull"/>
</p:tagLst>
</file>

<file path=ppt/tags/tag6.xml><?xml version="1.0" encoding="utf-8"?>
<p:tagLst xmlns:p="http://schemas.openxmlformats.org/presentationml/2006/main">
  <p:tag name="KSO_WM_SPECIAL_SOURCE" val="bdnull"/>
</p:tagLst>
</file>

<file path=ppt/tags/tag7.xml><?xml version="1.0" encoding="utf-8"?>
<p:tagLst xmlns:p="http://schemas.openxmlformats.org/presentationml/2006/main">
  <p:tag name="KSO_WM_SPECIAL_SOURCE" val="bdnull"/>
</p:tagLst>
</file>

<file path=ppt/tags/tag8.xml><?xml version="1.0" encoding="utf-8"?>
<p:tagLst xmlns:p="http://schemas.openxmlformats.org/presentationml/2006/main">
  <p:tag name="KSO_WM_SPECIAL_SOURCE" val="bdnull"/>
</p:tagLst>
</file>

<file path=ppt/tags/tag9.xml><?xml version="1.0" encoding="utf-8"?>
<p:tagLst xmlns:p="http://schemas.openxmlformats.org/presentationml/2006/main">
  <p:tag name="KSO_WM_SPECIAL_SOURCE" val="bdnull"/>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14804</Words>
  <Application>WPS 演示</Application>
  <PresentationFormat>宽屏</PresentationFormat>
  <Paragraphs>394</Paragraphs>
  <Slides>24</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24</vt:i4>
      </vt:variant>
    </vt:vector>
  </HeadingPairs>
  <TitlesOfParts>
    <vt:vector size="40" baseType="lpstr">
      <vt:lpstr>Arial</vt:lpstr>
      <vt:lpstr>宋体</vt:lpstr>
      <vt:lpstr>Wingdings</vt:lpstr>
      <vt:lpstr>Trebuchet MS</vt:lpstr>
      <vt:lpstr>Helvetica</vt:lpstr>
      <vt:lpstr>微软雅黑</vt:lpstr>
      <vt:lpstr>Times New Roman</vt:lpstr>
      <vt:lpstr>华文中宋</vt:lpstr>
      <vt:lpstr>Wingdings</vt:lpstr>
      <vt:lpstr>Calibri</vt:lpstr>
      <vt:lpstr>Times New Roman</vt:lpstr>
      <vt:lpstr>Arial Unicode MS</vt:lpstr>
      <vt:lpstr>HelveticaNeue</vt:lpstr>
      <vt:lpstr>Corbel</vt:lpstr>
      <vt:lpstr>华文新魏</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24147</cp:lastModifiedBy>
  <cp:revision>331</cp:revision>
  <dcterms:created xsi:type="dcterms:W3CDTF">2019-06-19T02:08:00Z</dcterms:created>
  <dcterms:modified xsi:type="dcterms:W3CDTF">2022-12-03T09:35:40Z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8D3DD3672D894EBCB755F04799AC04FC</vt:lpwstr>
  </property>
</Properties>
</file>