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21" r:id="rId3"/>
    <p:sldId id="282" r:id="rId4"/>
    <p:sldId id="300" r:id="rId5"/>
    <p:sldId id="301" r:id="rId6"/>
    <p:sldId id="262" r:id="rId7"/>
    <p:sldId id="264" r:id="rId8"/>
    <p:sldId id="267" r:id="rId9"/>
    <p:sldId id="273" r:id="rId10"/>
    <p:sldId id="271" r:id="rId11"/>
    <p:sldId id="304" r:id="rId12"/>
    <p:sldId id="303" r:id="rId13"/>
    <p:sldId id="275" r:id="rId14"/>
    <p:sldId id="274" r:id="rId15"/>
    <p:sldId id="270" r:id="rId16"/>
    <p:sldId id="284" r:id="rId17"/>
    <p:sldId id="305" r:id="rId18"/>
    <p:sldId id="277" r:id="rId19"/>
    <p:sldId id="316" r:id="rId20"/>
    <p:sldId id="318" r:id="rId21"/>
    <p:sldId id="319" r:id="rId22"/>
    <p:sldId id="320"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610" y="-77"/>
      </p:cViewPr>
      <p:guideLst>
        <p:guide orient="horz" pos="2123"/>
        <p:guide pos="28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Documents\Tencent%20Files\574576071\FileRecv\&#25340;&#35013;&#32032;&#26448;\&#20013;&#22269;&#39118;-64\\33\subject_holdleft_52,49,46_0_staid_full_0.png" TargetMode="External"/><Relationship Id="rId3" Type="http://schemas.openxmlformats.org/officeDocument/2006/relationships/image" Target="../media/image1.png"/><Relationship Id="rId2" Type="http://schemas.openxmlformats.org/officeDocument/2006/relationships/tags" Target="../tags/tag1.xml"/><Relationship Id="rId18" Type="http://schemas.openxmlformats.org/officeDocument/2006/relationships/tags" Target="../tags/tag13.xml"/><Relationship Id="rId17" Type="http://schemas.openxmlformats.org/officeDocument/2006/relationships/tags" Target="../tags/tag12.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70.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69.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image" Target="file:///C:\Users\1V994W2\PycharmProjects\PPT_Background_Generation/pic_temp/0_pic_quater_right_up.png" TargetMode="External"/><Relationship Id="rId6" Type="http://schemas.openxmlformats.org/officeDocument/2006/relationships/image" Target="../media/image3.png"/><Relationship Id="rId5" Type="http://schemas.openxmlformats.org/officeDocument/2006/relationships/tags" Target="../tags/tag76.xml"/><Relationship Id="rId4" Type="http://schemas.openxmlformats.org/officeDocument/2006/relationships/image" Target="file:///C:\Users\1V994W2\Documents\Tencent%20Files\574576071\FileRecv\&#25340;&#35013;&#32032;&#26448;\&#20013;&#22269;&#39118;-64\\33\subject_holdleft_52,49,46_0_staid_full_0.png" TargetMode="External"/><Relationship Id="rId3" Type="http://schemas.openxmlformats.org/officeDocument/2006/relationships/image" Target="../media/image1.png"/><Relationship Id="rId2" Type="http://schemas.openxmlformats.org/officeDocument/2006/relationships/tags" Target="../tags/tag75.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88.xml"/><Relationship Id="rId5" Type="http://schemas.openxmlformats.org/officeDocument/2006/relationships/image" Target="file:///C:\Users\1V994W2\PycharmProjects\PPT_Background_Generation/pic_temp/0_pic_quater_right_up.png" TargetMode="External"/><Relationship Id="rId4" Type="http://schemas.openxmlformats.org/officeDocument/2006/relationships/image" Target="../media/image3.png"/><Relationship Id="rId3" Type="http://schemas.openxmlformats.org/officeDocument/2006/relationships/tags" Target="../tags/tag87.xml"/><Relationship Id="rId2" Type="http://schemas.openxmlformats.org/officeDocument/2006/relationships/tags" Target="../tags/tag86.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96.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image" Target="file:///C:\Users\1V994W2\PycharmProjects\PPT_Background_Generation/pic_temp/0_pic_quater_right_up.png" TargetMode="External"/><Relationship Id="rId4" Type="http://schemas.openxmlformats.org/officeDocument/2006/relationships/image" Target="../media/image3.png"/><Relationship Id="rId3" Type="http://schemas.openxmlformats.org/officeDocument/2006/relationships/tags" Target="../tags/tag103.xml"/><Relationship Id="rId2" Type="http://schemas.openxmlformats.org/officeDocument/2006/relationships/tags" Target="../tags/tag102.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113.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123.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133.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6.png"/><Relationship Id="rId7" Type="http://schemas.openxmlformats.org/officeDocument/2006/relationships/tags" Target="../tags/tag145.xml"/><Relationship Id="rId6" Type="http://schemas.openxmlformats.org/officeDocument/2006/relationships/image" Target="file:///C:\Users\1V994W2\PycharmProjects\PPT_Background_Generation/pic_temp/0_pic_quater_right_down.png" TargetMode="External"/><Relationship Id="rId5" Type="http://schemas.openxmlformats.org/officeDocument/2006/relationships/image" Target="../media/image5.png"/><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15.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14.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image" Target="file:///C:\Users\1V994W2\PycharmProjects\PPT_Background_Generation/pic_temp/pic_half_top.png" TargetMode="External"/><Relationship Id="rId5" Type="http://schemas.openxmlformats.org/officeDocument/2006/relationships/image" Target="../media/image4.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8.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27.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36.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3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46.xml"/><Relationship Id="rId4" Type="http://schemas.openxmlformats.org/officeDocument/2006/relationships/image" Target="file:///C:\Users\1V994W2\Documents\Tencent%20Files\574576071\FileRecv\&#25340;&#35013;&#32032;&#26448;\&#20013;&#22269;&#39118;-64\\33\subject_holdleft_52,49,46_0_staid_full_0.png" TargetMode="External"/><Relationship Id="rId3" Type="http://schemas.openxmlformats.org/officeDocument/2006/relationships/image" Target="../media/image1.png"/><Relationship Id="rId2" Type="http://schemas.openxmlformats.org/officeDocument/2006/relationships/tags" Target="../tags/tag45.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55.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54.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63.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62.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4572000" y="865184"/>
            <a:ext cx="4114800" cy="5127631"/>
          </a:xfrm>
          <a:prstGeom prst="rect">
            <a:avLst/>
          </a:prstGeom>
        </p:spPr>
      </p:pic>
      <p:pic>
        <p:nvPicPr>
          <p:cNvPr id="5" name="图片 4"/>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0"/>
            <a:ext cx="540068" cy="481122"/>
          </a:xfrm>
          <a:prstGeom prst="rect">
            <a:avLst/>
          </a:prstGeom>
        </p:spPr>
      </p:pic>
      <p:sp>
        <p:nvSpPr>
          <p:cNvPr id="16" name="日期占位符 15"/>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2" name="副标题 1"/>
          <p:cNvSpPr>
            <a:spLocks noGrp="1"/>
          </p:cNvSpPr>
          <p:nvPr>
            <p:ph type="subTitle" idx="13" hasCustomPrompt="1"/>
            <p:custDataLst>
              <p:tags r:id="rId11"/>
            </p:custDataLst>
          </p:nvPr>
        </p:nvSpPr>
        <p:spPr>
          <a:xfrm>
            <a:off x="1463993" y="766445"/>
            <a:ext cx="344805" cy="5080635"/>
          </a:xfrm>
          <a:noFill/>
        </p:spPr>
        <p:txBody>
          <a:bodyPr vert="eaVert" wrap="square" lIns="0" tIns="0" rIns="0" bIns="0" rtlCol="0" anchor="t" anchorCtr="0">
            <a:normAutofit/>
          </a:bodyPr>
          <a:lstStyle>
            <a:lvl1pPr marL="0" indent="0" algn="ctr">
              <a:buNone/>
              <a:defRPr lang="zh-CN" altLang="en-US" sz="1500" spc="400">
                <a:solidFill>
                  <a:schemeClr val="tx1">
                    <a:lumMod val="65000"/>
                    <a:lumOff val="35000"/>
                  </a:schemeClr>
                </a:solidFill>
                <a:latin typeface="Arial" panose="020B0604020202020204" pitchFamily="34" charset="0"/>
                <a:ea typeface="隶书" panose="02010509060101010101" pitchFamily="49" charset="-122"/>
              </a:defRPr>
            </a:lvl1pPr>
          </a:lstStyle>
          <a:p>
            <a:pPr marL="57150" lvl="0" indent="-342900">
              <a:lnSpc>
                <a:spcPct val="100000"/>
              </a:lnSpc>
              <a:buClrTx/>
              <a:buSzTx/>
            </a:pPr>
            <a:r>
              <a:rPr lang="zh-CN" altLang="en-US" dirty="0"/>
              <a:t>单击此处编辑副标题</a:t>
            </a:r>
            <a:endParaRPr lang="zh-CN" altLang="en-US" dirty="0"/>
          </a:p>
        </p:txBody>
      </p:sp>
      <p:grpSp>
        <p:nvGrpSpPr>
          <p:cNvPr id="11" name="组合 10"/>
          <p:cNvGrpSpPr/>
          <p:nvPr>
            <p:custDataLst>
              <p:tags r:id="rId12"/>
            </p:custDataLst>
          </p:nvPr>
        </p:nvGrpSpPr>
        <p:grpSpPr>
          <a:xfrm>
            <a:off x="1965960" y="671195"/>
            <a:ext cx="1243013" cy="5515610"/>
            <a:chOff x="7904480" y="671195"/>
            <a:chExt cx="1657350" cy="5515610"/>
          </a:xfrm>
        </p:grpSpPr>
        <p:sp>
          <p:nvSpPr>
            <p:cNvPr id="12" name="矩形 11"/>
            <p:cNvSpPr/>
            <p:nvPr>
              <p:custDataLst>
                <p:tags r:id="rId13"/>
              </p:custDataLst>
            </p:nvPr>
          </p:nvSpPr>
          <p:spPr>
            <a:xfrm>
              <a:off x="7904480" y="767080"/>
              <a:ext cx="1657350" cy="533019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3" name="矩形 12"/>
            <p:cNvSpPr/>
            <p:nvPr>
              <p:custDataLst>
                <p:tags r:id="rId14"/>
              </p:custDataLst>
            </p:nvPr>
          </p:nvSpPr>
          <p:spPr>
            <a:xfrm>
              <a:off x="8432800" y="5995670"/>
              <a:ext cx="600075" cy="1911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4" name="矩形 13"/>
            <p:cNvSpPr/>
            <p:nvPr>
              <p:custDataLst>
                <p:tags r:id="rId15"/>
              </p:custDataLst>
            </p:nvPr>
          </p:nvSpPr>
          <p:spPr>
            <a:xfrm>
              <a:off x="8432800" y="671195"/>
              <a:ext cx="600075" cy="1911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grpSp>
      <p:sp>
        <p:nvSpPr>
          <p:cNvPr id="9" name="竖排文字占位符 8"/>
          <p:cNvSpPr>
            <a:spLocks noGrp="1"/>
          </p:cNvSpPr>
          <p:nvPr>
            <p:ph type="body" orient="vert" sz="quarter" idx="15" hasCustomPrompt="1"/>
            <p:custDataLst>
              <p:tags r:id="rId16"/>
            </p:custDataLst>
          </p:nvPr>
        </p:nvSpPr>
        <p:spPr>
          <a:xfrm>
            <a:off x="3366612" y="2770671"/>
            <a:ext cx="386238" cy="1594168"/>
          </a:xfrm>
        </p:spPr>
        <p:txBody>
          <a:bodyPr vert="eaVert" anchor="ctr"/>
          <a:lstStyle>
            <a:lvl1pPr marL="0" indent="0" algn="l">
              <a:buFont typeface="Arial" panose="020B0604020202020204" pitchFamily="34" charset="0"/>
              <a:buNone/>
              <a:defRPr>
                <a:solidFill>
                  <a:schemeClr val="tx1">
                    <a:lumMod val="65000"/>
                    <a:lumOff val="35000"/>
                  </a:schemeClr>
                </a:solidFill>
              </a:defRPr>
            </a:lvl1pPr>
          </a:lstStyle>
          <a:p>
            <a:pPr lvl="0"/>
            <a:r>
              <a:rPr lang="zh-CN" altLang="en-US" dirty="0"/>
              <a:t>汇报人姓名</a:t>
            </a:r>
            <a:endParaRPr lang="zh-CN" altLang="en-US" dirty="0"/>
          </a:p>
        </p:txBody>
      </p:sp>
      <p:sp>
        <p:nvSpPr>
          <p:cNvPr id="19" name="竖排文字占位符 8"/>
          <p:cNvSpPr>
            <a:spLocks noGrp="1"/>
          </p:cNvSpPr>
          <p:nvPr>
            <p:ph type="body" orient="vert" sz="quarter" idx="16" hasCustomPrompt="1"/>
            <p:custDataLst>
              <p:tags r:id="rId17"/>
            </p:custDataLst>
          </p:nvPr>
        </p:nvSpPr>
        <p:spPr>
          <a:xfrm>
            <a:off x="3366612" y="4470400"/>
            <a:ext cx="386238" cy="1594168"/>
          </a:xfrm>
        </p:spPr>
        <p:txBody>
          <a:bodyPr vert="eaVert" anchor="ctr"/>
          <a:lstStyle>
            <a:lvl1pPr marL="0" indent="0" algn="l">
              <a:buFont typeface="Arial" panose="020B0604020202020204" pitchFamily="34" charset="0"/>
              <a:buNone/>
              <a:defRPr>
                <a:solidFill>
                  <a:schemeClr val="tx1">
                    <a:lumMod val="65000"/>
                    <a:lumOff val="35000"/>
                  </a:schemeClr>
                </a:solidFill>
              </a:defRPr>
            </a:lvl1pPr>
          </a:lstStyle>
          <a:p>
            <a:pPr lvl="0"/>
            <a:r>
              <a:rPr lang="zh-CN" altLang="en-US" dirty="0"/>
              <a:t>汇报名字</a:t>
            </a:r>
            <a:endParaRPr lang="zh-CN" altLang="en-US" dirty="0"/>
          </a:p>
        </p:txBody>
      </p:sp>
      <p:sp>
        <p:nvSpPr>
          <p:cNvPr id="7" name="竖排文字占位符 6"/>
          <p:cNvSpPr>
            <a:spLocks noGrp="1"/>
          </p:cNvSpPr>
          <p:nvPr>
            <p:ph type="body" orient="vert" sz="quarter" idx="17" hasCustomPrompt="1"/>
            <p:custDataLst>
              <p:tags r:id="rId18"/>
            </p:custDataLst>
          </p:nvPr>
        </p:nvSpPr>
        <p:spPr>
          <a:xfrm>
            <a:off x="2248614" y="1114893"/>
            <a:ext cx="677228" cy="4659629"/>
          </a:xfrm>
        </p:spPr>
        <p:txBody>
          <a:bodyPr vert="eaVert" anchor="ctr">
            <a:normAutofit/>
          </a:bodyPr>
          <a:lstStyle>
            <a:lvl1pPr marL="0" indent="0" algn="ctr">
              <a:buNone/>
              <a:defRPr sz="3300" baseline="0">
                <a:ea typeface="汉仪尚巍手书W" panose="00020600040101010101" pitchFamily="18" charset="-122"/>
              </a:defRPr>
            </a:lvl1pPr>
          </a:lstStyle>
          <a:p>
            <a:pPr lvl="0"/>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952508"/>
            <a:ext cx="8139178" cy="5388907"/>
          </a:xfrm>
        </p:spPr>
        <p:txBody>
          <a:bodyPr/>
          <a:lstStyle>
            <a:lvl1pPr>
              <a:defRPr>
                <a:solidFill>
                  <a:schemeClr val="tx1"/>
                </a:solidFill>
                <a:latin typeface="Arial" panose="020B0604020202020204" pitchFamily="34" charset="0"/>
                <a:ea typeface="隶书" panose="02010509060101010101" pitchFamily="49" charset="-122"/>
              </a:defRPr>
            </a:lvl1pPr>
            <a:lvl2pPr>
              <a:defRPr>
                <a:solidFill>
                  <a:schemeClr val="tx1"/>
                </a:solidFill>
                <a:latin typeface="Arial" panose="020B0604020202020204" pitchFamily="34" charset="0"/>
                <a:ea typeface="隶书" panose="02010509060101010101" pitchFamily="49" charset="-122"/>
              </a:defRPr>
            </a:lvl2pPr>
            <a:lvl3pPr>
              <a:defRPr>
                <a:solidFill>
                  <a:schemeClr val="tx1"/>
                </a:solidFill>
                <a:latin typeface="Arial" panose="020B0604020202020204" pitchFamily="34" charset="0"/>
                <a:ea typeface="隶书" panose="02010509060101010101" pitchFamily="49" charset="-122"/>
              </a:defRPr>
            </a:lvl3pPr>
            <a:lvl4pPr>
              <a:defRPr>
                <a:solidFill>
                  <a:schemeClr val="tx1"/>
                </a:solidFill>
                <a:latin typeface="Arial" panose="020B0604020202020204" pitchFamily="34" charset="0"/>
                <a:ea typeface="隶书" panose="02010509060101010101" pitchFamily="49" charset="-122"/>
              </a:defRPr>
            </a:lvl4pPr>
            <a:lvl5pPr>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457200" y="865184"/>
            <a:ext cx="4114800" cy="5127631"/>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721560"/>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
        <p:nvSpPr>
          <p:cNvPr id="8" name="文本占位符 7"/>
          <p:cNvSpPr>
            <a:spLocks noGrp="1"/>
          </p:cNvSpPr>
          <p:nvPr>
            <p:ph type="body" idx="14" hasCustomPrompt="1"/>
            <p:custDataLst>
              <p:tags r:id="rId11"/>
            </p:custDataLst>
          </p:nvPr>
        </p:nvSpPr>
        <p:spPr>
          <a:xfrm>
            <a:off x="5426393" y="766445"/>
            <a:ext cx="344805" cy="5080635"/>
          </a:xfrm>
          <a:noFill/>
        </p:spPr>
        <p:txBody>
          <a:bodyPr vert="eaVert" wrap="square" lIns="0" tIns="0" rIns="0" bIns="0" rtlCol="0" anchor="t" anchorCtr="0">
            <a:normAutofit/>
          </a:bodyPr>
          <a:lstStyle>
            <a:lvl1pPr marL="0" indent="0" algn="l">
              <a:buNone/>
              <a:defRPr lang="zh-CN" altLang="en-US" sz="1500" spc="400">
                <a:solidFill>
                  <a:schemeClr val="tx1">
                    <a:lumMod val="65000"/>
                    <a:lumOff val="35000"/>
                  </a:schemeClr>
                </a:solidFill>
                <a:latin typeface="Arial" panose="020B0604020202020204" pitchFamily="34" charset="0"/>
                <a:ea typeface="隶书" panose="02010509060101010101" pitchFamily="49" charset="-122"/>
              </a:defRPr>
            </a:lvl1pPr>
          </a:lstStyle>
          <a:p>
            <a:pPr marL="57150" lvl="0" indent="-342900">
              <a:lnSpc>
                <a:spcPct val="100000"/>
              </a:lnSpc>
              <a:buClrTx/>
              <a:buSzTx/>
            </a:pPr>
            <a:r>
              <a:rPr lang="zh-CN" altLang="en-US" dirty="0"/>
              <a:t>单击此处编辑副标题</a:t>
            </a:r>
            <a:endParaRPr lang="zh-CN" altLang="en-US" dirty="0"/>
          </a:p>
        </p:txBody>
      </p:sp>
      <p:grpSp>
        <p:nvGrpSpPr>
          <p:cNvPr id="9" name="组合 8"/>
          <p:cNvGrpSpPr/>
          <p:nvPr>
            <p:custDataLst>
              <p:tags r:id="rId12"/>
            </p:custDataLst>
          </p:nvPr>
        </p:nvGrpSpPr>
        <p:grpSpPr>
          <a:xfrm>
            <a:off x="5928360" y="671195"/>
            <a:ext cx="1243013" cy="5514975"/>
            <a:chOff x="12448" y="1057"/>
            <a:chExt cx="2610" cy="8685"/>
          </a:xfrm>
        </p:grpSpPr>
        <p:sp>
          <p:nvSpPr>
            <p:cNvPr id="10" name="矩形 9"/>
            <p:cNvSpPr/>
            <p:nvPr>
              <p:custDataLst>
                <p:tags r:id="rId13"/>
              </p:custDataLst>
            </p:nvPr>
          </p:nvSpPr>
          <p:spPr>
            <a:xfrm>
              <a:off x="12448" y="1208"/>
              <a:ext cx="2610" cy="839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1" name="矩形 10"/>
            <p:cNvSpPr/>
            <p:nvPr>
              <p:custDataLst>
                <p:tags r:id="rId14"/>
              </p:custDataLst>
            </p:nvPr>
          </p:nvSpPr>
          <p:spPr>
            <a:xfrm>
              <a:off x="13280" y="9442"/>
              <a:ext cx="945" cy="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2" name="矩形 11"/>
            <p:cNvSpPr/>
            <p:nvPr>
              <p:custDataLst>
                <p:tags r:id="rId15"/>
              </p:custDataLst>
            </p:nvPr>
          </p:nvSpPr>
          <p:spPr>
            <a:xfrm>
              <a:off x="13280" y="1057"/>
              <a:ext cx="945" cy="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grpSp>
      <p:sp>
        <p:nvSpPr>
          <p:cNvPr id="17" name="竖排文字占位符 16"/>
          <p:cNvSpPr>
            <a:spLocks noGrp="1"/>
          </p:cNvSpPr>
          <p:nvPr>
            <p:ph type="body" orient="vert" sz="quarter" idx="15" hasCustomPrompt="1"/>
            <p:custDataLst>
              <p:tags r:id="rId16"/>
            </p:custDataLst>
          </p:nvPr>
        </p:nvSpPr>
        <p:spPr>
          <a:xfrm>
            <a:off x="6057000" y="1244600"/>
            <a:ext cx="983933" cy="4381500"/>
          </a:xfrm>
        </p:spPr>
        <p:txBody>
          <a:bodyPr vert="eaVert" anchor="ctr">
            <a:noAutofit/>
          </a:bodyPr>
          <a:lstStyle>
            <a:lvl1pPr marL="0" indent="0" algn="l">
              <a:buNone/>
              <a:defRPr sz="4950" baseline="0">
                <a:ea typeface="汉仪尚巍手书W" panose="00020600040101010101" pitchFamily="18" charset="-122"/>
              </a:defRPr>
            </a:lvl1pPr>
          </a:lstStyle>
          <a:p>
            <a:pPr lvl="0"/>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721560"/>
            <a:chOff x="0" y="0"/>
            <a:chExt cx="12192000" cy="721560"/>
          </a:xfrm>
        </p:grpSpPr>
        <p:pic>
          <p:nvPicPr>
            <p:cNvPr id="7"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p:custDataLst>
              <p:tags r:id="rId9"/>
            </p:custDataLst>
          </p:nvPr>
        </p:nvSpPr>
        <p:spPr/>
        <p:txBody>
          <a:bodyPr/>
          <a:lstStyle>
            <a:lvl1pPr>
              <a:defRPr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2"/>
            </p:custDataLst>
          </p:nvPr>
        </p:nvSpPr>
        <p:spPr>
          <a:xfrm>
            <a:off x="219056" y="303809"/>
            <a:ext cx="8705888"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0"/>
            <a:ext cx="9144000" cy="721560"/>
            <a:chOff x="0" y="0"/>
            <a:chExt cx="12192000" cy="721560"/>
          </a:xfrm>
        </p:grpSpPr>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hasCustomPrompt="1"/>
            <p:custDataLst>
              <p:tags r:id="rId10"/>
            </p:custDataLst>
          </p:nvPr>
        </p:nvSpPr>
        <p:spPr>
          <a:xfrm>
            <a:off x="961200" y="1249200"/>
            <a:ext cx="7219800" cy="723600"/>
          </a:xfrm>
        </p:spPr>
        <p:txBody>
          <a:bodyPr anchor="ctr"/>
          <a:lstStyle>
            <a:lvl1pPr>
              <a:defRPr sz="24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2163600"/>
            <a:ext cx="7219950" cy="3445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721560"/>
          </a:xfrm>
          <a:prstGeom prst="rect">
            <a:avLst/>
          </a:prstGeom>
        </p:spPr>
      </p:pic>
      <p:sp>
        <p:nvSpPr>
          <p:cNvPr id="2" name="标题 1"/>
          <p:cNvSpPr>
            <a:spLocks noGrp="1"/>
          </p:cNvSpPr>
          <p:nvPr>
            <p:ph type="title" hasCustomPrompt="1"/>
            <p:custDataLst>
              <p:tags r:id="rId6"/>
            </p:custDataLst>
          </p:nvPr>
        </p:nvSpPr>
        <p:spPr>
          <a:xfrm>
            <a:off x="437400" y="770400"/>
            <a:ext cx="2970000" cy="882000"/>
          </a:xfrm>
        </p:spPr>
        <p:txBody>
          <a:bodyPr anchor="ctr" anchorCtr="0"/>
          <a:lstStyle>
            <a:lvl1pPr>
              <a:defRPr sz="2700" b="0" baseline="0">
                <a:solidFill>
                  <a:schemeClr val="tx1"/>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764000"/>
            <a:ext cx="2967300" cy="4093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769938"/>
            <a:ext cx="4860000" cy="5087937"/>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0"/>
            <a:ext cx="9144000" cy="721560"/>
            <a:chOff x="0" y="0"/>
            <a:chExt cx="12192000" cy="721560"/>
          </a:xfrm>
        </p:grpSpPr>
        <p:pic>
          <p:nvPicPr>
            <p:cNvPr id="10" name="图片 9"/>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p:custDataLst>
              <p:tags r:id="rId10"/>
            </p:custDataLst>
          </p:nvPr>
        </p:nvSpPr>
        <p:spPr>
          <a:xfrm>
            <a:off x="459000" y="781200"/>
            <a:ext cx="8232300" cy="626400"/>
          </a:xfrm>
        </p:spPr>
        <p:txBody>
          <a:bodyPr anchor="ctr"/>
          <a:lstStyle>
            <a:lvl1pPr algn="ctr">
              <a:defRPr sz="2700" b="0" baseline="0">
                <a:solidFill>
                  <a:schemeClr val="tx1"/>
                </a:solidFill>
                <a:latin typeface="Arial" panose="020B0604020202020204" pitchFamily="34" charset="0"/>
                <a:ea typeface="隶书"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659600"/>
            <a:ext cx="8231981" cy="828000"/>
          </a:xfrm>
        </p:spPr>
        <p:txBody>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808000"/>
            <a:ext cx="8224200" cy="34308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2"/>
            </p:custDataLst>
          </p:nvPr>
        </p:nvSpPr>
        <p:spPr>
          <a:xfrm>
            <a:off x="0" y="5028971"/>
            <a:ext cx="9144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0"/>
            <a:ext cx="9144000" cy="721560"/>
            <a:chOff x="0" y="0"/>
            <a:chExt cx="12192000" cy="721560"/>
          </a:xfrm>
        </p:grpSpPr>
        <p:pic>
          <p:nvPicPr>
            <p:cNvPr id="10" name="图片 9"/>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p:custDataLst>
              <p:tags r:id="rId10"/>
            </p:custDataLst>
          </p:nvPr>
        </p:nvSpPr>
        <p:spPr>
          <a:xfrm>
            <a:off x="453600" y="669600"/>
            <a:ext cx="8232300" cy="565200"/>
          </a:xfrm>
        </p:spPr>
        <p:txBody>
          <a:bodyPr anchor="ctr" anchorCtr="0"/>
          <a:lstStyle>
            <a:lvl1pPr algn="ctr">
              <a:defRPr sz="24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681200"/>
            <a:ext cx="8243100" cy="3211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5180400"/>
            <a:ext cx="8251200" cy="10116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6136441"/>
            <a:ext cx="9144000" cy="721560"/>
            <a:chOff x="0" y="6136441"/>
            <a:chExt cx="12192000" cy="721560"/>
          </a:xfrm>
        </p:grpSpPr>
        <p:pic>
          <p:nvPicPr>
            <p:cNvPr id="12" name="图片 1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6136441"/>
              <a:ext cx="720090" cy="721560"/>
            </a:xfrm>
            <a:prstGeom prst="rect">
              <a:avLst/>
            </a:prstGeom>
          </p:spPr>
        </p:pic>
        <p:pic>
          <p:nvPicPr>
            <p:cNvPr id="10" name="图片 9"/>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0" y="6376878"/>
              <a:ext cx="720090" cy="481122"/>
            </a:xfrm>
            <a:prstGeom prst="rect">
              <a:avLst/>
            </a:prstGeom>
          </p:spPr>
        </p:pic>
      </p:grpSp>
      <p:sp>
        <p:nvSpPr>
          <p:cNvPr id="2" name="标题 1"/>
          <p:cNvSpPr>
            <a:spLocks noGrp="1"/>
          </p:cNvSpPr>
          <p:nvPr>
            <p:ph type="title"/>
            <p:custDataLst>
              <p:tags r:id="rId10"/>
            </p:custDataLst>
          </p:nvPr>
        </p:nvSpPr>
        <p:spPr>
          <a:xfrm>
            <a:off x="434700" y="237600"/>
            <a:ext cx="8278200" cy="441964"/>
          </a:xfrm>
        </p:spPr>
        <p:txBody>
          <a:bodyPr/>
          <a:lstStyle>
            <a:lvl1pPr>
              <a:defRPr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663200"/>
            <a:ext cx="4006800" cy="28944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663200"/>
            <a:ext cx="4025700" cy="28944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4816800"/>
            <a:ext cx="4006800" cy="7812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4813200"/>
            <a:ext cx="4025700" cy="7812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3691"/>
            <a:ext cx="9144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5234491"/>
            <a:ext cx="9143999" cy="1623509"/>
            <a:chOff x="0" y="5234491"/>
            <a:chExt cx="12191999" cy="1623509"/>
          </a:xfrm>
        </p:grpSpPr>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0571797" y="5234491"/>
              <a:ext cx="1620202" cy="1623509"/>
            </a:xfrm>
            <a:prstGeom prst="rect">
              <a:avLst/>
            </a:prstGeom>
          </p:spPr>
        </p:pic>
        <p:pic>
          <p:nvPicPr>
            <p:cNvPr id="8" name="图片 7"/>
            <p:cNvPicPr/>
            <p:nvPr userDrawn="1">
              <p:custDataLst>
                <p:tags r:id="rId7"/>
              </p:custDataLst>
            </p:nvPr>
          </p:nvPicPr>
          <p:blipFill>
            <a:blip r:embed="rId8" r:link="rId9">
              <a:extLst>
                <a:ext uri="{28A0092B-C50C-407E-A947-70E740481C1C}">
                  <a14:useLocalDpi xmlns:a14="http://schemas.microsoft.com/office/drawing/2010/main" val="0"/>
                </a:ext>
              </a:extLst>
            </a:blip>
            <a:stretch>
              <a:fillRect/>
            </a:stretch>
          </p:blipFill>
          <p:spPr>
            <a:xfrm>
              <a:off x="0" y="5775475"/>
              <a:ext cx="1620202" cy="1082525"/>
            </a:xfrm>
            <a:prstGeom prst="rect">
              <a:avLst/>
            </a:prstGeom>
          </p:spPr>
        </p:pic>
      </p:grpSp>
      <p:sp>
        <p:nvSpPr>
          <p:cNvPr id="2" name="标题 1"/>
          <p:cNvSpPr>
            <a:spLocks noGrp="1"/>
          </p:cNvSpPr>
          <p:nvPr>
            <p:ph type="title" hasCustomPrompt="1"/>
            <p:custDataLst>
              <p:tags r:id="rId10"/>
            </p:custDataLst>
          </p:nvPr>
        </p:nvSpPr>
        <p:spPr>
          <a:xfrm>
            <a:off x="1142100" y="1339200"/>
            <a:ext cx="6858000" cy="2386800"/>
          </a:xfrm>
        </p:spPr>
        <p:txBody>
          <a:bodyPr anchor="b"/>
          <a:lstStyle>
            <a:lvl1pPr algn="ctr">
              <a:defRPr sz="45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3862800"/>
            <a:ext cx="6858000" cy="1656000"/>
          </a:xfrm>
        </p:spPr>
        <p:txBody>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952508"/>
            <a:ext cx="8139178"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409107" y="2613025"/>
            <a:ext cx="4325779" cy="815975"/>
          </a:xfrm>
        </p:spPr>
        <p:txBody>
          <a:bodyPr lIns="90000" tIns="46800" rIns="90000" bIns="46800" anchor="b" anchorCtr="0">
            <a:normAutofit/>
          </a:bodyPr>
          <a:lstStyle>
            <a:lvl1pPr algn="ctr">
              <a:defRPr sz="2400" u="none" strike="noStrike" kern="1200" cap="none" spc="300" normalizeH="0" baseline="0">
                <a:solidFill>
                  <a:schemeClr val="tx1"/>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2409107" y="3836672"/>
            <a:ext cx="4325779" cy="386080"/>
          </a:xfrm>
        </p:spPr>
        <p:txBody>
          <a:bodyPr lIns="90000" tIns="46800" rIns="90000" bIns="46800">
            <a:normAutofit/>
          </a:bodyPr>
          <a:lstStyle>
            <a:lvl1pPr marL="0" indent="0" algn="ctr" eaLnBrk="1" fontAlgn="auto" latinLnBrk="0" hangingPunct="1">
              <a:buNone/>
              <a:defRPr kumimoji="0" lang="zh-CN" altLang="en-US" sz="1200" b="0" i="0" u="none" strike="noStrike" kern="1200" cap="none" spc="150" normalizeH="0" baseline="0" noProof="1">
                <a:solidFill>
                  <a:schemeClr val="tx1"/>
                </a:solidFill>
                <a:uFillTx/>
                <a:latin typeface="Arial" panose="020B0604020202020204" pitchFamily="34" charset="0"/>
                <a:ea typeface="隶书" panose="02010509060101010101" pitchFamily="49"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pic>
        <p:nvPicPr>
          <p:cNvPr id="7" name="图片 6"/>
          <p:cNvPicPr/>
          <p:nvPr>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3048000" y="4960922"/>
            <a:ext cx="3048000" cy="1897078"/>
          </a:xfrm>
          <a:prstGeom prst="rect">
            <a:avLst/>
          </a:prstGeom>
        </p:spPr>
      </p:pic>
      <p:sp>
        <p:nvSpPr>
          <p:cNvPr id="4" name="日期占位符 3"/>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952508"/>
            <a:ext cx="3962432" cy="5388907"/>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隶书" panose="02010509060101010101" pitchFamily="49" charset="-122"/>
              </a:defRPr>
            </a:lvl1pPr>
            <a:lvl2pPr eaLnBrk="1" fontAlgn="auto" latinLnBrk="0" hangingPunct="1">
              <a:defRPr sz="1200">
                <a:solidFill>
                  <a:schemeClr val="tx1"/>
                </a:solidFill>
                <a:latin typeface="Arial" panose="020B0604020202020204" pitchFamily="34" charset="0"/>
                <a:ea typeface="隶书" panose="02010509060101010101" pitchFamily="49" charset="-122"/>
              </a:defRPr>
            </a:lvl2pPr>
            <a:lvl3pPr eaLnBrk="1" fontAlgn="auto" latinLnBrk="0" hangingPunct="1">
              <a:defRPr sz="1200">
                <a:solidFill>
                  <a:schemeClr val="tx1"/>
                </a:solidFill>
                <a:latin typeface="Arial" panose="020B0604020202020204" pitchFamily="34" charset="0"/>
                <a:ea typeface="隶书" panose="02010509060101010101" pitchFamily="49" charset="-122"/>
              </a:defRPr>
            </a:lvl3pPr>
            <a:lvl4pPr eaLnBrk="1" fontAlgn="auto" latinLnBrk="0" hangingPunct="1">
              <a:defRPr sz="1200">
                <a:solidFill>
                  <a:schemeClr val="tx1"/>
                </a:solidFill>
                <a:latin typeface="Arial" panose="020B0604020202020204" pitchFamily="34" charset="0"/>
                <a:ea typeface="隶书" panose="02010509060101010101" pitchFamily="49" charset="-122"/>
              </a:defRPr>
            </a:lvl4pPr>
            <a:lvl5pPr eaLnBrk="1" fontAlgn="auto" latinLnBrk="0" hangingPunct="1">
              <a:defRPr sz="120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10" name="图片 9"/>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952508"/>
            <a:ext cx="3962432" cy="381003"/>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406525"/>
            <a:ext cx="39624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952508"/>
            <a:ext cx="396243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406525"/>
            <a:ext cx="396243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5623560" y="1377947"/>
            <a:ext cx="3291840" cy="4102105"/>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6376878"/>
            <a:ext cx="540068" cy="481122"/>
          </a:xfrm>
          <a:prstGeom prst="rect">
            <a:avLst/>
          </a:prstGeom>
        </p:spPr>
      </p:pic>
      <p:sp>
        <p:nvSpPr>
          <p:cNvPr id="2" name="标题 1"/>
          <p:cNvSpPr>
            <a:spLocks noGrp="1"/>
          </p:cNvSpPr>
          <p:nvPr>
            <p:ph type="title"/>
            <p:custDataLst>
              <p:tags r:id="rId8"/>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48"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竖排标题 1"/>
          <p:cNvSpPr>
            <a:spLocks noGrp="1"/>
          </p:cNvSpPr>
          <p:nvPr>
            <p:ph type="title" orient="vert"/>
            <p:custDataLst>
              <p:tags r:id="rId8"/>
            </p:custDataLst>
          </p:nvPr>
        </p:nvSpPr>
        <p:spPr>
          <a:xfrm>
            <a:off x="7928351" y="952508"/>
            <a:ext cx="713238"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952500"/>
            <a:ext cx="7371076" cy="5388907"/>
          </a:xfrm>
        </p:spPr>
        <p:txBody>
          <a:bodyPr vert="eaVert"/>
          <a:lstStyle>
            <a:lvl1pPr indent="0" eaLnBrk="1" fontAlgn="auto" latinLnBrk="0" hangingPunct="1">
              <a:defRPr>
                <a:solidFill>
                  <a:schemeClr val="tx1"/>
                </a:solidFill>
                <a:latin typeface="Arial" panose="020B0604020202020204" pitchFamily="34" charset="0"/>
                <a:ea typeface="隶书" panose="02010509060101010101" pitchFamily="49" charset="-122"/>
              </a:defRPr>
            </a:lvl1pPr>
            <a:lvl2pPr indent="0" eaLnBrk="1" fontAlgn="auto" latinLnBrk="0" hangingPunct="1">
              <a:defRPr>
                <a:solidFill>
                  <a:schemeClr val="tx1"/>
                </a:solidFill>
                <a:latin typeface="Arial" panose="020B0604020202020204" pitchFamily="34" charset="0"/>
                <a:ea typeface="隶书" panose="02010509060101010101" pitchFamily="49" charset="-122"/>
              </a:defRPr>
            </a:lvl2pPr>
            <a:lvl3pPr indent="0" eaLnBrk="1" fontAlgn="auto" latinLnBrk="0" hangingPunct="1">
              <a:defRPr>
                <a:solidFill>
                  <a:schemeClr val="tx1"/>
                </a:solidFill>
                <a:latin typeface="Arial" panose="020B0604020202020204" pitchFamily="34" charset="0"/>
                <a:ea typeface="隶书" panose="02010509060101010101" pitchFamily="49" charset="-122"/>
              </a:defRPr>
            </a:lvl3pPr>
            <a:lvl4pPr indent="0" eaLnBrk="1" fontAlgn="auto" latinLnBrk="0" hangingPunct="1">
              <a:defRPr>
                <a:solidFill>
                  <a:schemeClr val="tx1"/>
                </a:solidFill>
                <a:latin typeface="Arial" panose="020B0604020202020204" pitchFamily="34" charset="0"/>
                <a:ea typeface="隶书" panose="02010509060101010101" pitchFamily="49" charset="-122"/>
              </a:defRPr>
            </a:lvl4pPr>
            <a:lvl5pPr indent="0" eaLnBrk="1" fontAlgn="auto" latinLnBrk="0" hangingPunct="1">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image" Target="../media/image7.png"/><Relationship Id="rId28" Type="http://schemas.openxmlformats.org/officeDocument/2006/relationships/tags" Target="../tags/tag156.xml"/><Relationship Id="rId27" Type="http://schemas.openxmlformats.org/officeDocument/2006/relationships/tags" Target="../tags/tag155.xml"/><Relationship Id="rId26" Type="http://schemas.openxmlformats.org/officeDocument/2006/relationships/tags" Target="../tags/tag154.xml"/><Relationship Id="rId25" Type="http://schemas.openxmlformats.org/officeDocument/2006/relationships/tags" Target="../tags/tag153.xml"/><Relationship Id="rId24" Type="http://schemas.openxmlformats.org/officeDocument/2006/relationships/tags" Target="../tags/tag152.xml"/><Relationship Id="rId23" Type="http://schemas.openxmlformats.org/officeDocument/2006/relationships/tags" Target="../tags/tag15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502412" y="443230"/>
            <a:ext cx="8139178" cy="441964"/>
          </a:xfrm>
          <a:prstGeom prst="rect">
            <a:avLst/>
          </a:prstGeom>
        </p:spPr>
        <p:txBody>
          <a:bodyPr vert="horz" lIns="90170" tIns="46990" rIns="90170" bIns="4699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502412" y="961398"/>
            <a:ext cx="8139178"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5"/>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descr="水印"/>
          <p:cNvPicPr>
            <a:picLocks noChangeAspect="1"/>
          </p:cNvPicPr>
          <p:nvPr userDrawn="1"/>
        </p:nvPicPr>
        <p:blipFill>
          <a:blip r:embed="rId29"/>
          <a:stretch>
            <a:fillRect/>
          </a:stretch>
        </p:blipFill>
        <p:spPr>
          <a:xfrm>
            <a:off x="5801995" y="26670"/>
            <a:ext cx="3307080" cy="10699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fontAlgn="auto" latinLnBrk="0" hangingPunct="1">
        <a:lnSpc>
          <a:spcPct val="100000"/>
        </a:lnSpc>
        <a:spcBef>
          <a:spcPct val="0"/>
        </a:spcBef>
        <a:buNone/>
        <a:defRPr sz="1800" b="0" u="none" strike="noStrike" kern="1200" cap="none" spc="200" normalizeH="0">
          <a:solidFill>
            <a:schemeClr val="tx1"/>
          </a:solidFill>
          <a:uFillTx/>
          <a:latin typeface="Arial" panose="020B0604020202020204" pitchFamily="34" charset="0"/>
          <a:ea typeface="隶书"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6.xml"/><Relationship Id="rId2" Type="http://schemas.openxmlformats.org/officeDocument/2006/relationships/image" Target="../media/image21.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7.xml"/><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0.xml"/><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tags" Target="../tags/tag16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tags" Target="../tags/tag17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8.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0.xml"/><Relationship Id="rId2" Type="http://schemas.openxmlformats.org/officeDocument/2006/relationships/slide" Target="slide6.xml"/><Relationship Id="rId1" Type="http://schemas.openxmlformats.org/officeDocument/2006/relationships/slide" Target="slide7.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61.xml"/><Relationship Id="rId4" Type="http://schemas.openxmlformats.org/officeDocument/2006/relationships/slide" Target="slide5.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3.xml"/><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4.xml"/><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5" y="3484245"/>
            <a:ext cx="9144635" cy="2676525"/>
          </a:xfrm>
          <a:prstGeom prst="rect">
            <a:avLst/>
          </a:prstGeom>
          <a:noFill/>
          <a:ln w="19050">
            <a:solidFill>
              <a:schemeClr val="tx1"/>
            </a:solidFill>
          </a:ln>
        </p:spPr>
        <p:txBody>
          <a:bodyPr wrap="square">
            <a:spAutoFit/>
          </a:bodyPr>
          <a:p>
            <a:pPr indent="0"/>
            <a:r>
              <a:rPr lang="en-US" sz="2800" b="0">
                <a:latin typeface="Calibri" panose="020F0502020204030204" charset="0"/>
                <a:ea typeface="宋体" panose="02010600030101010101" pitchFamily="2" charset="-122"/>
                <a:cs typeface="Times New Roman" panose="02020603050405020304" pitchFamily="18" charset="0"/>
              </a:rPr>
              <a:t>    Welcome to the Zhoukoudian caves here in China. It is a great pleasure to meet you students from England, who are interested in archaeology. You must be aware that it's here that we found evidence of some of the earliest people who lived in this part of the world. We've been excavating here for many years and ... </a:t>
            </a:r>
            <a:endParaRPr lang="zh-CN" altLang="en-US" sz="2800"/>
          </a:p>
        </p:txBody>
      </p:sp>
      <p:sp>
        <p:nvSpPr>
          <p:cNvPr id="2" name="文本框 1"/>
          <p:cNvSpPr txBox="1"/>
          <p:nvPr/>
        </p:nvSpPr>
        <p:spPr>
          <a:xfrm>
            <a:off x="274955" y="180975"/>
            <a:ext cx="1803400" cy="521970"/>
          </a:xfrm>
          <a:prstGeom prst="rect">
            <a:avLst/>
          </a:prstGeom>
          <a:noFill/>
          <a:ln w="19050">
            <a:solidFill>
              <a:schemeClr val="tx1"/>
            </a:solidFill>
          </a:ln>
        </p:spPr>
        <p:txBody>
          <a:bodyPr wrap="square" rtlCol="0">
            <a:spAutoFit/>
          </a:bodyPr>
          <a:p>
            <a:r>
              <a:rPr lang="en-US" altLang="zh-CN" sz="2800"/>
              <a:t>checking</a:t>
            </a:r>
            <a:endParaRPr lang="en-US" altLang="zh-CN" sz="2800"/>
          </a:p>
        </p:txBody>
      </p:sp>
      <p:sp>
        <p:nvSpPr>
          <p:cNvPr id="4" name="文本框 3"/>
          <p:cNvSpPr txBox="1"/>
          <p:nvPr/>
        </p:nvSpPr>
        <p:spPr>
          <a:xfrm>
            <a:off x="0" y="1238885"/>
            <a:ext cx="9144000" cy="2245360"/>
          </a:xfrm>
          <a:prstGeom prst="rect">
            <a:avLst/>
          </a:prstGeom>
          <a:noFill/>
          <a:ln w="19050">
            <a:solidFill>
              <a:schemeClr val="tx1"/>
            </a:solidFill>
          </a:ln>
        </p:spPr>
        <p:txBody>
          <a:bodyPr wrap="square" rtlCol="0">
            <a:spAutoFit/>
          </a:bodyPr>
          <a:p>
            <a:r>
              <a:rPr lang="en-US" altLang="zh-CN" sz="2800"/>
              <a:t>On behalf of our country, I feel greatly honored to welcome you. hearing that you are interested in archaeology, I am very excited. Here in the Zhoukoudian caves , you can learn much about how our ancestors live. Now, follow me.</a:t>
            </a:r>
            <a:endParaRPr lang="en-US" altLang="zh-CN" sz="2800"/>
          </a:p>
        </p:txBody>
      </p:sp>
      <p:sp>
        <p:nvSpPr>
          <p:cNvPr id="5" name="圆角矩形标注 4"/>
          <p:cNvSpPr/>
          <p:nvPr/>
        </p:nvSpPr>
        <p:spPr>
          <a:xfrm>
            <a:off x="2245360" y="312420"/>
            <a:ext cx="2428240" cy="77724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仿宋" panose="02010609060101010101" charset="-122"/>
                <a:ea typeface="仿宋" panose="02010609060101010101" charset="-122"/>
              </a:rPr>
              <a:t>语言不符合身份</a:t>
            </a:r>
            <a:endParaRPr lang="zh-CN" altLang="en-US" sz="2400" b="1" dirty="0">
              <a:latin typeface="仿宋" panose="02010609060101010101" charset="-122"/>
              <a:ea typeface="仿宋" panose="02010609060101010101" charset="-122"/>
            </a:endParaRPr>
          </a:p>
        </p:txBody>
      </p:sp>
      <p:cxnSp>
        <p:nvCxnSpPr>
          <p:cNvPr id="6" name="直接连接符 5"/>
          <p:cNvCxnSpPr/>
          <p:nvPr/>
        </p:nvCxnSpPr>
        <p:spPr>
          <a:xfrm flipV="1">
            <a:off x="149860" y="1700530"/>
            <a:ext cx="7590790" cy="79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26085" y="3989070"/>
            <a:ext cx="5226050" cy="1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49860" y="4364990"/>
            <a:ext cx="3486150" cy="5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圆角矩形标注 11"/>
          <p:cNvSpPr/>
          <p:nvPr/>
        </p:nvSpPr>
        <p:spPr>
          <a:xfrm>
            <a:off x="3100705" y="2833370"/>
            <a:ext cx="2139315" cy="650875"/>
          </a:xfrm>
          <a:prstGeom prst="wedgeRoundRectCallout">
            <a:avLst>
              <a:gd name="adj1" fmla="val -22484"/>
              <a:gd name="adj2" fmla="val 77647"/>
              <a:gd name="adj3" fmla="val 16667"/>
            </a:avLst>
          </a:prstGeom>
          <a:solidFill>
            <a:srgbClr val="F317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得体又具体</a:t>
            </a:r>
            <a:endParaRPr lang="zh-CN" altLang="en-US" sz="2400" b="1">
              <a:latin typeface="仿宋" panose="02010609060101010101" charset="-122"/>
              <a:ea typeface="仿宋" panose="02010609060101010101" charset="-122"/>
            </a:endParaRPr>
          </a:p>
        </p:txBody>
      </p:sp>
      <p:sp>
        <p:nvSpPr>
          <p:cNvPr id="13" name="椭圆 12"/>
          <p:cNvSpPr/>
          <p:nvPr/>
        </p:nvSpPr>
        <p:spPr>
          <a:xfrm>
            <a:off x="7320280" y="4418330"/>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635" y="4850130"/>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7452360" y="4004945"/>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7910195" y="4850130"/>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标注 16"/>
          <p:cNvSpPr/>
          <p:nvPr/>
        </p:nvSpPr>
        <p:spPr>
          <a:xfrm>
            <a:off x="6325870" y="2659380"/>
            <a:ext cx="2708910" cy="9988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仿宋" panose="02010609060101010101" charset="-122"/>
                <a:ea typeface="仿宋" panose="02010609060101010101" charset="-122"/>
              </a:rPr>
              <a:t>强调句和定语从句，使语言丰富</a:t>
            </a:r>
            <a:endParaRPr lang="zh-CN" altLang="en-US" sz="2400" b="1" dirty="0">
              <a:latin typeface="仿宋" panose="02010609060101010101" charset="-122"/>
              <a:ea typeface="仿宋" panose="02010609060101010101" charset="-122"/>
            </a:endParaRPr>
          </a:p>
        </p:txBody>
      </p:sp>
      <p:cxnSp>
        <p:nvCxnSpPr>
          <p:cNvPr id="18" name="直接连接符 17"/>
          <p:cNvCxnSpPr/>
          <p:nvPr/>
        </p:nvCxnSpPr>
        <p:spPr>
          <a:xfrm flipV="1">
            <a:off x="2165985" y="5228590"/>
            <a:ext cx="4782185" cy="5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509135" y="5588635"/>
            <a:ext cx="3950970" cy="63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圆角矩形标注 19"/>
          <p:cNvSpPr/>
          <p:nvPr/>
        </p:nvSpPr>
        <p:spPr>
          <a:xfrm>
            <a:off x="4810125" y="5588635"/>
            <a:ext cx="3362325" cy="939165"/>
          </a:xfrm>
          <a:prstGeom prst="wedgeRoundRectCallout">
            <a:avLst>
              <a:gd name="adj1" fmla="val -41668"/>
              <a:gd name="adj2" fmla="val -7145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仿宋" panose="02010609060101010101" charset="-122"/>
                <a:ea typeface="仿宋" panose="02010609060101010101" charset="-122"/>
              </a:rPr>
              <a:t>earliest</a:t>
            </a:r>
            <a:r>
              <a:rPr lang="zh-CN" altLang="en-US" sz="2400" b="1">
                <a:latin typeface="仿宋" panose="02010609060101010101" charset="-122"/>
                <a:ea typeface="仿宋" panose="02010609060101010101" charset="-122"/>
              </a:rPr>
              <a:t>和</a:t>
            </a:r>
            <a:r>
              <a:rPr lang="en-US" altLang="zh-CN" sz="2400" b="1">
                <a:latin typeface="仿宋" panose="02010609060101010101" charset="-122"/>
                <a:ea typeface="仿宋" panose="02010609060101010101" charset="-122"/>
              </a:rPr>
              <a:t>have been excavating</a:t>
            </a:r>
            <a:r>
              <a:rPr lang="zh-CN" altLang="en-US" sz="2400" b="1">
                <a:latin typeface="仿宋" panose="02010609060101010101" charset="-122"/>
                <a:ea typeface="仿宋" panose="02010609060101010101" charset="-122"/>
              </a:rPr>
              <a:t>激发学生的好奇心。</a:t>
            </a:r>
            <a:endParaRPr lang="zh-CN" altLang="en-US" sz="2400" b="1">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linds(horizont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animBg="1"/>
      <p:bldP spid="100" grpId="0" bldLvl="0" animBg="1"/>
      <p:bldP spid="100" grpId="1" animBg="1"/>
      <p:bldP spid="12" grpId="0" bldLvl="0" animBg="1"/>
      <p:bldP spid="13" grpId="0" bldLvl="0" animBg="1"/>
      <p:bldP spid="13" grpId="1" animBg="1"/>
      <p:bldP spid="14" grpId="0" bldLvl="0" animBg="1"/>
      <p:bldP spid="14" grpId="1" animBg="1"/>
      <p:bldP spid="15" grpId="0" bldLvl="0" animBg="1"/>
      <p:bldP spid="15" grpId="1" animBg="1"/>
      <p:bldP spid="16" grpId="0" bldLvl="0" animBg="1"/>
      <p:bldP spid="16" grpId="1" animBg="1"/>
      <p:bldP spid="17" grpId="0" bldLvl="0" animBg="1"/>
      <p:bldP spid="2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32815"/>
            <a:ext cx="9144000" cy="2061210"/>
          </a:xfrm>
          <a:prstGeom prst="rect">
            <a:avLst/>
          </a:prstGeom>
          <a:noFill/>
        </p:spPr>
        <p:txBody>
          <a:bodyPr wrap="square" rtlCol="0">
            <a:spAutoFit/>
          </a:bodyPr>
          <a:lstStyle/>
          <a:p>
            <a:r>
              <a:rPr lang="en-US" altLang="zh-CN" sz="3200" dirty="0" smtClean="0">
                <a:solidFill>
                  <a:srgbClr val="FF0000"/>
                </a:solidFill>
              </a:rPr>
              <a:t>Assuming </a:t>
            </a:r>
            <a:r>
              <a:rPr lang="en-US" altLang="zh-CN" sz="3200" dirty="0" smtClean="0"/>
              <a:t> that you are an archaeologist, would you please make </a:t>
            </a:r>
            <a:r>
              <a:rPr lang="en-US" altLang="zh-CN" sz="3200" dirty="0" smtClean="0">
                <a:solidFill>
                  <a:srgbClr val="FF0000"/>
                </a:solidFill>
              </a:rPr>
              <a:t>a tentative </a:t>
            </a:r>
            <a:r>
              <a:rPr lang="en-US" altLang="zh-CN" sz="3200" dirty="0" smtClean="0"/>
              <a:t>analysis</a:t>
            </a:r>
            <a:r>
              <a:rPr lang="en-US" altLang="zh-CN" sz="3200" dirty="0" smtClean="0"/>
              <a:t> about what the following </a:t>
            </a:r>
            <a:r>
              <a:rPr lang="en-US" altLang="zh-CN" sz="3200" dirty="0" smtClean="0">
                <a:solidFill>
                  <a:srgbClr val="FF0000"/>
                </a:solidFill>
              </a:rPr>
              <a:t>primitive</a:t>
            </a:r>
            <a:r>
              <a:rPr lang="en-US" altLang="zh-CN" sz="3200" dirty="0" smtClean="0"/>
              <a:t> items </a:t>
            </a:r>
            <a:r>
              <a:rPr lang="en-US" altLang="zh-CN" sz="3200" dirty="0" smtClean="0">
                <a:solidFill>
                  <a:srgbClr val="FF0000"/>
                </a:solidFill>
              </a:rPr>
              <a:t>might have been </a:t>
            </a:r>
            <a:r>
              <a:rPr lang="en-US" altLang="zh-CN" sz="3200" dirty="0" smtClean="0"/>
              <a:t>used for ? and what else can you infer from them </a:t>
            </a:r>
            <a:endParaRPr lang="zh-CN" altLang="en-US" sz="3200" dirty="0"/>
          </a:p>
        </p:txBody>
      </p:sp>
      <p:pic>
        <p:nvPicPr>
          <p:cNvPr id="4" name="Picture 4" descr="5"/>
          <p:cNvPicPr>
            <a:picLocks noChangeAspect="1" noChangeArrowheads="1"/>
          </p:cNvPicPr>
          <p:nvPr/>
        </p:nvPicPr>
        <p:blipFill>
          <a:blip r:embed="rId1" cstate="print"/>
          <a:srcRect b="4649"/>
          <a:stretch>
            <a:fillRect/>
          </a:stretch>
        </p:blipFill>
        <p:spPr bwMode="auto">
          <a:xfrm>
            <a:off x="0" y="2806700"/>
            <a:ext cx="4716145" cy="4051280"/>
          </a:xfrm>
          <a:prstGeom prst="rect">
            <a:avLst/>
          </a:prstGeom>
          <a:noFill/>
        </p:spPr>
      </p:pic>
      <p:pic>
        <p:nvPicPr>
          <p:cNvPr id="5" name="Picture 6" descr="reading 3"/>
          <p:cNvPicPr>
            <a:picLocks noChangeAspect="1" noChangeArrowheads="1"/>
          </p:cNvPicPr>
          <p:nvPr/>
        </p:nvPicPr>
        <p:blipFill>
          <a:blip r:embed="rId2" cstate="print"/>
          <a:srcRect/>
          <a:stretch>
            <a:fillRect/>
          </a:stretch>
        </p:blipFill>
        <p:spPr bwMode="auto">
          <a:xfrm>
            <a:off x="4562797" y="2922414"/>
            <a:ext cx="4581203" cy="4412748"/>
          </a:xfrm>
          <a:prstGeom prst="rect">
            <a:avLst/>
          </a:prstGeom>
          <a:noFill/>
        </p:spPr>
      </p:pic>
      <p:sp>
        <p:nvSpPr>
          <p:cNvPr id="6" name="TextBox 5"/>
          <p:cNvSpPr txBox="1"/>
          <p:nvPr/>
        </p:nvSpPr>
        <p:spPr>
          <a:xfrm>
            <a:off x="4562857" y="2994174"/>
            <a:ext cx="4968552" cy="1814830"/>
          </a:xfrm>
          <a:prstGeom prst="rect">
            <a:avLst/>
          </a:prstGeom>
          <a:solidFill>
            <a:srgbClr val="FFFF00"/>
          </a:solidFill>
        </p:spPr>
        <p:txBody>
          <a:bodyPr wrap="square" rtlCol="0">
            <a:spAutoFit/>
          </a:bodyPr>
          <a:lstStyle/>
          <a:p>
            <a:r>
              <a:rPr lang="en-US" altLang="zh-CN" sz="2800" dirty="0" smtClean="0"/>
              <a:t>It  might have been used for </a:t>
            </a:r>
            <a:endParaRPr lang="en-US" altLang="zh-CN" sz="2800" dirty="0" smtClean="0"/>
          </a:p>
          <a:p>
            <a:r>
              <a:rPr lang="en-US" altLang="zh-CN" sz="2800" dirty="0" smtClean="0"/>
              <a:t>It must have been made of ---</a:t>
            </a:r>
            <a:endParaRPr lang="en-US" altLang="zh-CN" sz="2800" dirty="0" smtClean="0"/>
          </a:p>
          <a:p>
            <a:r>
              <a:rPr lang="en-US" altLang="zh-CN" sz="2800" dirty="0" smtClean="0"/>
              <a:t>I think that the primitive people must have  ---</a:t>
            </a:r>
            <a:endParaRPr lang="zh-CN" altLang="en-US" sz="2800" dirty="0"/>
          </a:p>
        </p:txBody>
      </p:sp>
      <p:sp>
        <p:nvSpPr>
          <p:cNvPr id="8" name="矩形 7"/>
          <p:cNvSpPr/>
          <p:nvPr/>
        </p:nvSpPr>
        <p:spPr>
          <a:xfrm>
            <a:off x="0" y="1004570"/>
            <a:ext cx="1919605" cy="521970"/>
          </a:xfrm>
          <a:prstGeom prst="rect">
            <a:avLst/>
          </a:prstGeom>
          <a:solidFill>
            <a:srgbClr val="00B0F0"/>
          </a:solidFill>
        </p:spPr>
        <p:txBody>
          <a:bodyPr wrap="square">
            <a:spAutoFit/>
          </a:bodyPr>
          <a:lstStyle/>
          <a:p>
            <a:r>
              <a:rPr lang="en-US" altLang="zh-CN" sz="2800" dirty="0" smtClean="0"/>
              <a:t>Suppose</a:t>
            </a:r>
            <a:endParaRPr lang="zh-CN" altLang="en-US" sz="2800" dirty="0"/>
          </a:p>
        </p:txBody>
      </p:sp>
      <p:sp>
        <p:nvSpPr>
          <p:cNvPr id="9" name="矩形 8"/>
          <p:cNvSpPr/>
          <p:nvPr/>
        </p:nvSpPr>
        <p:spPr>
          <a:xfrm>
            <a:off x="35560" y="977265"/>
            <a:ext cx="2778760" cy="521970"/>
          </a:xfrm>
          <a:prstGeom prst="rect">
            <a:avLst/>
          </a:prstGeom>
          <a:solidFill>
            <a:srgbClr val="00B0F0"/>
          </a:solidFill>
        </p:spPr>
        <p:txBody>
          <a:bodyPr wrap="square">
            <a:spAutoFit/>
          </a:bodyPr>
          <a:lstStyle/>
          <a:p>
            <a:r>
              <a:rPr lang="en-US" altLang="zh-CN" sz="2800" dirty="0" smtClean="0"/>
              <a:t>        If</a:t>
            </a:r>
            <a:endParaRPr lang="zh-CN" altLang="en-US" sz="2800" dirty="0"/>
          </a:p>
        </p:txBody>
      </p:sp>
      <p:sp>
        <p:nvSpPr>
          <p:cNvPr id="2" name="文本框 1"/>
          <p:cNvSpPr txBox="1"/>
          <p:nvPr/>
        </p:nvSpPr>
        <p:spPr>
          <a:xfrm>
            <a:off x="0" y="161290"/>
            <a:ext cx="7322820" cy="521970"/>
          </a:xfrm>
          <a:prstGeom prst="rect">
            <a:avLst/>
          </a:prstGeom>
          <a:solidFill>
            <a:srgbClr val="FFFF00"/>
          </a:solidFill>
          <a:ln>
            <a:solidFill>
              <a:srgbClr val="FFFF00"/>
            </a:solidFill>
          </a:ln>
        </p:spPr>
        <p:txBody>
          <a:bodyPr wrap="square" rtlCol="0">
            <a:spAutoFit/>
          </a:bodyPr>
          <a:p>
            <a:pPr indent="0"/>
            <a:r>
              <a:rPr lang="en-US" altLang="zh-CN" sz="2800"/>
              <a:t>Step3: Identification of archaeological objects </a:t>
            </a:r>
            <a:endParaRPr lang="en-US" altLang="zh-CN" sz="280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jzkd374"/>
          <p:cNvPicPr>
            <a:picLocks noChangeAspect="1" noChangeArrowheads="1"/>
          </p:cNvPicPr>
          <p:nvPr/>
        </p:nvPicPr>
        <p:blipFill>
          <a:blip r:embed="rId1" cstate="print"/>
          <a:srcRect/>
          <a:stretch>
            <a:fillRect/>
          </a:stretch>
        </p:blipFill>
        <p:spPr>
          <a:xfrm>
            <a:off x="4283968" y="260648"/>
            <a:ext cx="4860032" cy="6292800"/>
          </a:xfrm>
          <a:prstGeom prst="rect">
            <a:avLst/>
          </a:prstGeom>
          <a:noFill/>
        </p:spPr>
      </p:pic>
      <p:sp>
        <p:nvSpPr>
          <p:cNvPr id="10" name="TextBox 9"/>
          <p:cNvSpPr txBox="1"/>
          <p:nvPr/>
        </p:nvSpPr>
        <p:spPr>
          <a:xfrm>
            <a:off x="0" y="1456690"/>
            <a:ext cx="4284345" cy="3046095"/>
          </a:xfrm>
          <a:prstGeom prst="rect">
            <a:avLst/>
          </a:prstGeom>
          <a:noFill/>
        </p:spPr>
        <p:txBody>
          <a:bodyPr wrap="square" rtlCol="0">
            <a:spAutoFit/>
          </a:bodyPr>
          <a:lstStyle/>
          <a:p>
            <a:r>
              <a:rPr lang="en-US" altLang="zh-CN" sz="3200" dirty="0" smtClean="0"/>
              <a:t> </a:t>
            </a:r>
            <a:r>
              <a:rPr lang="en-US" altLang="zh-CN" sz="3200" dirty="0" smtClean="0">
                <a:solidFill>
                  <a:srgbClr val="FF0000"/>
                </a:solidFill>
              </a:rPr>
              <a:t>Assuming</a:t>
            </a:r>
            <a:r>
              <a:rPr lang="en-US" altLang="zh-CN" sz="3200" dirty="0" smtClean="0"/>
              <a:t> that you are the students,what questions would you like to ask the archaeologist about Peking Man’s life?</a:t>
            </a:r>
            <a:endParaRPr lang="zh-CN" altLang="en-US" sz="3200" dirty="0"/>
          </a:p>
        </p:txBody>
      </p:sp>
      <p:sp>
        <p:nvSpPr>
          <p:cNvPr id="8" name="文本框 7"/>
          <p:cNvSpPr txBox="1"/>
          <p:nvPr/>
        </p:nvSpPr>
        <p:spPr>
          <a:xfrm>
            <a:off x="0" y="161290"/>
            <a:ext cx="4662805" cy="521970"/>
          </a:xfrm>
          <a:prstGeom prst="rect">
            <a:avLst/>
          </a:prstGeom>
          <a:solidFill>
            <a:srgbClr val="FFFF00"/>
          </a:solidFill>
          <a:ln>
            <a:solidFill>
              <a:srgbClr val="FFFF00"/>
            </a:solidFill>
          </a:ln>
        </p:spPr>
        <p:txBody>
          <a:bodyPr wrap="square" rtlCol="0">
            <a:spAutoFit/>
          </a:bodyPr>
          <a:p>
            <a:pPr indent="0"/>
            <a:r>
              <a:rPr lang="en-US" altLang="zh-CN" sz="2800"/>
              <a:t>Step4: Thinking and asking </a:t>
            </a:r>
            <a:endParaRPr lang="en-US" altLang="zh-CN" sz="2800"/>
          </a:p>
        </p:txBody>
      </p:sp>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755" y="764540"/>
            <a:ext cx="4427855" cy="583565"/>
          </a:xfrm>
          <a:prstGeom prst="rect">
            <a:avLst/>
          </a:prstGeom>
          <a:solidFill>
            <a:schemeClr val="bg2">
              <a:lumMod val="90000"/>
            </a:schemeClr>
          </a:solidFill>
          <a:ln w="19050">
            <a:solidFill>
              <a:schemeClr val="tx1"/>
            </a:solidFill>
          </a:ln>
        </p:spPr>
        <p:txBody>
          <a:bodyPr wrap="square" rtlCol="0">
            <a:spAutoFit/>
          </a:bodyPr>
          <a:lstStyle/>
          <a:p>
            <a:pPr marL="342900" indent="-342900"/>
            <a:r>
              <a:rPr lang="en-US" altLang="zh-CN" sz="3200" dirty="0" smtClean="0"/>
              <a:t>Check the questions</a:t>
            </a:r>
            <a:endParaRPr lang="en-US" altLang="zh-CN" sz="3200" dirty="0" smtClean="0"/>
          </a:p>
        </p:txBody>
      </p:sp>
      <p:sp>
        <p:nvSpPr>
          <p:cNvPr id="27649" name="Rectangle 1"/>
          <p:cNvSpPr>
            <a:spLocks noChangeArrowheads="1"/>
          </p:cNvSpPr>
          <p:nvPr/>
        </p:nvSpPr>
        <p:spPr bwMode="auto">
          <a:xfrm>
            <a:off x="5073526" y="260648"/>
            <a:ext cx="3978974"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how could they live here?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355976" y="908720"/>
            <a:ext cx="3990340" cy="521970"/>
          </a:xfrm>
          <a:prstGeom prst="rect">
            <a:avLst/>
          </a:prstGeom>
        </p:spPr>
        <p:txBody>
          <a:bodyPr wrap="none">
            <a:spAutoFit/>
          </a:bodyPr>
          <a:lstStyle/>
          <a:p>
            <a:r>
              <a:rPr lang="en-US" altLang="zh-CN" sz="2800" dirty="0" smtClean="0">
                <a:latin typeface="Traditional Arabic" panose="02020603050405020304" charset="0"/>
                <a:cs typeface="Traditional Arabic" panose="02020603050405020304" charset="0"/>
              </a:rPr>
              <a:t>How did they keep warm</a:t>
            </a:r>
            <a:r>
              <a:rPr lang="en-US" altLang="zh-CN" sz="2800" dirty="0" smtClean="0"/>
              <a:t>? </a:t>
            </a:r>
            <a:endParaRPr lang="zh-CN" altLang="en-US" sz="2800" dirty="0"/>
          </a:p>
        </p:txBody>
      </p:sp>
      <p:sp>
        <p:nvSpPr>
          <p:cNvPr id="27650" name="Rectangle 2"/>
          <p:cNvSpPr>
            <a:spLocks noChangeArrowheads="1"/>
          </p:cNvSpPr>
          <p:nvPr/>
        </p:nvSpPr>
        <p:spPr bwMode="auto">
          <a:xfrm>
            <a:off x="1871192" y="1412776"/>
            <a:ext cx="7272808"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What wild animals were there all that time ago?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651" name="Rectangle 3"/>
          <p:cNvSpPr>
            <a:spLocks noChangeArrowheads="1"/>
          </p:cNvSpPr>
          <p:nvPr/>
        </p:nvSpPr>
        <p:spPr bwMode="auto">
          <a:xfrm>
            <a:off x="0" y="2061473"/>
            <a:ext cx="9109075" cy="52197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That's a needle. </a:t>
            </a:r>
            <a:r>
              <a:rPr kumimoji="0" lang="en-US" altLang="zh-CN" sz="2800" b="0" i="0" u="none" strike="noStrike" cap="none" normalizeH="0" baseline="0" dirty="0" smtClean="0">
                <a:ln>
                  <a:noFill/>
                </a:ln>
                <a:solidFill>
                  <a:schemeClr val="tx1"/>
                </a:solidFill>
                <a:effectLst/>
                <a:latin typeface="Traditional Arabic" panose="02020603050405020304" charset="0"/>
                <a:ea typeface="宋体" panose="02010600030101010101" pitchFamily="2" charset="-122"/>
                <a:cs typeface="Traditional Arabic" panose="02020603050405020304" charset="0"/>
              </a:rPr>
              <a:t>Goodness, does that mean they repaired things? </a:t>
            </a:r>
            <a:endParaRPr kumimoji="0" lang="en-US" altLang="zh-CN" sz="2800" b="0" i="0" u="none" strike="noStrike" cap="none" normalizeH="0" baseline="0" dirty="0" smtClean="0">
              <a:ln>
                <a:noFill/>
              </a:ln>
              <a:solidFill>
                <a:schemeClr val="tx1"/>
              </a:solidFill>
              <a:effectLst/>
              <a:latin typeface="Traditional Arabic" panose="02020603050405020304" charset="0"/>
              <a:ea typeface="宋体" panose="02010600030101010101" pitchFamily="2" charset="-122"/>
              <a:cs typeface="Traditional Arabic" panose="02020603050405020304" charset="0"/>
            </a:endParaRPr>
          </a:p>
        </p:txBody>
      </p:sp>
      <p:sp>
        <p:nvSpPr>
          <p:cNvPr id="9" name="矩形 8"/>
          <p:cNvSpPr/>
          <p:nvPr/>
        </p:nvSpPr>
        <p:spPr>
          <a:xfrm>
            <a:off x="0" y="2636912"/>
            <a:ext cx="8964488" cy="953135"/>
          </a:xfrm>
          <a:prstGeom prst="rect">
            <a:avLst/>
          </a:prstGeom>
        </p:spPr>
        <p:txBody>
          <a:bodyPr wrap="square">
            <a:spAutoFit/>
          </a:bodyPr>
          <a:lstStyle/>
          <a:p>
            <a:r>
              <a:rPr lang="en-US" altLang="zh-CN" sz="2800" dirty="0" smtClean="0">
                <a:latin typeface="Traditional Arabic" panose="02020603050405020304" charset="0"/>
                <a:cs typeface="Traditional Arabic" panose="02020603050405020304" charset="0"/>
              </a:rPr>
              <a:t>Do you mean that they made their own clothes? Where did they get the material? </a:t>
            </a:r>
            <a:endParaRPr lang="zh-CN" altLang="en-US" sz="2800" dirty="0">
              <a:latin typeface="Traditional Arabic" panose="02020603050405020304" charset="0"/>
              <a:cs typeface="Traditional Arabic" panose="02020603050405020304" charset="0"/>
            </a:endParaRPr>
          </a:p>
        </p:txBody>
      </p:sp>
      <p:sp>
        <p:nvSpPr>
          <p:cNvPr id="10" name="矩形 9"/>
          <p:cNvSpPr/>
          <p:nvPr/>
        </p:nvSpPr>
        <p:spPr>
          <a:xfrm>
            <a:off x="0" y="3717032"/>
            <a:ext cx="8676456" cy="953135"/>
          </a:xfrm>
          <a:prstGeom prst="rect">
            <a:avLst/>
          </a:prstGeom>
        </p:spPr>
        <p:txBody>
          <a:bodyPr wrap="square">
            <a:spAutoFit/>
          </a:bodyPr>
          <a:lstStyle/>
          <a:p>
            <a:r>
              <a:rPr lang="en-US" altLang="zh-CN" sz="2800" dirty="0" smtClean="0">
                <a:latin typeface="Traditional Arabic" panose="02020603050405020304" charset="0"/>
                <a:cs typeface="Traditional Arabic" panose="02020603050405020304" charset="0"/>
              </a:rPr>
              <a:t>Why, it's a primitive necklace. Did early people really care about their appearance like we do? </a:t>
            </a:r>
            <a:endParaRPr lang="zh-CN" altLang="en-US" sz="2800" dirty="0">
              <a:latin typeface="Traditional Arabic" panose="02020603050405020304" charset="0"/>
              <a:cs typeface="Traditional Arabic" panose="02020603050405020304" charset="0"/>
            </a:endParaRPr>
          </a:p>
        </p:txBody>
      </p:sp>
      <p:sp>
        <p:nvSpPr>
          <p:cNvPr id="27652" name="Rectangle 4"/>
          <p:cNvSpPr>
            <a:spLocks noChangeArrowheads="1"/>
          </p:cNvSpPr>
          <p:nvPr/>
        </p:nvSpPr>
        <p:spPr bwMode="auto">
          <a:xfrm>
            <a:off x="0" y="4869160"/>
            <a:ext cx="913904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This one looks very much like a fish bone. Is that reasonable?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653" name="Rectangle 5"/>
          <p:cNvSpPr>
            <a:spLocks noChangeArrowheads="1"/>
          </p:cNvSpPr>
          <p:nvPr/>
        </p:nvSpPr>
        <p:spPr bwMode="auto">
          <a:xfrm>
            <a:off x="0" y="5589240"/>
            <a:ext cx="9036576"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We are miles from the sea, so how did the seashells get here?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TextBox 12"/>
          <p:cNvSpPr txBox="1"/>
          <p:nvPr/>
        </p:nvSpPr>
        <p:spPr>
          <a:xfrm>
            <a:off x="35560" y="776605"/>
            <a:ext cx="4149090" cy="583565"/>
          </a:xfrm>
          <a:prstGeom prst="rect">
            <a:avLst/>
          </a:prstGeom>
          <a:solidFill>
            <a:schemeClr val="bg2">
              <a:lumMod val="90000"/>
            </a:schemeClr>
          </a:solidFill>
          <a:ln w="19050">
            <a:solidFill>
              <a:schemeClr val="tx1"/>
            </a:solidFill>
          </a:ln>
        </p:spPr>
        <p:txBody>
          <a:bodyPr wrap="square" rtlCol="0">
            <a:spAutoFit/>
          </a:bodyPr>
          <a:lstStyle/>
          <a:p>
            <a:pPr marL="342900" indent="-342900"/>
            <a:r>
              <a:rPr lang="en-US" altLang="zh-CN" sz="3200" dirty="0" smtClean="0"/>
              <a:t>Summarize the topics</a:t>
            </a:r>
            <a:endParaRPr lang="en-US" altLang="zh-CN" sz="3200" dirty="0" smtClean="0"/>
          </a:p>
        </p:txBody>
      </p:sp>
      <p:sp>
        <p:nvSpPr>
          <p:cNvPr id="15" name="TextBox 14"/>
          <p:cNvSpPr txBox="1"/>
          <p:nvPr/>
        </p:nvSpPr>
        <p:spPr>
          <a:xfrm>
            <a:off x="6588224" y="260648"/>
            <a:ext cx="864096" cy="523220"/>
          </a:xfrm>
          <a:prstGeom prst="rect">
            <a:avLst/>
          </a:prstGeom>
          <a:solidFill>
            <a:schemeClr val="bg1"/>
          </a:solidFill>
        </p:spPr>
        <p:txBody>
          <a:bodyPr wrap="square" rtlCol="0">
            <a:spAutoFit/>
          </a:bodyPr>
          <a:lstStyle/>
          <a:p>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live</a:t>
            </a:r>
            <a:endParaRPr lang="zh-CN" altLang="en-US" sz="2800" dirty="0">
              <a:solidFill>
                <a:srgbClr val="FF0000"/>
              </a:solidFill>
            </a:endParaRPr>
          </a:p>
        </p:txBody>
      </p:sp>
      <p:sp>
        <p:nvSpPr>
          <p:cNvPr id="16" name="矩形 15"/>
          <p:cNvSpPr/>
          <p:nvPr/>
        </p:nvSpPr>
        <p:spPr>
          <a:xfrm>
            <a:off x="6301053" y="908720"/>
            <a:ext cx="1799339" cy="523220"/>
          </a:xfrm>
          <a:prstGeom prst="rect">
            <a:avLst/>
          </a:prstGeom>
          <a:solidFill>
            <a:schemeClr val="bg1"/>
          </a:solidFill>
        </p:spPr>
        <p:txBody>
          <a:bodyPr wrap="none">
            <a:spAutoFit/>
          </a:bodyPr>
          <a:lstStyle/>
          <a:p>
            <a:r>
              <a:rPr lang="en-US" altLang="zh-CN" sz="2800" dirty="0" smtClean="0">
                <a:solidFill>
                  <a:srgbClr val="FF0000"/>
                </a:solidFill>
              </a:rPr>
              <a:t>keep warm</a:t>
            </a:r>
            <a:endParaRPr lang="zh-CN" altLang="en-US" sz="2800" dirty="0">
              <a:solidFill>
                <a:srgbClr val="FF0000"/>
              </a:solidFill>
            </a:endParaRPr>
          </a:p>
        </p:txBody>
      </p:sp>
      <p:sp>
        <p:nvSpPr>
          <p:cNvPr id="17" name="矩形 16"/>
          <p:cNvSpPr/>
          <p:nvPr/>
        </p:nvSpPr>
        <p:spPr>
          <a:xfrm>
            <a:off x="1619672" y="1412776"/>
            <a:ext cx="4575291" cy="523220"/>
          </a:xfrm>
          <a:prstGeom prst="rect">
            <a:avLst/>
          </a:prstGeom>
          <a:solidFill>
            <a:schemeClr val="bg1"/>
          </a:solidFill>
        </p:spPr>
        <p:txBody>
          <a:bodyPr wrap="none">
            <a:spAutoFit/>
          </a:bodyPr>
          <a:lstStyle/>
          <a:p>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 wild animals were there </a:t>
            </a:r>
            <a:endParaRPr lang="zh-CN" altLang="en-US" sz="2800" dirty="0">
              <a:solidFill>
                <a:srgbClr val="FF0000"/>
              </a:solidFill>
            </a:endParaRPr>
          </a:p>
        </p:txBody>
      </p:sp>
      <p:sp>
        <p:nvSpPr>
          <p:cNvPr id="18" name="云形 17"/>
          <p:cNvSpPr/>
          <p:nvPr/>
        </p:nvSpPr>
        <p:spPr>
          <a:xfrm>
            <a:off x="3993143" y="784394"/>
            <a:ext cx="5508104" cy="1152128"/>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zh-CN" sz="2800" b="1" dirty="0" smtClean="0">
                <a:solidFill>
                  <a:srgbClr val="FF0000"/>
                </a:solidFill>
                <a:latin typeface="Times New Roman" panose="02020603050405020304" pitchFamily="18" charset="0"/>
              </a:rPr>
              <a:t>Life in the cave</a:t>
            </a:r>
            <a:endParaRPr lang="en-US" altLang="zh-CN" sz="2800" b="1" dirty="0">
              <a:solidFill>
                <a:srgbClr val="FF0000"/>
              </a:solidFill>
              <a:latin typeface="Times New Roman" panose="02020603050405020304" pitchFamily="18" charset="0"/>
            </a:endParaRPr>
          </a:p>
        </p:txBody>
      </p:sp>
      <p:sp>
        <p:nvSpPr>
          <p:cNvPr id="19" name="云形 18"/>
          <p:cNvSpPr/>
          <p:nvPr/>
        </p:nvSpPr>
        <p:spPr>
          <a:xfrm>
            <a:off x="1619672" y="4005064"/>
            <a:ext cx="6912768" cy="136815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zh-CN" sz="2800" b="1" dirty="0" smtClean="0">
                <a:solidFill>
                  <a:srgbClr val="FF0000"/>
                </a:solidFill>
                <a:latin typeface="Times New Roman" panose="02020603050405020304" pitchFamily="18" charset="0"/>
              </a:rPr>
              <a:t>inferences from a necklace</a:t>
            </a:r>
            <a:endParaRPr lang="en-US" altLang="zh-CN" sz="2800" b="1" dirty="0">
              <a:solidFill>
                <a:srgbClr val="FF0000"/>
              </a:solidFill>
              <a:latin typeface="Times New Roman" panose="02020603050405020304" pitchFamily="18" charset="0"/>
            </a:endParaRPr>
          </a:p>
        </p:txBody>
      </p:sp>
      <p:sp>
        <p:nvSpPr>
          <p:cNvPr id="20" name="云形 19"/>
          <p:cNvSpPr/>
          <p:nvPr/>
        </p:nvSpPr>
        <p:spPr>
          <a:xfrm>
            <a:off x="2564160" y="2204864"/>
            <a:ext cx="6012160" cy="105841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zh-CN" sz="2800" b="1" dirty="0" smtClean="0">
                <a:solidFill>
                  <a:srgbClr val="FF0000"/>
                </a:solidFill>
                <a:latin typeface="Times New Roman" panose="02020603050405020304" pitchFamily="18" charset="0"/>
              </a:rPr>
              <a:t>analyses from a needle</a:t>
            </a:r>
            <a:endParaRPr lang="en-US" altLang="zh-CN" sz="2800" b="1" dirty="0">
              <a:solidFill>
                <a:srgbClr val="FF0000"/>
              </a:solidFill>
              <a:latin typeface="Times New Roman" panose="02020603050405020304" pitchFamily="18" charset="0"/>
            </a:endParaRPr>
          </a:p>
        </p:txBody>
      </p:sp>
      <p:sp>
        <p:nvSpPr>
          <p:cNvPr id="8" name="文本框 7"/>
          <p:cNvSpPr txBox="1"/>
          <p:nvPr/>
        </p:nvSpPr>
        <p:spPr>
          <a:xfrm>
            <a:off x="0" y="143510"/>
            <a:ext cx="4847590" cy="521970"/>
          </a:xfrm>
          <a:prstGeom prst="rect">
            <a:avLst/>
          </a:prstGeom>
          <a:solidFill>
            <a:srgbClr val="FFFF00"/>
          </a:solidFill>
          <a:ln>
            <a:solidFill>
              <a:srgbClr val="FFFF00"/>
            </a:solidFill>
          </a:ln>
        </p:spPr>
        <p:txBody>
          <a:bodyPr wrap="square" rtlCol="0">
            <a:spAutoFit/>
          </a:bodyPr>
          <a:p>
            <a:pPr indent="0"/>
            <a:r>
              <a:rPr lang="en-US" altLang="zh-CN" sz="2800"/>
              <a:t>Step5: Reading and checking </a:t>
            </a:r>
            <a:endParaRPr lang="en-US" altLang="zh-CN"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additive="base">
                                        <p:cTn id="7" dur="500" fill="hold"/>
                                        <p:tgtEl>
                                          <p:spTgt spid="27649"/>
                                        </p:tgtEl>
                                        <p:attrNameLst>
                                          <p:attrName>ppt_x</p:attrName>
                                        </p:attrNameLst>
                                      </p:cBhvr>
                                      <p:tavLst>
                                        <p:tav tm="0">
                                          <p:val>
                                            <p:strVal val="#ppt_x"/>
                                          </p:val>
                                        </p:tav>
                                        <p:tav tm="100000">
                                          <p:val>
                                            <p:strVal val="#ppt_x"/>
                                          </p:val>
                                        </p:tav>
                                      </p:tavLst>
                                    </p:anim>
                                    <p:anim calcmode="lin" valueType="num">
                                      <p:cBhvr additive="base">
                                        <p:cTn id="8"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0"/>
                                        </p:tgtEl>
                                        <p:attrNameLst>
                                          <p:attrName>style.visibility</p:attrName>
                                        </p:attrNameLst>
                                      </p:cBhvr>
                                      <p:to>
                                        <p:strVal val="visible"/>
                                      </p:to>
                                    </p:set>
                                    <p:anim calcmode="lin" valueType="num">
                                      <p:cBhvr additive="base">
                                        <p:cTn id="19" dur="500" fill="hold"/>
                                        <p:tgtEl>
                                          <p:spTgt spid="27650"/>
                                        </p:tgtEl>
                                        <p:attrNameLst>
                                          <p:attrName>ppt_x</p:attrName>
                                        </p:attrNameLst>
                                      </p:cBhvr>
                                      <p:tavLst>
                                        <p:tav tm="0">
                                          <p:val>
                                            <p:strVal val="#ppt_x"/>
                                          </p:val>
                                        </p:tav>
                                        <p:tav tm="100000">
                                          <p:val>
                                            <p:strVal val="#ppt_x"/>
                                          </p:val>
                                        </p:tav>
                                      </p:tavLst>
                                    </p:anim>
                                    <p:anim calcmode="lin" valueType="num">
                                      <p:cBhvr additive="base">
                                        <p:cTn id="20"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gtEl>
                                        <p:attrNameLst>
                                          <p:attrName>style.visibility</p:attrName>
                                        </p:attrNameLst>
                                      </p:cBhvr>
                                      <p:to>
                                        <p:strVal val="visible"/>
                                      </p:to>
                                    </p:set>
                                    <p:anim calcmode="lin" valueType="num">
                                      <p:cBhvr additive="base">
                                        <p:cTn id="25" dur="500" fill="hold"/>
                                        <p:tgtEl>
                                          <p:spTgt spid="27651"/>
                                        </p:tgtEl>
                                        <p:attrNameLst>
                                          <p:attrName>ppt_x</p:attrName>
                                        </p:attrNameLst>
                                      </p:cBhvr>
                                      <p:tavLst>
                                        <p:tav tm="0">
                                          <p:val>
                                            <p:strVal val="#ppt_x"/>
                                          </p:val>
                                        </p:tav>
                                        <p:tav tm="100000">
                                          <p:val>
                                            <p:strVal val="#ppt_x"/>
                                          </p:val>
                                        </p:tav>
                                      </p:tavLst>
                                    </p:anim>
                                    <p:anim calcmode="lin" valueType="num">
                                      <p:cBhvr additive="base">
                                        <p:cTn id="26"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2"/>
                                        </p:tgtEl>
                                        <p:attrNameLst>
                                          <p:attrName>style.visibility</p:attrName>
                                        </p:attrNameLst>
                                      </p:cBhvr>
                                      <p:to>
                                        <p:strVal val="visible"/>
                                      </p:to>
                                    </p:set>
                                    <p:anim calcmode="lin" valueType="num">
                                      <p:cBhvr additive="base">
                                        <p:cTn id="43" dur="500" fill="hold"/>
                                        <p:tgtEl>
                                          <p:spTgt spid="27652"/>
                                        </p:tgtEl>
                                        <p:attrNameLst>
                                          <p:attrName>ppt_x</p:attrName>
                                        </p:attrNameLst>
                                      </p:cBhvr>
                                      <p:tavLst>
                                        <p:tav tm="0">
                                          <p:val>
                                            <p:strVal val="#ppt_x"/>
                                          </p:val>
                                        </p:tav>
                                        <p:tav tm="100000">
                                          <p:val>
                                            <p:strVal val="#ppt_x"/>
                                          </p:val>
                                        </p:tav>
                                      </p:tavLst>
                                    </p:anim>
                                    <p:anim calcmode="lin" valueType="num">
                                      <p:cBhvr additive="base">
                                        <p:cTn id="44"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53"/>
                                        </p:tgtEl>
                                        <p:attrNameLst>
                                          <p:attrName>style.visibility</p:attrName>
                                        </p:attrNameLst>
                                      </p:cBhvr>
                                      <p:to>
                                        <p:strVal val="visible"/>
                                      </p:to>
                                    </p:set>
                                    <p:anim calcmode="lin" valueType="num">
                                      <p:cBhvr additive="base">
                                        <p:cTn id="49" dur="500" fill="hold"/>
                                        <p:tgtEl>
                                          <p:spTgt spid="27653"/>
                                        </p:tgtEl>
                                        <p:attrNameLst>
                                          <p:attrName>ppt_x</p:attrName>
                                        </p:attrNameLst>
                                      </p:cBhvr>
                                      <p:tavLst>
                                        <p:tav tm="0">
                                          <p:val>
                                            <p:strVal val="#ppt_x"/>
                                          </p:val>
                                        </p:tav>
                                        <p:tav tm="100000">
                                          <p:val>
                                            <p:strVal val="#ppt_x"/>
                                          </p:val>
                                        </p:tav>
                                      </p:tavLst>
                                    </p:anim>
                                    <p:anim calcmode="lin" valueType="num">
                                      <p:cBhvr additive="base">
                                        <p:cTn id="50"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ldLvl="0" animBg="1"/>
      <p:bldP spid="27650" grpId="0"/>
      <p:bldP spid="27651" grpId="0" bldLvl="0" animBg="1"/>
      <p:bldP spid="9" grpId="0"/>
      <p:bldP spid="10" grpId="0"/>
      <p:bldP spid="27652" grpId="0"/>
      <p:bldP spid="27653" grpId="0"/>
      <p:bldP spid="13" grpId="0" bldLvl="0" animBg="1"/>
      <p:bldP spid="15" grpId="0" animBg="1"/>
      <p:bldP spid="16" grpId="0" animBg="1"/>
      <p:bldP spid="17" grpId="0" animBg="1"/>
      <p:bldP spid="18" grpId="0" bldLvl="0" animBg="1"/>
      <p:bldP spid="19" grpId="0" animBg="1"/>
      <p:bldP spid="2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305"/>
            <a:ext cx="9308465" cy="521970"/>
          </a:xfrm>
          <a:prstGeom prst="rect">
            <a:avLst/>
          </a:prstGeom>
          <a:noFill/>
        </p:spPr>
        <p:txBody>
          <a:bodyPr wrap="square" rtlCol="0">
            <a:spAutoFit/>
          </a:bodyPr>
          <a:lstStyle/>
          <a:p>
            <a:r>
              <a:rPr lang="en-US" altLang="zh-CN" sz="2800" dirty="0" smtClean="0"/>
              <a:t>What are the archaeologists' answers to these questions?</a:t>
            </a:r>
            <a:endParaRPr lang="zh-CN" altLang="en-US" sz="2800" dirty="0"/>
          </a:p>
        </p:txBody>
      </p:sp>
      <p:graphicFrame>
        <p:nvGraphicFramePr>
          <p:cNvPr id="4" name="表格 3"/>
          <p:cNvGraphicFramePr>
            <a:graphicFrameLocks noGrp="1"/>
          </p:cNvGraphicFramePr>
          <p:nvPr>
            <p:custDataLst>
              <p:tags r:id="rId1"/>
            </p:custDataLst>
          </p:nvPr>
        </p:nvGraphicFramePr>
        <p:xfrm>
          <a:off x="0" y="476672"/>
          <a:ext cx="9180512" cy="6299249"/>
        </p:xfrm>
        <a:graphic>
          <a:graphicData uri="http://schemas.openxmlformats.org/drawingml/2006/table">
            <a:tbl>
              <a:tblPr firstRow="1" bandRow="1">
                <a:tableStyleId>{5C22544A-7EE6-4342-B048-85BDC9FD1C3A}</a:tableStyleId>
              </a:tblPr>
              <a:tblGrid>
                <a:gridCol w="2267744"/>
                <a:gridCol w="6912768"/>
              </a:tblGrid>
              <a:tr h="576064">
                <a:tc>
                  <a:txBody>
                    <a:bodyPr/>
                    <a:lstStyle/>
                    <a:p>
                      <a:r>
                        <a:rPr lang="en-US" altLang="zh-CN" sz="2800" dirty="0" smtClean="0">
                          <a:solidFill>
                            <a:schemeClr val="tx1"/>
                          </a:solidFill>
                        </a:rPr>
                        <a:t>Objects</a:t>
                      </a:r>
                      <a:endParaRPr lang="zh-CN"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2800" dirty="0" smtClean="0">
                          <a:solidFill>
                            <a:schemeClr val="tx1"/>
                          </a:solidFill>
                        </a:rPr>
                        <a:t>analyses</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mj-lt"/>
                        <a:buNone/>
                      </a:pPr>
                      <a:endParaRPr lang="en-US" altLang="zh-CN" dirty="0" smtClean="0">
                        <a:solidFill>
                          <a:schemeClr val="tx1"/>
                        </a:solidFill>
                      </a:endParaRPr>
                    </a:p>
                    <a:p>
                      <a:pPr marL="342900" indent="-342900">
                        <a:buFont typeface="+mj-lt"/>
                        <a:buNone/>
                      </a:pPr>
                      <a:endParaRPr lang="en-US" altLang="zh-CN" dirty="0" smtClean="0">
                        <a:solidFill>
                          <a:schemeClr val="tx1"/>
                        </a:solidFill>
                      </a:endParaRPr>
                    </a:p>
                    <a:p>
                      <a:pPr marL="342900" indent="-342900">
                        <a:buFont typeface="+mj-lt"/>
                        <a:buNone/>
                      </a:pP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88992">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dirty="0" smtClean="0">
                        <a:solidFill>
                          <a:schemeClr val="tx1"/>
                        </a:solidFill>
                      </a:endParaRPr>
                    </a:p>
                    <a:p>
                      <a:endParaRPr lang="en-US" altLang="zh-CN" dirty="0" smtClean="0">
                        <a:solidFill>
                          <a:schemeClr val="tx1"/>
                        </a:solidFill>
                      </a:endParaRPr>
                    </a:p>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5800">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54343">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dirty="0" smtClean="0">
                        <a:solidFill>
                          <a:schemeClr val="tx1"/>
                        </a:solidFill>
                      </a:endParaRPr>
                    </a:p>
                    <a:p>
                      <a:endParaRPr lang="en-US" altLang="zh-CN" dirty="0" smtClean="0">
                        <a:solidFill>
                          <a:schemeClr val="tx1"/>
                        </a:solidFill>
                      </a:endParaRPr>
                    </a:p>
                    <a:p>
                      <a:endParaRPr lang="en-US" altLang="zh-CN"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2267585" y="909320"/>
            <a:ext cx="6875780" cy="953135"/>
          </a:xfrm>
          <a:prstGeom prst="rect">
            <a:avLst/>
          </a:prstGeom>
          <a:noFill/>
        </p:spPr>
        <p:txBody>
          <a:bodyPr wrap="square" rtlCol="0">
            <a:spAutoFit/>
          </a:bodyPr>
          <a:lstStyle/>
          <a:p>
            <a:r>
              <a:rPr lang="en-US" altLang="zh-CN" sz="2800" dirty="0" smtClean="0">
                <a:solidFill>
                  <a:srgbClr val="FF0000"/>
                </a:solidFill>
              </a:rPr>
              <a:t>would have kept </a:t>
            </a:r>
            <a:r>
              <a:rPr lang="en-US" altLang="zh-CN" sz="2800" dirty="0" smtClean="0"/>
              <a:t>them </a:t>
            </a:r>
            <a:r>
              <a:rPr lang="en-US" altLang="zh-CN" sz="2800" dirty="0" smtClean="0">
                <a:solidFill>
                  <a:srgbClr val="FF0000"/>
                </a:solidFill>
              </a:rPr>
              <a:t>warm</a:t>
            </a:r>
            <a:r>
              <a:rPr lang="en-US" altLang="zh-CN" sz="2800" dirty="0" smtClean="0"/>
              <a:t>, cooked the food and </a:t>
            </a:r>
            <a:r>
              <a:rPr lang="en-US" altLang="zh-CN" sz="2800" dirty="0" smtClean="0">
                <a:solidFill>
                  <a:srgbClr val="FF0000"/>
                </a:solidFill>
              </a:rPr>
              <a:t>scared</a:t>
            </a:r>
            <a:r>
              <a:rPr lang="en-US" altLang="zh-CN" sz="2800" dirty="0" smtClean="0"/>
              <a:t> wild beasts </a:t>
            </a:r>
            <a:r>
              <a:rPr lang="en-US" altLang="zh-CN" sz="2800" dirty="0" smtClean="0">
                <a:solidFill>
                  <a:srgbClr val="FF0000"/>
                </a:solidFill>
              </a:rPr>
              <a:t>away</a:t>
            </a:r>
            <a:endParaRPr lang="zh-CN" altLang="en-US" sz="2800" dirty="0">
              <a:solidFill>
                <a:srgbClr val="FF0000"/>
              </a:solidFill>
            </a:endParaRPr>
          </a:p>
        </p:txBody>
      </p:sp>
      <p:sp>
        <p:nvSpPr>
          <p:cNvPr id="7" name="TextBox 6"/>
          <p:cNvSpPr txBox="1"/>
          <p:nvPr/>
        </p:nvSpPr>
        <p:spPr>
          <a:xfrm>
            <a:off x="2339975" y="1845310"/>
            <a:ext cx="6967855" cy="521970"/>
          </a:xfrm>
          <a:prstGeom prst="rect">
            <a:avLst/>
          </a:prstGeom>
          <a:noFill/>
        </p:spPr>
        <p:txBody>
          <a:bodyPr wrap="square" rtlCol="0">
            <a:spAutoFit/>
          </a:bodyPr>
          <a:lstStyle/>
          <a:p>
            <a:r>
              <a:rPr lang="en-US" altLang="zh-CN" sz="2800" dirty="0" smtClean="0">
                <a:solidFill>
                  <a:srgbClr val="FF0000"/>
                </a:solidFill>
              </a:rPr>
              <a:t>might have kept </a:t>
            </a:r>
            <a:r>
              <a:rPr lang="en-US" altLang="zh-CN" sz="2800" dirty="0" smtClean="0"/>
              <a:t>the fire </a:t>
            </a:r>
            <a:r>
              <a:rPr lang="en-US" altLang="zh-CN" sz="2800" dirty="0" smtClean="0">
                <a:solidFill>
                  <a:srgbClr val="FF0000"/>
                </a:solidFill>
              </a:rPr>
              <a:t>burning</a:t>
            </a:r>
            <a:r>
              <a:rPr lang="en-US" altLang="zh-CN" sz="2800" dirty="0" smtClean="0"/>
              <a:t> all winter</a:t>
            </a:r>
            <a:endParaRPr lang="zh-CN" altLang="en-US" sz="2800" dirty="0">
              <a:solidFill>
                <a:srgbClr val="FF0000"/>
              </a:solidFill>
            </a:endParaRPr>
          </a:p>
        </p:txBody>
      </p:sp>
      <p:sp>
        <p:nvSpPr>
          <p:cNvPr id="8" name="TextBox 7"/>
          <p:cNvSpPr txBox="1"/>
          <p:nvPr/>
        </p:nvSpPr>
        <p:spPr>
          <a:xfrm>
            <a:off x="2195736" y="2277631"/>
            <a:ext cx="6948264" cy="954107"/>
          </a:xfrm>
          <a:prstGeom prst="rect">
            <a:avLst/>
          </a:prstGeom>
          <a:noFill/>
        </p:spPr>
        <p:txBody>
          <a:bodyPr wrap="square" rtlCol="0">
            <a:spAutoFit/>
          </a:bodyPr>
          <a:lstStyle/>
          <a:p>
            <a:r>
              <a:rPr lang="en-US" altLang="zh-CN" sz="2800" dirty="0" smtClean="0">
                <a:solidFill>
                  <a:srgbClr val="FF0000"/>
                </a:solidFill>
              </a:rPr>
              <a:t>might have hung </a:t>
            </a:r>
            <a:r>
              <a:rPr lang="en-US" altLang="zh-CN" sz="2800" dirty="0" smtClean="0"/>
              <a:t>animal skins at the cave mouth </a:t>
            </a:r>
            <a:r>
              <a:rPr lang="en-US" altLang="zh-CN" sz="2800" dirty="0" smtClean="0">
                <a:solidFill>
                  <a:srgbClr val="FF0000"/>
                </a:solidFill>
              </a:rPr>
              <a:t>to keep out </a:t>
            </a:r>
            <a:r>
              <a:rPr lang="en-US" altLang="zh-CN" sz="2800" dirty="0" smtClean="0"/>
              <a:t>the cold</a:t>
            </a:r>
            <a:endParaRPr lang="zh-CN" altLang="en-US" sz="2800" dirty="0"/>
          </a:p>
        </p:txBody>
      </p:sp>
      <p:sp>
        <p:nvSpPr>
          <p:cNvPr id="9" name="TextBox 8"/>
          <p:cNvSpPr txBox="1"/>
          <p:nvPr/>
        </p:nvSpPr>
        <p:spPr>
          <a:xfrm>
            <a:off x="2411730" y="3357880"/>
            <a:ext cx="6767830" cy="521970"/>
          </a:xfrm>
          <a:prstGeom prst="rect">
            <a:avLst/>
          </a:prstGeom>
          <a:noFill/>
        </p:spPr>
        <p:txBody>
          <a:bodyPr wrap="square" rtlCol="0">
            <a:spAutoFit/>
          </a:bodyPr>
          <a:lstStyle/>
          <a:p>
            <a:r>
              <a:rPr lang="en-US" altLang="zh-CN" sz="2800" dirty="0" smtClean="0"/>
              <a:t>_____________most dangerous enemies</a:t>
            </a:r>
            <a:endParaRPr lang="zh-CN" altLang="en-US" sz="2800" dirty="0"/>
          </a:p>
        </p:txBody>
      </p:sp>
      <p:sp>
        <p:nvSpPr>
          <p:cNvPr id="10" name="TextBox 9"/>
          <p:cNvSpPr txBox="1"/>
          <p:nvPr/>
        </p:nvSpPr>
        <p:spPr>
          <a:xfrm>
            <a:off x="2339975" y="3213735"/>
            <a:ext cx="2961640" cy="521970"/>
          </a:xfrm>
          <a:prstGeom prst="rect">
            <a:avLst/>
          </a:prstGeom>
          <a:noFill/>
        </p:spPr>
        <p:txBody>
          <a:bodyPr wrap="square" rtlCol="0">
            <a:spAutoFit/>
          </a:bodyPr>
          <a:lstStyle/>
          <a:p>
            <a:r>
              <a:rPr lang="en-US" altLang="zh-CN" sz="2800" dirty="0" smtClean="0">
                <a:solidFill>
                  <a:srgbClr val="FF0000"/>
                </a:solidFill>
              </a:rPr>
              <a:t>might have been </a:t>
            </a:r>
            <a:endParaRPr lang="zh-CN" altLang="en-US" sz="2800" dirty="0">
              <a:solidFill>
                <a:srgbClr val="FF0000"/>
              </a:solidFill>
            </a:endParaRPr>
          </a:p>
        </p:txBody>
      </p:sp>
      <p:sp>
        <p:nvSpPr>
          <p:cNvPr id="11" name="TextBox 10"/>
          <p:cNvSpPr txBox="1"/>
          <p:nvPr/>
        </p:nvSpPr>
        <p:spPr>
          <a:xfrm>
            <a:off x="2339975" y="4006215"/>
            <a:ext cx="6802755" cy="521970"/>
          </a:xfrm>
          <a:prstGeom prst="rect">
            <a:avLst/>
          </a:prstGeom>
          <a:noFill/>
        </p:spPr>
        <p:txBody>
          <a:bodyPr wrap="square" rtlCol="0">
            <a:spAutoFit/>
          </a:bodyPr>
          <a:lstStyle/>
          <a:p>
            <a:r>
              <a:rPr lang="en-US" altLang="zh-CN" sz="2800" dirty="0" smtClean="0">
                <a:solidFill>
                  <a:srgbClr val="FF0000"/>
                </a:solidFill>
              </a:rPr>
              <a:t>might have been </a:t>
            </a:r>
            <a:r>
              <a:rPr lang="en-US" altLang="zh-CN" sz="2800" dirty="0" smtClean="0"/>
              <a:t>used for sewing clothes</a:t>
            </a:r>
            <a:endParaRPr lang="zh-CN" altLang="en-US" sz="2800" dirty="0"/>
          </a:p>
        </p:txBody>
      </p:sp>
      <p:pic>
        <p:nvPicPr>
          <p:cNvPr id="8193" name="Picture 1"/>
          <p:cNvPicPr>
            <a:picLocks noChangeAspect="1" noChangeArrowheads="1"/>
          </p:cNvPicPr>
          <p:nvPr/>
        </p:nvPicPr>
        <p:blipFill>
          <a:blip r:embed="rId2" cstate="print"/>
          <a:srcRect/>
          <a:stretch>
            <a:fillRect/>
          </a:stretch>
        </p:blipFill>
        <p:spPr bwMode="auto">
          <a:xfrm>
            <a:off x="0" y="4655413"/>
            <a:ext cx="2339752" cy="800100"/>
          </a:xfrm>
          <a:prstGeom prst="rect">
            <a:avLst/>
          </a:prstGeom>
          <a:noFill/>
          <a:ln w="9525">
            <a:noFill/>
            <a:miter lim="800000"/>
            <a:headEnd/>
            <a:tailEnd/>
          </a:ln>
        </p:spPr>
      </p:pic>
      <p:sp>
        <p:nvSpPr>
          <p:cNvPr id="12" name="TextBox 11"/>
          <p:cNvSpPr txBox="1"/>
          <p:nvPr/>
        </p:nvSpPr>
        <p:spPr>
          <a:xfrm>
            <a:off x="71755" y="4670782"/>
            <a:ext cx="2339752" cy="954107"/>
          </a:xfrm>
          <a:prstGeom prst="rect">
            <a:avLst/>
          </a:prstGeom>
          <a:noFill/>
        </p:spPr>
        <p:txBody>
          <a:bodyPr wrap="square" rtlCol="0">
            <a:spAutoFit/>
          </a:bodyPr>
          <a:lstStyle/>
          <a:p>
            <a:r>
              <a:rPr lang="en-US" altLang="zh-CN" sz="2800" b="1" dirty="0" smtClean="0">
                <a:solidFill>
                  <a:srgbClr val="FF0000"/>
                </a:solidFill>
              </a:rPr>
              <a:t>sharpeners scrapers</a:t>
            </a:r>
            <a:endParaRPr lang="zh-CN" altLang="en-US" sz="2800" b="1" dirty="0">
              <a:solidFill>
                <a:srgbClr val="FF0000"/>
              </a:solidFill>
            </a:endParaRPr>
          </a:p>
        </p:txBody>
      </p:sp>
      <p:sp>
        <p:nvSpPr>
          <p:cNvPr id="13" name="TextBox 12"/>
          <p:cNvSpPr txBox="1"/>
          <p:nvPr/>
        </p:nvSpPr>
        <p:spPr>
          <a:xfrm>
            <a:off x="0" y="1124745"/>
            <a:ext cx="2267744" cy="523220"/>
          </a:xfrm>
          <a:prstGeom prst="rect">
            <a:avLst/>
          </a:prstGeom>
          <a:noFill/>
        </p:spPr>
        <p:txBody>
          <a:bodyPr wrap="square" rtlCol="0">
            <a:spAutoFit/>
          </a:bodyPr>
          <a:lstStyle/>
          <a:p>
            <a:r>
              <a:rPr lang="en-US" altLang="zh-CN" sz="2800" dirty="0" smtClean="0"/>
              <a:t>fireplaces</a:t>
            </a:r>
            <a:endParaRPr lang="zh-CN" altLang="en-US" dirty="0"/>
          </a:p>
        </p:txBody>
      </p:sp>
      <p:sp>
        <p:nvSpPr>
          <p:cNvPr id="14" name="TextBox 13"/>
          <p:cNvSpPr txBox="1"/>
          <p:nvPr/>
        </p:nvSpPr>
        <p:spPr>
          <a:xfrm>
            <a:off x="0" y="1988840"/>
            <a:ext cx="2267744" cy="523220"/>
          </a:xfrm>
          <a:prstGeom prst="rect">
            <a:avLst/>
          </a:prstGeom>
          <a:noFill/>
        </p:spPr>
        <p:txBody>
          <a:bodyPr wrap="square" rtlCol="0">
            <a:spAutoFit/>
          </a:bodyPr>
          <a:lstStyle/>
          <a:p>
            <a:r>
              <a:rPr lang="en-US" altLang="zh-CN" sz="2800" dirty="0" smtClean="0"/>
              <a:t>layers of ash</a:t>
            </a:r>
            <a:endParaRPr lang="zh-CN" altLang="en-US" sz="2800" dirty="0"/>
          </a:p>
        </p:txBody>
      </p:sp>
      <p:sp>
        <p:nvSpPr>
          <p:cNvPr id="15" name="TextBox 14"/>
          <p:cNvSpPr txBox="1"/>
          <p:nvPr/>
        </p:nvSpPr>
        <p:spPr>
          <a:xfrm>
            <a:off x="0" y="2708920"/>
            <a:ext cx="2267744" cy="523220"/>
          </a:xfrm>
          <a:prstGeom prst="rect">
            <a:avLst/>
          </a:prstGeom>
          <a:noFill/>
        </p:spPr>
        <p:txBody>
          <a:bodyPr wrap="square" rtlCol="0">
            <a:spAutoFit/>
          </a:bodyPr>
          <a:lstStyle/>
          <a:p>
            <a:r>
              <a:rPr lang="en-US" altLang="zh-CN" sz="2800" dirty="0" smtClean="0"/>
              <a:t>no doors</a:t>
            </a:r>
            <a:endParaRPr lang="zh-CN" altLang="en-US" sz="2800" dirty="0"/>
          </a:p>
        </p:txBody>
      </p:sp>
      <p:sp>
        <p:nvSpPr>
          <p:cNvPr id="16" name="TextBox 15"/>
          <p:cNvSpPr txBox="1"/>
          <p:nvPr/>
        </p:nvSpPr>
        <p:spPr>
          <a:xfrm>
            <a:off x="0" y="3357245"/>
            <a:ext cx="3507740" cy="521970"/>
          </a:xfrm>
          <a:prstGeom prst="rect">
            <a:avLst/>
          </a:prstGeom>
          <a:noFill/>
        </p:spPr>
        <p:txBody>
          <a:bodyPr wrap="square" rtlCol="0">
            <a:spAutoFit/>
          </a:bodyPr>
          <a:lstStyle/>
          <a:p>
            <a:r>
              <a:rPr lang="en-US" altLang="zh-CN" sz="2800" dirty="0" smtClean="0"/>
              <a:t>bones of tiger</a:t>
            </a:r>
            <a:endParaRPr lang="zh-CN" altLang="en-US" sz="2800" dirty="0"/>
          </a:p>
        </p:txBody>
      </p:sp>
      <p:sp>
        <p:nvSpPr>
          <p:cNvPr id="17" name="TextBox 16"/>
          <p:cNvSpPr txBox="1"/>
          <p:nvPr/>
        </p:nvSpPr>
        <p:spPr>
          <a:xfrm>
            <a:off x="0" y="4149090"/>
            <a:ext cx="2890520" cy="521970"/>
          </a:xfrm>
          <a:prstGeom prst="rect">
            <a:avLst/>
          </a:prstGeom>
          <a:noFill/>
        </p:spPr>
        <p:txBody>
          <a:bodyPr wrap="square" rtlCol="0">
            <a:spAutoFit/>
          </a:bodyPr>
          <a:lstStyle/>
          <a:p>
            <a:pPr lvl="0">
              <a:defRPr/>
            </a:pPr>
            <a:r>
              <a:rPr lang="en-US" altLang="zh-CN" sz="2800" dirty="0" smtClean="0">
                <a:latin typeface="Times New Roman" panose="02020603050405020304" pitchFamily="18" charset="0"/>
                <a:ea typeface="宋体" panose="02010600030101010101" pitchFamily="2" charset="-122"/>
              </a:rPr>
              <a:t>needle and thread</a:t>
            </a:r>
            <a:endParaRPr lang="zh-CN" altLang="en-US" sz="2800" dirty="0"/>
          </a:p>
        </p:txBody>
      </p:sp>
      <p:sp>
        <p:nvSpPr>
          <p:cNvPr id="18" name="TextBox 17"/>
          <p:cNvSpPr txBox="1"/>
          <p:nvPr/>
        </p:nvSpPr>
        <p:spPr>
          <a:xfrm>
            <a:off x="2393092" y="4797276"/>
            <a:ext cx="6804248" cy="954107"/>
          </a:xfrm>
          <a:prstGeom prst="rect">
            <a:avLst/>
          </a:prstGeom>
          <a:noFill/>
        </p:spPr>
        <p:txBody>
          <a:bodyPr wrap="square" rtlCol="0">
            <a:spAutoFit/>
          </a:bodyPr>
          <a:lstStyle/>
          <a:p>
            <a:r>
              <a:rPr lang="en-US" altLang="zh-CN" sz="2800" dirty="0" smtClean="0"/>
              <a:t>might have been used to cut up animals and remove skins</a:t>
            </a:r>
            <a:endParaRPr lang="zh-CN" altLang="en-US" sz="2800" dirty="0"/>
          </a:p>
        </p:txBody>
      </p:sp>
      <p:sp>
        <p:nvSpPr>
          <p:cNvPr id="19" name="TextBox 18"/>
          <p:cNvSpPr txBox="1"/>
          <p:nvPr/>
        </p:nvSpPr>
        <p:spPr>
          <a:xfrm>
            <a:off x="0" y="5806276"/>
            <a:ext cx="2267744" cy="523220"/>
          </a:xfrm>
          <a:prstGeom prst="rect">
            <a:avLst/>
          </a:prstGeom>
          <a:noFill/>
        </p:spPr>
        <p:txBody>
          <a:bodyPr wrap="square" rtlCol="0">
            <a:spAutoFit/>
          </a:bodyPr>
          <a:lstStyle/>
          <a:p>
            <a:r>
              <a:rPr lang="en-US" altLang="zh-CN" sz="2800" dirty="0" smtClean="0">
                <a:hlinkClick r:id="rId3" action="ppaction://hlinksldjump"/>
              </a:rPr>
              <a:t>necklace</a:t>
            </a:r>
            <a:endParaRPr lang="zh-CN" altLang="en-US" sz="2800" dirty="0"/>
          </a:p>
        </p:txBody>
      </p:sp>
      <p:cxnSp>
        <p:nvCxnSpPr>
          <p:cNvPr id="37" name="直接连接符 36"/>
          <p:cNvCxnSpPr/>
          <p:nvPr/>
        </p:nvCxnSpPr>
        <p:spPr>
          <a:xfrm>
            <a:off x="755576" y="5445224"/>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193"/>
                                        </p:tgtEl>
                                        <p:attrNameLst>
                                          <p:attrName>style.visibility</p:attrName>
                                        </p:attrNameLst>
                                      </p:cBhvr>
                                      <p:to>
                                        <p:strVal val="visible"/>
                                      </p:to>
                                    </p:set>
                                    <p:anim calcmode="lin" valueType="num">
                                      <p:cBhvr additive="base">
                                        <p:cTn id="73" dur="500" fill="hold"/>
                                        <p:tgtEl>
                                          <p:spTgt spid="8193"/>
                                        </p:tgtEl>
                                        <p:attrNameLst>
                                          <p:attrName>ppt_x</p:attrName>
                                        </p:attrNameLst>
                                      </p:cBhvr>
                                      <p:tavLst>
                                        <p:tav tm="0">
                                          <p:val>
                                            <p:strVal val="#ppt_x"/>
                                          </p:val>
                                        </p:tav>
                                        <p:tav tm="100000">
                                          <p:val>
                                            <p:strVal val="#ppt_x"/>
                                          </p:val>
                                        </p:tav>
                                      </p:tavLst>
                                    </p:anim>
                                    <p:anim calcmode="lin" valueType="num">
                                      <p:cBhvr additive="base">
                                        <p:cTn id="74"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8">
                                            <p:txEl>
                                              <p:pRg st="0" end="0"/>
                                            </p:txEl>
                                          </p:spTgt>
                                        </p:tgtEl>
                                        <p:attrNameLst>
                                          <p:attrName>style.visibility</p:attrName>
                                        </p:attrNameLst>
                                      </p:cBhvr>
                                      <p:to>
                                        <p:strVal val="visible"/>
                                      </p:to>
                                    </p:set>
                                    <p:anim calcmode="lin" valueType="num">
                                      <p:cBhvr additive="base">
                                        <p:cTn id="8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863" name="Group 23"/>
          <p:cNvGraphicFramePr>
            <a:graphicFrameLocks noGrp="1"/>
          </p:cNvGraphicFramePr>
          <p:nvPr>
            <p:custDataLst>
              <p:tags r:id="rId1"/>
            </p:custDataLst>
          </p:nvPr>
        </p:nvGraphicFramePr>
        <p:xfrm>
          <a:off x="156845" y="638810"/>
          <a:ext cx="9144000" cy="5867400"/>
        </p:xfrm>
        <a:graphic>
          <a:graphicData uri="http://schemas.openxmlformats.org/drawingml/2006/table">
            <a:tbl>
              <a:tblPr/>
              <a:tblGrid>
                <a:gridCol w="1513205"/>
                <a:gridCol w="7630795"/>
              </a:tblGrid>
              <a:tr h="644525">
                <a:tc>
                  <a:txBody>
                    <a:bodyPr/>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3000" b="1" i="0" u="none" strike="noStrike" cap="none" normalizeH="0" baseline="0" dirty="0" smtClean="0">
                          <a:ln>
                            <a:noFill/>
                          </a:ln>
                          <a:solidFill>
                            <a:srgbClr val="000066"/>
                          </a:solidFill>
                          <a:effectLst/>
                          <a:latin typeface="Arial" panose="020B0604020202020204" pitchFamily="34" charset="0"/>
                          <a:ea typeface="宋体" panose="02010600030101010101" pitchFamily="2" charset="-122"/>
                        </a:rPr>
                        <a:t>Object</a:t>
                      </a:r>
                      <a:endParaRPr kumimoji="0" lang="en-US" altLang="zh-CN" sz="3000" b="1" i="0" u="none" strike="noStrike" cap="none" normalizeH="0" baseline="0" dirty="0" smtClean="0">
                        <a:ln>
                          <a:noFill/>
                        </a:ln>
                        <a:solidFill>
                          <a:srgbClr val="000066"/>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30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rPr>
                        <a:t>What can be deduced from it?</a:t>
                      </a:r>
                      <a:endParaRPr kumimoji="0" lang="en-US" altLang="zh-CN" sz="30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75">
                <a:tc>
                  <a:txBody>
                    <a:bodyPr/>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necklace</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38100" marR="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 They cared about their ____________.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 Some of the beads were made of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___________.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Guess</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So early people killed, _______ and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most probably ate animals</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 Some of the bead were made of __________.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Guess</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So early people ________ and probably _____ fish in the _______ lake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 Some of the beads were made of 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Guess</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So early people may have ________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to the sea or ________ with people who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had seashells.</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53" name="Rectangle 13"/>
          <p:cNvSpPr>
            <a:spLocks noChangeArrowheads="1"/>
          </p:cNvSpPr>
          <p:nvPr/>
        </p:nvSpPr>
        <p:spPr bwMode="auto">
          <a:xfrm>
            <a:off x="5560060" y="1322705"/>
            <a:ext cx="1941513" cy="478155"/>
          </a:xfrm>
          <a:prstGeom prst="rect">
            <a:avLst/>
          </a:prstGeom>
          <a:noFill/>
          <a:ln w="9525">
            <a:noFill/>
            <a:miter lim="800000"/>
          </a:ln>
          <a:effectLst/>
        </p:spPr>
        <p:txBody>
          <a:bodyPr>
            <a:spAutoFit/>
          </a:bodyPr>
          <a:p>
            <a:pPr>
              <a:lnSpc>
                <a:spcPct val="90000"/>
              </a:lnSpc>
              <a:spcBef>
                <a:spcPct val="20000"/>
              </a:spcBef>
            </a:pPr>
            <a:r>
              <a:rPr lang="en-US" altLang="zh-CN" sz="2800" b="1">
                <a:solidFill>
                  <a:srgbClr val="FF0000"/>
                </a:solidFill>
                <a:latin typeface="Times New Roman" panose="02020603050405020304" pitchFamily="18" charset="0"/>
              </a:rPr>
              <a:t>appearance</a:t>
            </a:r>
            <a:endParaRPr lang="en-US" altLang="zh-CN" sz="2800" b="1">
              <a:solidFill>
                <a:srgbClr val="FF0000"/>
              </a:solidFill>
              <a:latin typeface="Times New Roman" panose="02020603050405020304" pitchFamily="18" charset="0"/>
            </a:endParaRPr>
          </a:p>
        </p:txBody>
      </p:sp>
      <p:sp>
        <p:nvSpPr>
          <p:cNvPr id="35854" name="Rectangle 14"/>
          <p:cNvSpPr>
            <a:spLocks noChangeArrowheads="1"/>
          </p:cNvSpPr>
          <p:nvPr/>
        </p:nvSpPr>
        <p:spPr bwMode="auto">
          <a:xfrm>
            <a:off x="1981200" y="2133600"/>
            <a:ext cx="2198370" cy="478155"/>
          </a:xfrm>
          <a:prstGeom prst="rect">
            <a:avLst/>
          </a:prstGeom>
          <a:noFill/>
          <a:ln w="9525">
            <a:noFill/>
            <a:miter lim="800000"/>
          </a:ln>
          <a:effectLst/>
        </p:spPr>
        <p:txBody>
          <a:bodyPr wrap="none">
            <a:spAutoFit/>
          </a:bodyPr>
          <a:p>
            <a:pPr>
              <a:lnSpc>
                <a:spcPct val="90000"/>
              </a:lnSpc>
              <a:spcBef>
                <a:spcPct val="20000"/>
              </a:spcBef>
            </a:pPr>
            <a:r>
              <a:rPr lang="en-US" altLang="zh-CN" sz="2800" b="1">
                <a:solidFill>
                  <a:srgbClr val="FF0000"/>
                </a:solidFill>
                <a:latin typeface="Times New Roman" panose="02020603050405020304" pitchFamily="18" charset="0"/>
              </a:rPr>
              <a:t>animal</a:t>
            </a:r>
            <a:r>
              <a:rPr lang="en-US" altLang="zh-CN" sz="2800" b="1">
                <a:solidFill>
                  <a:srgbClr val="FF3300"/>
                </a:solidFill>
                <a:latin typeface="Arial Narrow" panose="020B0606020202030204" pitchFamily="34" charset="0"/>
              </a:rPr>
              <a:t> </a:t>
            </a:r>
            <a:r>
              <a:rPr lang="en-US" altLang="zh-CN" sz="2800" b="1">
                <a:solidFill>
                  <a:srgbClr val="FF0000"/>
                </a:solidFill>
                <a:latin typeface="Times New Roman" panose="02020603050405020304" pitchFamily="18" charset="0"/>
              </a:rPr>
              <a:t>bones</a:t>
            </a:r>
            <a:endParaRPr lang="en-US" altLang="zh-CN" sz="2800" b="1">
              <a:solidFill>
                <a:srgbClr val="FF0000"/>
              </a:solidFill>
              <a:latin typeface="Times New Roman" panose="02020603050405020304" pitchFamily="18" charset="0"/>
            </a:endParaRPr>
          </a:p>
        </p:txBody>
      </p:sp>
      <p:sp>
        <p:nvSpPr>
          <p:cNvPr id="35855" name="Rectangle 15"/>
          <p:cNvSpPr>
            <a:spLocks noChangeArrowheads="1"/>
          </p:cNvSpPr>
          <p:nvPr/>
        </p:nvSpPr>
        <p:spPr bwMode="auto">
          <a:xfrm>
            <a:off x="6372200" y="2492896"/>
            <a:ext cx="1371600" cy="534035"/>
          </a:xfrm>
          <a:prstGeom prst="rect">
            <a:avLst/>
          </a:prstGeom>
          <a:noFill/>
          <a:ln w="9525">
            <a:noFill/>
            <a:miter lim="800000"/>
          </a:ln>
          <a:effectLst/>
        </p:spPr>
        <p:txBody>
          <a:bodyPr>
            <a:spAutoFit/>
          </a:bodyPr>
          <a:p>
            <a:pPr>
              <a:lnSpc>
                <a:spcPct val="90000"/>
              </a:lnSpc>
              <a:spcBef>
                <a:spcPct val="20000"/>
              </a:spcBef>
            </a:pPr>
            <a:r>
              <a:rPr lang="en-US" altLang="zh-CN" sz="2800" b="1" dirty="0">
                <a:solidFill>
                  <a:srgbClr val="FF0000"/>
                </a:solidFill>
                <a:latin typeface="Times New Roman" panose="02020603050405020304" pitchFamily="18" charset="0"/>
              </a:rPr>
              <a:t>cut</a:t>
            </a:r>
            <a:r>
              <a:rPr lang="en-US" altLang="zh-CN" sz="3200" dirty="0">
                <a:solidFill>
                  <a:srgbClr val="0000FF"/>
                </a:solidFill>
              </a:rPr>
              <a:t> </a:t>
            </a:r>
            <a:r>
              <a:rPr lang="en-US" altLang="zh-CN" sz="2800" b="1" dirty="0">
                <a:solidFill>
                  <a:srgbClr val="FF0000"/>
                </a:solidFill>
                <a:latin typeface="Times New Roman" panose="02020603050405020304" pitchFamily="18" charset="0"/>
              </a:rPr>
              <a:t>up</a:t>
            </a:r>
            <a:endParaRPr lang="en-US" altLang="zh-CN" sz="2800" b="1" dirty="0">
              <a:solidFill>
                <a:srgbClr val="FF0000"/>
              </a:solidFill>
              <a:latin typeface="Times New Roman" panose="02020603050405020304" pitchFamily="18" charset="0"/>
            </a:endParaRPr>
          </a:p>
        </p:txBody>
      </p:sp>
      <p:sp>
        <p:nvSpPr>
          <p:cNvPr id="35856" name="Rectangle 16"/>
          <p:cNvSpPr>
            <a:spLocks noChangeArrowheads="1"/>
          </p:cNvSpPr>
          <p:nvPr/>
        </p:nvSpPr>
        <p:spPr bwMode="auto">
          <a:xfrm>
            <a:off x="6858000" y="3429000"/>
            <a:ext cx="1718310" cy="534035"/>
          </a:xfrm>
          <a:prstGeom prst="rect">
            <a:avLst/>
          </a:prstGeom>
          <a:noFill/>
          <a:ln w="9525">
            <a:noFill/>
            <a:miter lim="800000"/>
          </a:ln>
          <a:effectLst/>
        </p:spPr>
        <p:txBody>
          <a:bodyPr wrap="none">
            <a:spAutoFit/>
          </a:bodyPr>
          <a:p>
            <a:pPr>
              <a:lnSpc>
                <a:spcPct val="90000"/>
              </a:lnSpc>
              <a:spcBef>
                <a:spcPct val="20000"/>
              </a:spcBef>
            </a:pPr>
            <a:r>
              <a:rPr lang="en-US" altLang="zh-CN" sz="2800" b="1">
                <a:solidFill>
                  <a:srgbClr val="FF0000"/>
                </a:solidFill>
                <a:latin typeface="Times New Roman" panose="02020603050405020304" pitchFamily="18" charset="0"/>
              </a:rPr>
              <a:t>fish</a:t>
            </a:r>
            <a:r>
              <a:rPr lang="en-US" altLang="zh-CN" sz="3200">
                <a:solidFill>
                  <a:srgbClr val="0000FF"/>
                </a:solidFill>
              </a:rPr>
              <a:t> </a:t>
            </a:r>
            <a:r>
              <a:rPr lang="en-US" altLang="zh-CN" sz="2800" b="1">
                <a:solidFill>
                  <a:srgbClr val="FF0000"/>
                </a:solidFill>
                <a:latin typeface="Times New Roman" panose="02020603050405020304" pitchFamily="18" charset="0"/>
              </a:rPr>
              <a:t>bones</a:t>
            </a:r>
            <a:endParaRPr lang="en-US" altLang="zh-CN" sz="2800" b="1">
              <a:solidFill>
                <a:srgbClr val="FF3300"/>
              </a:solidFill>
              <a:latin typeface="Arial Narrow" panose="020B0606020202030204" pitchFamily="34" charset="0"/>
            </a:endParaRPr>
          </a:p>
        </p:txBody>
      </p:sp>
      <p:sp>
        <p:nvSpPr>
          <p:cNvPr id="35857" name="Rectangle 17"/>
          <p:cNvSpPr>
            <a:spLocks noChangeArrowheads="1"/>
          </p:cNvSpPr>
          <p:nvPr/>
        </p:nvSpPr>
        <p:spPr bwMode="auto">
          <a:xfrm>
            <a:off x="5148064" y="3717032"/>
            <a:ext cx="1524000" cy="457200"/>
          </a:xfrm>
          <a:prstGeom prst="rect">
            <a:avLst/>
          </a:prstGeom>
          <a:noFill/>
          <a:ln w="9525">
            <a:noFill/>
            <a:miter lim="800000"/>
          </a:ln>
          <a:effectLst/>
        </p:spPr>
        <p:txBody>
          <a:bodyPr wrap="none"/>
          <a:p>
            <a:pPr>
              <a:lnSpc>
                <a:spcPct val="90000"/>
              </a:lnSpc>
              <a:spcBef>
                <a:spcPct val="20000"/>
              </a:spcBef>
            </a:pPr>
            <a:r>
              <a:rPr lang="en-US" altLang="zh-CN" sz="2800" b="1" dirty="0">
                <a:solidFill>
                  <a:srgbClr val="FF0000"/>
                </a:solidFill>
                <a:latin typeface="Times New Roman" panose="02020603050405020304" pitchFamily="18" charset="0"/>
              </a:rPr>
              <a:t>caught</a:t>
            </a:r>
            <a:endParaRPr lang="en-US" altLang="zh-CN" sz="2800" b="1" dirty="0">
              <a:solidFill>
                <a:srgbClr val="FF0000"/>
              </a:solidFill>
              <a:latin typeface="Times New Roman" panose="02020603050405020304" pitchFamily="18" charset="0"/>
            </a:endParaRPr>
          </a:p>
        </p:txBody>
      </p:sp>
      <p:sp>
        <p:nvSpPr>
          <p:cNvPr id="35858" name="Rectangle 18"/>
          <p:cNvSpPr>
            <a:spLocks noChangeArrowheads="1"/>
          </p:cNvSpPr>
          <p:nvPr/>
        </p:nvSpPr>
        <p:spPr bwMode="auto">
          <a:xfrm>
            <a:off x="7086600" y="4724400"/>
            <a:ext cx="1487805" cy="478155"/>
          </a:xfrm>
          <a:prstGeom prst="rect">
            <a:avLst/>
          </a:prstGeom>
          <a:noFill/>
          <a:ln w="9525">
            <a:noFill/>
            <a:miter lim="800000"/>
          </a:ln>
          <a:effectLst/>
        </p:spPr>
        <p:txBody>
          <a:bodyPr wrap="none">
            <a:spAutoFit/>
          </a:bodyPr>
          <a:p>
            <a:pPr>
              <a:lnSpc>
                <a:spcPct val="90000"/>
              </a:lnSpc>
              <a:spcBef>
                <a:spcPct val="20000"/>
              </a:spcBef>
            </a:pPr>
            <a:r>
              <a:rPr lang="en-US" altLang="zh-CN" sz="2800" b="1">
                <a:solidFill>
                  <a:srgbClr val="FF0000"/>
                </a:solidFill>
                <a:latin typeface="Times New Roman" panose="02020603050405020304" pitchFamily="18" charset="0"/>
              </a:rPr>
              <a:t>seashells</a:t>
            </a:r>
            <a:endParaRPr lang="en-US" altLang="zh-CN" sz="2800" b="1">
              <a:solidFill>
                <a:srgbClr val="FF0000"/>
              </a:solidFill>
              <a:latin typeface="Times New Roman" panose="02020603050405020304" pitchFamily="18" charset="0"/>
            </a:endParaRPr>
          </a:p>
        </p:txBody>
      </p:sp>
      <p:sp>
        <p:nvSpPr>
          <p:cNvPr id="35859" name="Rectangle 19"/>
          <p:cNvSpPr>
            <a:spLocks noChangeArrowheads="1"/>
          </p:cNvSpPr>
          <p:nvPr/>
        </p:nvSpPr>
        <p:spPr bwMode="auto">
          <a:xfrm>
            <a:off x="6705600" y="5105400"/>
            <a:ext cx="1600200" cy="521970"/>
          </a:xfrm>
          <a:prstGeom prst="rect">
            <a:avLst/>
          </a:prstGeom>
          <a:noFill/>
          <a:ln w="9525">
            <a:noFill/>
            <a:miter lim="800000"/>
          </a:ln>
          <a:effectLst/>
        </p:spPr>
        <p:txBody>
          <a:bodyPr>
            <a:spAutoFit/>
          </a:bodyPr>
          <a:p>
            <a:r>
              <a:rPr lang="en-US" altLang="zh-CN" sz="2800" b="1">
                <a:solidFill>
                  <a:srgbClr val="FF0000"/>
                </a:solidFill>
                <a:latin typeface="Times New Roman" panose="02020603050405020304" pitchFamily="18" charset="0"/>
              </a:rPr>
              <a:t>travelled</a:t>
            </a:r>
            <a:r>
              <a:rPr lang="en-US" altLang="zh-CN" sz="2800" b="1">
                <a:solidFill>
                  <a:srgbClr val="FF3300"/>
                </a:solidFill>
                <a:latin typeface="Arial Narrow" panose="020B0606020202030204" pitchFamily="34" charset="0"/>
              </a:rPr>
              <a:t>     </a:t>
            </a:r>
            <a:endParaRPr lang="en-US" altLang="zh-CN" sz="2800" b="1">
              <a:solidFill>
                <a:srgbClr val="FF3300"/>
              </a:solidFill>
              <a:latin typeface="Arial Narrow" panose="020B0606020202030204" pitchFamily="34" charset="0"/>
            </a:endParaRPr>
          </a:p>
        </p:txBody>
      </p:sp>
      <p:sp>
        <p:nvSpPr>
          <p:cNvPr id="35860" name="Text Box 20"/>
          <p:cNvSpPr txBox="1">
            <a:spLocks noChangeArrowheads="1"/>
          </p:cNvSpPr>
          <p:nvPr/>
        </p:nvSpPr>
        <p:spPr bwMode="auto">
          <a:xfrm>
            <a:off x="1619672" y="4221088"/>
            <a:ext cx="838200" cy="521970"/>
          </a:xfrm>
          <a:prstGeom prst="rect">
            <a:avLst/>
          </a:prstGeom>
          <a:noFill/>
          <a:ln w="9525">
            <a:noFill/>
            <a:miter lim="800000"/>
          </a:ln>
          <a:effectLst/>
        </p:spPr>
        <p:txBody>
          <a:bodyPr>
            <a:spAutoFit/>
          </a:bodyPr>
          <a:p>
            <a:pPr>
              <a:spcBef>
                <a:spcPct val="50000"/>
              </a:spcBef>
            </a:pPr>
            <a:r>
              <a:rPr lang="en-US" altLang="zh-CN" sz="2800" b="1" dirty="0">
                <a:solidFill>
                  <a:srgbClr val="FF0000"/>
                </a:solidFill>
                <a:latin typeface="Times New Roman" panose="02020603050405020304" pitchFamily="18" charset="0"/>
              </a:rPr>
              <a:t>ate</a:t>
            </a:r>
            <a:endParaRPr lang="en-US" altLang="zh-CN" sz="2800" b="1" dirty="0">
              <a:solidFill>
                <a:srgbClr val="FF0000"/>
              </a:solidFill>
              <a:latin typeface="Times New Roman" panose="02020603050405020304" pitchFamily="18" charset="0"/>
            </a:endParaRPr>
          </a:p>
        </p:txBody>
      </p:sp>
      <p:sp>
        <p:nvSpPr>
          <p:cNvPr id="35861" name="Text Box 21"/>
          <p:cNvSpPr txBox="1">
            <a:spLocks noChangeArrowheads="1"/>
          </p:cNvSpPr>
          <p:nvPr/>
        </p:nvSpPr>
        <p:spPr bwMode="auto">
          <a:xfrm>
            <a:off x="4179451" y="4220835"/>
            <a:ext cx="1828800" cy="521970"/>
          </a:xfrm>
          <a:prstGeom prst="rect">
            <a:avLst/>
          </a:prstGeom>
          <a:noFill/>
          <a:ln w="9525">
            <a:noFill/>
            <a:miter lim="800000"/>
          </a:ln>
          <a:effectLst/>
        </p:spPr>
        <p:txBody>
          <a:bodyPr>
            <a:spAutoFit/>
          </a:bodyPr>
          <a:p>
            <a:pPr>
              <a:spcBef>
                <a:spcPct val="50000"/>
              </a:spcBef>
            </a:pPr>
            <a:r>
              <a:rPr lang="en-US" altLang="zh-CN" sz="2800" b="1" dirty="0">
                <a:solidFill>
                  <a:srgbClr val="FF0000"/>
                </a:solidFill>
                <a:latin typeface="Times New Roman" panose="02020603050405020304" pitchFamily="18" charset="0"/>
              </a:rPr>
              <a:t>nearby</a:t>
            </a:r>
            <a:endParaRPr lang="en-US" altLang="zh-CN" sz="2800" b="1" dirty="0">
              <a:solidFill>
                <a:srgbClr val="FF0000"/>
              </a:solidFill>
              <a:latin typeface="Times New Roman" panose="02020603050405020304" pitchFamily="18" charset="0"/>
            </a:endParaRPr>
          </a:p>
        </p:txBody>
      </p:sp>
      <p:sp>
        <p:nvSpPr>
          <p:cNvPr id="35862" name="Text Box 22"/>
          <p:cNvSpPr txBox="1">
            <a:spLocks noChangeArrowheads="1"/>
          </p:cNvSpPr>
          <p:nvPr/>
        </p:nvSpPr>
        <p:spPr bwMode="auto">
          <a:xfrm>
            <a:off x="3657600" y="5562600"/>
            <a:ext cx="1371600" cy="521970"/>
          </a:xfrm>
          <a:prstGeom prst="rect">
            <a:avLst/>
          </a:prstGeom>
          <a:noFill/>
          <a:ln w="9525">
            <a:noFill/>
            <a:miter lim="800000"/>
          </a:ln>
          <a:effectLst/>
        </p:spPr>
        <p:txBody>
          <a:bodyPr>
            <a:spAutoFit/>
          </a:bodyPr>
          <a:p>
            <a:pPr>
              <a:spcBef>
                <a:spcPct val="50000"/>
              </a:spcBef>
            </a:pPr>
            <a:r>
              <a:rPr lang="en-US" altLang="zh-CN" sz="2800" b="1">
                <a:solidFill>
                  <a:srgbClr val="FF0000"/>
                </a:solidFill>
                <a:latin typeface="Times New Roman" panose="02020603050405020304" pitchFamily="18" charset="0"/>
              </a:rPr>
              <a:t>traded</a:t>
            </a:r>
            <a:endParaRPr lang="en-US" altLang="zh-CN" sz="2800" b="1">
              <a:solidFill>
                <a:srgbClr val="FF0000"/>
              </a:solidFill>
              <a:latin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box(in)">
                                      <p:cBhvr>
                                        <p:cTn id="7" dur="500"/>
                                        <p:tgtEl>
                                          <p:spTgt spid="358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54"/>
                                        </p:tgtEl>
                                        <p:attrNameLst>
                                          <p:attrName>style.visibility</p:attrName>
                                        </p:attrNameLst>
                                      </p:cBhvr>
                                      <p:to>
                                        <p:strVal val="visible"/>
                                      </p:to>
                                    </p:set>
                                    <p:animEffect transition="in" filter="box(in)">
                                      <p:cBhvr>
                                        <p:cTn id="12" dur="500"/>
                                        <p:tgtEl>
                                          <p:spTgt spid="358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55"/>
                                        </p:tgtEl>
                                        <p:attrNameLst>
                                          <p:attrName>style.visibility</p:attrName>
                                        </p:attrNameLst>
                                      </p:cBhvr>
                                      <p:to>
                                        <p:strVal val="visible"/>
                                      </p:to>
                                    </p:set>
                                    <p:animEffect transition="in" filter="box(in)">
                                      <p:cBhvr>
                                        <p:cTn id="17" dur="500"/>
                                        <p:tgtEl>
                                          <p:spTgt spid="3585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856"/>
                                        </p:tgtEl>
                                        <p:attrNameLst>
                                          <p:attrName>style.visibility</p:attrName>
                                        </p:attrNameLst>
                                      </p:cBhvr>
                                      <p:to>
                                        <p:strVal val="visible"/>
                                      </p:to>
                                    </p:set>
                                    <p:animEffect transition="in" filter="box(in)">
                                      <p:cBhvr>
                                        <p:cTn id="22" dur="500"/>
                                        <p:tgtEl>
                                          <p:spTgt spid="3585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857"/>
                                        </p:tgtEl>
                                        <p:attrNameLst>
                                          <p:attrName>style.visibility</p:attrName>
                                        </p:attrNameLst>
                                      </p:cBhvr>
                                      <p:to>
                                        <p:strVal val="visible"/>
                                      </p:to>
                                    </p:set>
                                    <p:animEffect transition="in" filter="box(in)">
                                      <p:cBhvr>
                                        <p:cTn id="27" dur="500"/>
                                        <p:tgtEl>
                                          <p:spTgt spid="3585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860"/>
                                        </p:tgtEl>
                                        <p:attrNameLst>
                                          <p:attrName>style.visibility</p:attrName>
                                        </p:attrNameLst>
                                      </p:cBhvr>
                                      <p:to>
                                        <p:strVal val="visible"/>
                                      </p:to>
                                    </p:set>
                                    <p:animEffect transition="in" filter="box(in)">
                                      <p:cBhvr>
                                        <p:cTn id="32" dur="500"/>
                                        <p:tgtEl>
                                          <p:spTgt spid="3586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861"/>
                                        </p:tgtEl>
                                        <p:attrNameLst>
                                          <p:attrName>style.visibility</p:attrName>
                                        </p:attrNameLst>
                                      </p:cBhvr>
                                      <p:to>
                                        <p:strVal val="visible"/>
                                      </p:to>
                                    </p:set>
                                    <p:animEffect transition="in" filter="box(in)">
                                      <p:cBhvr>
                                        <p:cTn id="37" dur="500"/>
                                        <p:tgtEl>
                                          <p:spTgt spid="3586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858"/>
                                        </p:tgtEl>
                                        <p:attrNameLst>
                                          <p:attrName>style.visibility</p:attrName>
                                        </p:attrNameLst>
                                      </p:cBhvr>
                                      <p:to>
                                        <p:strVal val="visible"/>
                                      </p:to>
                                    </p:set>
                                    <p:animEffect transition="in" filter="box(in)">
                                      <p:cBhvr>
                                        <p:cTn id="42" dur="500"/>
                                        <p:tgtEl>
                                          <p:spTgt spid="3585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859"/>
                                        </p:tgtEl>
                                        <p:attrNameLst>
                                          <p:attrName>style.visibility</p:attrName>
                                        </p:attrNameLst>
                                      </p:cBhvr>
                                      <p:to>
                                        <p:strVal val="visible"/>
                                      </p:to>
                                    </p:set>
                                    <p:animEffect transition="in" filter="box(in)">
                                      <p:cBhvr>
                                        <p:cTn id="47" dur="500"/>
                                        <p:tgtEl>
                                          <p:spTgt spid="3585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862"/>
                                        </p:tgtEl>
                                        <p:attrNameLst>
                                          <p:attrName>style.visibility</p:attrName>
                                        </p:attrNameLst>
                                      </p:cBhvr>
                                      <p:to>
                                        <p:strVal val="visible"/>
                                      </p:to>
                                    </p:set>
                                    <p:animEffect transition="in" filter="box(in)">
                                      <p:cBhvr>
                                        <p:cTn id="52" dur="500"/>
                                        <p:tgtEl>
                                          <p:spTgt spid="35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bldLvl="0" animBg="1" autoUpdateAnimBg="0"/>
      <p:bldP spid="35854" grpId="0" bldLvl="0" animBg="1" autoUpdateAnimBg="0"/>
      <p:bldP spid="35855" grpId="0" bldLvl="0" animBg="1" autoUpdateAnimBg="0"/>
      <p:bldP spid="35856" grpId="0" bldLvl="0" animBg="1" autoUpdateAnimBg="0"/>
      <p:bldP spid="35857" grpId="0" bldLvl="0" animBg="1" autoUpdateAnimBg="0"/>
      <p:bldP spid="35858" grpId="0" bldLvl="0" animBg="1"/>
      <p:bldP spid="35859" grpId="0" bldLvl="0" animBg="1"/>
      <p:bldP spid="35860" grpId="0" bldLvl="0" animBg="1"/>
      <p:bldP spid="35861" grpId="0" bldLvl="0" animBg="1"/>
      <p:bldP spid="3586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0" y="161290"/>
            <a:ext cx="5225415" cy="521970"/>
          </a:xfrm>
          <a:prstGeom prst="rect">
            <a:avLst/>
          </a:prstGeom>
          <a:solidFill>
            <a:srgbClr val="FFFF00"/>
          </a:solidFill>
          <a:ln>
            <a:solidFill>
              <a:srgbClr val="FFFF00"/>
            </a:solidFill>
          </a:ln>
        </p:spPr>
        <p:txBody>
          <a:bodyPr wrap="square" rtlCol="0">
            <a:spAutoFit/>
          </a:bodyPr>
          <a:p>
            <a:pPr indent="0"/>
            <a:r>
              <a:rPr lang="en-US" altLang="zh-CN" sz="2800"/>
              <a:t>Step6: Comparing and thinking</a:t>
            </a:r>
            <a:endParaRPr lang="en-US" altLang="zh-CN" sz="2800"/>
          </a:p>
        </p:txBody>
      </p:sp>
      <p:sp>
        <p:nvSpPr>
          <p:cNvPr id="4" name="文本框 3"/>
          <p:cNvSpPr txBox="1"/>
          <p:nvPr/>
        </p:nvSpPr>
        <p:spPr>
          <a:xfrm>
            <a:off x="114935" y="767715"/>
            <a:ext cx="7941310" cy="521970"/>
          </a:xfrm>
          <a:prstGeom prst="rect">
            <a:avLst/>
          </a:prstGeom>
          <a:noFill/>
        </p:spPr>
        <p:txBody>
          <a:bodyPr wrap="square" rtlCol="0">
            <a:spAutoFit/>
          </a:bodyPr>
          <a:p>
            <a:r>
              <a:rPr lang="en-US" altLang="zh-CN" sz="2800"/>
              <a:t>Compare your life with that of the Peking Man.</a:t>
            </a:r>
            <a:endParaRPr lang="en-US" altLang="zh-CN" sz="2800"/>
          </a:p>
        </p:txBody>
      </p:sp>
      <p:graphicFrame>
        <p:nvGraphicFramePr>
          <p:cNvPr id="5" name="表格 4"/>
          <p:cNvGraphicFramePr/>
          <p:nvPr>
            <p:custDataLst>
              <p:tags r:id="rId1"/>
            </p:custDataLst>
          </p:nvPr>
        </p:nvGraphicFramePr>
        <p:xfrm>
          <a:off x="0" y="1290320"/>
          <a:ext cx="9156065" cy="5275580"/>
        </p:xfrm>
        <a:graphic>
          <a:graphicData uri="http://schemas.openxmlformats.org/drawingml/2006/table">
            <a:tbl>
              <a:tblPr firstRow="1" bandRow="1">
                <a:tableStyleId>{5C22544A-7EE6-4342-B048-85BDC9FD1C3A}</a:tableStyleId>
              </a:tblPr>
              <a:tblGrid>
                <a:gridCol w="1686560"/>
                <a:gridCol w="2337435"/>
                <a:gridCol w="3157220"/>
                <a:gridCol w="1974850"/>
              </a:tblGrid>
              <a:tr h="820420">
                <a:tc>
                  <a:txBody>
                    <a:bodyPr/>
                    <a:p>
                      <a:pPr>
                        <a:buNone/>
                      </a:pPr>
                      <a:endParaRPr lang="zh-CN" altLang="en-US" sz="2800"/>
                    </a:p>
                  </a:txBody>
                  <a:tcPr/>
                </a:tc>
                <a:tc>
                  <a:txBody>
                    <a:bodyPr/>
                    <a:p>
                      <a:pPr>
                        <a:buNone/>
                      </a:pPr>
                      <a:r>
                        <a:rPr lang="en-US" altLang="zh-CN" sz="2800">
                          <a:sym typeface="+mn-ea"/>
                        </a:rPr>
                        <a:t>Peking man</a:t>
                      </a:r>
                      <a:endParaRPr lang="en-US" altLang="zh-CN" sz="2800"/>
                    </a:p>
                  </a:txBody>
                  <a:tcPr/>
                </a:tc>
                <a:tc>
                  <a:txBody>
                    <a:bodyPr/>
                    <a:p>
                      <a:pPr>
                        <a:buNone/>
                      </a:pPr>
                      <a:r>
                        <a:rPr lang="en-US" altLang="zh-CN" sz="2800">
                          <a:sym typeface="+mn-ea"/>
                        </a:rPr>
                        <a:t>Modern people </a:t>
                      </a:r>
                      <a:endParaRPr lang="en-US" altLang="zh-CN" sz="2800"/>
                    </a:p>
                  </a:txBody>
                  <a:tcPr/>
                </a:tc>
                <a:tc>
                  <a:txBody>
                    <a:bodyPr/>
                    <a:p>
                      <a:pPr>
                        <a:buNone/>
                      </a:pPr>
                      <a:r>
                        <a:rPr lang="en-US" altLang="zh-CN" sz="2800"/>
                        <a:t>trendency</a:t>
                      </a:r>
                      <a:endParaRPr lang="en-US" altLang="zh-CN" sz="2800"/>
                    </a:p>
                  </a:txBody>
                  <a:tcPr/>
                </a:tc>
              </a:tr>
              <a:tr h="750570">
                <a:tc>
                  <a:txBody>
                    <a:bodyPr/>
                    <a:p>
                      <a:pPr>
                        <a:buNone/>
                      </a:pPr>
                      <a:r>
                        <a:rPr lang="en-US" altLang="zh-CN" sz="2400"/>
                        <a:t>homes</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49935">
                <a:tc>
                  <a:txBody>
                    <a:bodyPr/>
                    <a:p>
                      <a:pPr>
                        <a:buNone/>
                      </a:pPr>
                      <a:r>
                        <a:rPr lang="en-US" altLang="zh-CN" sz="2400"/>
                        <a:t>tools </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51205">
                <a:tc>
                  <a:txBody>
                    <a:bodyPr/>
                    <a:p>
                      <a:pPr>
                        <a:buNone/>
                      </a:pPr>
                      <a:r>
                        <a:rPr lang="en-US" altLang="zh-CN" sz="2400"/>
                        <a:t>dress</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49935">
                <a:tc>
                  <a:txBody>
                    <a:bodyPr/>
                    <a:p>
                      <a:pPr>
                        <a:buNone/>
                      </a:pPr>
                      <a:r>
                        <a:rPr lang="en-US" altLang="zh-CN" sz="2400"/>
                        <a:t>furniture</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03580">
                <a:tc>
                  <a:txBody>
                    <a:bodyPr/>
                    <a:p>
                      <a:pPr>
                        <a:buNone/>
                      </a:pPr>
                      <a:r>
                        <a:rPr lang="en-US" altLang="zh-CN" sz="2400"/>
                        <a:t>recreation</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49935">
                <a:tc>
                  <a:txBody>
                    <a:bodyPr/>
                    <a:p>
                      <a:pPr>
                        <a:buNone/>
                      </a:pPr>
                      <a:r>
                        <a:rPr lang="en-US" altLang="zh-CN" sz="2400"/>
                        <a:t>food</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bl>
          </a:graphicData>
        </a:graphic>
      </p:graphicFrame>
      <p:sp>
        <p:nvSpPr>
          <p:cNvPr id="2" name="文本框 1"/>
          <p:cNvSpPr txBox="1"/>
          <p:nvPr/>
        </p:nvSpPr>
        <p:spPr>
          <a:xfrm>
            <a:off x="1349375" y="2028825"/>
            <a:ext cx="292290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caves, with skins to keep out the cold</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3" name="文本框 2"/>
          <p:cNvSpPr txBox="1"/>
          <p:nvPr/>
        </p:nvSpPr>
        <p:spPr>
          <a:xfrm>
            <a:off x="4272280" y="2028825"/>
            <a:ext cx="2796540"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stone, wooden or brick house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6" name="文本框 5"/>
          <p:cNvSpPr txBox="1"/>
          <p:nvPr/>
        </p:nvSpPr>
        <p:spPr>
          <a:xfrm>
            <a:off x="1538605" y="2798445"/>
            <a:ext cx="238569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scrapers, axe-heads, needle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7" name="文本框 6"/>
          <p:cNvSpPr txBox="1"/>
          <p:nvPr/>
        </p:nvSpPr>
        <p:spPr>
          <a:xfrm>
            <a:off x="4056380" y="2798445"/>
            <a:ext cx="2561590" cy="829945"/>
          </a:xfrm>
          <a:prstGeom prst="rect">
            <a:avLst/>
          </a:prstGeom>
          <a:noFill/>
        </p:spPr>
        <p:txBody>
          <a:bodyPr wrap="square" rtlCol="0">
            <a:spAutoFit/>
          </a:bodyPr>
          <a:p>
            <a:pPr>
              <a:buNone/>
            </a:pPr>
            <a:r>
              <a:rPr lang="en-US" altLang="zh-CN" sz="2400" b="1">
                <a:solidFill>
                  <a:srgbClr val="FF0000"/>
                </a:solidFill>
                <a:latin typeface="Traditional Arabic" panose="02020603050405020304" charset="0"/>
                <a:cs typeface="Traditional Arabic" panose="02020603050405020304" charset="0"/>
                <a:sym typeface="+mn-ea"/>
              </a:rPr>
              <a:t>plough, saw, knife, hoe---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9" name="文本框 8"/>
          <p:cNvSpPr txBox="1"/>
          <p:nvPr/>
        </p:nvSpPr>
        <p:spPr>
          <a:xfrm>
            <a:off x="1549400" y="3620770"/>
            <a:ext cx="2506980"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animal skins sewn together</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0" name="文本框 9"/>
          <p:cNvSpPr txBox="1"/>
          <p:nvPr/>
        </p:nvSpPr>
        <p:spPr>
          <a:xfrm>
            <a:off x="4006850" y="3562985"/>
            <a:ext cx="292671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natural and man-made fibres</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1" name="文本框 10"/>
          <p:cNvSpPr txBox="1"/>
          <p:nvPr/>
        </p:nvSpPr>
        <p:spPr>
          <a:xfrm>
            <a:off x="1614170" y="4577715"/>
            <a:ext cx="2209165" cy="46037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a fireplace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2" name="文本框 11"/>
          <p:cNvSpPr txBox="1"/>
          <p:nvPr/>
        </p:nvSpPr>
        <p:spPr>
          <a:xfrm>
            <a:off x="3910965" y="4392930"/>
            <a:ext cx="315785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specially designed for each room</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3" name="文本框 12"/>
          <p:cNvSpPr txBox="1"/>
          <p:nvPr/>
        </p:nvSpPr>
        <p:spPr>
          <a:xfrm>
            <a:off x="1697990" y="5099685"/>
            <a:ext cx="2209165" cy="46037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meals together</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4" name="文本框 13"/>
          <p:cNvSpPr txBox="1"/>
          <p:nvPr/>
        </p:nvSpPr>
        <p:spPr>
          <a:xfrm>
            <a:off x="3952240" y="5267960"/>
            <a:ext cx="2981325" cy="46037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TV, films, games---</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5" name="文本框 14"/>
          <p:cNvSpPr txBox="1"/>
          <p:nvPr/>
        </p:nvSpPr>
        <p:spPr>
          <a:xfrm>
            <a:off x="1663065" y="5728335"/>
            <a:ext cx="2244090"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berries and fruit in season</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6" name="文本框 15"/>
          <p:cNvSpPr txBox="1"/>
          <p:nvPr/>
        </p:nvSpPr>
        <p:spPr>
          <a:xfrm>
            <a:off x="4026535" y="5728335"/>
            <a:ext cx="292671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fruit, vegetables, processed meat</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7" name="文本框 16"/>
          <p:cNvSpPr txBox="1"/>
          <p:nvPr/>
        </p:nvSpPr>
        <p:spPr>
          <a:xfrm>
            <a:off x="6518910" y="2338070"/>
            <a:ext cx="2578100" cy="460375"/>
          </a:xfrm>
          <a:prstGeom prst="rect">
            <a:avLst/>
          </a:prstGeom>
          <a:noFill/>
        </p:spPr>
        <p:txBody>
          <a:bodyPr wrap="square" rtlCol="0">
            <a:spAutoFit/>
          </a:bodyPr>
          <a:p>
            <a:r>
              <a:rPr lang="en-US" altLang="zh-CN" sz="2400" b="1">
                <a:latin typeface="Traditional Arabic" panose="02020603050405020304" charset="0"/>
                <a:cs typeface="Traditional Arabic" panose="02020603050405020304" charset="0"/>
                <a:sym typeface="+mn-ea"/>
              </a:rPr>
              <a:t>more convenient</a:t>
            </a:r>
            <a:endParaRPr lang="zh-CN" altLang="en-US"/>
          </a:p>
        </p:txBody>
      </p:sp>
      <p:sp>
        <p:nvSpPr>
          <p:cNvPr id="18" name="文本框 17"/>
          <p:cNvSpPr txBox="1"/>
          <p:nvPr/>
        </p:nvSpPr>
        <p:spPr>
          <a:xfrm>
            <a:off x="6827520" y="2983230"/>
            <a:ext cx="2269490" cy="460375"/>
          </a:xfrm>
          <a:prstGeom prst="rect">
            <a:avLst/>
          </a:prstGeom>
          <a:noFill/>
        </p:spPr>
        <p:txBody>
          <a:bodyPr wrap="square" rtlCol="0">
            <a:spAutoFit/>
          </a:bodyPr>
          <a:p>
            <a:r>
              <a:rPr lang="en-US" altLang="zh-CN" sz="2400" b="1">
                <a:latin typeface="Traditional Arabic" panose="02020603050405020304" charset="0"/>
                <a:cs typeface="Traditional Arabic" panose="02020603050405020304" charset="0"/>
                <a:sym typeface="+mn-ea"/>
              </a:rPr>
              <a:t>more advanced</a:t>
            </a:r>
            <a:endParaRPr lang="zh-CN" altLang="en-US" sz="2400" b="1">
              <a:latin typeface="Traditional Arabic" panose="02020603050405020304" charset="0"/>
              <a:cs typeface="Traditional Arabic" panose="02020603050405020304" charset="0"/>
            </a:endParaRPr>
          </a:p>
        </p:txBody>
      </p:sp>
      <p:sp>
        <p:nvSpPr>
          <p:cNvPr id="19" name="文本框 18"/>
          <p:cNvSpPr txBox="1"/>
          <p:nvPr/>
        </p:nvSpPr>
        <p:spPr>
          <a:xfrm>
            <a:off x="6692900" y="3778250"/>
            <a:ext cx="2404745"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fashionable</a:t>
            </a:r>
            <a:endParaRPr lang="zh-CN" altLang="en-US" sz="2000" b="1">
              <a:latin typeface="Traditional Arabic" panose="02020603050405020304" charset="0"/>
              <a:cs typeface="Traditional Arabic" panose="02020603050405020304" charset="0"/>
            </a:endParaRPr>
          </a:p>
        </p:txBody>
      </p:sp>
      <p:sp>
        <p:nvSpPr>
          <p:cNvPr id="20" name="文本框 19"/>
          <p:cNvSpPr txBox="1"/>
          <p:nvPr/>
        </p:nvSpPr>
        <p:spPr>
          <a:xfrm>
            <a:off x="6893560" y="4450715"/>
            <a:ext cx="2203450"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practical</a:t>
            </a:r>
            <a:endParaRPr lang="zh-CN" altLang="en-US" sz="2000" b="1">
              <a:latin typeface="Traditional Arabic" panose="02020603050405020304" charset="0"/>
              <a:cs typeface="Traditional Arabic" panose="02020603050405020304" charset="0"/>
            </a:endParaRPr>
          </a:p>
        </p:txBody>
      </p:sp>
      <p:sp>
        <p:nvSpPr>
          <p:cNvPr id="21" name="文本框 20"/>
          <p:cNvSpPr txBox="1"/>
          <p:nvPr/>
        </p:nvSpPr>
        <p:spPr>
          <a:xfrm>
            <a:off x="6996430" y="5099685"/>
            <a:ext cx="2100580"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colorful</a:t>
            </a:r>
            <a:endParaRPr lang="zh-CN" altLang="en-US" sz="2000" b="1">
              <a:latin typeface="Traditional Arabic" panose="02020603050405020304" charset="0"/>
              <a:cs typeface="Traditional Arabic" panose="02020603050405020304" charset="0"/>
            </a:endParaRPr>
          </a:p>
        </p:txBody>
      </p:sp>
      <p:sp>
        <p:nvSpPr>
          <p:cNvPr id="22" name="文本框 21"/>
          <p:cNvSpPr txBox="1"/>
          <p:nvPr/>
        </p:nvSpPr>
        <p:spPr>
          <a:xfrm>
            <a:off x="7053580" y="5834380"/>
            <a:ext cx="1818005"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varied</a:t>
            </a:r>
            <a:endParaRPr lang="zh-CN" altLang="en-US" sz="2000" b="1">
              <a:latin typeface="Traditional Arabic" panose="02020603050405020304" charset="0"/>
              <a:cs typeface="Traditional Arabic" panose="02020603050405020304" charset="0"/>
            </a:endParaRPr>
          </a:p>
        </p:txBody>
      </p:sp>
      <p:sp>
        <p:nvSpPr>
          <p:cNvPr id="23" name="云形 22"/>
          <p:cNvSpPr/>
          <p:nvPr/>
        </p:nvSpPr>
        <p:spPr>
          <a:xfrm>
            <a:off x="467995" y="2337435"/>
            <a:ext cx="8352790" cy="205549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dirty="0" smtClean="0">
                <a:ln>
                  <a:noFill/>
                </a:ln>
                <a:solidFill>
                  <a:srgbClr val="FF0000"/>
                </a:solidFill>
                <a:latin typeface="Traditional Arabic" panose="02020603050405020304" charset="0"/>
                <a:cs typeface="Traditional Arabic" panose="02020603050405020304" charset="0"/>
                <a:sym typeface="+mn-ea"/>
              </a:rPr>
              <a:t>What  is the significance of archaeology?</a:t>
            </a:r>
            <a:endParaRPr lang="en-US" altLang="zh-CN" sz="3200" b="1" dirty="0" smtClean="0">
              <a:ln>
                <a:noFill/>
              </a:ln>
              <a:solidFill>
                <a:srgbClr val="FF0000"/>
              </a:solidFill>
              <a:latin typeface="Traditional Arabic" panose="02020603050405020304" charset="0"/>
              <a:cs typeface="Traditional Arabic"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P spid="7" grpId="0"/>
      <p:bldP spid="7"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8" grpId="0"/>
      <p:bldP spid="18" grpId="1"/>
      <p:bldP spid="19" grpId="0"/>
      <p:bldP spid="19" grpId="1"/>
      <p:bldP spid="20" grpId="0"/>
      <p:bldP spid="20" grpId="1"/>
      <p:bldP spid="21" grpId="0"/>
      <p:bldP spid="21" grpId="1"/>
      <p:bldP spid="22" grpId="0"/>
      <p:bldP spid="22" grpId="1"/>
      <p:bldP spid="23" grpId="0" bldLvl="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6545" y="241300"/>
            <a:ext cx="8847455" cy="829945"/>
          </a:xfrm>
          <a:prstGeom prst="rect">
            <a:avLst/>
          </a:prstGeom>
          <a:noFill/>
          <a:ln w="12700">
            <a:solidFill>
              <a:srgbClr val="FFFF00"/>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It helps us  understand what these archaological objects mean for the human story.</a:t>
            </a:r>
            <a:endParaRPr lang="en-US" sz="2400">
              <a:solidFill>
                <a:srgbClr val="333333"/>
              </a:solidFill>
              <a:latin typeface="微软雅黑" panose="020B0503020204020204" charset="-122"/>
              <a:ea typeface="宋体" panose="02010600030101010101" pitchFamily="2" charset="-122"/>
            </a:endParaRPr>
          </a:p>
        </p:txBody>
      </p:sp>
      <p:sp>
        <p:nvSpPr>
          <p:cNvPr id="3" name="文本框 2"/>
          <p:cNvSpPr txBox="1"/>
          <p:nvPr/>
        </p:nvSpPr>
        <p:spPr>
          <a:xfrm>
            <a:off x="197485" y="1143000"/>
            <a:ext cx="8749030" cy="829945"/>
          </a:xfrm>
          <a:prstGeom prst="rect">
            <a:avLst/>
          </a:prstGeom>
          <a:noFill/>
          <a:ln w="12700">
            <a:solidFill>
              <a:srgbClr val="00B0F0"/>
            </a:solidFill>
          </a:ln>
        </p:spPr>
        <p:txBody>
          <a:bodyPr wrap="square" rtlCol="0" anchor="t">
            <a:spAutoFit/>
          </a:bodyPr>
          <a:p>
            <a:pPr>
              <a:buClrTx/>
              <a:buSzTx/>
              <a:buFontTx/>
            </a:pPr>
            <a:r>
              <a:rPr lang="en-US" sz="2400">
                <a:solidFill>
                  <a:srgbClr val="333333"/>
                </a:solidFill>
                <a:latin typeface="微软雅黑" panose="020B0503020204020204" charset="-122"/>
                <a:ea typeface="宋体" panose="02010600030101010101" pitchFamily="2" charset="-122"/>
                <a:sym typeface="+mn-ea"/>
              </a:rPr>
              <a:t> It arouses</a:t>
            </a:r>
            <a:r>
              <a:rPr lang="en-US" sz="2400">
                <a:solidFill>
                  <a:srgbClr val="333333"/>
                </a:solidFill>
                <a:latin typeface="微软雅黑" panose="020B0503020204020204" charset="-122"/>
                <a:ea typeface="宋体" panose="02010600030101010101" pitchFamily="2" charset="-122"/>
                <a:sym typeface="+mn-ea"/>
              </a:rPr>
              <a:t> people's awareness of the conservation of the world's cultural heritage against looting and careless harm.</a:t>
            </a:r>
            <a:endParaRPr lang="en-US" sz="2400">
              <a:solidFill>
                <a:srgbClr val="333333"/>
              </a:solidFill>
              <a:latin typeface="微软雅黑" panose="020B0503020204020204" charset="-122"/>
              <a:ea typeface="宋体" panose="02010600030101010101" pitchFamily="2" charset="-122"/>
            </a:endParaRPr>
          </a:p>
        </p:txBody>
      </p:sp>
      <p:sp>
        <p:nvSpPr>
          <p:cNvPr id="6" name="文本框 5"/>
          <p:cNvSpPr txBox="1"/>
          <p:nvPr/>
        </p:nvSpPr>
        <p:spPr>
          <a:xfrm>
            <a:off x="144780" y="1972945"/>
            <a:ext cx="8749030" cy="829945"/>
          </a:xfrm>
          <a:prstGeom prst="rect">
            <a:avLst/>
          </a:prstGeom>
          <a:noFill/>
          <a:ln w="12700">
            <a:solidFill>
              <a:schemeClr val="tx2"/>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The mixture of danger and detective work is the perfect script for fiction writers and film-makers.</a:t>
            </a:r>
            <a:endParaRPr lang="en-US" sz="2400">
              <a:solidFill>
                <a:srgbClr val="333333"/>
              </a:solidFill>
              <a:latin typeface="微软雅黑" panose="020B0503020204020204" charset="-122"/>
              <a:ea typeface="宋体" panose="02010600030101010101" pitchFamily="2" charset="-122"/>
            </a:endParaRPr>
          </a:p>
        </p:txBody>
      </p:sp>
      <p:sp>
        <p:nvSpPr>
          <p:cNvPr id="7" name="文本框 6"/>
          <p:cNvSpPr txBox="1"/>
          <p:nvPr/>
        </p:nvSpPr>
        <p:spPr>
          <a:xfrm>
            <a:off x="197485" y="2802890"/>
            <a:ext cx="8481695" cy="829945"/>
          </a:xfrm>
          <a:prstGeom prst="rect">
            <a:avLst/>
          </a:prstGeom>
          <a:noFill/>
          <a:ln w="12700">
            <a:solidFill>
              <a:schemeClr val="accent6"/>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 It  fuels our eagerness for knowledge about ourselves and our past.</a:t>
            </a:r>
            <a:endParaRPr lang="en-US" sz="2400">
              <a:solidFill>
                <a:srgbClr val="333333"/>
              </a:solidFill>
              <a:latin typeface="微软雅黑" panose="020B0503020204020204" charset="-122"/>
              <a:ea typeface="宋体" panose="02010600030101010101" pitchFamily="2" charset="-122"/>
            </a:endParaRPr>
          </a:p>
        </p:txBody>
      </p:sp>
      <p:sp>
        <p:nvSpPr>
          <p:cNvPr id="8" name="文本框 7"/>
          <p:cNvSpPr txBox="1"/>
          <p:nvPr/>
        </p:nvSpPr>
        <p:spPr>
          <a:xfrm>
            <a:off x="184785" y="3704590"/>
            <a:ext cx="8761730" cy="829945"/>
          </a:xfrm>
          <a:prstGeom prst="rect">
            <a:avLst/>
          </a:prstGeom>
          <a:noFill/>
          <a:ln w="12700">
            <a:solidFill>
              <a:schemeClr val="accent5">
                <a:lumMod val="40000"/>
                <a:lumOff val="60000"/>
              </a:schemeClr>
            </a:solidFill>
          </a:ln>
        </p:spPr>
        <p:txBody>
          <a:bodyPr wrap="square" rtlCol="0">
            <a:spAutoFit/>
          </a:bodyPr>
          <a:p>
            <a:r>
              <a:rPr lang="en-US" sz="2400">
                <a:solidFill>
                  <a:srgbClr val="333333"/>
                </a:solidFill>
                <a:latin typeface="微软雅黑" panose="020B0503020204020204" charset="-122"/>
                <a:ea typeface="宋体" panose="02010600030101010101" pitchFamily="2" charset="-122"/>
              </a:rPr>
              <a:t>To learn about the past enables us better see the development of human beings.</a:t>
            </a:r>
            <a:r>
              <a:rPr lang="en-US" altLang="zh-CN"/>
              <a:t> </a:t>
            </a:r>
            <a:endParaRPr lang="en-US" altLang="zh-CN"/>
          </a:p>
        </p:txBody>
      </p:sp>
      <p:sp>
        <p:nvSpPr>
          <p:cNvPr id="9" name="文本框 8"/>
          <p:cNvSpPr txBox="1"/>
          <p:nvPr/>
        </p:nvSpPr>
        <p:spPr>
          <a:xfrm>
            <a:off x="197485" y="4618990"/>
            <a:ext cx="8859520" cy="1568450"/>
          </a:xfrm>
          <a:prstGeom prst="rect">
            <a:avLst/>
          </a:prstGeom>
          <a:noFill/>
          <a:ln w="12700">
            <a:solidFill>
              <a:schemeClr val="accent3"/>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The discovery of  an ancient sites can become a scenic spot, which can boost the local economy. The world's cultural heritage is a diminishing resource which holds different meanings for different people.</a:t>
            </a:r>
            <a:endParaRPr lang="en-US" sz="2400">
              <a:solidFill>
                <a:srgbClr val="333333"/>
              </a:solidFill>
              <a:latin typeface="微软雅黑" panose="020B0503020204020204"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P spid="3" grpId="0" animBg="1"/>
      <p:bldP spid="3" grpId="1" animBg="1"/>
      <p:bldP spid="6" grpId="0" animBg="1"/>
      <p:bldP spid="6" grpId="1" animBg="1"/>
      <p:bldP spid="7" grpId="0" animBg="1"/>
      <p:bldP spid="7" grpId="1" animBg="1"/>
      <p:bldP spid="8" grpId="0" bldLvl="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2870" y="814705"/>
            <a:ext cx="8938895" cy="953135"/>
          </a:xfrm>
          <a:prstGeom prst="rect">
            <a:avLst/>
          </a:prstGeom>
          <a:noFill/>
        </p:spPr>
        <p:txBody>
          <a:bodyPr wrap="square" rtlCol="0">
            <a:spAutoFit/>
          </a:bodyPr>
          <a:p>
            <a:r>
              <a:rPr lang="en-US" altLang="zh-CN" sz="2800"/>
              <a:t>Would you like to major in archaeology in the university? or would you choose it as a selective course? Why?</a:t>
            </a:r>
            <a:endParaRPr lang="en-US" altLang="zh-CN" sz="2800"/>
          </a:p>
        </p:txBody>
      </p:sp>
      <p:sp>
        <p:nvSpPr>
          <p:cNvPr id="5" name="文本框 4"/>
          <p:cNvSpPr txBox="1"/>
          <p:nvPr/>
        </p:nvSpPr>
        <p:spPr>
          <a:xfrm>
            <a:off x="1115060" y="2204085"/>
            <a:ext cx="1246505" cy="521970"/>
          </a:xfrm>
          <a:prstGeom prst="rect">
            <a:avLst/>
          </a:prstGeom>
          <a:noFill/>
          <a:ln w="12700">
            <a:solidFill>
              <a:schemeClr val="tx1"/>
            </a:solidFill>
          </a:ln>
        </p:spPr>
        <p:txBody>
          <a:bodyPr wrap="square" rtlCol="0">
            <a:spAutoFit/>
          </a:bodyPr>
          <a:p>
            <a:r>
              <a:rPr lang="en-US" altLang="zh-CN" sz="2800" b="1"/>
              <a:t>Yes</a:t>
            </a:r>
            <a:endParaRPr lang="en-US" altLang="zh-CN" sz="2800" b="1"/>
          </a:p>
        </p:txBody>
      </p:sp>
      <p:sp>
        <p:nvSpPr>
          <p:cNvPr id="6" name="文本框 5"/>
          <p:cNvSpPr txBox="1"/>
          <p:nvPr/>
        </p:nvSpPr>
        <p:spPr>
          <a:xfrm>
            <a:off x="5496560" y="2082800"/>
            <a:ext cx="1246505" cy="521970"/>
          </a:xfrm>
          <a:prstGeom prst="rect">
            <a:avLst/>
          </a:prstGeom>
          <a:noFill/>
          <a:ln w="12700">
            <a:solidFill>
              <a:schemeClr val="tx1"/>
            </a:solidFill>
          </a:ln>
        </p:spPr>
        <p:txBody>
          <a:bodyPr wrap="square" rtlCol="0">
            <a:spAutoFit/>
          </a:bodyPr>
          <a:p>
            <a:r>
              <a:rPr lang="en-US" altLang="zh-CN" sz="2800" b="1"/>
              <a:t>No</a:t>
            </a:r>
            <a:endParaRPr lang="en-US" altLang="zh-CN" sz="2800" b="1"/>
          </a:p>
        </p:txBody>
      </p:sp>
      <p:sp>
        <p:nvSpPr>
          <p:cNvPr id="10" name="文本框 9"/>
          <p:cNvSpPr txBox="1"/>
          <p:nvPr/>
        </p:nvSpPr>
        <p:spPr>
          <a:xfrm>
            <a:off x="102870" y="3156585"/>
            <a:ext cx="3913505" cy="3107690"/>
          </a:xfrm>
          <a:prstGeom prst="rect">
            <a:avLst/>
          </a:prstGeom>
          <a:noFill/>
          <a:ln w="12700">
            <a:solidFill>
              <a:schemeClr val="tx1"/>
            </a:solidFill>
          </a:ln>
        </p:spPr>
        <p:txBody>
          <a:bodyPr wrap="square" rtlCol="0">
            <a:spAutoFit/>
          </a:bodyPr>
          <a:p>
            <a:r>
              <a:rPr lang="en-US" altLang="zh-CN" sz="2800"/>
              <a:t>full of imagination,</a:t>
            </a:r>
            <a:endParaRPr lang="en-US" altLang="zh-CN" sz="2800"/>
          </a:p>
          <a:p>
            <a:r>
              <a:rPr lang="en-US" altLang="zh-CN" sz="2800">
                <a:sym typeface="+mn-ea"/>
              </a:rPr>
              <a:t>creative in interpreting,</a:t>
            </a:r>
            <a:endParaRPr lang="en-US" altLang="zh-CN" sz="2800">
              <a:sym typeface="+mn-ea"/>
            </a:endParaRPr>
          </a:p>
          <a:p>
            <a:r>
              <a:rPr lang="en-US" altLang="zh-CN" sz="2800">
                <a:sym typeface="+mn-ea"/>
              </a:rPr>
              <a:t>unexpected results,</a:t>
            </a:r>
            <a:endParaRPr lang="en-US" altLang="zh-CN" sz="2800">
              <a:sym typeface="+mn-ea"/>
            </a:endParaRPr>
          </a:p>
          <a:p>
            <a:r>
              <a:rPr lang="en-US" altLang="zh-CN" sz="2800">
                <a:sym typeface="+mn-ea"/>
              </a:rPr>
              <a:t>learn about ancient people's life,</a:t>
            </a:r>
            <a:endParaRPr lang="en-US" altLang="zh-CN" sz="2800">
              <a:sym typeface="+mn-ea"/>
            </a:endParaRPr>
          </a:p>
          <a:p>
            <a:r>
              <a:rPr lang="en-US" altLang="zh-CN" sz="2800">
                <a:sym typeface="+mn-ea"/>
              </a:rPr>
              <a:t>explore exotic culture,</a:t>
            </a:r>
            <a:endParaRPr lang="en-US" altLang="zh-CN" sz="2800">
              <a:sym typeface="+mn-ea"/>
            </a:endParaRPr>
          </a:p>
          <a:p>
            <a:r>
              <a:rPr lang="en-US" altLang="zh-CN" sz="2800"/>
              <a:t>----</a:t>
            </a:r>
            <a:endParaRPr lang="en-US" altLang="zh-CN" sz="2800"/>
          </a:p>
        </p:txBody>
      </p:sp>
      <p:sp>
        <p:nvSpPr>
          <p:cNvPr id="11" name="文本框 10"/>
          <p:cNvSpPr txBox="1"/>
          <p:nvPr/>
        </p:nvSpPr>
        <p:spPr>
          <a:xfrm>
            <a:off x="4448810" y="3156585"/>
            <a:ext cx="4593590" cy="2676525"/>
          </a:xfrm>
          <a:prstGeom prst="rect">
            <a:avLst/>
          </a:prstGeom>
          <a:noFill/>
          <a:ln w="12700">
            <a:solidFill>
              <a:schemeClr val="tx1"/>
            </a:solidFill>
          </a:ln>
        </p:spPr>
        <p:txBody>
          <a:bodyPr wrap="square" rtlCol="0">
            <a:spAutoFit/>
          </a:bodyPr>
          <a:p>
            <a:r>
              <a:rPr lang="en-US" altLang="zh-CN" sz="2800"/>
              <a:t>The excavating work is dull;</a:t>
            </a:r>
            <a:endParaRPr lang="en-US" altLang="zh-CN" sz="2800"/>
          </a:p>
          <a:p>
            <a:r>
              <a:rPr lang="en-US" altLang="zh-CN" sz="2800"/>
              <a:t>The identifying calls for broad knowledge;</a:t>
            </a:r>
            <a:endParaRPr lang="en-US" altLang="zh-CN" sz="2800"/>
          </a:p>
          <a:p>
            <a:r>
              <a:rPr lang="en-US" altLang="zh-CN" sz="2800"/>
              <a:t>Archaeologists usually work in the remote sites.</a:t>
            </a:r>
            <a:endParaRPr lang="en-US" altLang="zh-CN" sz="2800"/>
          </a:p>
          <a:p>
            <a:r>
              <a:rPr lang="en-US" altLang="zh-CN" sz="2800"/>
              <a:t>----</a:t>
            </a:r>
            <a:endParaRPr lang="en-US" altLang="zh-CN"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173355"/>
            <a:ext cx="3943350" cy="3101975"/>
          </a:xfrm>
          <a:prstGeom prst="rect">
            <a:avLst/>
          </a:prstGeom>
        </p:spPr>
      </p:pic>
      <p:pic>
        <p:nvPicPr>
          <p:cNvPr id="5" name="图片 4"/>
          <p:cNvPicPr>
            <a:picLocks noChangeAspect="1"/>
          </p:cNvPicPr>
          <p:nvPr/>
        </p:nvPicPr>
        <p:blipFill>
          <a:blip r:embed="rId2"/>
          <a:stretch>
            <a:fillRect/>
          </a:stretch>
        </p:blipFill>
        <p:spPr>
          <a:xfrm>
            <a:off x="0" y="3275330"/>
            <a:ext cx="3942715" cy="3357245"/>
          </a:xfrm>
          <a:prstGeom prst="rect">
            <a:avLst/>
          </a:prstGeom>
        </p:spPr>
      </p:pic>
      <p:pic>
        <p:nvPicPr>
          <p:cNvPr id="6" name="图片 5"/>
          <p:cNvPicPr>
            <a:picLocks noChangeAspect="1"/>
          </p:cNvPicPr>
          <p:nvPr/>
        </p:nvPicPr>
        <p:blipFill>
          <a:blip r:embed="rId3"/>
          <a:srcRect l="14358" r="9875" b="11615"/>
          <a:stretch>
            <a:fillRect/>
          </a:stretch>
        </p:blipFill>
        <p:spPr>
          <a:xfrm>
            <a:off x="3943350" y="173355"/>
            <a:ext cx="5201285" cy="3029585"/>
          </a:xfrm>
          <a:prstGeom prst="rect">
            <a:avLst/>
          </a:prstGeom>
        </p:spPr>
      </p:pic>
      <p:pic>
        <p:nvPicPr>
          <p:cNvPr id="7" name="图片 6"/>
          <p:cNvPicPr>
            <a:picLocks noChangeAspect="1"/>
          </p:cNvPicPr>
          <p:nvPr/>
        </p:nvPicPr>
        <p:blipFill>
          <a:blip r:embed="rId4"/>
          <a:stretch>
            <a:fillRect/>
          </a:stretch>
        </p:blipFill>
        <p:spPr>
          <a:xfrm>
            <a:off x="4113530" y="3275330"/>
            <a:ext cx="4859020" cy="3357245"/>
          </a:xfrm>
          <a:prstGeom prst="rect">
            <a:avLst/>
          </a:prstGeom>
        </p:spPr>
      </p:pic>
      <p:sp>
        <p:nvSpPr>
          <p:cNvPr id="15" name="TextBox 14"/>
          <p:cNvSpPr txBox="1"/>
          <p:nvPr/>
        </p:nvSpPr>
        <p:spPr>
          <a:xfrm>
            <a:off x="0" y="783590"/>
            <a:ext cx="9004935" cy="1383665"/>
          </a:xfrm>
          <a:prstGeom prst="rect">
            <a:avLst/>
          </a:prstGeom>
          <a:solidFill>
            <a:srgbClr val="FFFF00"/>
          </a:solidFill>
        </p:spPr>
        <p:txBody>
          <a:bodyPr wrap="square" rtlCol="0">
            <a:spAutoFit/>
          </a:bodyPr>
          <a:p>
            <a:r>
              <a:rPr lang="zh-CN" altLang="en-US" sz="2800" dirty="0" smtClean="0"/>
              <a:t>     假如你是周口店博物馆的导游李华，</a:t>
            </a:r>
            <a:r>
              <a:rPr lang="en-US" altLang="zh-CN" sz="2800" dirty="0" smtClean="0"/>
              <a:t>5</a:t>
            </a:r>
            <a:r>
              <a:rPr lang="zh-CN" altLang="zh-CN" sz="2800" dirty="0" smtClean="0"/>
              <a:t>月</a:t>
            </a:r>
            <a:r>
              <a:rPr lang="en-US" altLang="zh-CN" sz="2800" dirty="0" smtClean="0"/>
              <a:t>15</a:t>
            </a:r>
            <a:r>
              <a:rPr lang="zh-CN" altLang="zh-CN" sz="2800" dirty="0" smtClean="0"/>
              <a:t>日</a:t>
            </a:r>
            <a:r>
              <a:rPr lang="zh-CN" altLang="en-US" sz="2800" dirty="0" smtClean="0"/>
              <a:t>来自</a:t>
            </a:r>
            <a:r>
              <a:rPr lang="zh-CN" altLang="zh-CN" sz="2800" dirty="0" smtClean="0"/>
              <a:t>美国某中学的学生访问团</a:t>
            </a:r>
            <a:r>
              <a:rPr lang="zh-CN" altLang="en-US" sz="2800" dirty="0" smtClean="0"/>
              <a:t>将来参加“看文物，学历史”活动，请你从以下文物中选择一项做详细介绍。</a:t>
            </a:r>
            <a:endParaRPr lang="en-US" altLang="zh-CN" sz="2800" dirty="0" smtClean="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49910" y="331470"/>
            <a:ext cx="7213600" cy="583565"/>
          </a:xfrm>
          <a:prstGeom prst="rect">
            <a:avLst/>
          </a:prstGeom>
          <a:noFill/>
        </p:spPr>
        <p:txBody>
          <a:bodyPr wrap="square" rtlCol="0" anchor="t">
            <a:spAutoFit/>
          </a:bodyPr>
          <a:p>
            <a:r>
              <a:rPr lang="en-US" altLang="zh-CN" sz="3200" b="1" dirty="0">
                <a:solidFill>
                  <a:srgbClr val="000066"/>
                </a:solidFill>
                <a:sym typeface="+mn-ea"/>
              </a:rPr>
              <a:t>M8U5   Meeting your ancestors</a:t>
            </a:r>
            <a:endParaRPr lang="en-US" altLang="zh-CN" sz="3200" b="1" dirty="0">
              <a:solidFill>
                <a:srgbClr val="000066"/>
              </a:solidFill>
              <a:sym typeface="+mn-ea"/>
            </a:endParaRPr>
          </a:p>
        </p:txBody>
      </p:sp>
      <p:sp>
        <p:nvSpPr>
          <p:cNvPr id="3075" name="Text Box 4"/>
          <p:cNvSpPr txBox="1"/>
          <p:nvPr/>
        </p:nvSpPr>
        <p:spPr>
          <a:xfrm>
            <a:off x="322580" y="2068195"/>
            <a:ext cx="8498840" cy="583565"/>
          </a:xfrm>
          <a:prstGeom prst="rect">
            <a:avLst/>
          </a:prstGeom>
          <a:noFill/>
          <a:ln w="9525">
            <a:noFill/>
          </a:ln>
        </p:spPr>
        <p:txBody>
          <a:bodyPr wrap="square">
            <a:spAutoFit/>
          </a:bodyPr>
          <a:p>
            <a:pPr algn="ctr">
              <a:spcBef>
                <a:spcPct val="50000"/>
              </a:spcBef>
            </a:pPr>
            <a:r>
              <a:rPr lang="en-US" altLang="zh-CN" sz="3200" b="1" i="1" dirty="0">
                <a:latin typeface="Times New Roman" panose="02020603050405020304" pitchFamily="18" charset="0"/>
              </a:rPr>
              <a:t>A  VISIT  TO  THE  ZHOUKOUDIAN  CAVES</a:t>
            </a:r>
            <a:endParaRPr lang="en-US" altLang="zh-CN" sz="3200" b="1" i="1" dirty="0">
              <a:latin typeface="Times New Roman" panose="02020603050405020304" pitchFamily="18" charset="0"/>
            </a:endParaRPr>
          </a:p>
        </p:txBody>
      </p:sp>
      <p:sp>
        <p:nvSpPr>
          <p:cNvPr id="6" name="文本框 1"/>
          <p:cNvSpPr txBox="1"/>
          <p:nvPr/>
        </p:nvSpPr>
        <p:spPr>
          <a:xfrm>
            <a:off x="1087820" y="4782170"/>
            <a:ext cx="5719763" cy="1568450"/>
          </a:xfrm>
          <a:prstGeom prst="rect">
            <a:avLst/>
          </a:prstGeom>
          <a:noFill/>
          <a:ln w="9525">
            <a:noFill/>
          </a:ln>
        </p:spPr>
        <p:txBody>
          <a:bodyPr>
            <a:spAutoFit/>
          </a:bodyPr>
          <a:p>
            <a:pPr algn="ctr" defTabSz="1219200">
              <a:lnSpc>
                <a:spcPct val="150000"/>
              </a:lnSpc>
            </a:pPr>
            <a:r>
              <a:rPr lang="zh-CN" altLang="en-US" sz="3200" b="1" dirty="0">
                <a:solidFill>
                  <a:srgbClr val="9817B9"/>
                </a:solidFill>
                <a:latin typeface="楷体" panose="02010609060101010101" charset="-122"/>
                <a:ea typeface="楷体" panose="02010609060101010101" charset="-122"/>
                <a:cs typeface="hakuyoxingshu7000" panose="02000600000000000000" pitchFamily="2" charset="-122"/>
                <a:sym typeface="+mn-ea"/>
              </a:rPr>
              <a:t>邱赛</a:t>
            </a:r>
            <a:r>
              <a:rPr lang="zh-CN" altLang="en-US" sz="3200" b="1" dirty="0" smtClean="0">
                <a:solidFill>
                  <a:srgbClr val="9817B9"/>
                </a:solidFill>
                <a:latin typeface="楷体" panose="02010609060101010101" charset="-122"/>
                <a:ea typeface="楷体" panose="02010609060101010101" charset="-122"/>
                <a:cs typeface="hakuyoxingshu7000" panose="02000600000000000000" pitchFamily="2" charset="-122"/>
                <a:sym typeface="+mn-ea"/>
              </a:rPr>
              <a:t>仙</a:t>
            </a:r>
            <a:endParaRPr lang="zh-CN" altLang="en-US" sz="3200" b="1" dirty="0">
              <a:solidFill>
                <a:srgbClr val="9817B9"/>
              </a:solidFill>
              <a:latin typeface="楷体" panose="02010609060101010101" charset="-122"/>
              <a:ea typeface="楷体" panose="02010609060101010101" charset="-122"/>
              <a:cs typeface="hakuyoxingshu7000" panose="02000600000000000000" pitchFamily="2" charset="-122"/>
            </a:endParaRPr>
          </a:p>
          <a:p>
            <a:pPr algn="ctr" defTabSz="1219200">
              <a:lnSpc>
                <a:spcPct val="150000"/>
              </a:lnSpc>
            </a:pPr>
            <a:r>
              <a:rPr lang="zh-CN" altLang="en-US" sz="3200" b="1" dirty="0">
                <a:solidFill>
                  <a:srgbClr val="9817B9"/>
                </a:solidFill>
                <a:latin typeface="楷体" panose="02010609060101010101" charset="-122"/>
                <a:ea typeface="楷体" panose="02010609060101010101" charset="-122"/>
                <a:cs typeface="hakuyoxingshu7000" panose="02000600000000000000" pitchFamily="2" charset="-122"/>
                <a:sym typeface="+mn-ea"/>
              </a:rPr>
              <a:t>浙江省衢州第三中</a:t>
            </a:r>
            <a:r>
              <a:rPr lang="zh-CN" altLang="en-US" sz="3200" b="1" dirty="0" smtClean="0">
                <a:solidFill>
                  <a:srgbClr val="9817B9"/>
                </a:solidFill>
                <a:latin typeface="楷体" panose="02010609060101010101" charset="-122"/>
                <a:ea typeface="楷体" panose="02010609060101010101" charset="-122"/>
                <a:cs typeface="hakuyoxingshu7000" panose="02000600000000000000" pitchFamily="2" charset="-122"/>
                <a:sym typeface="+mn-ea"/>
              </a:rPr>
              <a:t>学</a:t>
            </a:r>
            <a:endParaRPr lang="en-US" altLang="zh-CN" sz="3200" b="1" dirty="0" smtClean="0">
              <a:solidFill>
                <a:srgbClr val="9817B9"/>
              </a:solidFill>
              <a:latin typeface="楷体" panose="02010609060101010101" charset="-122"/>
              <a:ea typeface="楷体" panose="02010609060101010101" charset="-122"/>
              <a:cs typeface="hakuyoxingshu7000" panose="02000600000000000000" pitchFamily="2" charset="-122"/>
              <a:sym typeface="+mn-ea"/>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5168265" y="3708400"/>
            <a:ext cx="3804285" cy="2924175"/>
          </a:xfrm>
          <a:prstGeom prst="rect">
            <a:avLst/>
          </a:prstGeom>
        </p:spPr>
      </p:pic>
      <p:sp>
        <p:nvSpPr>
          <p:cNvPr id="4" name="文本框 3"/>
          <p:cNvSpPr txBox="1"/>
          <p:nvPr/>
        </p:nvSpPr>
        <p:spPr>
          <a:xfrm>
            <a:off x="657225" y="276860"/>
            <a:ext cx="2288540" cy="521970"/>
          </a:xfrm>
          <a:prstGeom prst="rect">
            <a:avLst/>
          </a:prstGeom>
          <a:noFill/>
          <a:ln w="12700">
            <a:solidFill>
              <a:schemeClr val="tx1"/>
            </a:solidFill>
          </a:ln>
        </p:spPr>
        <p:txBody>
          <a:bodyPr wrap="square" rtlCol="0">
            <a:spAutoFit/>
          </a:bodyPr>
          <a:p>
            <a:r>
              <a:rPr lang="zh-CN" altLang="en-US" sz="2800"/>
              <a:t>学生作品</a:t>
            </a:r>
            <a:r>
              <a:rPr lang="en-US" altLang="zh-CN" sz="2800"/>
              <a:t>1</a:t>
            </a:r>
            <a:endParaRPr lang="en-US" altLang="zh-CN" sz="2800"/>
          </a:p>
        </p:txBody>
      </p:sp>
      <p:sp>
        <p:nvSpPr>
          <p:cNvPr id="5" name="文本框 4"/>
          <p:cNvSpPr txBox="1"/>
          <p:nvPr/>
        </p:nvSpPr>
        <p:spPr>
          <a:xfrm>
            <a:off x="59690" y="920750"/>
            <a:ext cx="9084945" cy="4653915"/>
          </a:xfrm>
          <a:prstGeom prst="rect">
            <a:avLst/>
          </a:prstGeom>
          <a:noFill/>
        </p:spPr>
        <p:txBody>
          <a:bodyPr wrap="square" rtlCol="0">
            <a:spAutoFit/>
          </a:bodyPr>
          <a:p>
            <a:pPr>
              <a:lnSpc>
                <a:spcPct val="80000"/>
              </a:lnSpc>
            </a:pPr>
            <a:r>
              <a:rPr lang="en-US" altLang="zh-CN" sz="2400"/>
              <a:t>   </a:t>
            </a:r>
            <a:r>
              <a:rPr lang="en-US" altLang="zh-CN" sz="2800">
                <a:latin typeface="Traditional Arabic" panose="02020603050405020304" charset="0"/>
                <a:cs typeface="Traditional Arabic" panose="02020603050405020304" charset="0"/>
              </a:rPr>
              <a:t>Welcome to the Zhoukoudian caves!</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    I'm Lihua,your guide for the visit. The archaeological excavation here has yielded the largest known collection of fossils of the extinct </a:t>
            </a:r>
            <a:r>
              <a:rPr lang="en-US" altLang="zh-CN" sz="2800">
                <a:latin typeface="Traditional Arabic" panose="02020603050405020304" charset="0"/>
                <a:cs typeface="Traditional Arabic" panose="02020603050405020304" charset="0"/>
                <a:sym typeface="+mn-ea"/>
              </a:rPr>
              <a:t>Peking man. Now, turn your attention to this setting. It can be deduced that they lived in groups </a:t>
            </a:r>
            <a:r>
              <a:rPr lang="en-US" sz="2800">
                <a:latin typeface="Traditional Arabic" panose="02020603050405020304" charset="0"/>
                <a:cs typeface="Traditional Arabic" panose="02020603050405020304" charset="0"/>
                <a:sym typeface="+mn-ea"/>
              </a:rPr>
              <a:t>and hunted together.They might have learned to use tools , like the stones or branches of trees to  fight against wild animals. Probably stone scrapers have been used to cut up animals and remove skins. At the same time,</a:t>
            </a:r>
            <a:r>
              <a:rPr lang="en-US" sz="2400">
                <a:latin typeface="Traditional Arabic" panose="02020603050405020304" charset="0"/>
                <a:cs typeface="Traditional Arabic" panose="02020603050405020304" charset="0"/>
                <a:sym typeface="+mn-ea"/>
              </a:rPr>
              <a:t> </a:t>
            </a:r>
            <a:endParaRPr lang="en-US" sz="2400">
              <a:latin typeface="Traditional Arabic" panose="02020603050405020304" charset="0"/>
              <a:cs typeface="Traditional Arabic" panose="02020603050405020304" charset="0"/>
              <a:sym typeface="+mn-ea"/>
            </a:endParaRPr>
          </a:p>
          <a:p>
            <a:pPr>
              <a:lnSpc>
                <a:spcPct val="80000"/>
              </a:lnSpc>
            </a:pPr>
            <a:r>
              <a:rPr lang="en-US" sz="2800">
                <a:latin typeface="Traditional Arabic" panose="02020603050405020304" charset="0"/>
                <a:cs typeface="Traditional Arabic" panose="02020603050405020304" charset="0"/>
                <a:sym typeface="+mn-ea"/>
              </a:rPr>
              <a:t>we can learned that some wild </a:t>
            </a:r>
            <a:endParaRPr lang="en-US" sz="2800">
              <a:latin typeface="Traditional Arabic" panose="02020603050405020304" charset="0"/>
              <a:cs typeface="Traditional Arabic" panose="02020603050405020304" charset="0"/>
              <a:sym typeface="+mn-ea"/>
            </a:endParaRPr>
          </a:p>
          <a:p>
            <a:pPr>
              <a:lnSpc>
                <a:spcPct val="80000"/>
              </a:lnSpc>
            </a:pPr>
            <a:r>
              <a:rPr lang="en-US" sz="2800">
                <a:latin typeface="Traditional Arabic" panose="02020603050405020304" charset="0"/>
                <a:cs typeface="Traditional Arabic" panose="02020603050405020304" charset="0"/>
                <a:sym typeface="+mn-ea"/>
              </a:rPr>
              <a:t>animals which has become extinct</a:t>
            </a:r>
            <a:endParaRPr lang="en-US" sz="2800">
              <a:latin typeface="Traditional Arabic" panose="02020603050405020304" charset="0"/>
              <a:cs typeface="Traditional Arabic" panose="02020603050405020304" charset="0"/>
              <a:sym typeface="+mn-ea"/>
            </a:endParaRPr>
          </a:p>
          <a:p>
            <a:pPr>
              <a:lnSpc>
                <a:spcPct val="80000"/>
              </a:lnSpc>
            </a:pPr>
            <a:r>
              <a:rPr lang="en-US" sz="2800">
                <a:latin typeface="Traditional Arabic" panose="02020603050405020304" charset="0"/>
                <a:cs typeface="Traditional Arabic" panose="02020603050405020304" charset="0"/>
                <a:sym typeface="+mn-ea"/>
              </a:rPr>
              <a:t>could have existed at that time.</a:t>
            </a:r>
            <a:endParaRPr lang="en-US" sz="2800">
              <a:latin typeface="Traditional Arabic" panose="02020603050405020304" charset="0"/>
              <a:cs typeface="Traditional Arabic" panose="02020603050405020304" charset="0"/>
            </a:endParaRPr>
          </a:p>
          <a:p>
            <a:r>
              <a:rPr lang="en-US" sz="2800">
                <a:latin typeface="Traditional Arabic" panose="02020603050405020304" charset="0"/>
                <a:cs typeface="Traditional Arabic" panose="02020603050405020304" charset="0"/>
                <a:sym typeface="+mn-ea"/>
              </a:rPr>
              <a:t> </a:t>
            </a:r>
            <a:endParaRPr lang="en-US" sz="2800">
              <a:latin typeface="Traditional Arabic" panose="02020603050405020304" charset="0"/>
              <a:cs typeface="Traditional Arabic" panose="02020603050405020304" charset="0"/>
              <a:sym typeface="+mn-ea"/>
            </a:endParaRPr>
          </a:p>
        </p:txBody>
      </p:sp>
      <p:cxnSp>
        <p:nvCxnSpPr>
          <p:cNvPr id="6" name="直接连接符 5"/>
          <p:cNvCxnSpPr/>
          <p:nvPr/>
        </p:nvCxnSpPr>
        <p:spPr>
          <a:xfrm flipV="1">
            <a:off x="6084570" y="1628775"/>
            <a:ext cx="1800225"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79705" y="1916430"/>
            <a:ext cx="1440180" cy="34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159125" y="2636520"/>
            <a:ext cx="1125220" cy="16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348355" y="2996565"/>
            <a:ext cx="27362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9690" y="3588385"/>
            <a:ext cx="14401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9705" y="4994910"/>
            <a:ext cx="2448560"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圆角矩形标注 12"/>
          <p:cNvSpPr/>
          <p:nvPr/>
        </p:nvSpPr>
        <p:spPr>
          <a:xfrm>
            <a:off x="5745480" y="269875"/>
            <a:ext cx="2139315" cy="650875"/>
          </a:xfrm>
          <a:prstGeom prst="wedgeRoundRectCallout">
            <a:avLst>
              <a:gd name="adj1" fmla="val -22484"/>
              <a:gd name="adj2" fmla="val 77647"/>
              <a:gd name="adj3" fmla="val 16667"/>
            </a:avLst>
          </a:prstGeom>
          <a:solidFill>
            <a:srgbClr val="F317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本话题词汇</a:t>
            </a:r>
            <a:endParaRPr lang="zh-CN" altLang="en-US" sz="2400" b="1">
              <a:latin typeface="仿宋" panose="02010609060101010101" charset="-122"/>
              <a:ea typeface="仿宋" panose="02010609060101010101" charset="-122"/>
            </a:endParaRPr>
          </a:p>
        </p:txBody>
      </p:sp>
      <p:sp>
        <p:nvSpPr>
          <p:cNvPr id="20" name="圆角矩形标注 19"/>
          <p:cNvSpPr/>
          <p:nvPr/>
        </p:nvSpPr>
        <p:spPr>
          <a:xfrm>
            <a:off x="756285" y="5241290"/>
            <a:ext cx="3940810" cy="939165"/>
          </a:xfrm>
          <a:prstGeom prst="wedgeRoundRectCallout">
            <a:avLst>
              <a:gd name="adj1" fmla="val -41668"/>
              <a:gd name="adj2" fmla="val -7145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latin typeface="仿宋" panose="02010609060101010101" charset="-122"/>
                <a:ea typeface="仿宋" panose="02010609060101010101" charset="-122"/>
              </a:rPr>
              <a:t>本单元表推测的情态动词</a:t>
            </a:r>
            <a:endParaRPr lang="zh-CN" altLang="en-US" sz="2400" b="1">
              <a:latin typeface="仿宋" panose="02010609060101010101" charset="-122"/>
              <a:ea typeface="仿宋" panose="02010609060101010101" charset="-122"/>
            </a:endParaRPr>
          </a:p>
        </p:txBody>
      </p:sp>
      <p:cxnSp>
        <p:nvCxnSpPr>
          <p:cNvPr id="14" name="直接连接符 13"/>
          <p:cNvCxnSpPr/>
          <p:nvPr/>
        </p:nvCxnSpPr>
        <p:spPr>
          <a:xfrm flipV="1">
            <a:off x="2223135" y="3588385"/>
            <a:ext cx="1125220" cy="16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56325" y="3644900"/>
            <a:ext cx="7200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79705" y="4004945"/>
            <a:ext cx="1008380"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2"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57225" y="276860"/>
            <a:ext cx="2288540" cy="521970"/>
          </a:xfrm>
          <a:prstGeom prst="rect">
            <a:avLst/>
          </a:prstGeom>
          <a:noFill/>
          <a:ln w="12700">
            <a:solidFill>
              <a:schemeClr val="tx1"/>
            </a:solidFill>
          </a:ln>
        </p:spPr>
        <p:txBody>
          <a:bodyPr wrap="square" rtlCol="0">
            <a:spAutoFit/>
          </a:bodyPr>
          <a:p>
            <a:r>
              <a:rPr lang="zh-CN" altLang="en-US" sz="2800"/>
              <a:t>学生作品</a:t>
            </a:r>
            <a:r>
              <a:rPr lang="en-US" altLang="zh-CN" sz="2800"/>
              <a:t>2</a:t>
            </a:r>
            <a:endParaRPr lang="en-US" altLang="zh-CN" sz="2800"/>
          </a:p>
        </p:txBody>
      </p:sp>
      <p:pic>
        <p:nvPicPr>
          <p:cNvPr id="6" name="图片 5"/>
          <p:cNvPicPr>
            <a:picLocks noChangeAspect="1"/>
          </p:cNvPicPr>
          <p:nvPr/>
        </p:nvPicPr>
        <p:blipFill>
          <a:blip r:embed="rId1"/>
          <a:srcRect l="28808"/>
          <a:stretch>
            <a:fillRect/>
          </a:stretch>
        </p:blipFill>
        <p:spPr>
          <a:xfrm>
            <a:off x="59690" y="3970655"/>
            <a:ext cx="2988310" cy="2887345"/>
          </a:xfrm>
          <a:prstGeom prst="rect">
            <a:avLst/>
          </a:prstGeom>
        </p:spPr>
      </p:pic>
      <p:sp>
        <p:nvSpPr>
          <p:cNvPr id="7" name="文本框 6"/>
          <p:cNvSpPr txBox="1"/>
          <p:nvPr/>
        </p:nvSpPr>
        <p:spPr>
          <a:xfrm>
            <a:off x="59690" y="920750"/>
            <a:ext cx="9084945" cy="4567555"/>
          </a:xfrm>
          <a:prstGeom prst="rect">
            <a:avLst/>
          </a:prstGeom>
          <a:noFill/>
        </p:spPr>
        <p:txBody>
          <a:bodyPr wrap="square" rtlCol="0">
            <a:spAutoFit/>
          </a:bodyPr>
          <a:p>
            <a:pPr>
              <a:lnSpc>
                <a:spcPct val="80000"/>
              </a:lnSpc>
            </a:pPr>
            <a:r>
              <a:rPr lang="en-US" altLang="zh-CN" sz="2400"/>
              <a:t>  </a:t>
            </a:r>
            <a:r>
              <a:rPr lang="en-US" altLang="zh-CN" sz="2800"/>
              <a:t> </a:t>
            </a:r>
            <a:r>
              <a:rPr lang="en-US" altLang="zh-CN" sz="2800">
                <a:latin typeface="Traditional Arabic" panose="02020603050405020304" charset="0"/>
                <a:cs typeface="Traditional Arabic" panose="02020603050405020304" charset="0"/>
              </a:rPr>
              <a:t>Boys and girls,</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    You are warmly welcome to the Zhoukoudian caves! Hope you will have a nice stay here.</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    I'm Lihua, your guide for the visit.  It is here that some</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pre-historic human bones were unearthed, which changed China’s knowledge of its history. Now let's start with this necklace. It suggests that </a:t>
            </a:r>
            <a:r>
              <a:rPr lang="en-US" altLang="zh-CN" sz="2800">
                <a:latin typeface="Traditional Arabic" panose="02020603050405020304" charset="0"/>
                <a:cs typeface="Traditional Arabic" panose="02020603050405020304" charset="0"/>
                <a:sym typeface="+mn-ea"/>
              </a:rPr>
              <a:t>they cared about their appearance and there might have been some kind of get-together. Plus,there being holes in the bones,  the necklace must have been strung  </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up with something like vines. Hence, it </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goes without saying that they may have </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been able to make full use of the tools</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from nature and even get them improved.</a:t>
            </a:r>
            <a:endParaRPr lang="en-US" altLang="zh-CN" sz="2800">
              <a:latin typeface="Traditional Arabic" panose="02020603050405020304" charset="0"/>
              <a:cs typeface="Traditional Arabic" panose="02020603050405020304" charset="0"/>
              <a:sym typeface="+mn-ea"/>
            </a:endParaRPr>
          </a:p>
        </p:txBody>
      </p:sp>
      <p:sp>
        <p:nvSpPr>
          <p:cNvPr id="13" name="圆角矩形标注 12"/>
          <p:cNvSpPr/>
          <p:nvPr/>
        </p:nvSpPr>
        <p:spPr>
          <a:xfrm>
            <a:off x="3286760" y="276860"/>
            <a:ext cx="2635250" cy="650875"/>
          </a:xfrm>
          <a:prstGeom prst="wedgeRoundRectCallout">
            <a:avLst>
              <a:gd name="adj1" fmla="val -22484"/>
              <a:gd name="adj2" fmla="val 77647"/>
              <a:gd name="adj3" fmla="val 16667"/>
            </a:avLst>
          </a:prstGeom>
          <a:solidFill>
            <a:srgbClr val="F317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亲切得体的问候</a:t>
            </a:r>
            <a:endParaRPr lang="zh-CN" altLang="en-US" sz="2400" b="1">
              <a:latin typeface="仿宋" panose="02010609060101010101" charset="-122"/>
              <a:ea typeface="仿宋" panose="02010609060101010101" charset="-122"/>
            </a:endParaRPr>
          </a:p>
        </p:txBody>
      </p:sp>
      <p:cxnSp>
        <p:nvCxnSpPr>
          <p:cNvPr id="8" name="直接连接符 7"/>
          <p:cNvCxnSpPr/>
          <p:nvPr/>
        </p:nvCxnSpPr>
        <p:spPr>
          <a:xfrm>
            <a:off x="532130" y="1605280"/>
            <a:ext cx="8144510" cy="234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78460" y="1913890"/>
            <a:ext cx="3977640" cy="25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59690" y="2239645"/>
            <a:ext cx="1859915"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610100" y="2239645"/>
            <a:ext cx="1513205"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4356100" y="2966085"/>
            <a:ext cx="176657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7799070" y="3659505"/>
            <a:ext cx="1133475" cy="31115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标注 14"/>
          <p:cNvSpPr/>
          <p:nvPr/>
        </p:nvSpPr>
        <p:spPr>
          <a:xfrm>
            <a:off x="6297295" y="453390"/>
            <a:ext cx="2635250" cy="650875"/>
          </a:xfrm>
          <a:prstGeom prst="wedgeRoundRectCallout">
            <a:avLst>
              <a:gd name="adj1" fmla="val -22484"/>
              <a:gd name="adj2" fmla="val 77647"/>
              <a:gd name="adj3" fmla="val 16667"/>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本话题词汇</a:t>
            </a:r>
            <a:endParaRPr lang="zh-CN" altLang="en-US" sz="2400" b="1">
              <a:latin typeface="仿宋" panose="02010609060101010101" charset="-122"/>
              <a:ea typeface="仿宋" panose="02010609060101010101" charset="-122"/>
            </a:endParaRPr>
          </a:p>
        </p:txBody>
      </p:sp>
      <p:sp>
        <p:nvSpPr>
          <p:cNvPr id="20" name="圆角矩形标注 19"/>
          <p:cNvSpPr/>
          <p:nvPr/>
        </p:nvSpPr>
        <p:spPr>
          <a:xfrm>
            <a:off x="3747135" y="5736590"/>
            <a:ext cx="3940810" cy="939165"/>
          </a:xfrm>
          <a:prstGeom prst="wedgeRoundRectCallout">
            <a:avLst>
              <a:gd name="adj1" fmla="val -41668"/>
              <a:gd name="adj2" fmla="val -7145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latin typeface="仿宋" panose="02010609060101010101" charset="-122"/>
                <a:ea typeface="仿宋" panose="02010609060101010101" charset="-122"/>
              </a:rPr>
              <a:t>本单元的考古分析思维</a:t>
            </a:r>
            <a:endParaRPr lang="zh-CN" altLang="en-US" sz="2400" b="1">
              <a:latin typeface="仿宋" panose="02010609060101010101" charset="-122"/>
              <a:ea typeface="仿宋" panose="02010609060101010101" charset="-122"/>
            </a:endParaRPr>
          </a:p>
        </p:txBody>
      </p:sp>
      <p:cxnSp>
        <p:nvCxnSpPr>
          <p:cNvPr id="16" name="直接连接符 15"/>
          <p:cNvCxnSpPr/>
          <p:nvPr/>
        </p:nvCxnSpPr>
        <p:spPr>
          <a:xfrm flipV="1">
            <a:off x="1475740" y="3326130"/>
            <a:ext cx="2115820" cy="304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78460" y="3644900"/>
            <a:ext cx="657034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923665" y="4004945"/>
            <a:ext cx="39604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286760" y="4991100"/>
            <a:ext cx="4885690" cy="21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2"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bldLvl="0" animBg="1"/>
      <p:bldP spid="14" grpId="0" bldLvl="0" animBg="1"/>
      <p:bldP spid="14" grpId="1" animBg="1"/>
      <p:bldP spid="10" grpId="0" bldLvl="0" animBg="1"/>
      <p:bldP spid="10" grpId="1" animBg="1"/>
      <p:bldP spid="11" grpId="0" bldLvl="0" animBg="1"/>
      <p:bldP spid="11" grpId="1" animBg="1"/>
      <p:bldP spid="12" grpId="0" bldLvl="0" animBg="1"/>
      <p:bldP spid="12" grpId="1" animBg="1"/>
      <p:bldP spid="15" grpId="1" animBg="1"/>
      <p:bldP spid="15" grpId="2" bldLvl="0" animBg="1"/>
      <p:bldP spid="2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18110" y="120650"/>
            <a:ext cx="4808220" cy="521970"/>
          </a:xfrm>
          <a:prstGeom prst="rect">
            <a:avLst/>
          </a:prstGeom>
          <a:solidFill>
            <a:srgbClr val="FFFF00"/>
          </a:solidFill>
          <a:ln>
            <a:solidFill>
              <a:srgbClr val="FFFF00"/>
            </a:solidFill>
          </a:ln>
        </p:spPr>
        <p:txBody>
          <a:bodyPr wrap="square" rtlCol="0">
            <a:spAutoFit/>
          </a:bodyPr>
          <a:p>
            <a:r>
              <a:rPr lang="en-US" altLang="zh-CN" sz="2800"/>
              <a:t>Step1:  Viewing and thinking</a:t>
            </a:r>
            <a:endParaRPr lang="en-US" altLang="zh-CN" sz="2800"/>
          </a:p>
        </p:txBody>
      </p:sp>
      <p:sp>
        <p:nvSpPr>
          <p:cNvPr id="100" name="文本框 99"/>
          <p:cNvSpPr txBox="1"/>
          <p:nvPr/>
        </p:nvSpPr>
        <p:spPr>
          <a:xfrm>
            <a:off x="118110" y="766445"/>
            <a:ext cx="9025890" cy="953135"/>
          </a:xfrm>
          <a:prstGeom prst="rect">
            <a:avLst/>
          </a:prstGeom>
          <a:noFill/>
          <a:ln w="19050">
            <a:solidFill>
              <a:schemeClr val="tx1"/>
            </a:solidFill>
          </a:ln>
        </p:spPr>
        <p:txBody>
          <a:bodyPr wrap="square">
            <a:spAutoFit/>
          </a:bodyPr>
          <a:p>
            <a:pPr indent="0"/>
            <a:r>
              <a:rPr lang="en-US" sz="2800" b="0">
                <a:latin typeface="Calibri" panose="020F0502020204030204" charset="0"/>
                <a:ea typeface="宋体" panose="02010600030101010101" pitchFamily="2" charset="-122"/>
                <a:cs typeface="Times New Roman" panose="02020603050405020304" pitchFamily="18" charset="0"/>
              </a:rPr>
              <a:t>What can you see from the picture?</a:t>
            </a:r>
            <a:endParaRPr lang="en-US" sz="2800" b="0">
              <a:latin typeface="Calibri" panose="020F0502020204030204" charset="0"/>
              <a:ea typeface="宋体" panose="02010600030101010101" pitchFamily="2" charset="-122"/>
              <a:cs typeface="Times New Roman" panose="02020603050405020304" pitchFamily="18" charset="0"/>
            </a:endParaRPr>
          </a:p>
          <a:p>
            <a:pPr indent="0"/>
            <a:r>
              <a:rPr lang="en-US" sz="2800" b="0">
                <a:latin typeface="Calibri" panose="020F0502020204030204" charset="0"/>
                <a:ea typeface="宋体" panose="02010600030101010101" pitchFamily="2" charset="-122"/>
                <a:cs typeface="Times New Roman" panose="02020603050405020304" pitchFamily="18" charset="0"/>
              </a:rPr>
              <a:t> Try to make tentative guesses about the topic  .</a:t>
            </a:r>
            <a:endParaRPr lang="zh-CN" altLang="en-US" sz="2800"/>
          </a:p>
        </p:txBody>
      </p:sp>
      <p:cxnSp>
        <p:nvCxnSpPr>
          <p:cNvPr id="4" name="直接连接符 3"/>
          <p:cNvCxnSpPr/>
          <p:nvPr/>
        </p:nvCxnSpPr>
        <p:spPr>
          <a:xfrm>
            <a:off x="2049780" y="1614170"/>
            <a:ext cx="129857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图片 9" descr="1f133ce6102de2bd96058835"/>
          <p:cNvPicPr>
            <a:picLocks noChangeAspect="1"/>
          </p:cNvPicPr>
          <p:nvPr/>
        </p:nvPicPr>
        <p:blipFill>
          <a:blip r:embed="rId1"/>
          <a:stretch>
            <a:fillRect/>
          </a:stretch>
        </p:blipFill>
        <p:spPr>
          <a:xfrm>
            <a:off x="226060" y="2044065"/>
            <a:ext cx="8361045" cy="452056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1771015"/>
            <a:ext cx="4025900" cy="521970"/>
          </a:xfrm>
          <a:prstGeom prst="rect">
            <a:avLst/>
          </a:prstGeom>
          <a:noFill/>
        </p:spPr>
        <p:txBody>
          <a:bodyPr wrap="square" rtlCol="0">
            <a:spAutoFit/>
          </a:bodyPr>
          <a:p>
            <a:r>
              <a:rPr lang="en-US" altLang="zh-CN"/>
              <a:t> </a:t>
            </a:r>
            <a:r>
              <a:rPr lang="en-US" altLang="zh-CN" sz="2800"/>
              <a:t>people in ancient times</a:t>
            </a:r>
            <a:endParaRPr lang="en-US" altLang="zh-CN" sz="2800"/>
          </a:p>
        </p:txBody>
      </p:sp>
      <p:sp>
        <p:nvSpPr>
          <p:cNvPr id="5" name="文本框 4"/>
          <p:cNvSpPr txBox="1"/>
          <p:nvPr/>
        </p:nvSpPr>
        <p:spPr>
          <a:xfrm>
            <a:off x="4403725" y="1025525"/>
            <a:ext cx="4025900" cy="521970"/>
          </a:xfrm>
          <a:prstGeom prst="rect">
            <a:avLst/>
          </a:prstGeom>
          <a:noFill/>
        </p:spPr>
        <p:txBody>
          <a:bodyPr wrap="square" rtlCol="0">
            <a:spAutoFit/>
          </a:bodyPr>
          <a:p>
            <a:r>
              <a:rPr lang="en-US" altLang="zh-CN">
                <a:latin typeface="Traditional Arabic" panose="02020603050405020304" charset="0"/>
                <a:cs typeface="Traditional Arabic" panose="02020603050405020304" charset="0"/>
              </a:rPr>
              <a:t> </a:t>
            </a:r>
            <a:r>
              <a:rPr lang="en-US" altLang="zh-CN" sz="2800">
                <a:latin typeface="Traditional Arabic" panose="02020603050405020304" charset="0"/>
                <a:cs typeface="Traditional Arabic" panose="02020603050405020304" charset="0"/>
              </a:rPr>
              <a:t>doing chores</a:t>
            </a:r>
            <a:r>
              <a:rPr lang="en-US" altLang="zh-CN" sz="2800"/>
              <a:t> </a:t>
            </a:r>
            <a:endParaRPr lang="en-US" altLang="zh-CN" sz="2800"/>
          </a:p>
        </p:txBody>
      </p:sp>
      <p:sp>
        <p:nvSpPr>
          <p:cNvPr id="6" name="文本框 5"/>
          <p:cNvSpPr txBox="1"/>
          <p:nvPr/>
        </p:nvSpPr>
        <p:spPr>
          <a:xfrm>
            <a:off x="4384040" y="403860"/>
            <a:ext cx="3900805" cy="521970"/>
          </a:xfrm>
          <a:prstGeom prst="rect">
            <a:avLst/>
          </a:prstGeom>
          <a:noFill/>
        </p:spPr>
        <p:txBody>
          <a:bodyPr wrap="square" rtlCol="0">
            <a:spAutoFit/>
          </a:bodyPr>
          <a:p>
            <a:r>
              <a:rPr lang="en-US" altLang="zh-CN">
                <a:latin typeface="Traditional Arabic" panose="02020603050405020304" charset="0"/>
                <a:cs typeface="Traditional Arabic" panose="02020603050405020304" charset="0"/>
              </a:rPr>
              <a:t> </a:t>
            </a:r>
            <a:r>
              <a:rPr lang="en-US" altLang="zh-CN" sz="2800">
                <a:latin typeface="Traditional Arabic" panose="02020603050405020304" charset="0"/>
                <a:cs typeface="Traditional Arabic" panose="02020603050405020304" charset="0"/>
              </a:rPr>
              <a:t>cooking in the cave </a:t>
            </a:r>
            <a:endParaRPr lang="en-US" altLang="zh-CN" sz="2800">
              <a:latin typeface="Traditional Arabic" panose="02020603050405020304" charset="0"/>
              <a:cs typeface="Traditional Arabic" panose="02020603050405020304" charset="0"/>
            </a:endParaRPr>
          </a:p>
        </p:txBody>
      </p:sp>
      <p:sp>
        <p:nvSpPr>
          <p:cNvPr id="7" name="文本框 6"/>
          <p:cNvSpPr txBox="1"/>
          <p:nvPr/>
        </p:nvSpPr>
        <p:spPr>
          <a:xfrm>
            <a:off x="4405630" y="1588135"/>
            <a:ext cx="5071110" cy="953135"/>
          </a:xfrm>
          <a:prstGeom prst="rect">
            <a:avLst/>
          </a:prstGeom>
          <a:noFill/>
        </p:spPr>
        <p:txBody>
          <a:bodyPr wrap="square" rtlCol="0">
            <a:spAutoFit/>
          </a:bodyPr>
          <a:p>
            <a:r>
              <a:rPr lang="en-US" altLang="zh-CN"/>
              <a:t> </a:t>
            </a:r>
            <a:r>
              <a:rPr lang="en-US" altLang="zh-CN" sz="2800">
                <a:latin typeface="Traditional Arabic" panose="02020603050405020304" charset="0"/>
                <a:cs typeface="Traditional Arabic" panose="02020603050405020304" charset="0"/>
              </a:rPr>
              <a:t>wearing clothes made of </a:t>
            </a:r>
            <a:r>
              <a:rPr lang="en-US" altLang="zh-CN" sz="2800"/>
              <a:t>animal skin</a:t>
            </a:r>
            <a:endParaRPr lang="en-US" altLang="zh-CN" sz="2800"/>
          </a:p>
        </p:txBody>
      </p:sp>
      <p:sp>
        <p:nvSpPr>
          <p:cNvPr id="9" name="左大括号 8"/>
          <p:cNvSpPr/>
          <p:nvPr/>
        </p:nvSpPr>
        <p:spPr>
          <a:xfrm>
            <a:off x="3785235" y="664210"/>
            <a:ext cx="618490" cy="2736215"/>
          </a:xfrm>
          <a:prstGeom prst="leftBrace">
            <a:avLst>
              <a:gd name="adj1" fmla="val 8333"/>
              <a:gd name="adj2" fmla="val 49385"/>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176530" y="1727200"/>
            <a:ext cx="3348990" cy="521970"/>
          </a:xfrm>
          <a:prstGeom prst="rect">
            <a:avLst/>
          </a:prstGeom>
          <a:solidFill>
            <a:srgbClr val="FFFF00"/>
          </a:solidFill>
          <a:ln>
            <a:solidFill>
              <a:srgbClr val="FFFF00"/>
            </a:solidFill>
          </a:ln>
        </p:spPr>
        <p:txBody>
          <a:bodyPr wrap="square" rtlCol="0">
            <a:spAutoFit/>
          </a:bodyPr>
          <a:p>
            <a:r>
              <a:rPr lang="en-US" altLang="zh-CN" sz="2800"/>
              <a:t>ancestors' life</a:t>
            </a:r>
            <a:endParaRPr lang="en-US" altLang="zh-CN" sz="2800"/>
          </a:p>
        </p:txBody>
      </p:sp>
      <p:sp>
        <p:nvSpPr>
          <p:cNvPr id="11" name="文本框 10"/>
          <p:cNvSpPr txBox="1"/>
          <p:nvPr/>
        </p:nvSpPr>
        <p:spPr>
          <a:xfrm>
            <a:off x="385445" y="3606800"/>
            <a:ext cx="7251065" cy="521970"/>
          </a:xfrm>
          <a:prstGeom prst="rect">
            <a:avLst/>
          </a:prstGeom>
          <a:noFill/>
          <a:ln w="19050">
            <a:solidFill>
              <a:schemeClr val="tx1"/>
            </a:solidFill>
          </a:ln>
        </p:spPr>
        <p:txBody>
          <a:bodyPr wrap="square" rtlCol="0">
            <a:spAutoFit/>
          </a:bodyPr>
          <a:p>
            <a:r>
              <a:rPr lang="en-US" altLang="zh-CN" sz="2800"/>
              <a:t>Maybe it is about Zhoukoudian caves. </a:t>
            </a:r>
            <a:endParaRPr lang="en-US" altLang="zh-CN" sz="2800"/>
          </a:p>
        </p:txBody>
      </p:sp>
      <p:sp>
        <p:nvSpPr>
          <p:cNvPr id="12" name="文本框 11"/>
          <p:cNvSpPr txBox="1"/>
          <p:nvPr/>
        </p:nvSpPr>
        <p:spPr>
          <a:xfrm>
            <a:off x="385445" y="4323715"/>
            <a:ext cx="7899400" cy="521970"/>
          </a:xfrm>
          <a:prstGeom prst="rect">
            <a:avLst/>
          </a:prstGeom>
          <a:noFill/>
          <a:ln w="19050">
            <a:solidFill>
              <a:schemeClr val="tx1"/>
            </a:solidFill>
          </a:ln>
        </p:spPr>
        <p:txBody>
          <a:bodyPr wrap="square" rtlCol="0">
            <a:spAutoFit/>
          </a:bodyPr>
          <a:p>
            <a:r>
              <a:rPr lang="en-US" altLang="zh-CN" sz="2800"/>
              <a:t>The text is likely to talk about Sanxingdui ruins.</a:t>
            </a:r>
            <a:endParaRPr lang="en-US" altLang="zh-CN" sz="2800"/>
          </a:p>
        </p:txBody>
      </p:sp>
      <p:sp>
        <p:nvSpPr>
          <p:cNvPr id="13" name="文本框 12"/>
          <p:cNvSpPr txBox="1"/>
          <p:nvPr/>
        </p:nvSpPr>
        <p:spPr>
          <a:xfrm>
            <a:off x="385445" y="5112385"/>
            <a:ext cx="7899400" cy="521970"/>
          </a:xfrm>
          <a:prstGeom prst="rect">
            <a:avLst/>
          </a:prstGeom>
          <a:noFill/>
          <a:ln w="19050">
            <a:solidFill>
              <a:schemeClr val="tx1"/>
            </a:solidFill>
          </a:ln>
        </p:spPr>
        <p:txBody>
          <a:bodyPr wrap="square" rtlCol="0">
            <a:spAutoFit/>
          </a:bodyPr>
          <a:p>
            <a:r>
              <a:rPr lang="en-US" altLang="zh-CN" sz="2800"/>
              <a:t>Perhaps it is about the history of human beings.</a:t>
            </a:r>
            <a:endParaRPr lang="en-US" altLang="zh-CN" sz="2800"/>
          </a:p>
        </p:txBody>
      </p:sp>
      <p:cxnSp>
        <p:nvCxnSpPr>
          <p:cNvPr id="14" name="直接连接符 13"/>
          <p:cNvCxnSpPr/>
          <p:nvPr/>
        </p:nvCxnSpPr>
        <p:spPr>
          <a:xfrm>
            <a:off x="385445" y="4114165"/>
            <a:ext cx="129857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35785" y="4796790"/>
            <a:ext cx="1584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85445" y="5547995"/>
            <a:ext cx="129857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394200" y="2611120"/>
            <a:ext cx="4025900" cy="521970"/>
          </a:xfrm>
          <a:prstGeom prst="rect">
            <a:avLst/>
          </a:prstGeom>
          <a:noFill/>
        </p:spPr>
        <p:txBody>
          <a:bodyPr wrap="square" rtlCol="0">
            <a:spAutoFit/>
          </a:bodyPr>
          <a:p>
            <a:r>
              <a:rPr lang="en-US" altLang="zh-CN">
                <a:latin typeface="Traditional Arabic" panose="02020603050405020304" charset="0"/>
                <a:cs typeface="Traditional Arabic" panose="02020603050405020304" charset="0"/>
              </a:rPr>
              <a:t> </a:t>
            </a:r>
            <a:r>
              <a:rPr lang="en-US" altLang="zh-CN" sz="2800">
                <a:latin typeface="Traditional Arabic" panose="02020603050405020304" charset="0"/>
                <a:cs typeface="Traditional Arabic" panose="02020603050405020304" charset="0"/>
              </a:rPr>
              <a:t>preparing meals</a:t>
            </a:r>
            <a:endParaRPr lang="en-US" altLang="zh-CN"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2"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2"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2"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11" grpId="1" animBg="1"/>
      <p:bldP spid="12" grpId="1" animBg="1"/>
      <p:bldP spid="9" grpId="0" bldLvl="0" animBg="1"/>
      <p:bldP spid="6" grpId="0"/>
      <p:bldP spid="5" grpId="0"/>
      <p:bldP spid="7" grpId="0"/>
      <p:bldP spid="11" grpId="2" bldLvl="0" animBg="1"/>
      <p:bldP spid="12" grpId="2" bldLvl="0" animBg="1"/>
      <p:bldP spid="13" grpId="1" animBg="1"/>
      <p:bldP spid="13" grpId="2" bldLvl="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9552" y="2851671"/>
            <a:ext cx="1224136" cy="523220"/>
          </a:xfrm>
          <a:prstGeom prst="rect">
            <a:avLst/>
          </a:prstGeom>
          <a:noFill/>
          <a:ln w="12700">
            <a:solidFill>
              <a:schemeClr val="tx1"/>
            </a:solidFill>
          </a:ln>
        </p:spPr>
        <p:txBody>
          <a:bodyPr wrap="square" rtlCol="0">
            <a:spAutoFit/>
          </a:bodyPr>
          <a:lstStyle/>
          <a:p>
            <a:r>
              <a:rPr lang="en-US" altLang="zh-CN" sz="2800" dirty="0" smtClean="0">
                <a:solidFill>
                  <a:srgbClr val="FF0000"/>
                </a:solidFill>
              </a:rPr>
              <a:t>Who?</a:t>
            </a:r>
            <a:endParaRPr lang="zh-CN" altLang="en-US" sz="2800" dirty="0">
              <a:solidFill>
                <a:srgbClr val="FF0000"/>
              </a:solidFill>
            </a:endParaRPr>
          </a:p>
        </p:txBody>
      </p:sp>
      <p:sp>
        <p:nvSpPr>
          <p:cNvPr id="12" name="TextBox 11"/>
          <p:cNvSpPr txBox="1"/>
          <p:nvPr/>
        </p:nvSpPr>
        <p:spPr>
          <a:xfrm>
            <a:off x="3508390" y="2851924"/>
            <a:ext cx="1215752" cy="531604"/>
          </a:xfrm>
          <a:prstGeom prst="rect">
            <a:avLst/>
          </a:prstGeom>
          <a:noFill/>
          <a:ln w="12700">
            <a:solidFill>
              <a:schemeClr val="tx1"/>
            </a:solidFill>
          </a:ln>
        </p:spPr>
        <p:txBody>
          <a:bodyPr wrap="square" rtlCol="0">
            <a:spAutoFit/>
          </a:bodyPr>
          <a:lstStyle/>
          <a:p>
            <a:r>
              <a:rPr lang="en-US" altLang="zh-CN" sz="2800" dirty="0" smtClean="0">
                <a:solidFill>
                  <a:srgbClr val="FF0000"/>
                </a:solidFill>
              </a:rPr>
              <a:t>How?</a:t>
            </a:r>
            <a:endParaRPr lang="zh-CN" altLang="en-US" sz="2800" dirty="0">
              <a:solidFill>
                <a:srgbClr val="FF0000"/>
              </a:solidFill>
            </a:endParaRPr>
          </a:p>
        </p:txBody>
      </p:sp>
      <p:sp>
        <p:nvSpPr>
          <p:cNvPr id="13" name="TextBox 12"/>
          <p:cNvSpPr txBox="1"/>
          <p:nvPr/>
        </p:nvSpPr>
        <p:spPr>
          <a:xfrm>
            <a:off x="6388735" y="2841625"/>
            <a:ext cx="1432560" cy="521970"/>
          </a:xfrm>
          <a:prstGeom prst="rect">
            <a:avLst/>
          </a:prstGeom>
          <a:noFill/>
          <a:ln w="12700">
            <a:solidFill>
              <a:schemeClr val="tx1"/>
            </a:solidFill>
          </a:ln>
        </p:spPr>
        <p:txBody>
          <a:bodyPr wrap="square" rtlCol="0">
            <a:spAutoFit/>
          </a:bodyPr>
          <a:lstStyle/>
          <a:p>
            <a:r>
              <a:rPr lang="en-US" altLang="zh-CN" sz="2800" dirty="0" smtClean="0">
                <a:solidFill>
                  <a:srgbClr val="FF0000"/>
                </a:solidFill>
                <a:hlinkClick r:id="rId1" action="ppaction://hlinksldjump"/>
              </a:rPr>
              <a:t>Where</a:t>
            </a:r>
            <a:r>
              <a:rPr lang="en-US" altLang="zh-CN" sz="2800" dirty="0" smtClean="0"/>
              <a:t>?</a:t>
            </a:r>
            <a:endParaRPr lang="zh-CN" altLang="en-US" sz="2800" dirty="0"/>
          </a:p>
        </p:txBody>
      </p:sp>
      <p:sp>
        <p:nvSpPr>
          <p:cNvPr id="14" name="TextBox 13"/>
          <p:cNvSpPr txBox="1"/>
          <p:nvPr/>
        </p:nvSpPr>
        <p:spPr>
          <a:xfrm>
            <a:off x="251460" y="3859530"/>
            <a:ext cx="2376170" cy="521970"/>
          </a:xfrm>
          <a:prstGeom prst="rect">
            <a:avLst/>
          </a:prstGeom>
          <a:noFill/>
          <a:ln w="12700">
            <a:solidFill>
              <a:schemeClr val="tx1"/>
            </a:solidFill>
          </a:ln>
        </p:spPr>
        <p:txBody>
          <a:bodyPr wrap="square" rtlCol="0">
            <a:spAutoFit/>
          </a:bodyPr>
          <a:lstStyle/>
          <a:p>
            <a:r>
              <a:rPr lang="en-US" altLang="zh-CN" sz="2800" dirty="0" smtClean="0">
                <a:solidFill>
                  <a:srgbClr val="FF0000"/>
                </a:solidFill>
              </a:rPr>
              <a:t>archaeologist</a:t>
            </a:r>
            <a:r>
              <a:rPr lang="en-US" altLang="zh-CN" sz="2800" dirty="0" smtClean="0"/>
              <a:t> </a:t>
            </a:r>
            <a:endParaRPr lang="zh-CN" altLang="en-US" sz="2800" dirty="0"/>
          </a:p>
        </p:txBody>
      </p:sp>
      <p:sp>
        <p:nvSpPr>
          <p:cNvPr id="15" name="TextBox 14"/>
          <p:cNvSpPr txBox="1"/>
          <p:nvPr/>
        </p:nvSpPr>
        <p:spPr>
          <a:xfrm>
            <a:off x="3203575" y="3859530"/>
            <a:ext cx="2705100" cy="1383665"/>
          </a:xfrm>
          <a:prstGeom prst="rect">
            <a:avLst/>
          </a:prstGeom>
          <a:noFill/>
          <a:ln w="12700">
            <a:solidFill>
              <a:schemeClr val="tx1"/>
            </a:solidFill>
          </a:ln>
        </p:spPr>
        <p:txBody>
          <a:bodyPr wrap="square" rtlCol="0">
            <a:spAutoFit/>
          </a:bodyPr>
          <a:lstStyle/>
          <a:p>
            <a:r>
              <a:rPr lang="en-US" altLang="zh-CN" sz="2800" dirty="0" smtClean="0"/>
              <a:t>make </a:t>
            </a:r>
            <a:r>
              <a:rPr lang="en-US" altLang="zh-CN" sz="2800" dirty="0" smtClean="0">
                <a:solidFill>
                  <a:srgbClr val="FF0000"/>
                </a:solidFill>
              </a:rPr>
              <a:t>archaeological</a:t>
            </a:r>
            <a:r>
              <a:rPr lang="en-US" altLang="zh-CN" sz="2800" dirty="0" smtClean="0"/>
              <a:t> discoveries  </a:t>
            </a:r>
            <a:endParaRPr lang="zh-CN" altLang="en-US" sz="2800" dirty="0"/>
          </a:p>
        </p:txBody>
      </p:sp>
      <p:cxnSp>
        <p:nvCxnSpPr>
          <p:cNvPr id="16" name="直接箭头连接符 15"/>
          <p:cNvCxnSpPr/>
          <p:nvPr/>
        </p:nvCxnSpPr>
        <p:spPr>
          <a:xfrm>
            <a:off x="3202940" y="4968240"/>
            <a:ext cx="635" cy="935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74166" y="5555094"/>
            <a:ext cx="648072" cy="531604"/>
          </a:xfrm>
          <a:prstGeom prst="rect">
            <a:avLst/>
          </a:prstGeom>
          <a:noFill/>
          <a:ln w="12700">
            <a:solidFill>
              <a:schemeClr val="tx1"/>
            </a:solidFill>
          </a:ln>
        </p:spPr>
        <p:txBody>
          <a:bodyPr wrap="square" rtlCol="0">
            <a:spAutoFit/>
          </a:bodyPr>
          <a:lstStyle/>
          <a:p>
            <a:r>
              <a:rPr lang="en-US" altLang="zh-CN" sz="2800" dirty="0" smtClean="0"/>
              <a:t>by </a:t>
            </a:r>
            <a:endParaRPr lang="zh-CN" altLang="en-US" sz="2800" dirty="0"/>
          </a:p>
        </p:txBody>
      </p:sp>
      <p:sp>
        <p:nvSpPr>
          <p:cNvPr id="21" name="TextBox 20"/>
          <p:cNvSpPr txBox="1"/>
          <p:nvPr/>
        </p:nvSpPr>
        <p:spPr>
          <a:xfrm>
            <a:off x="3342655" y="5343500"/>
            <a:ext cx="1944216" cy="954107"/>
          </a:xfrm>
          <a:prstGeom prst="rect">
            <a:avLst/>
          </a:prstGeom>
          <a:noFill/>
          <a:ln w="12700">
            <a:solidFill>
              <a:schemeClr val="tx1"/>
            </a:solidFill>
          </a:ln>
        </p:spPr>
        <p:txBody>
          <a:bodyPr wrap="square" rtlCol="0">
            <a:spAutoFit/>
          </a:bodyPr>
          <a:lstStyle/>
          <a:p>
            <a:r>
              <a:rPr lang="en-US" altLang="zh-CN" sz="2800" dirty="0" smtClean="0">
                <a:hlinkClick r:id="rId2" action="ppaction://hlinksldjump"/>
              </a:rPr>
              <a:t>excavating</a:t>
            </a:r>
            <a:endParaRPr lang="en-US" altLang="zh-CN" sz="2800" dirty="0" smtClean="0"/>
          </a:p>
          <a:p>
            <a:r>
              <a:rPr lang="en-US" altLang="zh-CN" sz="2800" dirty="0" smtClean="0">
                <a:solidFill>
                  <a:srgbClr val="FF0000"/>
                </a:solidFill>
              </a:rPr>
              <a:t>analyzing</a:t>
            </a:r>
            <a:endParaRPr lang="en-US" altLang="zh-CN" sz="2800" dirty="0" smtClean="0">
              <a:solidFill>
                <a:srgbClr val="FF0000"/>
              </a:solidFill>
            </a:endParaRPr>
          </a:p>
        </p:txBody>
      </p:sp>
      <p:sp>
        <p:nvSpPr>
          <p:cNvPr id="24" name="矩形 23"/>
          <p:cNvSpPr/>
          <p:nvPr/>
        </p:nvSpPr>
        <p:spPr>
          <a:xfrm>
            <a:off x="6372200" y="4003799"/>
            <a:ext cx="2153218" cy="523220"/>
          </a:xfrm>
          <a:prstGeom prst="rect">
            <a:avLst/>
          </a:prstGeom>
          <a:ln w="19050">
            <a:solidFill>
              <a:schemeClr val="tx1"/>
            </a:solidFill>
          </a:ln>
        </p:spPr>
        <p:txBody>
          <a:bodyPr wrap="none">
            <a:spAutoFit/>
          </a:bodyPr>
          <a:lstStyle/>
          <a:p>
            <a:r>
              <a:rPr lang="en-US" altLang="zh-CN" sz="2800" dirty="0" smtClean="0">
                <a:solidFill>
                  <a:srgbClr val="FF0000"/>
                </a:solidFill>
              </a:rPr>
              <a:t>heritage</a:t>
            </a:r>
            <a:r>
              <a:rPr lang="en-US" altLang="zh-CN" sz="2800" dirty="0" smtClean="0"/>
              <a:t> Sites</a:t>
            </a:r>
            <a:endParaRPr lang="zh-CN" altLang="en-US" sz="2800" dirty="0"/>
          </a:p>
        </p:txBody>
      </p:sp>
      <p:sp>
        <p:nvSpPr>
          <p:cNvPr id="5" name="TextBox 4"/>
          <p:cNvSpPr txBox="1"/>
          <p:nvPr/>
        </p:nvSpPr>
        <p:spPr>
          <a:xfrm>
            <a:off x="539750" y="1504950"/>
            <a:ext cx="6440805" cy="645160"/>
          </a:xfrm>
          <a:prstGeom prst="rect">
            <a:avLst/>
          </a:prstGeom>
          <a:solidFill>
            <a:srgbClr val="00B0F0"/>
          </a:solidFill>
        </p:spPr>
        <p:txBody>
          <a:bodyPr wrap="square" rtlCol="0">
            <a:spAutoFit/>
          </a:bodyPr>
          <a:p>
            <a:r>
              <a:rPr lang="en-US" altLang="zh-CN" sz="3600" dirty="0" smtClean="0"/>
              <a:t>_________ your ancestors</a:t>
            </a:r>
            <a:endParaRPr lang="zh-CN" altLang="en-US" sz="3600" dirty="0"/>
          </a:p>
        </p:txBody>
      </p:sp>
      <p:sp>
        <p:nvSpPr>
          <p:cNvPr id="2" name="TextBox 5"/>
          <p:cNvSpPr txBox="1"/>
          <p:nvPr/>
        </p:nvSpPr>
        <p:spPr>
          <a:xfrm>
            <a:off x="1079500" y="1504950"/>
            <a:ext cx="2122805" cy="583565"/>
          </a:xfrm>
          <a:prstGeom prst="rect">
            <a:avLst/>
          </a:prstGeom>
          <a:noFill/>
        </p:spPr>
        <p:txBody>
          <a:bodyPr wrap="square" rtlCol="0">
            <a:spAutoFit/>
          </a:bodyPr>
          <a:p>
            <a:r>
              <a:rPr lang="en-US" altLang="zh-CN" sz="3200" b="1" dirty="0" smtClean="0">
                <a:solidFill>
                  <a:srgbClr val="FF0000"/>
                </a:solidFill>
              </a:rPr>
              <a:t>Meeting</a:t>
            </a:r>
            <a:r>
              <a:rPr lang="en-US" altLang="zh-CN" sz="2800" b="1" dirty="0" smtClean="0">
                <a:solidFill>
                  <a:srgbClr val="FF0000"/>
                </a:solidFill>
              </a:rPr>
              <a:t> </a:t>
            </a:r>
            <a:endParaRPr lang="zh-CN" altLang="en-US" sz="2800" b="1" dirty="0">
              <a:solidFill>
                <a:srgbClr val="FF0000"/>
              </a:solidFill>
            </a:endParaRPr>
          </a:p>
        </p:txBody>
      </p:sp>
      <p:sp>
        <p:nvSpPr>
          <p:cNvPr id="3" name="文本框 2"/>
          <p:cNvSpPr txBox="1"/>
          <p:nvPr/>
        </p:nvSpPr>
        <p:spPr>
          <a:xfrm>
            <a:off x="539750" y="143510"/>
            <a:ext cx="3903345" cy="521970"/>
          </a:xfrm>
          <a:prstGeom prst="rect">
            <a:avLst/>
          </a:prstGeom>
          <a:noFill/>
          <a:ln w="19050">
            <a:solidFill>
              <a:schemeClr val="tx1"/>
            </a:solidFill>
          </a:ln>
        </p:spPr>
        <p:txBody>
          <a:bodyPr wrap="square">
            <a:spAutoFit/>
          </a:bodyPr>
          <a:p>
            <a:pPr indent="0"/>
            <a:r>
              <a:rPr lang="en-US" altLang="zh-CN" sz="2800"/>
              <a:t>Try to perfect the title .</a:t>
            </a:r>
            <a:endParaRPr lang="en-US" altLang="zh-CN" sz="2800"/>
          </a:p>
        </p:txBody>
      </p:sp>
      <p:sp>
        <p:nvSpPr>
          <p:cNvPr id="7" name="右箭头 6"/>
          <p:cNvSpPr/>
          <p:nvPr/>
        </p:nvSpPr>
        <p:spPr>
          <a:xfrm>
            <a:off x="1924685" y="3065145"/>
            <a:ext cx="10077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4724400" y="3065145"/>
            <a:ext cx="10077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41605" y="808990"/>
            <a:ext cx="9112250" cy="521970"/>
          </a:xfrm>
          <a:prstGeom prst="rect">
            <a:avLst/>
          </a:prstGeom>
          <a:noFill/>
          <a:ln w="19050">
            <a:solidFill>
              <a:schemeClr val="tx1"/>
            </a:solidFill>
          </a:ln>
        </p:spPr>
        <p:txBody>
          <a:bodyPr wrap="none" rtlCol="0" anchor="t">
            <a:spAutoFit/>
          </a:bodyPr>
          <a:p>
            <a:pPr indent="0"/>
            <a:r>
              <a:rPr lang="en-US" altLang="zh-CN" sz="2800">
                <a:sym typeface="+mn-ea"/>
              </a:rPr>
              <a:t>who do you expect to help us understand our ancestors?</a:t>
            </a:r>
            <a:endParaRPr lang="zh-CN" altLang="en-US" sz="2800"/>
          </a:p>
        </p:txBody>
      </p:sp>
      <p:sp>
        <p:nvSpPr>
          <p:cNvPr id="18" name="下箭头 17"/>
          <p:cNvSpPr/>
          <p:nvPr/>
        </p:nvSpPr>
        <p:spPr>
          <a:xfrm>
            <a:off x="971550" y="2204720"/>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下箭头 24"/>
          <p:cNvSpPr/>
          <p:nvPr/>
        </p:nvSpPr>
        <p:spPr>
          <a:xfrm>
            <a:off x="935355" y="3363595"/>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下箭头 25"/>
          <p:cNvSpPr/>
          <p:nvPr/>
        </p:nvSpPr>
        <p:spPr>
          <a:xfrm>
            <a:off x="3841750" y="3375025"/>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下箭头 26"/>
          <p:cNvSpPr/>
          <p:nvPr/>
        </p:nvSpPr>
        <p:spPr>
          <a:xfrm>
            <a:off x="6980555" y="3375025"/>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bldLvl="0" animBg="1"/>
      <p:bldP spid="5" grpId="0" bldLvl="0" animBg="1"/>
      <p:bldP spid="2" grpId="0"/>
      <p:bldP spid="2" grpId="1"/>
      <p:bldP spid="17" grpId="0" bldLvl="0" animBg="1"/>
      <p:bldP spid="17" grpId="1"/>
      <p:bldP spid="18" grpId="0" animBg="1"/>
      <p:bldP spid="11" grpId="0" animBg="1"/>
      <p:bldP spid="18" grpId="1" animBg="1"/>
      <p:bldP spid="11" grpId="1" animBg="1"/>
      <p:bldP spid="25" grpId="0" animBg="1"/>
      <p:bldP spid="14" grpId="0" animBg="1"/>
      <p:bldP spid="25" grpId="1" animBg="1"/>
      <p:bldP spid="14" grpId="1" animBg="1"/>
      <p:bldP spid="12" grpId="0" animBg="1"/>
      <p:bldP spid="13" grpId="0" animBg="1"/>
      <p:bldP spid="7" grpId="0" animBg="1"/>
      <p:bldP spid="9" grpId="0" animBg="1"/>
      <p:bldP spid="12" grpId="1" animBg="1"/>
      <p:bldP spid="13" grpId="1" animBg="1"/>
      <p:bldP spid="7" grpId="1" animBg="1"/>
      <p:bldP spid="9" grpId="1" animBg="1"/>
      <p:bldP spid="26" grpId="0" animBg="1"/>
      <p:bldP spid="15" grpId="0" animBg="1"/>
      <p:bldP spid="15" grpId="1" animBg="1"/>
      <p:bldP spid="20" grpId="0" animBg="1"/>
      <p:bldP spid="21" grpId="0" animBg="1"/>
      <p:bldP spid="20" grpId="1" animBg="1"/>
      <p:bldP spid="21" grpId="1" animBg="1"/>
      <p:bldP spid="27" grpId="0" animBg="1"/>
      <p:bldP spid="24" grpId="0" animBg="1"/>
      <p:bldP spid="27" grpId="1"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3"/>
          </p:nvPr>
        </p:nvSpPr>
        <p:spPr/>
        <p:txBody>
          <a:bodyPr/>
          <a:p>
            <a:endParaRPr lang="zh-CN" altLang="en-US"/>
          </a:p>
        </p:txBody>
      </p:sp>
      <p:sp>
        <p:nvSpPr>
          <p:cNvPr id="3" name="文本占位符 2"/>
          <p:cNvSpPr>
            <a:spLocks noGrp="1"/>
          </p:cNvSpPr>
          <p:nvPr>
            <p:ph type="body" orient="vert" sz="quarter" idx="15"/>
          </p:nvPr>
        </p:nvSpPr>
        <p:spPr/>
        <p:txBody>
          <a:bodyPr>
            <a:normAutofit lnSpcReduction="20000"/>
          </a:bodyPr>
          <a:p>
            <a:endParaRPr lang="zh-CN" altLang="en-US"/>
          </a:p>
        </p:txBody>
      </p:sp>
      <p:sp>
        <p:nvSpPr>
          <p:cNvPr id="4" name="文本占位符 3"/>
          <p:cNvSpPr>
            <a:spLocks noGrp="1"/>
          </p:cNvSpPr>
          <p:nvPr>
            <p:ph type="body" orient="vert" sz="quarter" idx="16"/>
          </p:nvPr>
        </p:nvSpPr>
        <p:spPr/>
        <p:txBody>
          <a:bodyPr>
            <a:normAutofit lnSpcReduction="20000"/>
          </a:bodyPr>
          <a:p>
            <a:endParaRPr lang="zh-CN" altLang="en-US"/>
          </a:p>
        </p:txBody>
      </p:sp>
      <p:sp>
        <p:nvSpPr>
          <p:cNvPr id="5" name="文本占位符 4"/>
          <p:cNvSpPr>
            <a:spLocks noGrp="1"/>
          </p:cNvSpPr>
          <p:nvPr>
            <p:ph type="body" orient="vert" sz="quarter" idx="17"/>
          </p:nvPr>
        </p:nvSpPr>
        <p:spPr/>
        <p:txBody>
          <a:bodyPr>
            <a:normAutofit fontScale="70000"/>
          </a:bodyPr>
          <a:p>
            <a:endParaRPr lang="zh-CN" altLang="en-US"/>
          </a:p>
        </p:txBody>
      </p:sp>
      <p:pic>
        <p:nvPicPr>
          <p:cNvPr id="78850" name="Picture 2" descr="Img222853843"/>
          <p:cNvPicPr>
            <a:picLocks noChangeAspect="1" noChangeArrowheads="1"/>
          </p:cNvPicPr>
          <p:nvPr/>
        </p:nvPicPr>
        <p:blipFill>
          <a:blip r:embed="rId1" cstate="print"/>
          <a:srcRect/>
          <a:stretch>
            <a:fillRect/>
          </a:stretch>
        </p:blipFill>
        <p:spPr bwMode="auto">
          <a:xfrm>
            <a:off x="0" y="1125538"/>
            <a:ext cx="3132138" cy="3024187"/>
          </a:xfrm>
          <a:prstGeom prst="rect">
            <a:avLst/>
          </a:prstGeom>
          <a:noFill/>
        </p:spPr>
      </p:pic>
      <p:sp>
        <p:nvSpPr>
          <p:cNvPr id="78851" name="Text Box 3"/>
          <p:cNvSpPr txBox="1">
            <a:spLocks noChangeArrowheads="1"/>
          </p:cNvSpPr>
          <p:nvPr/>
        </p:nvSpPr>
        <p:spPr bwMode="auto">
          <a:xfrm>
            <a:off x="1903730" y="121285"/>
            <a:ext cx="6314440" cy="645160"/>
          </a:xfrm>
          <a:prstGeom prst="rect">
            <a:avLst/>
          </a:prstGeom>
          <a:noFill/>
          <a:ln w="9525">
            <a:noFill/>
            <a:miter lim="800000"/>
          </a:ln>
          <a:effectLst/>
        </p:spPr>
        <p:txBody>
          <a:bodyPr wrap="square">
            <a:spAutoFit/>
          </a:bodyPr>
          <a:lstStyle/>
          <a:p>
            <a:pPr algn="ctr"/>
            <a:r>
              <a:rPr lang="en-US" altLang="zh-CN" sz="3600" dirty="0" smtClean="0">
                <a:solidFill>
                  <a:srgbClr val="FF0000"/>
                </a:solidFill>
                <a:sym typeface="+mn-ea"/>
              </a:rPr>
              <a:t>archaeologists' way of study</a:t>
            </a:r>
            <a:endParaRPr lang="en-US" altLang="zh-CN" sz="3600" b="1">
              <a:solidFill>
                <a:srgbClr val="000099"/>
              </a:solidFill>
            </a:endParaRPr>
          </a:p>
        </p:txBody>
      </p:sp>
      <p:sp>
        <p:nvSpPr>
          <p:cNvPr id="78854" name="Text Box 6"/>
          <p:cNvSpPr txBox="1">
            <a:spLocks noChangeArrowheads="1"/>
          </p:cNvSpPr>
          <p:nvPr/>
        </p:nvSpPr>
        <p:spPr bwMode="auto">
          <a:xfrm>
            <a:off x="395288" y="4076700"/>
            <a:ext cx="1944464" cy="583565"/>
          </a:xfrm>
          <a:prstGeom prst="rect">
            <a:avLst/>
          </a:prstGeom>
          <a:noFill/>
          <a:ln w="9525">
            <a:noFill/>
            <a:miter lim="800000"/>
          </a:ln>
          <a:effectLst/>
        </p:spPr>
        <p:txBody>
          <a:bodyPr wrap="square">
            <a:spAutoFit/>
          </a:bodyPr>
          <a:lstStyle/>
          <a:p>
            <a:r>
              <a:rPr lang="en-US" altLang="zh-CN" sz="3200" b="1" dirty="0">
                <a:solidFill>
                  <a:srgbClr val="FF0000"/>
                </a:solidFill>
                <a:latin typeface="Times New Roman" panose="02020603050405020304" pitchFamily="18" charset="0"/>
                <a:ea typeface="Dotum" panose="020B0600000101010101" pitchFamily="34" charset="-127"/>
              </a:rPr>
              <a:t>excavate</a:t>
            </a:r>
            <a:endParaRPr lang="en-US" altLang="zh-CN" sz="3200" b="1" dirty="0">
              <a:solidFill>
                <a:srgbClr val="FF0000"/>
              </a:solidFill>
              <a:latin typeface="Times New Roman" panose="02020603050405020304" pitchFamily="18" charset="0"/>
              <a:ea typeface="Dotum" panose="020B0600000101010101" pitchFamily="34" charset="-127"/>
            </a:endParaRPr>
          </a:p>
        </p:txBody>
      </p:sp>
      <p:sp>
        <p:nvSpPr>
          <p:cNvPr id="78855" name="Text Box 7"/>
          <p:cNvSpPr txBox="1">
            <a:spLocks noChangeArrowheads="1"/>
          </p:cNvSpPr>
          <p:nvPr/>
        </p:nvSpPr>
        <p:spPr bwMode="auto">
          <a:xfrm>
            <a:off x="3635375" y="4868863"/>
            <a:ext cx="1288415" cy="583565"/>
          </a:xfrm>
          <a:prstGeom prst="rect">
            <a:avLst/>
          </a:prstGeom>
          <a:noFill/>
          <a:ln w="9525">
            <a:noFill/>
            <a:miter lim="800000"/>
          </a:ln>
          <a:effectLst/>
        </p:spPr>
        <p:txBody>
          <a:bodyPr wrap="none">
            <a:spAutoFit/>
          </a:bodyPr>
          <a:lstStyle/>
          <a:p>
            <a:r>
              <a:rPr lang="en-US" altLang="zh-CN" sz="3200" b="1" dirty="0">
                <a:latin typeface="Times New Roman" panose="02020603050405020304" pitchFamily="18" charset="0"/>
              </a:rPr>
              <a:t>collect</a:t>
            </a:r>
            <a:endParaRPr lang="en-US" altLang="zh-CN" sz="3200" b="1" dirty="0">
              <a:latin typeface="Times New Roman" panose="02020603050405020304" pitchFamily="18" charset="0"/>
            </a:endParaRPr>
          </a:p>
        </p:txBody>
      </p:sp>
      <p:sp>
        <p:nvSpPr>
          <p:cNvPr id="78856" name="Text Box 8"/>
          <p:cNvSpPr txBox="1">
            <a:spLocks noChangeArrowheads="1"/>
          </p:cNvSpPr>
          <p:nvPr/>
        </p:nvSpPr>
        <p:spPr bwMode="auto">
          <a:xfrm>
            <a:off x="6300193" y="5517231"/>
            <a:ext cx="2342158" cy="994693"/>
          </a:xfrm>
          <a:prstGeom prst="rect">
            <a:avLst/>
          </a:prstGeom>
          <a:noFill/>
          <a:ln w="9525">
            <a:noFill/>
            <a:miter lim="800000"/>
          </a:ln>
          <a:effectLst/>
        </p:spPr>
        <p:txBody>
          <a:bodyPr wrap="none"/>
          <a:lstStyle/>
          <a:p>
            <a:r>
              <a:rPr lang="en-US" altLang="zh-CN" sz="3200" b="1" dirty="0">
                <a:solidFill>
                  <a:srgbClr val="FF0000"/>
                </a:solidFill>
                <a:latin typeface="Times New Roman" panose="02020603050405020304" pitchFamily="18" charset="0"/>
              </a:rPr>
              <a:t>identify</a:t>
            </a:r>
            <a:r>
              <a:rPr lang="en-US" altLang="zh-CN" sz="3200" b="1" dirty="0">
                <a:latin typeface="Times New Roman" panose="02020603050405020304" pitchFamily="18" charset="0"/>
              </a:rPr>
              <a:t> and</a:t>
            </a:r>
            <a:endParaRPr lang="en-US" altLang="zh-CN" sz="3200" b="1" dirty="0">
              <a:latin typeface="Times New Roman" panose="02020603050405020304" pitchFamily="18" charset="0"/>
            </a:endParaRPr>
          </a:p>
          <a:p>
            <a:r>
              <a:rPr lang="en-US" altLang="zh-CN" sz="3200" b="1" dirty="0">
                <a:solidFill>
                  <a:srgbClr val="FF0000"/>
                </a:solidFill>
                <a:latin typeface="Times New Roman" panose="02020603050405020304" pitchFamily="18" charset="0"/>
              </a:rPr>
              <a:t>analyze </a:t>
            </a:r>
            <a:endParaRPr lang="en-US" altLang="zh-CN" sz="3200" b="1" dirty="0">
              <a:solidFill>
                <a:srgbClr val="FF0000"/>
              </a:solidFill>
              <a:latin typeface="Times New Roman" panose="02020603050405020304" pitchFamily="18" charset="0"/>
            </a:endParaRPr>
          </a:p>
        </p:txBody>
      </p:sp>
      <p:pic>
        <p:nvPicPr>
          <p:cNvPr id="78857" name="Picture 9"/>
          <p:cNvPicPr>
            <a:picLocks noChangeAspect="1" noChangeArrowheads="1"/>
          </p:cNvPicPr>
          <p:nvPr/>
        </p:nvPicPr>
        <p:blipFill>
          <a:blip r:embed="rId2" cstate="print"/>
          <a:srcRect/>
          <a:stretch>
            <a:fillRect/>
          </a:stretch>
        </p:blipFill>
        <p:spPr bwMode="auto">
          <a:xfrm>
            <a:off x="6096000" y="1981200"/>
            <a:ext cx="2838450" cy="3143250"/>
          </a:xfrm>
          <a:prstGeom prst="rect">
            <a:avLst/>
          </a:prstGeom>
          <a:noFill/>
          <a:ln w="9525">
            <a:noFill/>
            <a:miter lim="800000"/>
            <a:headEnd/>
            <a:tailEnd/>
          </a:ln>
          <a:effectLst/>
        </p:spPr>
      </p:pic>
      <p:pic>
        <p:nvPicPr>
          <p:cNvPr id="78858" name="Picture 10"/>
          <p:cNvPicPr>
            <a:picLocks noChangeAspect="1" noChangeArrowheads="1"/>
          </p:cNvPicPr>
          <p:nvPr/>
        </p:nvPicPr>
        <p:blipFill>
          <a:blip r:embed="rId3" cstate="print"/>
          <a:srcRect/>
          <a:stretch>
            <a:fillRect/>
          </a:stretch>
        </p:blipFill>
        <p:spPr bwMode="auto">
          <a:xfrm>
            <a:off x="3352800" y="1828800"/>
            <a:ext cx="2390775" cy="2667000"/>
          </a:xfrm>
          <a:prstGeom prst="rect">
            <a:avLst/>
          </a:prstGeom>
          <a:noFill/>
          <a:ln w="9525">
            <a:noFill/>
            <a:miter lim="800000"/>
            <a:headEnd/>
            <a:tailEnd/>
          </a:ln>
          <a:effectLst/>
        </p:spPr>
      </p:pic>
      <p:sp>
        <p:nvSpPr>
          <p:cNvPr id="9" name="左箭头 8">
            <a:hlinkClick r:id="rId4" action="ppaction://hlinksldjump"/>
          </p:cNvPr>
          <p:cNvSpPr/>
          <p:nvPr/>
        </p:nvSpPr>
        <p:spPr>
          <a:xfrm>
            <a:off x="467544" y="580526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box(in)">
                                      <p:cBhvr>
                                        <p:cTn id="7" dur="500"/>
                                        <p:tgtEl>
                                          <p:spTgt spid="788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8855"/>
                                        </p:tgtEl>
                                        <p:attrNameLst>
                                          <p:attrName>style.visibility</p:attrName>
                                        </p:attrNameLst>
                                      </p:cBhvr>
                                      <p:to>
                                        <p:strVal val="visible"/>
                                      </p:to>
                                    </p:set>
                                    <p:animEffect transition="in" filter="box(in)">
                                      <p:cBhvr>
                                        <p:cTn id="12" dur="500"/>
                                        <p:tgtEl>
                                          <p:spTgt spid="788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8856"/>
                                        </p:tgtEl>
                                        <p:attrNameLst>
                                          <p:attrName>style.visibility</p:attrName>
                                        </p:attrNameLst>
                                      </p:cBhvr>
                                      <p:to>
                                        <p:strVal val="visible"/>
                                      </p:to>
                                    </p:set>
                                    <p:animEffect transition="in" filter="box(in)">
                                      <p:cBhvr>
                                        <p:cTn id="17" dur="5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bldLvl="0" animBg="1" autoUpdateAnimBg="0"/>
      <p:bldP spid="78855" grpId="0" bldLvl="0" animBg="1" autoUpdateAnimBg="0"/>
      <p:bldP spid="7885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3"/>
          </p:nvPr>
        </p:nvSpPr>
        <p:spPr/>
        <p:txBody>
          <a:bodyPr/>
          <a:p>
            <a:endParaRPr lang="zh-CN" altLang="en-US"/>
          </a:p>
        </p:txBody>
      </p:sp>
      <p:sp>
        <p:nvSpPr>
          <p:cNvPr id="3" name="文本占位符 2"/>
          <p:cNvSpPr>
            <a:spLocks noGrp="1"/>
          </p:cNvSpPr>
          <p:nvPr>
            <p:ph type="body" orient="vert" sz="quarter" idx="15"/>
          </p:nvPr>
        </p:nvSpPr>
        <p:spPr/>
        <p:txBody>
          <a:bodyPr>
            <a:normAutofit lnSpcReduction="20000"/>
          </a:bodyPr>
          <a:p>
            <a:endParaRPr lang="zh-CN" altLang="en-US"/>
          </a:p>
        </p:txBody>
      </p:sp>
      <p:sp>
        <p:nvSpPr>
          <p:cNvPr id="4" name="文本占位符 3"/>
          <p:cNvSpPr>
            <a:spLocks noGrp="1"/>
          </p:cNvSpPr>
          <p:nvPr>
            <p:ph type="body" orient="vert" sz="quarter" idx="16"/>
          </p:nvPr>
        </p:nvSpPr>
        <p:spPr/>
        <p:txBody>
          <a:bodyPr>
            <a:normAutofit lnSpcReduction="20000"/>
          </a:bodyPr>
          <a:p>
            <a:endParaRPr lang="zh-CN" altLang="en-US"/>
          </a:p>
        </p:txBody>
      </p:sp>
      <p:sp>
        <p:nvSpPr>
          <p:cNvPr id="6" name="文本占位符 5"/>
          <p:cNvSpPr>
            <a:spLocks noGrp="1"/>
          </p:cNvSpPr>
          <p:nvPr>
            <p:ph type="body" orient="vert" sz="quarter" idx="17"/>
          </p:nvPr>
        </p:nvSpPr>
        <p:spPr/>
        <p:txBody>
          <a:bodyPr>
            <a:normAutofit fontScale="70000"/>
          </a:bodyPr>
          <a:p>
            <a:endParaRPr lang="zh-CN" altLang="en-US"/>
          </a:p>
        </p:txBody>
      </p:sp>
      <p:sp>
        <p:nvSpPr>
          <p:cNvPr id="21506" name="Rectangle 2"/>
          <p:cNvSpPr>
            <a:spLocks noChangeArrowheads="1"/>
          </p:cNvSpPr>
          <p:nvPr/>
        </p:nvSpPr>
        <p:spPr bwMode="auto">
          <a:xfrm>
            <a:off x="323528" y="0"/>
            <a:ext cx="5492750" cy="768350"/>
          </a:xfrm>
          <a:prstGeom prst="rect">
            <a:avLst/>
          </a:prstGeom>
          <a:noFill/>
          <a:ln w="9525">
            <a:noFill/>
            <a:miter lim="800000"/>
          </a:ln>
          <a:effectLst/>
        </p:spPr>
        <p:txBody>
          <a:bodyPr wrap="none">
            <a:spAutoFit/>
          </a:bodyPr>
          <a:lstStyle/>
          <a:p>
            <a:pPr>
              <a:spcBef>
                <a:spcPct val="20000"/>
              </a:spcBef>
            </a:pPr>
            <a:r>
              <a:rPr lang="en-US" altLang="zh-CN" sz="4400" b="1" dirty="0" err="1">
                <a:solidFill>
                  <a:srgbClr val="000066"/>
                </a:solidFill>
              </a:rPr>
              <a:t>Zhoukoudian</a:t>
            </a:r>
            <a:r>
              <a:rPr lang="en-US" altLang="zh-CN" sz="4400" b="1" dirty="0">
                <a:solidFill>
                  <a:srgbClr val="000066"/>
                </a:solidFill>
              </a:rPr>
              <a:t> Caves</a:t>
            </a:r>
            <a:endParaRPr lang="en-US" altLang="zh-CN" sz="4400" b="1" dirty="0">
              <a:solidFill>
                <a:srgbClr val="000066"/>
              </a:solidFill>
            </a:endParaRPr>
          </a:p>
        </p:txBody>
      </p:sp>
      <p:pic>
        <p:nvPicPr>
          <p:cNvPr id="21507" name="Picture 3" descr="zhoukoudian1"/>
          <p:cNvPicPr>
            <a:picLocks noGrp="1" noChangeAspect="1" noChangeArrowheads="1"/>
          </p:cNvPicPr>
          <p:nvPr>
            <p:ph idx="4294967295"/>
          </p:nvPr>
        </p:nvPicPr>
        <p:blipFill>
          <a:blip r:embed="rId1" cstate="print"/>
          <a:srcRect/>
          <a:stretch>
            <a:fillRect/>
          </a:stretch>
        </p:blipFill>
        <p:spPr>
          <a:xfrm>
            <a:off x="0" y="1052830"/>
            <a:ext cx="5328285" cy="3708400"/>
          </a:xfrm>
          <a:noFill/>
        </p:spPr>
      </p:pic>
      <p:sp>
        <p:nvSpPr>
          <p:cNvPr id="5" name="Rectangle 2"/>
          <p:cNvSpPr>
            <a:spLocks noChangeArrowheads="1"/>
          </p:cNvSpPr>
          <p:nvPr/>
        </p:nvSpPr>
        <p:spPr bwMode="auto">
          <a:xfrm>
            <a:off x="3995936" y="5661248"/>
            <a:ext cx="5256584" cy="1445260"/>
          </a:xfrm>
          <a:prstGeom prst="rect">
            <a:avLst/>
          </a:prstGeom>
          <a:noFill/>
          <a:ln w="9525">
            <a:noFill/>
            <a:miter lim="800000"/>
          </a:ln>
          <a:effectLst/>
        </p:spPr>
        <p:txBody>
          <a:bodyPr wrap="square">
            <a:spAutoFit/>
          </a:bodyPr>
          <a:lstStyle/>
          <a:p>
            <a:pPr>
              <a:spcBef>
                <a:spcPct val="20000"/>
              </a:spcBef>
            </a:pPr>
            <a:r>
              <a:rPr lang="en-US" altLang="zh-CN" sz="4400" b="1" dirty="0" err="1" smtClean="0">
                <a:solidFill>
                  <a:srgbClr val="000066"/>
                </a:solidFill>
              </a:rPr>
              <a:t>Sanxingdui</a:t>
            </a:r>
            <a:r>
              <a:rPr lang="en-US" altLang="zh-CN" sz="4400" b="1" dirty="0" smtClean="0">
                <a:solidFill>
                  <a:srgbClr val="000066"/>
                </a:solidFill>
              </a:rPr>
              <a:t> Museum</a:t>
            </a:r>
            <a:endParaRPr lang="en-US" altLang="zh-CN" sz="4400" b="1" dirty="0">
              <a:solidFill>
                <a:srgbClr val="000066"/>
              </a:solidFill>
            </a:endParaRPr>
          </a:p>
        </p:txBody>
      </p:sp>
      <p:pic>
        <p:nvPicPr>
          <p:cNvPr id="19460" name="Picture 4" descr="https://ps.ssl.qhmsg.com/sdr/400__/t018bf03ab57bd984f6.jpg"/>
          <p:cNvPicPr>
            <a:picLocks noChangeAspect="1" noChangeArrowheads="1"/>
          </p:cNvPicPr>
          <p:nvPr/>
        </p:nvPicPr>
        <p:blipFill>
          <a:blip r:embed="rId2" cstate="print"/>
          <a:srcRect/>
          <a:stretch>
            <a:fillRect/>
          </a:stretch>
        </p:blipFill>
        <p:spPr bwMode="auto">
          <a:xfrm>
            <a:off x="5334000" y="1556792"/>
            <a:ext cx="3810000" cy="3312368"/>
          </a:xfrm>
          <a:prstGeom prst="rect">
            <a:avLst/>
          </a:prstGeom>
          <a:noFill/>
        </p:spPr>
      </p:pic>
      <p:pic>
        <p:nvPicPr>
          <p:cNvPr id="8" name="Picture 4" descr="145_1"/>
          <p:cNvPicPr>
            <a:picLocks noChangeAspect="1" noChangeArrowheads="1"/>
          </p:cNvPicPr>
          <p:nvPr/>
        </p:nvPicPr>
        <p:blipFill>
          <a:blip r:embed="rId3" cstate="print"/>
          <a:srcRect/>
          <a:stretch>
            <a:fillRect/>
          </a:stretch>
        </p:blipFill>
        <p:spPr bwMode="auto">
          <a:xfrm>
            <a:off x="4355976" y="1700808"/>
            <a:ext cx="5040560" cy="4927848"/>
          </a:xfrm>
          <a:prstGeom prst="rect">
            <a:avLst/>
          </a:prstGeom>
          <a:noFill/>
        </p:spPr>
      </p:pic>
      <p:sp>
        <p:nvSpPr>
          <p:cNvPr id="9" name="Rectangle 2"/>
          <p:cNvSpPr txBox="1">
            <a:spLocks noChangeArrowheads="1"/>
          </p:cNvSpPr>
          <p:nvPr/>
        </p:nvSpPr>
        <p:spPr>
          <a:xfrm>
            <a:off x="0" y="4797152"/>
            <a:ext cx="4876800" cy="13684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rPr>
              <a:t>Emperor </a:t>
            </a:r>
            <a:r>
              <a:rPr kumimoji="0" lang="en-US" altLang="zh-CN" sz="2800" b="1" i="0" u="none" strike="noStrike" kern="1200" cap="none" spc="0" normalizeH="0" baseline="0" noProof="0" dirty="0" smtClean="0">
                <a:ln>
                  <a:noFill/>
                </a:ln>
                <a:effectLst>
                  <a:outerShdw blurRad="38100" dist="38100" dir="2700000" algn="tl">
                    <a:srgbClr val="C0C0C0"/>
                  </a:outerShdw>
                </a:effectLst>
                <a:uLnTx/>
                <a:uFillTx/>
                <a:latin typeface="Times New Roman" panose="02020603050405020304" pitchFamily="18" charset="0"/>
                <a:ea typeface="+mj-ea"/>
                <a:cs typeface="+mj-cs"/>
              </a:rPr>
              <a:t>Qin </a:t>
            </a:r>
            <a:r>
              <a:rPr kumimoji="0" lang="en-US" altLang="zh-CN" sz="2800" b="1" i="0" u="none" strike="noStrike" kern="1200" cap="none" spc="0" normalizeH="0" baseline="0" noProof="0" dirty="0" err="1" smtClean="0">
                <a:ln>
                  <a:noFill/>
                </a:ln>
                <a:effectLst>
                  <a:outerShdw blurRad="38100" dist="38100" dir="2700000" algn="tl">
                    <a:srgbClr val="C0C0C0"/>
                  </a:outerShdw>
                </a:effectLst>
                <a:uLnTx/>
                <a:uFillTx/>
                <a:latin typeface="Times New Roman" panose="02020603050405020304" pitchFamily="18" charset="0"/>
                <a:ea typeface="+mj-ea"/>
                <a:cs typeface="+mj-cs"/>
              </a:rPr>
              <a:t>Shihuang’s</a:t>
            </a:r>
            <a:r>
              <a:rPr kumimoji="0" lang="en-US" altLang="zh-CN" sz="2800" b="1" i="0" u="none" strike="noStrike" kern="1200" cap="none" spc="0" normalizeH="0" baseline="0" noProof="0" dirty="0" smtClean="0">
                <a:ln>
                  <a:noFill/>
                </a:ln>
                <a:effectLst>
                  <a:outerShdw blurRad="38100" dist="38100" dir="2700000" algn="tl">
                    <a:srgbClr val="C0C0C0"/>
                  </a:outerShdw>
                </a:effectLst>
                <a:uLnTx/>
                <a:uFillTx/>
                <a:latin typeface="Times New Roman" panose="02020603050405020304" pitchFamily="18" charset="0"/>
                <a:ea typeface="+mj-ea"/>
                <a:cs typeface="+mj-cs"/>
              </a:rPr>
              <a:t> </a:t>
            </a:r>
            <a:r>
              <a:rPr kumimoji="0" lang="en-US" altLang="zh-CN" sz="2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rPr>
              <a:t>Terracotta warriors</a:t>
            </a:r>
            <a:endParaRPr kumimoji="0" lang="en-US" altLang="zh-CN"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animBg="1"/>
      <p:bldP spid="5" grpId="0" bldLvl="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967740" y="843280"/>
            <a:ext cx="4225925" cy="521970"/>
          </a:xfrm>
          <a:prstGeom prst="rect">
            <a:avLst/>
          </a:prstGeom>
          <a:noFill/>
          <a:ln w="9525">
            <a:noFill/>
            <a:miter lim="800000"/>
          </a:ln>
          <a:effectLst/>
        </p:spPr>
        <p:txBody>
          <a:bodyPr wrap="square">
            <a:spAutoFit/>
          </a:bodyPr>
          <a:lstStyle/>
          <a:p>
            <a:r>
              <a:rPr lang="en-US" altLang="zh-CN" sz="2800" b="1">
                <a:solidFill>
                  <a:srgbClr val="FF3300"/>
                </a:solidFill>
                <a:latin typeface="Arial" panose="020B0604020202020204" pitchFamily="34" charset="0"/>
              </a:rPr>
              <a:t>What is archaeology?</a:t>
            </a:r>
            <a:endParaRPr lang="en-US" altLang="zh-CN" sz="2800" b="1">
              <a:solidFill>
                <a:srgbClr val="FF3300"/>
              </a:solidFill>
              <a:latin typeface="Arial" panose="020B0604020202020204" pitchFamily="34" charset="0"/>
            </a:endParaRPr>
          </a:p>
        </p:txBody>
      </p:sp>
      <p:sp>
        <p:nvSpPr>
          <p:cNvPr id="129028" name="Text Box 4"/>
          <p:cNvSpPr txBox="1">
            <a:spLocks noChangeArrowheads="1"/>
          </p:cNvSpPr>
          <p:nvPr/>
        </p:nvSpPr>
        <p:spPr bwMode="auto">
          <a:xfrm>
            <a:off x="6280150" y="5667375"/>
            <a:ext cx="184150" cy="366713"/>
          </a:xfrm>
          <a:prstGeom prst="rect">
            <a:avLst/>
          </a:prstGeom>
          <a:noFill/>
          <a:ln w="9525">
            <a:noFill/>
            <a:miter lim="800000"/>
          </a:ln>
          <a:effectLst/>
        </p:spPr>
        <p:txBody>
          <a:bodyPr wrap="none">
            <a:spAutoFit/>
          </a:bodyPr>
          <a:lstStyle/>
          <a:p>
            <a:endParaRPr lang="zh-CN" altLang="zh-CN">
              <a:latin typeface="Arial" panose="020B0604020202020204" pitchFamily="34" charset="0"/>
            </a:endParaRPr>
          </a:p>
        </p:txBody>
      </p:sp>
      <p:sp>
        <p:nvSpPr>
          <p:cNvPr id="129029" name="Text Box 5"/>
          <p:cNvSpPr txBox="1">
            <a:spLocks noChangeArrowheads="1"/>
          </p:cNvSpPr>
          <p:nvPr/>
        </p:nvSpPr>
        <p:spPr bwMode="auto">
          <a:xfrm>
            <a:off x="1743075" y="842963"/>
            <a:ext cx="184150" cy="366712"/>
          </a:xfrm>
          <a:prstGeom prst="rect">
            <a:avLst/>
          </a:prstGeom>
          <a:noFill/>
          <a:ln w="9525">
            <a:noFill/>
            <a:miter lim="800000"/>
          </a:ln>
          <a:effectLst/>
        </p:spPr>
        <p:txBody>
          <a:bodyPr wrap="none">
            <a:spAutoFit/>
          </a:bodyPr>
          <a:lstStyle/>
          <a:p>
            <a:endParaRPr lang="zh-CN" altLang="zh-CN">
              <a:latin typeface="Arial" panose="020B0604020202020204" pitchFamily="34" charset="0"/>
            </a:endParaRPr>
          </a:p>
        </p:txBody>
      </p:sp>
      <p:sp>
        <p:nvSpPr>
          <p:cNvPr id="129031" name="Text Box 7"/>
          <p:cNvSpPr txBox="1">
            <a:spLocks noChangeArrowheads="1"/>
          </p:cNvSpPr>
          <p:nvPr/>
        </p:nvSpPr>
        <p:spPr bwMode="auto">
          <a:xfrm>
            <a:off x="6424613" y="4730750"/>
            <a:ext cx="184150" cy="366713"/>
          </a:xfrm>
          <a:prstGeom prst="rect">
            <a:avLst/>
          </a:prstGeom>
          <a:noFill/>
          <a:ln w="9525">
            <a:noFill/>
            <a:miter lim="800000"/>
          </a:ln>
          <a:effectLst/>
        </p:spPr>
        <p:txBody>
          <a:bodyPr wrap="none">
            <a:spAutoFit/>
          </a:bodyPr>
          <a:lstStyle/>
          <a:p>
            <a:endParaRPr lang="zh-CN" altLang="zh-CN">
              <a:latin typeface="Arial" panose="020B0604020202020204" pitchFamily="34" charset="0"/>
            </a:endParaRPr>
          </a:p>
        </p:txBody>
      </p:sp>
      <p:sp>
        <p:nvSpPr>
          <p:cNvPr id="129043" name="Text Box 19"/>
          <p:cNvSpPr txBox="1">
            <a:spLocks noChangeArrowheads="1"/>
          </p:cNvSpPr>
          <p:nvPr/>
        </p:nvSpPr>
        <p:spPr bwMode="auto">
          <a:xfrm>
            <a:off x="0" y="4938385"/>
            <a:ext cx="9144000" cy="1814830"/>
          </a:xfrm>
          <a:prstGeom prst="rect">
            <a:avLst/>
          </a:prstGeom>
          <a:noFill/>
          <a:ln w="9525">
            <a:noFill/>
            <a:miter lim="800000"/>
          </a:ln>
          <a:effectLst/>
        </p:spPr>
        <p:txBody>
          <a:bodyPr wrap="square">
            <a:spAutoFit/>
          </a:bodyPr>
          <a:lstStyle/>
          <a:p>
            <a:r>
              <a:rPr lang="en-US" altLang="zh-CN" sz="2800" b="1" i="1" dirty="0">
                <a:solidFill>
                  <a:srgbClr val="DB0308"/>
                </a:solidFill>
              </a:rPr>
              <a:t>Archaeology </a:t>
            </a:r>
            <a:r>
              <a:rPr lang="en-US" altLang="zh-CN" sz="2800" b="1" i="1" dirty="0"/>
              <a:t>is the study of cultures of our ancestors </a:t>
            </a:r>
            <a:r>
              <a:rPr lang="zh-CN" altLang="en-US" sz="2800" b="1" i="1" dirty="0"/>
              <a:t>（祖先）</a:t>
            </a:r>
            <a:r>
              <a:rPr lang="en-US" altLang="zh-CN" sz="2800" b="1" i="1" dirty="0"/>
              <a:t>by examining and </a:t>
            </a:r>
            <a:r>
              <a:rPr lang="en-US" altLang="zh-CN" sz="2800" b="1" i="1" dirty="0" err="1">
                <a:solidFill>
                  <a:srgbClr val="FF0000"/>
                </a:solidFill>
              </a:rPr>
              <a:t>i</a:t>
            </a:r>
            <a:r>
              <a:rPr lang="en-US" altLang="zh-CN" sz="2800" b="1" i="1" dirty="0"/>
              <a:t>_________ the</a:t>
            </a:r>
            <a:endParaRPr lang="en-US" altLang="zh-CN" sz="2800" b="1" i="1" dirty="0"/>
          </a:p>
          <a:p>
            <a:r>
              <a:rPr lang="en-US" altLang="zh-CN" sz="2800" b="1" i="1" dirty="0"/>
              <a:t> remaining objects </a:t>
            </a:r>
            <a:r>
              <a:rPr lang="en-US" altLang="zh-CN" sz="2800" b="1" i="1" dirty="0" smtClean="0"/>
              <a:t>e__________ </a:t>
            </a:r>
            <a:r>
              <a:rPr lang="en-US" altLang="zh-CN" sz="2800" b="1" i="1" dirty="0"/>
              <a:t>from</a:t>
            </a:r>
            <a:r>
              <a:rPr lang="en-US" altLang="zh-CN" sz="2800" b="1" i="1" dirty="0"/>
              <a:t> the ground after an </a:t>
            </a:r>
            <a:r>
              <a:rPr lang="en-US" altLang="zh-CN" sz="2800" b="1" i="1" dirty="0" smtClean="0"/>
              <a:t>e_____________(</a:t>
            </a:r>
            <a:r>
              <a:rPr lang="zh-CN" altLang="en-US" sz="2800" b="1" i="1" dirty="0"/>
              <a:t>挖掘）</a:t>
            </a:r>
            <a:r>
              <a:rPr lang="en-US" altLang="zh-CN" sz="2800" b="1" i="1" dirty="0"/>
              <a:t>.</a:t>
            </a:r>
            <a:endParaRPr lang="en-US" altLang="zh-CN" sz="2800" b="1" i="1" dirty="0"/>
          </a:p>
        </p:txBody>
      </p:sp>
      <p:sp>
        <p:nvSpPr>
          <p:cNvPr id="129044" name="Text Box 20"/>
          <p:cNvSpPr txBox="1">
            <a:spLocks noChangeArrowheads="1"/>
          </p:cNvSpPr>
          <p:nvPr/>
        </p:nvSpPr>
        <p:spPr bwMode="auto">
          <a:xfrm>
            <a:off x="6415663" y="5390118"/>
            <a:ext cx="1700402" cy="523220"/>
          </a:xfrm>
          <a:prstGeom prst="rect">
            <a:avLst/>
          </a:prstGeom>
          <a:noFill/>
          <a:ln w="9525">
            <a:noFill/>
            <a:miter lim="800000"/>
          </a:ln>
          <a:effectLst/>
        </p:spPr>
        <p:txBody>
          <a:bodyPr wrap="none">
            <a:spAutoFit/>
          </a:bodyPr>
          <a:lstStyle/>
          <a:p>
            <a:r>
              <a:rPr lang="en-US" altLang="zh-CN" sz="2800" b="1" i="1" dirty="0" err="1">
                <a:solidFill>
                  <a:srgbClr val="FF0000"/>
                </a:solidFill>
              </a:rPr>
              <a:t>dentifying</a:t>
            </a:r>
            <a:endParaRPr lang="en-US" altLang="zh-CN" sz="2800" b="1" i="1" dirty="0">
              <a:solidFill>
                <a:srgbClr val="FF0000"/>
              </a:solidFill>
            </a:endParaRPr>
          </a:p>
        </p:txBody>
      </p:sp>
      <p:sp>
        <p:nvSpPr>
          <p:cNvPr id="10" name="Text Box 20"/>
          <p:cNvSpPr txBox="1">
            <a:spLocks noChangeArrowheads="1"/>
          </p:cNvSpPr>
          <p:nvPr/>
        </p:nvSpPr>
        <p:spPr bwMode="auto">
          <a:xfrm>
            <a:off x="3467735" y="5786755"/>
            <a:ext cx="1976120" cy="521970"/>
          </a:xfrm>
          <a:prstGeom prst="rect">
            <a:avLst/>
          </a:prstGeom>
          <a:noFill/>
          <a:ln w="9525">
            <a:noFill/>
            <a:miter lim="800000"/>
          </a:ln>
          <a:effectLst/>
        </p:spPr>
        <p:txBody>
          <a:bodyPr wrap="square">
            <a:spAutoFit/>
          </a:bodyPr>
          <a:lstStyle/>
          <a:p>
            <a:r>
              <a:rPr lang="en-US" altLang="zh-CN" sz="2800" b="1" i="1" dirty="0" err="1" smtClean="0">
                <a:solidFill>
                  <a:srgbClr val="FF0000"/>
                </a:solidFill>
              </a:rPr>
              <a:t>xcavated</a:t>
            </a:r>
            <a:endParaRPr lang="en-US" altLang="zh-CN" sz="2800" b="1" i="1" dirty="0">
              <a:solidFill>
                <a:srgbClr val="FF0000"/>
              </a:solidFill>
            </a:endParaRPr>
          </a:p>
        </p:txBody>
      </p:sp>
      <p:sp>
        <p:nvSpPr>
          <p:cNvPr id="11" name="Text Box 20"/>
          <p:cNvSpPr txBox="1">
            <a:spLocks noChangeArrowheads="1"/>
          </p:cNvSpPr>
          <p:nvPr/>
        </p:nvSpPr>
        <p:spPr bwMode="auto">
          <a:xfrm>
            <a:off x="1607493" y="6230719"/>
            <a:ext cx="2088232" cy="523220"/>
          </a:xfrm>
          <a:prstGeom prst="rect">
            <a:avLst/>
          </a:prstGeom>
          <a:noFill/>
          <a:ln w="9525">
            <a:noFill/>
            <a:miter lim="800000"/>
          </a:ln>
          <a:effectLst/>
        </p:spPr>
        <p:txBody>
          <a:bodyPr wrap="square">
            <a:spAutoFit/>
          </a:bodyPr>
          <a:lstStyle/>
          <a:p>
            <a:r>
              <a:rPr lang="en-US" altLang="zh-CN" sz="2800" b="1" i="1" dirty="0" err="1" smtClean="0">
                <a:solidFill>
                  <a:srgbClr val="FF0000"/>
                </a:solidFill>
              </a:rPr>
              <a:t>xcavation</a:t>
            </a:r>
            <a:endParaRPr lang="en-US" altLang="zh-CN" sz="2800" b="1" i="1" dirty="0">
              <a:solidFill>
                <a:srgbClr val="FF0000"/>
              </a:solidFill>
            </a:endParaRPr>
          </a:p>
        </p:txBody>
      </p:sp>
      <p:sp>
        <p:nvSpPr>
          <p:cNvPr id="8" name="文本框 7"/>
          <p:cNvSpPr txBox="1"/>
          <p:nvPr/>
        </p:nvSpPr>
        <p:spPr>
          <a:xfrm>
            <a:off x="118110" y="120650"/>
            <a:ext cx="3133090" cy="521970"/>
          </a:xfrm>
          <a:prstGeom prst="rect">
            <a:avLst/>
          </a:prstGeom>
          <a:solidFill>
            <a:srgbClr val="FFFF00"/>
          </a:solidFill>
          <a:ln>
            <a:solidFill>
              <a:srgbClr val="FFFF00"/>
            </a:solidFill>
          </a:ln>
        </p:spPr>
        <p:txBody>
          <a:bodyPr wrap="square" rtlCol="0">
            <a:spAutoFit/>
          </a:bodyPr>
          <a:p>
            <a:pPr indent="0"/>
            <a:r>
              <a:rPr lang="en-US" altLang="zh-CN" sz="2800"/>
              <a:t>Step 2 speaking</a:t>
            </a:r>
            <a:endParaRPr lang="en-US" altLang="zh-CN" sz="2800"/>
          </a:p>
        </p:txBody>
      </p:sp>
      <p:pic>
        <p:nvPicPr>
          <p:cNvPr id="2" name="图片 1"/>
          <p:cNvPicPr>
            <a:picLocks noChangeAspect="1"/>
          </p:cNvPicPr>
          <p:nvPr/>
        </p:nvPicPr>
        <p:blipFill>
          <a:blip r:embed="rId1"/>
          <a:srcRect l="54676" t="26070" r="14969" b="17263"/>
          <a:stretch>
            <a:fillRect/>
          </a:stretch>
        </p:blipFill>
        <p:spPr>
          <a:xfrm>
            <a:off x="0" y="1440815"/>
            <a:ext cx="2498090" cy="3497580"/>
          </a:xfrm>
          <a:prstGeom prst="rect">
            <a:avLst/>
          </a:prstGeom>
        </p:spPr>
      </p:pic>
      <p:pic>
        <p:nvPicPr>
          <p:cNvPr id="4" name="图片 3"/>
          <p:cNvPicPr>
            <a:picLocks noChangeAspect="1"/>
          </p:cNvPicPr>
          <p:nvPr/>
        </p:nvPicPr>
        <p:blipFill>
          <a:blip r:embed="rId2"/>
          <a:stretch>
            <a:fillRect/>
          </a:stretch>
        </p:blipFill>
        <p:spPr>
          <a:xfrm>
            <a:off x="2595880" y="1440815"/>
            <a:ext cx="6311900" cy="342201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44"/>
                                        </p:tgtEl>
                                        <p:attrNameLst>
                                          <p:attrName>style.visibility</p:attrName>
                                        </p:attrNameLst>
                                      </p:cBhvr>
                                      <p:to>
                                        <p:strVal val="visible"/>
                                      </p:to>
                                    </p:set>
                                    <p:anim calcmode="lin" valueType="num">
                                      <p:cBhvr additive="base">
                                        <p:cTn id="7" dur="500" fill="hold"/>
                                        <p:tgtEl>
                                          <p:spTgt spid="129044"/>
                                        </p:tgtEl>
                                        <p:attrNameLst>
                                          <p:attrName>ppt_x</p:attrName>
                                        </p:attrNameLst>
                                      </p:cBhvr>
                                      <p:tavLst>
                                        <p:tav tm="0">
                                          <p:val>
                                            <p:strVal val="#ppt_x"/>
                                          </p:val>
                                        </p:tav>
                                        <p:tav tm="100000">
                                          <p:val>
                                            <p:strVal val="#ppt_x"/>
                                          </p:val>
                                        </p:tav>
                                      </p:tavLst>
                                    </p:anim>
                                    <p:anim calcmode="lin" valueType="num">
                                      <p:cBhvr additive="base">
                                        <p:cTn id="8" dur="500" fill="hold"/>
                                        <p:tgtEl>
                                          <p:spTgt spid="1290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4" grpId="0" bldLvl="0" animBg="1"/>
      <p:bldP spid="10" grpId="0" bldLvl="0" animBg="1"/>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youxue.xdf.cn/images/201901/source_img/1938_P_1546422295526.jpg"/>
          <p:cNvPicPr>
            <a:picLocks noChangeAspect="1" noChangeArrowheads="1"/>
          </p:cNvPicPr>
          <p:nvPr/>
        </p:nvPicPr>
        <p:blipFill>
          <a:blip r:embed="rId1" cstate="print"/>
          <a:srcRect/>
          <a:stretch>
            <a:fillRect/>
          </a:stretch>
        </p:blipFill>
        <p:spPr bwMode="auto">
          <a:xfrm>
            <a:off x="2843808" y="2708920"/>
            <a:ext cx="5976664" cy="4149080"/>
          </a:xfrm>
          <a:prstGeom prst="rect">
            <a:avLst/>
          </a:prstGeom>
          <a:noFill/>
        </p:spPr>
      </p:pic>
      <p:sp>
        <p:nvSpPr>
          <p:cNvPr id="4" name="TextBox 3"/>
          <p:cNvSpPr txBox="1"/>
          <p:nvPr/>
        </p:nvSpPr>
        <p:spPr>
          <a:xfrm>
            <a:off x="3002915" y="399415"/>
            <a:ext cx="6141720" cy="2245360"/>
          </a:xfrm>
          <a:prstGeom prst="rect">
            <a:avLst/>
          </a:prstGeom>
          <a:noFill/>
        </p:spPr>
        <p:txBody>
          <a:bodyPr wrap="square" rtlCol="0">
            <a:spAutoFit/>
          </a:bodyPr>
          <a:lstStyle/>
          <a:p>
            <a:r>
              <a:rPr lang="en-US" altLang="zh-CN" sz="2800" dirty="0" smtClean="0">
                <a:solidFill>
                  <a:srgbClr val="FF0000"/>
                </a:solidFill>
                <a:latin typeface="Traditional Arabic" panose="02020603050405020304" charset="0"/>
                <a:cs typeface="Traditional Arabic" panose="02020603050405020304" charset="0"/>
              </a:rPr>
              <a:t>Assuming that </a:t>
            </a:r>
            <a:r>
              <a:rPr lang="en-US" altLang="zh-CN" sz="2800" dirty="0" smtClean="0">
                <a:latin typeface="Traditional Arabic" panose="02020603050405020304" charset="0"/>
                <a:cs typeface="Traditional Arabic" panose="02020603050405020304" charset="0"/>
              </a:rPr>
              <a:t>a group of students from England come to visit the </a:t>
            </a:r>
            <a:r>
              <a:rPr lang="en-US" altLang="zh-CN" sz="2800" dirty="0" err="1" smtClean="0">
                <a:latin typeface="Traditional Arabic" panose="02020603050405020304" charset="0"/>
                <a:cs typeface="Traditional Arabic" panose="02020603050405020304" charset="0"/>
              </a:rPr>
              <a:t>Zhoukoudian</a:t>
            </a:r>
            <a:r>
              <a:rPr lang="en-US" altLang="zh-CN" sz="2800" dirty="0" smtClean="0">
                <a:latin typeface="Traditional Arabic" panose="02020603050405020304" charset="0"/>
                <a:cs typeface="Traditional Arabic" panose="02020603050405020304" charset="0"/>
              </a:rPr>
              <a:t> caves , you are the archaeologist to  welcome them</a:t>
            </a:r>
            <a:r>
              <a:rPr lang="en-US" altLang="zh-CN" sz="2800" dirty="0" smtClean="0">
                <a:solidFill>
                  <a:srgbClr val="FF0000"/>
                </a:solidFill>
                <a:latin typeface="Traditional Arabic" panose="02020603050405020304" charset="0"/>
                <a:cs typeface="Traditional Arabic" panose="02020603050405020304" charset="0"/>
              </a:rPr>
              <a:t>.  Please prepare a small speech.</a:t>
            </a:r>
            <a:r>
              <a:rPr lang="en-US" altLang="zh-CN" sz="2800" dirty="0" smtClean="0">
                <a:solidFill>
                  <a:srgbClr val="FF0000"/>
                </a:solidFill>
              </a:rPr>
              <a:t> </a:t>
            </a:r>
            <a:endParaRPr lang="zh-CN" altLang="en-US" sz="2800" dirty="0"/>
          </a:p>
        </p:txBody>
      </p:sp>
      <p:pic>
        <p:nvPicPr>
          <p:cNvPr id="2054" name="Picture 6" descr="http://www.cas.cn/kxcb/kpdt/201004/W020100412377530975360.jpg"/>
          <p:cNvPicPr>
            <a:picLocks noChangeAspect="1" noChangeArrowheads="1"/>
          </p:cNvPicPr>
          <p:nvPr/>
        </p:nvPicPr>
        <p:blipFill>
          <a:blip r:embed="rId2" cstate="print"/>
          <a:srcRect l="25200" t="39059"/>
          <a:stretch>
            <a:fillRect/>
          </a:stretch>
        </p:blipFill>
        <p:spPr bwMode="auto">
          <a:xfrm>
            <a:off x="0" y="1268760"/>
            <a:ext cx="2771800" cy="3482752"/>
          </a:xfrm>
          <a:prstGeom prst="rect">
            <a:avLst/>
          </a:prstGeom>
          <a:noFill/>
        </p:spPr>
      </p:pic>
      <p:sp>
        <p:nvSpPr>
          <p:cNvPr id="8" name="文本框 7"/>
          <p:cNvSpPr txBox="1"/>
          <p:nvPr/>
        </p:nvSpPr>
        <p:spPr>
          <a:xfrm>
            <a:off x="0" y="0"/>
            <a:ext cx="2844165" cy="521970"/>
          </a:xfrm>
          <a:prstGeom prst="rect">
            <a:avLst/>
          </a:prstGeom>
          <a:solidFill>
            <a:srgbClr val="FFFF00"/>
          </a:solidFill>
          <a:ln>
            <a:solidFill>
              <a:srgbClr val="FFFF00"/>
            </a:solidFill>
          </a:ln>
        </p:spPr>
        <p:txBody>
          <a:bodyPr wrap="square" rtlCol="0">
            <a:spAutoFit/>
          </a:bodyPr>
          <a:p>
            <a:pPr indent="0"/>
            <a:r>
              <a:rPr lang="en-US" altLang="zh-CN" sz="2800"/>
              <a:t>Step2:speaking</a:t>
            </a:r>
            <a:endParaRPr lang="en-US" altLang="zh-CN" sz="2800"/>
          </a:p>
        </p:txBody>
      </p:sp>
      <p:sp>
        <p:nvSpPr>
          <p:cNvPr id="3" name="文本框 2"/>
          <p:cNvSpPr txBox="1"/>
          <p:nvPr/>
        </p:nvSpPr>
        <p:spPr>
          <a:xfrm>
            <a:off x="152400" y="5128260"/>
            <a:ext cx="1482090" cy="521970"/>
          </a:xfrm>
          <a:prstGeom prst="rect">
            <a:avLst/>
          </a:prstGeom>
          <a:noFill/>
        </p:spPr>
        <p:txBody>
          <a:bodyPr wrap="square" rtlCol="0" anchor="t">
            <a:spAutoFit/>
          </a:bodyPr>
          <a:p>
            <a:r>
              <a:rPr lang="zh-CN" altLang="en-US" sz="2800"/>
              <a:t>裴文中</a:t>
            </a:r>
            <a:endParaRPr lang="zh-CN" altLang="en-US" sz="280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87"/>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87"/>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TEMPLATE_THUMBS_INDEX" val="1、4、7、9、12、17、20、21、22、23、24、2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187"/>
</p:tagLst>
</file>

<file path=ppt/tags/tag157.xml><?xml version="1.0" encoding="utf-8"?>
<p:tagLst xmlns:p="http://schemas.openxmlformats.org/presentationml/2006/main">
  <p:tag name="KSO_WM_BEAUTIFY_FLAG" val="#wm#"/>
  <p:tag name="KSO_WM_TEMPLATE_CATEGORY" val="custom"/>
  <p:tag name="KSO_WM_TEMPLATE_INDEX" val="20204187"/>
</p:tagLst>
</file>

<file path=ppt/tags/tag158.xml><?xml version="1.0" encoding="utf-8"?>
<p:tagLst xmlns:p="http://schemas.openxmlformats.org/presentationml/2006/main">
  <p:tag name="KSO_WM_BEAUTIFY_FLAG" val="#wm#"/>
  <p:tag name="KSO_WM_TEMPLATE_CATEGORY" val="custom"/>
  <p:tag name="KSO_WM_TEMPLATE_INDEX" val="20204187"/>
</p:tagLst>
</file>

<file path=ppt/tags/tag159.xml><?xml version="1.0" encoding="utf-8"?>
<p:tagLst xmlns:p="http://schemas.openxmlformats.org/presentationml/2006/main">
  <p:tag name="KSO_WM_BEAUTIFY_FLAG" val="#wm#"/>
  <p:tag name="KSO_WM_TEMPLATE_CATEGORY" val="custom"/>
  <p:tag name="KSO_WM_TEMPLATE_INDEX" val="2020418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CATEGORY" val="custom"/>
  <p:tag name="KSO_WM_TEMPLATE_INDEX" val="20204187"/>
</p:tagLst>
</file>

<file path=ppt/tags/tag161.xml><?xml version="1.0" encoding="utf-8"?>
<p:tagLst xmlns:p="http://schemas.openxmlformats.org/presentationml/2006/main">
  <p:tag name="KSO_WM_TEMPLATE_CATEGORY" val="custom"/>
  <p:tag name="KSO_WM_TEMPLATE_INDEX" val="20204187"/>
</p:tagLst>
</file>

<file path=ppt/tags/tag162.xml><?xml version="1.0" encoding="utf-8"?>
<p:tagLst xmlns:p="http://schemas.openxmlformats.org/presentationml/2006/main">
  <p:tag name="KSO_WM_TEMPLATE_CATEGORY" val="custom"/>
  <p:tag name="KSO_WM_TEMPLATE_INDEX" val="20204187"/>
</p:tagLst>
</file>

<file path=ppt/tags/tag163.xml><?xml version="1.0" encoding="utf-8"?>
<p:tagLst xmlns:p="http://schemas.openxmlformats.org/presentationml/2006/main">
  <p:tag name="KSO_WM_TEMPLATE_CATEGORY" val="custom"/>
  <p:tag name="KSO_WM_TEMPLATE_INDEX" val="20204187"/>
</p:tagLst>
</file>

<file path=ppt/tags/tag164.xml><?xml version="1.0" encoding="utf-8"?>
<p:tagLst xmlns:p="http://schemas.openxmlformats.org/presentationml/2006/main">
  <p:tag name="KSO_WM_TEMPLATE_CATEGORY" val="custom"/>
  <p:tag name="KSO_WM_TEMPLATE_INDEX" val="20204187"/>
</p:tagLst>
</file>

<file path=ppt/tags/tag165.xml><?xml version="1.0" encoding="utf-8"?>
<p:tagLst xmlns:p="http://schemas.openxmlformats.org/presentationml/2006/main">
  <p:tag name="KSO_WM_BEAUTIFY_FLAG" val="#wm#"/>
  <p:tag name="KSO_WM_TEMPLATE_CATEGORY" val="custom"/>
  <p:tag name="KSO_WM_TEMPLATE_INDEX" val="20204187"/>
</p:tagLst>
</file>

<file path=ppt/tags/tag166.xml><?xml version="1.0" encoding="utf-8"?>
<p:tagLst xmlns:p="http://schemas.openxmlformats.org/presentationml/2006/main">
  <p:tag name="KSO_WM_TEMPLATE_CATEGORY" val="custom"/>
  <p:tag name="KSO_WM_TEMPLATE_INDEX" val="20204187"/>
</p:tagLst>
</file>

<file path=ppt/tags/tag167.xml><?xml version="1.0" encoding="utf-8"?>
<p:tagLst xmlns:p="http://schemas.openxmlformats.org/presentationml/2006/main">
  <p:tag name="KSO_WM_TEMPLATE_CATEGORY" val="custom"/>
  <p:tag name="KSO_WM_TEMPLATE_INDEX" val="20204187"/>
</p:tagLst>
</file>

<file path=ppt/tags/tag168.xml><?xml version="1.0" encoding="utf-8"?>
<p:tagLst xmlns:p="http://schemas.openxmlformats.org/presentationml/2006/main">
  <p:tag name="KSO_WM_TEMPLATE_CATEGORY" val="custom"/>
  <p:tag name="KSO_WM_TEMPLATE_INDEX" val="20204187"/>
</p:tagLst>
</file>

<file path=ppt/tags/tag169.xml><?xml version="1.0" encoding="utf-8"?>
<p:tagLst xmlns:p="http://schemas.openxmlformats.org/presentationml/2006/main">
  <p:tag name="KSO_WM_UNIT_TABLE_BEAUTIFY" val="smartTable{cd827ffe-0730-48a8-a1f7-562af810e5e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20204187"/>
</p:tagLst>
</file>

<file path=ppt/tags/tag171.xml><?xml version="1.0" encoding="utf-8"?>
<p:tagLst xmlns:p="http://schemas.openxmlformats.org/presentationml/2006/main">
  <p:tag name="KSO_WM_UNIT_TABLE_BEAUTIFY" val="smartTable{ad8fc074-6641-4913-841f-58eb5e34667b}"/>
</p:tagLst>
</file>

<file path=ppt/tags/tag172.xml><?xml version="1.0" encoding="utf-8"?>
<p:tagLst xmlns:p="http://schemas.openxmlformats.org/presentationml/2006/main">
  <p:tag name="KSO_WM_BEAUTIFY_FLAG" val="#wm#"/>
  <p:tag name="KSO_WM_TEMPLATE_CATEGORY" val="custom"/>
  <p:tag name="KSO_WM_TEMPLATE_INDEX" val="20204187"/>
</p:tagLst>
</file>

<file path=ppt/tags/tag173.xml><?xml version="1.0" encoding="utf-8"?>
<p:tagLst xmlns:p="http://schemas.openxmlformats.org/presentationml/2006/main">
  <p:tag name="KSO_WM_UNIT_TABLE_BEAUTIFY" val="smartTable{d0c1b9c8-c1cb-4c49-a653-49496a04450c}"/>
</p:tagLst>
</file>

<file path=ppt/tags/tag174.xml><?xml version="1.0" encoding="utf-8"?>
<p:tagLst xmlns:p="http://schemas.openxmlformats.org/presentationml/2006/main">
  <p:tag name="KSO_WM_BEAUTIFY_FLAG" val="#wm#"/>
  <p:tag name="KSO_WM_TEMPLATE_CATEGORY" val="custom"/>
  <p:tag name="KSO_WM_TEMPLATE_INDEX" val="20204187"/>
</p:tagLst>
</file>

<file path=ppt/tags/tag175.xml><?xml version="1.0" encoding="utf-8"?>
<p:tagLst xmlns:p="http://schemas.openxmlformats.org/presentationml/2006/main">
  <p:tag name="KSO_WM_TEMPLATE_CATEGORY" val="custom"/>
  <p:tag name="KSO_WM_TEMPLATE_INDEX" val="20204187"/>
</p:tagLst>
</file>

<file path=ppt/tags/tag176.xml><?xml version="1.0" encoding="utf-8"?>
<p:tagLst xmlns:p="http://schemas.openxmlformats.org/presentationml/2006/main">
  <p:tag name="KSO_WM_BEAUTIFY_FLAG" val="#wm#"/>
  <p:tag name="KSO_WM_TEMPLATE_CATEGORY" val="custom"/>
  <p:tag name="KSO_WM_TEMPLATE_INDEX" val="20204187"/>
</p:tagLst>
</file>

<file path=ppt/tags/tag177.xml><?xml version="1.0" encoding="utf-8"?>
<p:tagLst xmlns:p="http://schemas.openxmlformats.org/presentationml/2006/main">
  <p:tag name="KSO_WM_BEAUTIFY_FLAG" val="#wm#"/>
  <p:tag name="KSO_WM_TEMPLATE_CATEGORY" val="custom"/>
  <p:tag name="KSO_WM_TEMPLATE_INDEX" val="20204187"/>
</p:tagLst>
</file>

<file path=ppt/tags/tag178.xml><?xml version="1.0" encoding="utf-8"?>
<p:tagLst xmlns:p="http://schemas.openxmlformats.org/presentationml/2006/main">
  <p:tag name="KSO_WM_BEAUTIFY_FLAG" val="#wm#"/>
  <p:tag name="KSO_WM_TEMPLATE_CATEGORY" val="custom"/>
  <p:tag name="KSO_WM_TEMPLATE_INDEX" val="20204187"/>
</p:tagLst>
</file>

<file path=ppt/tags/tag179.xml><?xml version="1.0" encoding="utf-8"?>
<p:tagLst xmlns:p="http://schemas.openxmlformats.org/presentationml/2006/main">
  <p:tag name="KSO_WM_BEAUTIFY_FLAG" val="#wm#"/>
  <p:tag name="KSO_WM_TEMPLATE_CATEGORY" val="custom"/>
  <p:tag name="KSO_WM_TEMPLATE_INDEX" val="2020418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1428">
      <a:dk1>
        <a:sysClr val="windowText" lastClr="000000"/>
      </a:dk1>
      <a:lt1>
        <a:sysClr val="window" lastClr="FFFFFF"/>
      </a:lt1>
      <a:dk2>
        <a:srgbClr val="EFEDEC"/>
      </a:dk2>
      <a:lt2>
        <a:srgbClr val="FFFFFF"/>
      </a:lt2>
      <a:accent1>
        <a:srgbClr val="C29C69"/>
      </a:accent1>
      <a:accent2>
        <a:srgbClr val="83A289"/>
      </a:accent2>
      <a:accent3>
        <a:srgbClr val="44A7A9"/>
      </a:accent3>
      <a:accent4>
        <a:srgbClr val="29A79F"/>
      </a:accent4>
      <a:accent5>
        <a:srgbClr val="33A26B"/>
      </a:accent5>
      <a:accent6>
        <a:srgbClr val="3D9D37"/>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7128</Words>
  <Application>WPS 演示</Application>
  <PresentationFormat>全屏显示(4:3)</PresentationFormat>
  <Paragraphs>363</Paragraphs>
  <Slides>21</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宋体</vt:lpstr>
      <vt:lpstr>Wingdings</vt:lpstr>
      <vt:lpstr>隶书</vt:lpstr>
      <vt:lpstr>汉仪尚巍手书W</vt:lpstr>
      <vt:lpstr>微软雅黑</vt:lpstr>
      <vt:lpstr>Times New Roman</vt:lpstr>
      <vt:lpstr>HelveticaNeue</vt:lpstr>
      <vt:lpstr>华文新魏</vt:lpstr>
      <vt:lpstr>楷体</vt:lpstr>
      <vt:lpstr>hakuyoxingshu7000</vt:lpstr>
      <vt:lpstr>Calibri</vt:lpstr>
      <vt:lpstr>Traditional Arabic</vt:lpstr>
      <vt:lpstr>Dotum</vt:lpstr>
      <vt:lpstr>仿宋</vt:lpstr>
      <vt:lpstr>Arial Unicode MS</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your ancestors</dc:title>
  <dc:creator/>
  <cp:lastModifiedBy>曹小等</cp:lastModifiedBy>
  <cp:revision>42</cp:revision>
  <dcterms:created xsi:type="dcterms:W3CDTF">2020-04-28T06:25:00Z</dcterms:created>
  <dcterms:modified xsi:type="dcterms:W3CDTF">2020-05-07T07:54:21Z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