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07" r:id="rId3"/>
    <p:sldId id="256" r:id="rId4"/>
    <p:sldId id="257" r:id="rId6"/>
    <p:sldId id="292" r:id="rId7"/>
    <p:sldId id="265" r:id="rId8"/>
    <p:sldId id="293" r:id="rId9"/>
    <p:sldId id="266" r:id="rId10"/>
    <p:sldId id="267" r:id="rId11"/>
    <p:sldId id="269" r:id="rId12"/>
    <p:sldId id="270" r:id="rId13"/>
    <p:sldId id="271" r:id="rId14"/>
    <p:sldId id="258" r:id="rId15"/>
    <p:sldId id="294" r:id="rId16"/>
    <p:sldId id="272" r:id="rId17"/>
    <p:sldId id="278" r:id="rId18"/>
    <p:sldId id="273" r:id="rId19"/>
    <p:sldId id="274" r:id="rId20"/>
    <p:sldId id="306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沁 苏" initials="沁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84"/>
        <p:guide pos="37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talk about two pictures on the page</a:t>
            </a:r>
            <a:endParaRPr kumimoji="1"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the technique of providing examples has proved that this writing is categorized as exposition.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attitude towards festival commercialisation: should and shouldn’t.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tags" Target="../tags/tag6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7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19.png"/><Relationship Id="rId3" Type="http://schemas.openxmlformats.org/officeDocument/2006/relationships/tags" Target="../tags/tag68.xml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20.png"/><Relationship Id="rId1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6.png"/><Relationship Id="rId24" Type="http://schemas.openxmlformats.org/officeDocument/2006/relationships/image" Target="../media/image5.png"/><Relationship Id="rId23" Type="http://schemas.openxmlformats.org/officeDocument/2006/relationships/image" Target="../media/image4.png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9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image" Target="../media/image7.png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8.xml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415290"/>
            <a:ext cx="4762500" cy="4762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70" y="415290"/>
            <a:ext cx="5829300" cy="4876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0"/>
            <a:ext cx="6362065" cy="47713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30" y="2815590"/>
            <a:ext cx="8917940" cy="3355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15620" y="1318895"/>
            <a:ext cx="43865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Double 11 </a:t>
            </a:r>
            <a:endParaRPr lang="en-US" altLang="zh-CN" sz="4800" b="1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r>
              <a:rPr lang="en-US" altLang="zh-CN" sz="4800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a.k.a </a:t>
            </a:r>
            <a:endParaRPr lang="en-US" altLang="zh-CN" sz="4800" b="1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r>
              <a:rPr lang="en-US" altLang="zh-CN" sz="4800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Singles’ Day</a:t>
            </a:r>
            <a:endParaRPr lang="en-US" altLang="zh-CN" sz="4800" b="1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40" y="5114613"/>
            <a:ext cx="3950660" cy="1599530"/>
          </a:xfrm>
          <a:prstGeom prst="rect">
            <a:avLst/>
          </a:prstGeom>
        </p:spPr>
      </p:pic>
      <p:pic>
        <p:nvPicPr>
          <p:cNvPr id="3" name="WeChat_20220323092620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40960" y="114300"/>
            <a:ext cx="665543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Black Friday</a:t>
            </a:r>
            <a:endParaRPr lang="en-US" altLang="zh-CN" sz="5400" b="1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41600" y="1825625"/>
            <a:ext cx="6526530" cy="4351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20" y="258445"/>
            <a:ext cx="6667500" cy="614362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249045" y="2114550"/>
            <a:ext cx="9019540" cy="299847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Question: </a:t>
            </a:r>
            <a:endParaRPr lang="en-US" altLang="zh-CN" sz="44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zh-CN" sz="44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What’s your attitude to the commercialisation of festivals?</a:t>
            </a:r>
            <a:r>
              <a:rPr lang="en-US" altLang="zh-CN" sz="44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44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430530"/>
            <a:ext cx="10515600" cy="1325563"/>
          </a:xfrm>
        </p:spPr>
        <p:txBody>
          <a:bodyPr/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Attitude to the commercialised festivals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117475" y="1499235"/>
          <a:ext cx="8670925" cy="4821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105"/>
                <a:gridCol w="4274820"/>
              </a:tblGrid>
              <a:tr h="7124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Pros</a:t>
                      </a:r>
                      <a:endParaRPr lang="en-US" altLang="zh-CN" sz="2800" b="0">
                        <a:solidFill>
                          <a:srgbClr val="FF0000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rgbClr val="FF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Cons</a:t>
                      </a:r>
                      <a:endParaRPr lang="en-US" altLang="zh-CN" sz="2800" b="0">
                        <a:solidFill>
                          <a:srgbClr val="FF0000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9734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promote economy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waste of resources e.g. over packaging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9296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provide opportunies to show love and care for others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overpriced products 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14198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increase sense of happiness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environmental pollution because of excessive use of packages 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7708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...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...</a:t>
                      </a:r>
                      <a:endParaRPr lang="en-US" altLang="zh-CN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400" y="2359025"/>
            <a:ext cx="3403600" cy="34061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2075" y="130175"/>
            <a:ext cx="3644265" cy="5391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Group Work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5"/>
          <p:cNvSpPr/>
          <p:nvPr>
            <p:custDataLst>
              <p:tags r:id="rId1"/>
            </p:custDataLst>
          </p:nvPr>
        </p:nvSpPr>
        <p:spPr>
          <a:xfrm>
            <a:off x="83185" y="3013710"/>
            <a:ext cx="11614785" cy="905510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 festivals are an important part of society?</a:t>
            </a:r>
            <a:endParaRPr lang="en-US" altLang="zh-CN" sz="4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内容占位符 2"/>
          <p:cNvSpPr txBox="1"/>
          <p:nvPr>
            <p:custDataLst>
              <p:tags r:id="rId2"/>
            </p:custDataLst>
          </p:nvPr>
        </p:nvSpPr>
        <p:spPr bwMode="auto">
          <a:xfrm>
            <a:off x="83820" y="4201795"/>
            <a:ext cx="12108180" cy="24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j-lt"/>
                <a:ea typeface="楷体" panose="02010609060101010101" pitchFamily="49" charset="-122"/>
                <a:cs typeface="+mn-cs"/>
              </a:defRPr>
            </a:lvl1pPr>
            <a:lvl2pPr marL="617220" indent="-20574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028700" indent="-20574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440180" indent="-20574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1851660" indent="-20574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a. They </a:t>
            </a: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reflect</a:t>
            </a: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 people’s wishes, </a:t>
            </a: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belief</a:t>
            </a: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s, </a:t>
            </a: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faith</a:t>
            </a: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s and attitudes towards life. </a:t>
            </a:r>
            <a:endParaRPr lang="en-US" altLang="zh-CN" sz="2800" b="1">
              <a:solidFill>
                <a:srgbClr val="0070C0"/>
              </a:solidFill>
              <a:latin typeface="Times New Roman Bold" panose="02020603050405020304" charset="0"/>
              <a:ea typeface="Cambria" panose="02040503050406030204" pitchFamily="18" charset="0"/>
              <a:cs typeface="Times New Roman Bold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b. They are </a:t>
            </a: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occasion</a:t>
            </a: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s that allow us to relax and enjoy life and forget about work for a while.</a:t>
            </a:r>
            <a:endParaRPr lang="en-US" altLang="zh-CN" sz="2800" b="1">
              <a:solidFill>
                <a:srgbClr val="0070C0"/>
              </a:solidFill>
              <a:latin typeface="Times New Roman Bold" panose="02020603050405020304" charset="0"/>
              <a:ea typeface="Cambria" panose="02040503050406030204" pitchFamily="18" charset="0"/>
              <a:cs typeface="Times New Roman Bold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 Bold" panose="02020603050405020304" charset="0"/>
                <a:ea typeface="Cambria" panose="02040503050406030204" pitchFamily="18" charset="0"/>
                <a:cs typeface="Times New Roman Bold" panose="02020603050405020304" charset="0"/>
              </a:rPr>
              <a:t>c. They help us understand where we came from, who we are, and what to appreciate.</a:t>
            </a:r>
            <a:endParaRPr lang="en-US" altLang="zh-CN" sz="2800" b="1">
              <a:solidFill>
                <a:srgbClr val="0070C0"/>
              </a:solidFill>
              <a:latin typeface="Times New Roman Bold" panose="02020603050405020304" charset="0"/>
              <a:ea typeface="Cambria" panose="02040503050406030204" pitchFamily="18" charset="0"/>
              <a:cs typeface="Times New Roman Bold" panose="02020603050405020304" charset="0"/>
            </a:endParaRPr>
          </a:p>
        </p:txBody>
      </p:sp>
      <p:sp>
        <p:nvSpPr>
          <p:cNvPr id="14" name="矩形: 圆角 25"/>
          <p:cNvSpPr/>
          <p:nvPr>
            <p:custDataLst>
              <p:tags r:id="rId3"/>
            </p:custDataLst>
          </p:nvPr>
        </p:nvSpPr>
        <p:spPr>
          <a:xfrm>
            <a:off x="83185" y="0"/>
            <a:ext cx="11304270" cy="709295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lt"/>
              </a:rPr>
              <a:t>Activity 5: Read paragraph 5 and answer the following questions.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8" name="矩形: 圆角 25"/>
          <p:cNvSpPr/>
          <p:nvPr>
            <p:custDataLst>
              <p:tags r:id="rId4"/>
            </p:custDataLst>
          </p:nvPr>
        </p:nvSpPr>
        <p:spPr>
          <a:xfrm>
            <a:off x="83185" y="1228090"/>
            <a:ext cx="9718675" cy="904875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lt"/>
              </a:rPr>
              <a:t>What type of rhetorical device is applied this paragraph?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090" y="2132965"/>
            <a:ext cx="10434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Parallelism.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They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reflect.... </a:t>
            </a:r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They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are 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Times New Roman Bold" panose="02020603050405020304" charset="0"/>
                <a:cs typeface="Times New Roman Bold" panose="02020603050405020304" charset="0"/>
              </a:rPr>
              <a:t>occasion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s....</a:t>
            </a:r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They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help us....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18160" y="4656455"/>
            <a:ext cx="900000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18160" y="5193030"/>
            <a:ext cx="900000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05765" y="6115685"/>
            <a:ext cx="900000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1"/>
      <p:bldP spid="2" grpId="0" animBg="1"/>
      <p:bldP spid="7" grpId="1"/>
      <p:bldP spid="7" grpId="2"/>
      <p:bldP spid="7" grpId="3"/>
      <p:bldP spid="8" grpId="2" animBg="1"/>
      <p:bldP spid="8" grpId="3" animBg="1"/>
      <p:bldP spid="9" grpId="2"/>
      <p:bldP spid="9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内容占位符 2"/>
          <p:cNvSpPr>
            <a:spLocks noGrp="1"/>
          </p:cNvSpPr>
          <p:nvPr>
            <p:ph idx="1"/>
          </p:nvPr>
        </p:nvSpPr>
        <p:spPr>
          <a:xfrm>
            <a:off x="2903538" y="1557266"/>
            <a:ext cx="7440757" cy="571500"/>
          </a:xfrm>
          <a:solidFill>
            <a:srgbClr val="002060"/>
          </a:solidFill>
        </p:spPr>
        <p:txBody>
          <a:bodyPr vert="horz" wrap="square" lIns="91440" tIns="45720" rIns="91440" bIns="45720" anchor="t">
            <a:normAutofit/>
          </a:bodyPr>
          <a:lstStyle/>
          <a:p>
            <a:pPr eaLnBrk="1" hangingPunct="1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ara1</a:t>
            </a:r>
            <a:r>
              <a:rPr lang="en-US" altLang="zh-CN" sz="2800" b="1" dirty="0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. Different festivals with common spirit</a:t>
            </a:r>
            <a:endParaRPr lang="en-US" altLang="zh-CN" sz="2800" b="1" dirty="0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4773" y="2928938"/>
            <a:ext cx="2900362" cy="2306955"/>
          </a:xfrm>
          <a:prstGeom prst="rect">
            <a:avLst/>
          </a:pr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Para2</a:t>
            </a:r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.</a:t>
            </a:r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the harvest festivals</a:t>
            </a:r>
            <a:endParaRPr lang="en-US" altLang="zh-CN" sz="2400" b="1" dirty="0">
              <a:solidFill>
                <a:srgbClr val="FF0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(three Examples)</a:t>
            </a:r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zh-CN" altLang="en-US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1650" y="2861945"/>
            <a:ext cx="3504565" cy="230695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en-US" altLang="zh-CN" sz="2400" b="1" dirty="0" smtClean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ara3</a:t>
            </a:r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.</a:t>
            </a:r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the change of Customs</a:t>
            </a:r>
            <a:endParaRPr lang="en-US" altLang="zh-CN" sz="2400" b="1" dirty="0">
              <a:solidFill>
                <a:srgbClr val="FF0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(Reasons + two Exam</a:t>
            </a:r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p</a:t>
            </a:r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les)</a:t>
            </a:r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 </a:t>
            </a:r>
            <a:endParaRPr lang="zh-CN" altLang="en-US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7970" y="2901950"/>
            <a:ext cx="3182620" cy="230695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en-US" altLang="zh-CN" sz="2400" b="1" dirty="0" smtClean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ara4</a:t>
            </a:r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.</a:t>
            </a:r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the Commercialisation </a:t>
            </a:r>
            <a:endParaRPr lang="en-US" altLang="zh-CN" sz="2400" b="1" dirty="0">
              <a:solidFill>
                <a:srgbClr val="FF0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of festivals</a:t>
            </a:r>
            <a:endParaRPr lang="en-US" altLang="zh-CN" sz="2400" b="1" dirty="0">
              <a:solidFill>
                <a:srgbClr val="FF0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endParaRPr lang="en-US" altLang="zh-CN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  <a:p>
            <a:r>
              <a:rPr lang="en-US" altLang="zh-CN" sz="2400" b="1" dirty="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(Reasons + different attitudes)</a:t>
            </a:r>
            <a:endParaRPr lang="zh-CN" altLang="en-US" sz="2400" b="1" dirty="0"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8342" y="6100044"/>
            <a:ext cx="8601968" cy="460375"/>
          </a:xfrm>
          <a:prstGeom prst="rect">
            <a:avLst/>
          </a:prstGeom>
          <a:solidFill>
            <a:srgbClr val="002060"/>
          </a:soli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               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Para 5. Different </a:t>
            </a:r>
            <a:r>
              <a:rPr lang="en-US" altLang="zh-CN" sz="2400" b="1" dirty="0">
                <a:solidFill>
                  <a:schemeClr val="bg1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festivals with the common values</a:t>
            </a:r>
            <a:endParaRPr lang="en-US" altLang="zh-CN" sz="2400" b="1" dirty="0">
              <a:solidFill>
                <a:schemeClr val="bg1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825" y="518160"/>
            <a:ext cx="6879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WHY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DO WE CELEBRATE FESTIVALS?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" name="左大括号 12"/>
          <p:cNvSpPr/>
          <p:nvPr/>
        </p:nvSpPr>
        <p:spPr>
          <a:xfrm rot="5400000">
            <a:off x="5857081" y="-702469"/>
            <a:ext cx="642938" cy="6477000"/>
          </a:xfrm>
          <a:prstGeom prst="leftBrace">
            <a:avLst>
              <a:gd name="adj1" fmla="val 0"/>
              <a:gd name="adj2" fmla="val 51172"/>
            </a:avLst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左大括号 13"/>
          <p:cNvSpPr/>
          <p:nvPr/>
        </p:nvSpPr>
        <p:spPr>
          <a:xfrm rot="16200000">
            <a:off x="5591969" y="2678906"/>
            <a:ext cx="620713" cy="5921375"/>
          </a:xfrm>
          <a:prstGeom prst="leftBrace">
            <a:avLst>
              <a:gd name="adj1" fmla="val 0"/>
              <a:gd name="adj2" fmla="val 52905"/>
            </a:avLst>
          </a:prstGeom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上箭头 14"/>
          <p:cNvSpPr/>
          <p:nvPr/>
        </p:nvSpPr>
        <p:spPr>
          <a:xfrm flipH="1">
            <a:off x="6167438" y="1000125"/>
            <a:ext cx="382588" cy="4937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上箭头 8"/>
          <p:cNvSpPr/>
          <p:nvPr/>
        </p:nvSpPr>
        <p:spPr>
          <a:xfrm flipH="1">
            <a:off x="2749391" y="3987559"/>
            <a:ext cx="192088" cy="438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上箭头 9"/>
          <p:cNvSpPr/>
          <p:nvPr/>
        </p:nvSpPr>
        <p:spPr>
          <a:xfrm flipH="1">
            <a:off x="5975350" y="3862388"/>
            <a:ext cx="192088" cy="4397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上箭头 11"/>
          <p:cNvSpPr/>
          <p:nvPr/>
        </p:nvSpPr>
        <p:spPr>
          <a:xfrm flipH="1">
            <a:off x="8669338" y="4010025"/>
            <a:ext cx="192088" cy="438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02930" y="2047739"/>
            <a:ext cx="1936927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38100" sx="1000" sy="1000" algn="tl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 fontAlgn="auto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 Regular" panose="02020603050405020304" charset="0"/>
                <a:ea typeface="方正粗黑宋简体" panose="02000000000000000000" pitchFamily="2" charset="-122"/>
                <a:cs typeface="Times New Roman Regular" panose="02020603050405020304" charset="0"/>
                <a:sym typeface="+mn-ea"/>
              </a:rPr>
              <a:t>Introduction</a:t>
            </a:r>
            <a:endParaRPr kumimoji="0" lang="en-US" altLang="zh-CN" sz="2400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 Regular" panose="02020603050405020304" charset="0"/>
              <a:ea typeface="方正粗黑宋简体" panose="02000000000000000000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81225" y="5669280"/>
            <a:ext cx="7900035" cy="460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 fontAlgn="auto">
              <a:buClrTx/>
              <a:buSzTx/>
              <a:buFontTx/>
              <a:defRPr/>
            </a:pPr>
            <a:r>
              <a:rPr lang="en-US" altLang="zh-CN" sz="2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 Bold" panose="02020603050405020304" charset="0"/>
                <a:ea typeface="方正粗黑宋简体" panose="02000000000000000000" pitchFamily="2" charset="-122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24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 Bold" panose="02020603050405020304" charset="0"/>
                <a:ea typeface="方正粗黑宋简体" panose="02000000000000000000" pitchFamily="2" charset="-122"/>
                <a:cs typeface="Times New Roman Bold" panose="02020603050405020304" charset="0"/>
                <a:sym typeface="+mn-ea"/>
              </a:rPr>
              <a:t>           R</a:t>
            </a:r>
            <a:r>
              <a:rPr kumimoji="0" lang="en-US" altLang="zh-CN" sz="2400" b="1" kern="1200" cap="none" spc="0" normalizeH="0" baseline="0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 Bold" panose="02020603050405020304" charset="0"/>
                <a:ea typeface="方正粗黑宋简体" panose="02000000000000000000" pitchFamily="2" charset="-122"/>
                <a:cs typeface="Times New Roman Bold" panose="02020603050405020304" charset="0"/>
                <a:sym typeface="+mn-ea"/>
              </a:rPr>
              <a:t>estate </a:t>
            </a:r>
            <a:r>
              <a:rPr kumimoji="0" lang="en-US" altLang="zh-CN" sz="2400" b="1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 Bold" panose="02020603050405020304" charset="0"/>
                <a:ea typeface="方正粗黑宋简体" panose="02000000000000000000" pitchFamily="2" charset="-122"/>
                <a:cs typeface="Times New Roman Bold" panose="02020603050405020304" charset="0"/>
                <a:sym typeface="+mn-ea"/>
              </a:rPr>
              <a:t>the reasons for celebrating festivals</a:t>
            </a:r>
            <a:endParaRPr kumimoji="0" lang="en-US" altLang="zh-CN" sz="2400" b="1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 Bold" panose="02020603050405020304" charset="0"/>
              <a:ea typeface="方正粗黑宋简体" panose="02000000000000000000" pitchFamily="2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98950" y="66040"/>
            <a:ext cx="8051165" cy="90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fontAlgn="auto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i="1" noProof="1">
                <a:solidFill>
                  <a:srgbClr val="0070C0"/>
                </a:solidFill>
                <a:latin typeface="Times New Roman Bold Italic" panose="02020603050405020304" charset="0"/>
                <a:ea typeface="方正粗黑宋简体" panose="02000000000000000000" pitchFamily="2" charset="-122"/>
                <a:cs typeface="Times New Roman Bold Italic" panose="02020603050405020304" charset="0"/>
                <a:sym typeface="宋体" panose="02010600030101010101" pitchFamily="2" charset="-122"/>
              </a:rPr>
              <a:t>How does the writer convey the main idea in the passage?</a:t>
            </a:r>
            <a:endParaRPr lang="en-US" altLang="zh-CN" sz="2400" b="1" i="1" noProof="1">
              <a:solidFill>
                <a:srgbClr val="0070C0"/>
              </a:solidFill>
              <a:latin typeface="Times New Roman Bold Italic" panose="02020603050405020304" charset="0"/>
              <a:ea typeface="方正粗黑宋简体" panose="02000000000000000000" pitchFamily="2" charset="-122"/>
              <a:cs typeface="Times New Roman Bold Italic" panose="02020603050405020304" charset="0"/>
              <a:sym typeface="宋体" panose="02010600030101010101" pitchFamily="2" charset="-122"/>
            </a:endParaRPr>
          </a:p>
          <a:p>
            <a:pPr lvl="0" indent="0" fontAlgn="auto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i="1" noProof="1">
                <a:solidFill>
                  <a:srgbClr val="0070C0"/>
                </a:solidFill>
                <a:latin typeface="Times New Roman Bold Italic" panose="02020603050405020304" charset="0"/>
                <a:ea typeface="方正粗黑宋简体" panose="02000000000000000000" pitchFamily="2" charset="-122"/>
                <a:cs typeface="Times New Roman Bold Italic" panose="02020603050405020304" charset="0"/>
                <a:sym typeface="宋体" panose="02010600030101010101" pitchFamily="2" charset="-122"/>
              </a:rPr>
              <a:t>                    </a:t>
            </a:r>
            <a:endParaRPr lang="en-US" altLang="zh-CN" sz="2400" b="1" i="1" noProof="1">
              <a:solidFill>
                <a:srgbClr val="0070C0"/>
              </a:solidFill>
              <a:latin typeface="Times New Roman Bold Italic" panose="02020603050405020304" charset="0"/>
              <a:ea typeface="方正粗黑宋简体" panose="02000000000000000000" pitchFamily="2" charset="-122"/>
              <a:cs typeface="Times New Roman Bold Italic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5735" y="5235575"/>
            <a:ext cx="1794510" cy="3987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chemeClr val="tx1">
                <a:alpha val="8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 Bold" panose="02020603050405020304" charset="0"/>
                <a:ea typeface="方正粗黑宋简体" panose="02000000000000000000" pitchFamily="2" charset="-122"/>
                <a:cs typeface="Times New Roman Bold" panose="02020603050405020304" charset="0"/>
                <a:sym typeface="+mn-ea"/>
              </a:rPr>
              <a:t>Conclusion</a:t>
            </a:r>
            <a:endParaRPr lang="en-US" altLang="zh-CN" sz="2000" b="1" noProof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 Bold" panose="02020603050405020304" charset="0"/>
              <a:ea typeface="方正粗黑宋简体" panose="02000000000000000000" pitchFamily="2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0325" y="86995"/>
            <a:ext cx="3503930" cy="5613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Structure of the text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五角星 18"/>
          <p:cNvSpPr/>
          <p:nvPr/>
        </p:nvSpPr>
        <p:spPr>
          <a:xfrm>
            <a:off x="3409315" y="-86995"/>
            <a:ext cx="772795" cy="7353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 animBg="1" build="p"/>
      <p:bldP spid="4" grpId="0" animBg="1" build="p"/>
      <p:bldP spid="5" grpId="0" animBg="1" build="p"/>
      <p:bldP spid="6" grpId="0" animBg="1" build="p"/>
      <p:bldP spid="7" grpId="0" bldLvl="0" animBg="1"/>
      <p:bldP spid="13" grpId="0" bldLvl="0" animBg="1"/>
      <p:bldP spid="14" grpId="0" bldLvl="0" animBg="1"/>
      <p:bldP spid="9" grpId="0" bldLvl="0" animBg="1"/>
      <p:bldP spid="10" grpId="0" bldLvl="0" animBg="1"/>
      <p:bldP spid="12" grpId="0" bldLvl="0" animBg="1"/>
      <p:bldP spid="16" grpId="0" bldLvl="0" animBg="1"/>
      <p:bldP spid="17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0149" r="71648"/>
          <a:stretch>
            <a:fillRect/>
          </a:stretch>
        </p:blipFill>
        <p:spPr>
          <a:xfrm flipH="1">
            <a:off x="9514332" y="5462341"/>
            <a:ext cx="2677668" cy="139565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0a02eb65ea8a571f19a33df0965bda3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-24765" y="476885"/>
            <a:ext cx="2901950" cy="22669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11860" y="1557020"/>
            <a:ext cx="1108773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Today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’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 festivals have </a:t>
            </a:r>
            <a:r>
              <a:rPr lang="zh-CN" altLang="en-US" sz="2800">
                <a:solidFill>
                  <a:schemeClr val="tx1"/>
                </a:solidFill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wide</a:t>
            </a:r>
            <a:r>
              <a:rPr lang="en-US" altLang="zh-CN" sz="2800">
                <a:solidFill>
                  <a:schemeClr val="tx1"/>
                </a:solidFill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_____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of origins, including the seasons of the year, famous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_______,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important events, and religions. The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_______ 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festival is one of the most popular festivals and is celebrated in many cultures.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________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play a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significant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role in festivals, but they can change over time. For example, some Chinese cities no longer allow firecrackers during the Spring Festival, as they can increase air pollution. 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These days, festivals are becoming more __________,</a:t>
            </a:r>
            <a:r>
              <a:rPr lang="zh-CN" altLang="en-US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with people spending more money on gifts. Festivals ______ people’s wishes, </a:t>
            </a: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beliefs, faiths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and attitudes towards life. They are _________ to spend time with family, and to relax and enjoy life.</a:t>
            </a:r>
            <a:endParaRPr lang="zh-CN" altLang="en-US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503924" y="1917048"/>
            <a:ext cx="11626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figures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0128879" y="1917048"/>
            <a:ext cx="1254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harvest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228209" y="2743818"/>
            <a:ext cx="14198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Customs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7320274" y="4076683"/>
            <a:ext cx="1864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commercial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6816084" y="4509118"/>
            <a:ext cx="11131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reflect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979914" y="4940283"/>
            <a:ext cx="15722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>
                <a:solidFill>
                  <a:srgbClr val="FE1118"/>
                </a:solidFill>
                <a:latin typeface="Calibri" panose="020F0502020204030204"/>
                <a:cs typeface="Calibri" panose="020F0502020204030204" charset="0"/>
                <a:sym typeface="+mn-ea"/>
              </a:rPr>
              <a:t>occasions</a:t>
            </a:r>
            <a:endParaRPr lang="en-US" altLang="zh-CN" sz="2800">
              <a:solidFill>
                <a:srgbClr val="FE1118"/>
              </a:solidFill>
              <a:latin typeface="Calibri" panose="020F0502020204030204"/>
              <a:cs typeface="Calibri" panose="020F05020202040302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9370" y="0"/>
            <a:ext cx="6675755" cy="5969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Step 3: Review and fill in the blanks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75960" y="1471295"/>
            <a:ext cx="1113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range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  <p:bldP spid="8" grpId="0"/>
      <p:bldP spid="9" grpId="0"/>
      <p:bldP spid="10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8" b="41055"/>
          <a:stretch>
            <a:fillRect/>
          </a:stretch>
        </p:blipFill>
        <p:spPr>
          <a:xfrm>
            <a:off x="3785419" y="817319"/>
            <a:ext cx="4748981" cy="643151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092071" y="311530"/>
            <a:ext cx="23672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Homework</a:t>
            </a:r>
            <a:endParaRPr lang="en-US" altLang="zh-CN" sz="3600" b="1">
              <a:solidFill>
                <a:prstClr val="black">
                  <a:lumMod val="65000"/>
                  <a:lumOff val="35000"/>
                </a:prstClr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10" name="矩形: 圆角 25"/>
          <p:cNvSpPr/>
          <p:nvPr>
            <p:custDataLst>
              <p:tags r:id="rId4"/>
            </p:custDataLst>
          </p:nvPr>
        </p:nvSpPr>
        <p:spPr>
          <a:xfrm>
            <a:off x="147320" y="1996440"/>
            <a:ext cx="12024995" cy="3498850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Find the information that festival customs have already faded away over the time on the Internet, and then make a short speech to introduce the change, the reasons for the change, and your opinions on that.</a:t>
            </a:r>
            <a:endParaRPr lang="en-US" altLang="zh-CN" sz="4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16915" y="1294130"/>
            <a:ext cx="102450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With the development of modern society, some traditional customs are fading away, one of which is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burning joss paper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(</a:t>
            </a:r>
            <a:r>
              <a:rPr lang="zh-CN" altLang="en-US" sz="3200">
                <a:latin typeface="Times New Roman Regular" panose="02020603050405020304" charset="0"/>
                <a:cs typeface="Times New Roman Regular" panose="02020603050405020304" charset="0"/>
              </a:rPr>
              <a:t>烧纸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) in Qingming Festival. This custom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is widely seen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 in different places in China especially those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rural areas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. Chinese people share this custom to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commerorate and show respect to their ancestors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. Though some believe it can lead to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severe air pollution with a large quantity of joss paper burnt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, I personally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oppose banning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 it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given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 its economic effect and essence of being a solid part of traditional culture.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9370" y="0"/>
            <a:ext cx="4352290" cy="66484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one possible version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39420" y="1133475"/>
            <a:ext cx="11312525" cy="32588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What festivals do you celebrate with your family each year?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Why do you think people celebrate different festivals?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012950" y="1133475"/>
            <a:ext cx="7945120" cy="45034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B3U1 Reading and Thinking</a:t>
            </a:r>
            <a:endParaRPr lang="en-US" altLang="zh-CN" sz="40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altLang="zh-CN" sz="32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WHY DO WE CELEBRATE FESTIVALS?</a:t>
            </a:r>
            <a:endParaRPr lang="en-US" altLang="zh-CN" sz="48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2890" y="1253490"/>
            <a:ext cx="11284585" cy="4351655"/>
          </a:xfrm>
        </p:spPr>
        <p:txBody>
          <a:bodyPr/>
          <a:p>
            <a:pPr marL="0" indent="0">
              <a:buNone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Do you know how to identify the main ideas of each paragraph?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Use topic sentence.</a:t>
            </a:r>
            <a:endParaRPr lang="en-US" altLang="zh-CN" sz="320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Where can we usually find the topic sentence?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It is often </a:t>
            </a:r>
            <a:r>
              <a:rPr lang="en-US" altLang="zh-CN" sz="32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the first sentence</a:t>
            </a:r>
            <a:r>
              <a:rPr lang="en-US" altLang="zh-CN" sz="3200">
                <a:latin typeface="Times New Roman Regular" panose="02020603050405020304" charset="0"/>
                <a:cs typeface="Times New Roman Regular" panose="02020603050405020304" charset="0"/>
              </a:rPr>
              <a:t>, but sometimes it is found elsewhere in the paragraph.</a:t>
            </a: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endParaRPr lang="en-US" altLang="zh-CN" sz="32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3975" y="96520"/>
            <a:ext cx="8705215" cy="6953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Step 1: Skimming for main ideas(2mins)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67410" y="4127500"/>
            <a:ext cx="10075545" cy="19392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indent="0">
              <a:buNone/>
            </a:pPr>
            <a:r>
              <a:rPr lang="en-US" altLang="zh-CN" sz="3200" b="1">
                <a:solidFill>
                  <a:schemeClr val="accent4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Please underline the topic sentence and circle the key word(s) of each paragraph and think about the function of each paragraph.</a:t>
            </a:r>
            <a:endParaRPr lang="en-US" altLang="zh-CN" sz="3200" b="1">
              <a:solidFill>
                <a:schemeClr val="accent4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3340" y="578485"/>
          <a:ext cx="12138660" cy="6325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265"/>
                <a:gridCol w="5287645"/>
                <a:gridCol w="1922145"/>
                <a:gridCol w="3443605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topic sentence</a:t>
                      </a:r>
                      <a:endParaRPr lang="en-US" altLang="zh-CN" sz="32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key word(s)</a:t>
                      </a:r>
                      <a:endParaRPr lang="en-US" altLang="zh-CN" sz="28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>
                          <a:solidFill>
                            <a:srgbClr val="FF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function</a:t>
                      </a:r>
                      <a:endParaRPr lang="en-US" altLang="zh-CN" sz="3200" b="1">
                        <a:solidFill>
                          <a:srgbClr val="FF0000"/>
                        </a:solidFill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</a:tr>
              <a:tr h="9017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Para 1</a:t>
                      </a:r>
                      <a:endParaRPr lang="en-US" altLang="zh-CN" sz="20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Festivals are celebrated all around the world.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all around the world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introduction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12179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0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Para 2</a:t>
                      </a:r>
                      <a:endParaRPr lang="en-US" altLang="zh-CN" sz="20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Of all the traditional festivals, the harvest festival can be found in almost every culture.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harvest festival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demonstrate the common spirit of showing gratitude in festival celebration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13500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Para 3</a:t>
                      </a:r>
                      <a:endParaRPr lang="en-US" altLang="zh-CN" sz="20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Customs plays a significant role in festivals, but sometimes they can change over time.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customs can change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talk about the changes of customs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11957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Para 4</a:t>
                      </a:r>
                      <a:endParaRPr lang="en-US" altLang="zh-CN" sz="20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Festivals are becoming more and more commercial, with businesses taking advantage of the celebrations. 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commercialized festivals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discuss the phenomenon of commercialised festivals 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  <a:tr h="4470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Para 5</a:t>
                      </a:r>
                      <a:endParaRPr lang="en-US" altLang="zh-CN" sz="2000" b="1"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  <a:sym typeface="+mn-ea"/>
                        </a:rPr>
                        <a:t>Festivals are an important part of society.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important</a:t>
                      </a:r>
                      <a:endParaRPr lang="en-US" altLang="zh-CN" sz="240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conclusion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圆角矩形 2"/>
          <p:cNvSpPr/>
          <p:nvPr/>
        </p:nvSpPr>
        <p:spPr>
          <a:xfrm>
            <a:off x="1606550" y="1246505"/>
            <a:ext cx="4937760" cy="698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606550" y="2159000"/>
            <a:ext cx="5087620" cy="1047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606550" y="3343275"/>
            <a:ext cx="4937760" cy="11220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606550" y="4690745"/>
            <a:ext cx="4937760" cy="1047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606550" y="5913755"/>
            <a:ext cx="5087620" cy="379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905625" y="1296670"/>
            <a:ext cx="1733550" cy="66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905625" y="2159000"/>
            <a:ext cx="1733550" cy="660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905625" y="3418205"/>
            <a:ext cx="1733550" cy="66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905625" y="4715510"/>
            <a:ext cx="1733550" cy="660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905625" y="5927090"/>
            <a:ext cx="1247140" cy="366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8852535" y="1296670"/>
            <a:ext cx="1971040" cy="511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865870" y="2159000"/>
            <a:ext cx="3214370" cy="958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852535" y="3418205"/>
            <a:ext cx="3214370" cy="660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8852535" y="4690745"/>
            <a:ext cx="3054350" cy="1047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8865870" y="5900420"/>
            <a:ext cx="1733550" cy="379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4" grpId="0" animBg="1"/>
      <p:bldP spid="14" grpId="1" animBg="1"/>
      <p:bldP spid="4" grpId="0" animBg="1"/>
      <p:bldP spid="4" grpId="1" animBg="1"/>
      <p:bldP spid="9" grpId="0" animBg="1"/>
      <p:bldP spid="9" grpId="1" animBg="1"/>
      <p:bldP spid="15" grpId="0" animBg="1"/>
      <p:bldP spid="15" grpId="1" animBg="1"/>
      <p:bldP spid="5" grpId="0" animBg="1"/>
      <p:bldP spid="5" grpId="1" animBg="1"/>
      <p:bldP spid="10" grpId="0" animBg="1"/>
      <p:bldP spid="10" grpId="1" animBg="1"/>
      <p:bldP spid="16" grpId="0" animBg="1"/>
      <p:bldP spid="16" grpId="1" animBg="1"/>
      <p:bldP spid="6" grpId="0" animBg="1"/>
      <p:bldP spid="6" grpId="1" animBg="1"/>
      <p:bldP spid="11" grpId="0" animBg="1"/>
      <p:bldP spid="11" grpId="1" animBg="1"/>
      <p:bldP spid="17" grpId="0" animBg="1"/>
      <p:bldP spid="17" grpId="1" animBg="1"/>
      <p:bldP spid="7" grpId="0" animBg="1"/>
      <p:bldP spid="7" grpId="1" animBg="1"/>
      <p:bldP spid="12" grpId="0" animBg="1"/>
      <p:bldP spid="12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003300" y="1298575"/>
            <a:ext cx="11346180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1. What are the different </a:t>
            </a:r>
            <a:r>
              <a:rPr lang="en-US" altLang="zh-CN" sz="36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origin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 for differert festivals?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2. What are the common spirit in all festivals around the world?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23" name="对话气泡: 圆角矩形 11"/>
          <p:cNvSpPr/>
          <p:nvPr>
            <p:custDataLst>
              <p:tags r:id="rId2"/>
            </p:custDataLst>
          </p:nvPr>
        </p:nvSpPr>
        <p:spPr>
          <a:xfrm>
            <a:off x="4177030" y="3449320"/>
            <a:ext cx="1736090" cy="843915"/>
          </a:xfrm>
          <a:prstGeom prst="wedgeRoundRectCallout">
            <a:avLst>
              <a:gd name="adj1" fmla="val -20826"/>
              <a:gd name="adj2" fmla="val 57975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same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033905" y="1989455"/>
            <a:ext cx="83312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seasons of the year, religions, famous 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figure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s, important events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194435" y="4751070"/>
            <a:ext cx="10648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spirit of sharing 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joy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gratitude, love or peace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对话气泡: 圆角矩形 11"/>
          <p:cNvSpPr/>
          <p:nvPr>
            <p:custDataLst>
              <p:tags r:id="rId5"/>
            </p:custDataLst>
          </p:nvPr>
        </p:nvSpPr>
        <p:spPr>
          <a:xfrm>
            <a:off x="4177030" y="1145540"/>
            <a:ext cx="1818005" cy="843915"/>
          </a:xfrm>
          <a:prstGeom prst="wedgeRoundRectCallout">
            <a:avLst>
              <a:gd name="adj1" fmla="val -20826"/>
              <a:gd name="adj2" fmla="val 57975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different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9370" y="0"/>
            <a:ext cx="5160010" cy="5969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Step 2: Scanning for details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矩形: 圆角 25"/>
          <p:cNvSpPr/>
          <p:nvPr>
            <p:custDataLst>
              <p:tags r:id="rId6"/>
            </p:custDataLst>
          </p:nvPr>
        </p:nvSpPr>
        <p:spPr>
          <a:xfrm>
            <a:off x="375285" y="596900"/>
            <a:ext cx="9817735" cy="548640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lt"/>
              </a:rPr>
              <a:t>Activity 1: Read Paragraph 1 and answer the following questions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7" grpId="0" bldLvl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2430" y="167005"/>
            <a:ext cx="1053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Q: What is the function of last sentence in paragraph 1?</a:t>
            </a:r>
            <a:endParaRPr lang="en-US" altLang="zh-CN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09575" y="688975"/>
            <a:ext cx="10791190" cy="1485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However, no matter how different they may seem, all over the world, the spirit of sharing joy, gratitude, love, or peace is common in all festivals.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4990" y="2189480"/>
            <a:ext cx="113385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>
                <a:latin typeface="Times New Roman Italic" panose="02020603050405020304" charset="0"/>
                <a:cs typeface="Times New Roman Italic" panose="02020603050405020304" charset="0"/>
              </a:rPr>
              <a:t>transition sentence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, used for connecting paragraph 1 and paragragh 2. It suggests that although festivals are different in origins and customs, their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spirits are the same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6540" y="3573145"/>
            <a:ext cx="119354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Regular" panose="02020603050405020304" charset="0"/>
                <a:cs typeface="Times New Roman Regular" panose="02020603050405020304" charset="0"/>
              </a:rPr>
              <a:t>Q:Which example does the author use to demonstrate the spirit of gratitude we share in common? </a:t>
            </a:r>
            <a:endParaRPr lang="en-US" altLang="zh-CN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86410" y="4526280"/>
            <a:ext cx="11705590" cy="123825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Of all the traditional festivals, the </a:t>
            </a:r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harvest festival</a:t>
            </a: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can be found in almost every culture.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990" y="5871210"/>
            <a:ext cx="108083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Moreover, the author uses another </a:t>
            </a:r>
            <a:r>
              <a:rPr lang="en-US" altLang="zh-CN" sz="280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three examples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to show that people are grateful for the years’ supply of food.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上箭头 9"/>
          <p:cNvSpPr/>
          <p:nvPr/>
        </p:nvSpPr>
        <p:spPr>
          <a:xfrm>
            <a:off x="6129655" y="5153025"/>
            <a:ext cx="546100" cy="92202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 rot="17640000">
            <a:off x="4743450" y="2705100"/>
            <a:ext cx="480695" cy="289369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718810" y="5553075"/>
            <a:ext cx="13677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support</a:t>
            </a:r>
            <a:endParaRPr lang="en-US" altLang="zh-CN" sz="28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rot="18780000">
            <a:off x="4472940" y="3860165"/>
            <a:ext cx="171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support</a:t>
            </a:r>
            <a:endParaRPr lang="en-US" altLang="zh-CN" sz="32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2" grpId="0"/>
      <p:bldP spid="12" grpId="1"/>
      <p:bldP spid="11" grpId="0" animBg="1"/>
      <p:bldP spid="11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>
            <p:custDataLst>
              <p:tags r:id="rId1"/>
            </p:custDataLst>
          </p:nvPr>
        </p:nvSpPr>
        <p:spPr>
          <a:xfrm>
            <a:off x="137991" y="2382138"/>
            <a:ext cx="2664296" cy="21602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_________ festival in every culture</a:t>
            </a:r>
            <a:endParaRPr lang="en-US" altLang="zh-CN" sz="320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4" name="TextBox 33"/>
          <p:cNvSpPr txBox="1"/>
          <p:nvPr>
            <p:custDataLst>
              <p:tags r:id="rId2"/>
            </p:custDataLst>
          </p:nvPr>
        </p:nvSpPr>
        <p:spPr>
          <a:xfrm>
            <a:off x="4950505" y="861989"/>
            <a:ext cx="6995491" cy="1383665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Time: __________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Feature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s:</a:t>
            </a:r>
            <a:r>
              <a:rPr lang="en-US" altLang="zh-CN" sz="2800" b="1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①</a:t>
            </a:r>
            <a:r>
              <a:rPr lang="en-US" altLang="zh-CN" sz="2800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②</a:t>
            </a:r>
            <a:r>
              <a:rPr lang="en-US" altLang="zh-CN" sz="2800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__________________________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6811362" y="1349615"/>
            <a:ext cx="16561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</a:rPr>
              <a:t>a parade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>
            <p:custDataLst>
              <p:tags r:id="rId4"/>
            </p:custDataLst>
          </p:nvPr>
        </p:nvSpPr>
        <p:spPr>
          <a:xfrm>
            <a:off x="6029019" y="884639"/>
            <a:ext cx="2160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</a:rPr>
              <a:t>springtime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>
            <p:custDataLst>
              <p:tags r:id="rId5"/>
            </p:custDataLst>
          </p:nvPr>
        </p:nvSpPr>
        <p:spPr>
          <a:xfrm>
            <a:off x="5345430" y="1762760"/>
            <a:ext cx="669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</a:rPr>
              <a:t>a great feast with music, dancing and sports.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>
            <p:custDataLst>
              <p:tags r:id="rId6"/>
            </p:custDataLst>
          </p:nvPr>
        </p:nvSpPr>
        <p:spPr>
          <a:xfrm>
            <a:off x="246003" y="2507612"/>
            <a:ext cx="25922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36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harvest</a:t>
            </a:r>
            <a:endParaRPr lang="en-US" altLang="zh-CN" sz="36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4817110" y="2704465"/>
            <a:ext cx="7396480" cy="953135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Feature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s: </a:t>
            </a:r>
            <a:r>
              <a:rPr lang="en-US" altLang="zh-CN" sz="2800" b="1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①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_____________________________. 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zh-CN" sz="2800" b="1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②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 get together to</a:t>
            </a:r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___________________.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8"/>
            </p:custDataLst>
          </p:nvPr>
        </p:nvSpPr>
        <p:spPr>
          <a:xfrm>
            <a:off x="6794875" y="2734215"/>
            <a:ext cx="51511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highlight>
                  <a:srgbClr val="FFFF00"/>
                </a:highlight>
              </a:rPr>
              <a:t>decorate churches</a:t>
            </a:r>
            <a:r>
              <a:rPr lang="en-US" altLang="zh-CN" sz="2400" b="1">
                <a:solidFill>
                  <a:srgbClr val="C00000"/>
                </a:solidFill>
              </a:rPr>
              <a:t> and town hlls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grpSp>
        <p:nvGrpSpPr>
          <p:cNvPr id="31" name="组合 30"/>
          <p:cNvGrpSpPr/>
          <p:nvPr>
            <p:custDataLst>
              <p:tags r:id="rId9"/>
            </p:custDataLst>
          </p:nvPr>
        </p:nvGrpSpPr>
        <p:grpSpPr>
          <a:xfrm>
            <a:off x="2802287" y="1104123"/>
            <a:ext cx="2148219" cy="3972951"/>
            <a:chOff x="1354786" y="1156681"/>
            <a:chExt cx="2148219" cy="3972951"/>
          </a:xfrm>
        </p:grpSpPr>
        <p:cxnSp>
          <p:nvCxnSpPr>
            <p:cNvPr id="25" name="直接连接符 24"/>
            <p:cNvCxnSpPr/>
            <p:nvPr>
              <p:custDataLst>
                <p:tags r:id="rId10"/>
              </p:custDataLst>
            </p:nvPr>
          </p:nvCxnSpPr>
          <p:spPr>
            <a:xfrm flipH="1">
              <a:off x="1362783" y="1890489"/>
              <a:ext cx="635712" cy="1657258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endCxn id="38" idx="1"/>
            </p:cNvCxnSpPr>
            <p:nvPr>
              <p:custDataLst>
                <p:tags r:id="rId11"/>
              </p:custDataLst>
            </p:nvPr>
          </p:nvCxnSpPr>
          <p:spPr>
            <a:xfrm flipV="1">
              <a:off x="1354786" y="3299787"/>
              <a:ext cx="611078" cy="234248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2"/>
              </p:custDataLst>
            </p:nvPr>
          </p:nvCxnSpPr>
          <p:spPr>
            <a:xfrm>
              <a:off x="1398788" y="3540891"/>
              <a:ext cx="872812" cy="1416154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圆角矩形 32"/>
            <p:cNvSpPr/>
            <p:nvPr>
              <p:custDataLst>
                <p:tags r:id="rId13"/>
              </p:custDataLst>
            </p:nvPr>
          </p:nvSpPr>
          <p:spPr>
            <a:xfrm>
              <a:off x="1918829" y="1156681"/>
              <a:ext cx="1584176" cy="10081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Ancient Egypt</a:t>
              </a:r>
              <a:endParaRPr lang="en-US" altLang="zh-CN" sz="28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14"/>
              </p:custDataLst>
            </p:nvPr>
          </p:nvSpPr>
          <p:spPr>
            <a:xfrm>
              <a:off x="1965864" y="2975751"/>
              <a:ext cx="1368152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Euro</a:t>
              </a:r>
              <a:endParaRPr lang="en-US" altLang="zh-CN" sz="28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sp>
          <p:nvSpPr>
            <p:cNvPr id="52" name="圆角矩形 51"/>
            <p:cNvSpPr/>
            <p:nvPr>
              <p:custDataLst>
                <p:tags r:id="rId15"/>
              </p:custDataLst>
            </p:nvPr>
          </p:nvSpPr>
          <p:spPr>
            <a:xfrm>
              <a:off x="2082035" y="4481560"/>
              <a:ext cx="1224136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  <a:latin typeface="Times New Roman Regular" panose="02020603050405020304" charset="0"/>
                  <a:cs typeface="Times New Roman Regular" panose="02020603050405020304" charset="0"/>
                </a:rPr>
                <a:t>China</a:t>
              </a:r>
              <a:endParaRPr lang="en-US" altLang="zh-CN" sz="28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16"/>
            </p:custDataLst>
          </p:nvPr>
        </p:nvSpPr>
        <p:spPr>
          <a:xfrm>
            <a:off x="7529246" y="3209298"/>
            <a:ext cx="38383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</a:rPr>
              <a:t>celebrate over a meal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55" name="TextBox 40"/>
          <p:cNvSpPr txBox="1"/>
          <p:nvPr>
            <p:custDataLst>
              <p:tags r:id="rId17"/>
            </p:custDataLst>
          </p:nvPr>
        </p:nvSpPr>
        <p:spPr>
          <a:xfrm>
            <a:off x="6695440" y="4631690"/>
            <a:ext cx="4504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</a:rPr>
              <a:t>admire the shining moon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56" name="TextBox 49"/>
          <p:cNvSpPr txBox="1"/>
          <p:nvPr>
            <p:custDataLst>
              <p:tags r:id="rId18"/>
            </p:custDataLst>
          </p:nvPr>
        </p:nvSpPr>
        <p:spPr>
          <a:xfrm>
            <a:off x="5213720" y="5093139"/>
            <a:ext cx="55992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</a:rPr>
              <a:t>enjoy delicious mooncakes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61" name="TextBox 30"/>
          <p:cNvSpPr txBox="1"/>
          <p:nvPr>
            <p:custDataLst>
              <p:tags r:id="rId19"/>
            </p:custDataLst>
          </p:nvPr>
        </p:nvSpPr>
        <p:spPr>
          <a:xfrm>
            <a:off x="4781587" y="4210087"/>
            <a:ext cx="7028599" cy="1383665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Time: ____________________</a:t>
            </a:r>
            <a:endParaRPr lang="en-US" altLang="zh-CN" sz="2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800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Feature</a:t>
            </a:r>
            <a:r>
              <a:rPr lang="en-US" altLang="zh-CN" sz="2800">
                <a:latin typeface="Times New Roman Regular" panose="02020603050405020304" charset="0"/>
                <a:cs typeface="Times New Roman Regular" panose="02020603050405020304" charset="0"/>
              </a:rPr>
              <a:t>s: </a:t>
            </a:r>
            <a:r>
              <a:rPr lang="en-US" altLang="zh-CN" sz="2800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①____________________</a:t>
            </a:r>
            <a:endParaRPr lang="en-US" altLang="zh-CN" sz="2800">
              <a:latin typeface="Times New Roman Regular" panose="02020603050405020304" charset="0"/>
              <a:ea typeface="幼圆" panose="02010509060101010101" charset="-122"/>
              <a:cs typeface="Times New Roman Regular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800">
                <a:latin typeface="Times New Roman Regular" panose="02020603050405020304" charset="0"/>
                <a:ea typeface="幼圆" panose="02010509060101010101" charset="-122"/>
                <a:cs typeface="Times New Roman Regular" panose="02020603050405020304" charset="0"/>
              </a:rPr>
              <a:t>② _______________________.</a:t>
            </a:r>
            <a:endParaRPr lang="en-US" altLang="zh-CN" sz="2800">
              <a:latin typeface="Times New Roman Regular" panose="02020603050405020304" charset="0"/>
              <a:ea typeface="幼圆" panose="02010509060101010101" charset="-122"/>
              <a:cs typeface="Times New Roman Regular" panose="02020603050405020304" charset="0"/>
            </a:endParaRPr>
          </a:p>
        </p:txBody>
      </p:sp>
      <p:sp>
        <p:nvSpPr>
          <p:cNvPr id="63" name="TextBox 31"/>
          <p:cNvSpPr txBox="1"/>
          <p:nvPr>
            <p:custDataLst>
              <p:tags r:id="rId20"/>
            </p:custDataLst>
          </p:nvPr>
        </p:nvSpPr>
        <p:spPr>
          <a:xfrm>
            <a:off x="5775960" y="4209415"/>
            <a:ext cx="3726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sym typeface="+mn-ea"/>
              </a:rPr>
              <a:t>Mid-Autumn Festival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8" name="矩形: 圆角 7"/>
          <p:cNvSpPr/>
          <p:nvPr>
            <p:custDataLst>
              <p:tags r:id="rId21"/>
            </p:custDataLst>
          </p:nvPr>
        </p:nvSpPr>
        <p:spPr>
          <a:xfrm>
            <a:off x="350520" y="5747385"/>
            <a:ext cx="11841480" cy="1089025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common spirit shown in agricultural festivals: 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They are </a:t>
            </a:r>
            <a:r>
              <a:rPr lang="en-US" altLang="zh-CN" sz="3200" b="1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grateful</a:t>
            </a:r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for the year’s supply of food.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矩形: 圆角 25"/>
          <p:cNvSpPr/>
          <p:nvPr>
            <p:custDataLst>
              <p:tags r:id="rId22"/>
            </p:custDataLst>
          </p:nvPr>
        </p:nvSpPr>
        <p:spPr>
          <a:xfrm>
            <a:off x="0" y="66040"/>
            <a:ext cx="8840470" cy="548640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lt"/>
              </a:rPr>
              <a:t>Activity 2: Read Paragraph 2 and fill in the </a:t>
            </a:r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  <a:sym typeface="+mn-lt"/>
              </a:rPr>
              <a:t>mind map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  <a:sym typeface="+mn-lt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3"/>
          <a:stretch>
            <a:fillRect/>
          </a:stretch>
        </p:blipFill>
        <p:spPr>
          <a:xfrm>
            <a:off x="579120" y="923925"/>
            <a:ext cx="6581775" cy="4646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43810" y="948690"/>
            <a:ext cx="6965315" cy="4647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05580" y="948690"/>
            <a:ext cx="7777480" cy="480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2" grpId="0"/>
      <p:bldP spid="45" grpId="0"/>
      <p:bldP spid="51" grpId="0"/>
      <p:bldP spid="56" grpId="0"/>
      <p:bldP spid="63" grpId="0"/>
      <p:bldP spid="55" grpId="0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9" y="1607737"/>
            <a:ext cx="4144655" cy="1678074"/>
          </a:xfrm>
          <a:prstGeom prst="rect">
            <a:avLst/>
          </a:prstGeom>
        </p:spPr>
      </p:pic>
      <p:graphicFrame>
        <p:nvGraphicFramePr>
          <p:cNvPr id="35" name="表格 3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35585" y="1183005"/>
          <a:ext cx="11616690" cy="31857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18435"/>
                <a:gridCol w="3181985"/>
                <a:gridCol w="2856230"/>
                <a:gridCol w="2860040"/>
              </a:tblGrid>
              <a:tr h="1039495">
                <a:tc>
                  <a:txBody>
                    <a:bodyPr wrap="square"/>
                    <a:lstStyle/>
                    <a:p>
                      <a:endParaRPr lang="zh-CN" altLang="en-US" sz="36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</a:tr>
              <a:tr h="1073150">
                <a:tc>
                  <a:txBody>
                    <a:bodyPr wrap="square"/>
                    <a:lstStyle/>
                    <a:p>
                      <a:endParaRPr lang="zh-CN" altLang="en-US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</a:tr>
              <a:tr h="1073150"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0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41" name="TextBox 40"/>
          <p:cNvSpPr txBox="1"/>
          <p:nvPr>
            <p:custDataLst>
              <p:tags r:id="rId4"/>
            </p:custDataLst>
          </p:nvPr>
        </p:nvSpPr>
        <p:spPr>
          <a:xfrm>
            <a:off x="3086735" y="2171065"/>
            <a:ext cx="258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Lighting 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firecrackers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2" name="TextBox 41"/>
          <p:cNvSpPr txBox="1"/>
          <p:nvPr>
            <p:custDataLst>
              <p:tags r:id="rId5"/>
            </p:custDataLst>
          </p:nvPr>
        </p:nvSpPr>
        <p:spPr>
          <a:xfrm>
            <a:off x="3156605" y="3286019"/>
            <a:ext cx="244827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Religious origins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6"/>
            </p:custDataLst>
          </p:nvPr>
        </p:nvSpPr>
        <p:spPr>
          <a:xfrm>
            <a:off x="6014720" y="3218815"/>
            <a:ext cx="3096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 festival for children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4" name="矩形: 圆角 25"/>
          <p:cNvSpPr/>
          <p:nvPr>
            <p:custDataLst>
              <p:tags r:id="rId7"/>
            </p:custDataLst>
          </p:nvPr>
        </p:nvSpPr>
        <p:spPr>
          <a:xfrm>
            <a:off x="104775" y="89535"/>
            <a:ext cx="10200640" cy="709295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lt"/>
              </a:rPr>
              <a:t>Activity 3: Read Paragraph 3, then complete the chart.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235584" y="2332355"/>
            <a:ext cx="2733040" cy="1867652"/>
            <a:chOff x="-179142" y="2756925"/>
            <a:chExt cx="3045559" cy="1867873"/>
          </a:xfrm>
        </p:grpSpPr>
        <p:sp>
          <p:nvSpPr>
            <p:cNvPr id="3" name="TextBox 35"/>
            <p:cNvSpPr txBox="1"/>
            <p:nvPr>
              <p:custDataLst>
                <p:tags r:id="rId9"/>
              </p:custDataLst>
            </p:nvPr>
          </p:nvSpPr>
          <p:spPr>
            <a:xfrm>
              <a:off x="-179142" y="2756925"/>
              <a:ext cx="3045559" cy="88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Chinese Spring Festival</a:t>
              </a:r>
              <a:endParaRPr lang="zh-CN" altLang="en-US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Box 36"/>
            <p:cNvSpPr txBox="1"/>
            <p:nvPr>
              <p:custDataLst>
                <p:tags r:id="rId10"/>
              </p:custDataLst>
            </p:nvPr>
          </p:nvSpPr>
          <p:spPr>
            <a:xfrm>
              <a:off x="-43280" y="4135790"/>
              <a:ext cx="2592288" cy="4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100"/>
                </a:lnSpc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Halloween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7" name="TextBox 37"/>
          <p:cNvSpPr txBox="1"/>
          <p:nvPr>
            <p:custDataLst>
              <p:tags r:id="rId11"/>
            </p:custDataLst>
          </p:nvPr>
        </p:nvSpPr>
        <p:spPr>
          <a:xfrm>
            <a:off x="520700" y="1398905"/>
            <a:ext cx="2448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Examples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TextBox 37"/>
          <p:cNvSpPr txBox="1"/>
          <p:nvPr>
            <p:custDataLst>
              <p:tags r:id="rId12"/>
            </p:custDataLst>
          </p:nvPr>
        </p:nvSpPr>
        <p:spPr>
          <a:xfrm>
            <a:off x="3474384" y="1340485"/>
            <a:ext cx="244834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In the past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TextBox 38"/>
          <p:cNvSpPr txBox="1"/>
          <p:nvPr>
            <p:custDataLst>
              <p:tags r:id="rId13"/>
            </p:custDataLst>
          </p:nvPr>
        </p:nvSpPr>
        <p:spPr>
          <a:xfrm>
            <a:off x="6456133" y="1340371"/>
            <a:ext cx="23763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Nowadays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8" name="TextBox 38"/>
          <p:cNvSpPr txBox="1"/>
          <p:nvPr>
            <p:custDataLst>
              <p:tags r:id="rId14"/>
            </p:custDataLst>
          </p:nvPr>
        </p:nvSpPr>
        <p:spPr>
          <a:xfrm>
            <a:off x="8926830" y="1365250"/>
            <a:ext cx="3096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32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Why change</a:t>
            </a:r>
            <a:endParaRPr lang="en-US" altLang="zh-CN" sz="32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TextBox 39"/>
          <p:cNvSpPr txBox="1"/>
          <p:nvPr>
            <p:custDataLst>
              <p:tags r:id="rId15"/>
            </p:custDataLst>
          </p:nvPr>
        </p:nvSpPr>
        <p:spPr>
          <a:xfrm>
            <a:off x="5922645" y="2451100"/>
            <a:ext cx="3092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Given up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16"/>
            </p:custDataLst>
          </p:nvPr>
        </p:nvGrpSpPr>
        <p:grpSpPr>
          <a:xfrm>
            <a:off x="8946515" y="2120900"/>
            <a:ext cx="3620770" cy="1165860"/>
            <a:chOff x="4146514" y="-4415436"/>
            <a:chExt cx="6490544" cy="5627079"/>
          </a:xfrm>
        </p:grpSpPr>
        <p:sp>
          <p:nvSpPr>
            <p:cNvPr id="21" name="折角形 20"/>
            <p:cNvSpPr/>
            <p:nvPr>
              <p:custDataLst>
                <p:tags r:id="rId17"/>
              </p:custDataLst>
            </p:nvPr>
          </p:nvSpPr>
          <p:spPr>
            <a:xfrm>
              <a:off x="4171556" y="-4415436"/>
              <a:ext cx="5425206" cy="5627079"/>
            </a:xfrm>
            <a:prstGeom prst="foldedCorner">
              <a:avLst/>
            </a:prstGeom>
            <a:solidFill>
              <a:srgbClr val="E0BAEC"/>
            </a:solidFill>
            <a:ln>
              <a:noFill/>
            </a:ln>
            <a:effectLst>
              <a:outerShdw blurRad="50800" dist="50800" dir="5400000" sx="102000" sy="102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/>
                </a:solidFill>
              </a:endParaRPr>
            </a:p>
          </p:txBody>
        </p:sp>
        <p:sp>
          <p:nvSpPr>
            <p:cNvPr id="28" name="TextBox 22"/>
            <p:cNvSpPr txBox="1"/>
            <p:nvPr>
              <p:custDataLst>
                <p:tags r:id="rId18"/>
              </p:custDataLst>
            </p:nvPr>
          </p:nvSpPr>
          <p:spPr>
            <a:xfrm>
              <a:off x="4146514" y="-3502108"/>
              <a:ext cx="6490544" cy="2816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Avoid air pollution</a:t>
              </a:r>
              <a:endPara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9"/>
            </p:custDataLst>
          </p:nvPr>
        </p:nvGrpSpPr>
        <p:grpSpPr>
          <a:xfrm>
            <a:off x="8946515" y="3561715"/>
            <a:ext cx="3025775" cy="541655"/>
            <a:chOff x="4171556" y="-4503429"/>
            <a:chExt cx="5425235" cy="3892779"/>
          </a:xfrm>
        </p:grpSpPr>
        <p:sp>
          <p:nvSpPr>
            <p:cNvPr id="30" name="折角形 29"/>
            <p:cNvSpPr/>
            <p:nvPr>
              <p:custDataLst>
                <p:tags r:id="rId20"/>
              </p:custDataLst>
            </p:nvPr>
          </p:nvSpPr>
          <p:spPr>
            <a:xfrm>
              <a:off x="4171556" y="-4416180"/>
              <a:ext cx="5425235" cy="3805530"/>
            </a:xfrm>
            <a:prstGeom prst="foldedCorner">
              <a:avLst/>
            </a:prstGeom>
            <a:solidFill>
              <a:srgbClr val="E0BAEC"/>
            </a:solidFill>
            <a:ln>
              <a:noFill/>
            </a:ln>
            <a:effectLst>
              <a:outerShdw blurRad="50800" dist="50800" dir="5400000" sx="102000" sy="102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22"/>
            <p:cNvSpPr txBox="1"/>
            <p:nvPr>
              <p:custDataLst>
                <p:tags r:id="rId21"/>
              </p:custDataLst>
            </p:nvPr>
          </p:nvSpPr>
          <p:spPr>
            <a:xfrm>
              <a:off x="4196162" y="-4503429"/>
              <a:ext cx="5400600" cy="375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New ideas</a:t>
              </a:r>
              <a:endPara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955" y="4432935"/>
            <a:ext cx="3950970" cy="2413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56045" y="4453255"/>
            <a:ext cx="3853815" cy="23933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9" y="1607737"/>
            <a:ext cx="4144655" cy="16780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40" y="5114613"/>
            <a:ext cx="3950660" cy="1599530"/>
          </a:xfrm>
          <a:prstGeom prst="rect">
            <a:avLst/>
          </a:prstGeom>
        </p:spPr>
      </p:pic>
      <p:graphicFrame>
        <p:nvGraphicFramePr>
          <p:cNvPr id="35" name="表格 3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35585" y="1183005"/>
          <a:ext cx="11245850" cy="539495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735070"/>
                <a:gridCol w="4057650"/>
                <a:gridCol w="3453130"/>
              </a:tblGrid>
              <a:tr h="1188720">
                <a:tc>
                  <a:txBody>
                    <a:bodyPr wrap="square"/>
                    <a:lstStyle/>
                    <a:p>
                      <a:endParaRPr lang="en-US" altLang="zh-CN" sz="360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CN" sz="3600">
                        <a:solidFill>
                          <a:schemeClr val="tx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Reasons</a:t>
                      </a:r>
                      <a:endParaRPr lang="en-US" altLang="zh-CN" sz="3600" b="1">
                        <a:solidFill>
                          <a:schemeClr val="tx1"/>
                        </a:solidFill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What might be the author’s attitude?</a:t>
                      </a:r>
                      <a:endParaRPr lang="en-US" altLang="zh-CN" sz="3200" b="1">
                        <a:solidFill>
                          <a:schemeClr val="tx1"/>
                        </a:solidFill>
                        <a:latin typeface="Times New Roman Bold" panose="02020603050405020304" charset="0"/>
                        <a:cs typeface="Times New Roman Bold" panose="02020603050405020304" charset="0"/>
                      </a:endParaRPr>
                    </a:p>
                  </a:txBody>
                  <a:tcPr vert="horz"/>
                </a:tc>
              </a:tr>
              <a:tr h="3069590">
                <a:tc>
                  <a:txBody>
                    <a:bodyPr wrap="square"/>
                    <a:lstStyle/>
                    <a:p>
                      <a:endParaRPr lang="en-US" altLang="zh-CN" sz="3600" b="1">
                        <a:solidFill>
                          <a:srgbClr val="C00000"/>
                        </a:solidFill>
                      </a:endParaRPr>
                    </a:p>
                    <a:p>
                      <a:endParaRPr lang="en-US" altLang="zh-CN" sz="3600" b="1">
                        <a:solidFill>
                          <a:srgbClr val="C0000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14" name="矩形: 圆角 25"/>
          <p:cNvSpPr/>
          <p:nvPr>
            <p:custDataLst>
              <p:tags r:id="rId5"/>
            </p:custDataLst>
          </p:nvPr>
        </p:nvSpPr>
        <p:spPr>
          <a:xfrm>
            <a:off x="104775" y="89535"/>
            <a:ext cx="10200640" cy="709295"/>
          </a:xfrm>
          <a:prstGeom prst="roundRect">
            <a:avLst/>
          </a:prstGeom>
          <a:solidFill>
            <a:srgbClr val="B4020D"/>
          </a:solidFill>
          <a:ln>
            <a:solidFill>
              <a:srgbClr val="B402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lt"/>
              </a:rPr>
              <a:t>Activity 4: Read Paragraph 4, then complete the chart.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7" name="TextBox 37"/>
          <p:cNvSpPr txBox="1"/>
          <p:nvPr>
            <p:custDataLst>
              <p:tags r:id="rId6"/>
            </p:custDataLst>
          </p:nvPr>
        </p:nvSpPr>
        <p:spPr>
          <a:xfrm>
            <a:off x="396875" y="1144905"/>
            <a:ext cx="3261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fact</a:t>
            </a:r>
            <a:r>
              <a:rPr lang="en-US" altLang="zh-CN" sz="36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36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45465" y="2552700"/>
            <a:ext cx="30797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Festivals are becoming more </a:t>
            </a:r>
            <a:r>
              <a:rPr lang="en-US" altLang="zh-CN" sz="36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commercial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3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974465" y="2470785"/>
            <a:ext cx="4088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Bussiness takes advantages of the celebrations.</a:t>
            </a:r>
            <a:endParaRPr lang="en-US" altLang="zh-CN" sz="3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974465" y="4224020"/>
            <a:ext cx="40887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Online shopping and social </a:t>
            </a:r>
            <a:r>
              <a:rPr lang="en-US" altLang="zh-CN" sz="36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media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makes it easier to spend money.</a:t>
            </a:r>
            <a:endParaRPr lang="en-US" altLang="zh-CN" sz="3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8412480" y="2807970"/>
            <a:ext cx="27051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negative?</a:t>
            </a:r>
            <a:endParaRPr lang="en-US" altLang="zh-CN" sz="48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48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positive?</a:t>
            </a:r>
            <a:endParaRPr lang="en-US" altLang="zh-CN" sz="48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9015095" y="4367530"/>
            <a:ext cx="1229995" cy="956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007110" y="1208405"/>
            <a:ext cx="10023475" cy="27495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Although some believe festivals should not be commercialised, others believe the increase in spending is good for the economy and public happiness.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  <p:bldP spid="6" grpId="0" animBg="1"/>
      <p:bldP spid="6" grpId="1" animBg="1"/>
      <p:bldP spid="7" grpId="0" bldLvl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UNIT_TABLE_BEAUTIFY" val="smartTable{947e6034-1a82-4019-8d28-210206805217}"/>
</p:tagLst>
</file>

<file path=ppt/tags/tag10.xml><?xml version="1.0" encoding="utf-8"?>
<p:tagLst xmlns:p="http://schemas.openxmlformats.org/presentationml/2006/main">
  <p:tag name="AS_UNIQUEID" val="349"/>
</p:tagLst>
</file>

<file path=ppt/tags/tag11.xml><?xml version="1.0" encoding="utf-8"?>
<p:tagLst xmlns:p="http://schemas.openxmlformats.org/presentationml/2006/main">
  <p:tag name="AS_UNIQUEID" val="350"/>
</p:tagLst>
</file>

<file path=ppt/tags/tag12.xml><?xml version="1.0" encoding="utf-8"?>
<p:tagLst xmlns:p="http://schemas.openxmlformats.org/presentationml/2006/main">
  <p:tag name="AS_UNIQUEID" val="351"/>
</p:tagLst>
</file>

<file path=ppt/tags/tag13.xml><?xml version="1.0" encoding="utf-8"?>
<p:tagLst xmlns:p="http://schemas.openxmlformats.org/presentationml/2006/main">
  <p:tag name="AS_UNIQUEID" val="352"/>
</p:tagLst>
</file>

<file path=ppt/tags/tag14.xml><?xml version="1.0" encoding="utf-8"?>
<p:tagLst xmlns:p="http://schemas.openxmlformats.org/presentationml/2006/main">
  <p:tag name="AS_UNIQUEID" val="353"/>
</p:tagLst>
</file>

<file path=ppt/tags/tag15.xml><?xml version="1.0" encoding="utf-8"?>
<p:tagLst xmlns:p="http://schemas.openxmlformats.org/presentationml/2006/main">
  <p:tag name="AS_UNIQUEID" val="354"/>
</p:tagLst>
</file>

<file path=ppt/tags/tag16.xml><?xml version="1.0" encoding="utf-8"?>
<p:tagLst xmlns:p="http://schemas.openxmlformats.org/presentationml/2006/main">
  <p:tag name="AS_UNIQUEID" val="355"/>
</p:tagLst>
</file>

<file path=ppt/tags/tag17.xml><?xml version="1.0" encoding="utf-8"?>
<p:tagLst xmlns:p="http://schemas.openxmlformats.org/presentationml/2006/main">
  <p:tag name="AS_UNIQUEID" val="356"/>
</p:tagLst>
</file>

<file path=ppt/tags/tag18.xml><?xml version="1.0" encoding="utf-8"?>
<p:tagLst xmlns:p="http://schemas.openxmlformats.org/presentationml/2006/main">
  <p:tag name="AS_UNIQUEID" val="357"/>
</p:tagLst>
</file>

<file path=ppt/tags/tag19.xml><?xml version="1.0" encoding="utf-8"?>
<p:tagLst xmlns:p="http://schemas.openxmlformats.org/presentationml/2006/main">
  <p:tag name="AS_UNIQUEID" val="358"/>
</p:tagLst>
</file>

<file path=ppt/tags/tag2.xml><?xml version="1.0" encoding="utf-8"?>
<p:tagLst xmlns:p="http://schemas.openxmlformats.org/presentationml/2006/main">
  <p:tag name="AS_UNIQUEID" val="338"/>
</p:tagLst>
</file>

<file path=ppt/tags/tag20.xml><?xml version="1.0" encoding="utf-8"?>
<p:tagLst xmlns:p="http://schemas.openxmlformats.org/presentationml/2006/main">
  <p:tag name="AS_UNIQUEID" val="359"/>
</p:tagLst>
</file>

<file path=ppt/tags/tag21.xml><?xml version="1.0" encoding="utf-8"?>
<p:tagLst xmlns:p="http://schemas.openxmlformats.org/presentationml/2006/main">
  <p:tag name="AS_UNIQUEID" val="360"/>
</p:tagLst>
</file>

<file path=ppt/tags/tag22.xml><?xml version="1.0" encoding="utf-8"?>
<p:tagLst xmlns:p="http://schemas.openxmlformats.org/presentationml/2006/main">
  <p:tag name="AS_UNIQUEID" val="361"/>
</p:tagLst>
</file>

<file path=ppt/tags/tag23.xml><?xml version="1.0" encoding="utf-8"?>
<p:tagLst xmlns:p="http://schemas.openxmlformats.org/presentationml/2006/main">
  <p:tag name="AS_UNIQUEID" val="362"/>
</p:tagLst>
</file>

<file path=ppt/tags/tag24.xml><?xml version="1.0" encoding="utf-8"?>
<p:tagLst xmlns:p="http://schemas.openxmlformats.org/presentationml/2006/main">
  <p:tag name="AS_UNIQUEID" val="363"/>
</p:tagLst>
</file>

<file path=ppt/tags/tag25.xml><?xml version="1.0" encoding="utf-8"?>
<p:tagLst xmlns:p="http://schemas.openxmlformats.org/presentationml/2006/main">
  <p:tag name="AS_UNIQUEID" val="364"/>
</p:tagLst>
</file>

<file path=ppt/tags/tag26.xml><?xml version="1.0" encoding="utf-8"?>
<p:tagLst xmlns:p="http://schemas.openxmlformats.org/presentationml/2006/main">
  <p:tag name="AS_UNIQUEID" val="365"/>
</p:tagLst>
</file>

<file path=ppt/tags/tag27.xml><?xml version="1.0" encoding="utf-8"?>
<p:tagLst xmlns:p="http://schemas.openxmlformats.org/presentationml/2006/main">
  <p:tag name="AS_UNIQUEID" val="366"/>
</p:tagLst>
</file>

<file path=ppt/tags/tag28.xml><?xml version="1.0" encoding="utf-8"?>
<p:tagLst xmlns:p="http://schemas.openxmlformats.org/presentationml/2006/main">
  <p:tag name="AS_UNIQUEID" val="368"/>
</p:tagLst>
</file>

<file path=ppt/tags/tag29.xml><?xml version="1.0" encoding="utf-8"?>
<p:tagLst xmlns:p="http://schemas.openxmlformats.org/presentationml/2006/main">
  <p:tag name="AS_UNIQUEID" val="377"/>
</p:tagLst>
</file>

<file path=ppt/tags/tag3.xml><?xml version="1.0" encoding="utf-8"?>
<p:tagLst xmlns:p="http://schemas.openxmlformats.org/presentationml/2006/main">
  <p:tag name="AS_UNIQUEID" val="339"/>
</p:tagLst>
</file>

<file path=ppt/tags/tag30.xml><?xml version="1.0" encoding="utf-8"?>
<p:tagLst xmlns:p="http://schemas.openxmlformats.org/presentationml/2006/main">
  <p:tag name="AS_UNIQUEID" val="370"/>
</p:tagLst>
</file>

<file path=ppt/tags/tag31.xml><?xml version="1.0" encoding="utf-8"?>
<p:tagLst xmlns:p="http://schemas.openxmlformats.org/presentationml/2006/main">
  <p:tag name="AS_UNIQUEID" val="373"/>
  <p:tag name="KSO_WM_UNIT_TABLE_BEAUTIFY" val="smartTable{65dc36e3-7e31-4624-a2fd-e3ba583cec62}"/>
  <p:tag name="TABLE_ENDDRAG_ORIGIN_RECT" val="914*250"/>
  <p:tag name="TABLE_ENDDRAG_RECT" val="18*93*914*250"/>
</p:tagLst>
</file>

<file path=ppt/tags/tag32.xml><?xml version="1.0" encoding="utf-8"?>
<p:tagLst xmlns:p="http://schemas.openxmlformats.org/presentationml/2006/main">
  <p:tag name="AS_UNIQUEID" val="374"/>
</p:tagLst>
</file>

<file path=ppt/tags/tag33.xml><?xml version="1.0" encoding="utf-8"?>
<p:tagLst xmlns:p="http://schemas.openxmlformats.org/presentationml/2006/main">
  <p:tag name="AS_UNIQUEID" val="375"/>
</p:tagLst>
</file>

<file path=ppt/tags/tag34.xml><?xml version="1.0" encoding="utf-8"?>
<p:tagLst xmlns:p="http://schemas.openxmlformats.org/presentationml/2006/main">
  <p:tag name="AS_UNIQUEID" val="376"/>
</p:tagLst>
</file>

<file path=ppt/tags/tag35.xml><?xml version="1.0" encoding="utf-8"?>
<p:tagLst xmlns:p="http://schemas.openxmlformats.org/presentationml/2006/main">
  <p:tag name="AS_UNIQUEID" val="377"/>
</p:tagLst>
</file>

<file path=ppt/tags/tag36.xml><?xml version="1.0" encoding="utf-8"?>
<p:tagLst xmlns:p="http://schemas.openxmlformats.org/presentationml/2006/main">
  <p:tag name="AS_UNIQUEID" val="378"/>
</p:tagLst>
</file>

<file path=ppt/tags/tag37.xml><?xml version="1.0" encoding="utf-8"?>
<p:tagLst xmlns:p="http://schemas.openxmlformats.org/presentationml/2006/main">
  <p:tag name="AS_UNIQUEID" val="379"/>
</p:tagLst>
</file>

<file path=ppt/tags/tag38.xml><?xml version="1.0" encoding="utf-8"?>
<p:tagLst xmlns:p="http://schemas.openxmlformats.org/presentationml/2006/main">
  <p:tag name="AS_UNIQUEID" val="380"/>
</p:tagLst>
</file>

<file path=ppt/tags/tag39.xml><?xml version="1.0" encoding="utf-8"?>
<p:tagLst xmlns:p="http://schemas.openxmlformats.org/presentationml/2006/main">
  <p:tag name="AS_UNIQUEID" val="381"/>
</p:tagLst>
</file>

<file path=ppt/tags/tag4.xml><?xml version="1.0" encoding="utf-8"?>
<p:tagLst xmlns:p="http://schemas.openxmlformats.org/presentationml/2006/main">
  <p:tag name="AS_UNIQUEID" val="342"/>
</p:tagLst>
</file>

<file path=ppt/tags/tag40.xml><?xml version="1.0" encoding="utf-8"?>
<p:tagLst xmlns:p="http://schemas.openxmlformats.org/presentationml/2006/main">
  <p:tag name="AS_UNIQUEID" val="383"/>
</p:tagLst>
</file>

<file path=ppt/tags/tag41.xml><?xml version="1.0" encoding="utf-8"?>
<p:tagLst xmlns:p="http://schemas.openxmlformats.org/presentationml/2006/main">
  <p:tag name="AS_UNIQUEID" val="384"/>
</p:tagLst>
</file>

<file path=ppt/tags/tag42.xml><?xml version="1.0" encoding="utf-8"?>
<p:tagLst xmlns:p="http://schemas.openxmlformats.org/presentationml/2006/main">
  <p:tag name="AS_UNIQUEID" val="385"/>
</p:tagLst>
</file>

<file path=ppt/tags/tag43.xml><?xml version="1.0" encoding="utf-8"?>
<p:tagLst xmlns:p="http://schemas.openxmlformats.org/presentationml/2006/main">
  <p:tag name="AS_UNIQUEID" val="386"/>
</p:tagLst>
</file>

<file path=ppt/tags/tag44.xml><?xml version="1.0" encoding="utf-8"?>
<p:tagLst xmlns:p="http://schemas.openxmlformats.org/presentationml/2006/main">
  <p:tag name="AS_UNIQUEID" val="387"/>
</p:tagLst>
</file>

<file path=ppt/tags/tag45.xml><?xml version="1.0" encoding="utf-8"?>
<p:tagLst xmlns:p="http://schemas.openxmlformats.org/presentationml/2006/main">
  <p:tag name="AS_UNIQUEID" val="388"/>
</p:tagLst>
</file>

<file path=ppt/tags/tag46.xml><?xml version="1.0" encoding="utf-8"?>
<p:tagLst xmlns:p="http://schemas.openxmlformats.org/presentationml/2006/main">
  <p:tag name="AS_UNIQUEID" val="389"/>
</p:tagLst>
</file>

<file path=ppt/tags/tag47.xml><?xml version="1.0" encoding="utf-8"?>
<p:tagLst xmlns:p="http://schemas.openxmlformats.org/presentationml/2006/main">
  <p:tag name="AS_UNIQUEID" val="390"/>
</p:tagLst>
</file>

<file path=ppt/tags/tag48.xml><?xml version="1.0" encoding="utf-8"?>
<p:tagLst xmlns:p="http://schemas.openxmlformats.org/presentationml/2006/main">
  <p:tag name="AS_UNIQUEID" val="391"/>
</p:tagLst>
</file>

<file path=ppt/tags/tag49.xml><?xml version="1.0" encoding="utf-8"?>
<p:tagLst xmlns:p="http://schemas.openxmlformats.org/presentationml/2006/main">
  <p:tag name="AS_UNIQUEID" val="392"/>
</p:tagLst>
</file>

<file path=ppt/tags/tag5.xml><?xml version="1.0" encoding="utf-8"?>
<p:tagLst xmlns:p="http://schemas.openxmlformats.org/presentationml/2006/main">
  <p:tag name="AS_UNIQUEID" val="343"/>
</p:tagLst>
</file>

<file path=ppt/tags/tag50.xml><?xml version="1.0" encoding="utf-8"?>
<p:tagLst xmlns:p="http://schemas.openxmlformats.org/presentationml/2006/main">
  <p:tag name="AS_UNIQUEID" val="395"/>
</p:tagLst>
</file>

<file path=ppt/tags/tag51.xml><?xml version="1.0" encoding="utf-8"?>
<p:tagLst xmlns:p="http://schemas.openxmlformats.org/presentationml/2006/main">
  <p:tag name="AS_UNIQUEID" val="396"/>
</p:tagLst>
</file>

<file path=ppt/tags/tag52.xml><?xml version="1.0" encoding="utf-8"?>
<p:tagLst xmlns:p="http://schemas.openxmlformats.org/presentationml/2006/main">
  <p:tag name="AS_UNIQUEID" val="397"/>
  <p:tag name="KSO_WM_UNIT_TABLE_BEAUTIFY" val="smartTable{65dc36e3-7e31-4624-a2fd-e3ba583cec62}"/>
  <p:tag name="TABLE_ENDDRAG_ORIGIN_RECT" val="914*250"/>
  <p:tag name="TABLE_ENDDRAG_RECT" val="18*93*914*250"/>
</p:tagLst>
</file>

<file path=ppt/tags/tag53.xml><?xml version="1.0" encoding="utf-8"?>
<p:tagLst xmlns:p="http://schemas.openxmlformats.org/presentationml/2006/main">
  <p:tag name="AS_UNIQUEID" val="398"/>
</p:tagLst>
</file>

<file path=ppt/tags/tag54.xml><?xml version="1.0" encoding="utf-8"?>
<p:tagLst xmlns:p="http://schemas.openxmlformats.org/presentationml/2006/main">
  <p:tag name="AS_UNIQUEID" val="399"/>
</p:tagLst>
</file>

<file path=ppt/tags/tag55.xml><?xml version="1.0" encoding="utf-8"?>
<p:tagLst xmlns:p="http://schemas.openxmlformats.org/presentationml/2006/main">
  <p:tag name="AS_UNIQUEID" val="400"/>
</p:tagLst>
</file>

<file path=ppt/tags/tag56.xml><?xml version="1.0" encoding="utf-8"?>
<p:tagLst xmlns:p="http://schemas.openxmlformats.org/presentationml/2006/main">
  <p:tag name="AS_UNIQUEID" val="401"/>
</p:tagLst>
</file>

<file path=ppt/tags/tag57.xml><?xml version="1.0" encoding="utf-8"?>
<p:tagLst xmlns:p="http://schemas.openxmlformats.org/presentationml/2006/main">
  <p:tag name="AS_UNIQUEID" val="402"/>
</p:tagLst>
</file>

<file path=ppt/tags/tag58.xml><?xml version="1.0" encoding="utf-8"?>
<p:tagLst xmlns:p="http://schemas.openxmlformats.org/presentationml/2006/main">
  <p:tag name="AS_UNIQUEID" val="403"/>
</p:tagLst>
</file>

<file path=ppt/tags/tag59.xml><?xml version="1.0" encoding="utf-8"?>
<p:tagLst xmlns:p="http://schemas.openxmlformats.org/presentationml/2006/main">
  <p:tag name="AS_UNIQUEID" val="418"/>
</p:tagLst>
</file>

<file path=ppt/tags/tag6.xml><?xml version="1.0" encoding="utf-8"?>
<p:tagLst xmlns:p="http://schemas.openxmlformats.org/presentationml/2006/main">
  <p:tag name="AS_UNIQUEID" val="344"/>
</p:tagLst>
</file>

<file path=ppt/tags/tag60.xml><?xml version="1.0" encoding="utf-8"?>
<p:tagLst xmlns:p="http://schemas.openxmlformats.org/presentationml/2006/main">
  <p:tag name="AS_UNIQUEID" val="420"/>
</p:tagLst>
</file>

<file path=ppt/tags/tag61.xml><?xml version="1.0" encoding="utf-8"?>
<p:tagLst xmlns:p="http://schemas.openxmlformats.org/presentationml/2006/main">
  <p:tag name="AS_UNIQUEID" val="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873*5032*734*73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62.xml><?xml version="1.0" encoding="utf-8"?>
<p:tagLst xmlns:p="http://schemas.openxmlformats.org/presentationml/2006/main">
  <p:tag name="KSO_WM_UNIT_TABLE_BEAUTIFY" val="smartTable{3fdc072c-ad89-42b7-9d00-73df95984484}"/>
  <p:tag name="TABLE_ENDDRAG_ORIGIN_RECT" val="723*419"/>
  <p:tag name="TABLE_ENDDRAG_RECT" val="2*102*723*419"/>
</p:tagLst>
</file>

<file path=ppt/tags/tag63.xml><?xml version="1.0" encoding="utf-8"?>
<p:tagLst xmlns:p="http://schemas.openxmlformats.org/presentationml/2006/main">
  <p:tag name="AS_UNIQUEID" val="11"/>
</p:tagLst>
</file>

<file path=ppt/tags/tag64.xml><?xml version="1.0" encoding="utf-8"?>
<p:tagLst xmlns:p="http://schemas.openxmlformats.org/presentationml/2006/main">
  <p:tag name="AS_UNIQUEID" val="18"/>
</p:tagLst>
</file>

<file path=ppt/tags/tag65.xml><?xml version="1.0" encoding="utf-8"?>
<p:tagLst xmlns:p="http://schemas.openxmlformats.org/presentationml/2006/main">
  <p:tag name="AS_UNIQUEID" val="398"/>
</p:tagLst>
</file>

<file path=ppt/tags/tag66.xml><?xml version="1.0" encoding="utf-8"?>
<p:tagLst xmlns:p="http://schemas.openxmlformats.org/presentationml/2006/main">
  <p:tag name="AS_UNIQUEID" val="398"/>
</p:tagLst>
</file>

<file path=ppt/tags/tag67.xml><?xml version="1.0" encoding="utf-8"?>
<p:tagLst xmlns:p="http://schemas.openxmlformats.org/presentationml/2006/main">
  <p:tag name="AS_UNIQUEID" val="422"/>
</p:tagLst>
</file>

<file path=ppt/tags/tag68.xml><?xml version="1.0" encoding="utf-8"?>
<p:tagLst xmlns:p="http://schemas.openxmlformats.org/presentationml/2006/main">
  <p:tag name="AS_UNIQUEID" val="423"/>
</p:tagLst>
</file>

<file path=ppt/tags/tag69.xml><?xml version="1.0" encoding="utf-8"?>
<p:tagLst xmlns:p="http://schemas.openxmlformats.org/presentationml/2006/main">
  <p:tag name="AS_UNIQUEID" val="425"/>
</p:tagLst>
</file>

<file path=ppt/tags/tag7.xml><?xml version="1.0" encoding="utf-8"?>
<p:tagLst xmlns:p="http://schemas.openxmlformats.org/presentationml/2006/main">
  <p:tag name="AS_UNIQUEID" val="377"/>
</p:tagLst>
</file>

<file path=ppt/tags/tag70.xml><?xml version="1.0" encoding="utf-8"?>
<p:tagLst xmlns:p="http://schemas.openxmlformats.org/presentationml/2006/main">
  <p:tag name="AS_UNIQUEID" val="426"/>
</p:tagLst>
</file>

<file path=ppt/tags/tag71.xml><?xml version="1.0" encoding="utf-8"?>
<p:tagLst xmlns:p="http://schemas.openxmlformats.org/presentationml/2006/main">
  <p:tag name="AS_UNIQUEID" val="427"/>
</p:tagLst>
</file>

<file path=ppt/tags/tag72.xml><?xml version="1.0" encoding="utf-8"?>
<p:tagLst xmlns:p="http://schemas.openxmlformats.org/presentationml/2006/main">
  <p:tag name="AS_UNIQUEID" val="428"/>
</p:tagLst>
</file>

<file path=ppt/tags/tag73.xml><?xml version="1.0" encoding="utf-8"?>
<p:tagLst xmlns:p="http://schemas.openxmlformats.org/presentationml/2006/main">
  <p:tag name="AS_UNIQUEID" val="429"/>
</p:tagLst>
</file>

<file path=ppt/tags/tag74.xml><?xml version="1.0" encoding="utf-8"?>
<p:tagLst xmlns:p="http://schemas.openxmlformats.org/presentationml/2006/main">
  <p:tag name="AS_UNIQUEID" val="430"/>
</p:tagLst>
</file>

<file path=ppt/tags/tag75.xml><?xml version="1.0" encoding="utf-8"?>
<p:tagLst xmlns:p="http://schemas.openxmlformats.org/presentationml/2006/main">
  <p:tag name="AS_UNIQUEID" val="431"/>
</p:tagLst>
</file>

<file path=ppt/tags/tag76.xml><?xml version="1.0" encoding="utf-8"?>
<p:tagLst xmlns:p="http://schemas.openxmlformats.org/presentationml/2006/main">
  <p:tag name="AS_UNIQUEID" val="20"/>
</p:tagLst>
</file>

<file path=ppt/tags/tag77.xml><?xml version="1.0" encoding="utf-8"?>
<p:tagLst xmlns:p="http://schemas.openxmlformats.org/presentationml/2006/main">
  <p:tag name="AS_UNIQUEID" val="21"/>
</p:tagLst>
</file>

<file path=ppt/tags/tag78.xml><?xml version="1.0" encoding="utf-8"?>
<p:tagLst xmlns:p="http://schemas.openxmlformats.org/presentationml/2006/main">
  <p:tag name="AS_UNIQUEID" val="22"/>
</p:tagLst>
</file>

<file path=ppt/tags/tag8.xml><?xml version="1.0" encoding="utf-8"?>
<p:tagLst xmlns:p="http://schemas.openxmlformats.org/presentationml/2006/main">
  <p:tag name="AS_UNIQUEID" val="347"/>
</p:tagLst>
</file>

<file path=ppt/tags/tag9.xml><?xml version="1.0" encoding="utf-8"?>
<p:tagLst xmlns:p="http://schemas.openxmlformats.org/presentationml/2006/main">
  <p:tag name="AS_UNIQUEID" val="3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6532</Words>
  <Application>WPS 演示</Application>
  <PresentationFormat>宽屏</PresentationFormat>
  <Paragraphs>335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Times New Roman</vt:lpstr>
      <vt:lpstr>Times New Roman Bold</vt:lpstr>
      <vt:lpstr>Times New Roman Regular</vt:lpstr>
      <vt:lpstr>Times New Roman Italic</vt:lpstr>
      <vt:lpstr>幼圆</vt:lpstr>
      <vt:lpstr>微软雅黑</vt:lpstr>
      <vt:lpstr>楷体</vt:lpstr>
      <vt:lpstr>Cambria</vt:lpstr>
      <vt:lpstr>方正粗黑宋简体</vt:lpstr>
      <vt:lpstr>Times New Roman Bold Italic</vt:lpstr>
      <vt:lpstr>Calibri</vt:lpstr>
      <vt:lpstr>Calibri</vt:lpstr>
      <vt:lpstr>Arial Unicode MS</vt:lpstr>
      <vt:lpstr>HelveticaNeue</vt:lpstr>
      <vt:lpstr>Helvetica 65 Medium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Black Friday</vt:lpstr>
      <vt:lpstr>Attitude to the commercialised festivals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24147</cp:lastModifiedBy>
  <cp:revision>16</cp:revision>
  <dcterms:created xsi:type="dcterms:W3CDTF">2023-04-03T01:49:00Z</dcterms:created>
  <dcterms:modified xsi:type="dcterms:W3CDTF">2023-07-01T23:22:55Z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FA08D0F09FB156CF91E61B644F3501FD_41</vt:lpwstr>
  </property>
</Properties>
</file>