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402" r:id="rId4"/>
    <p:sldId id="3381" r:id="rId5"/>
    <p:sldId id="258" r:id="rId7"/>
    <p:sldId id="259" r:id="rId8"/>
    <p:sldId id="3382" r:id="rId9"/>
    <p:sldId id="3383" r:id="rId10"/>
    <p:sldId id="3384" r:id="rId11"/>
    <p:sldId id="3385" r:id="rId12"/>
    <p:sldId id="3386" r:id="rId13"/>
    <p:sldId id="3388" r:id="rId14"/>
    <p:sldId id="3389" r:id="rId15"/>
    <p:sldId id="3390" r:id="rId16"/>
    <p:sldId id="3391" r:id="rId17"/>
    <p:sldId id="3392" r:id="rId18"/>
    <p:sldId id="3393" r:id="rId19"/>
    <p:sldId id="3394" r:id="rId20"/>
    <p:sldId id="3395" r:id="rId21"/>
    <p:sldId id="3396" r:id="rId22"/>
    <p:sldId id="3397" r:id="rId23"/>
    <p:sldId id="3399" r:id="rId24"/>
    <p:sldId id="3398" r:id="rId25"/>
    <p:sldId id="338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F3264-BBB9-4337-A98D-7CD10D8E860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EBC57-4537-4BEF-BAFB-07BADAA048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9EBC57-4537-4BEF-BAFB-07BADAA0481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文本框 37"/>
          <p:cNvSpPr txBox="1"/>
          <p:nvPr userDrawn="1"/>
        </p:nvSpPr>
        <p:spPr>
          <a:xfrm>
            <a:off x="432355" y="261627"/>
            <a:ext cx="3337354" cy="498997"/>
          </a:xfrm>
          <a:prstGeom prst="rect">
            <a:avLst/>
          </a:prstGeom>
          <a:noFill/>
        </p:spPr>
        <p:txBody>
          <a:bodyPr wrap="none" lIns="128539" tIns="64269" rIns="128539" bIns="64269" rtlCol="0">
            <a:spAutoFit/>
          </a:bodyPr>
          <a:lstStyle/>
          <a:p>
            <a:pPr defTabSz="1285240"/>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8" name="文本框 38"/>
          <p:cNvSpPr txBox="1"/>
          <p:nvPr userDrawn="1"/>
        </p:nvSpPr>
        <p:spPr>
          <a:xfrm>
            <a:off x="432354" y="651816"/>
            <a:ext cx="3130887" cy="375886"/>
          </a:xfrm>
          <a:prstGeom prst="rect">
            <a:avLst/>
          </a:prstGeom>
          <a:noFill/>
        </p:spPr>
        <p:txBody>
          <a:bodyPr wrap="none" lIns="128539" tIns="64269" rIns="128539" bIns="64269" rtlCol="0">
            <a:spAutoFit/>
          </a:bodyPr>
          <a:lstStyle/>
          <a:p>
            <a:pPr defTabSz="1285240"/>
            <a:r>
              <a:rPr lang="en-US" altLang="zh-CN" sz="1600" dirty="0">
                <a:solidFill>
                  <a:schemeClr val="tx1">
                    <a:lumMod val="50000"/>
                    <a:lumOff val="50000"/>
                  </a:schemeClr>
                </a:solidFill>
                <a:cs typeface="+mn-ea"/>
                <a:sym typeface="+mn-lt"/>
              </a:rPr>
              <a:t>ADD RELATED TITLE WORDS</a:t>
            </a:r>
            <a:endParaRPr lang="zh-CN" altLang="en-US" sz="1600" dirty="0">
              <a:solidFill>
                <a:schemeClr val="tx1">
                  <a:lumMod val="50000"/>
                  <a:lumOff val="50000"/>
                </a:schemeClr>
              </a:solidFill>
              <a:cs typeface="+mn-ea"/>
              <a:sym typeface="+mn-lt"/>
            </a:endParaRPr>
          </a:p>
        </p:txBody>
      </p:sp>
    </p:spTree>
  </p:cSld>
  <p:clrMapOvr>
    <a:masterClrMapping/>
  </p:clrMapOvr>
  <p:transition spd="med" advClick="0" advTm="5000">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教学分析</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med" advClick="0" advTm="5000">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教学方案</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教学内容</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教学总结</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advClick="0" advTm="5000">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transition spd="med" advClick="0" advTm="5000">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fld>
            <a:endParaRPr lang="zh-CN" altLang="en-US"/>
          </a:p>
        </p:txBody>
      </p:sp>
    </p:spTree>
  </p:cSld>
  <p:clrMapOvr>
    <a:masterClrMapping/>
  </p:clrMapOvr>
  <p:transition spd="med" advClick="0" advTm="5000">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 y="0"/>
            <a:ext cx="12191332" cy="6858000"/>
          </a:xfrm>
          <a:prstGeom prst="rect">
            <a:avLst/>
          </a:prstGeom>
        </p:spPr>
      </p:pic>
      <p:grpSp>
        <p:nvGrpSpPr>
          <p:cNvPr id="2" name="组合 3"/>
          <p:cNvGrpSpPr/>
          <p:nvPr userDrawn="1"/>
        </p:nvGrpSpPr>
        <p:grpSpPr bwMode="auto">
          <a:xfrm flipH="1">
            <a:off x="-1" y="330691"/>
            <a:ext cx="2396221" cy="676275"/>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grpSp>
      <p:sp>
        <p:nvSpPr>
          <p:cNvPr id="6" name="文本框 12"/>
          <p:cNvSpPr txBox="1">
            <a:spLocks noChangeArrowheads="1"/>
          </p:cNvSpPr>
          <p:nvPr userDrawn="1"/>
        </p:nvSpPr>
        <p:spPr bwMode="auto">
          <a:xfrm>
            <a:off x="-1" y="493728"/>
            <a:ext cx="2394787" cy="8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med" advClick="0" advTm="5000">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5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48DD4-A9AD-4113-82BD-DB389D9CB60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EA383-4DC3-49F8-8A34-8517224E5316}" type="slidenum">
              <a:rPr lang="zh-CN" altLang="en-US" smtClean="0"/>
            </a:fld>
            <a:endParaRPr lang="zh-CN" altLang="en-US"/>
          </a:p>
        </p:txBody>
      </p:sp>
    </p:spTree>
  </p:cSld>
  <p:clrMapOvr>
    <a:masterClrMapping/>
  </p:clrMapOvr>
  <p:transition spd="med" advClick="0" advTm="5000">
    <p:pull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fld>
            <a:endParaRPr lang="zh-CN" altLang="en-US"/>
          </a:p>
        </p:txBody>
      </p:sp>
    </p:spTree>
  </p:cSld>
  <p:clrMapOvr>
    <a:masterClrMapping/>
  </p:clrMapOvr>
  <p:transition spd="med" advClick="0" advTm="5000">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image" Target="../media/image1.jpeg"/><Relationship Id="rId18" Type="http://schemas.openxmlformats.org/officeDocument/2006/relationships/image" Target="../media/image3.jpeg"/><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F9F79-32BC-4082-8B8B-A12F76E3668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637DC-D2AA-46FB-8B03-18AF259645F5}"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65032" tIns="32516" rIns="65032" bIns="3251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90" y="1825891"/>
            <a:ext cx="10515223" cy="4351728"/>
          </a:xfrm>
          <a:prstGeom prst="rect">
            <a:avLst/>
          </a:prstGeom>
        </p:spPr>
        <p:txBody>
          <a:bodyPr vert="horz" lIns="65032" tIns="32516" rIns="65032" bIns="32516"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90" y="6356747"/>
            <a:ext cx="2742448" cy="364274"/>
          </a:xfrm>
          <a:prstGeom prst="rect">
            <a:avLst/>
          </a:prstGeom>
        </p:spPr>
        <p:txBody>
          <a:bodyPr vert="horz" lIns="65032" tIns="32516" rIns="65032" bIns="32516" rtlCol="0" anchor="ctr"/>
          <a:lstStyle>
            <a:lvl1pPr algn="l">
              <a:defRPr sz="120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4"/>
          </a:xfrm>
          <a:prstGeom prst="rect">
            <a:avLst/>
          </a:prstGeom>
        </p:spPr>
        <p:txBody>
          <a:bodyPr vert="horz" lIns="65032" tIns="32516" rIns="65032" bIns="3251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65032" tIns="32516" rIns="65032" bIns="32516" rtlCol="0" anchor="ctr"/>
          <a:lstStyle>
            <a:lvl1pPr algn="r">
              <a:defRPr sz="1200">
                <a:solidFill>
                  <a:schemeClr val="tx1">
                    <a:tint val="75000"/>
                  </a:schemeClr>
                </a:solidFill>
              </a:defRPr>
            </a:lvl1pPr>
          </a:lstStyle>
          <a:p>
            <a:fld id="{118D5ACA-62CA-46DB-AD6B-12EDD6D51A23}" type="slidenum">
              <a:rPr lang="zh-CN" altLang="en-US" smtClean="0"/>
            </a:fld>
            <a:endParaRPr lang="zh-CN" altLang="en-US"/>
          </a:p>
        </p:txBody>
      </p:sp>
      <p:pic>
        <p:nvPicPr>
          <p:cNvPr id="2050" name="Picture 2" descr="C:\Users\Administrator\Desktop\新建文件夹 (3)\875869dd1e15439本.jpg"/>
          <p:cNvPicPr>
            <a:picLocks noChangeAspect="1" noChangeArrowheads="1"/>
          </p:cNvPicPr>
          <p:nvPr userDrawn="1"/>
        </p:nvPicPr>
        <p:blipFill>
          <a:blip r:embed="rId18" cstate="print"/>
          <a:srcRect/>
          <a:stretch>
            <a:fillRect/>
          </a:stretch>
        </p:blipFill>
        <p:spPr bwMode="auto">
          <a:xfrm>
            <a:off x="2117" y="1"/>
            <a:ext cx="12189883" cy="6862232"/>
          </a:xfrm>
          <a:prstGeom prst="rect">
            <a:avLst/>
          </a:prstGeom>
          <a:noFill/>
        </p:spPr>
      </p:pic>
      <p:pic>
        <p:nvPicPr>
          <p:cNvPr id="5124" name="图片 6" descr="logo横版 png"/>
          <p:cNvPicPr>
            <a:picLocks noChangeAspect="1"/>
          </p:cNvPicPr>
          <p:nvPr userDrawn="1"/>
        </p:nvPicPr>
        <p:blipFill>
          <a:blip r:embed="rId19"/>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advClick="0" advTm="5000">
    <p:pull dir="ld"/>
  </p:transition>
  <p:txStyles>
    <p:titleStyle>
      <a:lvl1pPr algn="l" defTabSz="866775" rtl="0" eaLnBrk="1" latinLnBrk="0" hangingPunct="1">
        <a:lnSpc>
          <a:spcPct val="90000"/>
        </a:lnSpc>
        <a:spcBef>
          <a:spcPct val="0"/>
        </a:spcBef>
        <a:buNone/>
        <a:defRPr sz="413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6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6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6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4pPr>
      <a:lvl5pPr marL="195008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6pPr>
      <a:lvl7pPr marL="281686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7pPr>
      <a:lvl8pPr marL="325056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9pPr>
    </p:bodyStyle>
    <p:otherStyle>
      <a:defPPr>
        <a:defRPr lang="zh-CN"/>
      </a:defPPr>
      <a:lvl1pPr marL="0" algn="l" defTabSz="866775" rtl="0" eaLnBrk="1" latinLnBrk="0" hangingPunct="1">
        <a:defRPr sz="1735" kern="1200">
          <a:solidFill>
            <a:schemeClr val="tx1"/>
          </a:solidFill>
          <a:latin typeface="+mn-lt"/>
          <a:ea typeface="+mn-ea"/>
          <a:cs typeface="+mn-cs"/>
        </a:defRPr>
      </a:lvl1pPr>
      <a:lvl2pPr marL="433705" algn="l" defTabSz="866775" rtl="0" eaLnBrk="1" latinLnBrk="0" hangingPunct="1">
        <a:defRPr sz="1735" kern="1200">
          <a:solidFill>
            <a:schemeClr val="tx1"/>
          </a:solidFill>
          <a:latin typeface="+mn-lt"/>
          <a:ea typeface="+mn-ea"/>
          <a:cs typeface="+mn-cs"/>
        </a:defRPr>
      </a:lvl2pPr>
      <a:lvl3pPr marL="866775" algn="l" defTabSz="866775" rtl="0" eaLnBrk="1" latinLnBrk="0" hangingPunct="1">
        <a:defRPr sz="1735" kern="1200">
          <a:solidFill>
            <a:schemeClr val="tx1"/>
          </a:solidFill>
          <a:latin typeface="+mn-lt"/>
          <a:ea typeface="+mn-ea"/>
          <a:cs typeface="+mn-cs"/>
        </a:defRPr>
      </a:lvl3pPr>
      <a:lvl4pPr marL="1300480" algn="l" defTabSz="866775" rtl="0" eaLnBrk="1" latinLnBrk="0" hangingPunct="1">
        <a:defRPr sz="1735" kern="1200">
          <a:solidFill>
            <a:schemeClr val="tx1"/>
          </a:solidFill>
          <a:latin typeface="+mn-lt"/>
          <a:ea typeface="+mn-ea"/>
          <a:cs typeface="+mn-cs"/>
        </a:defRPr>
      </a:lvl4pPr>
      <a:lvl5pPr marL="1733550" algn="l" defTabSz="866775" rtl="0" eaLnBrk="1" latinLnBrk="0" hangingPunct="1">
        <a:defRPr sz="1735" kern="1200">
          <a:solidFill>
            <a:schemeClr val="tx1"/>
          </a:solidFill>
          <a:latin typeface="+mn-lt"/>
          <a:ea typeface="+mn-ea"/>
          <a:cs typeface="+mn-cs"/>
        </a:defRPr>
      </a:lvl5pPr>
      <a:lvl6pPr marL="2167255" algn="l" defTabSz="866775" rtl="0" eaLnBrk="1" latinLnBrk="0" hangingPunct="1">
        <a:defRPr sz="1735" kern="1200">
          <a:solidFill>
            <a:schemeClr val="tx1"/>
          </a:solidFill>
          <a:latin typeface="+mn-lt"/>
          <a:ea typeface="+mn-ea"/>
          <a:cs typeface="+mn-cs"/>
        </a:defRPr>
      </a:lvl6pPr>
      <a:lvl7pPr marL="2600325" algn="l" defTabSz="866775" rtl="0" eaLnBrk="1" latinLnBrk="0" hangingPunct="1">
        <a:defRPr sz="1735" kern="1200">
          <a:solidFill>
            <a:schemeClr val="tx1"/>
          </a:solidFill>
          <a:latin typeface="+mn-lt"/>
          <a:ea typeface="+mn-ea"/>
          <a:cs typeface="+mn-cs"/>
        </a:defRPr>
      </a:lvl7pPr>
      <a:lvl8pPr marL="3034030" algn="l" defTabSz="866775" rtl="0" eaLnBrk="1" latinLnBrk="0" hangingPunct="1">
        <a:defRPr sz="1735" kern="1200">
          <a:solidFill>
            <a:schemeClr val="tx1"/>
          </a:solidFill>
          <a:latin typeface="+mn-lt"/>
          <a:ea typeface="+mn-ea"/>
          <a:cs typeface="+mn-cs"/>
        </a:defRPr>
      </a:lvl8pPr>
      <a:lvl9pPr marL="3467100" algn="l" defTabSz="866775" rtl="0" eaLnBrk="1" latinLnBrk="0" hangingPunct="1">
        <a:defRPr sz="17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transition spd="med" advClick="0" advTm="5000">
    <p:pull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914400"/>
          </a:xfrm>
          <a:solidFill>
            <a:schemeClr val="accent3">
              <a:lumMod val="20000"/>
              <a:lumOff val="80000"/>
            </a:schemeClr>
          </a:solidFill>
        </p:spPr>
        <p:txBody>
          <a:bodyPr>
            <a:normAutofit fontScale="90000"/>
          </a:bodyPr>
          <a:lstStyle/>
          <a:p>
            <a:r>
              <a:rPr lang="zh-CN" altLang="en-US" dirty="0">
                <a:solidFill>
                  <a:srgbClr val="7030A0"/>
                </a:solidFill>
                <a:highlight>
                  <a:srgbClr val="FFFF00"/>
                </a:highlight>
                <a:latin typeface="隶书" panose="02010509060101010101" pitchFamily="49" charset="-122"/>
                <a:ea typeface="隶书" panose="02010509060101010101" pitchFamily="49" charset="-122"/>
              </a:rPr>
              <a:t>时间转场</a:t>
            </a:r>
            <a:r>
              <a:rPr lang="zh-CN" altLang="en-US" dirty="0">
                <a:solidFill>
                  <a:srgbClr val="7030A0"/>
                </a:solidFill>
                <a:latin typeface="隶书" panose="02010509060101010101" pitchFamily="49" charset="-122"/>
                <a:ea typeface="隶书" panose="02010509060101010101" pitchFamily="49" charset="-122"/>
              </a:rPr>
              <a:t>：</a:t>
            </a:r>
            <a:br>
              <a:rPr lang="en-US" altLang="zh-CN" dirty="0">
                <a:solidFill>
                  <a:srgbClr val="7030A0"/>
                </a:solidFill>
                <a:latin typeface="隶书" panose="02010509060101010101" pitchFamily="49" charset="-122"/>
                <a:ea typeface="隶书" panose="02010509060101010101" pitchFamily="49" charset="-122"/>
              </a:rPr>
            </a:br>
            <a:r>
              <a:rPr lang="en-US" altLang="zh-CN" dirty="0">
                <a:solidFill>
                  <a:srgbClr val="7030A0"/>
                </a:solidFill>
                <a:latin typeface="隶书" panose="02010509060101010101" pitchFamily="49" charset="-122"/>
                <a:ea typeface="隶书" panose="02010509060101010101" pitchFamily="49" charset="-122"/>
              </a:rPr>
              <a:t>2 </a:t>
            </a:r>
            <a:r>
              <a:rPr lang="zh-CN" altLang="en-US" dirty="0">
                <a:solidFill>
                  <a:srgbClr val="7030A0"/>
                </a:solidFill>
                <a:latin typeface="隶书" panose="02010509060101010101" pitchFamily="49" charset="-122"/>
                <a:ea typeface="隶书" panose="02010509060101010101" pitchFamily="49" charset="-122"/>
              </a:rPr>
              <a:t>较短时间转场</a:t>
            </a: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514693" y="1199123"/>
            <a:ext cx="11323228" cy="5423433"/>
          </a:xfrm>
          <a:solidFill>
            <a:schemeClr val="accent1">
              <a:lumMod val="20000"/>
              <a:lumOff val="80000"/>
            </a:schemeClr>
          </a:solidFill>
        </p:spPr>
        <p:txBody>
          <a:bodyPr>
            <a:normAutofit fontScale="92500" lnSpcReduction="10000"/>
          </a:bodyPr>
          <a:lstStyle/>
          <a:p>
            <a:pPr marL="0">
              <a:lnSpc>
                <a:spcPct val="120000"/>
              </a:lnSpc>
              <a:spcBef>
                <a:spcPts val="0"/>
              </a:spcBef>
            </a:pPr>
            <a:r>
              <a:rPr lang="en-US" altLang="zh-CN" dirty="0"/>
              <a:t>6. </a:t>
            </a:r>
            <a:r>
              <a:rPr lang="en-US" altLang="zh-CN" dirty="0">
                <a:highlight>
                  <a:srgbClr val="00FF00"/>
                </a:highlight>
              </a:rPr>
              <a:t>In an instant</a:t>
            </a:r>
            <a:r>
              <a:rPr lang="zh-CN" altLang="en-US" dirty="0">
                <a:highlight>
                  <a:srgbClr val="00FF00"/>
                </a:highlight>
              </a:rPr>
              <a:t>：</a:t>
            </a:r>
            <a:r>
              <a:rPr lang="zh-CN" altLang="en-US" dirty="0"/>
              <a:t>“立刻；马上”。语法考点：在句中作时间状语，可放在句首、句中或句末；多与一般过去时或一般现在时搭配，取决于描述动作的时间，使用时要确保句子逻辑清晰，动作主体明确。</a:t>
            </a:r>
            <a:endParaRPr lang="zh-CN" altLang="en-US" dirty="0"/>
          </a:p>
          <a:p>
            <a:pPr marL="0">
              <a:lnSpc>
                <a:spcPct val="120000"/>
              </a:lnSpc>
              <a:spcBef>
                <a:spcPts val="0"/>
              </a:spcBef>
            </a:pPr>
            <a:r>
              <a:rPr lang="en-US" altLang="zh-CN" dirty="0"/>
              <a:t>7. </a:t>
            </a:r>
            <a:r>
              <a:rPr lang="en-US" altLang="zh-CN" dirty="0">
                <a:highlight>
                  <a:srgbClr val="00FF00"/>
                </a:highlight>
              </a:rPr>
              <a:t>In no time</a:t>
            </a:r>
            <a:r>
              <a:rPr lang="zh-CN" altLang="en-US" dirty="0">
                <a:highlight>
                  <a:srgbClr val="00FF00"/>
                </a:highlight>
              </a:rPr>
              <a:t>：</a:t>
            </a:r>
            <a:r>
              <a:rPr lang="zh-CN" altLang="en-US" dirty="0"/>
              <a:t>表示“很快；立刻；马上”。语法考点：在句中作时间状语，常位于句末；可与各种时态搭配，需注意和“</a:t>
            </a:r>
            <a:r>
              <a:rPr lang="en-US" altLang="zh-CN" dirty="0"/>
              <a:t>soon”</a:t>
            </a:r>
            <a:r>
              <a:rPr lang="zh-CN" altLang="en-US" dirty="0"/>
              <a:t>区分，它更强调时间的短暂快速。</a:t>
            </a:r>
            <a:endParaRPr lang="zh-CN" altLang="en-US" dirty="0"/>
          </a:p>
          <a:p>
            <a:pPr marL="0">
              <a:lnSpc>
                <a:spcPct val="120000"/>
              </a:lnSpc>
              <a:spcBef>
                <a:spcPts val="0"/>
              </a:spcBef>
            </a:pPr>
            <a:r>
              <a:rPr lang="en-US" altLang="zh-CN" dirty="0"/>
              <a:t>8. </a:t>
            </a:r>
            <a:r>
              <a:rPr lang="en-US" altLang="zh-CN" dirty="0">
                <a:highlight>
                  <a:srgbClr val="00FF00"/>
                </a:highlight>
              </a:rPr>
              <a:t>Right away</a:t>
            </a:r>
            <a:r>
              <a:rPr lang="zh-CN" altLang="en-US" dirty="0">
                <a:highlight>
                  <a:srgbClr val="00FF00"/>
                </a:highlight>
              </a:rPr>
              <a:t>：</a:t>
            </a:r>
            <a:r>
              <a:rPr lang="zh-CN" altLang="en-US" dirty="0"/>
              <a:t>“立即；马上”。语法考点：在句中作状语修饰动词，可置于句首、句中或句末；常用于一般现在时或一般过去时的句子中，表达即时行动，要注意与句子其他成分搭配，确保语义通顺。</a:t>
            </a:r>
            <a:endParaRPr lang="zh-CN" altLang="en-US" dirty="0"/>
          </a:p>
          <a:p>
            <a:pPr marL="0">
              <a:lnSpc>
                <a:spcPct val="120000"/>
              </a:lnSpc>
              <a:spcBef>
                <a:spcPts val="0"/>
              </a:spcBef>
            </a:pPr>
            <a:r>
              <a:rPr lang="en-US" altLang="zh-CN" dirty="0"/>
              <a:t>9</a:t>
            </a:r>
            <a:r>
              <a:rPr lang="en-US" altLang="zh-CN" dirty="0">
                <a:highlight>
                  <a:srgbClr val="00FF00"/>
                </a:highlight>
              </a:rPr>
              <a:t>. In a jiffy</a:t>
            </a:r>
            <a:r>
              <a:rPr lang="zh-CN" altLang="en-US" dirty="0">
                <a:highlight>
                  <a:srgbClr val="00FF00"/>
                </a:highlight>
              </a:rPr>
              <a:t>：</a:t>
            </a:r>
            <a:r>
              <a:rPr lang="zh-CN" altLang="en-US" dirty="0"/>
              <a:t>意思是“一会儿；马上”。语法考点：在句中作时间状语，通常放在句末；常用于一般现在时或一般将来时的句子中，表示即将发生的短暂动作；在正式写作中使用频率较低 。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201" y="796280"/>
            <a:ext cx="11186343" cy="1325563"/>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那天在学校图书馆，我在找一本很重要的书。图书馆里人很多，书架也很复杂。我找了很久，一直没找到。后来我的同学来了，他帮我一起找。最后我们找到了那本书。</a:t>
            </a: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lang="en-US" altLang="zh-CN" sz="2700" dirty="0"/>
            </a:br>
            <a:br>
              <a:rPr lang="en-US" altLang="zh-CN" sz="2700" dirty="0"/>
            </a:br>
            <a:endParaRPr lang="zh-CN" altLang="en-US" dirty="0"/>
          </a:p>
        </p:txBody>
      </p:sp>
      <p:sp>
        <p:nvSpPr>
          <p:cNvPr id="3" name="内容占位符 2"/>
          <p:cNvSpPr>
            <a:spLocks noGrp="1"/>
          </p:cNvSpPr>
          <p:nvPr>
            <p:ph idx="1"/>
          </p:nvPr>
        </p:nvSpPr>
        <p:spPr>
          <a:xfrm>
            <a:off x="624201" y="2362437"/>
            <a:ext cx="11005197" cy="2133125"/>
          </a:xfrm>
          <a:solidFill>
            <a:schemeClr val="accent1">
              <a:lumMod val="20000"/>
              <a:lumOff val="80000"/>
            </a:schemeClr>
          </a:solidFill>
        </p:spPr>
        <p:txBody>
          <a:bodyPr>
            <a:normAutofit/>
          </a:bodyPr>
          <a:lstStyle/>
          <a:p>
            <a:r>
              <a:rPr lang="en-US" altLang="zh-CN" dirty="0"/>
              <a:t>That day in the school library, I was </a:t>
            </a:r>
            <a:r>
              <a:rPr lang="en-US" altLang="zh-CN" dirty="0">
                <a:solidFill>
                  <a:srgbClr val="FF0000"/>
                </a:solidFill>
              </a:rPr>
              <a:t>looking for </a:t>
            </a:r>
            <a:r>
              <a:rPr lang="en-US" altLang="zh-CN" dirty="0"/>
              <a:t>a very important book. There were many people in the library, and the bookshelves were </a:t>
            </a:r>
            <a:r>
              <a:rPr lang="en-US" altLang="zh-CN" dirty="0">
                <a:solidFill>
                  <a:srgbClr val="FF0000"/>
                </a:solidFill>
              </a:rPr>
              <a:t>complicated</a:t>
            </a:r>
            <a:r>
              <a:rPr lang="en-US" altLang="zh-CN" dirty="0"/>
              <a:t>. I </a:t>
            </a:r>
            <a:r>
              <a:rPr lang="en-US" altLang="zh-CN" dirty="0">
                <a:solidFill>
                  <a:srgbClr val="FF0000"/>
                </a:solidFill>
              </a:rPr>
              <a:t>searched for </a:t>
            </a:r>
            <a:r>
              <a:rPr lang="en-US" altLang="zh-CN" dirty="0"/>
              <a:t>a long time but couldn't find it. Later, my classmate came and helped me look for it together. Finally, we found the book.</a:t>
            </a:r>
            <a:endParaRPr lang="zh-CN" altLang="en-US" dirty="0"/>
          </a:p>
        </p:txBody>
      </p:sp>
      <p:pic>
        <p:nvPicPr>
          <p:cNvPr id="4" name="图片 3"/>
          <p:cNvPicPr>
            <a:picLocks noChangeAspect="1"/>
          </p:cNvPicPr>
          <p:nvPr/>
        </p:nvPicPr>
        <p:blipFill>
          <a:blip r:embed="rId1"/>
          <a:stretch>
            <a:fillRect/>
          </a:stretch>
        </p:blipFill>
        <p:spPr>
          <a:xfrm>
            <a:off x="8760719" y="4169189"/>
            <a:ext cx="2450130" cy="2242561"/>
          </a:xfrm>
          <a:prstGeom prst="rect">
            <a:avLst/>
          </a:prstGeom>
        </p:spPr>
      </p:pic>
      <p:sp>
        <p:nvSpPr>
          <p:cNvPr id="5" name="文本框 4"/>
          <p:cNvSpPr txBox="1"/>
          <p:nvPr/>
        </p:nvSpPr>
        <p:spPr>
          <a:xfrm>
            <a:off x="547544" y="179451"/>
            <a:ext cx="6096912" cy="461665"/>
          </a:xfrm>
          <a:prstGeom prst="rect">
            <a:avLst/>
          </a:prstGeom>
          <a:noFill/>
        </p:spPr>
        <p:txBody>
          <a:bodyPr wrap="square">
            <a:spAutoFit/>
          </a:bodyPr>
          <a:lstStyle/>
          <a:p>
            <a:r>
              <a:rPr lang="zh-CN" altLang="en-US" sz="2400" b="1" dirty="0">
                <a:solidFill>
                  <a:srgbClr val="7030A0"/>
                </a:solidFill>
              </a:rPr>
              <a:t>原始段落（</a:t>
            </a:r>
            <a:r>
              <a:rPr lang="zh-CN" altLang="en-US" sz="2400" b="1" dirty="0">
                <a:solidFill>
                  <a:srgbClr val="7030A0"/>
                </a:solidFill>
                <a:highlight>
                  <a:srgbClr val="FFFF00"/>
                </a:highlight>
              </a:rPr>
              <a:t>无较短时间衔接词</a:t>
            </a:r>
            <a:r>
              <a:rPr lang="zh-CN" altLang="en-US" sz="2400" b="1" dirty="0">
                <a:solidFill>
                  <a:srgbClr val="7030A0"/>
                </a:solidFill>
              </a:rPr>
              <a:t>）</a:t>
            </a:r>
            <a:endParaRPr lang="zh-CN" altLang="en-US"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8797" y="721705"/>
            <a:ext cx="11274405" cy="2436574"/>
          </a:xfrm>
          <a:solidFill>
            <a:schemeClr val="accent3">
              <a:lumMod val="20000"/>
              <a:lumOff val="80000"/>
            </a:schemeClr>
          </a:solidFill>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那天在学校图书馆，我在找一本很重要的书。图书馆里人很多，书架也错综复杂。我刚找了一会儿（</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Before I could search for long</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），转眼间（</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In a flash of my eye</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），我的同学就来了。他毫不犹豫地（</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Without hesitation</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）加入了找书的队伍。没过多久（</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It wasn't long before</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），我们就找到了那本书。</a:t>
            </a:r>
            <a:endParaRPr lang="zh-CN" altLang="en-US" dirty="0"/>
          </a:p>
        </p:txBody>
      </p:sp>
      <p:sp>
        <p:nvSpPr>
          <p:cNvPr id="3" name="内容占位符 2"/>
          <p:cNvSpPr>
            <a:spLocks noGrp="1"/>
          </p:cNvSpPr>
          <p:nvPr>
            <p:ph idx="1"/>
          </p:nvPr>
        </p:nvSpPr>
        <p:spPr>
          <a:xfrm>
            <a:off x="547544" y="3221867"/>
            <a:ext cx="11005197" cy="2127647"/>
          </a:xfrm>
          <a:solidFill>
            <a:schemeClr val="accent1">
              <a:lumMod val="20000"/>
              <a:lumOff val="80000"/>
            </a:schemeClr>
          </a:solidFill>
        </p:spPr>
        <p:txBody>
          <a:bodyPr>
            <a:normAutofit/>
          </a:bodyPr>
          <a:lstStyle/>
          <a:p>
            <a:r>
              <a:rPr lang="en-US" altLang="zh-CN" dirty="0"/>
              <a:t>That day in the school library, I was looking for a very important book. There were many people in the library, and the bookshelves were complicated. </a:t>
            </a:r>
            <a:r>
              <a:rPr lang="en-US" altLang="zh-CN" dirty="0">
                <a:highlight>
                  <a:srgbClr val="FFFF00"/>
                </a:highlight>
              </a:rPr>
              <a:t>Before I could search for long</a:t>
            </a:r>
            <a:r>
              <a:rPr lang="en-US" altLang="zh-CN" dirty="0"/>
              <a:t>, </a:t>
            </a:r>
            <a:r>
              <a:rPr lang="en-US" altLang="zh-CN" dirty="0">
                <a:highlight>
                  <a:srgbClr val="FFFF00"/>
                </a:highlight>
              </a:rPr>
              <a:t>in a flash of </a:t>
            </a:r>
            <a:r>
              <a:rPr lang="en-US" altLang="zh-CN" dirty="0"/>
              <a:t>my eye, my classmate arrived. </a:t>
            </a:r>
            <a:r>
              <a:rPr lang="en-US" altLang="zh-CN" dirty="0">
                <a:highlight>
                  <a:srgbClr val="FFFF00"/>
                </a:highlight>
              </a:rPr>
              <a:t>Without hesitation, </a:t>
            </a:r>
            <a:r>
              <a:rPr lang="en-US" altLang="zh-CN" dirty="0"/>
              <a:t>he joined me in looking for the book. </a:t>
            </a:r>
            <a:r>
              <a:rPr lang="en-US" altLang="zh-CN" dirty="0">
                <a:highlight>
                  <a:srgbClr val="FFFF00"/>
                </a:highlight>
              </a:rPr>
              <a:t>It wasn't long before </a:t>
            </a:r>
            <a:r>
              <a:rPr lang="en-US" altLang="zh-CN" dirty="0"/>
              <a:t>we found it.</a:t>
            </a:r>
            <a:endParaRPr lang="zh-CN" altLang="en-US" dirty="0"/>
          </a:p>
        </p:txBody>
      </p:sp>
      <p:pic>
        <p:nvPicPr>
          <p:cNvPr id="4" name="图片 3"/>
          <p:cNvPicPr>
            <a:picLocks noChangeAspect="1"/>
          </p:cNvPicPr>
          <p:nvPr/>
        </p:nvPicPr>
        <p:blipFill>
          <a:blip r:embed="rId1"/>
          <a:stretch>
            <a:fillRect/>
          </a:stretch>
        </p:blipFill>
        <p:spPr>
          <a:xfrm>
            <a:off x="10299321" y="4918008"/>
            <a:ext cx="1773588" cy="1623333"/>
          </a:xfrm>
          <a:prstGeom prst="rect">
            <a:avLst/>
          </a:prstGeom>
        </p:spPr>
      </p:pic>
      <p:sp>
        <p:nvSpPr>
          <p:cNvPr id="7" name="文本框 6"/>
          <p:cNvSpPr txBox="1"/>
          <p:nvPr/>
        </p:nvSpPr>
        <p:spPr>
          <a:xfrm>
            <a:off x="547544" y="179451"/>
            <a:ext cx="6096912" cy="461665"/>
          </a:xfrm>
          <a:prstGeom prst="rect">
            <a:avLst/>
          </a:prstGeom>
          <a:noFill/>
        </p:spPr>
        <p:txBody>
          <a:bodyPr wrap="square">
            <a:spAutoFit/>
          </a:bodyPr>
          <a:lstStyle/>
          <a:p>
            <a:r>
              <a:rPr lang="zh-CN" altLang="en-US" sz="2400" b="1" dirty="0">
                <a:solidFill>
                  <a:srgbClr val="7030A0"/>
                </a:solidFill>
              </a:rPr>
              <a:t>修改后段落（</a:t>
            </a:r>
            <a:r>
              <a:rPr lang="zh-CN" altLang="en-US" sz="2400" b="1" dirty="0">
                <a:solidFill>
                  <a:srgbClr val="7030A0"/>
                </a:solidFill>
                <a:highlight>
                  <a:srgbClr val="FFFF00"/>
                </a:highlight>
              </a:rPr>
              <a:t>运用较短时间衔接词</a:t>
            </a:r>
            <a:r>
              <a:rPr lang="zh-CN" altLang="en-US" sz="2400" b="1" dirty="0">
                <a:solidFill>
                  <a:srgbClr val="7030A0"/>
                </a:solidFill>
              </a:rPr>
              <a:t>）</a:t>
            </a:r>
            <a:endParaRPr lang="zh-CN" altLang="en-US"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914400"/>
          </a:xfrm>
          <a:solidFill>
            <a:schemeClr val="accent3">
              <a:lumMod val="20000"/>
              <a:lumOff val="80000"/>
            </a:schemeClr>
          </a:solidFill>
        </p:spPr>
        <p:txBody>
          <a:bodyPr>
            <a:normAutofit fontScale="90000"/>
          </a:bodyPr>
          <a:lstStyle/>
          <a:p>
            <a:r>
              <a:rPr lang="zh-CN" altLang="en-US" dirty="0">
                <a:solidFill>
                  <a:srgbClr val="7030A0"/>
                </a:solidFill>
                <a:highlight>
                  <a:srgbClr val="FFFF00"/>
                </a:highlight>
                <a:latin typeface="隶书" panose="02010509060101010101" pitchFamily="49" charset="-122"/>
                <a:ea typeface="隶书" panose="02010509060101010101" pitchFamily="49" charset="-122"/>
              </a:rPr>
              <a:t>时间转场</a:t>
            </a:r>
            <a:r>
              <a:rPr lang="zh-CN" altLang="en-US" dirty="0">
                <a:solidFill>
                  <a:srgbClr val="7030A0"/>
                </a:solidFill>
                <a:latin typeface="隶书" panose="02010509060101010101" pitchFamily="49" charset="-122"/>
                <a:ea typeface="隶书" panose="02010509060101010101" pitchFamily="49" charset="-122"/>
              </a:rPr>
              <a:t>：</a:t>
            </a:r>
            <a:br>
              <a:rPr lang="en-US" altLang="zh-CN" dirty="0">
                <a:solidFill>
                  <a:srgbClr val="7030A0"/>
                </a:solidFill>
                <a:latin typeface="隶书" panose="02010509060101010101" pitchFamily="49" charset="-122"/>
                <a:ea typeface="隶书" panose="02010509060101010101" pitchFamily="49" charset="-122"/>
              </a:rPr>
            </a:br>
            <a:r>
              <a:rPr lang="en-US" altLang="zh-CN" dirty="0">
                <a:solidFill>
                  <a:srgbClr val="7030A0"/>
                </a:solidFill>
                <a:latin typeface="隶书" panose="02010509060101010101" pitchFamily="49" charset="-122"/>
                <a:ea typeface="隶书" panose="02010509060101010101" pitchFamily="49" charset="-122"/>
              </a:rPr>
              <a:t>3 </a:t>
            </a:r>
            <a:r>
              <a:rPr lang="zh-CN" altLang="en-US" dirty="0">
                <a:solidFill>
                  <a:srgbClr val="7030A0"/>
                </a:solidFill>
                <a:latin typeface="隶书" panose="02010509060101010101" pitchFamily="49" charset="-122"/>
                <a:ea typeface="隶书" panose="02010509060101010101" pitchFamily="49" charset="-122"/>
              </a:rPr>
              <a:t>表示时间慢的短语和句型罗列</a:t>
            </a: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514693" y="1199123"/>
            <a:ext cx="11323228" cy="5423433"/>
          </a:xfrm>
          <a:solidFill>
            <a:schemeClr val="accent1">
              <a:lumMod val="20000"/>
              <a:lumOff val="80000"/>
            </a:schemeClr>
          </a:solidFill>
        </p:spPr>
        <p:txBody>
          <a:bodyPr>
            <a:normAutofit fontScale="85000" lnSpcReduction="10000"/>
          </a:bodyPr>
          <a:lstStyle/>
          <a:p>
            <a:pPr marL="0">
              <a:lnSpc>
                <a:spcPct val="120000"/>
              </a:lnSpc>
              <a:spcBef>
                <a:spcPts val="0"/>
              </a:spcBef>
            </a:pPr>
            <a:r>
              <a:rPr lang="en-US" altLang="zh-CN" dirty="0">
                <a:highlight>
                  <a:srgbClr val="00FF00"/>
                </a:highlight>
              </a:rPr>
              <a:t>After what seemed like a century/age</a:t>
            </a:r>
            <a:r>
              <a:rPr lang="zh-CN" altLang="en-US" dirty="0">
                <a:highlight>
                  <a:srgbClr val="00FF00"/>
                </a:highlight>
              </a:rPr>
              <a:t>：</a:t>
            </a:r>
            <a:r>
              <a:rPr lang="zh-CN" altLang="en-US" dirty="0"/>
              <a:t>字面意思是 “在看起来像一个世纪 </a:t>
            </a:r>
            <a:r>
              <a:rPr lang="en-US" altLang="zh-CN" dirty="0"/>
              <a:t>/ </a:t>
            </a:r>
            <a:r>
              <a:rPr lang="zh-CN" altLang="en-US" dirty="0"/>
              <a:t>年代之后”，实际表达 “仿佛过了很久”，用于强调等待或经历某件事的过程感觉十分漫长。在句中引导时间状语，后面接主句，主句常用一般过去时。</a:t>
            </a:r>
            <a:endParaRPr lang="zh-CN" altLang="en-US" dirty="0"/>
          </a:p>
          <a:p>
            <a:pPr marL="0">
              <a:lnSpc>
                <a:spcPct val="120000"/>
              </a:lnSpc>
              <a:spcBef>
                <a:spcPts val="0"/>
              </a:spcBef>
            </a:pPr>
            <a:r>
              <a:rPr lang="en-US" altLang="zh-CN" dirty="0">
                <a:highlight>
                  <a:srgbClr val="00FF00"/>
                </a:highlight>
              </a:rPr>
              <a:t>With time ticking by / With time passing by</a:t>
            </a:r>
            <a:r>
              <a:rPr lang="zh-CN" altLang="en-US" dirty="0">
                <a:highlight>
                  <a:srgbClr val="00FF00"/>
                </a:highlight>
              </a:rPr>
              <a:t>：</a:t>
            </a:r>
            <a:r>
              <a:rPr lang="zh-CN" altLang="en-US" dirty="0"/>
              <a:t>“随着时间的流逝”，</a:t>
            </a:r>
            <a:r>
              <a:rPr lang="en-US" altLang="zh-CN" dirty="0"/>
              <a:t>with </a:t>
            </a:r>
            <a:r>
              <a:rPr lang="zh-CN" altLang="en-US" dirty="0"/>
              <a:t>引导的独立主格结构作状语，强调时间的逐渐推移。在句中位置灵活，可置于句首或句中，句子时态根据具体情境确定，常与进行时或完成时搭配。</a:t>
            </a:r>
            <a:endParaRPr lang="zh-CN" altLang="en-US" dirty="0"/>
          </a:p>
          <a:p>
            <a:pPr marL="0">
              <a:lnSpc>
                <a:spcPct val="120000"/>
              </a:lnSpc>
              <a:spcBef>
                <a:spcPts val="0"/>
              </a:spcBef>
            </a:pPr>
            <a:r>
              <a:rPr lang="en-US" altLang="zh-CN" dirty="0">
                <a:highlight>
                  <a:srgbClr val="00FF00"/>
                </a:highlight>
              </a:rPr>
              <a:t>It seemed like hours/days/weeks before...</a:t>
            </a:r>
            <a:r>
              <a:rPr lang="zh-CN" altLang="en-US" dirty="0">
                <a:highlight>
                  <a:srgbClr val="00FF00"/>
                </a:highlight>
              </a:rPr>
              <a:t>：</a:t>
            </a:r>
            <a:r>
              <a:rPr lang="zh-CN" altLang="en-US" dirty="0"/>
              <a:t>“似乎过了好几个小时 </a:t>
            </a:r>
            <a:r>
              <a:rPr lang="en-US" altLang="zh-CN" dirty="0"/>
              <a:t>/ </a:t>
            </a:r>
            <a:r>
              <a:rPr lang="zh-CN" altLang="en-US" dirty="0"/>
              <a:t>好几天 </a:t>
            </a:r>
            <a:r>
              <a:rPr lang="en-US" altLang="zh-CN" dirty="0"/>
              <a:t>/ </a:t>
            </a:r>
            <a:r>
              <a:rPr lang="zh-CN" altLang="en-US" dirty="0"/>
              <a:t>好几个星期才</a:t>
            </a:r>
            <a:r>
              <a:rPr lang="en-US" altLang="zh-CN" dirty="0"/>
              <a:t>……”</a:t>
            </a:r>
            <a:r>
              <a:rPr lang="zh-CN" altLang="en-US" dirty="0"/>
              <a:t>，</a:t>
            </a:r>
            <a:r>
              <a:rPr lang="en-US" altLang="zh-CN" dirty="0"/>
              <a:t>it </a:t>
            </a:r>
            <a:r>
              <a:rPr lang="zh-CN" altLang="en-US" dirty="0"/>
              <a:t>作形式主语，</a:t>
            </a:r>
            <a:r>
              <a:rPr lang="en-US" altLang="zh-CN" dirty="0"/>
              <a:t>before </a:t>
            </a:r>
            <a:r>
              <a:rPr lang="zh-CN" altLang="en-US" dirty="0"/>
              <a:t>引导时间状语从句，表达某件事发生之前经历了漫长的时间，主句和从句常用一般过去时。</a:t>
            </a:r>
            <a:endParaRPr lang="zh-CN" altLang="en-US" dirty="0"/>
          </a:p>
          <a:p>
            <a:pPr marL="0">
              <a:lnSpc>
                <a:spcPct val="120000"/>
              </a:lnSpc>
              <a:spcBef>
                <a:spcPts val="0"/>
              </a:spcBef>
            </a:pPr>
            <a:r>
              <a:rPr lang="en-US" altLang="zh-CN" dirty="0">
                <a:highlight>
                  <a:srgbClr val="00FF00"/>
                </a:highlight>
              </a:rPr>
              <a:t>Slowly but surely</a:t>
            </a:r>
            <a:r>
              <a:rPr lang="zh-CN" altLang="en-US" dirty="0">
                <a:highlight>
                  <a:srgbClr val="00FF00"/>
                </a:highlight>
              </a:rPr>
              <a:t>：</a:t>
            </a:r>
            <a:r>
              <a:rPr lang="zh-CN" altLang="en-US" dirty="0"/>
              <a:t>“缓慢但稳步地”，用于描述事情进展虽然缓慢，但持续推进，最终会达成结果。在句中作状语，修饰动词，句子时态不限。</a:t>
            </a:r>
            <a:endParaRPr lang="zh-CN" altLang="en-US" dirty="0"/>
          </a:p>
          <a:p>
            <a:pPr marL="0">
              <a:lnSpc>
                <a:spcPct val="120000"/>
              </a:lnSpc>
              <a:spcBef>
                <a:spcPts val="0"/>
              </a:spcBef>
            </a:pPr>
            <a:r>
              <a:rPr lang="en-US" altLang="zh-CN" dirty="0">
                <a:highlight>
                  <a:srgbClr val="00FF00"/>
                </a:highlight>
              </a:rPr>
              <a:t>Little by little</a:t>
            </a:r>
            <a:r>
              <a:rPr lang="zh-CN" altLang="en-US" dirty="0">
                <a:highlight>
                  <a:srgbClr val="00FF00"/>
                </a:highlight>
              </a:rPr>
              <a:t>：</a:t>
            </a:r>
            <a:r>
              <a:rPr lang="zh-CN" altLang="en-US" dirty="0"/>
              <a:t>“逐渐地；一点一点地”，表示程度或数量的逐渐变化，在句中作状语，修饰动词、形容词或副词，句子时态根据语境确定，常用于描述变化的过程。</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201" y="900313"/>
            <a:ext cx="11186343" cy="1325563"/>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考试结束了，学生们都很紧张，想知道成绩。大家在教室里等着，心里很不安。老师终于来了，拿着成绩单。同学们都围上去看自己的成绩。</a:t>
            </a: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lang="en-US" altLang="zh-CN" sz="2700" dirty="0"/>
            </a:br>
            <a:br>
              <a:rPr lang="en-US" altLang="zh-CN" sz="2700" dirty="0"/>
            </a:br>
            <a:endParaRPr lang="zh-CN" altLang="en-US" dirty="0"/>
          </a:p>
        </p:txBody>
      </p:sp>
      <p:sp>
        <p:nvSpPr>
          <p:cNvPr id="3" name="内容占位符 2"/>
          <p:cNvSpPr>
            <a:spLocks noGrp="1"/>
          </p:cNvSpPr>
          <p:nvPr>
            <p:ph idx="1"/>
          </p:nvPr>
        </p:nvSpPr>
        <p:spPr>
          <a:xfrm>
            <a:off x="624201" y="2362437"/>
            <a:ext cx="11005197" cy="2133125"/>
          </a:xfrm>
          <a:solidFill>
            <a:schemeClr val="accent1">
              <a:lumMod val="20000"/>
              <a:lumOff val="80000"/>
            </a:schemeClr>
          </a:solidFill>
        </p:spPr>
        <p:txBody>
          <a:bodyPr>
            <a:normAutofit/>
          </a:bodyPr>
          <a:lstStyle/>
          <a:p>
            <a:r>
              <a:rPr lang="en-US" altLang="zh-CN" dirty="0"/>
              <a:t>The exam was over. The students were very nervous and </a:t>
            </a:r>
            <a:r>
              <a:rPr lang="en-US" altLang="zh-CN" dirty="0">
                <a:solidFill>
                  <a:srgbClr val="FF0000"/>
                </a:solidFill>
              </a:rPr>
              <a:t>eager to </a:t>
            </a:r>
            <a:r>
              <a:rPr lang="en-US" altLang="zh-CN" dirty="0"/>
              <a:t>know their scores. They waited in the classroom, </a:t>
            </a:r>
            <a:r>
              <a:rPr lang="en-US" altLang="zh-CN" dirty="0">
                <a:solidFill>
                  <a:srgbClr val="FF0000"/>
                </a:solidFill>
              </a:rPr>
              <a:t>feeling restless</a:t>
            </a:r>
            <a:r>
              <a:rPr lang="en-US" altLang="zh-CN" dirty="0"/>
              <a:t>. Finally, the teacher came in, </a:t>
            </a:r>
            <a:r>
              <a:rPr lang="en-US" altLang="zh-CN" dirty="0">
                <a:solidFill>
                  <a:srgbClr val="FF0000"/>
                </a:solidFill>
              </a:rPr>
              <a:t>holding</a:t>
            </a:r>
            <a:r>
              <a:rPr lang="en-US" altLang="zh-CN" dirty="0"/>
              <a:t> the report cards. The students </a:t>
            </a:r>
            <a:r>
              <a:rPr lang="en-US" altLang="zh-CN" dirty="0">
                <a:solidFill>
                  <a:srgbClr val="FF0000"/>
                </a:solidFill>
              </a:rPr>
              <a:t>gathered around </a:t>
            </a:r>
            <a:r>
              <a:rPr lang="en-US" altLang="zh-CN" dirty="0"/>
              <a:t>to check their scores.</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760719" y="4170873"/>
            <a:ext cx="2450130" cy="2239192"/>
          </a:xfrm>
          <a:prstGeom prst="rect">
            <a:avLst/>
          </a:prstGeom>
        </p:spPr>
      </p:pic>
      <p:sp>
        <p:nvSpPr>
          <p:cNvPr id="5" name="文本框 4"/>
          <p:cNvSpPr txBox="1"/>
          <p:nvPr/>
        </p:nvSpPr>
        <p:spPr>
          <a:xfrm>
            <a:off x="563970" y="140187"/>
            <a:ext cx="60969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原始段落（</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无时间慢的衔接词</a:t>
            </a: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a:t>
            </a:r>
            <a:b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br>
            <a:endPar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8797" y="721705"/>
            <a:ext cx="11274405" cy="2127647"/>
          </a:xfrm>
          <a:solidFill>
            <a:schemeClr val="accent3">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br>
              <a:rPr kumimoji="0" lang="zh-CN" altLang="en-US" sz="15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考试结束了，学生们都紧张得不行，满心急切地想知道成绩。在教室里等待的每一分每一秒，都仿佛被无限拉长（</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After what seemed like a century</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）。随着时间一分一秒地过去（</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With time ticking by</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），大家的心里愈发不安。似乎过了好几个小时（</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It seemed like hours before</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），老师才终于慢悠悠地走进来，手里拿着成绩单。同学们这才缓缓地、一个一个地围上去（</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Slowly but surely</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），一点一点地凑近（</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Little by little</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），查看自己的成绩。</a:t>
            </a:r>
            <a:br>
              <a:rPr kumimoji="0" lang="zh-CN" altLang="en-US" sz="15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endParaRPr lang="zh-CN" altLang="en-US" dirty="0"/>
          </a:p>
        </p:txBody>
      </p:sp>
      <p:sp>
        <p:nvSpPr>
          <p:cNvPr id="3" name="内容占位符 2"/>
          <p:cNvSpPr>
            <a:spLocks noGrp="1"/>
          </p:cNvSpPr>
          <p:nvPr>
            <p:ph idx="1"/>
          </p:nvPr>
        </p:nvSpPr>
        <p:spPr>
          <a:xfrm>
            <a:off x="547544" y="3221867"/>
            <a:ext cx="11005197" cy="2127647"/>
          </a:xfrm>
          <a:solidFill>
            <a:schemeClr val="accent1">
              <a:lumMod val="20000"/>
              <a:lumOff val="80000"/>
            </a:schemeClr>
          </a:solidFill>
        </p:spPr>
        <p:txBody>
          <a:bodyPr>
            <a:normAutofit fontScale="92500" lnSpcReduction="10000"/>
          </a:bodyPr>
          <a:lstStyle/>
          <a:p>
            <a:r>
              <a:rPr lang="en-US" altLang="zh-CN" dirty="0"/>
              <a:t>The exam was over. The students were extremely nervous, </a:t>
            </a:r>
            <a:r>
              <a:rPr lang="en-US" altLang="zh-CN" dirty="0">
                <a:solidFill>
                  <a:srgbClr val="FF0000"/>
                </a:solidFill>
              </a:rPr>
              <a:t>burning with eagerness </a:t>
            </a:r>
            <a:r>
              <a:rPr lang="en-US" altLang="zh-CN" dirty="0"/>
              <a:t>to know their scores. </a:t>
            </a:r>
            <a:r>
              <a:rPr lang="en-US" altLang="zh-CN" dirty="0">
                <a:highlight>
                  <a:srgbClr val="FFFF00"/>
                </a:highlight>
              </a:rPr>
              <a:t>After what seemed like a century</a:t>
            </a:r>
            <a:r>
              <a:rPr lang="en-US" altLang="zh-CN" dirty="0"/>
              <a:t>, they waited in the classroom, and </a:t>
            </a:r>
            <a:r>
              <a:rPr lang="en-US" altLang="zh-CN" dirty="0">
                <a:highlight>
                  <a:srgbClr val="FFFF00"/>
                </a:highlight>
              </a:rPr>
              <a:t>with time ticking by</a:t>
            </a:r>
            <a:r>
              <a:rPr lang="en-US" altLang="zh-CN" dirty="0"/>
              <a:t>, their restlessness grew. </a:t>
            </a:r>
            <a:r>
              <a:rPr lang="en-US" altLang="zh-CN" dirty="0">
                <a:highlight>
                  <a:srgbClr val="FFFF00"/>
                </a:highlight>
              </a:rPr>
              <a:t>It seemed like hours before </a:t>
            </a:r>
            <a:r>
              <a:rPr lang="en-US" altLang="zh-CN" dirty="0"/>
              <a:t>the teacher finally came in slowly, holding the report cards. The students then slowly but surely gathered around, little by little getting closer to check their scores.</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299321" y="4919227"/>
            <a:ext cx="1773588" cy="1620895"/>
          </a:xfrm>
          <a:prstGeom prst="rect">
            <a:avLst/>
          </a:prstGeom>
        </p:spPr>
      </p:pic>
      <p:sp>
        <p:nvSpPr>
          <p:cNvPr id="7" name="文本框 6"/>
          <p:cNvSpPr txBox="1"/>
          <p:nvPr/>
        </p:nvSpPr>
        <p:spPr>
          <a:xfrm>
            <a:off x="547544" y="179451"/>
            <a:ext cx="60969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修改后段落（</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运用时间慢的衔接词</a:t>
            </a: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a:t>
            </a:r>
            <a:endPar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9630" y="71181"/>
            <a:ext cx="11323229" cy="914400"/>
          </a:xfrm>
          <a:solidFill>
            <a:schemeClr val="accent3">
              <a:lumMod val="20000"/>
              <a:lumOff val="80000"/>
            </a:schemeClr>
          </a:solidFill>
        </p:spPr>
        <p:txBody>
          <a:bodyPr>
            <a:normAutofit/>
          </a:bodyPr>
          <a:lstStyle/>
          <a:p>
            <a:r>
              <a:rPr lang="zh-CN" altLang="en-US" dirty="0">
                <a:solidFill>
                  <a:srgbClr val="7030A0"/>
                </a:solidFill>
                <a:highlight>
                  <a:srgbClr val="FFFF00"/>
                </a:highlight>
                <a:latin typeface="隶书" panose="02010509060101010101" pitchFamily="49" charset="-122"/>
                <a:ea typeface="隶书" panose="02010509060101010101" pitchFamily="49" charset="-122"/>
              </a:rPr>
              <a:t>空间转场</a:t>
            </a:r>
            <a:r>
              <a:rPr lang="zh-CN" altLang="en-US" dirty="0">
                <a:solidFill>
                  <a:srgbClr val="7030A0"/>
                </a:solidFill>
                <a:latin typeface="隶书" panose="02010509060101010101" pitchFamily="49" charset="-122"/>
                <a:ea typeface="隶书" panose="02010509060101010101" pitchFamily="49" charset="-122"/>
              </a:rPr>
              <a:t>：</a:t>
            </a: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279248" y="1133419"/>
            <a:ext cx="11558673" cy="5489138"/>
          </a:xfrm>
          <a:solidFill>
            <a:schemeClr val="accent1">
              <a:lumMod val="20000"/>
              <a:lumOff val="80000"/>
            </a:schemeClr>
          </a:solidFill>
        </p:spPr>
        <p:txBody>
          <a:bodyPr>
            <a:normAutofit fontScale="92500" lnSpcReduction="20000"/>
          </a:bodyPr>
          <a:lstStyle/>
          <a:p>
            <a:pPr marL="0">
              <a:lnSpc>
                <a:spcPct val="120000"/>
              </a:lnSpc>
              <a:spcBef>
                <a:spcPts val="0"/>
              </a:spcBef>
            </a:pPr>
            <a:r>
              <a:rPr lang="en-US" altLang="zh-CN" sz="2000" dirty="0">
                <a:highlight>
                  <a:srgbClr val="00FF00"/>
                </a:highlight>
              </a:rPr>
              <a:t>What sb. saw/heard/knew next was...</a:t>
            </a:r>
            <a:endParaRPr lang="en-US" altLang="zh-CN" sz="2000" dirty="0">
              <a:highlight>
                <a:srgbClr val="00FF00"/>
              </a:highlight>
            </a:endParaRPr>
          </a:p>
          <a:p>
            <a:pPr marL="0">
              <a:lnSpc>
                <a:spcPct val="120000"/>
              </a:lnSpc>
              <a:spcBef>
                <a:spcPts val="0"/>
              </a:spcBef>
            </a:pPr>
            <a:r>
              <a:rPr lang="zh-CN" altLang="en-US" sz="2000" dirty="0"/>
              <a:t>语法：</a:t>
            </a:r>
            <a:r>
              <a:rPr lang="en-US" altLang="zh-CN" sz="2000" dirty="0"/>
              <a:t>what </a:t>
            </a:r>
            <a:r>
              <a:rPr lang="zh-CN" altLang="en-US" sz="2000" dirty="0"/>
              <a:t>引导主语从句，主句谓语多为 </a:t>
            </a:r>
            <a:r>
              <a:rPr lang="en-US" altLang="zh-CN" sz="2000" dirty="0"/>
              <a:t>be </a:t>
            </a:r>
            <a:r>
              <a:rPr lang="zh-CN" altLang="en-US" sz="2000" dirty="0"/>
              <a:t>动词，时态与上下文一致。</a:t>
            </a:r>
            <a:endParaRPr lang="zh-CN" altLang="en-US" sz="2000" dirty="0"/>
          </a:p>
          <a:p>
            <a:pPr marL="0">
              <a:lnSpc>
                <a:spcPct val="120000"/>
              </a:lnSpc>
              <a:spcBef>
                <a:spcPts val="0"/>
              </a:spcBef>
            </a:pPr>
            <a:r>
              <a:rPr lang="en-US" altLang="zh-CN" sz="2000" dirty="0">
                <a:highlight>
                  <a:srgbClr val="00FF00"/>
                </a:highlight>
              </a:rPr>
              <a:t>What greeted sb. was...</a:t>
            </a:r>
            <a:endParaRPr lang="en-US" altLang="zh-CN" sz="2000" dirty="0">
              <a:highlight>
                <a:srgbClr val="00FF00"/>
              </a:highlight>
            </a:endParaRPr>
          </a:p>
          <a:p>
            <a:pPr marL="0">
              <a:lnSpc>
                <a:spcPct val="120000"/>
              </a:lnSpc>
              <a:spcBef>
                <a:spcPts val="0"/>
              </a:spcBef>
            </a:pPr>
            <a:r>
              <a:rPr lang="zh-CN" altLang="en-US" sz="2000" dirty="0"/>
              <a:t>语法：</a:t>
            </a:r>
            <a:r>
              <a:rPr lang="en-US" altLang="zh-CN" sz="2000" dirty="0"/>
              <a:t>what </a:t>
            </a:r>
            <a:r>
              <a:rPr lang="zh-CN" altLang="en-US" sz="2000" dirty="0"/>
              <a:t>引导主语从句，强调进入新场景的第一印象，时态常为一般过去时。</a:t>
            </a:r>
            <a:endParaRPr lang="zh-CN" altLang="en-US" sz="2000" dirty="0"/>
          </a:p>
          <a:p>
            <a:pPr marL="0">
              <a:lnSpc>
                <a:spcPct val="120000"/>
              </a:lnSpc>
              <a:spcBef>
                <a:spcPts val="0"/>
              </a:spcBef>
            </a:pPr>
            <a:r>
              <a:rPr lang="en-US" altLang="zh-CN" sz="2000" dirty="0">
                <a:highlight>
                  <a:srgbClr val="00FF00"/>
                </a:highlight>
              </a:rPr>
              <a:t>A closer look explained everything.</a:t>
            </a:r>
            <a:endParaRPr lang="en-US" altLang="zh-CN" sz="2000" dirty="0">
              <a:highlight>
                <a:srgbClr val="00FF00"/>
              </a:highlight>
            </a:endParaRPr>
          </a:p>
          <a:p>
            <a:pPr marL="0">
              <a:lnSpc>
                <a:spcPct val="120000"/>
              </a:lnSpc>
              <a:spcBef>
                <a:spcPts val="0"/>
              </a:spcBef>
            </a:pPr>
            <a:r>
              <a:rPr lang="zh-CN" altLang="en-US" sz="2000" dirty="0"/>
              <a:t>语法：简单句，强调细节揭示，时态随语境变化（过去 </a:t>
            </a:r>
            <a:r>
              <a:rPr lang="en-US" altLang="zh-CN" sz="2000" dirty="0"/>
              <a:t>/ </a:t>
            </a:r>
            <a:r>
              <a:rPr lang="zh-CN" altLang="en-US" sz="2000" dirty="0"/>
              <a:t>现在）。</a:t>
            </a:r>
            <a:endParaRPr lang="zh-CN" altLang="en-US" sz="2000" dirty="0"/>
          </a:p>
          <a:p>
            <a:pPr marL="0">
              <a:lnSpc>
                <a:spcPct val="120000"/>
              </a:lnSpc>
              <a:spcBef>
                <a:spcPts val="0"/>
              </a:spcBef>
            </a:pPr>
            <a:r>
              <a:rPr lang="en-US" altLang="zh-CN" sz="2000" dirty="0">
                <a:highlight>
                  <a:srgbClr val="00FF00"/>
                </a:highlight>
              </a:rPr>
              <a:t>With a closer look, sb. did </a:t>
            </a:r>
            <a:r>
              <a:rPr lang="en-US" altLang="zh-CN" sz="2000" dirty="0" err="1">
                <a:highlight>
                  <a:srgbClr val="00FF00"/>
                </a:highlight>
              </a:rPr>
              <a:t>sth</a:t>
            </a:r>
            <a:r>
              <a:rPr lang="en-US" altLang="zh-CN" sz="2000" dirty="0">
                <a:highlight>
                  <a:srgbClr val="00FF00"/>
                </a:highlight>
              </a:rPr>
              <a:t>.</a:t>
            </a:r>
            <a:endParaRPr lang="en-US" altLang="zh-CN" sz="2000" dirty="0">
              <a:highlight>
                <a:srgbClr val="00FF00"/>
              </a:highlight>
            </a:endParaRPr>
          </a:p>
          <a:p>
            <a:pPr marL="0">
              <a:lnSpc>
                <a:spcPct val="120000"/>
              </a:lnSpc>
              <a:spcBef>
                <a:spcPts val="0"/>
              </a:spcBef>
            </a:pPr>
            <a:r>
              <a:rPr lang="zh-CN" altLang="en-US" sz="2000" dirty="0"/>
              <a:t>语法：</a:t>
            </a:r>
            <a:r>
              <a:rPr lang="en-US" altLang="zh-CN" sz="2000" dirty="0"/>
              <a:t>with </a:t>
            </a:r>
            <a:r>
              <a:rPr lang="zh-CN" altLang="en-US" sz="2000" dirty="0"/>
              <a:t>短语作状语，后接人物动作，时态与主句一致。</a:t>
            </a:r>
            <a:endParaRPr lang="zh-CN" altLang="en-US" sz="2000" dirty="0"/>
          </a:p>
          <a:p>
            <a:pPr marL="0">
              <a:lnSpc>
                <a:spcPct val="120000"/>
              </a:lnSpc>
              <a:spcBef>
                <a:spcPts val="0"/>
              </a:spcBef>
            </a:pPr>
            <a:r>
              <a:rPr lang="en-US" altLang="zh-CN" sz="2000" dirty="0">
                <a:highlight>
                  <a:srgbClr val="00FF00"/>
                </a:highlight>
              </a:rPr>
              <a:t>Once home/inside/outside, sb. did </a:t>
            </a:r>
            <a:r>
              <a:rPr lang="en-US" altLang="zh-CN" sz="2000" dirty="0" err="1">
                <a:highlight>
                  <a:srgbClr val="00FF00"/>
                </a:highlight>
              </a:rPr>
              <a:t>sth</a:t>
            </a:r>
            <a:r>
              <a:rPr lang="en-US" altLang="zh-CN" sz="2000" dirty="0">
                <a:highlight>
                  <a:srgbClr val="00FF00"/>
                </a:highlight>
              </a:rPr>
              <a:t>.</a:t>
            </a:r>
            <a:endParaRPr lang="en-US" altLang="zh-CN" sz="2000" dirty="0">
              <a:highlight>
                <a:srgbClr val="00FF00"/>
              </a:highlight>
            </a:endParaRPr>
          </a:p>
          <a:p>
            <a:pPr marL="0">
              <a:lnSpc>
                <a:spcPct val="120000"/>
              </a:lnSpc>
              <a:spcBef>
                <a:spcPts val="0"/>
              </a:spcBef>
            </a:pPr>
            <a:r>
              <a:rPr lang="zh-CN" altLang="en-US" sz="2000" dirty="0"/>
              <a:t>语法：</a:t>
            </a:r>
            <a:r>
              <a:rPr lang="en-US" altLang="zh-CN" sz="2000" dirty="0"/>
              <a:t>once </a:t>
            </a:r>
            <a:r>
              <a:rPr lang="zh-CN" altLang="en-US" sz="2000" dirty="0"/>
              <a:t>引导省略式时间状语从句（省略主语 </a:t>
            </a:r>
            <a:r>
              <a:rPr lang="en-US" altLang="zh-CN" sz="2000" dirty="0"/>
              <a:t>+ be</a:t>
            </a:r>
            <a:r>
              <a:rPr lang="zh-CN" altLang="en-US" sz="2000" dirty="0"/>
              <a:t>），主句时态多为一般过去时。</a:t>
            </a:r>
            <a:endParaRPr lang="zh-CN" altLang="en-US" sz="2000" dirty="0"/>
          </a:p>
          <a:p>
            <a:pPr marL="0">
              <a:lnSpc>
                <a:spcPct val="120000"/>
              </a:lnSpc>
              <a:spcBef>
                <a:spcPts val="0"/>
              </a:spcBef>
            </a:pPr>
            <a:r>
              <a:rPr lang="en-US" altLang="zh-CN" sz="2000" dirty="0">
                <a:highlight>
                  <a:srgbClr val="00FF00"/>
                </a:highlight>
              </a:rPr>
              <a:t>On one's way (back) to/back sp., sb. did </a:t>
            </a:r>
            <a:r>
              <a:rPr lang="en-US" altLang="zh-CN" sz="2000" dirty="0" err="1">
                <a:highlight>
                  <a:srgbClr val="00FF00"/>
                </a:highlight>
              </a:rPr>
              <a:t>sth</a:t>
            </a:r>
            <a:r>
              <a:rPr lang="en-US" altLang="zh-CN" sz="2000" dirty="0">
                <a:highlight>
                  <a:srgbClr val="00FF00"/>
                </a:highlight>
              </a:rPr>
              <a:t>.</a:t>
            </a:r>
            <a:endParaRPr lang="en-US" altLang="zh-CN" sz="2000" dirty="0">
              <a:highlight>
                <a:srgbClr val="00FF00"/>
              </a:highlight>
            </a:endParaRPr>
          </a:p>
          <a:p>
            <a:pPr marL="0">
              <a:lnSpc>
                <a:spcPct val="120000"/>
              </a:lnSpc>
              <a:spcBef>
                <a:spcPts val="0"/>
              </a:spcBef>
            </a:pPr>
            <a:r>
              <a:rPr lang="zh-CN" altLang="en-US" sz="2000" dirty="0"/>
              <a:t>语法：</a:t>
            </a:r>
            <a:r>
              <a:rPr lang="en-US" altLang="zh-CN" sz="2000" dirty="0"/>
              <a:t>on </a:t>
            </a:r>
            <a:r>
              <a:rPr lang="zh-CN" altLang="en-US" sz="2000" dirty="0"/>
              <a:t>短语作状语，</a:t>
            </a:r>
            <a:r>
              <a:rPr lang="en-US" altLang="zh-CN" sz="2000" dirty="0"/>
              <a:t>to </a:t>
            </a:r>
            <a:r>
              <a:rPr lang="zh-CN" altLang="en-US" sz="2000" dirty="0"/>
              <a:t>后接地点名词，</a:t>
            </a:r>
            <a:r>
              <a:rPr lang="en-US" altLang="zh-CN" sz="2000" dirty="0"/>
              <a:t>back </a:t>
            </a:r>
            <a:r>
              <a:rPr lang="zh-CN" altLang="en-US" sz="2000" dirty="0"/>
              <a:t>后接地点副词（如 </a:t>
            </a:r>
            <a:r>
              <a:rPr lang="en-US" altLang="zh-CN" sz="2000" dirty="0"/>
              <a:t>home</a:t>
            </a:r>
            <a:r>
              <a:rPr lang="zh-CN" altLang="en-US" sz="2000" dirty="0"/>
              <a:t>），时态灵活。</a:t>
            </a:r>
            <a:endParaRPr lang="zh-CN" altLang="en-US" sz="2000" dirty="0"/>
          </a:p>
          <a:p>
            <a:pPr marL="0">
              <a:lnSpc>
                <a:spcPct val="120000"/>
              </a:lnSpc>
              <a:spcBef>
                <a:spcPts val="0"/>
              </a:spcBef>
            </a:pPr>
            <a:r>
              <a:rPr lang="en-US" altLang="zh-CN" sz="2000" dirty="0">
                <a:highlight>
                  <a:srgbClr val="00FF00"/>
                </a:highlight>
              </a:rPr>
              <a:t>As sb. moved from...to..., </a:t>
            </a:r>
            <a:r>
              <a:rPr lang="en-US" altLang="zh-CN" sz="2000" dirty="0"/>
              <a:t>...</a:t>
            </a:r>
            <a:endParaRPr lang="en-US" altLang="zh-CN" sz="2000" dirty="0"/>
          </a:p>
          <a:p>
            <a:pPr marL="0">
              <a:lnSpc>
                <a:spcPct val="120000"/>
              </a:lnSpc>
              <a:spcBef>
                <a:spcPts val="0"/>
              </a:spcBef>
            </a:pPr>
            <a:r>
              <a:rPr lang="zh-CN" altLang="en-US" sz="2000" dirty="0"/>
              <a:t>语法：</a:t>
            </a:r>
            <a:r>
              <a:rPr lang="en-US" altLang="zh-CN" sz="2000" dirty="0"/>
              <a:t>as </a:t>
            </a:r>
            <a:r>
              <a:rPr lang="zh-CN" altLang="en-US" sz="2000" dirty="0"/>
              <a:t>引导时间状语从句，描述空间移动过程，主从句时态一致。</a:t>
            </a:r>
            <a:endParaRPr lang="zh-CN" altLang="en-US" sz="2000" dirty="0"/>
          </a:p>
          <a:p>
            <a:pPr marL="0">
              <a:lnSpc>
                <a:spcPct val="120000"/>
              </a:lnSpc>
              <a:spcBef>
                <a:spcPts val="0"/>
              </a:spcBef>
            </a:pPr>
            <a:r>
              <a:rPr lang="en-US" altLang="zh-CN" sz="2000" dirty="0">
                <a:highlight>
                  <a:srgbClr val="00FF00"/>
                </a:highlight>
              </a:rPr>
              <a:t>Following the sound/light/smell of..., ...</a:t>
            </a:r>
            <a:endParaRPr lang="en-US" altLang="zh-CN" sz="2000" dirty="0">
              <a:highlight>
                <a:srgbClr val="00FF00"/>
              </a:highlight>
            </a:endParaRPr>
          </a:p>
          <a:p>
            <a:pPr marL="0">
              <a:lnSpc>
                <a:spcPct val="120000"/>
              </a:lnSpc>
              <a:spcBef>
                <a:spcPts val="0"/>
              </a:spcBef>
            </a:pPr>
            <a:r>
              <a:rPr lang="zh-CN" altLang="en-US" sz="2000" dirty="0"/>
              <a:t>语法：现在分词短语作状语，感官名词前加定冠词，时态多为过去时。</a:t>
            </a:r>
            <a:endParaRPr lang="zh-CN" altLang="en-US" sz="2000" dirty="0"/>
          </a:p>
          <a:p>
            <a:pPr marL="0">
              <a:lnSpc>
                <a:spcPct val="120000"/>
              </a:lnSpc>
              <a:spcBef>
                <a:spcPts val="0"/>
              </a:spcBef>
            </a:pPr>
            <a:r>
              <a:rPr lang="en-US" altLang="zh-CN" sz="2000" dirty="0">
                <a:highlight>
                  <a:srgbClr val="00FF00"/>
                </a:highlight>
              </a:rPr>
              <a:t>Entering..., sb. found oneself in...</a:t>
            </a:r>
            <a:endParaRPr lang="en-US" altLang="zh-CN" sz="2000" dirty="0">
              <a:highlight>
                <a:srgbClr val="00FF00"/>
              </a:highlight>
            </a:endParaRPr>
          </a:p>
          <a:p>
            <a:pPr marL="0">
              <a:lnSpc>
                <a:spcPct val="120000"/>
              </a:lnSpc>
              <a:spcBef>
                <a:spcPts val="0"/>
              </a:spcBef>
            </a:pPr>
            <a:r>
              <a:rPr lang="zh-CN" altLang="en-US" sz="2000" dirty="0"/>
              <a:t>语法：现在分词短语作时间状语，</a:t>
            </a:r>
            <a:r>
              <a:rPr lang="en-US" altLang="zh-CN" sz="2000" dirty="0"/>
              <a:t>oneself </a:t>
            </a:r>
            <a:r>
              <a:rPr lang="zh-CN" altLang="en-US" sz="2000" dirty="0"/>
              <a:t>与主语一致，主句描述新空间状态。</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201" y="900313"/>
            <a:ext cx="11186343" cy="1325563"/>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放学了，我离开学校。路上有一家商店，我看到里面有很多人。我回家打开门，妈妈在厨房做饭。我走进房间放下书包，然后去帮忙。</a:t>
            </a: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lang="en-US" altLang="zh-CN" sz="2700" dirty="0"/>
            </a:br>
            <a:br>
              <a:rPr lang="en-US" altLang="zh-CN" sz="2700" dirty="0"/>
            </a:br>
            <a:endParaRPr lang="zh-CN" altLang="en-US" dirty="0"/>
          </a:p>
        </p:txBody>
      </p:sp>
      <p:sp>
        <p:nvSpPr>
          <p:cNvPr id="3" name="内容占位符 2"/>
          <p:cNvSpPr>
            <a:spLocks noGrp="1"/>
          </p:cNvSpPr>
          <p:nvPr>
            <p:ph idx="1"/>
          </p:nvPr>
        </p:nvSpPr>
        <p:spPr>
          <a:xfrm>
            <a:off x="624201" y="2362437"/>
            <a:ext cx="11005197" cy="2133125"/>
          </a:xfrm>
          <a:solidFill>
            <a:schemeClr val="accent1">
              <a:lumMod val="20000"/>
              <a:lumOff val="80000"/>
            </a:schemeClr>
          </a:solidFill>
        </p:spPr>
        <p:txBody>
          <a:bodyPr>
            <a:normAutofit/>
          </a:bodyPr>
          <a:lstStyle/>
          <a:p>
            <a:r>
              <a:rPr lang="en-US" altLang="zh-CN" dirty="0"/>
              <a:t>School ended, and I left the school. There was a store on the road, and I saw many people inside. I went home, opened the door, and my mom was cooking in the kitchen. I </a:t>
            </a:r>
            <a:r>
              <a:rPr lang="en-US" altLang="zh-CN" dirty="0">
                <a:solidFill>
                  <a:srgbClr val="FF0000"/>
                </a:solidFill>
              </a:rPr>
              <a:t>entered</a:t>
            </a:r>
            <a:r>
              <a:rPr lang="en-US" altLang="zh-CN" dirty="0"/>
              <a:t> my room, </a:t>
            </a:r>
            <a:r>
              <a:rPr lang="en-US" altLang="zh-CN" dirty="0">
                <a:solidFill>
                  <a:srgbClr val="FF0000"/>
                </a:solidFill>
              </a:rPr>
              <a:t>put down </a:t>
            </a:r>
            <a:r>
              <a:rPr lang="en-US" altLang="zh-CN" dirty="0"/>
              <a:t>my schoolbag, and went to help.</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760719" y="4170873"/>
            <a:ext cx="2450130" cy="2239192"/>
          </a:xfrm>
          <a:prstGeom prst="rect">
            <a:avLst/>
          </a:prstGeom>
        </p:spPr>
      </p:pic>
      <p:sp>
        <p:nvSpPr>
          <p:cNvPr id="5" name="文本框 4"/>
          <p:cNvSpPr txBox="1"/>
          <p:nvPr/>
        </p:nvSpPr>
        <p:spPr>
          <a:xfrm>
            <a:off x="563970" y="140187"/>
            <a:ext cx="60969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原始段落</a:t>
            </a:r>
            <a:r>
              <a:rPr lang="zh-CN" altLang="en-US" sz="2400" b="1" dirty="0">
                <a:solidFill>
                  <a:srgbClr val="7030A0"/>
                </a:solidFill>
                <a:latin typeface="等线" panose="02010600030101010101" charset="-122"/>
                <a:ea typeface="等线" panose="02010600030101010101" charset="-122"/>
              </a:rPr>
              <a:t>   </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无空间转场（平铺直叙）</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4953" y="722760"/>
            <a:ext cx="11388249" cy="2575580"/>
          </a:xfrm>
          <a:solidFill>
            <a:schemeClr val="accent3">
              <a:lumMod val="20000"/>
              <a:lumOff val="80000"/>
            </a:schemeClr>
          </a:solidFill>
        </p:spPr>
        <p:txBody>
          <a:bodyPr>
            <a:normAutofit fontScale="90000"/>
          </a:bodyPr>
          <a:lstStyle/>
          <a:p>
            <a:pPr marL="228600" marR="0" lvl="0" indent="-228600" defTabSz="914400" rtl="0" eaLnBrk="1" fontAlgn="auto" latinLnBrk="0" hangingPunct="1">
              <a:lnSpc>
                <a:spcPct val="90000"/>
              </a:lnSpc>
              <a:spcBef>
                <a:spcPts val="1000"/>
              </a:spcBef>
              <a:spcAft>
                <a:spcPts val="0"/>
              </a:spcAft>
              <a:defRPr/>
            </a:pPr>
            <a:br>
              <a:rPr kumimoji="0" lang="zh-CN" altLang="en-US" sz="15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15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15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放学铃响，我踏出教室（</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Once outside the classroom</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）。沿着熟悉的街道走，街角新开的面包店飘来的香味吸引了我（</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Following the smell of freshly baked bread from the new bakery on the corner</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）。走近一看（</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With a closer look</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），橱窗里的牛角包金黄酥脆。继续往家走（</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On my way back home</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），社区花园里的樱花树正在盛开，花瓣飘落在小径上。</a:t>
            </a:r>
            <a:b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推开家门（</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Once home</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），迎接我的是（</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What greeted me was</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）妈妈在厨房忙碌的身影和饭菜的香气。走进房间（</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Entering my room</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），我发现书桌上放着一张社区活动传单。仔细一看（</a:t>
            </a:r>
            <a:r>
              <a:rPr kumimoji="0" lang="en-US" altLang="zh-CN"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closer look explained everything</a:t>
            </a:r>
            <a: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），周末将举办烘焙工作坊，就在街角的新面包店。我立刻跑回厨房，跟妈妈分享这个发现。</a:t>
            </a:r>
            <a:br>
              <a:rPr kumimoji="0" lang="zh-CN" altLang="en-US" sz="240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zh-CN" altLang="en-US" sz="15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endParaRPr lang="zh-CN" altLang="en-US" dirty="0"/>
          </a:p>
        </p:txBody>
      </p:sp>
      <p:sp>
        <p:nvSpPr>
          <p:cNvPr id="3" name="内容占位符 2"/>
          <p:cNvSpPr>
            <a:spLocks noGrp="1"/>
          </p:cNvSpPr>
          <p:nvPr>
            <p:ph idx="1"/>
          </p:nvPr>
        </p:nvSpPr>
        <p:spPr>
          <a:xfrm>
            <a:off x="470890" y="3379984"/>
            <a:ext cx="11081852" cy="3234359"/>
          </a:xfrm>
          <a:solidFill>
            <a:schemeClr val="accent1">
              <a:lumMod val="20000"/>
              <a:lumOff val="80000"/>
            </a:schemeClr>
          </a:solidFill>
        </p:spPr>
        <p:txBody>
          <a:bodyPr>
            <a:normAutofit fontScale="92500" lnSpcReduction="20000"/>
          </a:bodyPr>
          <a:lstStyle/>
          <a:p>
            <a:r>
              <a:rPr lang="en-US" altLang="zh-CN" dirty="0"/>
              <a:t>When the school bell rang, I stepped outside the classroom. Following the smell of freshly baked bread from the new bakery on the corner, I walked along the familiar street. With a closer look, the croissants in the window were golden and crispy. On my way back home, cherry blossoms from the community garden were in full bloom, their petals falling on the path.</a:t>
            </a:r>
            <a:endParaRPr lang="en-US" altLang="zh-CN" dirty="0"/>
          </a:p>
          <a:p>
            <a:r>
              <a:rPr lang="en-US" altLang="zh-CN" dirty="0"/>
              <a:t>Once home, what greeted me was the sight of Mom busy in the kitchen and the aroma of food. Entering my room, I found a flyer for a community event on my desk. A closer look explained everything: there would be a baking workshop on the weekend at the new bakery around the corner. I immediately ran back to the kitchen to share the news with Mom.</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299321" y="4919227"/>
            <a:ext cx="1773588" cy="1620895"/>
          </a:xfrm>
          <a:prstGeom prst="rect">
            <a:avLst/>
          </a:prstGeom>
        </p:spPr>
      </p:pic>
      <p:sp>
        <p:nvSpPr>
          <p:cNvPr id="7" name="文本框 6"/>
          <p:cNvSpPr txBox="1"/>
          <p:nvPr/>
        </p:nvSpPr>
        <p:spPr>
          <a:xfrm>
            <a:off x="547544" y="179451"/>
            <a:ext cx="85362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修改后段落（</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有空间转场（融入句型，增强画面感）</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3580" y="520169"/>
            <a:ext cx="11602477" cy="6143454"/>
          </a:xfrm>
          <a:solidFill>
            <a:schemeClr val="accent3">
              <a:lumMod val="40000"/>
              <a:lumOff val="60000"/>
            </a:schemeClr>
          </a:solidFill>
        </p:spPr>
        <p:txBody>
          <a:bodyPr>
            <a:normAutofit fontScale="85000" lnSpcReduction="10000"/>
          </a:bodyPr>
          <a:lstStyle/>
          <a:p>
            <a:r>
              <a:rPr lang="en-US" altLang="zh-CN" sz="2400" dirty="0"/>
              <a:t>Each October, I strongly requested my parents to take us to a pumpkin (</a:t>
            </a:r>
            <a:r>
              <a:rPr lang="zh-CN" altLang="en-US" sz="2400" dirty="0"/>
              <a:t>南瓜</a:t>
            </a:r>
            <a:r>
              <a:rPr lang="en-US" altLang="zh-CN" sz="2400" dirty="0"/>
              <a:t>) field to choose pumpkins, but it never happened. I was extremely astonished when my father came home with the most incredible news about a pumpkin lantern carving party at the Pumpkin Field, which was just a short distance away.</a:t>
            </a:r>
            <a:endParaRPr lang="en-US" altLang="zh-CN" sz="2400" dirty="0"/>
          </a:p>
          <a:p>
            <a:r>
              <a:rPr lang="en-US" altLang="zh-CN" sz="2400" dirty="0"/>
              <a:t>I shouted out in disbelief, and my younger brother, Tex, shouted the pumpkin lantern carving party repeatedly with excitement. However, my father mentioned a rumor about something awful and unexpected happening there, sounding concerned. Regardless of it, Tex and I quickly leaped into the car and fastened our seat belts, eager to leave for the Pumpkin Field. On the way, Tex announced with delight that he would choose the biggest pumpkin, while I remarked with confidence that “greatest” wasn’t a real word and that I would choose the coolest one. Tex yelled that he would choose the one to make the most frightening pumpkin lantern. My dad cut in, cautioning us about too much enthusiasm and suggested having a Plan B if Plan A didn’t work out.</a:t>
            </a:r>
            <a:endParaRPr lang="en-US" altLang="zh-CN" sz="2400" dirty="0"/>
          </a:p>
          <a:p>
            <a:r>
              <a:rPr lang="en-US" altLang="zh-CN" sz="2400" dirty="0"/>
              <a:t>No reply! Tex and I kept up our excitement, laughing and talking. The journey was especially awesome as we witnessed all sorts of Halloween decorations along the route. Tex informed me that we were driving near our destination, pointing to sparkling orange lights and a blinking Pumpkin Field sign. “Yeah! Yes! It wasn’t a long drive,” I said. “Be careful, pumpkins! Here we come!”</a:t>
            </a:r>
            <a:endParaRPr lang="en-US" altLang="zh-CN" sz="2400" dirty="0"/>
          </a:p>
          <a:p>
            <a:r>
              <a:rPr lang="en-US" altLang="zh-CN" sz="2400" dirty="0"/>
              <a:t>Appearing before us were pumpkins of all sizes scattered throughout the field. We arrived there thrilled and desperate to find pumpkins of all sizes. Tex declared he would choose an enormous one, but upon approaching, to his disappointment, he noticed a hole in it when he found one. He then hurried to another perfect pumpkin, only sad to find someone had taken a bite out of it.</a:t>
            </a:r>
            <a:endParaRPr lang="en-US" altLang="zh-CN" sz="2400" dirty="0"/>
          </a:p>
          <a:p>
            <a:r>
              <a:rPr lang="en-US" altLang="zh-CN" sz="2400" dirty="0">
                <a:solidFill>
                  <a:srgbClr val="002060"/>
                </a:solidFill>
              </a:rPr>
              <a:t>That’s when I noticed the Pumpkin Field Closed sign.</a:t>
            </a:r>
            <a:endParaRPr lang="en-US" altLang="zh-CN" sz="2400" dirty="0">
              <a:solidFill>
                <a:srgbClr val="002060"/>
              </a:solidFill>
            </a:endParaRPr>
          </a:p>
          <a:p>
            <a:r>
              <a:rPr lang="en-US" altLang="zh-CN" sz="2400" dirty="0">
                <a:solidFill>
                  <a:srgbClr val="002060"/>
                </a:solidFill>
              </a:rPr>
              <a:t>Finally, we agreed to hold our own pumpkin lantern carving party the next day.</a:t>
            </a:r>
            <a:endParaRPr lang="zh-CN" altLang="en-US" sz="2400" dirty="0">
              <a:solidFill>
                <a:srgbClr val="002060"/>
              </a:solidFill>
            </a:endParaRPr>
          </a:p>
        </p:txBody>
      </p:sp>
      <p:sp>
        <p:nvSpPr>
          <p:cNvPr id="2" name="文本框 1"/>
          <p:cNvSpPr txBox="1"/>
          <p:nvPr/>
        </p:nvSpPr>
        <p:spPr>
          <a:xfrm>
            <a:off x="262819" y="0"/>
            <a:ext cx="14838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rgbClr val="7030A0"/>
                </a:solidFill>
                <a:effectLst/>
                <a:highlight>
                  <a:srgbClr val="FFFF00"/>
                </a:highlight>
                <a:uLnTx/>
                <a:uFillTx/>
                <a:latin typeface="等线" panose="02010600030101010101" charset="-122"/>
                <a:ea typeface="等线" panose="02010600030101010101" charset="-122"/>
                <a:cs typeface="+mn-cs"/>
              </a:rPr>
              <a:t>实战</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p:nvPr/>
        </p:nvSpPr>
        <p:spPr>
          <a:xfrm>
            <a:off x="3202950" y="132791"/>
            <a:ext cx="3131809" cy="1015663"/>
          </a:xfrm>
          <a:prstGeom prst="rect">
            <a:avLst/>
          </a:prstGeom>
          <a:noFill/>
        </p:spPr>
        <p:txBody>
          <a:bodyPr wrap="square" rtlCol="0">
            <a:spAutoFit/>
          </a:bodyPr>
          <a:lstStyle/>
          <a:p>
            <a:pPr marL="0" marR="0" lvl="0" indent="0" algn="l" defTabSz="1218565" rtl="0" eaLnBrk="1" fontAlgn="base" latinLnBrk="0" hangingPunct="1">
              <a:lnSpc>
                <a:spcPct val="100000"/>
              </a:lnSpc>
              <a:spcBef>
                <a:spcPct val="0"/>
              </a:spcBef>
              <a:spcAft>
                <a:spcPct val="0"/>
              </a:spcAft>
              <a:buClrTx/>
              <a:buSzTx/>
              <a:buFontTx/>
              <a:buNone/>
              <a:defRPr/>
            </a:pPr>
            <a:r>
              <a:rPr kumimoji="0" lang="en-US" altLang="zh-CN" sz="6000" b="0" i="0" u="none" strike="noStrike" kern="1200" cap="none" spc="-40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2025</a:t>
            </a:r>
            <a:endParaRPr kumimoji="0" lang="zh-CN" altLang="en-US" sz="6000" b="0" i="0" u="none" strike="noStrike" kern="1200" cap="none" spc="-40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endParaRPr>
          </a:p>
        </p:txBody>
      </p:sp>
      <p:sp>
        <p:nvSpPr>
          <p:cNvPr id="4" name="标题 1"/>
          <p:cNvSpPr txBox="1"/>
          <p:nvPr/>
        </p:nvSpPr>
        <p:spPr>
          <a:xfrm>
            <a:off x="4489165" y="3813551"/>
            <a:ext cx="7856148" cy="966957"/>
          </a:xfrm>
          <a:prstGeom prst="rect">
            <a:avLst/>
          </a:prstGeom>
          <a:solidFill>
            <a:schemeClr val="accent3">
              <a:lumMod val="20000"/>
              <a:lumOff val="80000"/>
            </a:schemeClr>
          </a:solidFill>
        </p:spPr>
        <p:txBody>
          <a:bodyPr>
            <a:noAutofit/>
          </a:bodyPr>
          <a:lstStyle>
            <a:lvl1pPr algn="l" defTabSz="866775" rtl="0" eaLnBrk="1" latinLnBrk="0" hangingPunct="1">
              <a:lnSpc>
                <a:spcPct val="90000"/>
              </a:lnSpc>
              <a:spcBef>
                <a:spcPct val="0"/>
              </a:spcBef>
              <a:buNone/>
              <a:defRPr sz="4130" kern="1200">
                <a:solidFill>
                  <a:schemeClr val="tx1"/>
                </a:solidFill>
                <a:latin typeface="+mj-lt"/>
                <a:ea typeface="+mj-ea"/>
                <a:cs typeface="+mj-cs"/>
              </a:defRPr>
            </a:lvl1pPr>
          </a:lstStyle>
          <a:p>
            <a:pPr marL="0" marR="0" lvl="0" indent="0" algn="l" defTabSz="866775" rtl="0" eaLnBrk="1" fontAlgn="auto" latinLnBrk="0" hangingPunct="1">
              <a:lnSpc>
                <a:spcPct val="90000"/>
              </a:lnSpc>
              <a:spcBef>
                <a:spcPct val="0"/>
              </a:spcBef>
              <a:spcAft>
                <a:spcPts val="0"/>
              </a:spcAft>
              <a:buClrTx/>
              <a:buSzTx/>
              <a:buFontTx/>
              <a:buNone/>
              <a:defRPr/>
            </a:pPr>
            <a:r>
              <a:rPr kumimoji="0" lang="zh-CN" altLang="en-US" sz="5400" b="1" i="0" u="none" strike="noStrike" kern="1200" cap="none" spc="0" normalizeH="0" baseline="0" noProof="0" dirty="0">
                <a:ln>
                  <a:noFill/>
                </a:ln>
                <a:solidFill>
                  <a:srgbClr val="FF0000"/>
                </a:solidFill>
                <a:effectLst/>
                <a:highlight>
                  <a:srgbClr val="FFFF00"/>
                </a:highlight>
                <a:uLnTx/>
                <a:uFillTx/>
                <a:latin typeface="Arial" panose="020B0604020202020204"/>
                <a:ea typeface="隶书" panose="02010509060101010101" pitchFamily="49" charset="-122"/>
                <a:cs typeface="+mj-cs"/>
              </a:rPr>
              <a:t>短语句型</a:t>
            </a:r>
            <a:r>
              <a:rPr kumimoji="0" lang="zh-CN" altLang="en-US" sz="5400" b="1" i="0" u="none" strike="noStrike" kern="1200" cap="none" spc="0" normalizeH="0" baseline="0" noProof="0" dirty="0">
                <a:ln>
                  <a:noFill/>
                </a:ln>
                <a:solidFill>
                  <a:srgbClr val="FF0000"/>
                </a:solidFill>
                <a:effectLst/>
                <a:uLnTx/>
                <a:uFillTx/>
                <a:latin typeface="Arial" panose="020B0604020202020204"/>
                <a:ea typeface="隶书" panose="02010509060101010101" pitchFamily="49" charset="-122"/>
                <a:cs typeface="+mj-cs"/>
              </a:rPr>
              <a:t>和</a:t>
            </a:r>
            <a:r>
              <a:rPr kumimoji="0" lang="zh-CN" altLang="en-US" sz="5400" b="1" i="0" u="none" strike="noStrike" kern="1200" cap="none" spc="0" normalizeH="0" baseline="0" noProof="0">
                <a:ln>
                  <a:noFill/>
                </a:ln>
                <a:solidFill>
                  <a:srgbClr val="FF0000"/>
                </a:solidFill>
                <a:effectLst/>
                <a:highlight>
                  <a:srgbClr val="FFFF00"/>
                </a:highlight>
                <a:uLnTx/>
                <a:uFillTx/>
                <a:latin typeface="Arial" panose="020B0604020202020204"/>
                <a:ea typeface="隶书" panose="02010509060101010101" pitchFamily="49" charset="-122"/>
                <a:cs typeface="+mj-cs"/>
              </a:rPr>
              <a:t>思维</a:t>
            </a:r>
            <a:r>
              <a:rPr kumimoji="0" lang="zh-CN" altLang="en-US" sz="5400" b="1" i="0" u="none" strike="noStrike" kern="1200" cap="none" spc="0" normalizeH="0" baseline="0" noProof="0">
                <a:ln>
                  <a:noFill/>
                </a:ln>
                <a:solidFill>
                  <a:srgbClr val="FF0000"/>
                </a:solidFill>
                <a:effectLst/>
                <a:uLnTx/>
                <a:uFillTx/>
                <a:latin typeface="Arial" panose="020B0604020202020204"/>
                <a:ea typeface="隶书" panose="02010509060101010101" pitchFamily="49" charset="-122"/>
                <a:cs typeface="+mj-cs"/>
              </a:rPr>
              <a:t>方式整合</a:t>
            </a:r>
            <a:endParaRPr kumimoji="0" lang="en-US" altLang="zh-CN" sz="5400" b="1" i="0" u="none" strike="noStrike" kern="1200" cap="none" spc="0" normalizeH="0" baseline="0" noProof="0" dirty="0">
              <a:ln>
                <a:noFill/>
              </a:ln>
              <a:solidFill>
                <a:srgbClr val="FF0000"/>
              </a:solidFill>
              <a:effectLst/>
              <a:highlight>
                <a:srgbClr val="FFFF00"/>
              </a:highlight>
              <a:uLnTx/>
              <a:uFillTx/>
              <a:latin typeface="Arial" panose="020B0604020202020204"/>
              <a:ea typeface="隶书" panose="02010509060101010101" pitchFamily="49" charset="-122"/>
              <a:cs typeface="+mj-cs"/>
            </a:endParaRPr>
          </a:p>
          <a:p>
            <a:pPr marL="0" marR="0" lvl="0" indent="0" algn="l" defTabSz="866775" rtl="0" eaLnBrk="1" fontAlgn="auto" latinLnBrk="0" hangingPunct="1">
              <a:lnSpc>
                <a:spcPct val="90000"/>
              </a:lnSpc>
              <a:spcBef>
                <a:spcPct val="0"/>
              </a:spcBef>
              <a:spcAft>
                <a:spcPts val="0"/>
              </a:spcAft>
              <a:buClrTx/>
              <a:buSzTx/>
              <a:buFontTx/>
              <a:buNone/>
              <a:defRPr/>
            </a:pPr>
            <a:r>
              <a:rPr kumimoji="0" lang="en-US" altLang="zh-CN" sz="5400" b="1" i="0" u="none" strike="noStrike" kern="1200" cap="none" spc="0" normalizeH="0" baseline="0" noProof="0" dirty="0">
                <a:ln>
                  <a:noFill/>
                </a:ln>
                <a:solidFill>
                  <a:srgbClr val="002060"/>
                </a:solidFill>
                <a:effectLst/>
                <a:uLnTx/>
                <a:uFillTx/>
                <a:latin typeface="Arial" panose="020B0604020202020204"/>
                <a:ea typeface="隶书" panose="02010509060101010101" pitchFamily="49" charset="-122"/>
                <a:cs typeface="+mj-cs"/>
              </a:rPr>
              <a:t>                            </a:t>
            </a:r>
            <a:endParaRPr kumimoji="0" lang="zh-CN" altLang="en-US" sz="5400" b="1" i="0" u="none" strike="noStrike" kern="1200" cap="none" spc="0" normalizeH="0" baseline="0" noProof="0" dirty="0">
              <a:ln>
                <a:noFill/>
              </a:ln>
              <a:solidFill>
                <a:srgbClr val="002060"/>
              </a:solidFill>
              <a:effectLst/>
              <a:uLnTx/>
              <a:uFillTx/>
              <a:latin typeface="Arial" panose="020B0604020202020204"/>
              <a:ea typeface="隶书" panose="02010509060101010101" pitchFamily="49" charset="-122"/>
              <a:cs typeface="+mj-cs"/>
            </a:endParaRPr>
          </a:p>
        </p:txBody>
      </p:sp>
      <p:pic>
        <p:nvPicPr>
          <p:cNvPr id="5" name="图片 4"/>
          <p:cNvPicPr>
            <a:picLocks noChangeAspect="1"/>
          </p:cNvPicPr>
          <p:nvPr/>
        </p:nvPicPr>
        <p:blipFill>
          <a:blip r:embed="rId1"/>
          <a:stretch>
            <a:fillRect/>
          </a:stretch>
        </p:blipFill>
        <p:spPr>
          <a:xfrm>
            <a:off x="87767" y="236825"/>
            <a:ext cx="2968548" cy="1083070"/>
          </a:xfrm>
          <a:prstGeom prst="rect">
            <a:avLst/>
          </a:prstGeom>
        </p:spPr>
      </p:pic>
      <p:sp>
        <p:nvSpPr>
          <p:cNvPr id="10" name="标题 1"/>
          <p:cNvSpPr txBox="1"/>
          <p:nvPr/>
        </p:nvSpPr>
        <p:spPr>
          <a:xfrm>
            <a:off x="7467546" y="5456498"/>
            <a:ext cx="1458296" cy="494521"/>
          </a:xfrm>
          <a:prstGeom prst="rect">
            <a:avLst/>
          </a:prstGeom>
          <a:solidFill>
            <a:srgbClr val="4472C4">
              <a:lumMod val="20000"/>
              <a:lumOff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2800" b="1" i="0" u="none" strike="noStrike" kern="1200" cap="none" spc="0" normalizeH="0" baseline="0" noProof="0" dirty="0" err="1">
                <a:ln>
                  <a:noFill/>
                </a:ln>
                <a:solidFill>
                  <a:srgbClr val="FF0000"/>
                </a:solidFill>
                <a:effectLst/>
                <a:uLnTx/>
                <a:uFillTx/>
                <a:latin typeface="等线 Light" panose="02010600030101010101" charset="-122"/>
                <a:ea typeface="等线 Light" panose="02010600030101010101" charset="-122"/>
                <a:cs typeface="+mj-cs"/>
              </a:rPr>
              <a:t>Judyliu</a:t>
            </a:r>
            <a:endParaRPr kumimoji="0" lang="zh-CN" altLang="en-US" sz="2800" b="1" i="0" u="none" strike="noStrike" kern="1200" cap="none" spc="0" normalizeH="0" baseline="0" noProof="0" dirty="0">
              <a:ln>
                <a:noFill/>
              </a:ln>
              <a:solidFill>
                <a:srgbClr val="FF0000"/>
              </a:solidFill>
              <a:effectLst/>
              <a:uLnTx/>
              <a:uFillTx/>
              <a:latin typeface="等线 Light" panose="02010600030101010101" charset="-122"/>
              <a:ea typeface="等线 Light" panose="02010600030101010101" charset="-122"/>
              <a:cs typeface="+mj-cs"/>
            </a:endParaRPr>
          </a:p>
        </p:txBody>
      </p:sp>
      <p:pic>
        <p:nvPicPr>
          <p:cNvPr id="6" name="图片 5"/>
          <p:cNvPicPr>
            <a:picLocks noChangeAspect="1"/>
          </p:cNvPicPr>
          <p:nvPr/>
        </p:nvPicPr>
        <p:blipFill>
          <a:blip r:embed="rId2"/>
          <a:srcRect t="32858" r="27352" b="30511"/>
          <a:stretch>
            <a:fillRect/>
          </a:stretch>
        </p:blipFill>
        <p:spPr>
          <a:xfrm>
            <a:off x="9814742" y="5703759"/>
            <a:ext cx="2126299" cy="1021184"/>
          </a:xfrm>
          <a:prstGeom prst="rect">
            <a:avLst/>
          </a:prstGeom>
        </p:spPr>
      </p:pic>
      <p:sp>
        <p:nvSpPr>
          <p:cNvPr id="12" name="TextBox 26"/>
          <p:cNvSpPr txBox="1"/>
          <p:nvPr/>
        </p:nvSpPr>
        <p:spPr>
          <a:xfrm>
            <a:off x="4192383" y="1643060"/>
            <a:ext cx="8030022" cy="1732782"/>
          </a:xfrm>
          <a:prstGeom prst="rect">
            <a:avLst/>
          </a:prstGeom>
          <a:solidFill>
            <a:schemeClr val="accent4">
              <a:lumMod val="20000"/>
              <a:lumOff val="80000"/>
            </a:schemeClr>
          </a:solidFill>
        </p:spPr>
        <p:txBody>
          <a:bodyPr wrap="square" rtlCol="0">
            <a:spAutoFit/>
          </a:bodyPr>
          <a:lstStyle/>
          <a:p>
            <a:pPr lvl="0" defTabSz="1218565" fontAlgn="base">
              <a:spcBef>
                <a:spcPct val="0"/>
              </a:spcBef>
              <a:spcAft>
                <a:spcPct val="0"/>
              </a:spcAft>
              <a:defRPr/>
            </a:pPr>
            <a:r>
              <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   读</a:t>
            </a:r>
            <a:r>
              <a:rPr lang="zh-CN" altLang="en-US" sz="5330" b="1" dirty="0">
                <a:solidFill>
                  <a:prstClr val="black">
                    <a:lumMod val="65000"/>
                    <a:lumOff val="35000"/>
                  </a:prstClr>
                </a:solidFill>
                <a:ea typeface="微软雅黑" panose="020B0503020204020204" pitchFamily="34" charset="-122"/>
                <a:cs typeface="+mn-ea"/>
                <a:sym typeface="+mn-lt"/>
              </a:rPr>
              <a:t>后续写</a:t>
            </a:r>
            <a:r>
              <a:rPr lang="zh-CN" altLang="en-US" sz="5330" b="1" dirty="0">
                <a:solidFill>
                  <a:srgbClr val="7030A0"/>
                </a:solidFill>
                <a:ea typeface="微软雅黑" panose="020B0503020204020204" pitchFamily="34" charset="-122"/>
                <a:cs typeface="+mn-ea"/>
                <a:sym typeface="+mn-lt"/>
              </a:rPr>
              <a:t>转场</a:t>
            </a:r>
            <a:r>
              <a:rPr lang="zh-CN" altLang="en-US" sz="5330" b="1" dirty="0">
                <a:solidFill>
                  <a:prstClr val="black">
                    <a:lumMod val="65000"/>
                    <a:lumOff val="35000"/>
                  </a:prstClr>
                </a:solidFill>
                <a:ea typeface="微软雅黑" panose="020B0503020204020204" pitchFamily="34" charset="-122"/>
                <a:cs typeface="+mn-ea"/>
                <a:sym typeface="+mn-lt"/>
              </a:rPr>
              <a:t>技巧  </a:t>
            </a:r>
            <a:r>
              <a:rPr lang="en-US" altLang="zh-CN" sz="5330" b="1" dirty="0">
                <a:solidFill>
                  <a:prstClr val="black">
                    <a:lumMod val="65000"/>
                    <a:lumOff val="35000"/>
                  </a:prstClr>
                </a:solidFill>
                <a:ea typeface="微软雅黑" panose="020B0503020204020204" pitchFamily="34" charset="-122"/>
                <a:cs typeface="+mn-ea"/>
                <a:sym typeface="+mn-lt"/>
              </a:rPr>
              <a:t>1</a:t>
            </a:r>
            <a:endParaRPr lang="en-US" altLang="zh-CN" sz="5330" b="1" dirty="0">
              <a:solidFill>
                <a:prstClr val="black">
                  <a:lumMod val="65000"/>
                  <a:lumOff val="35000"/>
                </a:prstClr>
              </a:solidFill>
              <a:ea typeface="微软雅黑" panose="020B0503020204020204" pitchFamily="34" charset="-122"/>
              <a:cs typeface="+mn-ea"/>
              <a:sym typeface="+mn-lt"/>
            </a:endParaRPr>
          </a:p>
          <a:p>
            <a:pPr lvl="0" defTabSz="1218565" fontAlgn="base">
              <a:spcBef>
                <a:spcPct val="0"/>
              </a:spcBef>
              <a:spcAft>
                <a:spcPct val="0"/>
              </a:spcAft>
              <a:defRPr/>
            </a:pPr>
            <a:r>
              <a:rPr lang="zh-CN" altLang="en-US" sz="5330" b="1" dirty="0">
                <a:solidFill>
                  <a:prstClr val="black">
                    <a:lumMod val="65000"/>
                    <a:lumOff val="35000"/>
                  </a:prstClr>
                </a:solidFill>
                <a:ea typeface="微软雅黑" panose="020B0503020204020204" pitchFamily="34" charset="-122"/>
                <a:cs typeface="+mn-ea"/>
                <a:sym typeface="+mn-lt"/>
              </a:rPr>
              <a:t>     </a:t>
            </a:r>
            <a:r>
              <a:rPr lang="zh-CN" altLang="en-US" sz="5330" b="1" dirty="0">
                <a:solidFill>
                  <a:srgbClr val="7030A0"/>
                </a:solidFill>
                <a:highlight>
                  <a:srgbClr val="00FFFF"/>
                </a:highlight>
                <a:ea typeface="微软雅黑" panose="020B0503020204020204" pitchFamily="34" charset="-122"/>
                <a:cs typeface="+mn-ea"/>
                <a:sym typeface="+mn-lt"/>
              </a:rPr>
              <a:t>时间</a:t>
            </a:r>
            <a:r>
              <a:rPr lang="zh-CN" altLang="en-US" sz="5330" b="1" dirty="0">
                <a:solidFill>
                  <a:srgbClr val="7030A0"/>
                </a:solidFill>
                <a:ea typeface="微软雅黑" panose="020B0503020204020204" pitchFamily="34" charset="-122"/>
                <a:cs typeface="+mn-ea"/>
                <a:sym typeface="+mn-lt"/>
              </a:rPr>
              <a:t>和</a:t>
            </a:r>
            <a:r>
              <a:rPr lang="zh-CN" altLang="en-US" sz="5330" b="1" dirty="0">
                <a:solidFill>
                  <a:srgbClr val="7030A0"/>
                </a:solidFill>
                <a:highlight>
                  <a:srgbClr val="00FFFF"/>
                </a:highlight>
                <a:ea typeface="微软雅黑" panose="020B0503020204020204" pitchFamily="34" charset="-122"/>
                <a:cs typeface="+mn-ea"/>
                <a:sym typeface="+mn-lt"/>
              </a:rPr>
              <a:t>空间</a:t>
            </a:r>
            <a:r>
              <a:rPr lang="zh-CN" altLang="en-US" sz="5330" b="1" dirty="0">
                <a:solidFill>
                  <a:srgbClr val="7030A0"/>
                </a:solidFill>
                <a:ea typeface="微软雅黑" panose="020B0503020204020204" pitchFamily="34" charset="-122"/>
                <a:cs typeface="+mn-ea"/>
                <a:sym typeface="+mn-lt"/>
              </a:rPr>
              <a:t>转场</a:t>
            </a:r>
            <a:r>
              <a:rPr lang="en-US" altLang="zh-CN" sz="5330" b="1" dirty="0">
                <a:solidFill>
                  <a:srgbClr val="7030A0"/>
                </a:solidFill>
                <a:ea typeface="微软雅黑" panose="020B0503020204020204" pitchFamily="34" charset="-122"/>
                <a:cs typeface="+mn-ea"/>
                <a:sym typeface="+mn-lt"/>
              </a:rPr>
              <a:t> </a:t>
            </a:r>
            <a:endParaRPr lang="en-US" altLang="zh-CN" sz="5330" b="1" dirty="0">
              <a:solidFill>
                <a:srgbClr val="7030A0"/>
              </a:solidFill>
              <a:ea typeface="微软雅黑" panose="020B0503020204020204" pitchFamily="34" charset="-122"/>
              <a:cs typeface="+mn-ea"/>
              <a:sym typeface="+mn-lt"/>
            </a:endParaRPr>
          </a:p>
        </p:txBody>
      </p:sp>
      <p:pic>
        <p:nvPicPr>
          <p:cNvPr id="13" name="图片 12"/>
          <p:cNvPicPr>
            <a:picLocks noChangeAspect="1"/>
          </p:cNvPicPr>
          <p:nvPr/>
        </p:nvPicPr>
        <p:blipFill>
          <a:blip r:embed="rId3"/>
          <a:stretch>
            <a:fillRect/>
          </a:stretch>
        </p:blipFill>
        <p:spPr>
          <a:xfrm>
            <a:off x="318859" y="1990887"/>
            <a:ext cx="3665749" cy="3356259"/>
          </a:xfrm>
          <a:prstGeom prst="rect">
            <a:avLst/>
          </a:prstGeom>
        </p:spPr>
      </p:pic>
    </p:spTree>
  </p:cSld>
  <p:clrMapOvr>
    <a:masterClrMapping/>
  </p:clrMapOvr>
  <p:transition spd="med" advClick="0" advTm="5000">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2559" y="520168"/>
            <a:ext cx="11345131" cy="5656795"/>
          </a:xfrm>
          <a:solidFill>
            <a:schemeClr val="accent6">
              <a:lumMod val="40000"/>
              <a:lumOff val="60000"/>
            </a:schemeClr>
          </a:solidFill>
        </p:spPr>
        <p:txBody>
          <a:bodyPr>
            <a:normAutofit fontScale="92500" lnSpcReduction="10000"/>
          </a:bodyPr>
          <a:lstStyle/>
          <a:p>
            <a:r>
              <a:rPr lang="en-US" altLang="zh-CN" i="1" dirty="0"/>
              <a:t>That’s when I noticed the Pumpkin Field Closed sign. </a:t>
            </a:r>
            <a:r>
              <a:rPr lang="en-US" altLang="zh-CN" dirty="0"/>
              <a:t>Heavy disappointment coiled around me, rooting my feet to the ground. </a:t>
            </a:r>
            <a:r>
              <a:rPr lang="en-US" altLang="zh-CN" dirty="0">
                <a:solidFill>
                  <a:srgbClr val="FF0000"/>
                </a:solidFill>
              </a:rPr>
              <a:t>Before</a:t>
            </a:r>
            <a:r>
              <a:rPr lang="en-US" altLang="zh-CN" dirty="0"/>
              <a:t> Tex could whimper, his face crumpled, tears welling. “But we drove so far!” he stammered, voice trembling. I looked at Dad, whose gaze softened—then he smiled. “Plan B, remember?” </a:t>
            </a:r>
            <a:r>
              <a:rPr lang="en-US" altLang="zh-CN" dirty="0">
                <a:solidFill>
                  <a:srgbClr val="FF0000"/>
                </a:solidFill>
              </a:rPr>
              <a:t>No sooner </a:t>
            </a:r>
            <a:r>
              <a:rPr lang="en-US" altLang="zh-CN" dirty="0"/>
              <a:t>had the words left his mouth </a:t>
            </a:r>
            <a:r>
              <a:rPr lang="en-US" altLang="zh-CN" dirty="0">
                <a:solidFill>
                  <a:srgbClr val="FF0000"/>
                </a:solidFill>
              </a:rPr>
              <a:t>than</a:t>
            </a:r>
            <a:r>
              <a:rPr lang="en-US" altLang="zh-CN" dirty="0"/>
              <a:t> Tex’s tears vanished, replaced by excitement. “Plan B!” he shrieked, yanking Dad’s hand. “We’ll make jack-o’-lanterns at home!”</a:t>
            </a:r>
            <a:endParaRPr lang="en-US" altLang="zh-CN" dirty="0"/>
          </a:p>
          <a:p>
            <a:r>
              <a:rPr lang="en-US" altLang="zh-CN" i="1" dirty="0"/>
              <a:t>Finally, we agreed to hold our own pumpkin lantern carving party the next day. </a:t>
            </a:r>
            <a:r>
              <a:rPr lang="en-US" altLang="zh-CN" dirty="0"/>
              <a:t>That evening, once inside, Mom had set out carving tools and stickers. “Coolest face first!” I said, handing Tex a marker. He frowned. “Scariest—three eyes and fangs!” He scribbled a jagged mouth, making us laugh. </a:t>
            </a:r>
            <a:r>
              <a:rPr lang="en-US" altLang="zh-CN" dirty="0">
                <a:solidFill>
                  <a:srgbClr val="FF0000"/>
                </a:solidFill>
              </a:rPr>
              <a:t>Without hesitation</a:t>
            </a:r>
            <a:r>
              <a:rPr lang="en-US" altLang="zh-CN" dirty="0"/>
              <a:t>, Dad sliced open pumpkins, and we scooped out pulp, seeds popping into a bowl. </a:t>
            </a:r>
            <a:r>
              <a:rPr lang="en-US" altLang="zh-CN" dirty="0">
                <a:solidFill>
                  <a:srgbClr val="FF0000"/>
                </a:solidFill>
              </a:rPr>
              <a:t>When the first lantern glowed</a:t>
            </a:r>
            <a:r>
              <a:rPr lang="en-US" altLang="zh-CN" dirty="0"/>
              <a:t>, its light lit up Tex’s pumpkin-speckled nose and our messy but happy living room “wonderland.” </a:t>
            </a:r>
            <a:r>
              <a:rPr lang="en-US" altLang="zh-CN" dirty="0">
                <a:solidFill>
                  <a:srgbClr val="FF0000"/>
                </a:solidFill>
              </a:rPr>
              <a:t>What greeted us most warmly</a:t>
            </a:r>
            <a:r>
              <a:rPr lang="en-US" altLang="zh-CN" dirty="0"/>
              <a:t> wasn’t the candlelight, but Mom’s cinnamon-roasted seeds—their aroma mixing with laughter, turning a disappointing night into a warmer memory.</a:t>
            </a:r>
            <a:endParaRPr lang="zh-CN" altLang="en-US" dirty="0"/>
          </a:p>
        </p:txBody>
      </p:sp>
      <p:sp>
        <p:nvSpPr>
          <p:cNvPr id="4" name="文本框 3"/>
          <p:cNvSpPr txBox="1"/>
          <p:nvPr/>
        </p:nvSpPr>
        <p:spPr>
          <a:xfrm>
            <a:off x="262819" y="0"/>
            <a:ext cx="14838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下水作文</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3543" y="443512"/>
            <a:ext cx="11684607" cy="6302242"/>
          </a:xfrm>
          <a:solidFill>
            <a:schemeClr val="accent2">
              <a:lumMod val="20000"/>
              <a:lumOff val="80000"/>
            </a:schemeClr>
          </a:solidFill>
        </p:spPr>
        <p:txBody>
          <a:bodyPr>
            <a:normAutofit fontScale="92500"/>
          </a:bodyPr>
          <a:lstStyle/>
          <a:p>
            <a:r>
              <a:rPr lang="en-US" altLang="zh-CN" dirty="0"/>
              <a:t>That’s when I noticed the Pumpkin Field Closed sign. A wave of disappointment washed over me, as I was glued to the land, a bit lost and heartbroken, Tex, froze for a moment </a:t>
            </a:r>
            <a:r>
              <a:rPr lang="en-US" altLang="zh-CN" dirty="0">
                <a:solidFill>
                  <a:srgbClr val="FF0000"/>
                </a:solidFill>
              </a:rPr>
              <a:t>before</a:t>
            </a:r>
            <a:r>
              <a:rPr lang="en-US" altLang="zh-CN" dirty="0"/>
              <a:t> his face twisted in confusion. “But...but we came all this way!” he stammered, his voice breaking. I glanced at my dad, whose eyes softened with sympathy. “It’s okay, Tex,” I said, ruffling his hair and trying to sound uplifting. “Let’s not give up so soon. Maybe we can come up with something even better!” Dad’s eyes lit up, and he whispered, “Plan B?” Tex’s excitement returned instantly as he shouted, “Plan B!”</a:t>
            </a:r>
            <a:endParaRPr lang="en-US" altLang="zh-CN" dirty="0"/>
          </a:p>
          <a:p>
            <a:r>
              <a:rPr lang="en-US" altLang="zh-CN" dirty="0"/>
              <a:t>Finally, we agreed to hold our own pumpkin lantern carving party the next day. </a:t>
            </a:r>
            <a:r>
              <a:rPr lang="en-US" altLang="zh-CN" dirty="0">
                <a:solidFill>
                  <a:srgbClr val="FF0000"/>
                </a:solidFill>
              </a:rPr>
              <a:t>That evening</a:t>
            </a:r>
            <a:r>
              <a:rPr lang="en-US" altLang="zh-CN" dirty="0"/>
              <a:t>, we brainstormed ideas at the dinner table, sketching designs on paper and laughing at Tex’s designed ridiculous pumpkin faces with three eyes! I giggled. “And this one’s wearing a hat!” Tex cut in, his earlier disappointment now completely forgotten. </a:t>
            </a:r>
            <a:r>
              <a:rPr lang="en-US" altLang="zh-CN" dirty="0">
                <a:solidFill>
                  <a:srgbClr val="FF0000"/>
                </a:solidFill>
              </a:rPr>
              <a:t>Later</a:t>
            </a:r>
            <a:r>
              <a:rPr lang="en-US" altLang="zh-CN" dirty="0"/>
              <a:t>, Dad helped us carve the pumpkins we had bought on our way home. </a:t>
            </a:r>
            <a:r>
              <a:rPr lang="en-US" altLang="zh-CN" dirty="0">
                <a:solidFill>
                  <a:srgbClr val="FF0000"/>
                </a:solidFill>
              </a:rPr>
              <a:t>Finally</a:t>
            </a:r>
            <a:r>
              <a:rPr lang="en-US" altLang="zh-CN" dirty="0"/>
              <a:t>, we turned our living room into a pumpkin wonderland. </a:t>
            </a:r>
            <a:r>
              <a:rPr lang="en-US" altLang="zh-CN" dirty="0">
                <a:solidFill>
                  <a:srgbClr val="FF0000"/>
                </a:solidFill>
              </a:rPr>
              <a:t>As </a:t>
            </a:r>
            <a:r>
              <a:rPr lang="en-US" altLang="zh-CN" dirty="0"/>
              <a:t>we presented the glowing pumpkin lanterns with satisfaction, a warm sense of pride filled me. Looking at our creations, I realized that setbacks can lead to even greater fun when you have family by your side.</a:t>
            </a:r>
            <a:endParaRPr lang="zh-CN" altLang="en-US" dirty="0"/>
          </a:p>
        </p:txBody>
      </p:sp>
      <p:sp>
        <p:nvSpPr>
          <p:cNvPr id="4" name="文本框 3"/>
          <p:cNvSpPr txBox="1"/>
          <p:nvPr/>
        </p:nvSpPr>
        <p:spPr>
          <a:xfrm>
            <a:off x="262819" y="0"/>
            <a:ext cx="14838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参考范文</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57794" y="2193353"/>
            <a:ext cx="6477457" cy="1020735"/>
          </a:xfrm>
          <a:solidFill>
            <a:schemeClr val="accent1">
              <a:lumMod val="20000"/>
              <a:lumOff val="80000"/>
            </a:schemeClr>
          </a:solidFill>
        </p:spPr>
        <p:txBody>
          <a:bodyPr>
            <a:normAutofit/>
          </a:bodyPr>
          <a:lstStyle/>
          <a:p>
            <a:pPr marL="0" indent="0">
              <a:buNone/>
            </a:pPr>
            <a:r>
              <a:rPr lang="en-US" altLang="zh-CN" sz="6600" dirty="0">
                <a:solidFill>
                  <a:srgbClr val="7030A0"/>
                </a:solidFill>
                <a:latin typeface="隶书" panose="02010509060101010101" pitchFamily="49" charset="-122"/>
                <a:ea typeface="隶书" panose="02010509060101010101" pitchFamily="49" charset="-122"/>
              </a:rPr>
              <a:t>2025 </a:t>
            </a:r>
            <a:r>
              <a:rPr lang="zh-CN" altLang="en-US" sz="6600" dirty="0">
                <a:solidFill>
                  <a:srgbClr val="7030A0"/>
                </a:solidFill>
                <a:latin typeface="隶书" panose="02010509060101010101" pitchFamily="49" charset="-122"/>
                <a:ea typeface="隶书" panose="02010509060101010101" pitchFamily="49" charset="-122"/>
              </a:rPr>
              <a:t>高考加油！</a:t>
            </a:r>
            <a:endParaRPr lang="zh-CN" altLang="en-US" sz="6600" dirty="0">
              <a:solidFill>
                <a:srgbClr val="7030A0"/>
              </a:solidFill>
              <a:latin typeface="隶书" panose="02010509060101010101" pitchFamily="49" charset="-122"/>
              <a:ea typeface="隶书" panose="02010509060101010101" pitchFamily="49" charset="-122"/>
            </a:endParaRPr>
          </a:p>
        </p:txBody>
      </p:sp>
      <p:pic>
        <p:nvPicPr>
          <p:cNvPr id="5" name="图片 4"/>
          <p:cNvPicPr>
            <a:picLocks noChangeAspect="1"/>
          </p:cNvPicPr>
          <p:nvPr/>
        </p:nvPicPr>
        <p:blipFill>
          <a:blip r:embed="rId1"/>
          <a:srcRect r="29268" b="35329"/>
          <a:stretch>
            <a:fillRect/>
          </a:stretch>
        </p:blipFill>
        <p:spPr>
          <a:xfrm>
            <a:off x="885651" y="570815"/>
            <a:ext cx="2759627" cy="2523147"/>
          </a:xfrm>
          <a:prstGeom prst="rect">
            <a:avLst/>
          </a:prstGeom>
        </p:spPr>
      </p:pic>
      <p:pic>
        <p:nvPicPr>
          <p:cNvPr id="6" name="图片 5"/>
          <p:cNvPicPr>
            <a:picLocks noChangeAspect="1"/>
          </p:cNvPicPr>
          <p:nvPr/>
        </p:nvPicPr>
        <p:blipFill>
          <a:blip r:embed="rId2"/>
          <a:stretch>
            <a:fillRect/>
          </a:stretch>
        </p:blipFill>
        <p:spPr>
          <a:xfrm>
            <a:off x="1336007" y="2515883"/>
            <a:ext cx="3212870" cy="28897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0889" y="60581"/>
            <a:ext cx="8131042" cy="513430"/>
          </a:xfrm>
          <a:solidFill>
            <a:schemeClr val="accent5">
              <a:lumMod val="20000"/>
              <a:lumOff val="80000"/>
            </a:schemeClr>
          </a:solidFill>
        </p:spPr>
        <p:txBody>
          <a:bodyPr>
            <a:normAutofit fontScale="90000"/>
          </a:bodyPr>
          <a:lstStyle/>
          <a:p>
            <a:r>
              <a:rPr lang="zh-CN" altLang="en-US" dirty="0">
                <a:solidFill>
                  <a:srgbClr val="7030A0"/>
                </a:solidFill>
                <a:ea typeface="微软简隶书" pitchFamily="2" charset="-122"/>
              </a:rPr>
              <a:t>韩剧</a:t>
            </a:r>
            <a:r>
              <a:rPr lang="en-US" altLang="zh-CN" dirty="0">
                <a:solidFill>
                  <a:srgbClr val="7030A0"/>
                </a:solidFill>
                <a:ea typeface="微软简隶书" pitchFamily="2" charset="-122"/>
              </a:rPr>
              <a:t>《</a:t>
            </a:r>
            <a:r>
              <a:rPr lang="zh-CN" altLang="en-US" dirty="0">
                <a:solidFill>
                  <a:srgbClr val="7030A0"/>
                </a:solidFill>
                <a:ea typeface="微软简隶书" pitchFamily="2" charset="-122"/>
              </a:rPr>
              <a:t>苦尽甘来</a:t>
            </a:r>
            <a:r>
              <a:rPr lang="en-US" altLang="zh-CN" dirty="0">
                <a:solidFill>
                  <a:srgbClr val="7030A0"/>
                </a:solidFill>
                <a:ea typeface="微软简隶书" pitchFamily="2" charset="-122"/>
              </a:rPr>
              <a:t>》</a:t>
            </a:r>
            <a:r>
              <a:rPr lang="zh-CN" altLang="en-US" dirty="0">
                <a:solidFill>
                  <a:srgbClr val="7030A0"/>
                </a:solidFill>
                <a:ea typeface="微软简隶书" pitchFamily="2" charset="-122"/>
              </a:rPr>
              <a:t>的经典转场</a:t>
            </a:r>
            <a:endParaRPr lang="zh-CN" altLang="en-US" dirty="0">
              <a:solidFill>
                <a:srgbClr val="7030A0"/>
              </a:solidFill>
              <a:ea typeface="微软简隶书" pitchFamily="2" charset="-122"/>
            </a:endParaRPr>
          </a:p>
        </p:txBody>
      </p:sp>
      <p:pic>
        <p:nvPicPr>
          <p:cNvPr id="4" name="苦尽甘来转场2">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470888" y="611988"/>
            <a:ext cx="8131042" cy="6097824"/>
          </a:xfrm>
        </p:spPr>
      </p:pic>
      <p:pic>
        <p:nvPicPr>
          <p:cNvPr id="6" name="图片 5"/>
          <p:cNvPicPr>
            <a:picLocks noChangeAspect="1"/>
          </p:cNvPicPr>
          <p:nvPr/>
        </p:nvPicPr>
        <p:blipFill>
          <a:blip r:embed="rId4"/>
          <a:stretch>
            <a:fillRect/>
          </a:stretch>
        </p:blipFill>
        <p:spPr>
          <a:xfrm>
            <a:off x="9100195" y="4278692"/>
            <a:ext cx="2396725" cy="2155688"/>
          </a:xfrm>
          <a:prstGeom prst="rect">
            <a:avLst/>
          </a:prstGeom>
        </p:spPr>
      </p:pic>
      <p:sp>
        <p:nvSpPr>
          <p:cNvPr id="8" name="文本框 7"/>
          <p:cNvSpPr txBox="1"/>
          <p:nvPr/>
        </p:nvSpPr>
        <p:spPr>
          <a:xfrm>
            <a:off x="8815473" y="874455"/>
            <a:ext cx="3203138" cy="2554545"/>
          </a:xfrm>
          <a:prstGeom prst="rect">
            <a:avLst/>
          </a:prstGeom>
          <a:solidFill>
            <a:schemeClr val="accent2">
              <a:lumMod val="60000"/>
              <a:lumOff val="40000"/>
            </a:schemeClr>
          </a:solidFill>
        </p:spPr>
        <p:txBody>
          <a:bodyPr wrap="square">
            <a:spAutoFit/>
          </a:bodyPr>
          <a:lstStyle/>
          <a:p>
            <a:r>
              <a:rPr lang="en-US" altLang="zh-CN" sz="3200" b="1" i="1" dirty="0">
                <a:solidFill>
                  <a:srgbClr val="7030A0"/>
                </a:solidFill>
                <a:latin typeface="Times New Roman" panose="02020603050405020304" pitchFamily="18" charset="0"/>
              </a:rPr>
              <a:t>Transition in </a:t>
            </a:r>
            <a:r>
              <a:rPr lang="en-US" altLang="zh-CN" sz="3200" b="1" i="1" dirty="0">
                <a:solidFill>
                  <a:srgbClr val="7030A0"/>
                </a:solidFill>
                <a:highlight>
                  <a:srgbClr val="FFFF00"/>
                </a:highlight>
                <a:latin typeface="Times New Roman" panose="02020603050405020304" pitchFamily="18" charset="0"/>
              </a:rPr>
              <a:t>Literature</a:t>
            </a:r>
            <a:endParaRPr lang="en-US" altLang="zh-CN" sz="3200" b="1" i="1" dirty="0">
              <a:solidFill>
                <a:srgbClr val="7030A0"/>
              </a:solidFill>
              <a:highlight>
                <a:srgbClr val="FFFF00"/>
              </a:highlight>
              <a:latin typeface="Times New Roman" panose="02020603050405020304" pitchFamily="18" charset="0"/>
            </a:endParaRPr>
          </a:p>
          <a:p>
            <a:endParaRPr lang="en-US" altLang="zh-CN" sz="3200" b="1" i="1" dirty="0">
              <a:solidFill>
                <a:srgbClr val="7030A0"/>
              </a:solidFill>
              <a:latin typeface="Times New Roman" panose="02020603050405020304" pitchFamily="18" charset="0"/>
            </a:endParaRPr>
          </a:p>
          <a:p>
            <a:r>
              <a:rPr lang="en-US" altLang="zh-CN" sz="3200" b="1" i="1" dirty="0">
                <a:solidFill>
                  <a:srgbClr val="7030A0"/>
                </a:solidFill>
                <a:latin typeface="Times New Roman" panose="02020603050405020304" pitchFamily="18" charset="0"/>
              </a:rPr>
              <a:t>Transition in </a:t>
            </a:r>
            <a:r>
              <a:rPr lang="en-US" altLang="zh-CN" sz="3200" b="1" i="1" dirty="0">
                <a:solidFill>
                  <a:srgbClr val="7030A0"/>
                </a:solidFill>
                <a:highlight>
                  <a:srgbClr val="FFFF00"/>
                </a:highlight>
                <a:latin typeface="Times New Roman" panose="02020603050405020304" pitchFamily="18" charset="0"/>
              </a:rPr>
              <a:t>Film/TV</a:t>
            </a:r>
            <a:endParaRPr lang="zh-CN" altLang="en-US" sz="3200" b="1" i="1" dirty="0">
              <a:solidFill>
                <a:srgbClr val="7030A0"/>
              </a:solidFill>
              <a:highlight>
                <a:srgbClr val="FFFF00"/>
              </a:highligh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2299" y="206546"/>
            <a:ext cx="7840844" cy="636674"/>
          </a:xfrm>
          <a:solidFill>
            <a:schemeClr val="bg2"/>
          </a:solidFill>
        </p:spPr>
        <p:txBody>
          <a:bodyPr>
            <a:noAutofit/>
          </a:bodyPr>
          <a:lstStyle/>
          <a:p>
            <a:r>
              <a:rPr lang="zh-CN" altLang="en-US" sz="3600" b="1" dirty="0">
                <a:solidFill>
                  <a:srgbClr val="7030A0"/>
                </a:solidFill>
                <a:ea typeface="微软简隶书" pitchFamily="2" charset="-122"/>
              </a:rPr>
              <a:t>文学中的转场（</a:t>
            </a:r>
            <a:r>
              <a:rPr lang="en-US" altLang="zh-CN" sz="3600" b="1" dirty="0">
                <a:solidFill>
                  <a:srgbClr val="7030A0"/>
                </a:solidFill>
                <a:ea typeface="微软简隶书" pitchFamily="2" charset="-122"/>
              </a:rPr>
              <a:t>Transition in Literature</a:t>
            </a:r>
            <a:r>
              <a:rPr lang="zh-CN" altLang="en-US" sz="3600" b="1" dirty="0">
                <a:solidFill>
                  <a:srgbClr val="7030A0"/>
                </a:solidFill>
                <a:ea typeface="微软简隶书" pitchFamily="2" charset="-122"/>
              </a:rPr>
              <a:t>）</a:t>
            </a:r>
            <a:endParaRPr lang="zh-CN" altLang="en-US" sz="2400" b="1" dirty="0">
              <a:solidFill>
                <a:srgbClr val="7030A0"/>
              </a:solidFill>
              <a:ea typeface="微软简隶书" pitchFamily="2" charset="-122"/>
            </a:endParaRPr>
          </a:p>
        </p:txBody>
      </p:sp>
      <p:sp>
        <p:nvSpPr>
          <p:cNvPr id="3" name="内容占位符 2"/>
          <p:cNvSpPr>
            <a:spLocks noGrp="1"/>
          </p:cNvSpPr>
          <p:nvPr>
            <p:ph idx="1"/>
          </p:nvPr>
        </p:nvSpPr>
        <p:spPr>
          <a:xfrm>
            <a:off x="706333" y="1193101"/>
            <a:ext cx="8070812" cy="4901074"/>
          </a:xfrm>
          <a:solidFill>
            <a:schemeClr val="accent5">
              <a:lumMod val="20000"/>
              <a:lumOff val="80000"/>
            </a:schemeClr>
          </a:solidFill>
        </p:spPr>
        <p:txBody>
          <a:bodyPr>
            <a:normAutofit/>
          </a:bodyPr>
          <a:lstStyle/>
          <a:p>
            <a:r>
              <a:rPr lang="zh-CN" altLang="en-US" sz="3600" dirty="0">
                <a:highlight>
                  <a:srgbClr val="FFFF00"/>
                </a:highlight>
              </a:rPr>
              <a:t>定义：</a:t>
            </a:r>
            <a:r>
              <a:rPr lang="zh-CN" altLang="en-US" sz="3600" dirty="0"/>
              <a:t>在文学作品（如小说、散文）中，转场是指通过</a:t>
            </a:r>
            <a:r>
              <a:rPr lang="zh-CN" altLang="en-US" sz="3600" dirty="0">
                <a:solidFill>
                  <a:srgbClr val="7030A0"/>
                </a:solidFill>
              </a:rPr>
              <a:t>语言技巧</a:t>
            </a:r>
            <a:r>
              <a:rPr lang="zh-CN" altLang="en-US" sz="3600" dirty="0"/>
              <a:t>实现</a:t>
            </a:r>
            <a:r>
              <a:rPr lang="zh-CN" altLang="en-US" sz="3600" dirty="0">
                <a:solidFill>
                  <a:srgbClr val="C00000"/>
                </a:solidFill>
              </a:rPr>
              <a:t>场景、时间或空间</a:t>
            </a:r>
            <a:r>
              <a:rPr lang="zh-CN" altLang="en-US" sz="3600" dirty="0"/>
              <a:t>的切换，使叙事从一个段落自然过渡到另一个段落，保持</a:t>
            </a:r>
            <a:r>
              <a:rPr lang="zh-CN" altLang="en-US" sz="3600" dirty="0">
                <a:solidFill>
                  <a:srgbClr val="C00000"/>
                </a:solidFill>
              </a:rPr>
              <a:t>情节连贯或制造叙事节奏变化</a:t>
            </a:r>
            <a:r>
              <a:rPr lang="zh-CN" altLang="en-US" sz="3600" dirty="0"/>
              <a:t>。转场可以是</a:t>
            </a:r>
            <a:r>
              <a:rPr lang="zh-CN" altLang="en-US" sz="3600" dirty="0">
                <a:highlight>
                  <a:srgbClr val="00FFFF"/>
                </a:highlight>
              </a:rPr>
              <a:t>时间的跳跃</a:t>
            </a:r>
            <a:r>
              <a:rPr lang="zh-CN" altLang="en-US" sz="3600" dirty="0"/>
              <a:t>（如从白天到夜晚）、</a:t>
            </a:r>
            <a:r>
              <a:rPr lang="zh-CN" altLang="en-US" sz="3600" dirty="0">
                <a:highlight>
                  <a:srgbClr val="00FFFF"/>
                </a:highlight>
              </a:rPr>
              <a:t>地点的转换</a:t>
            </a:r>
            <a:r>
              <a:rPr lang="zh-CN" altLang="en-US" sz="3600" dirty="0"/>
              <a:t>（如从室内到室外），或</a:t>
            </a:r>
            <a:r>
              <a:rPr lang="zh-CN" altLang="en-US" sz="3600" dirty="0">
                <a:highlight>
                  <a:srgbClr val="00FFFF"/>
                </a:highlight>
              </a:rPr>
              <a:t>视角的转移</a:t>
            </a:r>
            <a:r>
              <a:rPr lang="zh-CN" altLang="en-US" sz="3600" dirty="0"/>
              <a:t>（如从主角内心独白转向外部事件）。</a:t>
            </a:r>
            <a:endParaRPr lang="zh-CN" altLang="en-US" sz="3600" dirty="0"/>
          </a:p>
        </p:txBody>
      </p:sp>
      <p:pic>
        <p:nvPicPr>
          <p:cNvPr id="6" name="图片 5"/>
          <p:cNvPicPr>
            <a:picLocks noChangeAspect="1"/>
          </p:cNvPicPr>
          <p:nvPr/>
        </p:nvPicPr>
        <p:blipFill>
          <a:blip r:embed="rId1"/>
          <a:stretch>
            <a:fillRect/>
          </a:stretch>
        </p:blipFill>
        <p:spPr>
          <a:xfrm>
            <a:off x="9397696" y="3958749"/>
            <a:ext cx="2450422" cy="22394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51870" y="116011"/>
          <a:ext cx="11816021" cy="6472436"/>
        </p:xfrm>
        <a:graphic>
          <a:graphicData uri="http://schemas.openxmlformats.org/drawingml/2006/table">
            <a:tbl>
              <a:tblPr firstRow="1" bandRow="1">
                <a:tableStyleId>{5C22544A-7EE6-4342-B048-85BDC9FD1C3A}</a:tableStyleId>
              </a:tblPr>
              <a:tblGrid>
                <a:gridCol w="824507"/>
                <a:gridCol w="1199798"/>
                <a:gridCol w="3821158"/>
                <a:gridCol w="5970558"/>
              </a:tblGrid>
              <a:tr h="1027559">
                <a:tc>
                  <a:txBody>
                    <a:bodyPr/>
                    <a:lstStyle/>
                    <a:p>
                      <a:pPr>
                        <a:lnSpc>
                          <a:spcPts val="2100"/>
                        </a:lnSpc>
                      </a:pPr>
                      <a:r>
                        <a:rPr lang="zh-CN" altLang="en-US" b="1" dirty="0">
                          <a:solidFill>
                            <a:srgbClr val="000000"/>
                          </a:solidFill>
                          <a:effectLst/>
                        </a:rPr>
                        <a:t>中文术语</a:t>
                      </a:r>
                      <a:endParaRPr lang="zh-CN" altLang="en-US" b="1" dirty="0">
                        <a:solidFill>
                          <a:srgbClr val="000000"/>
                        </a:solidFill>
                        <a:effectLst/>
                      </a:endParaRPr>
                    </a:p>
                  </a:txBody>
                  <a:tcPr marL="85725" marR="85725" marT="57150" marB="57150" anchor="ctr"/>
                </a:tc>
                <a:tc>
                  <a:txBody>
                    <a:bodyPr/>
                    <a:lstStyle/>
                    <a:p>
                      <a:pPr>
                        <a:lnSpc>
                          <a:spcPts val="2100"/>
                        </a:lnSpc>
                      </a:pPr>
                      <a:r>
                        <a:rPr lang="zh-CN" altLang="en-US" b="1">
                          <a:solidFill>
                            <a:srgbClr val="000000"/>
                          </a:solidFill>
                          <a:effectLst/>
                        </a:rPr>
                        <a:t>英文术语</a:t>
                      </a:r>
                      <a:endParaRPr lang="zh-CN" altLang="en-US" b="1">
                        <a:solidFill>
                          <a:srgbClr val="000000"/>
                        </a:solidFill>
                        <a:effectLst/>
                      </a:endParaRPr>
                    </a:p>
                  </a:txBody>
                  <a:tcPr marL="85725" marR="85725" marT="57150" marB="57150" anchor="ctr"/>
                </a:tc>
                <a:tc>
                  <a:txBody>
                    <a:bodyPr/>
                    <a:lstStyle/>
                    <a:p>
                      <a:pPr>
                        <a:lnSpc>
                          <a:spcPts val="2100"/>
                        </a:lnSpc>
                      </a:pPr>
                      <a:r>
                        <a:rPr lang="zh-CN" altLang="en-US" b="1">
                          <a:solidFill>
                            <a:srgbClr val="000000"/>
                          </a:solidFill>
                          <a:effectLst/>
                        </a:rPr>
                        <a:t>定义与功能</a:t>
                      </a:r>
                      <a:endParaRPr lang="zh-CN" altLang="en-US" b="1">
                        <a:solidFill>
                          <a:srgbClr val="000000"/>
                        </a:solidFill>
                        <a:effectLst/>
                      </a:endParaRPr>
                    </a:p>
                  </a:txBody>
                  <a:tcPr marL="85725" marR="85725" marT="57150" marB="57150" anchor="ctr"/>
                </a:tc>
                <a:tc>
                  <a:txBody>
                    <a:bodyPr/>
                    <a:lstStyle/>
                    <a:p>
                      <a:pPr>
                        <a:lnSpc>
                          <a:spcPts val="2100"/>
                        </a:lnSpc>
                      </a:pPr>
                      <a:r>
                        <a:rPr lang="zh-CN" altLang="en-US" b="1">
                          <a:solidFill>
                            <a:srgbClr val="000000"/>
                          </a:solidFill>
                          <a:effectLst/>
                        </a:rPr>
                        <a:t>文学 </a:t>
                      </a:r>
                      <a:r>
                        <a:rPr lang="en-US" altLang="zh-CN" b="1">
                          <a:solidFill>
                            <a:srgbClr val="000000"/>
                          </a:solidFill>
                          <a:effectLst/>
                        </a:rPr>
                        <a:t>/ </a:t>
                      </a:r>
                      <a:r>
                        <a:rPr lang="zh-CN" altLang="en-US" b="1">
                          <a:solidFill>
                            <a:srgbClr val="000000"/>
                          </a:solidFill>
                          <a:effectLst/>
                        </a:rPr>
                        <a:t>影视示例</a:t>
                      </a:r>
                      <a:endParaRPr lang="zh-CN" altLang="en-US" b="1">
                        <a:solidFill>
                          <a:srgbClr val="000000"/>
                        </a:solidFill>
                        <a:effectLst/>
                      </a:endParaRPr>
                    </a:p>
                  </a:txBody>
                  <a:tcPr marL="85725" marR="85725" marT="57150" marB="57150" anchor="ctr"/>
                </a:tc>
              </a:tr>
              <a:tr h="1027559">
                <a:tc>
                  <a:txBody>
                    <a:bodyPr/>
                    <a:lstStyle/>
                    <a:p>
                      <a:pPr>
                        <a:lnSpc>
                          <a:spcPts val="2100"/>
                        </a:lnSpc>
                      </a:pPr>
                      <a:r>
                        <a:rPr lang="zh-CN" altLang="en-US" b="0" dirty="0">
                          <a:effectLst/>
                        </a:rPr>
                        <a:t>时间转场</a:t>
                      </a:r>
                      <a:endParaRPr lang="zh-CN" altLang="en-US" b="0" dirty="0">
                        <a:effectLst/>
                      </a:endParaRPr>
                    </a:p>
                  </a:txBody>
                  <a:tcPr marL="85725" marR="85725" marT="57150" marB="57150" anchor="ctr"/>
                </a:tc>
                <a:tc>
                  <a:txBody>
                    <a:bodyPr/>
                    <a:lstStyle/>
                    <a:p>
                      <a:pPr>
                        <a:lnSpc>
                          <a:spcPts val="2100"/>
                        </a:lnSpc>
                      </a:pPr>
                      <a:r>
                        <a:rPr lang="en-US" b="0">
                          <a:effectLst/>
                        </a:rPr>
                        <a:t>Temporal Transition</a:t>
                      </a:r>
                      <a:endParaRPr lang="en-US" b="0">
                        <a:effectLst/>
                      </a:endParaRPr>
                    </a:p>
                  </a:txBody>
                  <a:tcPr marL="85725" marR="85725" marT="57150" marB="57150" anchor="ctr"/>
                </a:tc>
                <a:tc>
                  <a:txBody>
                    <a:bodyPr/>
                    <a:lstStyle/>
                    <a:p>
                      <a:pPr>
                        <a:lnSpc>
                          <a:spcPts val="2100"/>
                        </a:lnSpc>
                      </a:pPr>
                      <a:r>
                        <a:rPr lang="zh-CN" altLang="en-US" b="0" dirty="0">
                          <a:effectLst/>
                        </a:rPr>
                        <a:t>跨越时间（过去 </a:t>
                      </a:r>
                      <a:r>
                        <a:rPr lang="en-US" altLang="zh-CN" b="0" dirty="0">
                          <a:effectLst/>
                        </a:rPr>
                        <a:t>/ </a:t>
                      </a:r>
                      <a:r>
                        <a:rPr lang="zh-CN" altLang="en-US" b="0" dirty="0">
                          <a:effectLst/>
                        </a:rPr>
                        <a:t>现在 </a:t>
                      </a:r>
                      <a:r>
                        <a:rPr lang="en-US" altLang="zh-CN" b="0" dirty="0">
                          <a:effectLst/>
                        </a:rPr>
                        <a:t>/ </a:t>
                      </a:r>
                      <a:r>
                        <a:rPr lang="zh-CN" altLang="en-US" b="0" dirty="0">
                          <a:effectLst/>
                        </a:rPr>
                        <a:t>未来）的叙事衔接，通过时间词、事件暗示或环境变化实现。</a:t>
                      </a:r>
                      <a:endParaRPr lang="zh-CN" altLang="en-US" b="0" dirty="0">
                        <a:effectLst/>
                      </a:endParaRPr>
                    </a:p>
                  </a:txBody>
                  <a:tcPr marL="85725" marR="85725" marT="57150" marB="57150" anchor="ctr"/>
                </a:tc>
                <a:tc>
                  <a:txBody>
                    <a:bodyPr/>
                    <a:lstStyle/>
                    <a:p>
                      <a:pPr>
                        <a:lnSpc>
                          <a:spcPts val="2100"/>
                        </a:lnSpc>
                      </a:pPr>
                      <a:r>
                        <a:rPr lang="zh-CN" altLang="en-US" b="0">
                          <a:effectLst/>
                        </a:rPr>
                        <a:t>文学：</a:t>
                      </a:r>
                      <a:r>
                        <a:rPr lang="en-US" altLang="zh-CN" b="0">
                          <a:effectLst/>
                        </a:rPr>
                        <a:t>"</a:t>
                      </a:r>
                      <a:r>
                        <a:rPr lang="en-US" b="0">
                          <a:effectLst/>
                        </a:rPr>
                        <a:t>Years later, the letter still lay unopened on the desk."（</a:t>
                      </a:r>
                      <a:r>
                        <a:rPr lang="zh-CN" altLang="en-US" b="0">
                          <a:effectLst/>
                        </a:rPr>
                        <a:t>多年后，信仍未拆开放在桌上。）</a:t>
                      </a:r>
                      <a:br>
                        <a:rPr lang="zh-CN" altLang="en-US" b="0">
                          <a:effectLst/>
                        </a:rPr>
                      </a:br>
                      <a:r>
                        <a:rPr lang="zh-CN" altLang="en-US" b="0">
                          <a:effectLst/>
                        </a:rPr>
                        <a:t>影视：用落叶飘落暗示季节变化。</a:t>
                      </a:r>
                      <a:endParaRPr lang="zh-CN" altLang="en-US" b="0">
                        <a:effectLst/>
                      </a:endParaRPr>
                    </a:p>
                  </a:txBody>
                  <a:tcPr marL="85725" marR="85725" marT="57150" marB="57150" anchor="ctr"/>
                </a:tc>
              </a:tr>
              <a:tr h="1027559">
                <a:tc>
                  <a:txBody>
                    <a:bodyPr/>
                    <a:lstStyle/>
                    <a:p>
                      <a:pPr>
                        <a:lnSpc>
                          <a:spcPts val="2100"/>
                        </a:lnSpc>
                      </a:pPr>
                      <a:r>
                        <a:rPr lang="zh-CN" altLang="en-US" b="0" dirty="0">
                          <a:effectLst/>
                        </a:rPr>
                        <a:t>空间转场</a:t>
                      </a:r>
                      <a:endParaRPr lang="zh-CN" altLang="en-US" b="0" dirty="0">
                        <a:effectLst/>
                      </a:endParaRPr>
                    </a:p>
                  </a:txBody>
                  <a:tcPr marL="85725" marR="85725" marT="57150" marB="57150" anchor="ctr"/>
                </a:tc>
                <a:tc>
                  <a:txBody>
                    <a:bodyPr/>
                    <a:lstStyle/>
                    <a:p>
                      <a:pPr>
                        <a:lnSpc>
                          <a:spcPts val="2100"/>
                        </a:lnSpc>
                      </a:pPr>
                      <a:r>
                        <a:rPr lang="en-US" b="0">
                          <a:effectLst/>
                        </a:rPr>
                        <a:t>Spatial Transition</a:t>
                      </a:r>
                      <a:endParaRPr lang="en-US" b="0">
                        <a:effectLst/>
                      </a:endParaRPr>
                    </a:p>
                  </a:txBody>
                  <a:tcPr marL="85725" marR="85725" marT="57150" marB="57150" anchor="ctr"/>
                </a:tc>
                <a:tc>
                  <a:txBody>
                    <a:bodyPr/>
                    <a:lstStyle/>
                    <a:p>
                      <a:pPr>
                        <a:lnSpc>
                          <a:spcPts val="2100"/>
                        </a:lnSpc>
                      </a:pPr>
                      <a:r>
                        <a:rPr lang="zh-CN" altLang="en-US" b="0" dirty="0">
                          <a:effectLst/>
                        </a:rPr>
                        <a:t>地点切换，通过方位、感官描写或动作引导场景转换，保持空间逻辑连贯。</a:t>
                      </a:r>
                      <a:endParaRPr lang="zh-CN" altLang="en-US" b="0" dirty="0">
                        <a:effectLst/>
                      </a:endParaRPr>
                    </a:p>
                  </a:txBody>
                  <a:tcPr marL="85725" marR="85725" marT="57150" marB="57150" anchor="ctr"/>
                </a:tc>
                <a:tc>
                  <a:txBody>
                    <a:bodyPr/>
                    <a:lstStyle/>
                    <a:p>
                      <a:pPr>
                        <a:lnSpc>
                          <a:spcPts val="2100"/>
                        </a:lnSpc>
                      </a:pPr>
                      <a:r>
                        <a:rPr lang="zh-CN" altLang="en-US" b="0">
                          <a:effectLst/>
                        </a:rPr>
                        <a:t>文学：</a:t>
                      </a:r>
                      <a:r>
                        <a:rPr lang="en-US" altLang="zh-CN" b="0">
                          <a:effectLst/>
                        </a:rPr>
                        <a:t>"</a:t>
                      </a:r>
                      <a:r>
                        <a:rPr lang="en-US" b="0">
                          <a:effectLst/>
                        </a:rPr>
                        <a:t>Descending the stairs, she entered a room filled with the scent of cinnamon."（</a:t>
                      </a:r>
                      <a:r>
                        <a:rPr lang="zh-CN" altLang="en-US" b="0">
                          <a:effectLst/>
                        </a:rPr>
                        <a:t>下楼时，她进入一个弥漫肉桂香的房间。）</a:t>
                      </a:r>
                      <a:br>
                        <a:rPr lang="zh-CN" altLang="en-US" b="0">
                          <a:effectLst/>
                        </a:rPr>
                      </a:br>
                      <a:r>
                        <a:rPr lang="zh-CN" altLang="en-US" b="0">
                          <a:effectLst/>
                        </a:rPr>
                        <a:t>影视：通过推开房门的动作切到新场景。</a:t>
                      </a:r>
                      <a:endParaRPr lang="zh-CN" altLang="en-US" b="0">
                        <a:effectLst/>
                      </a:endParaRPr>
                    </a:p>
                  </a:txBody>
                  <a:tcPr marL="85725" marR="85725" marT="57150" marB="57150" anchor="ctr"/>
                </a:tc>
              </a:tr>
              <a:tr h="1027559">
                <a:tc>
                  <a:txBody>
                    <a:bodyPr/>
                    <a:lstStyle/>
                    <a:p>
                      <a:pPr>
                        <a:lnSpc>
                          <a:spcPts val="2100"/>
                        </a:lnSpc>
                      </a:pPr>
                      <a:r>
                        <a:rPr lang="zh-CN" altLang="en-US" b="0" dirty="0">
                          <a:effectLst/>
                        </a:rPr>
                        <a:t>蒙太奇</a:t>
                      </a:r>
                      <a:endParaRPr lang="zh-CN" altLang="en-US" b="0" dirty="0">
                        <a:effectLst/>
                      </a:endParaRPr>
                    </a:p>
                  </a:txBody>
                  <a:tcPr marL="85725" marR="85725" marT="57150" marB="57150" anchor="ctr"/>
                </a:tc>
                <a:tc>
                  <a:txBody>
                    <a:bodyPr/>
                    <a:lstStyle/>
                    <a:p>
                      <a:pPr>
                        <a:lnSpc>
                          <a:spcPts val="2100"/>
                        </a:lnSpc>
                      </a:pPr>
                      <a:r>
                        <a:rPr lang="en-US" b="0">
                          <a:effectLst/>
                        </a:rPr>
                        <a:t>Montage</a:t>
                      </a:r>
                      <a:endParaRPr lang="en-US" b="0">
                        <a:effectLst/>
                      </a:endParaRPr>
                    </a:p>
                  </a:txBody>
                  <a:tcPr marL="85725" marR="85725" marT="57150" marB="57150" anchor="ctr"/>
                </a:tc>
                <a:tc>
                  <a:txBody>
                    <a:bodyPr/>
                    <a:lstStyle/>
                    <a:p>
                      <a:pPr>
                        <a:lnSpc>
                          <a:spcPts val="2100"/>
                        </a:lnSpc>
                      </a:pPr>
                      <a:r>
                        <a:rPr lang="zh-CN" altLang="en-US" b="0">
                          <a:effectLst/>
                        </a:rPr>
                        <a:t>影视中通过剪辑组合碎片化镜头，暗示时间压缩或主题关联（文学中类似 “跳接” 手法）。</a:t>
                      </a:r>
                      <a:endParaRPr lang="zh-CN" altLang="en-US" b="0">
                        <a:effectLst/>
                      </a:endParaRPr>
                    </a:p>
                  </a:txBody>
                  <a:tcPr marL="85725" marR="85725" marT="57150" marB="57150" anchor="ctr"/>
                </a:tc>
                <a:tc>
                  <a:txBody>
                    <a:bodyPr/>
                    <a:lstStyle/>
                    <a:p>
                      <a:pPr>
                        <a:lnSpc>
                          <a:spcPts val="2100"/>
                        </a:lnSpc>
                      </a:pPr>
                      <a:r>
                        <a:rPr lang="zh-CN" altLang="en-US" b="0">
                          <a:effectLst/>
                        </a:rPr>
                        <a:t>影视：快速剪辑主角从童年到成年的照片，配合旁白 “二十年过去了”。</a:t>
                      </a:r>
                      <a:endParaRPr lang="zh-CN" altLang="en-US" b="0">
                        <a:effectLst/>
                      </a:endParaRPr>
                    </a:p>
                  </a:txBody>
                  <a:tcPr marL="85725" marR="85725" marT="57150" marB="57150" anchor="ctr"/>
                </a:tc>
              </a:tr>
              <a:tr h="1027559">
                <a:tc>
                  <a:txBody>
                    <a:bodyPr/>
                    <a:lstStyle/>
                    <a:p>
                      <a:pPr>
                        <a:lnSpc>
                          <a:spcPts val="2100"/>
                        </a:lnSpc>
                      </a:pPr>
                      <a:r>
                        <a:rPr lang="zh-CN" altLang="en-US" b="0" dirty="0">
                          <a:effectLst/>
                        </a:rPr>
                        <a:t>场景转换</a:t>
                      </a:r>
                      <a:endParaRPr lang="zh-CN" altLang="en-US" b="0" dirty="0">
                        <a:effectLst/>
                      </a:endParaRPr>
                    </a:p>
                  </a:txBody>
                  <a:tcPr marL="85725" marR="85725" marT="57150" marB="57150" anchor="ctr"/>
                </a:tc>
                <a:tc>
                  <a:txBody>
                    <a:bodyPr/>
                    <a:lstStyle/>
                    <a:p>
                      <a:pPr>
                        <a:lnSpc>
                          <a:spcPts val="2100"/>
                        </a:lnSpc>
                      </a:pPr>
                      <a:r>
                        <a:rPr lang="en-US" b="0">
                          <a:effectLst/>
                        </a:rPr>
                        <a:t>Scene Shift</a:t>
                      </a:r>
                      <a:endParaRPr lang="en-US" b="0">
                        <a:effectLst/>
                      </a:endParaRPr>
                    </a:p>
                  </a:txBody>
                  <a:tcPr marL="85725" marR="85725" marT="57150" marB="57150" anchor="ctr"/>
                </a:tc>
                <a:tc>
                  <a:txBody>
                    <a:bodyPr/>
                    <a:lstStyle/>
                    <a:p>
                      <a:pPr>
                        <a:lnSpc>
                          <a:spcPts val="2100"/>
                        </a:lnSpc>
                      </a:pPr>
                      <a:r>
                        <a:rPr lang="zh-CN" altLang="en-US" b="0">
                          <a:effectLst/>
                        </a:rPr>
                        <a:t>段落或镜头间的场景切换，可通过环境描写、动作或留白实现。</a:t>
                      </a:r>
                      <a:endParaRPr lang="zh-CN" altLang="en-US" b="0">
                        <a:effectLst/>
                      </a:endParaRPr>
                    </a:p>
                  </a:txBody>
                  <a:tcPr marL="85725" marR="85725" marT="57150" marB="57150" anchor="ctr"/>
                </a:tc>
                <a:tc>
                  <a:txBody>
                    <a:bodyPr/>
                    <a:lstStyle/>
                    <a:p>
                      <a:pPr>
                        <a:lnSpc>
                          <a:spcPts val="2100"/>
                        </a:lnSpc>
                      </a:pPr>
                      <a:r>
                        <a:rPr lang="zh-CN" altLang="en-US" b="0" dirty="0">
                          <a:effectLst/>
                        </a:rPr>
                        <a:t>文学：</a:t>
                      </a:r>
                      <a:r>
                        <a:rPr lang="en-US" altLang="zh-CN" b="0" dirty="0">
                          <a:effectLst/>
                        </a:rPr>
                        <a:t>"</a:t>
                      </a:r>
                      <a:r>
                        <a:rPr lang="en-US" b="0" dirty="0">
                          <a:effectLst/>
                        </a:rPr>
                        <a:t>The conversation died as the door closed. Outside, the storm raged on."（</a:t>
                      </a:r>
                      <a:r>
                        <a:rPr lang="zh-CN" altLang="en-US" b="0" dirty="0">
                          <a:effectLst/>
                        </a:rPr>
                        <a:t>门关上时，对话终止。外面，暴风雨仍在肆虐。）</a:t>
                      </a:r>
                      <a:br>
                        <a:rPr lang="zh-CN" altLang="en-US" b="0" dirty="0">
                          <a:effectLst/>
                        </a:rPr>
                      </a:br>
                      <a:r>
                        <a:rPr lang="zh-CN" altLang="en-US" b="0" dirty="0">
                          <a:effectLst/>
                        </a:rPr>
                        <a:t>影视：黑屏后切到新场景。</a:t>
                      </a:r>
                      <a:endParaRPr lang="zh-CN" altLang="en-US" b="0" dirty="0">
                        <a:effectLst/>
                      </a:endParaRPr>
                    </a:p>
                  </a:txBody>
                  <a:tcPr marL="85725" marR="85725" marT="57150" marB="57150" anchor="ctr"/>
                </a:tc>
              </a:tr>
              <a:tr h="1027559">
                <a:tc>
                  <a:txBody>
                    <a:bodyPr/>
                    <a:lstStyle/>
                    <a:p>
                      <a:pPr>
                        <a:lnSpc>
                          <a:spcPts val="2100"/>
                        </a:lnSpc>
                      </a:pPr>
                      <a:r>
                        <a:rPr lang="zh-CN" altLang="en-US" b="0" dirty="0">
                          <a:effectLst/>
                        </a:rPr>
                        <a:t>声音转场</a:t>
                      </a:r>
                      <a:endParaRPr lang="zh-CN" altLang="en-US" b="0" dirty="0">
                        <a:effectLst/>
                      </a:endParaRPr>
                    </a:p>
                  </a:txBody>
                  <a:tcPr marL="85725" marR="85725" marT="57150" marB="57150" anchor="ctr"/>
                </a:tc>
                <a:tc>
                  <a:txBody>
                    <a:bodyPr/>
                    <a:lstStyle/>
                    <a:p>
                      <a:pPr>
                        <a:lnSpc>
                          <a:spcPts val="2100"/>
                        </a:lnSpc>
                      </a:pPr>
                      <a:r>
                        <a:rPr lang="en-US" b="0">
                          <a:effectLst/>
                        </a:rPr>
                        <a:t>Sound Bridge</a:t>
                      </a:r>
                      <a:endParaRPr lang="en-US" b="0">
                        <a:effectLst/>
                      </a:endParaRPr>
                    </a:p>
                  </a:txBody>
                  <a:tcPr marL="85725" marR="85725" marT="57150" marB="57150" anchor="ctr"/>
                </a:tc>
                <a:tc>
                  <a:txBody>
                    <a:bodyPr/>
                    <a:lstStyle/>
                    <a:p>
                      <a:pPr>
                        <a:lnSpc>
                          <a:spcPts val="2100"/>
                        </a:lnSpc>
                      </a:pPr>
                      <a:r>
                        <a:rPr lang="zh-CN" altLang="en-US" b="0">
                          <a:effectLst/>
                        </a:rPr>
                        <a:t>利用声音延续实现场景过渡，增强时空连贯性（影视常用，文学中通过听觉描写暗示）。</a:t>
                      </a:r>
                      <a:endParaRPr lang="zh-CN" altLang="en-US" b="0">
                        <a:effectLst/>
                      </a:endParaRPr>
                    </a:p>
                  </a:txBody>
                  <a:tcPr marL="85725" marR="85725" marT="57150" marB="57150" anchor="ctr"/>
                </a:tc>
                <a:tc>
                  <a:txBody>
                    <a:bodyPr/>
                    <a:lstStyle/>
                    <a:p>
                      <a:pPr>
                        <a:lnSpc>
                          <a:spcPts val="2100"/>
                        </a:lnSpc>
                      </a:pPr>
                      <a:r>
                        <a:rPr lang="zh-CN" altLang="en-US" b="0" dirty="0">
                          <a:effectLst/>
                        </a:rPr>
                        <a:t>影视：前一场景的钢琴声延续到下一场景的室内镜头，暗示空间转换。</a:t>
                      </a:r>
                      <a:endParaRPr lang="zh-CN" altLang="en-US" b="0" dirty="0">
                        <a:effectLst/>
                      </a:endParaRPr>
                    </a:p>
                  </a:txBody>
                  <a:tcPr marL="85725" marR="85725" marT="57150" marB="57150" anchor="ct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914400"/>
          </a:xfrm>
          <a:solidFill>
            <a:schemeClr val="accent3">
              <a:lumMod val="20000"/>
              <a:lumOff val="80000"/>
            </a:schemeClr>
          </a:solidFill>
        </p:spPr>
        <p:txBody>
          <a:bodyPr>
            <a:normAutofit fontScale="90000"/>
          </a:bodyPr>
          <a:lstStyle/>
          <a:p>
            <a:r>
              <a:rPr lang="zh-CN" altLang="en-US" dirty="0">
                <a:solidFill>
                  <a:srgbClr val="7030A0"/>
                </a:solidFill>
                <a:highlight>
                  <a:srgbClr val="FFFF00"/>
                </a:highlight>
                <a:latin typeface="隶书" panose="02010509060101010101" pitchFamily="49" charset="-122"/>
                <a:ea typeface="隶书" panose="02010509060101010101" pitchFamily="49" charset="-122"/>
              </a:rPr>
              <a:t>时间转场</a:t>
            </a:r>
            <a:r>
              <a:rPr lang="zh-CN" altLang="en-US" dirty="0">
                <a:solidFill>
                  <a:srgbClr val="7030A0"/>
                </a:solidFill>
                <a:latin typeface="隶书" panose="02010509060101010101" pitchFamily="49" charset="-122"/>
                <a:ea typeface="隶书" panose="02010509060101010101" pitchFamily="49" charset="-122"/>
              </a:rPr>
              <a:t>：</a:t>
            </a:r>
            <a:br>
              <a:rPr lang="en-US" altLang="zh-CN" dirty="0">
                <a:solidFill>
                  <a:srgbClr val="7030A0"/>
                </a:solidFill>
                <a:latin typeface="隶书" panose="02010509060101010101" pitchFamily="49" charset="-122"/>
                <a:ea typeface="隶书" panose="02010509060101010101" pitchFamily="49" charset="-122"/>
              </a:rPr>
            </a:br>
            <a:r>
              <a:rPr lang="en-US" altLang="zh-CN" dirty="0">
                <a:solidFill>
                  <a:srgbClr val="7030A0"/>
                </a:solidFill>
                <a:latin typeface="隶书" panose="02010509060101010101" pitchFamily="49" charset="-122"/>
                <a:ea typeface="隶书" panose="02010509060101010101" pitchFamily="49" charset="-122"/>
              </a:rPr>
              <a:t>1</a:t>
            </a:r>
            <a:r>
              <a:rPr lang="zh-CN" altLang="en-US" dirty="0">
                <a:solidFill>
                  <a:srgbClr val="7030A0"/>
                </a:solidFill>
                <a:latin typeface="隶书" panose="02010509060101010101" pitchFamily="49" charset="-122"/>
                <a:ea typeface="隶书" panose="02010509060101010101" pitchFamily="49" charset="-122"/>
              </a:rPr>
              <a:t>快速转场（瞬间 </a:t>
            </a:r>
            <a:r>
              <a:rPr lang="en-US" altLang="zh-CN" dirty="0">
                <a:solidFill>
                  <a:srgbClr val="7030A0"/>
                </a:solidFill>
                <a:latin typeface="隶书" panose="02010509060101010101" pitchFamily="49" charset="-122"/>
                <a:ea typeface="隶书" panose="02010509060101010101" pitchFamily="49" charset="-122"/>
              </a:rPr>
              <a:t>/ </a:t>
            </a:r>
            <a:r>
              <a:rPr lang="zh-CN" altLang="en-US" dirty="0">
                <a:solidFill>
                  <a:srgbClr val="7030A0"/>
                </a:solidFill>
                <a:latin typeface="隶书" panose="02010509060101010101" pitchFamily="49" charset="-122"/>
                <a:ea typeface="隶书" panose="02010509060101010101" pitchFamily="49" charset="-122"/>
              </a:rPr>
              <a:t>突发动作，节奏紧凑）</a:t>
            </a: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514693" y="1376419"/>
            <a:ext cx="5135970" cy="5246137"/>
          </a:xfrm>
          <a:solidFill>
            <a:schemeClr val="accent1">
              <a:lumMod val="20000"/>
              <a:lumOff val="80000"/>
            </a:schemeClr>
          </a:solidFill>
        </p:spPr>
        <p:txBody>
          <a:bodyPr>
            <a:normAutofit lnSpcReduction="10000"/>
          </a:bodyPr>
          <a:lstStyle/>
          <a:p>
            <a:r>
              <a:rPr lang="zh-CN" altLang="en-US" dirty="0"/>
              <a:t>核心句型公式（校园生活场景适用）</a:t>
            </a:r>
            <a:endParaRPr lang="zh-CN" altLang="en-US" dirty="0"/>
          </a:p>
          <a:p>
            <a:r>
              <a:rPr lang="en-US" altLang="zh-CN" dirty="0">
                <a:highlight>
                  <a:srgbClr val="00FF00"/>
                </a:highlight>
              </a:rPr>
              <a:t>No sooner had sb. done </a:t>
            </a:r>
            <a:r>
              <a:rPr lang="en-US" altLang="zh-CN" dirty="0" err="1">
                <a:highlight>
                  <a:srgbClr val="00FF00"/>
                </a:highlight>
              </a:rPr>
              <a:t>sth</a:t>
            </a:r>
            <a:r>
              <a:rPr lang="en-US" altLang="zh-CN" dirty="0">
                <a:highlight>
                  <a:srgbClr val="00FF00"/>
                </a:highlight>
              </a:rPr>
              <a:t>. than 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（过去完成时 </a:t>
            </a:r>
            <a:r>
              <a:rPr lang="en-US" altLang="zh-CN" dirty="0"/>
              <a:t>+ </a:t>
            </a:r>
            <a:r>
              <a:rPr lang="zh-CN" altLang="en-US" dirty="0"/>
              <a:t>一般过去时，部分倒装）</a:t>
            </a:r>
            <a:endParaRPr lang="zh-CN" altLang="en-US" dirty="0"/>
          </a:p>
          <a:p>
            <a:r>
              <a:rPr lang="en-US" altLang="zh-CN" dirty="0">
                <a:highlight>
                  <a:srgbClr val="00FF00"/>
                </a:highlight>
              </a:rPr>
              <a:t>The moment/instant sb. did </a:t>
            </a:r>
            <a:r>
              <a:rPr lang="en-US" altLang="zh-CN" dirty="0" err="1">
                <a:highlight>
                  <a:srgbClr val="00FF00"/>
                </a:highlight>
              </a:rPr>
              <a:t>sth</a:t>
            </a:r>
            <a:r>
              <a:rPr lang="en-US" altLang="zh-CN" dirty="0">
                <a:highlight>
                  <a:srgbClr val="00FF00"/>
                </a:highlight>
              </a:rPr>
              <a:t>., 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（直接衔接，强调瞬间动作）</a:t>
            </a:r>
            <a:endParaRPr lang="zh-CN" altLang="en-US" dirty="0"/>
          </a:p>
          <a:p>
            <a:r>
              <a:rPr lang="en-US" altLang="zh-CN" dirty="0">
                <a:highlight>
                  <a:srgbClr val="00FF00"/>
                </a:highlight>
              </a:rPr>
              <a:t>Before sb. could react/utter a word, 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（突出动作超前性）</a:t>
            </a:r>
            <a:endParaRPr lang="zh-CN" altLang="en-US" dirty="0"/>
          </a:p>
          <a:p>
            <a:endParaRPr lang="zh-CN" altLang="en-US" dirty="0"/>
          </a:p>
        </p:txBody>
      </p:sp>
      <p:sp>
        <p:nvSpPr>
          <p:cNvPr id="6" name="内容占位符 2"/>
          <p:cNvSpPr txBox="1"/>
          <p:nvPr/>
        </p:nvSpPr>
        <p:spPr>
          <a:xfrm>
            <a:off x="6011132" y="1376418"/>
            <a:ext cx="5135970" cy="5246137"/>
          </a:xfrm>
          <a:prstGeom prst="rect">
            <a:avLst/>
          </a:prstGeom>
          <a:solidFill>
            <a:schemeClr val="accent1">
              <a:lumMod val="20000"/>
              <a:lumOff val="8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核心句型公式（校园生活场景适用）</a:t>
            </a:r>
            <a:endParaRPr lang="zh-CN" altLang="en-US" dirty="0"/>
          </a:p>
          <a:p>
            <a:r>
              <a:rPr lang="en-US" altLang="zh-CN" dirty="0">
                <a:highlight>
                  <a:srgbClr val="00FF00"/>
                </a:highlight>
              </a:rPr>
              <a:t>No sooner had sb. done </a:t>
            </a:r>
            <a:r>
              <a:rPr lang="en-US" altLang="zh-CN" dirty="0" err="1">
                <a:highlight>
                  <a:srgbClr val="00FF00"/>
                </a:highlight>
              </a:rPr>
              <a:t>sth</a:t>
            </a:r>
            <a:r>
              <a:rPr lang="en-US" altLang="zh-CN" dirty="0">
                <a:highlight>
                  <a:srgbClr val="00FF00"/>
                </a:highlight>
              </a:rPr>
              <a:t>. than 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（过去完成时 </a:t>
            </a:r>
            <a:r>
              <a:rPr lang="en-US" altLang="zh-CN" dirty="0"/>
              <a:t>+ </a:t>
            </a:r>
            <a:r>
              <a:rPr lang="zh-CN" altLang="en-US" dirty="0"/>
              <a:t>一般过去时，部分倒装）</a:t>
            </a:r>
            <a:endParaRPr lang="zh-CN" altLang="en-US" dirty="0"/>
          </a:p>
          <a:p>
            <a:r>
              <a:rPr lang="en-US" altLang="zh-CN" dirty="0">
                <a:highlight>
                  <a:srgbClr val="00FF00"/>
                </a:highlight>
              </a:rPr>
              <a:t>The moment/instant sb. did </a:t>
            </a:r>
            <a:r>
              <a:rPr lang="en-US" altLang="zh-CN" dirty="0" err="1">
                <a:highlight>
                  <a:srgbClr val="00FF00"/>
                </a:highlight>
              </a:rPr>
              <a:t>sth</a:t>
            </a:r>
            <a:r>
              <a:rPr lang="en-US" altLang="zh-CN" dirty="0">
                <a:highlight>
                  <a:srgbClr val="00FF00"/>
                </a:highlight>
              </a:rPr>
              <a:t>., 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（直接衔接，强调瞬间动作）</a:t>
            </a:r>
            <a:endParaRPr lang="zh-CN" altLang="en-US" dirty="0"/>
          </a:p>
          <a:p>
            <a:r>
              <a:rPr lang="en-US" altLang="zh-CN" dirty="0">
                <a:highlight>
                  <a:srgbClr val="00FF00"/>
                </a:highlight>
              </a:rPr>
              <a:t>Before sb. could react/utter a word, 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（突出动作超前性）</a:t>
            </a:r>
            <a:endParaRPr lang="zh-CN" altLang="en-US" dirty="0"/>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2984" y="649849"/>
            <a:ext cx="11186343" cy="1325563"/>
          </a:xfrm>
          <a:solidFill>
            <a:schemeClr val="accent3">
              <a:lumMod val="20000"/>
              <a:lumOff val="80000"/>
            </a:schemeClr>
          </a:solidFill>
        </p:spPr>
        <p:txBody>
          <a:bodyPr>
            <a:normAutofit fontScale="90000"/>
          </a:bodyPr>
          <a:lstStyle/>
          <a:p>
            <a:br>
              <a:rPr lang="en-US" altLang="zh-CN" sz="2700" dirty="0"/>
            </a:br>
            <a:br>
              <a:rPr lang="en-US" altLang="zh-CN" sz="2700" dirty="0"/>
            </a:br>
            <a:r>
              <a:rPr lang="zh-CN" altLang="en-US" sz="2700" b="1" dirty="0"/>
              <a:t>学校举办运动会。同学们都很期待。运动会开始，第一项是跑步比赛。运动员们在起跑线准备，裁判（</a:t>
            </a:r>
            <a:r>
              <a:rPr lang="en-US" altLang="zh-CN" sz="2700" b="1" dirty="0"/>
              <a:t>referee</a:t>
            </a:r>
            <a:r>
              <a:rPr lang="zh-CN" altLang="en-US" sz="2700" b="1" dirty="0"/>
              <a:t>）</a:t>
            </a:r>
            <a:r>
              <a:rPr lang="zh-CN" altLang="en-US" sz="2700" b="1" dirty="0">
                <a:solidFill>
                  <a:srgbClr val="FF0000"/>
                </a:solidFill>
              </a:rPr>
              <a:t>鸣枪</a:t>
            </a:r>
            <a:r>
              <a:rPr lang="zh-CN" altLang="en-US" sz="2700" b="1" dirty="0"/>
              <a:t>。运动员们冲出去，观众们欢呼。小明跑得很快，跑在前面。突然，他摔倒。大家很担心，有人跑过去帮忙。老师也赶紧过来，查看小明的情况</a:t>
            </a:r>
            <a:r>
              <a:rPr lang="zh-CN" altLang="en-US" sz="2700" dirty="0"/>
              <a:t>。</a:t>
            </a:r>
            <a:br>
              <a:rPr lang="zh-CN" altLang="en-US" dirty="0"/>
            </a:br>
            <a:endParaRPr lang="zh-CN" altLang="en-US" dirty="0"/>
          </a:p>
        </p:txBody>
      </p:sp>
      <p:sp>
        <p:nvSpPr>
          <p:cNvPr id="3" name="内容占位符 2"/>
          <p:cNvSpPr>
            <a:spLocks noGrp="1"/>
          </p:cNvSpPr>
          <p:nvPr>
            <p:ph idx="1"/>
          </p:nvPr>
        </p:nvSpPr>
        <p:spPr>
          <a:xfrm>
            <a:off x="662984" y="2362219"/>
            <a:ext cx="11005197" cy="4257599"/>
          </a:xfrm>
          <a:solidFill>
            <a:schemeClr val="accent1">
              <a:lumMod val="20000"/>
              <a:lumOff val="80000"/>
            </a:schemeClr>
          </a:solidFill>
        </p:spPr>
        <p:txBody>
          <a:bodyPr>
            <a:normAutofit/>
          </a:bodyPr>
          <a:lstStyle/>
          <a:p>
            <a:r>
              <a:rPr lang="en-US" altLang="zh-CN" dirty="0"/>
              <a:t>The school </a:t>
            </a:r>
            <a:r>
              <a:rPr lang="en-US" altLang="zh-CN" dirty="0">
                <a:solidFill>
                  <a:srgbClr val="FF0000"/>
                </a:solidFill>
              </a:rPr>
              <a:t>held</a:t>
            </a:r>
            <a:r>
              <a:rPr lang="en-US" altLang="zh-CN" dirty="0"/>
              <a:t> a sports meeting. The students were all </a:t>
            </a:r>
            <a:r>
              <a:rPr lang="en-US" altLang="zh-CN" dirty="0">
                <a:solidFill>
                  <a:srgbClr val="FF0000"/>
                </a:solidFill>
              </a:rPr>
              <a:t>looking forward to</a:t>
            </a:r>
            <a:r>
              <a:rPr lang="en-US" altLang="zh-CN" dirty="0"/>
              <a:t> it. The sports meeting started, and the first event was the running race. The athletes were </a:t>
            </a:r>
            <a:r>
              <a:rPr lang="en-US" altLang="zh-CN" dirty="0">
                <a:solidFill>
                  <a:srgbClr val="FF0000"/>
                </a:solidFill>
              </a:rPr>
              <a:t>getting ready </a:t>
            </a:r>
            <a:r>
              <a:rPr lang="en-US" altLang="zh-CN" dirty="0"/>
              <a:t>at the starting line, and then the referee </a:t>
            </a:r>
            <a:r>
              <a:rPr lang="en-US" altLang="zh-CN" dirty="0">
                <a:solidFill>
                  <a:srgbClr val="FF0000"/>
                </a:solidFill>
              </a:rPr>
              <a:t>fired</a:t>
            </a:r>
            <a:r>
              <a:rPr lang="en-US" altLang="zh-CN" dirty="0"/>
              <a:t> the starting gun. The athletes </a:t>
            </a:r>
            <a:r>
              <a:rPr lang="en-US" altLang="zh-CN" dirty="0">
                <a:solidFill>
                  <a:srgbClr val="FF0000"/>
                </a:solidFill>
              </a:rPr>
              <a:t>rushed out</a:t>
            </a:r>
            <a:r>
              <a:rPr lang="en-US" altLang="zh-CN" dirty="0"/>
              <a:t>, and the audience </a:t>
            </a:r>
            <a:r>
              <a:rPr lang="en-US" altLang="zh-CN" dirty="0">
                <a:solidFill>
                  <a:srgbClr val="FF0000"/>
                </a:solidFill>
              </a:rPr>
              <a:t>cheered</a:t>
            </a:r>
            <a:r>
              <a:rPr lang="en-US" altLang="zh-CN" dirty="0"/>
              <a:t>. Xiaoming ran very fast and was in the front. Suddenly, he </a:t>
            </a:r>
            <a:r>
              <a:rPr lang="en-US" altLang="zh-CN" dirty="0">
                <a:solidFill>
                  <a:srgbClr val="FF0000"/>
                </a:solidFill>
              </a:rPr>
              <a:t>fell down</a:t>
            </a:r>
            <a:r>
              <a:rPr lang="en-US" altLang="zh-CN" dirty="0"/>
              <a:t>. Everyone was very worried, and some people </a:t>
            </a:r>
            <a:r>
              <a:rPr lang="en-US" altLang="zh-CN" dirty="0">
                <a:solidFill>
                  <a:srgbClr val="FF0000"/>
                </a:solidFill>
              </a:rPr>
              <a:t>ran over to help</a:t>
            </a:r>
            <a:r>
              <a:rPr lang="en-US" altLang="zh-CN" dirty="0"/>
              <a:t>. The teacher also </a:t>
            </a:r>
            <a:r>
              <a:rPr lang="en-US" altLang="zh-CN" dirty="0">
                <a:solidFill>
                  <a:srgbClr val="FF0000"/>
                </a:solidFill>
              </a:rPr>
              <a:t>came over quickly</a:t>
            </a:r>
            <a:r>
              <a:rPr lang="en-US" altLang="zh-CN" dirty="0"/>
              <a:t> to </a:t>
            </a:r>
            <a:r>
              <a:rPr lang="en-US" altLang="zh-CN" dirty="0">
                <a:solidFill>
                  <a:srgbClr val="FF0000"/>
                </a:solidFill>
              </a:rPr>
              <a:t>check on </a:t>
            </a:r>
            <a:r>
              <a:rPr lang="en-US" altLang="zh-CN" dirty="0"/>
              <a:t>Xiaoming's condition.</a:t>
            </a:r>
            <a:endParaRPr lang="zh-CN" altLang="en-US" dirty="0"/>
          </a:p>
        </p:txBody>
      </p:sp>
      <p:sp>
        <p:nvSpPr>
          <p:cNvPr id="4" name="文本框 3"/>
          <p:cNvSpPr txBox="1"/>
          <p:nvPr/>
        </p:nvSpPr>
        <p:spPr>
          <a:xfrm>
            <a:off x="529978" y="104034"/>
            <a:ext cx="6096912" cy="461665"/>
          </a:xfrm>
          <a:prstGeom prst="rect">
            <a:avLst/>
          </a:prstGeom>
          <a:noFill/>
        </p:spPr>
        <p:txBody>
          <a:bodyPr wrap="square">
            <a:spAutoFit/>
          </a:bodyPr>
          <a:lstStyle/>
          <a:p>
            <a:r>
              <a:rPr lang="zh-CN" altLang="en-US" sz="2400" b="1" dirty="0">
                <a:solidFill>
                  <a:srgbClr val="7030A0"/>
                </a:solidFill>
              </a:rPr>
              <a:t>原始段落（</a:t>
            </a:r>
            <a:r>
              <a:rPr lang="zh-CN" altLang="en-US" sz="2400" b="1" dirty="0">
                <a:solidFill>
                  <a:srgbClr val="7030A0"/>
                </a:solidFill>
                <a:highlight>
                  <a:srgbClr val="FFFF00"/>
                </a:highlight>
              </a:rPr>
              <a:t>无快速衔接词</a:t>
            </a:r>
            <a:r>
              <a:rPr lang="zh-CN" altLang="en-US" sz="2400" b="1" dirty="0">
                <a:solidFill>
                  <a:srgbClr val="7030A0"/>
                </a:solidFill>
              </a:rPr>
              <a:t>）</a:t>
            </a:r>
            <a:endParaRPr lang="zh-CN" altLang="en-US"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8797" y="410652"/>
            <a:ext cx="11274405" cy="2990030"/>
          </a:xfrm>
          <a:solidFill>
            <a:schemeClr val="accent3">
              <a:lumMod val="20000"/>
              <a:lumOff val="80000"/>
            </a:schemeClr>
          </a:solidFill>
        </p:spPr>
        <p:txBody>
          <a:bodyPr>
            <a:normAutofit fontScale="90000"/>
          </a:bodyPr>
          <a:lstStyle/>
          <a:p>
            <a:pPr>
              <a:lnSpc>
                <a:spcPct val="100000"/>
              </a:lnSpc>
            </a:pPr>
            <a:br>
              <a:rPr lang="en-US" altLang="zh-CN" sz="2700" dirty="0"/>
            </a:br>
            <a:br>
              <a:rPr lang="en-US" altLang="zh-CN" sz="2700" dirty="0"/>
            </a:br>
            <a:r>
              <a:rPr lang="zh-CN" altLang="en-US" sz="2700" b="1" dirty="0"/>
              <a:t>学校举办运动会，同学们都满心期待着。运动会一开始，第一项跑步比赛就拉开帷幕。运动员们刚在起跑线站定，（</a:t>
            </a:r>
            <a:r>
              <a:rPr lang="en-US" altLang="zh-CN" sz="2700" b="1" dirty="0"/>
              <a:t>No sooner had the athletes taken their positions at the starting line than</a:t>
            </a:r>
            <a:r>
              <a:rPr lang="zh-CN" altLang="en-US" sz="2700" b="1" dirty="0"/>
              <a:t>）裁判便鸣枪示意。刹那间（</a:t>
            </a:r>
            <a:r>
              <a:rPr lang="en-US" altLang="zh-CN" sz="2700" b="1" dirty="0"/>
              <a:t>The instant the starting gun went off</a:t>
            </a:r>
            <a:r>
              <a:rPr lang="zh-CN" altLang="en-US" sz="2700" b="1" dirty="0"/>
              <a:t>），运动员们如离弦之箭般冲了出去，观众们也随即爆发出热烈的欢呼。小明跑得飞快，一马当先。可还没等大家反应过来（</a:t>
            </a:r>
            <a:r>
              <a:rPr lang="en-US" altLang="zh-CN" sz="2700" b="1" dirty="0"/>
              <a:t>Before anyone could react</a:t>
            </a:r>
            <a:r>
              <a:rPr lang="zh-CN" altLang="en-US" sz="2700" b="1" dirty="0"/>
              <a:t>），他就突然摔倒了。见状，大家心急如焚，毫不耽搁（</a:t>
            </a:r>
            <a:r>
              <a:rPr lang="en-US" altLang="zh-CN" sz="2700" b="1" dirty="0"/>
              <a:t>Wasting no time</a:t>
            </a:r>
            <a:r>
              <a:rPr lang="zh-CN" altLang="en-US" sz="2700" b="1" dirty="0"/>
              <a:t>），几位同学立刻冲过去帮忙。与此同时，老师也在听到动静的第一时间（</a:t>
            </a:r>
            <a:r>
              <a:rPr lang="en-US" altLang="zh-CN" sz="2700" b="1" dirty="0"/>
              <a:t>At the sound of the commotion</a:t>
            </a:r>
            <a:r>
              <a:rPr lang="zh-CN" altLang="en-US" sz="2700" b="1" dirty="0"/>
              <a:t>）赶来，查看小明的状况。</a:t>
            </a:r>
            <a:br>
              <a:rPr lang="zh-CN" altLang="en-US" dirty="0"/>
            </a:br>
            <a:endParaRPr lang="zh-CN" altLang="en-US" dirty="0"/>
          </a:p>
        </p:txBody>
      </p:sp>
      <p:sp>
        <p:nvSpPr>
          <p:cNvPr id="3" name="内容占位符 2"/>
          <p:cNvSpPr>
            <a:spLocks noGrp="1"/>
          </p:cNvSpPr>
          <p:nvPr>
            <p:ph idx="1"/>
          </p:nvPr>
        </p:nvSpPr>
        <p:spPr>
          <a:xfrm>
            <a:off x="158788" y="3512065"/>
            <a:ext cx="11799593" cy="3430806"/>
          </a:xfrm>
          <a:solidFill>
            <a:schemeClr val="accent1">
              <a:lumMod val="20000"/>
              <a:lumOff val="80000"/>
            </a:schemeClr>
          </a:solidFill>
        </p:spPr>
        <p:txBody>
          <a:bodyPr>
            <a:normAutofit fontScale="92500"/>
          </a:bodyPr>
          <a:lstStyle/>
          <a:p>
            <a:r>
              <a:rPr lang="en-US" altLang="zh-CN" dirty="0"/>
              <a:t>The school held a sports meeting, and the students were all eagerly looking forward to it. </a:t>
            </a:r>
            <a:r>
              <a:rPr lang="en-US" altLang="zh-CN" dirty="0">
                <a:highlight>
                  <a:srgbClr val="FFFF00"/>
                </a:highlight>
              </a:rPr>
              <a:t>No sooner </a:t>
            </a:r>
            <a:r>
              <a:rPr lang="en-US" altLang="zh-CN" dirty="0"/>
              <a:t>had the athletes </a:t>
            </a:r>
            <a:r>
              <a:rPr lang="en-US" altLang="zh-CN" dirty="0">
                <a:solidFill>
                  <a:srgbClr val="FF0000"/>
                </a:solidFill>
              </a:rPr>
              <a:t>taken their positions </a:t>
            </a:r>
            <a:r>
              <a:rPr lang="en-US" altLang="zh-CN" dirty="0"/>
              <a:t>at the starting line </a:t>
            </a:r>
            <a:r>
              <a:rPr lang="en-US" altLang="zh-CN" dirty="0">
                <a:highlight>
                  <a:srgbClr val="FFFF00"/>
                </a:highlight>
              </a:rPr>
              <a:t>than</a:t>
            </a:r>
            <a:r>
              <a:rPr lang="en-US" altLang="zh-CN" dirty="0"/>
              <a:t> the referee fired the starting gun. </a:t>
            </a:r>
            <a:r>
              <a:rPr lang="en-US" altLang="zh-CN" dirty="0">
                <a:highlight>
                  <a:srgbClr val="FFFF00"/>
                </a:highlight>
              </a:rPr>
              <a:t>The instant </a:t>
            </a:r>
            <a:r>
              <a:rPr lang="en-US" altLang="zh-CN" dirty="0"/>
              <a:t>the starting gun went off, the athletes </a:t>
            </a:r>
            <a:r>
              <a:rPr lang="en-US" altLang="zh-CN" dirty="0">
                <a:solidFill>
                  <a:srgbClr val="FF0000"/>
                </a:solidFill>
              </a:rPr>
              <a:t>dashed out like arrows</a:t>
            </a:r>
            <a:r>
              <a:rPr lang="en-US" altLang="zh-CN" dirty="0"/>
              <a:t>, and the audience burst into enthusiastic cheers right away. Xiaoming ran extremely fast and took the lead. But </a:t>
            </a:r>
            <a:r>
              <a:rPr lang="en-US" altLang="zh-CN" dirty="0">
                <a:highlight>
                  <a:srgbClr val="FFFF00"/>
                </a:highlight>
              </a:rPr>
              <a:t>before anyone could react</a:t>
            </a:r>
            <a:r>
              <a:rPr lang="en-US" altLang="zh-CN" dirty="0"/>
              <a:t>, he suddenly fell down. Seeing this, everyone was extremely worried. </a:t>
            </a:r>
            <a:r>
              <a:rPr lang="en-US" altLang="zh-CN" dirty="0">
                <a:highlight>
                  <a:srgbClr val="FFFF00"/>
                </a:highlight>
              </a:rPr>
              <a:t>Wasting no time</a:t>
            </a:r>
            <a:r>
              <a:rPr lang="en-US" altLang="zh-CN" dirty="0"/>
              <a:t>, several classmates immediately rushed over to help. </a:t>
            </a:r>
            <a:r>
              <a:rPr lang="en-US" altLang="zh-CN" dirty="0">
                <a:highlight>
                  <a:srgbClr val="FFFF00"/>
                </a:highlight>
              </a:rPr>
              <a:t>At the same time</a:t>
            </a:r>
            <a:r>
              <a:rPr lang="en-US" altLang="zh-CN" dirty="0"/>
              <a:t>, the teacher also came over to check on Xiaoming's condition </a:t>
            </a:r>
            <a:r>
              <a:rPr lang="en-US" altLang="zh-CN" dirty="0">
                <a:highlight>
                  <a:srgbClr val="FFFF00"/>
                </a:highlight>
              </a:rPr>
              <a:t>the moment </a:t>
            </a:r>
            <a:r>
              <a:rPr lang="en-US" altLang="zh-CN" dirty="0"/>
              <a:t>she heard the commotion.</a:t>
            </a:r>
            <a:endParaRPr lang="zh-CN" altLang="en-US" dirty="0"/>
          </a:p>
        </p:txBody>
      </p:sp>
      <p:sp>
        <p:nvSpPr>
          <p:cNvPr id="5" name="文本框 4"/>
          <p:cNvSpPr txBox="1"/>
          <p:nvPr/>
        </p:nvSpPr>
        <p:spPr>
          <a:xfrm>
            <a:off x="343812" y="0"/>
            <a:ext cx="6096912" cy="461665"/>
          </a:xfrm>
          <a:prstGeom prst="rect">
            <a:avLst/>
          </a:prstGeom>
          <a:noFill/>
        </p:spPr>
        <p:txBody>
          <a:bodyPr wrap="square">
            <a:spAutoFit/>
          </a:bodyPr>
          <a:lstStyle/>
          <a:p>
            <a:r>
              <a:rPr lang="zh-CN" altLang="en-US" sz="2400" b="1" dirty="0">
                <a:solidFill>
                  <a:srgbClr val="7030A0"/>
                </a:solidFill>
              </a:rPr>
              <a:t>修改后段落（</a:t>
            </a:r>
            <a:r>
              <a:rPr lang="zh-CN" altLang="en-US" sz="2400" b="1" dirty="0">
                <a:solidFill>
                  <a:srgbClr val="7030A0"/>
                </a:solidFill>
                <a:highlight>
                  <a:srgbClr val="FFFF00"/>
                </a:highlight>
              </a:rPr>
              <a:t>运用快速衔接词</a:t>
            </a:r>
            <a:r>
              <a:rPr lang="zh-CN" altLang="en-US" sz="2400" b="1" dirty="0">
                <a:solidFill>
                  <a:srgbClr val="7030A0"/>
                </a:solidFill>
              </a:rPr>
              <a:t>）</a:t>
            </a:r>
            <a:endParaRPr lang="zh-CN" altLang="en-US"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914400"/>
          </a:xfrm>
          <a:solidFill>
            <a:schemeClr val="accent3">
              <a:lumMod val="20000"/>
              <a:lumOff val="80000"/>
            </a:schemeClr>
          </a:solidFill>
        </p:spPr>
        <p:txBody>
          <a:bodyPr>
            <a:normAutofit fontScale="90000"/>
          </a:bodyPr>
          <a:lstStyle/>
          <a:p>
            <a:r>
              <a:rPr lang="zh-CN" altLang="en-US" dirty="0">
                <a:solidFill>
                  <a:srgbClr val="7030A0"/>
                </a:solidFill>
                <a:highlight>
                  <a:srgbClr val="FFFF00"/>
                </a:highlight>
                <a:latin typeface="隶书" panose="02010509060101010101" pitchFamily="49" charset="-122"/>
                <a:ea typeface="隶书" panose="02010509060101010101" pitchFamily="49" charset="-122"/>
              </a:rPr>
              <a:t>时间转场</a:t>
            </a:r>
            <a:r>
              <a:rPr lang="zh-CN" altLang="en-US" dirty="0">
                <a:solidFill>
                  <a:srgbClr val="7030A0"/>
                </a:solidFill>
                <a:latin typeface="隶书" panose="02010509060101010101" pitchFamily="49" charset="-122"/>
                <a:ea typeface="隶书" panose="02010509060101010101" pitchFamily="49" charset="-122"/>
              </a:rPr>
              <a:t>：</a:t>
            </a:r>
            <a:br>
              <a:rPr lang="en-US" altLang="zh-CN" dirty="0">
                <a:solidFill>
                  <a:srgbClr val="7030A0"/>
                </a:solidFill>
                <a:latin typeface="隶书" panose="02010509060101010101" pitchFamily="49" charset="-122"/>
                <a:ea typeface="隶书" panose="02010509060101010101" pitchFamily="49" charset="-122"/>
              </a:rPr>
            </a:br>
            <a:r>
              <a:rPr lang="en-US" altLang="zh-CN" dirty="0">
                <a:solidFill>
                  <a:srgbClr val="7030A0"/>
                </a:solidFill>
                <a:latin typeface="隶书" panose="02010509060101010101" pitchFamily="49" charset="-122"/>
                <a:ea typeface="隶书" panose="02010509060101010101" pitchFamily="49" charset="-122"/>
              </a:rPr>
              <a:t>2 </a:t>
            </a:r>
            <a:r>
              <a:rPr lang="zh-CN" altLang="en-US" dirty="0">
                <a:solidFill>
                  <a:srgbClr val="7030A0"/>
                </a:solidFill>
                <a:latin typeface="隶书" panose="02010509060101010101" pitchFamily="49" charset="-122"/>
                <a:ea typeface="隶书" panose="02010509060101010101" pitchFamily="49" charset="-122"/>
              </a:rPr>
              <a:t>较短时间转场</a:t>
            </a: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514693" y="1199123"/>
            <a:ext cx="11323228" cy="5423433"/>
          </a:xfrm>
          <a:solidFill>
            <a:schemeClr val="accent1">
              <a:lumMod val="20000"/>
              <a:lumOff val="80000"/>
            </a:schemeClr>
          </a:solidFill>
        </p:spPr>
        <p:txBody>
          <a:bodyPr>
            <a:normAutofit fontScale="92500" lnSpcReduction="20000"/>
          </a:bodyPr>
          <a:lstStyle/>
          <a:p>
            <a:pPr marL="0">
              <a:lnSpc>
                <a:spcPct val="120000"/>
              </a:lnSpc>
              <a:spcBef>
                <a:spcPts val="0"/>
              </a:spcBef>
            </a:pPr>
            <a:r>
              <a:rPr lang="en-US" altLang="zh-CN" dirty="0"/>
              <a:t>1</a:t>
            </a:r>
            <a:r>
              <a:rPr lang="en-US" altLang="zh-CN" dirty="0">
                <a:highlight>
                  <a:srgbClr val="00FF00"/>
                </a:highlight>
              </a:rPr>
              <a:t>. In a flash of one's eye</a:t>
            </a:r>
            <a:r>
              <a:rPr lang="zh-CN" altLang="en-US" dirty="0">
                <a:highlight>
                  <a:srgbClr val="00FF00"/>
                </a:highlight>
              </a:rPr>
              <a:t>：</a:t>
            </a:r>
            <a:r>
              <a:rPr lang="zh-CN" altLang="en-US" dirty="0"/>
              <a:t>表示“转眼间；一瞬间”。语法考点：在句子中作时间状语，位置灵活，可置于句首或句中；常与一般过去时搭配，描述过去瞬间发生的动作。</a:t>
            </a:r>
            <a:endParaRPr lang="zh-CN" altLang="en-US" dirty="0"/>
          </a:p>
          <a:p>
            <a:pPr marL="0">
              <a:lnSpc>
                <a:spcPct val="120000"/>
              </a:lnSpc>
              <a:spcBef>
                <a:spcPts val="0"/>
              </a:spcBef>
            </a:pPr>
            <a:r>
              <a:rPr lang="en-US" altLang="zh-CN" dirty="0"/>
              <a:t>2. </a:t>
            </a:r>
            <a:r>
              <a:rPr lang="en-US" altLang="zh-CN" dirty="0">
                <a:highlight>
                  <a:srgbClr val="00FF00"/>
                </a:highlight>
              </a:rPr>
              <a:t>Without hesitation</a:t>
            </a:r>
            <a:r>
              <a:rPr lang="zh-CN" altLang="en-US" dirty="0">
                <a:highlight>
                  <a:srgbClr val="00FF00"/>
                </a:highlight>
              </a:rPr>
              <a:t>：</a:t>
            </a:r>
            <a:r>
              <a:rPr lang="zh-CN" altLang="en-US" dirty="0"/>
              <a:t>意为“毫不犹豫地”。语法考点：在句中作状语修饰动词，后直接接动词原形；句子时态根据具体语境确定。</a:t>
            </a:r>
            <a:endParaRPr lang="zh-CN" altLang="en-US" dirty="0"/>
          </a:p>
          <a:p>
            <a:pPr marL="0">
              <a:lnSpc>
                <a:spcPct val="120000"/>
              </a:lnSpc>
              <a:spcBef>
                <a:spcPts val="0"/>
              </a:spcBef>
            </a:pPr>
            <a:r>
              <a:rPr lang="en-US" altLang="zh-CN" dirty="0"/>
              <a:t>3. It wasn't long before...</a:t>
            </a:r>
            <a:r>
              <a:rPr lang="zh-CN" altLang="en-US" dirty="0"/>
              <a:t>：表示“没过多久就</a:t>
            </a:r>
            <a:r>
              <a:rPr lang="en-US" altLang="zh-CN" dirty="0"/>
              <a:t>……”</a:t>
            </a:r>
            <a:r>
              <a:rPr lang="zh-CN" altLang="en-US" dirty="0"/>
              <a:t>。语法考点：</a:t>
            </a:r>
            <a:r>
              <a:rPr lang="en-US" altLang="zh-CN" dirty="0"/>
              <a:t>before</a:t>
            </a:r>
            <a:r>
              <a:rPr lang="zh-CN" altLang="en-US" dirty="0"/>
              <a:t>引导时间状语从句，主句常用一般过去时，从句也用一般过去时；</a:t>
            </a:r>
            <a:r>
              <a:rPr lang="en-US" altLang="zh-CN" dirty="0"/>
              <a:t>it</a:t>
            </a:r>
            <a:r>
              <a:rPr lang="zh-CN" altLang="en-US" dirty="0"/>
              <a:t>作形式主语。</a:t>
            </a:r>
            <a:endParaRPr lang="zh-CN" altLang="en-US" dirty="0"/>
          </a:p>
          <a:p>
            <a:pPr marL="0">
              <a:lnSpc>
                <a:spcPct val="120000"/>
              </a:lnSpc>
              <a:spcBef>
                <a:spcPts val="0"/>
              </a:spcBef>
            </a:pPr>
            <a:r>
              <a:rPr lang="en-US" altLang="zh-CN" dirty="0"/>
              <a:t>4. </a:t>
            </a:r>
            <a:r>
              <a:rPr lang="en-US" altLang="zh-CN" dirty="0">
                <a:highlight>
                  <a:srgbClr val="00FF00"/>
                </a:highlight>
              </a:rPr>
              <a:t>Before sb. could do </a:t>
            </a:r>
            <a:r>
              <a:rPr lang="en-US" altLang="zh-CN" dirty="0" err="1">
                <a:highlight>
                  <a:srgbClr val="00FF00"/>
                </a:highlight>
              </a:rPr>
              <a:t>sth</a:t>
            </a:r>
            <a:r>
              <a:rPr lang="en-US" altLang="zh-CN" dirty="0">
                <a:highlight>
                  <a:srgbClr val="00FF00"/>
                </a:highlight>
              </a:rPr>
              <a:t>., sb. did </a:t>
            </a:r>
            <a:r>
              <a:rPr lang="en-US" altLang="zh-CN" dirty="0" err="1">
                <a:highlight>
                  <a:srgbClr val="00FF00"/>
                </a:highlight>
              </a:rPr>
              <a:t>sth</a:t>
            </a:r>
            <a:r>
              <a:rPr lang="en-US" altLang="zh-CN" dirty="0">
                <a:highlight>
                  <a:srgbClr val="00FF00"/>
                </a:highlight>
              </a:rPr>
              <a:t>.</a:t>
            </a:r>
            <a:r>
              <a:rPr lang="zh-CN" altLang="en-US" dirty="0">
                <a:highlight>
                  <a:srgbClr val="00FF00"/>
                </a:highlight>
              </a:rPr>
              <a:t>：</a:t>
            </a:r>
            <a:r>
              <a:rPr lang="zh-CN" altLang="en-US" dirty="0"/>
              <a:t>意思是“某人还没来得及做某事，另一人就做了某事” 。语法考点：</a:t>
            </a:r>
            <a:r>
              <a:rPr lang="en-US" altLang="zh-CN" dirty="0"/>
              <a:t>before</a:t>
            </a:r>
            <a:r>
              <a:rPr lang="zh-CN" altLang="en-US" dirty="0"/>
              <a:t>引导的时间状语从句用</a:t>
            </a:r>
            <a:r>
              <a:rPr lang="en-US" altLang="zh-CN" dirty="0"/>
              <a:t>could + </a:t>
            </a:r>
            <a:r>
              <a:rPr lang="zh-CN" altLang="en-US" dirty="0"/>
              <a:t>动词原形，主句用一般过去时。</a:t>
            </a:r>
            <a:endParaRPr lang="zh-CN" altLang="en-US" dirty="0"/>
          </a:p>
          <a:p>
            <a:pPr marL="0">
              <a:lnSpc>
                <a:spcPct val="120000"/>
              </a:lnSpc>
              <a:spcBef>
                <a:spcPts val="0"/>
              </a:spcBef>
            </a:pPr>
            <a:r>
              <a:rPr lang="en-US" altLang="zh-CN" dirty="0"/>
              <a:t>5</a:t>
            </a:r>
            <a:r>
              <a:rPr lang="en-US" altLang="zh-CN" dirty="0">
                <a:highlight>
                  <a:srgbClr val="00FF00"/>
                </a:highlight>
              </a:rPr>
              <a:t>. In a split second</a:t>
            </a:r>
            <a:r>
              <a:rPr lang="zh-CN" altLang="en-US" dirty="0">
                <a:highlight>
                  <a:srgbClr val="00FF00"/>
                </a:highlight>
              </a:rPr>
              <a:t>：</a:t>
            </a:r>
            <a:r>
              <a:rPr lang="zh-CN" altLang="en-US" dirty="0"/>
              <a:t>意为“在一瞬间；刹那间”。语法考点：在句中作时间状语，位置灵活；常与一般过去时搭配，描述过去瞬间发生的事，使用时要保证句子主谓宾结构完整。</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203">
      <a:dk1>
        <a:sysClr val="windowText" lastClr="000000"/>
      </a:dk1>
      <a:lt1>
        <a:sysClr val="window" lastClr="FFFFFF"/>
      </a:lt1>
      <a:dk2>
        <a:srgbClr val="5A6378"/>
      </a:dk2>
      <a:lt2>
        <a:srgbClr val="7F7F7F"/>
      </a:lt2>
      <a:accent1>
        <a:srgbClr val="60B5CC"/>
      </a:accent1>
      <a:accent2>
        <a:srgbClr val="F0AD00"/>
      </a:accent2>
      <a:accent3>
        <a:srgbClr val="60B5CC"/>
      </a:accent3>
      <a:accent4>
        <a:srgbClr val="F0AD00"/>
      </a:accent4>
      <a:accent5>
        <a:srgbClr val="60B5CC"/>
      </a:accent5>
      <a:accent6>
        <a:srgbClr val="F0AD00"/>
      </a:accent6>
      <a:hlink>
        <a:srgbClr val="168BBA"/>
      </a:hlink>
      <a:folHlink>
        <a:srgbClr val="68000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12989</Words>
  <Application>WPS 演示</Application>
  <PresentationFormat>宽屏</PresentationFormat>
  <Paragraphs>209</Paragraphs>
  <Slides>22</Slides>
  <Notes>2</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22</vt:i4>
      </vt:variant>
    </vt:vector>
  </HeadingPairs>
  <TitlesOfParts>
    <vt:vector size="42" baseType="lpstr">
      <vt:lpstr>Arial</vt:lpstr>
      <vt:lpstr>宋体</vt:lpstr>
      <vt:lpstr>Wingdings</vt:lpstr>
      <vt:lpstr>微软雅黑</vt:lpstr>
      <vt:lpstr>Open Sans</vt:lpstr>
      <vt:lpstr>冬青黑体简体中文 W3</vt:lpstr>
      <vt:lpstr>Arial</vt:lpstr>
      <vt:lpstr>隶书</vt:lpstr>
      <vt:lpstr>等线 Light</vt:lpstr>
      <vt:lpstr>Calibri</vt:lpstr>
      <vt:lpstr>微软简隶书</vt:lpstr>
      <vt:lpstr>Times New Roman</vt:lpstr>
      <vt:lpstr>等线</vt:lpstr>
      <vt:lpstr>Arial Unicode MS</vt:lpstr>
      <vt:lpstr>HelveticaNeue</vt:lpstr>
      <vt:lpstr>华文新魏</vt:lpstr>
      <vt:lpstr>Segoe Print</vt:lpstr>
      <vt:lpstr>黑体</vt:lpstr>
      <vt:lpstr>Office 主题​​</vt:lpstr>
      <vt:lpstr>2_自定义设计方案</vt:lpstr>
      <vt:lpstr>PowerPoint 演示文稿</vt:lpstr>
      <vt:lpstr>PowerPoint 演示文稿</vt:lpstr>
      <vt:lpstr>韩剧《苦尽甘来》的经典转场</vt:lpstr>
      <vt:lpstr>文学中的转场（Transition in Literature）</vt:lpstr>
      <vt:lpstr>PowerPoint 演示文稿</vt:lpstr>
      <vt:lpstr>时间转场： 1快速转场（瞬间 / 突发动作，节奏紧凑）</vt:lpstr>
      <vt:lpstr>  学校举办运动会。同学们都很期待。运动会开始，第一项是跑步比赛。运动员们在起跑线准备，裁判（referee）鸣枪。运动员们冲出去，观众们欢呼。小明跑得很快，跑在前面。突然，他摔倒。大家很担心，有人跑过去帮忙。老师也赶紧过来，查看小明的情况。 </vt:lpstr>
      <vt:lpstr>  学校举办运动会，同学们都满心期待着。运动会一开始，第一项跑步比赛就拉开帷幕。运动员们刚在起跑线站定，（No sooner had the athletes taken their positions at the starting line than）裁判便鸣枪示意。刹那间（The instant the starting gun went off），运动员们如离弦之箭般冲了出去，观众们也随即爆发出热烈的欢呼。小明跑得飞快，一马当先。可还没等大家反应过来（Before anyone could react），他就突然摔倒了。见状，大家心急如焚，毫不耽搁（Wasting no time），几位同学立刻冲过去帮忙。与此同时，老师也在听到动静的第一时间（At the sound of the commotion）赶来，查看小明的状况。 </vt:lpstr>
      <vt:lpstr>时间转场： 2 较短时间转场</vt:lpstr>
      <vt:lpstr>时间转场： 2 较短时间转场</vt:lpstr>
      <vt:lpstr>   那天在学校图书馆，我在找一本很重要的书。图书馆里人很多，书架也很复杂。我找了很久，一直没找到。后来我的同学来了，他帮我一起找。最后我们找到了那本书。   </vt:lpstr>
      <vt:lpstr>那天在学校图书馆，我在找一本很重要的书。图书馆里人很多，书架也错综复杂。我刚找了一会儿（Before I could search for long），转眼间（In a flash of my eye），我的同学就来了。他毫不犹豫地（Without hesitation）加入了找书的队伍。没过多久（It wasn't long before），我们就找到了那本书。</vt:lpstr>
      <vt:lpstr>时间转场： 3 表示时间慢的短语和句型罗列</vt:lpstr>
      <vt:lpstr>   考试结束了，学生们都很紧张，想知道成绩。大家在教室里等着，心里很不安。老师终于来了，拿着成绩单。同学们都围上去看自己的成绩。    </vt:lpstr>
      <vt:lpstr> 考试结束了，学生们都紧张得不行，满心急切地想知道成绩。在教室里等待的每一分每一秒，都仿佛被无限拉长（After what seemed like a century）。随着时间一分一秒地过去（With time ticking by），大家的心里愈发不安。似乎过了好几个小时（It seemed like hours before），老师才终于慢悠悠地走进来，手里拿着成绩单。同学们这才缓缓地、一个一个地围上去（Slowly but surely），一点一点地凑近（Little by little），查看自己的成绩。 </vt:lpstr>
      <vt:lpstr>空间转场：</vt:lpstr>
      <vt:lpstr>     放学了，我离开学校。路上有一家商店，我看到里面有很多人。我回家打开门，妈妈在厨房做饭。我走进房间放下书包，然后去帮忙。     </vt:lpstr>
      <vt:lpstr>   放学铃响，我踏出教室（Once outside the classroom）。沿着熟悉的街道走，街角新开的面包店飘来的香味吸引了我（Following the smell of freshly baked bread from the new bakery on the corner）。走近一看（With a closer look），橱窗里的牛角包金黄酥脆。继续往家走（On my way back home），社区花园里的樱花树正在盛开，花瓣飘落在小径上。 推开家门（Once home），迎接我的是（What greeted me was）妈妈在厨房忙碌的身影和饭菜的香气。走进房间（Entering my room），我发现书桌上放着一张社区活动传单。仔细一看（A closer look explained everything），周末将举办烘焙工作坊，就在街角的新面包店。我立刻跑回厨房，跟妈妈分享这个发现。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29</cp:revision>
  <dcterms:created xsi:type="dcterms:W3CDTF">2025-04-22T06:28:00Z</dcterms:created>
  <dcterms:modified xsi:type="dcterms:W3CDTF">2025-05-07T06:02:12Z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