
<file path=[Content_Types].xml><?xml version="1.0" encoding="utf-8"?>
<Types xmlns="http://schemas.openxmlformats.org/package/2006/content-types">
  <Default Extension="png" ContentType="image/png"/>
  <Default Extension="jpeg" ContentType="image/jpe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
  </p:notesMasterIdLst>
  <p:sldIdLst>
    <p:sldId id="533" r:id="rId3"/>
    <p:sldId id="270" r:id="rId4"/>
    <p:sldId id="449" r:id="rId5"/>
    <p:sldId id="450" r:id="rId6"/>
    <p:sldId id="451" r:id="rId8"/>
    <p:sldId id="477" r:id="rId9"/>
    <p:sldId id="445" r:id="rId10"/>
    <p:sldId id="446" r:id="rId11"/>
    <p:sldId id="447" r:id="rId12"/>
    <p:sldId id="448" r:id="rId13"/>
    <p:sldId id="465" r:id="rId14"/>
    <p:sldId id="466" r:id="rId15"/>
    <p:sldId id="467" r:id="rId16"/>
    <p:sldId id="468" r:id="rId17"/>
    <p:sldId id="416" r:id="rId18"/>
    <p:sldId id="417" r:id="rId19"/>
    <p:sldId id="432" r:id="rId20"/>
    <p:sldId id="419" r:id="rId21"/>
    <p:sldId id="512" r:id="rId22"/>
    <p:sldId id="514" r:id="rId23"/>
    <p:sldId id="523" r:id="rId24"/>
    <p:sldId id="524" r:id="rId25"/>
    <p:sldId id="496" r:id="rId26"/>
    <p:sldId id="497" r:id="rId27"/>
    <p:sldId id="499" r:id="rId28"/>
    <p:sldId id="507" r:id="rId29"/>
    <p:sldId id="441" r:id="rId30"/>
    <p:sldId id="277" r:id="rId31"/>
    <p:sldId id="439" r:id="rId32"/>
    <p:sldId id="399" r:id="rId33"/>
  </p:sldIdLst>
  <p:sldSz cx="12192000" cy="6858000"/>
  <p:notesSz cx="6858000" cy="9144000"/>
  <p:embeddedFontLst>
    <p:embeddedFont>
      <p:font typeface="Trebuchet MS" panose="020B0603020202020204"/>
      <p:regular r:id="rId38"/>
      <p:bold r:id="rId39"/>
      <p:italic r:id="rId40"/>
      <p:boldItalic r:id="rId41"/>
    </p:embeddedFont>
    <p:embeddedFont>
      <p:font typeface="微软雅黑" panose="020B0503020204020204" charset="-122"/>
      <p:regular r:id="rId42"/>
    </p:embeddedFont>
    <p:embeddedFont>
      <p:font typeface="华文中宋" panose="02010600040101010101" charset="-122"/>
      <p:regular r:id="rId43"/>
    </p:embeddedFont>
    <p:embeddedFont>
      <p:font typeface="Calibri" panose="020F0502020204030204" charset="0"/>
      <p:regular r:id="rId44"/>
      <p:bold r:id="rId45"/>
      <p:italic r:id="rId46"/>
      <p:boldItalic r:id="rId47"/>
    </p:embeddedFont>
    <p:embeddedFont>
      <p:font typeface="华文新魏" panose="02010800040101010101" pitchFamily="2" charset="-122"/>
      <p:regular r:id="rId4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02"/>
        <p:guide pos="3864"/>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8" Type="http://schemas.openxmlformats.org/officeDocument/2006/relationships/font" Target="fonts/font11.fntdata"/><Relationship Id="rId47" Type="http://schemas.openxmlformats.org/officeDocument/2006/relationships/font" Target="fonts/font10.fntdata"/><Relationship Id="rId46" Type="http://schemas.openxmlformats.org/officeDocument/2006/relationships/font" Target="fonts/font9.fntdata"/><Relationship Id="rId45" Type="http://schemas.openxmlformats.org/officeDocument/2006/relationships/font" Target="fonts/font8.fntdata"/><Relationship Id="rId44" Type="http://schemas.openxmlformats.org/officeDocument/2006/relationships/font" Target="fonts/font7.fntdata"/><Relationship Id="rId43" Type="http://schemas.openxmlformats.org/officeDocument/2006/relationships/font" Target="fonts/font6.fntdata"/><Relationship Id="rId42" Type="http://schemas.openxmlformats.org/officeDocument/2006/relationships/font" Target="fonts/font5.fntdata"/><Relationship Id="rId41" Type="http://schemas.openxmlformats.org/officeDocument/2006/relationships/font" Target="fonts/font4.fntdata"/><Relationship Id="rId40" Type="http://schemas.openxmlformats.org/officeDocument/2006/relationships/font" Target="fonts/font3.fntdata"/><Relationship Id="rId4" Type="http://schemas.openxmlformats.org/officeDocument/2006/relationships/slide" Target="slides/slide2.xml"/><Relationship Id="rId39" Type="http://schemas.openxmlformats.org/officeDocument/2006/relationships/font" Target="fonts/font2.fntdata"/><Relationship Id="rId38" Type="http://schemas.openxmlformats.org/officeDocument/2006/relationships/font" Target="fonts/font1.fntdata"/><Relationship Id="rId37" Type="http://schemas.openxmlformats.org/officeDocument/2006/relationships/commentAuthors" Target="commentAuthors.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12" name="图片 11" descr="水印"/>
          <p:cNvPicPr>
            <a:picLocks noChangeAspect="1"/>
          </p:cNvPicPr>
          <p:nvPr userDrawn="1"/>
        </p:nvPicPr>
        <p:blipFill>
          <a:blip r:embed="rId12"/>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9.png"/><Relationship Id="rId2" Type="http://schemas.openxmlformats.org/officeDocument/2006/relationships/tags" Target="../tags/tag6.xml"/><Relationship Id="rId1" Type="http://schemas.openxmlformats.org/officeDocument/2006/relationships/tags" Target="../tags/tag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tags" Target="../tags/tag11.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tags" Target="../tags/tag1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28.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2.xml"/><Relationship Id="rId5" Type="http://schemas.microsoft.com/office/2007/relationships/media" Target="../media/media2.mp3"/><Relationship Id="rId4" Type="http://schemas.openxmlformats.org/officeDocument/2006/relationships/audio" Target="../media/media2.mp3"/><Relationship Id="rId3" Type="http://schemas.openxmlformats.org/officeDocument/2006/relationships/image" Target="../media/image14.png"/><Relationship Id="rId2" Type="http://schemas.microsoft.com/office/2007/relationships/media" Target="../media/media1.mp3"/><Relationship Id="rId1" Type="http://schemas.openxmlformats.org/officeDocument/2006/relationships/audio" Target="../media/media1.mp3"/></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6380" y="1000760"/>
            <a:ext cx="11751310" cy="203898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47345" y="1036320"/>
            <a:ext cx="11669395" cy="891540"/>
          </a:xfrm>
          <a:prstGeom prst="rect">
            <a:avLst/>
          </a:prstGeom>
          <a:noFill/>
        </p:spPr>
        <p:txBody>
          <a:bodyPr wrap="square">
            <a:spAutoFit/>
          </a:bodyPr>
          <a:lstStyle/>
          <a:p>
            <a:pPr algn="l">
              <a:buClrTx/>
              <a:buSzTx/>
              <a:buFontTx/>
            </a:pPr>
            <a:r>
              <a:rPr sz="2600">
                <a:latin typeface="Times New Roman" panose="02020603050405020304" charset="0"/>
                <a:cs typeface="Times New Roman" panose="02020603050405020304" charset="0"/>
                <a:sym typeface="+mn-ea"/>
              </a:rPr>
              <a:t>An emotional Ding, 30, from Wenzhou — known as “the city of chess” —promised to shed tears after his victory in Astana, Kazakhstan.</a:t>
            </a:r>
            <a:endParaRPr sz="2600">
              <a:latin typeface="Times New Roman" panose="02020603050405020304" charset="0"/>
              <a:cs typeface="Times New Roman" panose="02020603050405020304" charset="0"/>
              <a:sym typeface="+mn-ea"/>
            </a:endParaRPr>
          </a:p>
        </p:txBody>
      </p:sp>
      <p:sp>
        <p:nvSpPr>
          <p:cNvPr id="4" name="文本框 3"/>
          <p:cNvSpPr txBox="1"/>
          <p:nvPr/>
        </p:nvSpPr>
        <p:spPr>
          <a:xfrm>
            <a:off x="434975" y="213296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96060" y="1994535"/>
            <a:ext cx="10241915" cy="891540"/>
          </a:xfrm>
          <a:prstGeom prst="rect">
            <a:avLst/>
          </a:prstGeom>
          <a:noFill/>
        </p:spPr>
        <p:txBody>
          <a:bodyPr wrap="square" rtlCol="0">
            <a:spAutoFit/>
          </a:bodyPr>
          <a:lstStyle/>
          <a:p>
            <a:pPr algn="l">
              <a:buClrTx/>
              <a:buSzTx/>
              <a:buFontTx/>
            </a:pPr>
            <a:r>
              <a:rPr sz="2600">
                <a:latin typeface="华文中宋" panose="02010600040101010101" charset="-122"/>
                <a:ea typeface="华文中宋" panose="02010600040101010101" charset="-122"/>
                <a:cs typeface="华文中宋" panose="02010600040101010101" charset="-122"/>
              </a:rPr>
              <a:t>30岁的小丁来自</a:t>
            </a:r>
            <a:r>
              <a:rPr sz="2600">
                <a:latin typeface="华文中宋" panose="02010600040101010101" charset="-122"/>
                <a:ea typeface="华文中宋" panose="02010600040101010101" charset="-122"/>
                <a:cs typeface="华文中宋" panose="02010600040101010101" charset="-122"/>
                <a:sym typeface="+mn-ea"/>
              </a:rPr>
              <a:t>被称为</a:t>
            </a:r>
            <a:r>
              <a:rPr lang="en-US" sz="2600">
                <a:latin typeface="华文中宋" panose="02010600040101010101" charset="-122"/>
                <a:ea typeface="华文中宋" panose="02010600040101010101" charset="-122"/>
                <a:cs typeface="华文中宋" panose="02010600040101010101" charset="-122"/>
                <a:sym typeface="+mn-ea"/>
              </a:rPr>
              <a:t>“</a:t>
            </a:r>
            <a:r>
              <a:rPr sz="2600">
                <a:latin typeface="华文中宋" panose="02010600040101010101" charset="-122"/>
                <a:ea typeface="华文中宋" panose="02010600040101010101" charset="-122"/>
                <a:cs typeface="华文中宋" panose="02010600040101010101" charset="-122"/>
                <a:sym typeface="+mn-ea"/>
              </a:rPr>
              <a:t>国际象棋之都”</a:t>
            </a:r>
            <a:r>
              <a:rPr lang="zh-CN" sz="2600">
                <a:latin typeface="华文中宋" panose="02010600040101010101" charset="-122"/>
                <a:ea typeface="华文中宋" panose="02010600040101010101" charset="-122"/>
                <a:cs typeface="华文中宋" panose="02010600040101010101" charset="-122"/>
                <a:sym typeface="+mn-ea"/>
              </a:rPr>
              <a:t>的</a:t>
            </a:r>
            <a:r>
              <a:rPr sz="2600">
                <a:latin typeface="华文中宋" panose="02010600040101010101" charset="-122"/>
                <a:ea typeface="华文中宋" panose="02010600040101010101" charset="-122"/>
                <a:cs typeface="华文中宋" panose="02010600040101010101" charset="-122"/>
              </a:rPr>
              <a:t>温州</a:t>
            </a:r>
            <a:r>
              <a:rPr lang="zh-CN" sz="2600">
                <a:latin typeface="华文中宋" panose="02010600040101010101" charset="-122"/>
                <a:ea typeface="华文中宋" panose="02010600040101010101" charset="-122"/>
                <a:cs typeface="华文中宋" panose="02010600040101010101" charset="-122"/>
              </a:rPr>
              <a:t>，</a:t>
            </a:r>
            <a:r>
              <a:rPr sz="2600">
                <a:latin typeface="华文中宋" panose="02010600040101010101" charset="-122"/>
                <a:ea typeface="华文中宋" panose="02010600040101010101" charset="-122"/>
                <a:cs typeface="华文中宋" panose="02010600040101010101" charset="-122"/>
              </a:rPr>
              <a:t>在哈萨克斯坦阿斯塔纳获胜后，</a:t>
            </a:r>
            <a:r>
              <a:rPr sz="2600">
                <a:latin typeface="华文中宋" panose="02010600040101010101" charset="-122"/>
                <a:ea typeface="华文中宋" panose="02010600040101010101" charset="-122"/>
                <a:cs typeface="华文中宋" panose="02010600040101010101" charset="-122"/>
                <a:sym typeface="+mn-ea"/>
              </a:rPr>
              <a:t>他</a:t>
            </a:r>
            <a:r>
              <a:rPr sz="2600">
                <a:latin typeface="华文中宋" panose="02010600040101010101" charset="-122"/>
                <a:ea typeface="华文中宋" panose="02010600040101010101" charset="-122"/>
                <a:cs typeface="华文中宋" panose="02010600040101010101" charset="-122"/>
              </a:rPr>
              <a:t>激动地流下了眼泪。</a:t>
            </a:r>
            <a:endParaRPr sz="2600">
              <a:latin typeface="华文中宋" panose="02010600040101010101" charset="-122"/>
              <a:ea typeface="华文中宋" panose="02010600040101010101" charset="-122"/>
              <a:cs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89560" y="3888740"/>
            <a:ext cx="11751310" cy="206756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08305" y="3998595"/>
            <a:ext cx="11589385" cy="89154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For the tiebreak, the contenders had only 25 minutes to make their moves, plus an additional ten seconds for each move played</a:t>
            </a:r>
            <a:r>
              <a:rPr lang="en-US" sz="2600">
                <a:latin typeface="Times New Roman" panose="02020603050405020304" charset="0"/>
                <a:cs typeface="Times New Roman" panose="02020603050405020304" charset="0"/>
                <a:sym typeface="+mn-ea"/>
              </a:rPr>
              <a:t>.</a:t>
            </a:r>
            <a:endParaRPr lang="en-US" sz="2600">
              <a:latin typeface="Times New Roman" panose="02020603050405020304" charset="0"/>
              <a:cs typeface="Times New Roman" panose="02020603050405020304" charset="0"/>
              <a:sym typeface="+mn-ea"/>
            </a:endParaRPr>
          </a:p>
        </p:txBody>
      </p:sp>
      <p:sp>
        <p:nvSpPr>
          <p:cNvPr id="12" name="文本框 11"/>
          <p:cNvSpPr txBox="1"/>
          <p:nvPr/>
        </p:nvSpPr>
        <p:spPr>
          <a:xfrm>
            <a:off x="434975" y="504190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8" name="文本框 7"/>
          <p:cNvSpPr txBox="1"/>
          <p:nvPr/>
        </p:nvSpPr>
        <p:spPr>
          <a:xfrm>
            <a:off x="1496060" y="4890135"/>
            <a:ext cx="10053955" cy="891540"/>
          </a:xfrm>
          <a:prstGeom prst="rect">
            <a:avLst/>
          </a:prstGeom>
          <a:noFill/>
        </p:spPr>
        <p:txBody>
          <a:bodyPr wrap="square" rtlCol="0">
            <a:spAutoFit/>
          </a:bodyPr>
          <a:lstStyle/>
          <a:p>
            <a:pPr algn="l">
              <a:buClrTx/>
              <a:buSzTx/>
              <a:buFontTx/>
            </a:pPr>
            <a:r>
              <a:rPr sz="2600">
                <a:latin typeface="Times New Roman" panose="02020603050405020304" charset="0"/>
                <a:ea typeface="华文中宋" panose="02010600040101010101" charset="-122"/>
                <a:cs typeface="Times New Roman" panose="02020603050405020304" charset="0"/>
              </a:rPr>
              <a:t>在决胜局中，参赛者只有25分钟的时间来走棋，</a:t>
            </a:r>
            <a:r>
              <a:rPr lang="zh-CN" sz="2600">
                <a:latin typeface="Times New Roman" panose="02020603050405020304" charset="0"/>
                <a:ea typeface="华文中宋" panose="02010600040101010101" charset="-122"/>
                <a:cs typeface="Times New Roman" panose="02020603050405020304" charset="0"/>
              </a:rPr>
              <a:t>且</a:t>
            </a:r>
            <a:r>
              <a:rPr sz="2600">
                <a:latin typeface="Times New Roman" panose="02020603050405020304" charset="0"/>
                <a:ea typeface="华文中宋" panose="02010600040101010101" charset="-122"/>
                <a:cs typeface="Times New Roman" panose="02020603050405020304" charset="0"/>
              </a:rPr>
              <a:t>每一步棋</a:t>
            </a:r>
            <a:r>
              <a:rPr lang="zh-CN" sz="2600">
                <a:latin typeface="Times New Roman" panose="02020603050405020304" charset="0"/>
                <a:ea typeface="华文中宋" panose="02010600040101010101" charset="-122"/>
                <a:cs typeface="Times New Roman" panose="02020603050405020304" charset="0"/>
              </a:rPr>
              <a:t>最多只</a:t>
            </a:r>
            <a:r>
              <a:rPr sz="2600">
                <a:latin typeface="Times New Roman" panose="02020603050405020304" charset="0"/>
                <a:ea typeface="华文中宋" panose="02010600040101010101" charset="-122"/>
                <a:cs typeface="Times New Roman" panose="02020603050405020304" charset="0"/>
              </a:rPr>
              <a:t>有10秒。</a:t>
            </a:r>
            <a:endParaRPr sz="26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9" name="组合 8"/>
          <p:cNvGrpSpPr/>
          <p:nvPr/>
        </p:nvGrpSpPr>
        <p:grpSpPr>
          <a:xfrm>
            <a:off x="2407285" y="1272540"/>
            <a:ext cx="7117080" cy="5219700"/>
            <a:chOff x="3791" y="1596"/>
            <a:chExt cx="11208" cy="8220"/>
          </a:xfrm>
        </p:grpSpPr>
        <p:pic>
          <p:nvPicPr>
            <p:cNvPr id="4" name="图片 3"/>
            <p:cNvPicPr>
              <a:picLocks noChangeAspect="1"/>
            </p:cNvPicPr>
            <p:nvPr/>
          </p:nvPicPr>
          <p:blipFill>
            <a:blip r:embed="rId1"/>
            <a:srcRect t="2074" b="41721"/>
            <a:stretch>
              <a:fillRect/>
            </a:stretch>
          </p:blipFill>
          <p:spPr>
            <a:xfrm>
              <a:off x="3791" y="1596"/>
              <a:ext cx="11209" cy="8220"/>
            </a:xfrm>
            <a:prstGeom prst="rect">
              <a:avLst/>
            </a:prstGeom>
          </p:spPr>
        </p:pic>
        <p:pic>
          <p:nvPicPr>
            <p:cNvPr id="6" name="图片 5"/>
            <p:cNvPicPr>
              <a:picLocks noChangeAspect="1"/>
            </p:cNvPicPr>
            <p:nvPr/>
          </p:nvPicPr>
          <p:blipFill>
            <a:blip r:embed="rId2"/>
            <a:stretch>
              <a:fillRect/>
            </a:stretch>
          </p:blipFill>
          <p:spPr>
            <a:xfrm>
              <a:off x="9826" y="4664"/>
              <a:ext cx="4260" cy="3402"/>
            </a:xfrm>
            <a:prstGeom prst="rect">
              <a:avLst/>
            </a:prstGeom>
          </p:spPr>
        </p:pic>
        <p:pic>
          <p:nvPicPr>
            <p:cNvPr id="7" name="图片 6"/>
            <p:cNvPicPr>
              <a:picLocks noChangeAspect="1"/>
            </p:cNvPicPr>
            <p:nvPr/>
          </p:nvPicPr>
          <p:blipFill>
            <a:blip r:embed="rId3"/>
            <a:stretch>
              <a:fillRect/>
            </a:stretch>
          </p:blipFill>
          <p:spPr>
            <a:xfrm>
              <a:off x="9992" y="8066"/>
              <a:ext cx="4000" cy="1191"/>
            </a:xfrm>
            <a:prstGeom prst="rect">
              <a:avLst/>
            </a:prstGeom>
          </p:spPr>
        </p:pic>
      </p:grpSp>
      <p:sp>
        <p:nvSpPr>
          <p:cNvPr id="8" name="文本框 7"/>
          <p:cNvSpPr txBox="1"/>
          <p:nvPr/>
        </p:nvSpPr>
        <p:spPr>
          <a:xfrm>
            <a:off x="3565843" y="149225"/>
            <a:ext cx="4600575" cy="1076325"/>
          </a:xfrm>
          <a:prstGeom prst="rect">
            <a:avLst/>
          </a:prstGeom>
          <a:noFill/>
        </p:spPr>
        <p:txBody>
          <a:bodyPr wrap="square" rtlCol="0" anchor="t">
            <a:spAutoFit/>
          </a:bodyPr>
          <a:p>
            <a:pPr algn="ctr"/>
            <a:r>
              <a:rPr lang="en-US" altLang="zh-CN" sz="3600"/>
              <a:t>3.</a:t>
            </a:r>
            <a:r>
              <a:rPr lang="zh-CN" altLang="en-US" sz="3600"/>
              <a:t>GOING CAP IN HAND</a:t>
            </a:r>
            <a:endParaRPr lang="zh-CN" altLang="en-US" sz="3600"/>
          </a:p>
          <a:p>
            <a:pPr algn="ctr">
              <a:buClrTx/>
              <a:buSzTx/>
              <a:buFontTx/>
            </a:pPr>
            <a:r>
              <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rPr>
              <a:t>拯救苏格兰手工帽</a:t>
            </a:r>
            <a:endPar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14935" y="872490"/>
            <a:ext cx="11962130" cy="5692775"/>
          </a:xfrm>
          <a:prstGeom prst="rect">
            <a:avLst/>
          </a:prstGeom>
          <a:noFill/>
        </p:spPr>
        <p:txBody>
          <a:bodyPr wrap="square" rtlCol="0" anchor="t">
            <a:spAutoFit/>
          </a:bodyPr>
          <a:p>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One of Scotland</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s traditional </a:t>
            </a:r>
            <a:r>
              <a:rPr lang="en-US" altLang="zh-CN" sz="2600">
                <a:latin typeface="Times New Roman" panose="02020603050405020304" charset="0"/>
                <a:cs typeface="Times New Roman" panose="02020603050405020304" charset="0"/>
              </a:rPr>
              <a:t>_________ (industry) </a:t>
            </a:r>
            <a:r>
              <a:rPr lang="zh-CN" altLang="en-US" sz="2600">
                <a:latin typeface="Times New Roman" panose="02020603050405020304" charset="0"/>
                <a:cs typeface="Times New Roman" panose="02020603050405020304" charset="0"/>
              </a:rPr>
              <a:t>is in danger of dying out forever, according to </a:t>
            </a:r>
            <a:r>
              <a:rPr lang="en-US" altLang="zh-CN" sz="2600">
                <a:latin typeface="Times New Roman" panose="02020603050405020304" charset="0"/>
                <a:cs typeface="Times New Roman" panose="02020603050405020304" charset="0"/>
              </a:rPr>
              <a:t>___ </a:t>
            </a:r>
            <a:r>
              <a:rPr lang="zh-CN" altLang="en-US" sz="2600">
                <a:latin typeface="Times New Roman" panose="02020603050405020304" charset="0"/>
                <a:cs typeface="Times New Roman" panose="02020603050405020304" charset="0"/>
              </a:rPr>
              <a:t>new crowd-funding </a:t>
            </a:r>
            <a:r>
              <a:rPr lang="zh-CN" altLang="en-US" sz="2600">
                <a:solidFill>
                  <a:srgbClr val="0000FF"/>
                </a:solidFill>
                <a:latin typeface="Times New Roman" panose="02020603050405020304" charset="0"/>
                <a:cs typeface="Times New Roman" panose="02020603050405020304" charset="0"/>
              </a:rPr>
              <a:t>campaign</a:t>
            </a:r>
            <a:r>
              <a:rPr lang="zh-CN" altLang="en-US" sz="2600">
                <a:latin typeface="Times New Roman" panose="02020603050405020304" charset="0"/>
                <a:cs typeface="Times New Roman" panose="02020603050405020304" charset="0"/>
              </a:rPr>
              <a:t>. </a:t>
            </a:r>
            <a:endParaRPr lang="zh-CN" altLang="en-US" sz="2600">
              <a:latin typeface="Times New Roman" panose="02020603050405020304" charset="0"/>
              <a:cs typeface="Times New Roman" panose="02020603050405020304" charset="0"/>
            </a:endParaRPr>
          </a:p>
          <a:p>
            <a:r>
              <a:rPr lang="zh-CN" altLang="en-US" sz="2600">
                <a:latin typeface="Times New Roman" panose="02020603050405020304" charset="0"/>
                <a:cs typeface="Times New Roman" panose="02020603050405020304" charset="0"/>
              </a:rPr>
              <a:t> </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In January 2023 Scotland</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s last maker of traditional hats in the </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Bonnet Toun</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 of Stewarton, East Ayrshire, Robert Mackie, shut up shop after 178 years, </a:t>
            </a:r>
            <a:r>
              <a:rPr lang="en-US" altLang="zh-CN" sz="2600">
                <a:latin typeface="Times New Roman" panose="02020603050405020304" charset="0"/>
                <a:cs typeface="Times New Roman" panose="02020603050405020304" charset="0"/>
              </a:rPr>
              <a:t>_______ (leave) </a:t>
            </a:r>
            <a:r>
              <a:rPr lang="zh-CN" altLang="en-US" sz="2600">
                <a:latin typeface="Times New Roman" panose="02020603050405020304" charset="0"/>
                <a:cs typeface="Times New Roman" panose="02020603050405020304" charset="0"/>
              </a:rPr>
              <a:t>the area with no bonnet makers </a:t>
            </a:r>
            <a:r>
              <a:rPr lang="en-US" altLang="zh-CN" sz="2600">
                <a:latin typeface="Times New Roman" panose="02020603050405020304" charset="0"/>
                <a:cs typeface="Times New Roman" panose="02020603050405020304" charset="0"/>
              </a:rPr>
              <a:t>____ </a:t>
            </a:r>
            <a:r>
              <a:rPr lang="zh-CN" altLang="en-US" sz="2600">
                <a:latin typeface="Times New Roman" panose="02020603050405020304" charset="0"/>
                <a:cs typeface="Times New Roman" panose="02020603050405020304" charset="0"/>
              </a:rPr>
              <a:t>the first time since the 1600s.</a:t>
            </a:r>
            <a:endParaRPr lang="zh-CN" altLang="en-US" sz="2600">
              <a:latin typeface="Times New Roman" panose="02020603050405020304" charset="0"/>
              <a:cs typeface="Times New Roman" panose="02020603050405020304" charset="0"/>
            </a:endParaRPr>
          </a:p>
          <a:p>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Now an online bonnet seller </a:t>
            </a:r>
            <a:r>
              <a:rPr lang="en-US" altLang="zh-CN" sz="2600">
                <a:latin typeface="Times New Roman" panose="02020603050405020304" charset="0"/>
                <a:cs typeface="Times New Roman" panose="02020603050405020304" charset="0"/>
              </a:rPr>
              <a:t>__________ (plan)</a:t>
            </a:r>
            <a:r>
              <a:rPr lang="zh-CN" altLang="en-US" sz="2600">
                <a:latin typeface="Times New Roman" panose="02020603050405020304" charset="0"/>
                <a:cs typeface="Times New Roman" panose="02020603050405020304" charset="0"/>
              </a:rPr>
              <a:t> to open a mini factory to ensure </a:t>
            </a:r>
            <a:r>
              <a:rPr lang="zh-CN" altLang="en-US" sz="2600">
                <a:solidFill>
                  <a:schemeClr val="tx1"/>
                </a:solidFill>
                <a:latin typeface="Times New Roman" panose="02020603050405020304" charset="0"/>
                <a:cs typeface="Times New Roman" panose="02020603050405020304" charset="0"/>
              </a:rPr>
              <a:t>production </a:t>
            </a:r>
            <a:r>
              <a:rPr lang="zh-CN" altLang="en-US" sz="2600">
                <a:latin typeface="Times New Roman" panose="02020603050405020304" charset="0"/>
                <a:cs typeface="Times New Roman" panose="02020603050405020304" charset="0"/>
              </a:rPr>
              <a:t>continues in the town. However, it says it can</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t do so </a:t>
            </a:r>
            <a:r>
              <a:rPr lang="en-US" altLang="zh-CN" sz="2600">
                <a:latin typeface="Times New Roman" panose="02020603050405020304" charset="0"/>
                <a:cs typeface="Times New Roman" panose="02020603050405020304" charset="0"/>
              </a:rPr>
              <a:t>_______ </a:t>
            </a:r>
            <a:r>
              <a:rPr lang="zh-CN" altLang="en-US" sz="2600">
                <a:latin typeface="Times New Roman" panose="02020603050405020304" charset="0"/>
                <a:cs typeface="Times New Roman" panose="02020603050405020304" charset="0"/>
              </a:rPr>
              <a:t>funding.</a:t>
            </a:r>
            <a:endParaRPr lang="zh-CN" altLang="en-US" sz="2600">
              <a:latin typeface="Times New Roman" panose="02020603050405020304" charset="0"/>
              <a:cs typeface="Times New Roman" panose="02020603050405020304" charset="0"/>
            </a:endParaRPr>
          </a:p>
          <a:p>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In its GoFundMe </a:t>
            </a:r>
            <a:r>
              <a:rPr lang="zh-CN" altLang="en-US" sz="2600">
                <a:solidFill>
                  <a:srgbClr val="0000FF"/>
                </a:solidFill>
                <a:latin typeface="Times New Roman" panose="02020603050405020304" charset="0"/>
                <a:cs typeface="Times New Roman" panose="02020603050405020304" charset="0"/>
              </a:rPr>
              <a:t>plea</a:t>
            </a:r>
            <a:r>
              <a:rPr lang="zh-CN" altLang="en-US" sz="2600">
                <a:latin typeface="Times New Roman" panose="02020603050405020304" charset="0"/>
                <a:cs typeface="Times New Roman" panose="02020603050405020304" charset="0"/>
              </a:rPr>
              <a:t>,</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the Bonnet Shop &amp; Bonnet Factory,</a:t>
            </a:r>
            <a:r>
              <a:rPr lang="en-US" altLang="zh-CN" sz="2600">
                <a:latin typeface="Times New Roman" panose="02020603050405020304" charset="0"/>
                <a:cs typeface="Times New Roman" panose="02020603050405020304" charset="0"/>
              </a:rPr>
              <a:t> ______ </a:t>
            </a:r>
            <a:r>
              <a:rPr lang="zh-CN" altLang="en-US" sz="2600">
                <a:latin typeface="Times New Roman" panose="02020603050405020304" charset="0"/>
                <a:cs typeface="Times New Roman" panose="02020603050405020304" charset="0"/>
              </a:rPr>
              <a:t>has a target of E120,000, writes</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We are looking for your help with immediate funding to set up this new Bonnet Factory &amp; Shop and start training some </a:t>
            </a:r>
            <a:r>
              <a:rPr lang="en-US" altLang="zh-CN" sz="2600">
                <a:latin typeface="Times New Roman" panose="02020603050405020304" charset="0"/>
                <a:cs typeface="Times New Roman" panose="02020603050405020304" charset="0"/>
              </a:rPr>
              <a:t>________ </a:t>
            </a:r>
            <a:r>
              <a:rPr lang="zh-CN" altLang="en-US" sz="2600">
                <a:latin typeface="Times New Roman" panose="02020603050405020304" charset="0"/>
                <a:cs typeface="Times New Roman" panose="02020603050405020304" charset="0"/>
              </a:rPr>
              <a:t>workers. Urgent action is needed </a:t>
            </a:r>
            <a:r>
              <a:rPr lang="en-US" altLang="zh-CN" sz="2600">
                <a:latin typeface="Times New Roman" panose="02020603050405020304" charset="0"/>
                <a:cs typeface="Times New Roman" panose="02020603050405020304" charset="0"/>
              </a:rPr>
              <a:t>__________ (preserve)</a:t>
            </a:r>
            <a:r>
              <a:rPr lang="zh-CN" altLang="en-US" sz="2600">
                <a:latin typeface="Times New Roman" panose="02020603050405020304" charset="0"/>
                <a:cs typeface="Times New Roman" panose="02020603050405020304" charset="0"/>
              </a:rPr>
              <a:t> this craft and its skills...</a:t>
            </a:r>
            <a:r>
              <a:rPr lang="en-US" altLang="zh-CN" sz="2600">
                <a:latin typeface="Times New Roman" panose="02020603050405020304" charset="0"/>
                <a:cs typeface="Times New Roman" panose="02020603050405020304" charset="0"/>
              </a:rPr>
              <a:t>”</a:t>
            </a:r>
            <a:endParaRPr lang="zh-CN" altLang="en-US" sz="2600">
              <a:latin typeface="Times New Roman" panose="02020603050405020304" charset="0"/>
              <a:cs typeface="Times New Roman" panose="02020603050405020304" charset="0"/>
            </a:endParaRPr>
          </a:p>
          <a:p>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Campaign organisers say the factory will also have benefits for visitors as they will be able to see the hats being finished, learn about the town</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s bonnet-making history, </a:t>
            </a:r>
            <a:r>
              <a:rPr lang="zh-CN" altLang="en-US" sz="2600">
                <a:solidFill>
                  <a:schemeClr val="tx1"/>
                </a:solidFill>
                <a:latin typeface="Times New Roman" panose="02020603050405020304" charset="0"/>
                <a:cs typeface="Times New Roman" panose="02020603050405020304" charset="0"/>
              </a:rPr>
              <a:t>and</a:t>
            </a:r>
            <a:r>
              <a:rPr lang="zh-CN" altLang="en-US" sz="2600">
                <a:latin typeface="Times New Roman" panose="02020603050405020304" charset="0"/>
                <a:cs typeface="Times New Roman" panose="02020603050405020304" charset="0"/>
              </a:rPr>
              <a:t>, of course, buy 3</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bonnets made </a:t>
            </a:r>
            <a:r>
              <a:rPr lang="en-US" altLang="zh-CN" sz="2600">
                <a:latin typeface="Times New Roman" panose="02020603050405020304" charset="0"/>
                <a:cs typeface="Times New Roman" panose="02020603050405020304" charset="0"/>
              </a:rPr>
              <a:t>_______ (local)</a:t>
            </a:r>
            <a:r>
              <a:rPr lang="zh-CN" altLang="en-US" sz="2600">
                <a:latin typeface="Times New Roman" panose="02020603050405020304" charset="0"/>
                <a:cs typeface="Times New Roman" panose="02020603050405020304" charset="0"/>
              </a:rPr>
              <a:t>.</a:t>
            </a:r>
            <a:endParaRPr lang="zh-CN" altLang="en-US" sz="2600">
              <a:latin typeface="Times New Roman" panose="02020603050405020304" charset="0"/>
              <a:cs typeface="Times New Roman" panose="02020603050405020304" charset="0"/>
            </a:endParaRPr>
          </a:p>
        </p:txBody>
      </p:sp>
      <p:sp>
        <p:nvSpPr>
          <p:cNvPr id="1048598" name="文本框 4"/>
          <p:cNvSpPr txBox="1"/>
          <p:nvPr>
            <p:custDataLst>
              <p:tags r:id="rId1"/>
            </p:custDataLst>
          </p:nvPr>
        </p:nvSpPr>
        <p:spPr>
          <a:xfrm>
            <a:off x="1852930" y="65405"/>
            <a:ext cx="4789170" cy="445135"/>
          </a:xfrm>
          <a:prstGeom prst="rect">
            <a:avLst/>
          </a:prstGeom>
          <a:noFill/>
        </p:spPr>
        <p:txBody>
          <a:bodyPr wrap="square" rtlCol="0">
            <a:spAutoFit/>
          </a:bodyPr>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《苏格兰》</a:t>
            </a:r>
            <a:r>
              <a:rPr sz="2300" b="1">
                <a:solidFill>
                  <a:srgbClr val="ED7D31"/>
                </a:solidFill>
                <a:latin typeface="微软雅黑" panose="020B0503020204020204" charset="-122"/>
                <a:ea typeface="微软雅黑" panose="020B0503020204020204" charset="-122"/>
                <a:cs typeface="微软雅黑" panose="020B0503020204020204" charset="-122"/>
              </a:rPr>
              <a:t>202</a:t>
            </a:r>
            <a:r>
              <a:rPr lang="en-US" sz="2300" b="1">
                <a:solidFill>
                  <a:srgbClr val="ED7D31"/>
                </a:solidFill>
                <a:latin typeface="微软雅黑" panose="020B0503020204020204" charset="-122"/>
                <a:ea typeface="微软雅黑" panose="020B0503020204020204" charset="-122"/>
                <a:cs typeface="微软雅黑" panose="020B0503020204020204" charset="-122"/>
              </a:rPr>
              <a:t>3</a:t>
            </a:r>
            <a:r>
              <a:rPr sz="2300" b="1">
                <a:solidFill>
                  <a:srgbClr val="ED7D31"/>
                </a:solidFill>
                <a:latin typeface="微软雅黑" panose="020B0503020204020204" charset="-122"/>
                <a:ea typeface="微软雅黑" panose="020B0503020204020204" charset="-122"/>
                <a:cs typeface="微软雅黑" panose="020B0503020204020204" charset="-122"/>
              </a:rPr>
              <a:t>年</a:t>
            </a:r>
            <a:r>
              <a:rPr lang="en-US" sz="2300" b="1">
                <a:solidFill>
                  <a:srgbClr val="ED7D31"/>
                </a:solidFill>
                <a:latin typeface="微软雅黑" panose="020B0503020204020204" charset="-122"/>
                <a:ea typeface="微软雅黑" panose="020B0503020204020204" charset="-122"/>
                <a:cs typeface="微软雅黑" panose="020B0503020204020204" charset="-122"/>
              </a:rPr>
              <a:t>5</a:t>
            </a:r>
            <a:r>
              <a:rPr sz="2300" b="1">
                <a:solidFill>
                  <a:srgbClr val="ED7D31"/>
                </a:solidFill>
                <a:latin typeface="微软雅黑" panose="020B0503020204020204" charset="-122"/>
                <a:ea typeface="微软雅黑" panose="020B0503020204020204" charset="-122"/>
                <a:cs typeface="微软雅黑" panose="020B0503020204020204" charset="-122"/>
              </a:rPr>
              <a:t>月</a:t>
            </a:r>
            <a:r>
              <a:rPr lang="zh-CN" sz="2300" b="1">
                <a:solidFill>
                  <a:srgbClr val="ED7D31"/>
                </a:solidFill>
                <a:latin typeface="微软雅黑" panose="020B0503020204020204" charset="-122"/>
                <a:ea typeface="微软雅黑" panose="020B0503020204020204" charset="-122"/>
                <a:cs typeface="微软雅黑" panose="020B0503020204020204" charset="-122"/>
              </a:rPr>
              <a:t>刊</a:t>
            </a:r>
            <a:r>
              <a:rPr lang="en-US" sz="2300" b="1">
                <a:solidFill>
                  <a:srgbClr val="ED7D31"/>
                </a:solidFill>
                <a:latin typeface="微软雅黑" panose="020B0503020204020204" charset="-122"/>
                <a:ea typeface="微软雅黑" panose="020B0503020204020204" charset="-122"/>
                <a:cs typeface="微软雅黑" panose="020B0503020204020204" charset="-122"/>
              </a:rPr>
              <a:t> 8</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页</a:t>
            </a:r>
            <a:r>
              <a:rPr sz="2300" b="1">
                <a:solidFill>
                  <a:srgbClr val="ED7D31"/>
                </a:solidFill>
                <a:latin typeface="微软雅黑" panose="020B0503020204020204" charset="-122"/>
                <a:ea typeface="微软雅黑" panose="020B0503020204020204" charset="-122"/>
                <a:cs typeface="微软雅黑" panose="020B0503020204020204" charset="-122"/>
              </a:rPr>
              <a:t>）</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10" name="文本框 16"/>
          <p:cNvSpPr txBox="1"/>
          <p:nvPr>
            <p:custDataLst>
              <p:tags r:id="rId2"/>
            </p:custDataLst>
          </p:nvPr>
        </p:nvSpPr>
        <p:spPr>
          <a:xfrm>
            <a:off x="-19050" y="0"/>
            <a:ext cx="1623060"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en-US" altLang="zh-CN" sz="2800" b="1" dirty="0">
              <a:solidFill>
                <a:sysClr val="window" lastClr="FFFFFF"/>
              </a:solidFill>
              <a:sym typeface="微软雅黑" panose="020B0503020204020204" charset="-122"/>
            </a:endParaRPr>
          </a:p>
        </p:txBody>
      </p:sp>
      <p:pic>
        <p:nvPicPr>
          <p:cNvPr id="2" name="图片 1"/>
          <p:cNvPicPr>
            <a:picLocks noChangeAspect="1"/>
          </p:cNvPicPr>
          <p:nvPr/>
        </p:nvPicPr>
        <p:blipFill>
          <a:blip r:embed="rId3"/>
          <a:stretch>
            <a:fillRect/>
          </a:stretch>
        </p:blipFill>
        <p:spPr>
          <a:xfrm>
            <a:off x="9992995" y="65405"/>
            <a:ext cx="2199058" cy="468000"/>
          </a:xfrm>
          <a:prstGeom prst="rect">
            <a:avLst/>
          </a:prstGeom>
        </p:spPr>
      </p:pic>
      <p:sp>
        <p:nvSpPr>
          <p:cNvPr id="3" name="文本框 2"/>
          <p:cNvSpPr txBox="1"/>
          <p:nvPr/>
        </p:nvSpPr>
        <p:spPr>
          <a:xfrm>
            <a:off x="4466590" y="806450"/>
            <a:ext cx="154368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industries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5" name="文本框 4"/>
          <p:cNvSpPr txBox="1"/>
          <p:nvPr/>
        </p:nvSpPr>
        <p:spPr>
          <a:xfrm>
            <a:off x="1955165" y="1237615"/>
            <a:ext cx="46926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a</a:t>
            </a:r>
            <a:r>
              <a:rPr lang="zh-CN" altLang="en-US" sz="2600">
                <a:latin typeface="Times New Roman" panose="02020603050405020304" charset="0"/>
                <a:cs typeface="Times New Roman" panose="02020603050405020304" charset="0"/>
                <a:sym typeface="+mn-ea"/>
              </a:rPr>
              <a:t> </a:t>
            </a:r>
            <a:endParaRPr lang="zh-CN" altLang="en-US" sz="2600">
              <a:latin typeface="Times New Roman" panose="02020603050405020304" charset="0"/>
              <a:cs typeface="Times New Roman" panose="02020603050405020304" charset="0"/>
              <a:sym typeface="+mn-ea"/>
            </a:endParaRPr>
          </a:p>
        </p:txBody>
      </p:sp>
      <p:sp>
        <p:nvSpPr>
          <p:cNvPr id="6" name="文本框 5"/>
          <p:cNvSpPr txBox="1"/>
          <p:nvPr/>
        </p:nvSpPr>
        <p:spPr>
          <a:xfrm>
            <a:off x="9661525" y="2043430"/>
            <a:ext cx="1351915" cy="337820"/>
          </a:xfrm>
          <a:prstGeom prst="rect">
            <a:avLst/>
          </a:prstGeom>
          <a:noFill/>
        </p:spPr>
        <p:txBody>
          <a:bodyPr wrap="square" rtlCol="0" anchor="t">
            <a:noAutofit/>
          </a:bodyPr>
          <a:p>
            <a:r>
              <a:rPr lang="zh-CN" altLang="en-US" sz="2600">
                <a:solidFill>
                  <a:srgbClr val="FF0000"/>
                </a:solidFill>
                <a:latin typeface="Times New Roman" panose="02020603050405020304" charset="0"/>
                <a:cs typeface="Times New Roman" panose="02020603050405020304" charset="0"/>
                <a:sym typeface="+mn-ea"/>
              </a:rPr>
              <a:t>leaving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4466590" y="2438400"/>
            <a:ext cx="64262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for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4342130" y="2819400"/>
            <a:ext cx="171577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is planning</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8727440" y="3240405"/>
            <a:ext cx="122745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without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8405495" y="3646170"/>
            <a:ext cx="105473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which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7197090" y="4400550"/>
            <a:ext cx="143764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younger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1245870" y="4773930"/>
            <a:ext cx="178244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to preserve</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14" name="文本框 13"/>
          <p:cNvSpPr txBox="1"/>
          <p:nvPr/>
        </p:nvSpPr>
        <p:spPr>
          <a:xfrm>
            <a:off x="3996055" y="5991860"/>
            <a:ext cx="139065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locally</a:t>
            </a:r>
            <a:endParaRPr lang="zh-CN" altLang="en-US" sz="26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linds(horizont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linds(horizontal)">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1" grpId="0"/>
      <p:bldP spid="12" grpId="0"/>
      <p:bldP spid="13" grpId="0"/>
      <p:bldP spid="14" grpId="0"/>
      <p:bldP spid="3" grpId="1"/>
      <p:bldP spid="5" grpId="1"/>
      <p:bldP spid="6" grpId="1"/>
      <p:bldP spid="7" grpId="1"/>
      <p:bldP spid="8" grpId="1"/>
      <p:bldP spid="9" grpId="1"/>
      <p:bldP spid="11" grpId="1"/>
      <p:bldP spid="12" grpId="1"/>
      <p:bldP spid="13" grpId="1"/>
      <p:bldP spid="1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822960"/>
            <a:ext cx="12098655" cy="445770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campaign</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a planned group of especially political, business, or military activities that are intended to achieve a particular aim</a:t>
            </a:r>
            <a:r>
              <a:rPr lang="en-US"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(有计划的) 活动; 运动</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 During his election campaign he promised to put the economy back on its feet.     竞选活动期间，他许诺要致力于恢复经济。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zh-CN" altLang="en-US" sz="2800">
                <a:solidFill>
                  <a:srgbClr val="0000FF"/>
                </a:solidFill>
                <a:latin typeface="Times New Roman" panose="02020603050405020304" charset="0"/>
                <a:cs typeface="Times New Roman" panose="02020603050405020304" charset="0"/>
                <a:sym typeface="+mn-ea"/>
              </a:rPr>
              <a:t>plea</a:t>
            </a:r>
            <a:r>
              <a:rPr lang="en-US" altLang="zh-CN" sz="2800"/>
              <a:t>: </a:t>
            </a:r>
            <a:r>
              <a:rPr sz="2800">
                <a:latin typeface="Times New Roman" panose="02020603050405020304" charset="0"/>
                <a:ea typeface="华文中宋" panose="02010600040101010101" charset="-122"/>
                <a:cs typeface="Times New Roman" panose="02020603050405020304" charset="0"/>
              </a:rPr>
              <a:t> an urgent emotional request 请求；恳求</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She made an impassioned plea for help. </a:t>
            </a:r>
            <a:r>
              <a:rPr sz="2800">
                <a:latin typeface="Times New Roman" panose="02020603050405020304" charset="0"/>
                <a:ea typeface="华文中宋" panose="02010600040101010101" charset="-122"/>
                <a:cs typeface="Times New Roman" panose="02020603050405020304" charset="0"/>
              </a:rPr>
              <a:t>她恳切地求助。</a:t>
            </a: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59715" y="2673985"/>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59715" y="3176905"/>
            <a:ext cx="840486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He withdrew his support for our campaign.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69240" y="529653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5838190"/>
            <a:ext cx="8850630"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He refused to listen to her tearful pleas. </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42795" y="2673985"/>
            <a:ext cx="6275070" cy="521970"/>
          </a:xfrm>
          <a:prstGeom prst="rect">
            <a:avLst/>
          </a:prstGeom>
          <a:noFill/>
        </p:spPr>
        <p:txBody>
          <a:bodyPr wrap="square" rtlCol="0" anchor="t">
            <a:spAutoFit/>
          </a:bodyPr>
          <a:lstStyle/>
          <a:p>
            <a:r>
              <a:rPr lang="zh-CN" altLang="en-US" sz="2800">
                <a:ea typeface="华文中宋" panose="02010600040101010101" charset="-122"/>
              </a:rPr>
              <a:t>他停止了对我们运动的支持。</a:t>
            </a:r>
            <a:endParaRPr lang="zh-CN" altLang="en-US" sz="2800">
              <a:ea typeface="华文中宋" panose="02010600040101010101" charset="-122"/>
            </a:endParaRPr>
          </a:p>
        </p:txBody>
      </p:sp>
      <p:cxnSp>
        <p:nvCxnSpPr>
          <p:cNvPr id="3145728" name="直接连接符 8"/>
          <p:cNvCxnSpPr/>
          <p:nvPr/>
        </p:nvCxnSpPr>
        <p:spPr>
          <a:xfrm>
            <a:off x="311150" y="3644900"/>
            <a:ext cx="6263005" cy="1333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320675" y="6344920"/>
            <a:ext cx="5697855" cy="635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4528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52320" y="5296535"/>
            <a:ext cx="5432425" cy="609600"/>
          </a:xfrm>
          <a:prstGeom prst="rect">
            <a:avLst/>
          </a:prstGeom>
          <a:noFill/>
        </p:spPr>
        <p:txBody>
          <a:bodyPr wrap="square" rtlCol="0" anchor="t">
            <a:noAutofit/>
          </a:bodyPr>
          <a:p>
            <a:r>
              <a:rPr lang="zh-CN" altLang="en-US" sz="2800">
                <a:ea typeface="华文中宋" panose="02010600040101010101" charset="-122"/>
              </a:rPr>
              <a:t>他对她声泪俱下的恳求置之不理。</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48606"/>
                                        </p:tgtEl>
                                        <p:attrNameLst>
                                          <p:attrName>style.visibility</p:attrName>
                                        </p:attrNameLst>
                                      </p:cBhvr>
                                      <p:to>
                                        <p:strVal val="visible"/>
                                      </p:to>
                                    </p:set>
                                    <p:animEffect transition="in" filter="blinds(horizontal)">
                                      <p:cBhvr>
                                        <p:cTn id="33" dur="500"/>
                                        <p:tgtEl>
                                          <p:spTgt spid="1048606"/>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840105"/>
            <a:ext cx="11751310" cy="202374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35915" y="882015"/>
            <a:ext cx="11669395" cy="89154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 Now an online bonnet seller is planning to open a mini factory to ensure production continues in the town. However, it says it can’t do so without funding.</a:t>
            </a:r>
            <a:endParaRPr lang="en-US" altLang="zh-CN" sz="2600">
              <a:latin typeface="Times New Roman" panose="02020603050405020304" charset="0"/>
              <a:cs typeface="Times New Roman" panose="02020603050405020304" charset="0"/>
              <a:sym typeface="+mn-ea"/>
            </a:endParaRPr>
          </a:p>
        </p:txBody>
      </p:sp>
      <p:sp>
        <p:nvSpPr>
          <p:cNvPr id="4" name="文本框 3"/>
          <p:cNvSpPr txBox="1"/>
          <p:nvPr/>
        </p:nvSpPr>
        <p:spPr>
          <a:xfrm>
            <a:off x="460375" y="202311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85265" y="1868805"/>
            <a:ext cx="10349230"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现在，一家在线</a:t>
            </a:r>
            <a:r>
              <a:rPr lang="zh-CN" sz="2400">
                <a:latin typeface="Times New Roman" panose="02020603050405020304" charset="0"/>
                <a:ea typeface="华文中宋" panose="02010600040101010101" charset="-122"/>
                <a:cs typeface="Times New Roman" panose="02020603050405020304" charset="0"/>
              </a:rPr>
              <a:t>的帽子</a:t>
            </a:r>
            <a:r>
              <a:rPr sz="2400">
                <a:latin typeface="Times New Roman" panose="02020603050405020304" charset="0"/>
                <a:ea typeface="华文中宋" panose="02010600040101010101" charset="-122"/>
                <a:cs typeface="Times New Roman" panose="02020603050405020304" charset="0"/>
              </a:rPr>
              <a:t>卖家正计划开设一家迷你工厂，以确保该镇的生产继续进行。然而，该公司表示，没有资金就无法做到这一点。</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45110" y="3923030"/>
            <a:ext cx="11751310" cy="234823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92430" y="3968115"/>
            <a:ext cx="11442065" cy="1870710"/>
          </a:xfrm>
          <a:prstGeom prst="rect">
            <a:avLst/>
          </a:prstGeom>
          <a:noFill/>
        </p:spPr>
        <p:txBody>
          <a:bodyPr wrap="square">
            <a:noAutofit/>
          </a:bodyPr>
          <a:lstStyle/>
          <a:p>
            <a:pPr algn="l"/>
            <a:r>
              <a:rPr sz="2600">
                <a:latin typeface="Times New Roman" panose="02020603050405020304" charset="0"/>
                <a:cs typeface="Times New Roman" panose="02020603050405020304" charset="0"/>
                <a:sym typeface="+mn-ea"/>
              </a:rPr>
              <a:t>Campaign organisers say the factory will also have benefits for visitors as they will be able to see the hats being finished, learn about the town’s bonnet-making history, and, of course, buy 3 bonnets made locally.</a:t>
            </a:r>
            <a:endParaRPr sz="2600">
              <a:latin typeface="Times New Roman" panose="02020603050405020304" charset="0"/>
              <a:cs typeface="Times New Roman" panose="02020603050405020304" charset="0"/>
              <a:sym typeface="+mn-ea"/>
            </a:endParaRPr>
          </a:p>
        </p:txBody>
      </p:sp>
      <p:sp>
        <p:nvSpPr>
          <p:cNvPr id="12" name="文本框 11"/>
          <p:cNvSpPr txBox="1"/>
          <p:nvPr/>
        </p:nvSpPr>
        <p:spPr>
          <a:xfrm>
            <a:off x="517525" y="542861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484948" y="5274945"/>
            <a:ext cx="10427970"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活动组织者表示，工厂也会给游客带来好处，因为他们可以看到帽子的制作过程，了解该镇的帽子制作历史，当然，还可以购买3顶当地生产的帽子。</a:t>
            </a:r>
            <a:endParaRPr sz="24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195" y="32385"/>
            <a:ext cx="11864975" cy="645160"/>
          </a:xfrm>
          <a:prstGeom prst="rect">
            <a:avLst/>
          </a:prstGeom>
          <a:noFill/>
        </p:spPr>
        <p:txBody>
          <a:bodyPr wrap="square" rtlCol="0" anchor="t">
            <a:spAutoFit/>
          </a:bodyPr>
          <a:p>
            <a:pPr algn="ctr"/>
            <a:r>
              <a:rPr lang="en-US" altLang="zh-CN" sz="3600" b="1">
                <a:latin typeface="Times New Roman" panose="02020603050405020304" charset="0"/>
                <a:cs typeface="Times New Roman" panose="02020603050405020304" charset="0"/>
              </a:rPr>
              <a:t>4. Disappearing Act   </a:t>
            </a:r>
            <a:r>
              <a:rPr lang="zh-CN" sz="3600" b="1">
                <a:solidFill>
                  <a:srgbClr val="ED7D31"/>
                </a:solidFill>
                <a:latin typeface="微软雅黑" panose="020B0503020204020204" charset="-122"/>
                <a:ea typeface="微软雅黑" panose="020B0503020204020204" charset="-122"/>
                <a:cs typeface="微软雅黑" panose="020B0503020204020204" charset="-122"/>
              </a:rPr>
              <a:t>玻璃蛙的隐身术</a:t>
            </a:r>
            <a:endParaRPr lang="zh-CN" sz="36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1"/>
          <a:stretch>
            <a:fillRect/>
          </a:stretch>
        </p:blipFill>
        <p:spPr>
          <a:xfrm>
            <a:off x="2183765" y="786130"/>
            <a:ext cx="7642225" cy="607187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609600"/>
            <a:ext cx="12192000" cy="6054725"/>
          </a:xfrm>
          <a:prstGeom prst="rect">
            <a:avLst/>
          </a:prstGeom>
          <a:noFill/>
        </p:spPr>
        <p:txBody>
          <a:bodyPr wrap="square" rtlCol="0" anchor="t">
            <a:spAutoFit/>
          </a:bodyPr>
          <a:p>
            <a:pPr indent="0" fontAlgn="auto">
              <a:lnSpc>
                <a:spcPts val="3100"/>
              </a:lnSpc>
            </a:pPr>
            <a:r>
              <a:rPr lang="en-US" sz="2700">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With translucent skin and muscles, the glass frogs of Central and South America </a:t>
            </a:r>
            <a:r>
              <a:rPr lang="en-US" altLang="zh-CN" sz="2700">
                <a:solidFill>
                  <a:srgbClr val="0000FF"/>
                </a:solidFill>
                <a:latin typeface="Times New Roman" panose="02020603050405020304" charset="0"/>
                <a:cs typeface="Times New Roman" panose="02020603050405020304" charset="0"/>
              </a:rPr>
              <a:t>blend in</a:t>
            </a:r>
            <a:r>
              <a:rPr sz="2700">
                <a:latin typeface="Times New Roman" panose="02020603050405020304" charset="0"/>
                <a:cs typeface="Times New Roman" panose="02020603050405020304" charset="0"/>
              </a:rPr>
              <a:t> with the green </a:t>
            </a:r>
            <a:r>
              <a:rPr lang="en-US" sz="2700">
                <a:latin typeface="Times New Roman" panose="02020603050405020304" charset="0"/>
                <a:cs typeface="Times New Roman" panose="02020603050405020304" charset="0"/>
              </a:rPr>
              <a:t>______ (leaf) </a:t>
            </a:r>
            <a:r>
              <a:rPr sz="2700">
                <a:latin typeface="Times New Roman" panose="02020603050405020304" charset="0"/>
                <a:cs typeface="Times New Roman" panose="02020603050405020304" charset="0"/>
              </a:rPr>
              <a:t>they rest on during the day. </a:t>
            </a:r>
            <a:r>
              <a:rPr lang="en-US" sz="2700">
                <a:latin typeface="Times New Roman" panose="02020603050405020304" charset="0"/>
                <a:cs typeface="Times New Roman" panose="02020603050405020304" charset="0"/>
              </a:rPr>
              <a:t>____ </a:t>
            </a:r>
            <a:r>
              <a:rPr sz="2700">
                <a:latin typeface="Times New Roman" panose="02020603050405020304" charset="0"/>
                <a:cs typeface="Times New Roman" panose="02020603050405020304" charset="0"/>
              </a:rPr>
              <a:t>the camouflage is even more complicated than scientists </a:t>
            </a:r>
            <a:r>
              <a:rPr lang="en-US" sz="2700">
                <a:latin typeface="Times New Roman" panose="02020603050405020304" charset="0"/>
                <a:cs typeface="Times New Roman" panose="02020603050405020304" charset="0"/>
              </a:rPr>
              <a:t>_______ (realize)</a:t>
            </a:r>
            <a:r>
              <a:rPr sz="2700">
                <a:latin typeface="Times New Roman" panose="02020603050405020304" charset="0"/>
                <a:cs typeface="Times New Roman" panose="02020603050405020304" charset="0"/>
              </a:rPr>
              <a:t>, a study published in </a:t>
            </a:r>
            <a:r>
              <a:rPr sz="2700" i="1">
                <a:latin typeface="Times New Roman" panose="02020603050405020304" charset="0"/>
                <a:cs typeface="Times New Roman" panose="02020603050405020304" charset="0"/>
              </a:rPr>
              <a:t>Science </a:t>
            </a:r>
            <a:r>
              <a:rPr sz="2700">
                <a:latin typeface="Times New Roman" panose="02020603050405020304" charset="0"/>
                <a:cs typeface="Times New Roman" panose="02020603050405020304" charset="0"/>
              </a:rPr>
              <a:t>reveals. When Fleischmann’s glass frogs (</a:t>
            </a:r>
            <a:r>
              <a:rPr sz="2700" i="1">
                <a:latin typeface="Times New Roman" panose="02020603050405020304" charset="0"/>
                <a:cs typeface="Times New Roman" panose="02020603050405020304" charset="0"/>
              </a:rPr>
              <a:t>Hyalinobatrachium fleischmanni</a:t>
            </a:r>
            <a:r>
              <a:rPr sz="2700">
                <a:latin typeface="Times New Roman" panose="02020603050405020304" charset="0"/>
                <a:cs typeface="Times New Roman" panose="02020603050405020304" charset="0"/>
              </a:rPr>
              <a:t>) sleep, they store up to 89 percent of their </a:t>
            </a:r>
            <a:r>
              <a:rPr lang="en-US" sz="2700">
                <a:latin typeface="Times New Roman" panose="02020603050405020304" charset="0"/>
                <a:cs typeface="Times New Roman" panose="02020603050405020304" charset="0"/>
              </a:rPr>
              <a:t>______ (dark) </a:t>
            </a:r>
            <a:r>
              <a:rPr sz="2700">
                <a:latin typeface="Times New Roman" panose="02020603050405020304" charset="0"/>
                <a:cs typeface="Times New Roman" panose="02020603050405020304" charset="0"/>
              </a:rPr>
              <a:t>colored red blood cells within crystal-covered livers. The crystals seem to act </a:t>
            </a:r>
            <a:r>
              <a:rPr lang="en-US" sz="2700">
                <a:latin typeface="Times New Roman" panose="02020603050405020304" charset="0"/>
                <a:cs typeface="Times New Roman" panose="02020603050405020304" charset="0"/>
              </a:rPr>
              <a:t>___ </a:t>
            </a:r>
            <a:r>
              <a:rPr sz="2700">
                <a:latin typeface="Times New Roman" panose="02020603050405020304" charset="0"/>
                <a:cs typeface="Times New Roman" panose="02020603050405020304" charset="0"/>
              </a:rPr>
              <a:t>a mirror, reflecting incoming light rather than allowing blood cells to absorb it. With their red blood cells </a:t>
            </a:r>
            <a:r>
              <a:rPr lang="en-US" sz="2700">
                <a:latin typeface="Times New Roman" panose="02020603050405020304" charset="0"/>
                <a:cs typeface="Times New Roman" panose="02020603050405020304" charset="0"/>
              </a:rPr>
              <a:t>______ (store) </a:t>
            </a:r>
            <a:r>
              <a:rPr sz="2700">
                <a:latin typeface="Times New Roman" panose="02020603050405020304" charset="0"/>
                <a:cs typeface="Times New Roman" panose="02020603050405020304" charset="0"/>
              </a:rPr>
              <a:t>away, the sleeping frogs become two to three times more transparent than the wakeful ones, by the study’s measurements. Particularly </a:t>
            </a:r>
            <a:r>
              <a:rPr lang="en-US" sz="2700">
                <a:latin typeface="Times New Roman" panose="02020603050405020304" charset="0"/>
                <a:cs typeface="Times New Roman" panose="02020603050405020304" charset="0"/>
              </a:rPr>
              <a:t>_________ (intrigue)</a:t>
            </a:r>
            <a:r>
              <a:rPr sz="2700">
                <a:latin typeface="Times New Roman" panose="02020603050405020304" charset="0"/>
                <a:cs typeface="Times New Roman" panose="02020603050405020304" charset="0"/>
              </a:rPr>
              <a:t>: The H. </a:t>
            </a:r>
            <a:r>
              <a:rPr sz="2700" i="1">
                <a:latin typeface="Times New Roman" panose="02020603050405020304" charset="0"/>
                <a:cs typeface="Times New Roman" panose="02020603050405020304" charset="0"/>
              </a:rPr>
              <a:t>fleischmanni </a:t>
            </a:r>
            <a:r>
              <a:rPr sz="2700">
                <a:latin typeface="Times New Roman" panose="02020603050405020304" charset="0"/>
                <a:cs typeface="Times New Roman" panose="02020603050405020304" charset="0"/>
              </a:rPr>
              <a:t>frogs seem to suffer no ill effects from hours with those cells in one place—and still clot normally when wounded. Perhaps this could hold clues to </a:t>
            </a:r>
            <a:r>
              <a:rPr lang="en-US" sz="2700">
                <a:latin typeface="Times New Roman" panose="02020603050405020304" charset="0"/>
                <a:cs typeface="Times New Roman" panose="02020603050405020304" charset="0"/>
              </a:rPr>
              <a:t>_____ has</a:t>
            </a:r>
            <a:r>
              <a:rPr sz="2700">
                <a:latin typeface="Times New Roman" panose="02020603050405020304" charset="0"/>
                <a:cs typeface="Times New Roman" panose="02020603050405020304" charset="0"/>
              </a:rPr>
              <a:t> been a </a:t>
            </a:r>
            <a:r>
              <a:rPr lang="en-US" altLang="zh-CN" sz="2700">
                <a:solidFill>
                  <a:srgbClr val="0000FF"/>
                </a:solidFill>
                <a:latin typeface="Times New Roman" panose="02020603050405020304" charset="0"/>
                <a:cs typeface="Times New Roman" panose="02020603050405020304" charset="0"/>
              </a:rPr>
              <a:t>holy grail</a:t>
            </a:r>
            <a:r>
              <a:rPr sz="2700">
                <a:latin typeface="Times New Roman" panose="02020603050405020304" charset="0"/>
                <a:cs typeface="Times New Roman" panose="02020603050405020304" charset="0"/>
              </a:rPr>
              <a:t> of hematology: treatment that prevents excessive bleeding and excessive clotting in humans. “Blood clots kill around one in four people,” says Jesse Delia, </a:t>
            </a:r>
            <a:r>
              <a:rPr lang="en-US" sz="2700">
                <a:latin typeface="Times New Roman" panose="02020603050405020304" charset="0"/>
                <a:cs typeface="Times New Roman" panose="02020603050405020304" charset="0"/>
              </a:rPr>
              <a:t>__ </a:t>
            </a:r>
            <a:r>
              <a:rPr sz="2700">
                <a:latin typeface="Times New Roman" panose="02020603050405020304" charset="0"/>
                <a:cs typeface="Times New Roman" panose="02020603050405020304" charset="0"/>
              </a:rPr>
              <a:t>National Geographic Explorer and study co-author. What if the secret to </a:t>
            </a:r>
            <a:r>
              <a:rPr lang="en-US" sz="2700">
                <a:latin typeface="Times New Roman" panose="02020603050405020304" charset="0"/>
                <a:cs typeface="Times New Roman" panose="02020603050405020304" charset="0"/>
              </a:rPr>
              <a:t>______ (save) </a:t>
            </a:r>
            <a:r>
              <a:rPr sz="2700">
                <a:latin typeface="Times New Roman" panose="02020603050405020304" charset="0"/>
                <a:cs typeface="Times New Roman" panose="02020603050405020304" charset="0"/>
              </a:rPr>
              <a:t>them is hiding inside a glass frog’s discoball-like liver?</a:t>
            </a:r>
            <a:endParaRPr sz="2700">
              <a:latin typeface="Times New Roman" panose="02020603050405020304" charset="0"/>
              <a:cs typeface="Times New Roman" panose="02020603050405020304" charset="0"/>
            </a:endParaRPr>
          </a:p>
        </p:txBody>
      </p:sp>
      <p:sp>
        <p:nvSpPr>
          <p:cNvPr id="1048598" name="文本框 4"/>
          <p:cNvSpPr txBox="1"/>
          <p:nvPr/>
        </p:nvSpPr>
        <p:spPr>
          <a:xfrm>
            <a:off x="1881505" y="61595"/>
            <a:ext cx="8896985" cy="460375"/>
          </a:xfrm>
          <a:prstGeom prst="rect">
            <a:avLst/>
          </a:prstGeom>
          <a:noFill/>
        </p:spPr>
        <p:txBody>
          <a:bodyPr wrap="square" rtlCol="0">
            <a:spAutoFit/>
          </a:bodyPr>
          <a:p>
            <a:pPr algn="l">
              <a:buClrTx/>
              <a:buSzTx/>
              <a:buFontTx/>
            </a:pPr>
            <a:r>
              <a:rPr sz="2400" b="1">
                <a:solidFill>
                  <a:srgbClr val="ED7D31"/>
                </a:solidFill>
                <a:latin typeface="微软雅黑" panose="020B0503020204020204" charset="-122"/>
                <a:ea typeface="微软雅黑" panose="020B0503020204020204" charset="-122"/>
                <a:cs typeface="微软雅黑" panose="020B0503020204020204" charset="-122"/>
              </a:rPr>
              <a:t>（《国家地理》2023年</a:t>
            </a:r>
            <a:r>
              <a:rPr lang="en-US" sz="2400" b="1">
                <a:solidFill>
                  <a:srgbClr val="ED7D31"/>
                </a:solidFill>
                <a:latin typeface="微软雅黑" panose="020B0503020204020204" charset="-122"/>
                <a:ea typeface="微软雅黑" panose="020B0503020204020204" charset="-122"/>
                <a:cs typeface="微软雅黑" panose="020B0503020204020204" charset="-122"/>
              </a:rPr>
              <a:t>5</a:t>
            </a:r>
            <a:r>
              <a:rPr sz="2400" b="1">
                <a:solidFill>
                  <a:srgbClr val="ED7D31"/>
                </a:solidFill>
                <a:latin typeface="微软雅黑" panose="020B0503020204020204" charset="-122"/>
                <a:ea typeface="微软雅黑" panose="020B0503020204020204" charset="-122"/>
                <a:cs typeface="微软雅黑" panose="020B0503020204020204" charset="-122"/>
              </a:rPr>
              <a:t>月刊</a:t>
            </a:r>
            <a:r>
              <a:rPr lang="en-US" sz="2400" b="1">
                <a:solidFill>
                  <a:srgbClr val="ED7D31"/>
                </a:solidFill>
                <a:latin typeface="微软雅黑" panose="020B0503020204020204" charset="-122"/>
                <a:ea typeface="微软雅黑" panose="020B0503020204020204" charset="-122"/>
                <a:cs typeface="微软雅黑" panose="020B0503020204020204" charset="-122"/>
              </a:rPr>
              <a:t> </a:t>
            </a:r>
            <a:r>
              <a:rPr sz="2400" b="1">
                <a:solidFill>
                  <a:srgbClr val="ED7D31"/>
                </a:solidFill>
                <a:latin typeface="微软雅黑" panose="020B0503020204020204" charset="-122"/>
                <a:ea typeface="微软雅黑" panose="020B0503020204020204" charset="-122"/>
                <a:cs typeface="微软雅黑" panose="020B0503020204020204" charset="-122"/>
              </a:rPr>
              <a:t>BREAKTHROUGHS版面）</a:t>
            </a:r>
            <a:endParaRPr sz="24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6" name="文本框 16"/>
          <p:cNvSpPr txBox="1"/>
          <p:nvPr/>
        </p:nvSpPr>
        <p:spPr>
          <a:xfrm>
            <a:off x="0" y="0"/>
            <a:ext cx="1692275"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zh-CN" altLang="zh-CN" sz="2800" b="1" dirty="0">
              <a:solidFill>
                <a:sysClr val="window" lastClr="FFFFFF"/>
              </a:solidFill>
              <a:sym typeface="微软雅黑" panose="020B0503020204020204" charset="-122"/>
            </a:endParaRPr>
          </a:p>
        </p:txBody>
      </p:sp>
      <p:sp>
        <p:nvSpPr>
          <p:cNvPr id="4" name="文本框 3"/>
          <p:cNvSpPr txBox="1"/>
          <p:nvPr/>
        </p:nvSpPr>
        <p:spPr>
          <a:xfrm>
            <a:off x="3430905" y="1041400"/>
            <a:ext cx="1152525"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leaves </a:t>
            </a:r>
            <a:endParaRPr kumimoji="0" lang="zh-CN" altLang="en-US" sz="27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4" name="文本框 13"/>
          <p:cNvSpPr txBox="1"/>
          <p:nvPr/>
        </p:nvSpPr>
        <p:spPr>
          <a:xfrm>
            <a:off x="5859780" y="2228850"/>
            <a:ext cx="1325880"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darkly </a:t>
            </a:r>
            <a:endParaRPr sz="2700" b="1">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9902190" y="3022600"/>
            <a:ext cx="1007110"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stored </a:t>
            </a:r>
            <a:endParaRPr sz="27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6771005" y="3786505"/>
            <a:ext cx="1375410"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intriguing</a:t>
            </a:r>
            <a:endParaRPr sz="27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11021695" y="4578985"/>
            <a:ext cx="970915"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what</a:t>
            </a:r>
            <a:r>
              <a:rPr lang="en-US" sz="2700">
                <a:solidFill>
                  <a:srgbClr val="FF0000"/>
                </a:solidFill>
                <a:latin typeface="Times New Roman" panose="02020603050405020304" charset="0"/>
                <a:cs typeface="Times New Roman" panose="02020603050405020304" charset="0"/>
                <a:sym typeface="+mn-ea"/>
              </a:rPr>
              <a:t> </a:t>
            </a:r>
            <a:endParaRPr kumimoji="0" lang="en-US" sz="27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0" name="文本框 19"/>
          <p:cNvSpPr txBox="1"/>
          <p:nvPr/>
        </p:nvSpPr>
        <p:spPr>
          <a:xfrm>
            <a:off x="118110" y="6180455"/>
            <a:ext cx="923925"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saving </a:t>
            </a:r>
            <a:endParaRPr kumimoji="0" lang="en-US" sz="27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1" name="文本框 20"/>
          <p:cNvSpPr txBox="1"/>
          <p:nvPr/>
        </p:nvSpPr>
        <p:spPr>
          <a:xfrm>
            <a:off x="1106805" y="5765165"/>
            <a:ext cx="462280"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a</a:t>
            </a:r>
            <a:endParaRPr kumimoji="0" lang="en-US" sz="27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2" name="文本框 21"/>
          <p:cNvSpPr txBox="1"/>
          <p:nvPr/>
        </p:nvSpPr>
        <p:spPr>
          <a:xfrm>
            <a:off x="6630035" y="2644140"/>
            <a:ext cx="762000"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700">
                <a:solidFill>
                  <a:srgbClr val="FF0000"/>
                </a:solidFill>
                <a:latin typeface="Times New Roman" panose="02020603050405020304" charset="0"/>
                <a:cs typeface="Times New Roman" panose="02020603050405020304" charset="0"/>
                <a:sym typeface="+mn-ea"/>
              </a:rPr>
              <a:t> </a:t>
            </a:r>
            <a:r>
              <a:rPr sz="2700">
                <a:solidFill>
                  <a:srgbClr val="FF0000"/>
                </a:solidFill>
                <a:latin typeface="Times New Roman" panose="02020603050405020304" charset="0"/>
                <a:cs typeface="Times New Roman" panose="02020603050405020304" charset="0"/>
                <a:sym typeface="+mn-ea"/>
              </a:rPr>
              <a:t>as </a:t>
            </a:r>
            <a:endParaRPr sz="2700">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nvSpPr>
        <p:spPr>
          <a:xfrm>
            <a:off x="5693410" y="1456690"/>
            <a:ext cx="1485900"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 realized</a:t>
            </a:r>
            <a:endParaRPr sz="27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9201785" y="1041400"/>
            <a:ext cx="862965"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But </a:t>
            </a:r>
            <a:endParaRPr sz="27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4" grpId="0" bldLvl="0" animBg="1"/>
      <p:bldP spid="14" grpId="0" bldLvl="0" animBg="1"/>
      <p:bldP spid="16" grpId="0" bldLvl="0" animBg="1"/>
      <p:bldP spid="17" grpId="0" bldLvl="0" animBg="1"/>
      <p:bldP spid="18" grpId="0" bldLvl="0" animBg="1"/>
      <p:bldP spid="20" grpId="0" bldLvl="0" animBg="1"/>
      <p:bldP spid="21" grpId="0" bldLvl="0" animBg="1"/>
      <p:bldP spid="22" grpId="0" bldLvl="0" animBg="1"/>
      <p:bldP spid="23" grpId="0" bldLvl="0" animBg="1"/>
      <p:bldP spid="15"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497332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blend in</a:t>
            </a:r>
            <a:r>
              <a:rPr lang="en-US" altLang="zh-CN" sz="2800">
                <a:latin typeface="Times New Roman" panose="02020603050405020304" charset="0"/>
                <a:ea typeface="华文中宋" panose="02010600040101010101" charset="-122"/>
                <a:cs typeface="Times New Roman" panose="02020603050405020304" charset="0"/>
                <a:sym typeface="+mn-ea"/>
              </a:rPr>
              <a:t>: (with sth/sb) </a:t>
            </a:r>
            <a:r>
              <a:rPr lang="en-US" sz="2800">
                <a:latin typeface="Times New Roman" panose="02020603050405020304" charset="0"/>
                <a:ea typeface="华文中宋" panose="02010600040101010101" charset="-122"/>
                <a:cs typeface="Times New Roman" panose="02020603050405020304" charset="0"/>
                <a:sym typeface="+mn-ea"/>
              </a:rPr>
              <a:t>If something blends into the background, it is so similar to the background that it is difficult to see or hear it separately.    </a:t>
            </a:r>
            <a:r>
              <a:rPr sz="2800">
                <a:latin typeface="Times New Roman" panose="02020603050405020304" charset="0"/>
                <a:ea typeface="华文中宋" panose="02010600040101010101" charset="-122"/>
                <a:cs typeface="Times New Roman" panose="02020603050405020304" charset="0"/>
                <a:sym typeface="+mn-ea"/>
              </a:rPr>
              <a:t>与…融为一体</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toad had changed its colour to blend in with its new environment.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蟾蜍已经变色，和新的环境融为一体</a:t>
            </a:r>
            <a:r>
              <a:rPr lang="zh-CN"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holy grail</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If you describe something as a grail or a holy grail, you mean that someone is trying very hard to obtain or achieve it    </a:t>
            </a:r>
            <a:r>
              <a:rPr lang="zh-CN" altLang="en-US" sz="2800">
                <a:latin typeface="Times New Roman" panose="02020603050405020304" charset="0"/>
                <a:ea typeface="华文中宋" panose="02010600040101010101" charset="-122"/>
                <a:cs typeface="Times New Roman" panose="02020603050405020304" charset="0"/>
                <a:sym typeface="+mn-ea"/>
              </a:rPr>
              <a:t>努力追求的目标</a:t>
            </a:r>
            <a:r>
              <a:rPr lang="en-US" sz="2800">
                <a:latin typeface="Times New Roman" panose="02020603050405020304" charset="0"/>
                <a:ea typeface="华文中宋" panose="02010600040101010101" charset="-122"/>
                <a:cs typeface="Times New Roman" panose="02020603050405020304" charset="0"/>
              </a:rPr>
              <a:t>   </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The discovery is being hailed as the holy grail of astronomy.</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这一发现圆了天文学界的一个梦想。</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11455" y="2519045"/>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139065" y="3040380"/>
            <a:ext cx="1023874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thief soon blended in with the crowd and got away.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320675" y="5680710"/>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25425" y="6219825"/>
            <a:ext cx="1061339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That is the holy grail for any telephone company with global ambitions.</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03425" y="2486660"/>
            <a:ext cx="4432300" cy="521970"/>
          </a:xfrm>
          <a:prstGeom prst="rect">
            <a:avLst/>
          </a:prstGeom>
          <a:noFill/>
        </p:spPr>
        <p:txBody>
          <a:bodyPr wrap="square" rtlCol="0" anchor="t">
            <a:spAutoFit/>
          </a:bodyPr>
          <a:lstStyle/>
          <a:p>
            <a:r>
              <a:rPr lang="zh-CN" altLang="en-US" sz="2800">
                <a:ea typeface="华文中宋" panose="02010600040101010101" charset="-122"/>
              </a:rPr>
              <a:t>小偷很快混入人群逃跑了。</a:t>
            </a:r>
            <a:endParaRPr lang="zh-CN" altLang="en-US" sz="2800">
              <a:ea typeface="华文中宋" panose="02010600040101010101" charset="-122"/>
            </a:endParaRPr>
          </a:p>
        </p:txBody>
      </p:sp>
      <p:cxnSp>
        <p:nvCxnSpPr>
          <p:cNvPr id="3145728" name="直接连接符 8"/>
          <p:cNvCxnSpPr/>
          <p:nvPr/>
        </p:nvCxnSpPr>
        <p:spPr>
          <a:xfrm flipV="1">
            <a:off x="211455" y="3495040"/>
            <a:ext cx="8086725" cy="2159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225425" y="6650355"/>
            <a:ext cx="10363200" cy="2476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090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03425" y="5691505"/>
            <a:ext cx="8297545" cy="521970"/>
          </a:xfrm>
          <a:prstGeom prst="rect">
            <a:avLst/>
          </a:prstGeom>
          <a:noFill/>
        </p:spPr>
        <p:txBody>
          <a:bodyPr wrap="square" rtlCol="0" anchor="t">
            <a:spAutoFit/>
          </a:bodyPr>
          <a:p>
            <a:r>
              <a:rPr lang="zh-CN" altLang="en-US" sz="2800">
                <a:ea typeface="华文中宋" panose="02010600040101010101" charset="-122"/>
              </a:rPr>
              <a:t>这是任何有全球野心的电话公司努力追求的目标。</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4"/>
                                        </p:tgtEl>
                                        <p:attrNameLst>
                                          <p:attrName>style.visibility</p:attrName>
                                        </p:attrNameLst>
                                      </p:cBhvr>
                                      <p:to>
                                        <p:strVal val="visible"/>
                                      </p:to>
                                    </p:set>
                                    <p:animEffect transition="in" filter="blinds(horizontal)">
                                      <p:cBhvr>
                                        <p:cTn id="15" dur="500"/>
                                        <p:tgtEl>
                                          <p:spTgt spid="104860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7" end="7"/>
                                            </p:txEl>
                                          </p:spTgt>
                                        </p:tgtEl>
                                        <p:attrNameLst>
                                          <p:attrName>style.visibility</p:attrName>
                                        </p:attrNameLst>
                                      </p:cBhvr>
                                      <p:to>
                                        <p:strVal val="visible"/>
                                      </p:to>
                                    </p:set>
                                    <p:animEffect transition="in" filter="wipe(down)">
                                      <p:cBhvr>
                                        <p:cTn id="34" dur="500"/>
                                        <p:tgtEl>
                                          <p:spTgt spid="1048602">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048606"/>
                                        </p:tgtEl>
                                        <p:attrNameLst>
                                          <p:attrName>style.visibility</p:attrName>
                                        </p:attrNameLst>
                                      </p:cBhvr>
                                      <p:to>
                                        <p:strVal val="visible"/>
                                      </p:to>
                                    </p:set>
                                    <p:animEffect transition="in" filter="blinds(horizontal)">
                                      <p:cBhvr>
                                        <p:cTn id="39" dur="500"/>
                                        <p:tgtEl>
                                          <p:spTgt spid="1048606"/>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681990"/>
            <a:ext cx="11751310" cy="278574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47345" y="769620"/>
            <a:ext cx="11669395" cy="1291590"/>
          </a:xfrm>
          <a:prstGeom prst="rect">
            <a:avLst/>
          </a:prstGeom>
          <a:noFill/>
        </p:spPr>
        <p:txBody>
          <a:bodyPr wrap="square">
            <a:spAutoFit/>
          </a:bodyPr>
          <a:lstStyle/>
          <a:p>
            <a:pPr algn="l">
              <a:buClrTx/>
              <a:buSzTx/>
              <a:buFontTx/>
            </a:pPr>
            <a:r>
              <a:rPr sz="2600">
                <a:latin typeface="Times New Roman" panose="02020603050405020304" charset="0"/>
                <a:cs typeface="Times New Roman" panose="02020603050405020304" charset="0"/>
                <a:sym typeface="+mn-ea"/>
              </a:rPr>
              <a:t>With translucent skin and muscles, the glass frogs of Central and South America blend in with the green leaves they rest on during the day. But the camouflage is even more complicated than scientists realized, a study published in </a:t>
            </a:r>
            <a:r>
              <a:rPr sz="2600" i="1">
                <a:latin typeface="Times New Roman" panose="02020603050405020304" charset="0"/>
                <a:cs typeface="Times New Roman" panose="02020603050405020304" charset="0"/>
                <a:sym typeface="+mn-ea"/>
              </a:rPr>
              <a:t>Science </a:t>
            </a:r>
            <a:r>
              <a:rPr sz="2600">
                <a:latin typeface="Times New Roman" panose="02020603050405020304" charset="0"/>
                <a:cs typeface="Times New Roman" panose="02020603050405020304" charset="0"/>
                <a:sym typeface="+mn-ea"/>
              </a:rPr>
              <a:t>reveals.</a:t>
            </a:r>
            <a:endParaRPr sz="2600">
              <a:latin typeface="Times New Roman" panose="02020603050405020304" charset="0"/>
              <a:cs typeface="Times New Roman" panose="02020603050405020304" charset="0"/>
              <a:sym typeface="+mn-ea"/>
            </a:endParaRPr>
          </a:p>
        </p:txBody>
      </p:sp>
      <p:sp>
        <p:nvSpPr>
          <p:cNvPr id="4" name="文本框 3"/>
          <p:cNvSpPr txBox="1"/>
          <p:nvPr/>
        </p:nvSpPr>
        <p:spPr>
          <a:xfrm>
            <a:off x="408305" y="220789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78280" y="2044065"/>
            <a:ext cx="10241915" cy="1291590"/>
          </a:xfrm>
          <a:prstGeom prst="rect">
            <a:avLst/>
          </a:prstGeom>
          <a:noFill/>
        </p:spPr>
        <p:txBody>
          <a:bodyPr wrap="square" rtlCol="0">
            <a:spAutoFit/>
          </a:bodyPr>
          <a:lstStyle/>
          <a:p>
            <a:pPr algn="l">
              <a:buClrTx/>
              <a:buSzTx/>
              <a:buFontTx/>
            </a:pPr>
            <a:r>
              <a:rPr sz="2600">
                <a:ea typeface="华文中宋" panose="02010600040101010101" charset="-122"/>
              </a:rPr>
              <a:t>中南美洲的玻璃蛙拥有半透明的皮肤和肌肉，与它们白天栖息的绿叶融为一体。但《科学》杂志上发表的一项研究显示，这种伪装比科学家们意识到的要复杂得多。</a:t>
            </a:r>
            <a:endParaRPr sz="2600">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89560" y="3622040"/>
            <a:ext cx="11751310" cy="305371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08305" y="3731895"/>
            <a:ext cx="11589385" cy="169164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The crystals seem to act </a:t>
            </a:r>
            <a:r>
              <a:rPr lang="en-US" sz="2600">
                <a:latin typeface="Times New Roman" panose="02020603050405020304" charset="0"/>
                <a:cs typeface="Times New Roman" panose="02020603050405020304" charset="0"/>
                <a:sym typeface="+mn-ea"/>
              </a:rPr>
              <a:t>as</a:t>
            </a:r>
            <a:r>
              <a:rPr sz="2600">
                <a:latin typeface="Times New Roman" panose="02020603050405020304" charset="0"/>
                <a:cs typeface="Times New Roman" panose="02020603050405020304" charset="0"/>
                <a:sym typeface="+mn-ea"/>
              </a:rPr>
              <a:t> a mirror, reflecting incoming light rather than allowing blood cells to absorb it. With their red blood cells store</a:t>
            </a:r>
            <a:r>
              <a:rPr lang="en-US" sz="2600">
                <a:latin typeface="Times New Roman" panose="02020603050405020304" charset="0"/>
                <a:cs typeface="Times New Roman" panose="02020603050405020304" charset="0"/>
                <a:sym typeface="+mn-ea"/>
              </a:rPr>
              <a:t>d</a:t>
            </a:r>
            <a:r>
              <a:rPr sz="2600">
                <a:latin typeface="Times New Roman" panose="02020603050405020304" charset="0"/>
                <a:cs typeface="Times New Roman" panose="02020603050405020304" charset="0"/>
                <a:sym typeface="+mn-ea"/>
              </a:rPr>
              <a:t> away, the sleeping frogs become two to three times more transparent than the wakeful ones, by the study’s measurements</a:t>
            </a:r>
            <a:r>
              <a:rPr lang="en-US" sz="2600">
                <a:latin typeface="Times New Roman" panose="02020603050405020304" charset="0"/>
                <a:cs typeface="Times New Roman" panose="02020603050405020304" charset="0"/>
                <a:sym typeface="+mn-ea"/>
              </a:rPr>
              <a:t>.</a:t>
            </a:r>
            <a:endParaRPr lang="en-US" sz="2600">
              <a:latin typeface="Times New Roman" panose="02020603050405020304" charset="0"/>
              <a:cs typeface="Times New Roman" panose="02020603050405020304" charset="0"/>
              <a:sym typeface="+mn-ea"/>
            </a:endParaRPr>
          </a:p>
        </p:txBody>
      </p:sp>
      <p:sp>
        <p:nvSpPr>
          <p:cNvPr id="12" name="文本框 11"/>
          <p:cNvSpPr txBox="1"/>
          <p:nvPr/>
        </p:nvSpPr>
        <p:spPr>
          <a:xfrm>
            <a:off x="383540" y="546544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8" name="文本框 7"/>
          <p:cNvSpPr txBox="1"/>
          <p:nvPr/>
        </p:nvSpPr>
        <p:spPr>
          <a:xfrm>
            <a:off x="1402398" y="5356225"/>
            <a:ext cx="10427970" cy="1291590"/>
          </a:xfrm>
          <a:prstGeom prst="rect">
            <a:avLst/>
          </a:prstGeom>
          <a:noFill/>
        </p:spPr>
        <p:txBody>
          <a:bodyPr wrap="square" rtlCol="0">
            <a:spAutoFit/>
          </a:bodyPr>
          <a:lstStyle/>
          <a:p>
            <a:pPr algn="l">
              <a:buClrTx/>
              <a:buSzTx/>
              <a:buFontTx/>
            </a:pPr>
            <a:r>
              <a:rPr sz="2600">
                <a:latin typeface="Times New Roman" panose="02020603050405020304" charset="0"/>
                <a:ea typeface="华文中宋" panose="02010600040101010101" charset="-122"/>
                <a:cs typeface="Times New Roman" panose="02020603050405020304" charset="0"/>
              </a:rPr>
              <a:t>这些晶体似乎就像一面镜子，反射入射光，而不是让血细胞吸收。根据该研究的测量，由于红细胞被储存起来，睡觉的青蛙比醒着的青蛙透明两到三倍。</a:t>
            </a:r>
            <a:endParaRPr sz="26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797685" y="203200"/>
            <a:ext cx="8596630" cy="1198880"/>
          </a:xfrm>
          <a:prstGeom prst="rect">
            <a:avLst/>
          </a:prstGeom>
          <a:noFill/>
        </p:spPr>
        <p:txBody>
          <a:bodyPr wrap="square" rtlCol="0" anchor="t">
            <a:spAutoFit/>
          </a:bodyPr>
          <a:p>
            <a:pPr algn="ctr">
              <a:buClrTx/>
              <a:buSzTx/>
              <a:buNone/>
            </a:pPr>
            <a:r>
              <a:rPr lang="en-US" altLang="zh-CN" sz="3600" b="1">
                <a:latin typeface="Times New Roman" panose="02020603050405020304" charset="0"/>
                <a:cs typeface="Times New Roman" panose="02020603050405020304" charset="0"/>
              </a:rPr>
              <a:t>5. Sudan agrees to stop fighting for a week</a:t>
            </a:r>
            <a:endParaRPr lang="en-US" altLang="zh-CN" sz="3600" b="1">
              <a:latin typeface="Times New Roman" panose="02020603050405020304" charset="0"/>
              <a:cs typeface="Times New Roman" panose="02020603050405020304" charset="0"/>
            </a:endParaRPr>
          </a:p>
          <a:p>
            <a:pPr algn="ctr">
              <a:buClrTx/>
              <a:buSzTx/>
              <a:buNone/>
            </a:pPr>
            <a:r>
              <a:rPr lang="zh-CN" sz="3600" b="1">
                <a:solidFill>
                  <a:srgbClr val="ED7D31"/>
                </a:solidFill>
                <a:latin typeface="微软雅黑" panose="020B0503020204020204" charset="-122"/>
                <a:ea typeface="微软雅黑" panose="020B0503020204020204" charset="-122"/>
                <a:cs typeface="微软雅黑" panose="020B0503020204020204" charset="-122"/>
              </a:rPr>
              <a:t>苏丹同意停火一周</a:t>
            </a:r>
            <a:endParaRPr lang="en-US" altLang="zh-CN" sz="3600" b="1">
              <a:latin typeface="Times New Roman" panose="02020603050405020304" charset="0"/>
              <a:cs typeface="Times New Roman" panose="02020603050405020304" charset="0"/>
            </a:endParaRPr>
          </a:p>
        </p:txBody>
      </p:sp>
      <p:pic>
        <p:nvPicPr>
          <p:cNvPr id="2" name="图片 1"/>
          <p:cNvPicPr>
            <a:picLocks noChangeAspect="1"/>
          </p:cNvPicPr>
          <p:nvPr>
            <p:custDataLst>
              <p:tags r:id="rId1"/>
            </p:custDataLst>
          </p:nvPr>
        </p:nvPicPr>
        <p:blipFill>
          <a:blip r:embed="rId2"/>
          <a:stretch>
            <a:fillRect/>
          </a:stretch>
        </p:blipFill>
        <p:spPr>
          <a:xfrm>
            <a:off x="1904002" y="1602740"/>
            <a:ext cx="8383997" cy="4716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组合 4"/>
          <p:cNvGrpSpPr/>
          <p:nvPr/>
        </p:nvGrpSpPr>
        <p:grpSpPr>
          <a:xfrm>
            <a:off x="-19082" y="609"/>
            <a:ext cx="12214284" cy="6857409"/>
            <a:chOff x="-1" y="-1"/>
            <a:chExt cx="12214282" cy="6857407"/>
          </a:xfrm>
        </p:grpSpPr>
        <p:pic>
          <p:nvPicPr>
            <p:cNvPr id="256" name="图片 101" descr="图片 101"/>
            <p:cNvPicPr>
              <a:picLocks noChangeAspect="1"/>
            </p:cNvPicPr>
            <p:nvPr/>
          </p:nvPicPr>
          <p:blipFill>
            <a:blip r:embed="rId1"/>
            <a:stretch>
              <a:fillRect/>
            </a:stretch>
          </p:blipFill>
          <p:spPr>
            <a:xfrm>
              <a:off x="501650" y="1"/>
              <a:ext cx="11228128" cy="6857406"/>
            </a:xfrm>
            <a:prstGeom prst="rect">
              <a:avLst/>
            </a:prstGeom>
            <a:ln w="12700" cap="flat">
              <a:noFill/>
              <a:miter lim="400000"/>
              <a:headEnd/>
              <a:tailEnd/>
            </a:ln>
            <a:effectLst/>
          </p:spPr>
        </p:pic>
        <p:sp>
          <p:nvSpPr>
            <p:cNvPr id="257" name="矩形 2"/>
            <p:cNvSpPr/>
            <p:nvPr/>
          </p:nvSpPr>
          <p:spPr>
            <a:xfrm>
              <a:off x="-2" y="-2"/>
              <a:ext cx="514369"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sp>
          <p:nvSpPr>
            <p:cNvPr id="258" name="矩形 3"/>
            <p:cNvSpPr/>
            <p:nvPr/>
          </p:nvSpPr>
          <p:spPr>
            <a:xfrm>
              <a:off x="11699912" y="-2"/>
              <a:ext cx="514370"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grpSp>
      <p:sp>
        <p:nvSpPr>
          <p:cNvPr id="260" name="文本框 1"/>
          <p:cNvSpPr txBox="1"/>
          <p:nvPr/>
        </p:nvSpPr>
        <p:spPr>
          <a:xfrm>
            <a:off x="3141980" y="4930775"/>
            <a:ext cx="7052310" cy="1936750"/>
          </a:xfrm>
          <a:prstGeom prst="rect">
            <a:avLst/>
          </a:prstGeom>
          <a:ln w="12700">
            <a:miter lim="400000"/>
          </a:ln>
        </p:spPr>
        <p:txBody>
          <a:bodyPr wrap="square"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The </a:t>
            </a:r>
            <a:r>
              <a:rPr lang="en-US"/>
              <a:t>World</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rPr lang="en-US"/>
              <a:t>May 1st</a:t>
            </a:r>
            <a:r>
              <a:t>-</a:t>
            </a:r>
            <a:r>
              <a:rPr lang="en-US"/>
              <a:t>31st</a:t>
            </a:r>
            <a:r>
              <a:t>, 202</a:t>
            </a:r>
            <a:r>
              <a:rPr lang="en-US"/>
              <a:t>3</a:t>
            </a:r>
            <a:endParaRPr lang="en-US"/>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9050" y="666115"/>
            <a:ext cx="12307570" cy="6092825"/>
          </a:xfrm>
          <a:prstGeom prst="rect">
            <a:avLst/>
          </a:prstGeom>
          <a:noFill/>
        </p:spPr>
        <p:txBody>
          <a:bodyPr wrap="square" rtlCol="0" anchor="t">
            <a:spAutoFit/>
          </a:bodyPr>
          <a:p>
            <a:r>
              <a:rPr lang="en-US" altLang="zh-CN" sz="2600">
                <a:latin typeface="Times New Roman" panose="02020603050405020304" charset="0"/>
                <a:cs typeface="Times New Roman" panose="02020603050405020304" charset="0"/>
              </a:rPr>
              <a:t>     T</a:t>
            </a:r>
            <a:r>
              <a:rPr lang="zh-CN" altLang="en-US" sz="2600">
                <a:latin typeface="Times New Roman" panose="02020603050405020304" charset="0"/>
                <a:cs typeface="Times New Roman" panose="02020603050405020304" charset="0"/>
              </a:rPr>
              <a:t>he </a:t>
            </a:r>
            <a:r>
              <a:rPr lang="en-US" altLang="zh-CN" sz="2600">
                <a:solidFill>
                  <a:srgbClr val="0000FF"/>
                </a:solidFill>
                <a:latin typeface="Times New Roman" panose="02020603050405020304" charset="0"/>
                <a:cs typeface="Times New Roman" panose="02020603050405020304" charset="0"/>
              </a:rPr>
              <a:t>rival </a:t>
            </a:r>
            <a:r>
              <a:rPr lang="zh-CN" altLang="en-US" sz="2600">
                <a:latin typeface="Times New Roman" panose="02020603050405020304" charset="0"/>
                <a:cs typeface="Times New Roman" panose="02020603050405020304" charset="0"/>
              </a:rPr>
              <a:t>sides in Sudan</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s civil war (a confict</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between people </a:t>
            </a:r>
            <a:r>
              <a:rPr lang="en-US" altLang="zh-CN" sz="2600">
                <a:latin typeface="Times New Roman" panose="02020603050405020304" charset="0"/>
                <a:cs typeface="Times New Roman" panose="02020603050405020304" charset="0"/>
              </a:rPr>
              <a:t>______ (live) </a:t>
            </a:r>
            <a:r>
              <a:rPr lang="zh-CN" altLang="en-US" sz="2600">
                <a:latin typeface="Times New Roman" panose="02020603050405020304" charset="0"/>
                <a:cs typeface="Times New Roman" panose="02020603050405020304" charset="0"/>
              </a:rPr>
              <a:t>in the same country) have</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agreed </a:t>
            </a:r>
            <a:r>
              <a:rPr lang="zh-CN" altLang="en-US" sz="2600">
                <a:solidFill>
                  <a:schemeClr val="tx1"/>
                </a:solidFill>
                <a:latin typeface="Times New Roman" panose="02020603050405020304" charset="0"/>
                <a:cs typeface="Times New Roman" panose="02020603050405020304" charset="0"/>
              </a:rPr>
              <a:t>to </a:t>
            </a:r>
            <a:r>
              <a:rPr lang="zh-CN" altLang="en-US" sz="2600">
                <a:latin typeface="Times New Roman" panose="02020603050405020304" charset="0"/>
                <a:cs typeface="Times New Roman" panose="02020603050405020304" charset="0"/>
              </a:rPr>
              <a:t>a seven-day ceasefire</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(an </a:t>
            </a:r>
            <a:r>
              <a:rPr lang="zh-CN" altLang="en-US" sz="2600">
                <a:solidFill>
                  <a:schemeClr val="tx1"/>
                </a:solidFill>
                <a:latin typeface="Times New Roman" panose="02020603050405020304" charset="0"/>
                <a:cs typeface="Times New Roman" panose="02020603050405020304" charset="0"/>
              </a:rPr>
              <a:t>agreement</a:t>
            </a:r>
            <a:r>
              <a:rPr lang="en-US" altLang="zh-CN" sz="2600">
                <a:solidFill>
                  <a:schemeClr val="tx1"/>
                </a:solidFill>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to</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stop fighting for</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 certain period). The aim of</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the</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ceasefire is to allow aid </a:t>
            </a:r>
            <a:r>
              <a:rPr lang="en-US" altLang="zh-CN" sz="2600">
                <a:latin typeface="Times New Roman" panose="02020603050405020304" charset="0"/>
                <a:cs typeface="Times New Roman" panose="02020603050405020304" charset="0"/>
              </a:rPr>
              <a:t>___________ (organise) </a:t>
            </a:r>
            <a:r>
              <a:rPr lang="zh-CN" altLang="en-US" sz="2600">
                <a:latin typeface="Times New Roman" panose="02020603050405020304" charset="0"/>
                <a:cs typeface="Times New Roman" panose="02020603050405020304" charset="0"/>
              </a:rPr>
              <a:t>to help people</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not </a:t>
            </a:r>
            <a:r>
              <a:rPr lang="en-US" altLang="zh-CN" sz="2600">
                <a:latin typeface="Times New Roman" panose="02020603050405020304" charset="0"/>
                <a:cs typeface="Times New Roman" panose="02020603050405020304" charset="0"/>
              </a:rPr>
              <a:t>_________ (involve) </a:t>
            </a:r>
            <a:r>
              <a:rPr lang="zh-CN" altLang="en-US" sz="2600">
                <a:latin typeface="Times New Roman" panose="02020603050405020304" charset="0"/>
                <a:cs typeface="Times New Roman" panose="02020603050405020304" charset="0"/>
              </a:rPr>
              <a:t>in the fighting and restore </a:t>
            </a:r>
            <a:r>
              <a:rPr lang="zh-CN" altLang="en-US" sz="2600">
                <a:solidFill>
                  <a:schemeClr val="tx1"/>
                </a:solidFill>
                <a:latin typeface="Times New Roman" panose="02020603050405020304" charset="0"/>
                <a:cs typeface="Times New Roman" panose="02020603050405020304" charset="0"/>
              </a:rPr>
              <a:t>hospitals </a:t>
            </a:r>
            <a:r>
              <a:rPr lang="zh-CN" altLang="en-US" sz="2600">
                <a:latin typeface="Times New Roman" panose="02020603050405020304" charset="0"/>
                <a:cs typeface="Times New Roman" panose="02020603050405020304" charset="0"/>
              </a:rPr>
              <a:t>and</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services like electricity and running water. It is too</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dangerous to do this when there is fighting.</a:t>
            </a:r>
            <a:endParaRPr lang="zh-CN" altLang="en-US" sz="2600">
              <a:latin typeface="Times New Roman" panose="02020603050405020304" charset="0"/>
              <a:cs typeface="Times New Roman" panose="02020603050405020304" charset="0"/>
            </a:endParaRPr>
          </a:p>
          <a:p>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The US and Saudi Arabia arranged the ceasefire,</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and </a:t>
            </a:r>
            <a:r>
              <a:rPr lang="en-US" altLang="zh-CN" sz="2600">
                <a:latin typeface="Times New Roman" panose="02020603050405020304" charset="0"/>
                <a:cs typeface="Times New Roman" panose="02020603050405020304" charset="0"/>
              </a:rPr>
              <a:t>__________ (announce) </a:t>
            </a:r>
            <a:r>
              <a:rPr lang="zh-CN" altLang="en-US" sz="2600">
                <a:latin typeface="Times New Roman" panose="02020603050405020304" charset="0"/>
                <a:cs typeface="Times New Roman" panose="02020603050405020304" charset="0"/>
              </a:rPr>
              <a:t>that it would start on 22 May and</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last for a</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week. Several attempts to stop the fighting</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have failed. </a:t>
            </a:r>
            <a:r>
              <a:rPr lang="en-US" altLang="zh-CN" sz="2600">
                <a:latin typeface="Times New Roman" panose="02020603050405020304" charset="0"/>
                <a:cs typeface="Times New Roman" panose="02020603050405020304" charset="0"/>
              </a:rPr>
              <a:t>________</a:t>
            </a:r>
            <a:r>
              <a:rPr lang="zh-CN" altLang="en-US" sz="2600">
                <a:latin typeface="Times New Roman" panose="02020603050405020304" charset="0"/>
                <a:cs typeface="Times New Roman" panose="02020603050405020304" charset="0"/>
              </a:rPr>
              <a:t>, the US and Saudi Arabia will</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watch the ceasefire </a:t>
            </a:r>
            <a:r>
              <a:rPr lang="en-US" altLang="zh-CN" sz="2600">
                <a:latin typeface="Times New Roman" panose="02020603050405020304" charset="0"/>
                <a:cs typeface="Times New Roman" panose="02020603050405020304" charset="0"/>
              </a:rPr>
              <a:t>______ (close) </a:t>
            </a:r>
            <a:r>
              <a:rPr lang="zh-CN" altLang="en-US" sz="2600">
                <a:latin typeface="Times New Roman" panose="02020603050405020304" charset="0"/>
                <a:cs typeface="Times New Roman" panose="02020603050405020304" charset="0"/>
              </a:rPr>
              <a:t>to try to make sure that</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fighting really does stop </a:t>
            </a:r>
            <a:r>
              <a:rPr lang="zh-CN" altLang="en-US" sz="2600">
                <a:solidFill>
                  <a:schemeClr val="tx1"/>
                </a:solidFill>
                <a:latin typeface="Times New Roman" panose="02020603050405020304" charset="0"/>
                <a:cs typeface="Times New Roman" panose="02020603050405020304" charset="0"/>
              </a:rPr>
              <a:t>as </a:t>
            </a:r>
            <a:r>
              <a:rPr lang="zh-CN" altLang="en-US" sz="2600">
                <a:latin typeface="Times New Roman" panose="02020603050405020304" charset="0"/>
                <a:cs typeface="Times New Roman" panose="02020603050405020304" charset="0"/>
              </a:rPr>
              <a:t>planned. If it</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is </a:t>
            </a:r>
            <a:r>
              <a:rPr lang="en-US" altLang="zh-CN" sz="2600">
                <a:latin typeface="Times New Roman" panose="02020603050405020304" charset="0"/>
                <a:cs typeface="Times New Roman" panose="02020603050405020304" charset="0"/>
              </a:rPr>
              <a:t>_________ (success)</a:t>
            </a:r>
            <a:r>
              <a:rPr lang="zh-CN" altLang="en-US" sz="2600">
                <a:latin typeface="Times New Roman" panose="02020603050405020304" charset="0"/>
                <a:cs typeface="Times New Roman" panose="02020603050405020304" charset="0"/>
              </a:rPr>
              <a:t>,</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the ceasefire could </a:t>
            </a:r>
            <a:r>
              <a:rPr lang="zh-CN" altLang="en-US" sz="2600">
                <a:solidFill>
                  <a:schemeClr val="tx1"/>
                </a:solidFill>
                <a:latin typeface="Times New Roman" panose="02020603050405020304" charset="0"/>
                <a:cs typeface="Times New Roman" panose="02020603050405020304" charset="0"/>
              </a:rPr>
              <a:t>be extended.</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Antony Blinken,</a:t>
            </a:r>
            <a:r>
              <a:rPr lang="en-US" altLang="zh-CN" sz="2600">
                <a:latin typeface="Times New Roman" panose="02020603050405020304" charset="0"/>
                <a:cs typeface="Times New Roman" panose="02020603050405020304" charset="0"/>
              </a:rPr>
              <a:t> ___ </a:t>
            </a:r>
            <a:r>
              <a:rPr lang="zh-CN" altLang="en-US" sz="2600">
                <a:latin typeface="Times New Roman" panose="02020603050405020304" charset="0"/>
                <a:cs typeface="Times New Roman" panose="02020603050405020304" charset="0"/>
              </a:rPr>
              <a:t>important politician in the US government,</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encouraged</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both sides to </a:t>
            </a:r>
            <a:r>
              <a:rPr lang="en-US" altLang="zh-CN" sz="2600">
                <a:solidFill>
                  <a:srgbClr val="0000FF"/>
                </a:solidFill>
                <a:latin typeface="Times New Roman" panose="02020603050405020304" charset="0"/>
                <a:cs typeface="Times New Roman" panose="02020603050405020304" charset="0"/>
              </a:rPr>
              <a:t>uphold</a:t>
            </a:r>
            <a:r>
              <a:rPr lang="zh-CN" altLang="en-US" sz="2600">
                <a:latin typeface="Times New Roman" panose="02020603050405020304" charset="0"/>
                <a:cs typeface="Times New Roman" panose="02020603050405020304" charset="0"/>
              </a:rPr>
              <a:t> this agreement-the eyes of the world are watching</a:t>
            </a:r>
            <a:r>
              <a:rPr lang="en-US" altLang="zh-CN" sz="2600">
                <a:latin typeface="Times New Roman" panose="02020603050405020304" charset="0"/>
                <a:cs typeface="Times New Roman" panose="02020603050405020304" charset="0"/>
              </a:rPr>
              <a:t>”.</a:t>
            </a:r>
            <a:endParaRPr lang="zh-CN" altLang="en-US" sz="2600">
              <a:latin typeface="Times New Roman" panose="02020603050405020304" charset="0"/>
              <a:cs typeface="Times New Roman" panose="02020603050405020304" charset="0"/>
            </a:endParaRPr>
          </a:p>
          <a:p>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Sudan</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s army, which runs</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the country, is fighting</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against an organisation </a:t>
            </a:r>
            <a:r>
              <a:rPr lang="zh-CN" altLang="en-US" sz="2600">
                <a:solidFill>
                  <a:schemeClr val="tx1"/>
                </a:solidFill>
                <a:latin typeface="Times New Roman" panose="02020603050405020304" charset="0"/>
                <a:cs typeface="Times New Roman" panose="02020603050405020304" charset="0"/>
              </a:rPr>
              <a:t>called </a:t>
            </a:r>
            <a:r>
              <a:rPr lang="zh-CN" altLang="en-US" sz="2600">
                <a:latin typeface="Times New Roman" panose="02020603050405020304" charset="0"/>
                <a:cs typeface="Times New Roman" panose="02020603050405020304" charset="0"/>
              </a:rPr>
              <a:t>the Rapid Support</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Forces, </a:t>
            </a:r>
            <a:r>
              <a:rPr lang="en-US" altLang="zh-CN" sz="2600">
                <a:latin typeface="Times New Roman" panose="02020603050405020304" charset="0"/>
                <a:cs typeface="Times New Roman" panose="02020603050405020304" charset="0"/>
              </a:rPr>
              <a:t>______ </a:t>
            </a:r>
            <a:r>
              <a:rPr lang="zh-CN" altLang="en-US" sz="2600">
                <a:latin typeface="Times New Roman" panose="02020603050405020304" charset="0"/>
                <a:cs typeface="Times New Roman" panose="02020603050405020304" charset="0"/>
              </a:rPr>
              <a:t>wants</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to take over. The fighting started</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 month ago. Hundreds of people </a:t>
            </a:r>
            <a:r>
              <a:rPr lang="en-US" altLang="zh-CN" sz="2600">
                <a:latin typeface="Times New Roman" panose="02020603050405020304" charset="0"/>
                <a:cs typeface="Times New Roman" panose="02020603050405020304" charset="0"/>
              </a:rPr>
              <a:t>______________ (kill) </a:t>
            </a:r>
            <a:r>
              <a:rPr lang="zh-CN" altLang="en-US" sz="2600">
                <a:latin typeface="Times New Roman" panose="02020603050405020304" charset="0"/>
                <a:cs typeface="Times New Roman" panose="02020603050405020304" charset="0"/>
              </a:rPr>
              <a:t>and a million have been forced </a:t>
            </a:r>
            <a:r>
              <a:rPr lang="zh-CN" altLang="en-US" sz="2600">
                <a:solidFill>
                  <a:schemeClr val="tx1"/>
                </a:solidFill>
                <a:latin typeface="Times New Roman" panose="02020603050405020304" charset="0"/>
                <a:cs typeface="Times New Roman" panose="02020603050405020304" charset="0"/>
              </a:rPr>
              <a:t>to leave</a:t>
            </a:r>
            <a:r>
              <a:rPr lang="zh-CN" altLang="en-US" sz="2600">
                <a:latin typeface="Times New Roman" panose="02020603050405020304" charset="0"/>
                <a:cs typeface="Times New Roman" panose="02020603050405020304" charset="0"/>
              </a:rPr>
              <a:t> their homes.</a:t>
            </a:r>
            <a:endParaRPr lang="zh-CN" altLang="en-US" sz="2600">
              <a:latin typeface="Times New Roman" panose="02020603050405020304" charset="0"/>
              <a:cs typeface="Times New Roman" panose="02020603050405020304" charset="0"/>
            </a:endParaRPr>
          </a:p>
        </p:txBody>
      </p:sp>
      <p:sp>
        <p:nvSpPr>
          <p:cNvPr id="1048598" name="文本框 4"/>
          <p:cNvSpPr txBox="1"/>
          <p:nvPr>
            <p:custDataLst>
              <p:tags r:id="rId1"/>
            </p:custDataLst>
          </p:nvPr>
        </p:nvSpPr>
        <p:spPr>
          <a:xfrm>
            <a:off x="1852930" y="65405"/>
            <a:ext cx="5804535" cy="445135"/>
          </a:xfrm>
          <a:prstGeom prst="rect">
            <a:avLst/>
          </a:prstGeom>
          <a:noFill/>
        </p:spPr>
        <p:txBody>
          <a:bodyPr wrap="square" rtlCol="0">
            <a:spAutoFit/>
          </a:bodyPr>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《青少年周刊》</a:t>
            </a:r>
            <a:r>
              <a:rPr sz="2300" b="1">
                <a:solidFill>
                  <a:srgbClr val="ED7D31"/>
                </a:solidFill>
                <a:latin typeface="微软雅黑" panose="020B0503020204020204" charset="-122"/>
                <a:ea typeface="微软雅黑" panose="020B0503020204020204" charset="-122"/>
                <a:cs typeface="微软雅黑" panose="020B0503020204020204" charset="-122"/>
              </a:rPr>
              <a:t>202</a:t>
            </a:r>
            <a:r>
              <a:rPr lang="en-US" sz="2300" b="1">
                <a:solidFill>
                  <a:srgbClr val="ED7D31"/>
                </a:solidFill>
                <a:latin typeface="微软雅黑" panose="020B0503020204020204" charset="-122"/>
                <a:ea typeface="微软雅黑" panose="020B0503020204020204" charset="-122"/>
                <a:cs typeface="微软雅黑" panose="020B0503020204020204" charset="-122"/>
              </a:rPr>
              <a:t>3</a:t>
            </a:r>
            <a:r>
              <a:rPr sz="2300" b="1">
                <a:solidFill>
                  <a:srgbClr val="ED7D31"/>
                </a:solidFill>
                <a:latin typeface="微软雅黑" panose="020B0503020204020204" charset="-122"/>
                <a:ea typeface="微软雅黑" panose="020B0503020204020204" charset="-122"/>
                <a:cs typeface="微软雅黑" panose="020B0503020204020204" charset="-122"/>
              </a:rPr>
              <a:t>年</a:t>
            </a:r>
            <a:r>
              <a:rPr lang="en-US" sz="2300" b="1">
                <a:solidFill>
                  <a:srgbClr val="ED7D31"/>
                </a:solidFill>
                <a:latin typeface="微软雅黑" panose="020B0503020204020204" charset="-122"/>
                <a:ea typeface="微软雅黑" panose="020B0503020204020204" charset="-122"/>
                <a:cs typeface="微软雅黑" panose="020B0503020204020204" charset="-122"/>
              </a:rPr>
              <a:t>5</a:t>
            </a:r>
            <a:r>
              <a:rPr sz="2300" b="1">
                <a:solidFill>
                  <a:srgbClr val="ED7D31"/>
                </a:solidFill>
                <a:latin typeface="微软雅黑" panose="020B0503020204020204" charset="-122"/>
                <a:ea typeface="微软雅黑" panose="020B0503020204020204" charset="-122"/>
                <a:cs typeface="微软雅黑" panose="020B0503020204020204" charset="-122"/>
              </a:rPr>
              <a:t>月</a:t>
            </a:r>
            <a:r>
              <a:rPr lang="en-US" sz="2300" b="1">
                <a:solidFill>
                  <a:srgbClr val="ED7D31"/>
                </a:solidFill>
                <a:latin typeface="微软雅黑" panose="020B0503020204020204" charset="-122"/>
                <a:ea typeface="微软雅黑" panose="020B0503020204020204" charset="-122"/>
                <a:cs typeface="微软雅黑" panose="020B0503020204020204" charset="-122"/>
              </a:rPr>
              <a:t>27</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日</a:t>
            </a:r>
            <a:r>
              <a:rPr lang="zh-CN" sz="2300" b="1">
                <a:solidFill>
                  <a:srgbClr val="ED7D31"/>
                </a:solidFill>
                <a:latin typeface="微软雅黑" panose="020B0503020204020204" charset="-122"/>
                <a:ea typeface="微软雅黑" panose="020B0503020204020204" charset="-122"/>
                <a:cs typeface="微软雅黑" panose="020B0503020204020204" charset="-122"/>
              </a:rPr>
              <a:t>刊</a:t>
            </a:r>
            <a:r>
              <a:rPr lang="en-US" sz="2300" b="1">
                <a:solidFill>
                  <a:srgbClr val="ED7D31"/>
                </a:solidFill>
                <a:latin typeface="微软雅黑" panose="020B0503020204020204" charset="-122"/>
                <a:ea typeface="微软雅黑" panose="020B0503020204020204" charset="-122"/>
                <a:cs typeface="微软雅黑" panose="020B0503020204020204" charset="-122"/>
              </a:rPr>
              <a:t> 3</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页</a:t>
            </a:r>
            <a:r>
              <a:rPr sz="2300" b="1">
                <a:solidFill>
                  <a:srgbClr val="ED7D31"/>
                </a:solidFill>
                <a:latin typeface="微软雅黑" panose="020B0503020204020204" charset="-122"/>
                <a:ea typeface="微软雅黑" panose="020B0503020204020204" charset="-122"/>
                <a:cs typeface="微软雅黑" panose="020B0503020204020204" charset="-122"/>
              </a:rPr>
              <a:t>）</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10" name="文本框 16"/>
          <p:cNvSpPr txBox="1"/>
          <p:nvPr>
            <p:custDataLst>
              <p:tags r:id="rId2"/>
            </p:custDataLst>
          </p:nvPr>
        </p:nvSpPr>
        <p:spPr>
          <a:xfrm>
            <a:off x="-19050" y="0"/>
            <a:ext cx="1623060"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en-US" altLang="zh-CN" sz="2800" b="1" dirty="0">
              <a:solidFill>
                <a:sysClr val="window" lastClr="FFFFFF"/>
              </a:solidFill>
              <a:sym typeface="微软雅黑" panose="020B0503020204020204" charset="-122"/>
            </a:endParaRPr>
          </a:p>
        </p:txBody>
      </p:sp>
      <p:sp>
        <p:nvSpPr>
          <p:cNvPr id="2" name="文本框 1"/>
          <p:cNvSpPr txBox="1"/>
          <p:nvPr/>
        </p:nvSpPr>
        <p:spPr>
          <a:xfrm>
            <a:off x="8731885" y="666115"/>
            <a:ext cx="127444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living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6354445" y="1453515"/>
            <a:ext cx="211836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organisations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5" name="文本框 4"/>
          <p:cNvSpPr txBox="1"/>
          <p:nvPr/>
        </p:nvSpPr>
        <p:spPr>
          <a:xfrm>
            <a:off x="136525" y="1817370"/>
            <a:ext cx="146748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involved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7562850" y="2609850"/>
            <a:ext cx="162941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announced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107950" y="3418205"/>
            <a:ext cx="149606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However</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8070215" y="3418205"/>
            <a:ext cx="112204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closely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6957695" y="3804285"/>
            <a:ext cx="156273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successful</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4926965" y="4228465"/>
            <a:ext cx="55562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an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3058160" y="5401945"/>
            <a:ext cx="100647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which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2759710" y="5788025"/>
            <a:ext cx="2549525" cy="491490"/>
          </a:xfrm>
          <a:prstGeom prst="rect">
            <a:avLst/>
          </a:prstGeom>
          <a:noFill/>
        </p:spPr>
        <p:txBody>
          <a:bodyPr wrap="square" rtlCol="0" anchor="t">
            <a:spAutoFit/>
          </a:bodyPr>
          <a:p>
            <a:r>
              <a:rPr lang="en-US" altLang="zh-CN" sz="2600">
                <a:solidFill>
                  <a:srgbClr val="FF0000"/>
                </a:solidFill>
                <a:latin typeface="Times New Roman" panose="02020603050405020304" charset="0"/>
                <a:cs typeface="Times New Roman" panose="02020603050405020304" charset="0"/>
                <a:sym typeface="+mn-ea"/>
              </a:rPr>
              <a:t>have been killed</a:t>
            </a:r>
            <a:endParaRPr lang="en-US" altLang="zh-CN" sz="26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P spid="9" grpId="0"/>
      <p:bldP spid="11" grpId="0"/>
      <p:bldP spid="12" grpId="0"/>
      <p:bldP spid="13" grpId="0"/>
      <p:bldP spid="2" grpId="1"/>
      <p:bldP spid="3" grpId="1"/>
      <p:bldP spid="5" grpId="1"/>
      <p:bldP spid="6" grpId="1"/>
      <p:bldP spid="7" grpId="1"/>
      <p:bldP spid="8" grpId="1"/>
      <p:bldP spid="9" grpId="1"/>
      <p:bldP spid="11" grpId="1"/>
      <p:bldP spid="12" grpId="1"/>
      <p:bldP spid="13"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497332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rival</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a person, company, or thing that competes with another in sport, business, etc. 竞争对手 </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two teams have always been rivals. 这两个队一直是竞争对手。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uphold</a:t>
            </a:r>
            <a:r>
              <a:rPr lang="en-US" altLang="zh-CN" sz="2800"/>
              <a:t>: </a:t>
            </a:r>
            <a:r>
              <a:rPr sz="2800">
                <a:latin typeface="Times New Roman" panose="02020603050405020304" charset="0"/>
                <a:ea typeface="华文中宋" panose="02010600040101010101" charset="-122"/>
                <a:cs typeface="Times New Roman" panose="02020603050405020304" charset="0"/>
                <a:sym typeface="+mn-ea"/>
              </a:rPr>
              <a:t>to support sth that you think is right and make sure that it continues to exist 支持，维护（正义等）</a:t>
            </a:r>
            <a:r>
              <a:rPr lang="en-US" sz="2800">
                <a:latin typeface="Times New Roman" panose="02020603050405020304" charset="0"/>
                <a:ea typeface="华文中宋" panose="02010600040101010101" charset="-122"/>
                <a:cs typeface="Times New Roman" panose="02020603050405020304" charset="0"/>
              </a:rPr>
              <a:t>  </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It is the responsibility of every government to uphold certain basic principles.</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每个政府都有责任维护某些基本原则。</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11455" y="201422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139065" y="2535555"/>
            <a:ext cx="865695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Japanese are our biggest economic rivals.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320675" y="5680710"/>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25425" y="6219825"/>
            <a:ext cx="1061339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Our policy has been to uphold the law. </a:t>
            </a:r>
            <a:endParaRPr lang="en-US"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03425" y="1981835"/>
            <a:ext cx="5562600" cy="521970"/>
          </a:xfrm>
          <a:prstGeom prst="rect">
            <a:avLst/>
          </a:prstGeom>
          <a:noFill/>
        </p:spPr>
        <p:txBody>
          <a:bodyPr wrap="square" rtlCol="0" anchor="t">
            <a:spAutoFit/>
          </a:bodyPr>
          <a:lstStyle/>
          <a:p>
            <a:r>
              <a:rPr lang="zh-CN" altLang="en-US" sz="2800">
                <a:ea typeface="华文中宋" panose="02010600040101010101" charset="-122"/>
              </a:rPr>
              <a:t>日本人是我们最大的经济竞争对手。</a:t>
            </a:r>
            <a:endParaRPr lang="zh-CN" altLang="en-US" sz="2800">
              <a:ea typeface="华文中宋" panose="02010600040101010101" charset="-122"/>
            </a:endParaRPr>
          </a:p>
        </p:txBody>
      </p:sp>
      <p:cxnSp>
        <p:nvCxnSpPr>
          <p:cNvPr id="3145728" name="直接连接符 8"/>
          <p:cNvCxnSpPr/>
          <p:nvPr/>
        </p:nvCxnSpPr>
        <p:spPr>
          <a:xfrm flipV="1">
            <a:off x="211455" y="3006090"/>
            <a:ext cx="6689090" cy="571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225425" y="6688455"/>
            <a:ext cx="5812155" cy="2730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090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03425" y="5691505"/>
            <a:ext cx="4713605" cy="521970"/>
          </a:xfrm>
          <a:prstGeom prst="rect">
            <a:avLst/>
          </a:prstGeom>
          <a:noFill/>
        </p:spPr>
        <p:txBody>
          <a:bodyPr wrap="square" rtlCol="0" anchor="t">
            <a:spAutoFit/>
          </a:bodyPr>
          <a:p>
            <a:r>
              <a:rPr lang="zh-CN" altLang="en-US" sz="2800">
                <a:ea typeface="华文中宋" panose="02010600040101010101" charset="-122"/>
              </a:rPr>
              <a:t>我们的政策一直是维护法律。</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048606"/>
                                        </p:tgtEl>
                                        <p:attrNameLst>
                                          <p:attrName>style.visibility</p:attrName>
                                        </p:attrNameLst>
                                      </p:cBhvr>
                                      <p:to>
                                        <p:strVal val="visible"/>
                                      </p:to>
                                    </p:set>
                                    <p:animEffect transition="in" filter="blinds(horizontal)">
                                      <p:cBhvr>
                                        <p:cTn id="36" dur="500"/>
                                        <p:tgtEl>
                                          <p:spTgt spid="1048606"/>
                                        </p:tgtEl>
                                      </p:cBhvr>
                                    </p:animEffect>
                                  </p:childTnLst>
                                </p:cTn>
                              </p:par>
                              <p:par>
                                <p:cTn id="37" presetID="22" presetClass="entr" presetSubtype="4" fill="hold" nodeType="with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681990"/>
            <a:ext cx="11751310" cy="243078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47345" y="769620"/>
            <a:ext cx="11669395" cy="1291590"/>
          </a:xfrm>
          <a:prstGeom prst="rect">
            <a:avLst/>
          </a:prstGeom>
          <a:noFill/>
        </p:spPr>
        <p:txBody>
          <a:bodyPr wrap="square">
            <a:spAutoFit/>
          </a:bodyPr>
          <a:lstStyle/>
          <a:p>
            <a:pPr algn="l">
              <a:buClrTx/>
              <a:buSzTx/>
              <a:buFontTx/>
            </a:pPr>
            <a:r>
              <a:rPr sz="2600">
                <a:latin typeface="Times New Roman" panose="02020603050405020304" charset="0"/>
                <a:cs typeface="Times New Roman" panose="02020603050405020304" charset="0"/>
                <a:sym typeface="+mn-ea"/>
              </a:rPr>
              <a:t>The aim of the ceasefire is to allow aid organisations to help people not involved in the fighting and restore hospitals and services like electricity and running water. It is too dangerous to do this when there is fighting.</a:t>
            </a:r>
            <a:endParaRPr sz="2600">
              <a:latin typeface="Times New Roman" panose="02020603050405020304" charset="0"/>
              <a:cs typeface="Times New Roman" panose="02020603050405020304" charset="0"/>
              <a:sym typeface="+mn-ea"/>
            </a:endParaRPr>
          </a:p>
        </p:txBody>
      </p:sp>
      <p:sp>
        <p:nvSpPr>
          <p:cNvPr id="4" name="文本框 3"/>
          <p:cNvSpPr txBox="1"/>
          <p:nvPr/>
        </p:nvSpPr>
        <p:spPr>
          <a:xfrm>
            <a:off x="383540" y="220789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78280" y="2061210"/>
            <a:ext cx="10241915" cy="891540"/>
          </a:xfrm>
          <a:prstGeom prst="rect">
            <a:avLst/>
          </a:prstGeom>
          <a:noFill/>
        </p:spPr>
        <p:txBody>
          <a:bodyPr wrap="square" rtlCol="0">
            <a:spAutoFit/>
          </a:bodyPr>
          <a:lstStyle/>
          <a:p>
            <a:pPr algn="l">
              <a:buClrTx/>
              <a:buSzTx/>
              <a:buFontTx/>
            </a:pPr>
            <a:r>
              <a:rPr sz="2600">
                <a:ea typeface="华文中宋" panose="02010600040101010101" charset="-122"/>
              </a:rPr>
              <a:t>停火的目的是允许援助组织帮助没有参与战斗的人，恢复医院和电力、自来水等服务。打仗的时候这样做太危险了。</a:t>
            </a:r>
            <a:endParaRPr sz="2600">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89560" y="3846830"/>
            <a:ext cx="11751310" cy="235077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08305" y="3846830"/>
            <a:ext cx="11589385" cy="129159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Several attempts to stop the fighting have failed. However, the US and Saudi Arabia will watch the ceasefire closely to try to make sure that fighting really does stop as planned. If it is successful, the ceasefire could be extended. </a:t>
            </a:r>
            <a:endParaRPr sz="2600">
              <a:latin typeface="Times New Roman" panose="02020603050405020304" charset="0"/>
              <a:cs typeface="Times New Roman" panose="02020603050405020304" charset="0"/>
              <a:sym typeface="+mn-ea"/>
            </a:endParaRPr>
          </a:p>
        </p:txBody>
      </p:sp>
      <p:sp>
        <p:nvSpPr>
          <p:cNvPr id="12" name="文本框 11"/>
          <p:cNvSpPr txBox="1"/>
          <p:nvPr/>
        </p:nvSpPr>
        <p:spPr>
          <a:xfrm>
            <a:off x="383540" y="532320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8" name="文本框 7"/>
          <p:cNvSpPr txBox="1"/>
          <p:nvPr/>
        </p:nvSpPr>
        <p:spPr>
          <a:xfrm>
            <a:off x="1402398" y="5138420"/>
            <a:ext cx="10427970" cy="891540"/>
          </a:xfrm>
          <a:prstGeom prst="rect">
            <a:avLst/>
          </a:prstGeom>
          <a:noFill/>
        </p:spPr>
        <p:txBody>
          <a:bodyPr wrap="square" rtlCol="0">
            <a:spAutoFit/>
          </a:bodyPr>
          <a:lstStyle/>
          <a:p>
            <a:pPr algn="l">
              <a:buClrTx/>
              <a:buSzTx/>
              <a:buFontTx/>
            </a:pPr>
            <a:r>
              <a:rPr sz="2600">
                <a:latin typeface="Times New Roman" panose="02020603050405020304" charset="0"/>
                <a:ea typeface="华文中宋" panose="02010600040101010101" charset="-122"/>
                <a:cs typeface="Times New Roman" panose="02020603050405020304" charset="0"/>
              </a:rPr>
              <a:t>几次停止战斗的尝试都失败了。然而，美国和沙特阿拉伯将密切关注停火协议，以确保战斗真的按计划停止。如果成功，停火可能会延长。</a:t>
            </a:r>
            <a:endParaRPr sz="26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56845" y="243205"/>
            <a:ext cx="11864975" cy="1198880"/>
          </a:xfrm>
          <a:prstGeom prst="rect">
            <a:avLst/>
          </a:prstGeom>
          <a:noFill/>
        </p:spPr>
        <p:txBody>
          <a:bodyPr wrap="square" rtlCol="0" anchor="t">
            <a:spAutoFit/>
          </a:bodyPr>
          <a:p>
            <a:pPr algn="ctr"/>
            <a:r>
              <a:rPr lang="en-US" altLang="zh-CN" sz="3600" b="1">
                <a:latin typeface="Times New Roman" panose="02020603050405020304" charset="0"/>
                <a:cs typeface="Times New Roman" panose="02020603050405020304" charset="0"/>
              </a:rPr>
              <a:t>6. Countdown to a Kilonova   </a:t>
            </a:r>
            <a:endParaRPr lang="en-US" altLang="zh-CN" sz="3600" b="1">
              <a:latin typeface="Times New Roman" panose="02020603050405020304" charset="0"/>
              <a:cs typeface="Times New Roman" panose="02020603050405020304" charset="0"/>
            </a:endParaRPr>
          </a:p>
          <a:p>
            <a:pPr algn="ctr"/>
            <a:r>
              <a:rPr lang="zh-CN" altLang="en-US" sz="3600" b="1">
                <a:solidFill>
                  <a:srgbClr val="ED7D31"/>
                </a:solidFill>
                <a:latin typeface="微软雅黑" panose="020B0503020204020204" charset="-122"/>
                <a:ea typeface="微软雅黑" panose="020B0503020204020204" charset="-122"/>
                <a:cs typeface="微软雅黑" panose="020B0503020204020204" charset="-122"/>
              </a:rPr>
              <a:t>千新星</a:t>
            </a:r>
            <a:endParaRPr lang="zh-CN" altLang="en-US" sz="36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1"/>
          <a:stretch>
            <a:fillRect/>
          </a:stretch>
        </p:blipFill>
        <p:spPr>
          <a:xfrm>
            <a:off x="0" y="1887220"/>
            <a:ext cx="12178665" cy="385953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458470"/>
            <a:ext cx="12192000" cy="6452235"/>
          </a:xfrm>
          <a:prstGeom prst="rect">
            <a:avLst/>
          </a:prstGeom>
          <a:noFill/>
        </p:spPr>
        <p:txBody>
          <a:bodyPr wrap="square" rtlCol="0" anchor="t">
            <a:spAutoFit/>
          </a:bodyPr>
          <a:p>
            <a:pPr indent="0" fontAlgn="auto">
              <a:lnSpc>
                <a:spcPts val="3100"/>
              </a:lnSpc>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Most of the elements that fill up the universe (and our periodic table) come from extreme cosmic explosions. One such kablooey, the “kilonova,” yields many of the </a:t>
            </a:r>
            <a:r>
              <a:rPr lang="en-US" sz="2400">
                <a:latin typeface="Times New Roman" panose="02020603050405020304" charset="0"/>
                <a:cs typeface="Times New Roman" panose="02020603050405020304" charset="0"/>
              </a:rPr>
              <a:t>________ (element) </a:t>
            </a:r>
            <a:r>
              <a:rPr sz="2400">
                <a:latin typeface="Times New Roman" panose="02020603050405020304" charset="0"/>
                <a:cs typeface="Times New Roman" panose="02020603050405020304" charset="0"/>
              </a:rPr>
              <a:t>heavier than iron, including much of the universe’s gold. </a:t>
            </a:r>
            <a:r>
              <a:rPr lang="en-US" sz="2400">
                <a:latin typeface="Times New Roman" panose="02020603050405020304" charset="0"/>
                <a:cs typeface="Times New Roman" panose="02020603050405020304" charset="0"/>
              </a:rPr>
              <a:t>__________ (trigger) </a:t>
            </a:r>
            <a:r>
              <a:rPr sz="2400">
                <a:latin typeface="Times New Roman" panose="02020603050405020304" charset="0"/>
                <a:cs typeface="Times New Roman" panose="02020603050405020304" charset="0"/>
              </a:rPr>
              <a:t>a kilonova, though, takes a specific </a:t>
            </a:r>
            <a:r>
              <a:rPr lang="en-US" altLang="zh-CN" sz="2400">
                <a:solidFill>
                  <a:srgbClr val="0000FF"/>
                </a:solidFill>
                <a:latin typeface="Times New Roman" panose="02020603050405020304" charset="0"/>
                <a:cs typeface="Times New Roman" panose="02020603050405020304" charset="0"/>
              </a:rPr>
              <a:t>scenario</a:t>
            </a:r>
            <a:r>
              <a:rPr sz="2400">
                <a:latin typeface="Times New Roman" panose="02020603050405020304" charset="0"/>
                <a:cs typeface="Times New Roman" panose="02020603050405020304" charset="0"/>
              </a:rPr>
              <a:t>: the </a:t>
            </a:r>
            <a:r>
              <a:rPr lang="en-US" sz="2400">
                <a:latin typeface="Times New Roman" panose="02020603050405020304" charset="0"/>
                <a:cs typeface="Times New Roman" panose="02020603050405020304" charset="0"/>
              </a:rPr>
              <a:t>________ (collide) </a:t>
            </a:r>
            <a:r>
              <a:rPr sz="2400">
                <a:latin typeface="Times New Roman" panose="02020603050405020304" charset="0"/>
                <a:cs typeface="Times New Roman" panose="02020603050405020304" charset="0"/>
              </a:rPr>
              <a:t>of two neutron stars, the ultradense leftovers from stars that died in supernovae. What are these collisions’ origin stories?</a:t>
            </a:r>
            <a:endParaRPr sz="2400">
              <a:latin typeface="Times New Roman" panose="02020603050405020304" charset="0"/>
              <a:cs typeface="Times New Roman" panose="02020603050405020304" charset="0"/>
            </a:endParaRPr>
          </a:p>
          <a:p>
            <a:pPr indent="0" fontAlgn="auto">
              <a:lnSpc>
                <a:spcPts val="3100"/>
              </a:lnSpc>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In a first, </a:t>
            </a:r>
            <a:r>
              <a:rPr lang="en-US" sz="2400">
                <a:latin typeface="Times New Roman" panose="02020603050405020304" charset="0"/>
                <a:cs typeface="Times New Roman" panose="02020603050405020304" charset="0"/>
              </a:rPr>
              <a:t>___</a:t>
            </a:r>
            <a:r>
              <a:rPr sz="2400">
                <a:latin typeface="Times New Roman" panose="02020603050405020304" charset="0"/>
                <a:cs typeface="Times New Roman" panose="02020603050405020304" charset="0"/>
              </a:rPr>
              <a:t> study in the journal Nature has shown that a star system within the Milky Way is doomed </a:t>
            </a:r>
            <a:r>
              <a:rPr lang="en-US" sz="2400">
                <a:latin typeface="Times New Roman" panose="02020603050405020304" charset="0"/>
                <a:cs typeface="Times New Roman" panose="02020603050405020304" charset="0"/>
              </a:rPr>
              <a:t>______ (end)</a:t>
            </a:r>
            <a:r>
              <a:rPr sz="2400">
                <a:latin typeface="Times New Roman" panose="02020603050405020304" charset="0"/>
                <a:cs typeface="Times New Roman" panose="02020603050405020304" charset="0"/>
              </a:rPr>
              <a:t> in a kilonova. The system, </a:t>
            </a:r>
            <a:r>
              <a:rPr lang="en-US" sz="2400">
                <a:latin typeface="Times New Roman" panose="02020603050405020304" charset="0"/>
                <a:cs typeface="Times New Roman" panose="02020603050405020304" charset="0"/>
              </a:rPr>
              <a:t>_______ (know) </a:t>
            </a:r>
            <a:r>
              <a:rPr sz="2400">
                <a:latin typeface="Times New Roman" panose="02020603050405020304" charset="0"/>
                <a:cs typeface="Times New Roman" panose="02020603050405020304" charset="0"/>
              </a:rPr>
              <a:t>as CPD-29 2176, is 11,000 light-years from us in the Milky Way’s outskirts. It </a:t>
            </a:r>
            <a:r>
              <a:rPr lang="en-US" sz="2400">
                <a:latin typeface="Times New Roman" panose="02020603050405020304" charset="0"/>
                <a:cs typeface="Times New Roman" panose="02020603050405020304" charset="0"/>
              </a:rPr>
              <a:t>_______ (consist) </a:t>
            </a:r>
            <a:r>
              <a:rPr sz="2400">
                <a:latin typeface="Times New Roman" panose="02020603050405020304" charset="0"/>
                <a:cs typeface="Times New Roman" panose="02020603050405020304" charset="0"/>
              </a:rPr>
              <a:t>of a neutron star with a circular 60-day orbit around a hot, spinning star 18 times more massive than our sun. Astronomers estimate that only 10 such systems are in our galaxy right now—making CPD-29 2176 a one-in-10 billion find. </a:t>
            </a:r>
            <a:endParaRPr sz="2400">
              <a:latin typeface="Times New Roman" panose="02020603050405020304" charset="0"/>
              <a:cs typeface="Times New Roman" panose="02020603050405020304" charset="0"/>
            </a:endParaRPr>
          </a:p>
          <a:p>
            <a:pPr indent="0" fontAlgn="auto">
              <a:lnSpc>
                <a:spcPts val="3100"/>
              </a:lnSpc>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Over the next few million years or so, the gravity of the system’s neutron star will strip off and </a:t>
            </a:r>
            <a:r>
              <a:rPr lang="en-US" altLang="zh-CN" sz="2400">
                <a:solidFill>
                  <a:srgbClr val="0000FF"/>
                </a:solidFill>
                <a:latin typeface="Times New Roman" panose="02020603050405020304" charset="0"/>
                <a:cs typeface="Times New Roman" panose="02020603050405020304" charset="0"/>
              </a:rPr>
              <a:t>eject </a:t>
            </a:r>
            <a:r>
              <a:rPr sz="2400">
                <a:latin typeface="Times New Roman" panose="02020603050405020304" charset="0"/>
                <a:cs typeface="Times New Roman" panose="02020603050405020304" charset="0"/>
              </a:rPr>
              <a:t>much of </a:t>
            </a:r>
            <a:r>
              <a:rPr lang="en-US" sz="2400">
                <a:latin typeface="Times New Roman" panose="02020603050405020304" charset="0"/>
                <a:cs typeface="Times New Roman" panose="02020603050405020304" charset="0"/>
              </a:rPr>
              <a:t>____ (it)</a:t>
            </a:r>
            <a:r>
              <a:rPr sz="2400">
                <a:solidFill>
                  <a:srgbClr val="FF0000"/>
                </a:solidFill>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partner star’s mass. The partner will then die in a supernova, </a:t>
            </a:r>
            <a:r>
              <a:rPr lang="en-US" sz="2400">
                <a:latin typeface="Times New Roman" panose="02020603050405020304" charset="0"/>
                <a:cs typeface="Times New Roman" panose="02020603050405020304" charset="0"/>
              </a:rPr>
              <a:t>____ </a:t>
            </a:r>
            <a:r>
              <a:rPr sz="2400">
                <a:latin typeface="Times New Roman" panose="02020603050405020304" charset="0"/>
                <a:cs typeface="Times New Roman" panose="02020603050405020304" charset="0"/>
              </a:rPr>
              <a:t>its remnants will form a second neutron star. Over another billion years, the two neutron stars will spiral into each other until they merge and trigger a kilonova. This galactic fireworks display will create its own confetti: a sprinkling of </a:t>
            </a:r>
            <a:r>
              <a:rPr lang="en-US" sz="2400">
                <a:latin typeface="Times New Roman" panose="02020603050405020304" charset="0"/>
                <a:cs typeface="Times New Roman" panose="02020603050405020304" charset="0"/>
              </a:rPr>
              <a:t>______ (new) </a:t>
            </a:r>
            <a:r>
              <a:rPr sz="2400">
                <a:latin typeface="Times New Roman" panose="02020603050405020304" charset="0"/>
                <a:cs typeface="Times New Roman" panose="02020603050405020304" charset="0"/>
              </a:rPr>
              <a:t>formed heavy elements.</a:t>
            </a:r>
            <a:endParaRPr sz="2400">
              <a:latin typeface="Times New Roman" panose="02020603050405020304" charset="0"/>
              <a:cs typeface="Times New Roman" panose="02020603050405020304" charset="0"/>
            </a:endParaRPr>
          </a:p>
        </p:txBody>
      </p:sp>
      <p:sp>
        <p:nvSpPr>
          <p:cNvPr id="1048598" name="文本框 4"/>
          <p:cNvSpPr txBox="1"/>
          <p:nvPr/>
        </p:nvSpPr>
        <p:spPr>
          <a:xfrm>
            <a:off x="1881505" y="61595"/>
            <a:ext cx="8896985" cy="460375"/>
          </a:xfrm>
          <a:prstGeom prst="rect">
            <a:avLst/>
          </a:prstGeom>
          <a:noFill/>
        </p:spPr>
        <p:txBody>
          <a:bodyPr wrap="square" rtlCol="0">
            <a:spAutoFit/>
          </a:bodyPr>
          <a:p>
            <a:pPr algn="l">
              <a:buClrTx/>
              <a:buSzTx/>
              <a:buFontTx/>
            </a:pPr>
            <a:r>
              <a:rPr sz="2400" b="1">
                <a:solidFill>
                  <a:srgbClr val="ED7D31"/>
                </a:solidFill>
                <a:latin typeface="微软雅黑" panose="020B0503020204020204" charset="-122"/>
                <a:ea typeface="微软雅黑" panose="020B0503020204020204" charset="-122"/>
                <a:cs typeface="微软雅黑" panose="020B0503020204020204" charset="-122"/>
              </a:rPr>
              <a:t>（《国家地理》2023年</a:t>
            </a:r>
            <a:r>
              <a:rPr lang="en-US" sz="2400" b="1">
                <a:solidFill>
                  <a:srgbClr val="ED7D31"/>
                </a:solidFill>
                <a:latin typeface="微软雅黑" panose="020B0503020204020204" charset="-122"/>
                <a:ea typeface="微软雅黑" panose="020B0503020204020204" charset="-122"/>
                <a:cs typeface="微软雅黑" panose="020B0503020204020204" charset="-122"/>
              </a:rPr>
              <a:t>6</a:t>
            </a:r>
            <a:r>
              <a:rPr sz="2400" b="1">
                <a:solidFill>
                  <a:srgbClr val="ED7D31"/>
                </a:solidFill>
                <a:latin typeface="微软雅黑" panose="020B0503020204020204" charset="-122"/>
                <a:ea typeface="微软雅黑" panose="020B0503020204020204" charset="-122"/>
                <a:cs typeface="微软雅黑" panose="020B0503020204020204" charset="-122"/>
              </a:rPr>
              <a:t>月刊</a:t>
            </a:r>
            <a:r>
              <a:rPr lang="en-US" sz="2400" b="1">
                <a:solidFill>
                  <a:srgbClr val="ED7D31"/>
                </a:solidFill>
                <a:latin typeface="微软雅黑" panose="020B0503020204020204" charset="-122"/>
                <a:ea typeface="微软雅黑" panose="020B0503020204020204" charset="-122"/>
                <a:cs typeface="微软雅黑" panose="020B0503020204020204" charset="-122"/>
              </a:rPr>
              <a:t> </a:t>
            </a:r>
            <a:r>
              <a:rPr sz="2400" b="1">
                <a:solidFill>
                  <a:srgbClr val="ED7D31"/>
                </a:solidFill>
                <a:latin typeface="微软雅黑" panose="020B0503020204020204" charset="-122"/>
                <a:ea typeface="微软雅黑" panose="020B0503020204020204" charset="-122"/>
                <a:cs typeface="微软雅黑" panose="020B0503020204020204" charset="-122"/>
              </a:rPr>
              <a:t>BREAKTHROUGHS版面）</a:t>
            </a:r>
            <a:endParaRPr sz="24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6" name="文本框 16"/>
          <p:cNvSpPr txBox="1"/>
          <p:nvPr/>
        </p:nvSpPr>
        <p:spPr>
          <a:xfrm>
            <a:off x="0" y="0"/>
            <a:ext cx="1692275"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zh-CN" altLang="zh-CN" sz="2800" b="1" dirty="0">
              <a:solidFill>
                <a:sysClr val="window" lastClr="FFFFFF"/>
              </a:solidFill>
              <a:sym typeface="微软雅黑" panose="020B0503020204020204" charset="-122"/>
            </a:endParaRPr>
          </a:p>
        </p:txBody>
      </p:sp>
      <p:sp>
        <p:nvSpPr>
          <p:cNvPr id="2" name="文本框 1"/>
          <p:cNvSpPr txBox="1"/>
          <p:nvPr/>
        </p:nvSpPr>
        <p:spPr>
          <a:xfrm>
            <a:off x="7146925" y="1322705"/>
            <a:ext cx="131953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Triggering </a:t>
            </a:r>
            <a:endParaRPr kumimoji="0" lang="zh-CN" altLang="en-US" sz="24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3" name="文本框 2"/>
          <p:cNvSpPr txBox="1"/>
          <p:nvPr/>
        </p:nvSpPr>
        <p:spPr>
          <a:xfrm>
            <a:off x="1789430" y="2514600"/>
            <a:ext cx="427355"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a</a:t>
            </a:r>
            <a:endParaRPr sz="2400" b="1">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6302375" y="2914650"/>
            <a:ext cx="1119505"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known </a:t>
            </a:r>
            <a:endParaRPr sz="24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6410325" y="3299460"/>
            <a:ext cx="137541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consists </a:t>
            </a:r>
            <a:endParaRPr sz="24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1978660" y="5266690"/>
            <a:ext cx="970915"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its</a:t>
            </a:r>
            <a:endParaRPr kumimoji="0" lang="en-US" sz="24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0" name="文本框 9"/>
          <p:cNvSpPr txBox="1"/>
          <p:nvPr/>
        </p:nvSpPr>
        <p:spPr>
          <a:xfrm>
            <a:off x="4919345" y="6429375"/>
            <a:ext cx="923925"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newly </a:t>
            </a:r>
            <a:endParaRPr kumimoji="0" lang="en-US" sz="24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1" name="文本框 10"/>
          <p:cNvSpPr txBox="1"/>
          <p:nvPr/>
        </p:nvSpPr>
        <p:spPr>
          <a:xfrm>
            <a:off x="10480675" y="5266690"/>
            <a:ext cx="871855"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and</a:t>
            </a:r>
            <a:endParaRPr kumimoji="0" lang="en-US" sz="24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2" name="文本框 11"/>
          <p:cNvSpPr txBox="1"/>
          <p:nvPr/>
        </p:nvSpPr>
        <p:spPr>
          <a:xfrm>
            <a:off x="1148080" y="2903855"/>
            <a:ext cx="96139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400">
                <a:solidFill>
                  <a:srgbClr val="FF0000"/>
                </a:solidFill>
                <a:latin typeface="Times New Roman" panose="02020603050405020304" charset="0"/>
                <a:cs typeface="Times New Roman" panose="02020603050405020304" charset="0"/>
                <a:sym typeface="+mn-ea"/>
              </a:rPr>
              <a:t> </a:t>
            </a:r>
            <a:r>
              <a:rPr sz="2400">
                <a:solidFill>
                  <a:srgbClr val="FF0000"/>
                </a:solidFill>
                <a:latin typeface="Times New Roman" panose="02020603050405020304" charset="0"/>
                <a:cs typeface="Times New Roman" panose="02020603050405020304" charset="0"/>
                <a:sym typeface="+mn-ea"/>
              </a:rPr>
              <a:t>to end</a:t>
            </a:r>
            <a:endParaRPr sz="240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3663315" y="1724025"/>
            <a:ext cx="148590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 collision </a:t>
            </a:r>
            <a:endParaRPr sz="2400">
              <a:solidFill>
                <a:srgbClr val="FF0000"/>
              </a:solidFill>
              <a:latin typeface="Times New Roman" panose="02020603050405020304" charset="0"/>
              <a:cs typeface="Times New Roman" panose="02020603050405020304" charset="0"/>
              <a:sym typeface="+mn-ea"/>
            </a:endParaRPr>
          </a:p>
        </p:txBody>
      </p:sp>
      <p:sp>
        <p:nvSpPr>
          <p:cNvPr id="19" name="文本框 18"/>
          <p:cNvSpPr txBox="1"/>
          <p:nvPr/>
        </p:nvSpPr>
        <p:spPr>
          <a:xfrm>
            <a:off x="9317355" y="922655"/>
            <a:ext cx="1118235"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elements </a:t>
            </a:r>
            <a:endParaRPr sz="24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down)">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2" grpId="0" bldLvl="0" animBg="1"/>
      <p:bldP spid="3" grpId="0" bldLvl="0" animBg="1"/>
      <p:bldP spid="7" grpId="0" bldLvl="0" animBg="1"/>
      <p:bldP spid="8" grpId="0" bldLvl="0" animBg="1"/>
      <p:bldP spid="9" grpId="0" bldLvl="0" animBg="1"/>
      <p:bldP spid="10" grpId="0" bldLvl="0" animBg="1"/>
      <p:bldP spid="11" grpId="0" bldLvl="0" animBg="1"/>
      <p:bldP spid="12" grpId="0" bldLvl="0" animBg="1"/>
      <p:bldP spid="13" grpId="0" bldLvl="0" animBg="1"/>
      <p:bldP spid="19"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510159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scenario</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a description of how things might happen in the future   </a:t>
            </a:r>
            <a:r>
              <a:rPr sz="2800">
                <a:latin typeface="Times New Roman" panose="02020603050405020304" charset="0"/>
                <a:ea typeface="华文中宋" panose="02010600040101010101" charset="-122"/>
                <a:cs typeface="Times New Roman" panose="02020603050405020304" charset="0"/>
                <a:sym typeface="+mn-ea"/>
              </a:rPr>
              <a:t>设想；方案；预测</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worst-case scenario is an aircraft will crash if a bird destroys an engine.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如果小鸟毁坏了一部发动机，最坏的情形是飞机坠毁</a:t>
            </a:r>
            <a:r>
              <a:rPr lang="zh-CN"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eject</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to force sb to leave a place     </a:t>
            </a:r>
            <a:r>
              <a:rPr lang="zh-CN" altLang="en-US" sz="2800">
                <a:latin typeface="Times New Roman" panose="02020603050405020304" charset="0"/>
                <a:ea typeface="华文中宋" panose="02010600040101010101" charset="-122"/>
                <a:cs typeface="Times New Roman" panose="02020603050405020304" charset="0"/>
                <a:sym typeface="+mn-ea"/>
              </a:rPr>
              <a:t>驱逐；逐出；赶出</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This safety invention will eject the pilot from a burning plane.</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这个安全装置会把飞行员从燃烧着的飞机中弹出。</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11455" y="2519045"/>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139065" y="3040380"/>
            <a:ext cx="1023874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worst-case scenario would be for the factory to be closed down.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320675" y="5680710"/>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25425" y="6219825"/>
            <a:ext cx="1061339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Police ejected a number of violent protesters from the hall.</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03425" y="2486660"/>
            <a:ext cx="6064250" cy="521970"/>
          </a:xfrm>
          <a:prstGeom prst="rect">
            <a:avLst/>
          </a:prstGeom>
          <a:noFill/>
        </p:spPr>
        <p:txBody>
          <a:bodyPr wrap="square" rtlCol="0" anchor="t">
            <a:spAutoFit/>
          </a:bodyPr>
          <a:lstStyle/>
          <a:p>
            <a:r>
              <a:rPr lang="zh-CN" altLang="en-US" sz="2800">
                <a:ea typeface="华文中宋" panose="02010600040101010101" charset="-122"/>
              </a:rPr>
              <a:t>最坏的情况可能是工厂关闭。</a:t>
            </a:r>
            <a:endParaRPr lang="zh-CN" altLang="en-US" sz="2800">
              <a:ea typeface="华文中宋" panose="02010600040101010101" charset="-122"/>
            </a:endParaRPr>
          </a:p>
        </p:txBody>
      </p:sp>
      <p:cxnSp>
        <p:nvCxnSpPr>
          <p:cNvPr id="3145728" name="直接连接符 8"/>
          <p:cNvCxnSpPr/>
          <p:nvPr/>
        </p:nvCxnSpPr>
        <p:spPr>
          <a:xfrm flipV="1">
            <a:off x="211455" y="3462655"/>
            <a:ext cx="9789795" cy="5397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225425" y="6650355"/>
            <a:ext cx="10363200" cy="2476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090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03425" y="5691505"/>
            <a:ext cx="8297545" cy="521970"/>
          </a:xfrm>
          <a:prstGeom prst="rect">
            <a:avLst/>
          </a:prstGeom>
          <a:noFill/>
        </p:spPr>
        <p:txBody>
          <a:bodyPr wrap="square" rtlCol="0" anchor="t">
            <a:spAutoFit/>
          </a:bodyPr>
          <a:p>
            <a:r>
              <a:rPr lang="zh-CN" altLang="en-US" sz="2800">
                <a:ea typeface="华文中宋" panose="02010600040101010101" charset="-122"/>
              </a:rPr>
              <a:t>警察将一些暴力抗议者赶出了会议厅。</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4"/>
                                        </p:tgtEl>
                                        <p:attrNameLst>
                                          <p:attrName>style.visibility</p:attrName>
                                        </p:attrNameLst>
                                      </p:cBhvr>
                                      <p:to>
                                        <p:strVal val="visible"/>
                                      </p:to>
                                    </p:set>
                                    <p:animEffect transition="in" filter="blinds(horizontal)">
                                      <p:cBhvr>
                                        <p:cTn id="15" dur="500"/>
                                        <p:tgtEl>
                                          <p:spTgt spid="104860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048606"/>
                                        </p:tgtEl>
                                        <p:attrNameLst>
                                          <p:attrName>style.visibility</p:attrName>
                                        </p:attrNameLst>
                                      </p:cBhvr>
                                      <p:to>
                                        <p:strVal val="visible"/>
                                      </p:to>
                                    </p:set>
                                    <p:animEffect transition="in" filter="blinds(horizontal)">
                                      <p:cBhvr>
                                        <p:cTn id="39" dur="500"/>
                                        <p:tgtEl>
                                          <p:spTgt spid="1048606"/>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681990"/>
            <a:ext cx="11751310" cy="243395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47345" y="769620"/>
            <a:ext cx="11669395" cy="891540"/>
          </a:xfrm>
          <a:prstGeom prst="rect">
            <a:avLst/>
          </a:prstGeom>
          <a:noFill/>
        </p:spPr>
        <p:txBody>
          <a:bodyPr wrap="square">
            <a:spAutoFit/>
          </a:bodyPr>
          <a:lstStyle/>
          <a:p>
            <a:pPr algn="l">
              <a:buClrTx/>
              <a:buSzTx/>
              <a:buFontTx/>
            </a:pPr>
            <a:r>
              <a:rPr lang="en-US" sz="2600">
                <a:latin typeface="Times New Roman" panose="02020603050405020304" charset="0"/>
                <a:cs typeface="Times New Roman" panose="02020603050405020304" charset="0"/>
                <a:sym typeface="+mn-ea"/>
              </a:rPr>
              <a:t> </a:t>
            </a:r>
            <a:r>
              <a:rPr sz="2600">
                <a:latin typeface="Times New Roman" panose="02020603050405020304" charset="0"/>
                <a:cs typeface="Times New Roman" panose="02020603050405020304" charset="0"/>
                <a:sym typeface="+mn-ea"/>
              </a:rPr>
              <a:t>Triggering a kilonova, though, takes a specific </a:t>
            </a:r>
            <a:r>
              <a:rPr sz="2600">
                <a:solidFill>
                  <a:schemeClr val="tx1"/>
                </a:solidFill>
                <a:latin typeface="Times New Roman" panose="02020603050405020304" charset="0"/>
                <a:cs typeface="Times New Roman" panose="02020603050405020304" charset="0"/>
                <a:sym typeface="+mn-ea"/>
              </a:rPr>
              <a:t>scenario</a:t>
            </a:r>
            <a:r>
              <a:rPr sz="2600">
                <a:latin typeface="Times New Roman" panose="02020603050405020304" charset="0"/>
                <a:cs typeface="Times New Roman" panose="02020603050405020304" charset="0"/>
                <a:sym typeface="+mn-ea"/>
              </a:rPr>
              <a:t>: the collision of two neutron stars, the ultradense leftovers from stars that died in supernovae.</a:t>
            </a:r>
            <a:endParaRPr sz="2600">
              <a:latin typeface="Times New Roman" panose="02020603050405020304" charset="0"/>
              <a:cs typeface="Times New Roman" panose="02020603050405020304" charset="0"/>
              <a:sym typeface="+mn-ea"/>
            </a:endParaRPr>
          </a:p>
        </p:txBody>
      </p:sp>
      <p:sp>
        <p:nvSpPr>
          <p:cNvPr id="4" name="文本框 3"/>
          <p:cNvSpPr txBox="1"/>
          <p:nvPr/>
        </p:nvSpPr>
        <p:spPr>
          <a:xfrm>
            <a:off x="408305" y="204406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95425" y="1908810"/>
            <a:ext cx="10241915" cy="891540"/>
          </a:xfrm>
          <a:prstGeom prst="rect">
            <a:avLst/>
          </a:prstGeom>
          <a:noFill/>
        </p:spPr>
        <p:txBody>
          <a:bodyPr wrap="square" rtlCol="0">
            <a:spAutoFit/>
          </a:bodyPr>
          <a:lstStyle/>
          <a:p>
            <a:pPr algn="l">
              <a:buClrTx/>
              <a:buSzTx/>
              <a:buFontTx/>
            </a:pPr>
            <a:r>
              <a:rPr sz="2600">
                <a:ea typeface="华文中宋" panose="02010600040101010101" charset="-122"/>
              </a:rPr>
              <a:t>然而，触发千新星需要一个特定的场景:两颗中子星的碰撞，中子星是在超新星中死亡的恒星的超密集残留物。</a:t>
            </a:r>
            <a:endParaRPr sz="2600">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89560" y="3622040"/>
            <a:ext cx="11751310" cy="240919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08305" y="3731895"/>
            <a:ext cx="11589385" cy="89154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It </a:t>
            </a:r>
            <a:r>
              <a:rPr lang="en-US" sz="2600">
                <a:latin typeface="Times New Roman" panose="02020603050405020304" charset="0"/>
                <a:cs typeface="Times New Roman" panose="02020603050405020304" charset="0"/>
                <a:sym typeface="+mn-ea"/>
              </a:rPr>
              <a:t>consists </a:t>
            </a:r>
            <a:r>
              <a:rPr sz="2600">
                <a:latin typeface="Times New Roman" panose="02020603050405020304" charset="0"/>
                <a:cs typeface="Times New Roman" panose="02020603050405020304" charset="0"/>
                <a:sym typeface="+mn-ea"/>
              </a:rPr>
              <a:t>of a neutron star with a circular 60-day orbit around a hot, spinning star 18 times more massive than our sun</a:t>
            </a:r>
            <a:r>
              <a:rPr lang="en-US" sz="2600">
                <a:latin typeface="Times New Roman" panose="02020603050405020304" charset="0"/>
                <a:cs typeface="Times New Roman" panose="02020603050405020304" charset="0"/>
                <a:sym typeface="+mn-ea"/>
              </a:rPr>
              <a:t>.</a:t>
            </a:r>
            <a:endParaRPr lang="en-US" sz="2600">
              <a:latin typeface="Times New Roman" panose="02020603050405020304" charset="0"/>
              <a:cs typeface="Times New Roman" panose="02020603050405020304" charset="0"/>
              <a:sym typeface="+mn-ea"/>
            </a:endParaRPr>
          </a:p>
        </p:txBody>
      </p:sp>
      <p:sp>
        <p:nvSpPr>
          <p:cNvPr id="12" name="文本框 11"/>
          <p:cNvSpPr txBox="1"/>
          <p:nvPr/>
        </p:nvSpPr>
        <p:spPr>
          <a:xfrm>
            <a:off x="408305" y="483425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8" name="文本框 7"/>
          <p:cNvSpPr txBox="1"/>
          <p:nvPr/>
        </p:nvSpPr>
        <p:spPr>
          <a:xfrm>
            <a:off x="1402398" y="4757420"/>
            <a:ext cx="10427970" cy="891540"/>
          </a:xfrm>
          <a:prstGeom prst="rect">
            <a:avLst/>
          </a:prstGeom>
          <a:noFill/>
        </p:spPr>
        <p:txBody>
          <a:bodyPr wrap="square" rtlCol="0">
            <a:spAutoFit/>
          </a:bodyPr>
          <a:lstStyle/>
          <a:p>
            <a:pPr algn="l">
              <a:buClrTx/>
              <a:buSzTx/>
              <a:buFontTx/>
            </a:pPr>
            <a:r>
              <a:rPr sz="2600">
                <a:latin typeface="Times New Roman" panose="02020603050405020304" charset="0"/>
                <a:ea typeface="华文中宋" panose="02010600040101010101" charset="-122"/>
                <a:cs typeface="Times New Roman" panose="02020603050405020304" charset="0"/>
              </a:rPr>
              <a:t>它由一颗中子星组成，它绕着一颗比太阳大18倍的热旋转恒星运行60天的圆形轨道。</a:t>
            </a:r>
            <a:endParaRPr sz="26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284856" y="122555"/>
            <a:ext cx="5624195" cy="553085"/>
          </a:xfrm>
          <a:prstGeom prst="rect">
            <a:avLst/>
          </a:prstGeom>
          <a:noFill/>
        </p:spPr>
        <p:txBody>
          <a:bodyPr wrap="none" rtlCol="0" anchor="t">
            <a:spAutoFit/>
          </a:bodyPr>
          <a:p>
            <a:pPr algn="ct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7</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 </a:t>
            </a:r>
            <a:r>
              <a:rPr 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BBC News </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0</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5</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11</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/2023      </a:t>
            </a:r>
            <a:endPar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pic>
        <p:nvPicPr>
          <p:cNvPr id="100" name="图片 99"/>
          <p:cNvPicPr>
            <a:picLocks noChangeAspect="1"/>
          </p:cNvPicPr>
          <p:nvPr/>
        </p:nvPicPr>
        <p:blipFill>
          <a:blip r:embed="rId1"/>
          <a:stretch>
            <a:fillRect/>
          </a:stretch>
        </p:blipFill>
        <p:spPr>
          <a:xfrm>
            <a:off x="998220" y="739140"/>
            <a:ext cx="10198100" cy="6118860"/>
          </a:xfrm>
          <a:prstGeom prst="rect">
            <a:avLst/>
          </a:prstGeom>
          <a:noFill/>
          <a:ln w="9525">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12700" y="480695"/>
            <a:ext cx="12082145" cy="6245860"/>
          </a:xfrm>
          <a:prstGeom prst="rect">
            <a:avLst/>
          </a:prstGeom>
          <a:ln w="12700">
            <a:miter lim="400000"/>
          </a:ln>
        </p:spPr>
        <p:txBody>
          <a:bodyPr wrap="square"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Tens of thousands of people have joined a </a:t>
            </a:r>
            <a:r>
              <a:rPr lang="en-US">
                <a:latin typeface="Times New Roman" panose="02020603050405020304" charset="0"/>
                <a:cs typeface="Times New Roman" panose="02020603050405020304" charset="0"/>
              </a:rPr>
              <a:t>______ </a:t>
            </a:r>
            <a:r>
              <a:rPr>
                <a:latin typeface="Times New Roman" panose="02020603050405020304" charset="0"/>
                <a:cs typeface="Times New Roman" panose="02020603050405020304" charset="0"/>
              </a:rPr>
              <a:t>in the Serbian capital Belgrade after two mass shootings in the country last week. Thousands more </a:t>
            </a:r>
            <a:r>
              <a:rPr lang="en-US" altLang="zh-CN">
                <a:solidFill>
                  <a:srgbClr val="0000FF"/>
                </a:solidFill>
                <a:latin typeface="Times New Roman" panose="02020603050405020304" charset="0"/>
                <a:ea typeface="+mn-ea"/>
                <a:cs typeface="Times New Roman" panose="02020603050405020304" charset="0"/>
              </a:rPr>
              <a:t>rallied </a:t>
            </a:r>
            <a:r>
              <a:rPr>
                <a:latin typeface="Times New Roman" panose="02020603050405020304" charset="0"/>
                <a:cs typeface="Times New Roman" panose="02020603050405020304" charset="0"/>
              </a:rPr>
              <a:t>in the city of Novi Sad. The demonstrators demanded the </a:t>
            </a:r>
            <a:r>
              <a:rPr lang="en-US">
                <a:latin typeface="Times New Roman" panose="02020603050405020304" charset="0"/>
                <a:cs typeface="Times New Roman" panose="02020603050405020304" charset="0"/>
              </a:rPr>
              <a:t>__________ </a:t>
            </a:r>
            <a:r>
              <a:rPr>
                <a:latin typeface="Times New Roman" panose="02020603050405020304" charset="0"/>
                <a:cs typeface="Times New Roman" panose="02020603050405020304" charset="0"/>
              </a:rPr>
              <a:t>of top officials. They also </a:t>
            </a:r>
            <a:r>
              <a:rPr lang="en-US">
                <a:latin typeface="Times New Roman" panose="02020603050405020304" charset="0"/>
                <a:cs typeface="Times New Roman" panose="02020603050405020304" charset="0"/>
              </a:rPr>
              <a:t>________</a:t>
            </a:r>
            <a:r>
              <a:rPr>
                <a:latin typeface="Times New Roman" panose="02020603050405020304" charset="0"/>
                <a:cs typeface="Times New Roman" panose="02020603050405020304" charset="0"/>
              </a:rPr>
              <a:t> television stations and newspapers they accuse of promoting violent content to be shut down.</a:t>
            </a:r>
            <a:endParaRPr>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London</a:t>
            </a:r>
            <a:r>
              <a:rPr lang="en-US">
                <a:latin typeface="Times New Roman" panose="02020603050405020304" charset="0"/>
                <a:cs typeface="Times New Roman" panose="02020603050405020304" charset="0"/>
              </a:rPr>
              <a:t>’</a:t>
            </a:r>
            <a:r>
              <a:rPr>
                <a:latin typeface="Times New Roman" panose="02020603050405020304" charset="0"/>
                <a:cs typeface="Times New Roman" panose="02020603050405020304" charset="0"/>
              </a:rPr>
              <a:t>s Metropolitan police forces said it </a:t>
            </a:r>
            <a:r>
              <a:rPr lang="en-US">
                <a:latin typeface="Times New Roman" panose="02020603050405020304" charset="0"/>
                <a:cs typeface="Times New Roman" panose="02020603050405020304" charset="0"/>
              </a:rPr>
              <a:t>______ </a:t>
            </a:r>
            <a:r>
              <a:rPr>
                <a:latin typeface="Times New Roman" panose="02020603050405020304" charset="0"/>
                <a:cs typeface="Times New Roman" panose="02020603050405020304" charset="0"/>
              </a:rPr>
              <a:t>that six anti-monarchy campaigners were unable to protest at the </a:t>
            </a:r>
            <a:r>
              <a:rPr lang="en-US" altLang="zh-CN">
                <a:solidFill>
                  <a:srgbClr val="0000FF"/>
                </a:solidFill>
                <a:latin typeface="Times New Roman" panose="02020603050405020304" charset="0"/>
                <a:ea typeface="+mn-ea"/>
                <a:cs typeface="Times New Roman" panose="02020603050405020304" charset="0"/>
              </a:rPr>
              <a:t>coronation </a:t>
            </a:r>
            <a:r>
              <a:rPr>
                <a:latin typeface="Times New Roman" panose="02020603050405020304" charset="0"/>
                <a:cs typeface="Times New Roman" panose="02020603050405020304" charset="0"/>
              </a:rPr>
              <a:t>of King Charles on Saturday after they were arrested. Officers </a:t>
            </a:r>
            <a:r>
              <a:rPr lang="en-US">
                <a:latin typeface="Times New Roman" panose="02020603050405020304" charset="0"/>
                <a:cs typeface="Times New Roman" panose="02020603050405020304" charset="0"/>
              </a:rPr>
              <a:t>_______ </a:t>
            </a:r>
            <a:r>
              <a:rPr>
                <a:latin typeface="Times New Roman" panose="02020603050405020304" charset="0"/>
                <a:cs typeface="Times New Roman" panose="02020603050405020304" charset="0"/>
              </a:rPr>
              <a:t>suspected the members of the Republic campaign group intended to </a:t>
            </a:r>
            <a:r>
              <a:rPr lang="en-US">
                <a:latin typeface="Times New Roman" panose="02020603050405020304" charset="0"/>
                <a:cs typeface="Times New Roman" panose="02020603050405020304" charset="0"/>
              </a:rPr>
              <a:t>______ </a:t>
            </a:r>
            <a:r>
              <a:rPr>
                <a:latin typeface="Times New Roman" panose="02020603050405020304" charset="0"/>
                <a:cs typeface="Times New Roman" panose="02020603050405020304" charset="0"/>
              </a:rPr>
              <a:t>events by locking themselves onto fixed objects. That</a:t>
            </a:r>
            <a:r>
              <a:rPr lang="en-US">
                <a:latin typeface="Times New Roman" panose="02020603050405020304" charset="0"/>
                <a:cs typeface="Times New Roman" panose="02020603050405020304" charset="0"/>
              </a:rPr>
              <a:t>’</a:t>
            </a:r>
            <a:r>
              <a:rPr>
                <a:latin typeface="Times New Roman" panose="02020603050405020304" charset="0"/>
                <a:cs typeface="Times New Roman" panose="02020603050405020304" charset="0"/>
              </a:rPr>
              <a:t>s now an offense under new legislation that </a:t>
            </a:r>
            <a:r>
              <a:rPr lang="en-US">
                <a:latin typeface="Times New Roman" panose="02020603050405020304" charset="0"/>
                <a:cs typeface="Times New Roman" panose="02020603050405020304" charset="0"/>
              </a:rPr>
              <a:t>_____________ </a:t>
            </a:r>
            <a:r>
              <a:rPr>
                <a:latin typeface="Times New Roman" panose="02020603050405020304" charset="0"/>
                <a:cs typeface="Times New Roman" panose="02020603050405020304" charset="0"/>
              </a:rPr>
              <a:t>last week. The Met said there was no proof of this and confirmed no charges would be brought against the six. </a:t>
            </a:r>
            <a:endParaRPr>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a:latin typeface="Times New Roman" panose="02020603050405020304" charset="0"/>
                <a:cs typeface="Times New Roman" panose="02020603050405020304" charset="0"/>
              </a:rPr>
              <a:t> </a:t>
            </a: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Earlier, the prime minister Rishi Sunak </a:t>
            </a:r>
            <a:r>
              <a:rPr lang="en-US">
                <a:latin typeface="Times New Roman" panose="02020603050405020304" charset="0"/>
                <a:cs typeface="Times New Roman" panose="02020603050405020304" charset="0"/>
              </a:rPr>
              <a:t>_______ </a:t>
            </a:r>
            <a:r>
              <a:rPr>
                <a:latin typeface="Times New Roman" panose="02020603050405020304" charset="0"/>
                <a:cs typeface="Times New Roman" panose="02020603050405020304" charset="0"/>
              </a:rPr>
              <a:t>the way the Metropolitan police had handled protesters. “The police are operationally independent of government. They</a:t>
            </a:r>
            <a:r>
              <a:rPr lang="en-US">
                <a:latin typeface="Times New Roman" panose="02020603050405020304" charset="0"/>
                <a:cs typeface="Times New Roman" panose="02020603050405020304" charset="0"/>
              </a:rPr>
              <a:t>’</a:t>
            </a:r>
            <a:r>
              <a:rPr>
                <a:latin typeface="Times New Roman" panose="02020603050405020304" charset="0"/>
                <a:cs typeface="Times New Roman" panose="02020603050405020304" charset="0"/>
              </a:rPr>
              <a:t>ll make these decisions based on what they think is best. And actually, I</a:t>
            </a:r>
            <a:r>
              <a:rPr lang="en-US">
                <a:latin typeface="Times New Roman" panose="02020603050405020304" charset="0"/>
                <a:cs typeface="Times New Roman" panose="02020603050405020304" charset="0"/>
              </a:rPr>
              <a:t>’</a:t>
            </a:r>
            <a:r>
              <a:rPr>
                <a:latin typeface="Times New Roman" panose="02020603050405020304" charset="0"/>
                <a:cs typeface="Times New Roman" panose="02020603050405020304" charset="0"/>
              </a:rPr>
              <a:t>m </a:t>
            </a:r>
            <a:r>
              <a:rPr lang="en-US">
                <a:latin typeface="Times New Roman" panose="02020603050405020304" charset="0"/>
                <a:cs typeface="Times New Roman" panose="02020603050405020304" charset="0"/>
              </a:rPr>
              <a:t>_______ </a:t>
            </a:r>
            <a:r>
              <a:rPr>
                <a:latin typeface="Times New Roman" panose="02020603050405020304" charset="0"/>
                <a:cs typeface="Times New Roman" panose="02020603050405020304" charset="0"/>
              </a:rPr>
              <a:t>to the police and everyone who played a part in ensuring that this weekend has gone so well, so successfully and so safely. That was an </a:t>
            </a:r>
            <a:r>
              <a:rPr lang="en-US">
                <a:latin typeface="Times New Roman" panose="02020603050405020304" charset="0"/>
                <a:cs typeface="Times New Roman" panose="02020603050405020304" charset="0"/>
              </a:rPr>
              <a:t>___________ </a:t>
            </a:r>
            <a:r>
              <a:rPr>
                <a:latin typeface="Times New Roman" panose="02020603050405020304" charset="0"/>
                <a:cs typeface="Times New Roman" panose="02020603050405020304" charset="0"/>
              </a:rPr>
              <a:t>effort by so many people. And I</a:t>
            </a:r>
            <a:r>
              <a:rPr lang="en-US">
                <a:latin typeface="Times New Roman" panose="02020603050405020304" charset="0"/>
                <a:cs typeface="Times New Roman" panose="02020603050405020304" charset="0"/>
              </a:rPr>
              <a:t>’</a:t>
            </a:r>
            <a:r>
              <a:rPr>
                <a:latin typeface="Times New Roman" panose="02020603050405020304" charset="0"/>
                <a:cs typeface="Times New Roman" panose="02020603050405020304" charset="0"/>
              </a:rPr>
              <a:t>m grateful to them for all their hard work.”</a:t>
            </a:r>
            <a:endParaRPr>
              <a:latin typeface="Times New Roman" panose="02020603050405020304" charset="0"/>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2" name="文本框 16"/>
          <p:cNvSpPr txBox="1"/>
          <p:nvPr/>
        </p:nvSpPr>
        <p:spPr>
          <a:xfrm>
            <a:off x="0" y="0"/>
            <a:ext cx="1326515" cy="428625"/>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sz="2200"/>
              <a:t>听力填空</a:t>
            </a:r>
            <a:r>
              <a:rPr lang="en-US" sz="2200"/>
              <a:t> </a:t>
            </a:r>
            <a:endParaRPr lang="en-US" sz="2200"/>
          </a:p>
        </p:txBody>
      </p:sp>
      <p:sp>
        <p:nvSpPr>
          <p:cNvPr id="4" name="文本框 3"/>
          <p:cNvSpPr txBox="1"/>
          <p:nvPr/>
        </p:nvSpPr>
        <p:spPr>
          <a:xfrm>
            <a:off x="5908675" y="545465"/>
            <a:ext cx="93091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protest </a:t>
            </a:r>
            <a:endParaRPr kumimoji="0" lang="zh-CN" alt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4" name="文本框 13"/>
          <p:cNvSpPr txBox="1"/>
          <p:nvPr/>
        </p:nvSpPr>
        <p:spPr>
          <a:xfrm>
            <a:off x="6092825" y="2062480"/>
            <a:ext cx="132588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regrets </a:t>
            </a:r>
            <a:endParaRPr sz="2500" b="1">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11092815" y="2828290"/>
            <a:ext cx="100266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disrupt </a:t>
            </a:r>
            <a:endParaRPr sz="25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677545" y="3587115"/>
            <a:ext cx="287274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came into force</a:t>
            </a:r>
            <a:endParaRPr sz="25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8611235" y="5099685"/>
            <a:ext cx="111442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grateful </a:t>
            </a:r>
            <a:endParaRPr kumimoji="0" 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0" name="文本框 19"/>
          <p:cNvSpPr txBox="1"/>
          <p:nvPr/>
        </p:nvSpPr>
        <p:spPr>
          <a:xfrm>
            <a:off x="3488055" y="5862955"/>
            <a:ext cx="187261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extraordinary </a:t>
            </a:r>
            <a:endParaRPr kumimoji="0" 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1" name="文本框 20"/>
          <p:cNvSpPr txBox="1"/>
          <p:nvPr/>
        </p:nvSpPr>
        <p:spPr>
          <a:xfrm>
            <a:off x="5585460" y="4352290"/>
            <a:ext cx="153797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praised </a:t>
            </a:r>
            <a:endParaRPr kumimoji="0" 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2" name="文本框 21"/>
          <p:cNvSpPr txBox="1"/>
          <p:nvPr/>
        </p:nvSpPr>
        <p:spPr>
          <a:xfrm>
            <a:off x="1148715" y="2817495"/>
            <a:ext cx="126047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500">
                <a:solidFill>
                  <a:srgbClr val="FF0000"/>
                </a:solidFill>
                <a:latin typeface="Times New Roman" panose="02020603050405020304" charset="0"/>
                <a:cs typeface="Times New Roman" panose="02020603050405020304" charset="0"/>
                <a:sym typeface="+mn-ea"/>
              </a:rPr>
              <a:t> </a:t>
            </a:r>
            <a:r>
              <a:rPr sz="2500">
                <a:solidFill>
                  <a:srgbClr val="FF0000"/>
                </a:solidFill>
                <a:latin typeface="Times New Roman" panose="02020603050405020304" charset="0"/>
                <a:cs typeface="Times New Roman" panose="02020603050405020304" charset="0"/>
                <a:sym typeface="+mn-ea"/>
              </a:rPr>
              <a:t>initially </a:t>
            </a:r>
            <a:endParaRPr sz="2500">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nvSpPr>
        <p:spPr>
          <a:xfrm>
            <a:off x="8832215" y="1296035"/>
            <a:ext cx="148590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called for</a:t>
            </a:r>
            <a:endParaRPr sz="25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3853815" y="1296035"/>
            <a:ext cx="153924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resignation </a:t>
            </a:r>
            <a:endParaRPr sz="2500">
              <a:solidFill>
                <a:srgbClr val="FF0000"/>
              </a:solidFill>
              <a:latin typeface="Times New Roman" panose="02020603050405020304" charset="0"/>
              <a:cs typeface="Times New Roman" panose="02020603050405020304" charset="0"/>
              <a:sym typeface="+mn-ea"/>
            </a:endParaRPr>
          </a:p>
        </p:txBody>
      </p:sp>
      <p:pic>
        <p:nvPicPr>
          <p:cNvPr id="3" name="BBC.05.11.2023">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1450320" y="6282055"/>
            <a:ext cx="441960" cy="475615"/>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0">
              <p:cMediaNode numSld="1" showWhenStopped="0">
                <p:cTn id="53" fill="hold" display="0">
                  <p:stCondLst>
                    <p:cond delay="indefinite"/>
                  </p:stCondLst>
                </p:cTn>
                <p:tgtEl>
                  <p:spTgt spid="304"/>
                </p:tgtEl>
              </p:cMediaNode>
            </p:audio>
            <p:audio>
              <p:cMediaNode>
                <p:cTn id="54" fill="hold" display="1">
                  <p:stCondLst>
                    <p:cond delay="indefinite"/>
                  </p:stCondLst>
                  <p:endCondLst>
                    <p:cond evt="onStopAudio">
                      <p:tgtEl>
                        <p:sldTgt/>
                      </p:tgtEl>
                    </p:cond>
                  </p:endCondLst>
                </p:cTn>
                <p:tgtEl>
                  <p:spTgt spid="3"/>
                </p:tgtEl>
              </p:cMediaNode>
            </p:audio>
          </p:childTnLst>
        </p:cTn>
      </p:par>
    </p:tnLst>
    <p:bldLst>
      <p:bldP spid="4" grpId="0" bldLvl="0" animBg="1"/>
      <p:bldP spid="14" grpId="0" bldLvl="0" animBg="1"/>
      <p:bldP spid="16" grpId="0" bldLvl="0" animBg="1"/>
      <p:bldP spid="17" grpId="0" bldLvl="0" animBg="1"/>
      <p:bldP spid="18" grpId="0" bldLvl="0" animBg="1"/>
      <p:bldP spid="20" grpId="0" bldLvl="0" animBg="1"/>
      <p:bldP spid="21" grpId="0" bldLvl="0" animBg="1"/>
      <p:bldP spid="22" grpId="0" bldLvl="0" animBg="1"/>
      <p:bldP spid="23" grpId="0" bldLvl="0" animBg="1"/>
      <p:bldP spid="15"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510159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rally</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When people rally to something or when something rallies them, they unite to support it.    </a:t>
            </a:r>
            <a:r>
              <a:rPr sz="2800">
                <a:latin typeface="Times New Roman" panose="02020603050405020304" charset="0"/>
                <a:ea typeface="华文中宋" panose="02010600040101010101" charset="-122"/>
                <a:cs typeface="Times New Roman" panose="02020603050405020304" charset="0"/>
                <a:sym typeface="+mn-ea"/>
              </a:rPr>
              <a:t>一致支持；团结起来</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His supporters have rallied to his defence.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他的拥护者团结起来为他辩护</a:t>
            </a:r>
            <a:r>
              <a:rPr lang="zh-CN"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coronation</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the ceremony at which a king or queen is crowned    </a:t>
            </a:r>
            <a:r>
              <a:rPr lang="zh-CN" altLang="en-US" sz="2800">
                <a:latin typeface="Times New Roman" panose="02020603050405020304" charset="0"/>
                <a:ea typeface="华文中宋" panose="02010600040101010101" charset="-122"/>
                <a:cs typeface="Times New Roman" panose="02020603050405020304" charset="0"/>
                <a:sym typeface="+mn-ea"/>
              </a:rPr>
              <a:t>加冕典礼</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the coronation of Her Majesty Queen Elizabeth II</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女王伊丽莎白二世陛下的加冕典礼</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11455" y="2691765"/>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139065" y="3213100"/>
            <a:ext cx="597789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He rallied his own supporters for a fight.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320675" y="5767070"/>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25425" y="6263005"/>
            <a:ext cx="620204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 coronation ceremony began at 11 a.m.</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03425" y="2659380"/>
            <a:ext cx="9491980" cy="521970"/>
          </a:xfrm>
          <a:prstGeom prst="rect">
            <a:avLst/>
          </a:prstGeom>
          <a:noFill/>
        </p:spPr>
        <p:txBody>
          <a:bodyPr wrap="square" rtlCol="0" anchor="t">
            <a:spAutoFit/>
          </a:bodyPr>
          <a:lstStyle/>
          <a:p>
            <a:r>
              <a:rPr lang="zh-CN" sz="2800">
                <a:ea typeface="华文中宋" panose="02010600040101010101" charset="-122"/>
              </a:rPr>
              <a:t>他把自己的拥护者召集起来准备斗争。</a:t>
            </a:r>
            <a:endParaRPr lang="zh-CN" altLang="en-US" sz="2800">
              <a:ea typeface="华文中宋" panose="02010600040101010101" charset="-122"/>
            </a:endParaRPr>
          </a:p>
        </p:txBody>
      </p:sp>
      <p:cxnSp>
        <p:nvCxnSpPr>
          <p:cNvPr id="3145728" name="直接连接符 8"/>
          <p:cNvCxnSpPr/>
          <p:nvPr/>
        </p:nvCxnSpPr>
        <p:spPr>
          <a:xfrm flipV="1">
            <a:off x="212725" y="3649345"/>
            <a:ext cx="5855970" cy="2095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701790"/>
            <a:ext cx="6113145" cy="4000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090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03425" y="5777865"/>
            <a:ext cx="8297545" cy="521970"/>
          </a:xfrm>
          <a:prstGeom prst="rect">
            <a:avLst/>
          </a:prstGeom>
          <a:noFill/>
        </p:spPr>
        <p:txBody>
          <a:bodyPr wrap="square" rtlCol="0" anchor="t">
            <a:spAutoFit/>
          </a:bodyPr>
          <a:p>
            <a:r>
              <a:rPr lang="zh-CN" altLang="en-US" sz="2800">
                <a:ea typeface="华文中宋" panose="02010600040101010101" charset="-122"/>
              </a:rPr>
              <a:t>加冕典礼从早上</a:t>
            </a:r>
            <a:r>
              <a:rPr lang="en-US" altLang="zh-CN" sz="2800">
                <a:ea typeface="华文中宋" panose="02010600040101010101" charset="-122"/>
              </a:rPr>
              <a:t>11</a:t>
            </a:r>
            <a:r>
              <a:rPr lang="zh-CN" altLang="en-US" sz="2800">
                <a:ea typeface="华文中宋" panose="02010600040101010101" charset="-122"/>
              </a:rPr>
              <a:t>点开始。</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4"/>
                                        </p:tgtEl>
                                        <p:attrNameLst>
                                          <p:attrName>style.visibility</p:attrName>
                                        </p:attrNameLst>
                                      </p:cBhvr>
                                      <p:to>
                                        <p:strVal val="visible"/>
                                      </p:to>
                                    </p:set>
                                    <p:animEffect transition="in" filter="blinds(horizontal)">
                                      <p:cBhvr>
                                        <p:cTn id="15" dur="500"/>
                                        <p:tgtEl>
                                          <p:spTgt spid="104860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048606"/>
                                        </p:tgtEl>
                                        <p:attrNameLst>
                                          <p:attrName>style.visibility</p:attrName>
                                        </p:attrNameLst>
                                      </p:cBhvr>
                                      <p:to>
                                        <p:strVal val="visible"/>
                                      </p:to>
                                    </p:set>
                                    <p:animEffect transition="in" filter="blinds(horizontal)">
                                      <p:cBhvr>
                                        <p:cTn id="39" dur="500"/>
                                        <p:tgtEl>
                                          <p:spTgt spid="1048606"/>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195" y="32385"/>
            <a:ext cx="11864975" cy="1198880"/>
          </a:xfrm>
          <a:prstGeom prst="rect">
            <a:avLst/>
          </a:prstGeom>
          <a:noFill/>
        </p:spPr>
        <p:txBody>
          <a:bodyPr wrap="square" rtlCol="0" anchor="t">
            <a:spAutoFit/>
          </a:bodyPr>
          <a:p>
            <a:pPr algn="ctr"/>
            <a:r>
              <a:rPr lang="en-US" altLang="zh-CN" sz="3600" b="1">
                <a:latin typeface="Times New Roman" panose="02020603050405020304" charset="0"/>
                <a:cs typeface="Times New Roman" panose="02020603050405020304" charset="0"/>
              </a:rPr>
              <a:t>1. At long last, Charles III wears his crown   </a:t>
            </a:r>
            <a:endParaRPr lang="en-US" altLang="zh-CN" sz="3600" b="1">
              <a:latin typeface="Times New Roman" panose="02020603050405020304" charset="0"/>
              <a:cs typeface="Times New Roman" panose="02020603050405020304" charset="0"/>
            </a:endParaRPr>
          </a:p>
          <a:p>
            <a:pPr algn="ctr"/>
            <a:r>
              <a:rPr lang="zh-CN" sz="3600" b="1">
                <a:solidFill>
                  <a:srgbClr val="ED7D31"/>
                </a:solidFill>
                <a:latin typeface="微软雅黑" panose="020B0503020204020204" charset="-122"/>
                <a:ea typeface="微软雅黑" panose="020B0503020204020204" charset="-122"/>
                <a:cs typeface="微软雅黑" panose="020B0503020204020204" charset="-122"/>
              </a:rPr>
              <a:t>查理三世终于戴上了他的王冠</a:t>
            </a:r>
            <a:endParaRPr lang="zh-CN" sz="36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1"/>
          <a:stretch>
            <a:fillRect/>
          </a:stretch>
        </p:blipFill>
        <p:spPr>
          <a:xfrm>
            <a:off x="2437765" y="1550035"/>
            <a:ext cx="7315200" cy="458152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20345" y="664210"/>
            <a:ext cx="11751310" cy="217233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4335" y="616585"/>
            <a:ext cx="11660505" cy="138366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The demonstrators demanded the resignation of top officials. They also called for television stations and newspapers they accuse of promoting violent content to be shut down.</a:t>
            </a:r>
            <a:endParaRPr lang="en-US" altLang="zh-CN" sz="2800">
              <a:latin typeface="Times New Roman" panose="02020603050405020304" charset="0"/>
              <a:cs typeface="Times New Roman" panose="02020603050405020304" charset="0"/>
              <a:sym typeface="+mn-ea"/>
            </a:endParaRPr>
          </a:p>
        </p:txBody>
      </p:sp>
      <p:sp>
        <p:nvSpPr>
          <p:cNvPr id="4" name="文本框 3"/>
          <p:cNvSpPr txBox="1"/>
          <p:nvPr/>
        </p:nvSpPr>
        <p:spPr>
          <a:xfrm>
            <a:off x="405130" y="1972310"/>
            <a:ext cx="967740" cy="521970"/>
          </a:xfrm>
          <a:prstGeom prst="rect">
            <a:avLst/>
          </a:prstGeom>
          <a:solidFill>
            <a:srgbClr val="0070C0"/>
          </a:solidFill>
          <a:ln>
            <a:solidFill>
              <a:schemeClr val="accent4">
                <a:lumMod val="75000"/>
              </a:schemeClr>
            </a:solidFill>
          </a:ln>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50975" y="1887220"/>
            <a:ext cx="10368280" cy="86042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示威者要求高级官员辞职。他们还呼吁关闭电视台和报纸，他们指责这些电视台和报纸宣扬暴力内容。</a:t>
            </a:r>
            <a:endParaRPr sz="25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45110" y="2978785"/>
            <a:ext cx="11751310" cy="359029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84810" y="2979420"/>
            <a:ext cx="11670030" cy="2245360"/>
          </a:xfrm>
          <a:prstGeom prst="rect">
            <a:avLst/>
          </a:prstGeom>
          <a:noFill/>
        </p:spPr>
        <p:txBody>
          <a:bodyPr wrap="square">
            <a:spAutoFit/>
          </a:bodyPr>
          <a:lstStyle/>
          <a:p>
            <a:pPr algn="l"/>
            <a:r>
              <a:rPr sz="2800">
                <a:latin typeface="Times New Roman" panose="02020603050405020304" charset="0"/>
                <a:cs typeface="Times New Roman" panose="02020603050405020304" charset="0"/>
                <a:sym typeface="+mn-ea"/>
              </a:rPr>
              <a:t> London’s Metropolitan police forces said it </a:t>
            </a:r>
            <a:r>
              <a:rPr lang="en-US" sz="2800">
                <a:latin typeface="Times New Roman" panose="02020603050405020304" charset="0"/>
                <a:cs typeface="Times New Roman" panose="02020603050405020304" charset="0"/>
                <a:sym typeface="+mn-ea"/>
              </a:rPr>
              <a:t>regrets</a:t>
            </a:r>
            <a:r>
              <a:rPr sz="2800">
                <a:latin typeface="Times New Roman" panose="02020603050405020304" charset="0"/>
                <a:cs typeface="Times New Roman" panose="02020603050405020304" charset="0"/>
                <a:sym typeface="+mn-ea"/>
              </a:rPr>
              <a:t> that six anti-monarchy campaigners were unable to protest at the coronation of King Charles on Saturday after they were arrested. Officers</a:t>
            </a:r>
            <a:r>
              <a:rPr lang="en-US" sz="2800">
                <a:latin typeface="Times New Roman" panose="02020603050405020304" charset="0"/>
                <a:cs typeface="Times New Roman" panose="02020603050405020304" charset="0"/>
                <a:sym typeface="+mn-ea"/>
              </a:rPr>
              <a:t> </a:t>
            </a:r>
            <a:r>
              <a:rPr sz="2800">
                <a:latin typeface="Times New Roman" panose="02020603050405020304" charset="0"/>
                <a:cs typeface="Times New Roman" panose="02020603050405020304" charset="0"/>
                <a:sym typeface="+mn-ea"/>
              </a:rPr>
              <a:t>initially</a:t>
            </a:r>
            <a:r>
              <a:rPr lang="en-US" sz="2800">
                <a:latin typeface="Times New Roman" panose="02020603050405020304" charset="0"/>
                <a:cs typeface="Times New Roman" panose="02020603050405020304" charset="0"/>
                <a:sym typeface="+mn-ea"/>
              </a:rPr>
              <a:t> </a:t>
            </a:r>
            <a:r>
              <a:rPr sz="2800">
                <a:latin typeface="Times New Roman" panose="02020603050405020304" charset="0"/>
                <a:cs typeface="Times New Roman" panose="02020603050405020304" charset="0"/>
                <a:sym typeface="+mn-ea"/>
              </a:rPr>
              <a:t>suspected the members of the Republic campaign group intended to </a:t>
            </a:r>
            <a:r>
              <a:rPr lang="en-US" sz="2800">
                <a:latin typeface="Times New Roman" panose="02020603050405020304" charset="0"/>
                <a:cs typeface="Times New Roman" panose="02020603050405020304" charset="0"/>
                <a:sym typeface="+mn-ea"/>
              </a:rPr>
              <a:t>disrupt</a:t>
            </a:r>
            <a:r>
              <a:rPr sz="2800">
                <a:latin typeface="Times New Roman" panose="02020603050405020304" charset="0"/>
                <a:cs typeface="Times New Roman" panose="02020603050405020304" charset="0"/>
                <a:sym typeface="+mn-ea"/>
              </a:rPr>
              <a:t> events by locking themselves onto fixed objects. </a:t>
            </a:r>
            <a:endParaRPr sz="2800">
              <a:latin typeface="Times New Roman" panose="02020603050405020304" charset="0"/>
              <a:cs typeface="Times New Roman" panose="02020603050405020304" charset="0"/>
              <a:sym typeface="+mn-ea"/>
            </a:endParaRPr>
          </a:p>
        </p:txBody>
      </p:sp>
      <p:sp>
        <p:nvSpPr>
          <p:cNvPr id="12" name="文本框 11"/>
          <p:cNvSpPr txBox="1"/>
          <p:nvPr/>
        </p:nvSpPr>
        <p:spPr>
          <a:xfrm>
            <a:off x="450850" y="531114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451610" y="5192395"/>
            <a:ext cx="10603230" cy="124523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6名反君主制活动人士被捕后，无法在周六查尔斯国王的加冕典礼上抗议，伦敦大都会警察局对此表示遗憾。</a:t>
            </a:r>
            <a:r>
              <a:rPr lang="zh-CN" sz="2500">
                <a:latin typeface="Times New Roman" panose="02020603050405020304" charset="0"/>
                <a:ea typeface="华文中宋" panose="02010600040101010101" charset="-122"/>
                <a:cs typeface="Times New Roman" panose="02020603050405020304" charset="0"/>
              </a:rPr>
              <a:t>警察</a:t>
            </a:r>
            <a:r>
              <a:rPr sz="2500">
                <a:latin typeface="Times New Roman" panose="02020603050405020304" charset="0"/>
                <a:ea typeface="华文中宋" panose="02010600040101010101" charset="-122"/>
                <a:cs typeface="Times New Roman" panose="02020603050405020304" charset="0"/>
              </a:rPr>
              <a:t>最初怀疑共和国竞选小组的成员试图通过将自己锁在固定物体上来破坏活动。</a:t>
            </a:r>
            <a:endParaRPr sz="25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476250"/>
            <a:ext cx="12192000" cy="6452235"/>
          </a:xfrm>
          <a:prstGeom prst="rect">
            <a:avLst/>
          </a:prstGeom>
          <a:noFill/>
        </p:spPr>
        <p:txBody>
          <a:bodyPr wrap="square" rtlCol="0" anchor="t">
            <a:spAutoFit/>
          </a:bodyPr>
          <a:p>
            <a:pPr indent="0" fontAlgn="auto">
              <a:lnSpc>
                <a:spcPts val="3100"/>
              </a:lnSpc>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King Charles III </a:t>
            </a:r>
            <a:r>
              <a:rPr lang="en-US" sz="2600">
                <a:latin typeface="Times New Roman" panose="02020603050405020304" charset="0"/>
                <a:cs typeface="Times New Roman" panose="02020603050405020304" charset="0"/>
              </a:rPr>
              <a:t>___________ (</a:t>
            </a:r>
            <a:r>
              <a:rPr sz="2600">
                <a:latin typeface="Times New Roman" panose="02020603050405020304" charset="0"/>
                <a:cs typeface="Times New Roman" panose="02020603050405020304" charset="0"/>
              </a:rPr>
              <a:t>crown</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Saturday as Britain’s sovereign in a </a:t>
            </a:r>
            <a:r>
              <a:rPr lang="en-US" altLang="zh-CN" sz="2600">
                <a:solidFill>
                  <a:srgbClr val="0000FF"/>
                </a:solidFill>
                <a:latin typeface="Times New Roman" panose="02020603050405020304" charset="0"/>
                <a:cs typeface="Times New Roman" panose="02020603050405020304" charset="0"/>
              </a:rPr>
              <a:t>sumptuous</a:t>
            </a:r>
            <a:r>
              <a:rPr sz="2600">
                <a:latin typeface="Times New Roman" panose="02020603050405020304" charset="0"/>
                <a:cs typeface="Times New Roman" panose="02020603050405020304" charset="0"/>
              </a:rPr>
              <a:t>, ritual-in</a:t>
            </a: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fused display of pageantry, </a:t>
            </a:r>
            <a:r>
              <a:rPr lang="en-US" sz="2600">
                <a:latin typeface="Times New Roman" panose="02020603050405020304" charset="0"/>
                <a:cs typeface="Times New Roman" panose="02020603050405020304" charset="0"/>
              </a:rPr>
              <a:t>_______ (</a:t>
            </a:r>
            <a:r>
              <a:rPr sz="2600">
                <a:latin typeface="Times New Roman" panose="02020603050405020304" charset="0"/>
                <a:cs typeface="Times New Roman" panose="02020603050405020304" charset="0"/>
              </a:rPr>
              <a:t>tak</a:t>
            </a:r>
            <a:r>
              <a:rPr lang="en-US" sz="2600">
                <a:latin typeface="Times New Roman" panose="02020603050405020304" charset="0"/>
                <a:cs typeface="Times New Roman" panose="02020603050405020304" charset="0"/>
              </a:rPr>
              <a:t>e)</a:t>
            </a:r>
            <a:r>
              <a:rPr sz="2600">
                <a:latin typeface="Times New Roman" panose="02020603050405020304" charset="0"/>
                <a:cs typeface="Times New Roman" panose="02020603050405020304" charset="0"/>
              </a:rPr>
              <a:t> the helm of a centuries-old monarchy that has often struggled, like his homeland, to find its place in the modern world.</a:t>
            </a:r>
            <a:endParaRPr sz="2600">
              <a:latin typeface="Times New Roman" panose="02020603050405020304" charset="0"/>
              <a:cs typeface="Times New Roman" panose="02020603050405020304" charset="0"/>
            </a:endParaRPr>
          </a:p>
          <a:p>
            <a:pPr indent="0" fontAlgn="auto">
              <a:lnSpc>
                <a:spcPts val="3100"/>
              </a:lnSpc>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Chants of “God save the king!” echoed off the ornate walls of Westminster Abbey before </a:t>
            </a:r>
            <a:r>
              <a:rPr lang="en-US" sz="2600">
                <a:latin typeface="Times New Roman" panose="02020603050405020304" charset="0"/>
                <a:cs typeface="Times New Roman" panose="02020603050405020304" charset="0"/>
              </a:rPr>
              <a:t>____ </a:t>
            </a:r>
            <a:r>
              <a:rPr sz="2600">
                <a:latin typeface="Times New Roman" panose="02020603050405020304" charset="0"/>
                <a:cs typeface="Times New Roman" panose="02020603050405020304" charset="0"/>
              </a:rPr>
              <a:t>5-pound weight of the jewel-</a:t>
            </a:r>
            <a:r>
              <a:rPr lang="en-US" altLang="zh-CN" sz="2600">
                <a:solidFill>
                  <a:schemeClr val="tx1"/>
                </a:solidFill>
                <a:latin typeface="Times New Roman" panose="02020603050405020304" charset="0"/>
                <a:cs typeface="Times New Roman" panose="02020603050405020304" charset="0"/>
              </a:rPr>
              <a:t>encrust</a:t>
            </a:r>
            <a:r>
              <a:rPr sz="2600">
                <a:latin typeface="Times New Roman" panose="02020603050405020304" charset="0"/>
                <a:cs typeface="Times New Roman" panose="02020603050405020304" charset="0"/>
              </a:rPr>
              <a:t>ed St. Edward’s Crown, </a:t>
            </a:r>
            <a:r>
              <a:rPr lang="en-US" sz="2600">
                <a:latin typeface="Times New Roman" panose="02020603050405020304" charset="0"/>
                <a:cs typeface="Times New Roman" panose="02020603050405020304" charset="0"/>
              </a:rPr>
              <a:t>______ </a:t>
            </a:r>
            <a:r>
              <a:rPr sz="2600">
                <a:latin typeface="Times New Roman" panose="02020603050405020304" charset="0"/>
                <a:cs typeface="Times New Roman" panose="02020603050405020304" charset="0"/>
              </a:rPr>
              <a:t>is used only for coronations, was lowered onto his white</a:t>
            </a: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haired head in the culmination of Charles’ seven-decade-long journey to the throne.</a:t>
            </a:r>
            <a:endParaRPr sz="2600">
              <a:latin typeface="Times New Roman" panose="02020603050405020304" charset="0"/>
              <a:cs typeface="Times New Roman" panose="02020603050405020304" charset="0"/>
            </a:endParaRPr>
          </a:p>
          <a:p>
            <a:pPr indent="0" fontAlgn="auto">
              <a:lnSpc>
                <a:spcPts val="3100"/>
              </a:lnSpc>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Britain pulled out all the </a:t>
            </a:r>
            <a:r>
              <a:rPr lang="en-US" sz="2600">
                <a:latin typeface="Times New Roman" panose="02020603050405020304" charset="0"/>
                <a:cs typeface="Times New Roman" panose="02020603050405020304" charset="0"/>
              </a:rPr>
              <a:t>___________ (</a:t>
            </a:r>
            <a:r>
              <a:rPr sz="2600">
                <a:latin typeface="Times New Roman" panose="02020603050405020304" charset="0"/>
                <a:cs typeface="Times New Roman" panose="02020603050405020304" charset="0"/>
              </a:rPr>
              <a:t>ceremon</a:t>
            </a:r>
            <a:r>
              <a:rPr lang="en-US" sz="2600">
                <a:latin typeface="Times New Roman" panose="02020603050405020304" charset="0"/>
                <a:cs typeface="Times New Roman" panose="02020603050405020304" charset="0"/>
              </a:rPr>
              <a:t>y)</a:t>
            </a:r>
            <a:r>
              <a:rPr sz="2600">
                <a:latin typeface="Times New Roman" panose="02020603050405020304" charset="0"/>
                <a:cs typeface="Times New Roman" panose="02020603050405020304" charset="0"/>
              </a:rPr>
              <a:t> stops for its first royal coronation since Charles’ late mother, Elizabeth II, </a:t>
            </a:r>
            <a:r>
              <a:rPr lang="en-US" sz="2600">
                <a:latin typeface="Times New Roman" panose="02020603050405020304" charset="0"/>
                <a:cs typeface="Times New Roman" panose="02020603050405020304" charset="0"/>
              </a:rPr>
              <a:t>________ (</a:t>
            </a:r>
            <a:r>
              <a:rPr sz="2600">
                <a:latin typeface="Times New Roman" panose="02020603050405020304" charset="0"/>
                <a:cs typeface="Times New Roman" panose="02020603050405020304" charset="0"/>
              </a:rPr>
              <a:t>formal</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assumed the throne in 1953. Before some 2,300 </a:t>
            </a:r>
            <a:r>
              <a:rPr lang="en-US" sz="2600">
                <a:latin typeface="Times New Roman" panose="02020603050405020304" charset="0"/>
                <a:cs typeface="Times New Roman" panose="02020603050405020304" charset="0"/>
              </a:rPr>
              <a:t>_______ (</a:t>
            </a:r>
            <a:r>
              <a:rPr sz="2600">
                <a:latin typeface="Times New Roman" panose="02020603050405020304" charset="0"/>
                <a:cs typeface="Times New Roman" panose="02020603050405020304" charset="0"/>
              </a:rPr>
              <a:t>invite</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VIPs at Westminster Abbey — and an audience of millions worldwide — Charles and his wife, Camilla,</a:t>
            </a:r>
            <a:r>
              <a:rPr sz="2600">
                <a:solidFill>
                  <a:schemeClr val="tx1"/>
                </a:solidFill>
                <a:latin typeface="Times New Roman" panose="02020603050405020304" charset="0"/>
                <a:cs typeface="Times New Roman" panose="02020603050405020304" charset="0"/>
              </a:rPr>
              <a:t> </a:t>
            </a:r>
            <a:r>
              <a:rPr lang="en-US" altLang="zh-CN" sz="2600">
                <a:solidFill>
                  <a:schemeClr val="tx1"/>
                </a:solidFill>
                <a:latin typeface="Times New Roman" panose="02020603050405020304" charset="0"/>
                <a:cs typeface="Times New Roman" panose="02020603050405020304" charset="0"/>
              </a:rPr>
              <a:t>enact</a:t>
            </a:r>
            <a:r>
              <a:rPr sz="2600">
                <a:latin typeface="Times New Roman" panose="02020603050405020304" charset="0"/>
                <a:cs typeface="Times New Roman" panose="02020603050405020304" charset="0"/>
              </a:rPr>
              <a:t>ed the arcane centuries-old rites of coronation. </a:t>
            </a:r>
            <a:endParaRPr sz="2600">
              <a:latin typeface="Times New Roman" panose="02020603050405020304" charset="0"/>
              <a:cs typeface="Times New Roman" panose="02020603050405020304" charset="0"/>
            </a:endParaRPr>
          </a:p>
          <a:p>
            <a:pPr indent="0" fontAlgn="auto">
              <a:lnSpc>
                <a:spcPts val="3100"/>
              </a:lnSpc>
            </a:pPr>
            <a:r>
              <a:rPr sz="2600">
                <a:latin typeface="Times New Roman" panose="02020603050405020304" charset="0"/>
                <a:cs typeface="Times New Roman" panose="02020603050405020304" charset="0"/>
              </a:rPr>
              <a:t>   </a:t>
            </a: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Despite the traditional display of homage to the king as Charles symbolically received a variety of sacred </a:t>
            </a:r>
            <a:r>
              <a:rPr lang="en-US" sz="2600">
                <a:latin typeface="Times New Roman" panose="02020603050405020304" charset="0"/>
                <a:cs typeface="Times New Roman" panose="02020603050405020304" charset="0"/>
              </a:rPr>
              <a:t>_______ (</a:t>
            </a:r>
            <a:r>
              <a:rPr sz="2600">
                <a:latin typeface="Times New Roman" panose="02020603050405020304" charset="0"/>
                <a:cs typeface="Times New Roman" panose="02020603050405020304" charset="0"/>
              </a:rPr>
              <a:t>object</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 orb and scepter, ring and vestments — the ceremony’s carefully choreographed language was designed </a:t>
            </a:r>
            <a:r>
              <a:rPr lang="en-US" sz="2600">
                <a:latin typeface="Times New Roman" panose="02020603050405020304" charset="0"/>
                <a:cs typeface="Times New Roman" panose="02020603050405020304" charset="0"/>
              </a:rPr>
              <a:t>________ (</a:t>
            </a:r>
            <a:r>
              <a:rPr lang="en-US" altLang="zh-CN" sz="2600">
                <a:solidFill>
                  <a:srgbClr val="0000FF"/>
                </a:solidFill>
                <a:latin typeface="Times New Roman" panose="02020603050405020304" charset="0"/>
                <a:cs typeface="Times New Roman" panose="02020603050405020304" charset="0"/>
              </a:rPr>
              <a:t>evoke</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a note of humility.“I come not to be served,  </a:t>
            </a:r>
            <a:r>
              <a:rPr lang="en-US" sz="2600">
                <a:latin typeface="Times New Roman" panose="02020603050405020304" charset="0"/>
                <a:cs typeface="Times New Roman" panose="02020603050405020304" charset="0"/>
              </a:rPr>
              <a:t>____ </a:t>
            </a:r>
            <a:r>
              <a:rPr sz="2600">
                <a:latin typeface="Times New Roman" panose="02020603050405020304" charset="0"/>
                <a:cs typeface="Times New Roman" panose="02020603050405020304" charset="0"/>
              </a:rPr>
              <a:t>to serve,” he declared to the gathered assemblage.</a:t>
            </a:r>
            <a:endParaRPr sz="2600">
              <a:latin typeface="Times New Roman" panose="02020603050405020304" charset="0"/>
              <a:cs typeface="Times New Roman" panose="02020603050405020304" charset="0"/>
            </a:endParaRPr>
          </a:p>
        </p:txBody>
      </p:sp>
      <p:sp>
        <p:nvSpPr>
          <p:cNvPr id="1048598" name="文本框 4"/>
          <p:cNvSpPr txBox="1"/>
          <p:nvPr/>
        </p:nvSpPr>
        <p:spPr>
          <a:xfrm>
            <a:off x="1881505" y="61595"/>
            <a:ext cx="8896985" cy="460375"/>
          </a:xfrm>
          <a:prstGeom prst="rect">
            <a:avLst/>
          </a:prstGeom>
          <a:noFill/>
        </p:spPr>
        <p:txBody>
          <a:bodyPr wrap="square" rtlCol="0">
            <a:spAutoFit/>
          </a:bodyPr>
          <a:p>
            <a:pPr algn="l">
              <a:buClrTx/>
              <a:buSzTx/>
              <a:buFontTx/>
            </a:pPr>
            <a:r>
              <a:rPr sz="2400" b="1">
                <a:solidFill>
                  <a:srgbClr val="ED7D31"/>
                </a:solidFill>
                <a:latin typeface="微软雅黑" panose="020B0503020204020204" charset="-122"/>
                <a:ea typeface="微软雅黑" panose="020B0503020204020204" charset="-122"/>
                <a:cs typeface="微软雅黑" panose="020B0503020204020204" charset="-122"/>
              </a:rPr>
              <a:t>（《</a:t>
            </a:r>
            <a:r>
              <a:rPr lang="zh-CN" sz="2400" b="1">
                <a:solidFill>
                  <a:srgbClr val="ED7D31"/>
                </a:solidFill>
                <a:latin typeface="微软雅黑" panose="020B0503020204020204" charset="-122"/>
                <a:ea typeface="微软雅黑" panose="020B0503020204020204" charset="-122"/>
                <a:cs typeface="微软雅黑" panose="020B0503020204020204" charset="-122"/>
              </a:rPr>
              <a:t>洛杉矶时报</a:t>
            </a:r>
            <a:r>
              <a:rPr sz="2400" b="1">
                <a:solidFill>
                  <a:srgbClr val="ED7D31"/>
                </a:solidFill>
                <a:latin typeface="微软雅黑" panose="020B0503020204020204" charset="-122"/>
                <a:ea typeface="微软雅黑" panose="020B0503020204020204" charset="-122"/>
                <a:cs typeface="微软雅黑" panose="020B0503020204020204" charset="-122"/>
              </a:rPr>
              <a:t>》2023年</a:t>
            </a:r>
            <a:r>
              <a:rPr lang="en-US" sz="2400" b="1">
                <a:solidFill>
                  <a:srgbClr val="ED7D31"/>
                </a:solidFill>
                <a:latin typeface="微软雅黑" panose="020B0503020204020204" charset="-122"/>
                <a:ea typeface="微软雅黑" panose="020B0503020204020204" charset="-122"/>
                <a:cs typeface="微软雅黑" panose="020B0503020204020204" charset="-122"/>
              </a:rPr>
              <a:t>5</a:t>
            </a:r>
            <a:r>
              <a:rPr sz="2400" b="1">
                <a:solidFill>
                  <a:srgbClr val="ED7D31"/>
                </a:solidFill>
                <a:latin typeface="微软雅黑" panose="020B0503020204020204" charset="-122"/>
                <a:ea typeface="微软雅黑" panose="020B0503020204020204" charset="-122"/>
                <a:cs typeface="微软雅黑" panose="020B0503020204020204" charset="-122"/>
              </a:rPr>
              <a:t>月</a:t>
            </a:r>
            <a:r>
              <a:rPr lang="en-US" sz="2400" b="1">
                <a:solidFill>
                  <a:srgbClr val="ED7D31"/>
                </a:solidFill>
                <a:latin typeface="微软雅黑" panose="020B0503020204020204" charset="-122"/>
                <a:ea typeface="微软雅黑" panose="020B0503020204020204" charset="-122"/>
                <a:cs typeface="微软雅黑" panose="020B0503020204020204" charset="-122"/>
              </a:rPr>
              <a:t>7</a:t>
            </a:r>
            <a:r>
              <a:rPr lang="zh-CN" altLang="en-US" sz="2400" b="1">
                <a:solidFill>
                  <a:srgbClr val="ED7D31"/>
                </a:solidFill>
                <a:latin typeface="微软雅黑" panose="020B0503020204020204" charset="-122"/>
                <a:ea typeface="微软雅黑" panose="020B0503020204020204" charset="-122"/>
                <a:cs typeface="微软雅黑" panose="020B0503020204020204" charset="-122"/>
              </a:rPr>
              <a:t>日</a:t>
            </a:r>
            <a:r>
              <a:rPr lang="en-US" sz="2400" b="1">
                <a:solidFill>
                  <a:srgbClr val="ED7D31"/>
                </a:solidFill>
                <a:latin typeface="微软雅黑" panose="020B0503020204020204" charset="-122"/>
                <a:ea typeface="微软雅黑" panose="020B0503020204020204" charset="-122"/>
                <a:cs typeface="微软雅黑" panose="020B0503020204020204" charset="-122"/>
              </a:rPr>
              <a:t> A3</a:t>
            </a:r>
            <a:r>
              <a:rPr sz="2400" b="1">
                <a:solidFill>
                  <a:srgbClr val="ED7D31"/>
                </a:solidFill>
                <a:latin typeface="微软雅黑" panose="020B0503020204020204" charset="-122"/>
                <a:ea typeface="微软雅黑" panose="020B0503020204020204" charset="-122"/>
                <a:cs typeface="微软雅黑" panose="020B0503020204020204" charset="-122"/>
              </a:rPr>
              <a:t>版面）</a:t>
            </a:r>
            <a:endParaRPr sz="24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6" name="文本框 16"/>
          <p:cNvSpPr txBox="1"/>
          <p:nvPr/>
        </p:nvSpPr>
        <p:spPr>
          <a:xfrm>
            <a:off x="0" y="0"/>
            <a:ext cx="1692275"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zh-CN" altLang="zh-CN" sz="2800" b="1" dirty="0">
              <a:solidFill>
                <a:sysClr val="window" lastClr="FFFFFF"/>
              </a:solidFill>
              <a:sym typeface="微软雅黑" panose="020B0503020204020204" charset="-122"/>
            </a:endParaRPr>
          </a:p>
        </p:txBody>
      </p:sp>
      <p:sp>
        <p:nvSpPr>
          <p:cNvPr id="4" name="文本框 3"/>
          <p:cNvSpPr txBox="1"/>
          <p:nvPr/>
        </p:nvSpPr>
        <p:spPr>
          <a:xfrm>
            <a:off x="2875280" y="533400"/>
            <a:ext cx="181356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was crowned </a:t>
            </a:r>
            <a:endParaRPr kumimoji="0" lang="zh-CN" alt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4" name="文本框 13"/>
          <p:cNvSpPr txBox="1"/>
          <p:nvPr/>
        </p:nvSpPr>
        <p:spPr>
          <a:xfrm>
            <a:off x="9815830" y="2101215"/>
            <a:ext cx="96266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which  </a:t>
            </a:r>
            <a:endParaRPr sz="2600" b="1">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5474335" y="3625850"/>
            <a:ext cx="1285240"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formally </a:t>
            </a:r>
            <a:endParaRPr sz="27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2791460" y="4041140"/>
            <a:ext cx="1033780"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invited</a:t>
            </a:r>
            <a:endParaRPr sz="27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2654300" y="5597525"/>
            <a:ext cx="1170305"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objects</a:t>
            </a:r>
            <a:r>
              <a:rPr lang="en-US" sz="2700">
                <a:solidFill>
                  <a:srgbClr val="FF0000"/>
                </a:solidFill>
                <a:latin typeface="Times New Roman" panose="02020603050405020304" charset="0"/>
                <a:cs typeface="Times New Roman" panose="02020603050405020304" charset="0"/>
                <a:sym typeface="+mn-ea"/>
              </a:rPr>
              <a:t> </a:t>
            </a:r>
            <a:endParaRPr kumimoji="0" lang="en-US" sz="27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0" name="文本框 19"/>
          <p:cNvSpPr txBox="1"/>
          <p:nvPr/>
        </p:nvSpPr>
        <p:spPr>
          <a:xfrm>
            <a:off x="4866640" y="6428105"/>
            <a:ext cx="607695"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but </a:t>
            </a:r>
            <a:endParaRPr kumimoji="0" lang="en-US" sz="27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1" name="文本框 20"/>
          <p:cNvSpPr txBox="1"/>
          <p:nvPr/>
        </p:nvSpPr>
        <p:spPr>
          <a:xfrm>
            <a:off x="8180705" y="6012815"/>
            <a:ext cx="1286510"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to evoke</a:t>
            </a:r>
            <a:endParaRPr sz="2700">
              <a:solidFill>
                <a:srgbClr val="FF0000"/>
              </a:solidFill>
              <a:latin typeface="Times New Roman" panose="02020603050405020304" charset="0"/>
              <a:cs typeface="Times New Roman" panose="02020603050405020304" charset="0"/>
              <a:sym typeface="+mn-ea"/>
            </a:endParaRPr>
          </a:p>
        </p:txBody>
      </p:sp>
      <p:sp>
        <p:nvSpPr>
          <p:cNvPr id="22" name="文本框 21"/>
          <p:cNvSpPr txBox="1"/>
          <p:nvPr/>
        </p:nvSpPr>
        <p:spPr>
          <a:xfrm>
            <a:off x="3945890" y="3303270"/>
            <a:ext cx="163449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600">
                <a:solidFill>
                  <a:srgbClr val="FF0000"/>
                </a:solidFill>
                <a:latin typeface="Times New Roman" panose="02020603050405020304" charset="0"/>
                <a:cs typeface="Times New Roman" panose="02020603050405020304" charset="0"/>
                <a:sym typeface="+mn-ea"/>
              </a:rPr>
              <a:t> </a:t>
            </a:r>
            <a:r>
              <a:rPr sz="2600">
                <a:solidFill>
                  <a:srgbClr val="FF0000"/>
                </a:solidFill>
                <a:latin typeface="Times New Roman" panose="02020603050405020304" charset="0"/>
                <a:cs typeface="Times New Roman" panose="02020603050405020304" charset="0"/>
                <a:sym typeface="+mn-ea"/>
              </a:rPr>
              <a:t>ceremonial </a:t>
            </a:r>
            <a:endParaRPr sz="2600">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nvSpPr>
        <p:spPr>
          <a:xfrm>
            <a:off x="1056005" y="2101215"/>
            <a:ext cx="82550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 the </a:t>
            </a:r>
            <a:endParaRPr sz="26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4996815" y="876300"/>
            <a:ext cx="86296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taking </a:t>
            </a:r>
            <a:endParaRPr sz="26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4" grpId="0" bldLvl="0" animBg="1"/>
      <p:bldP spid="14" grpId="0" bldLvl="0" animBg="1"/>
      <p:bldP spid="16" grpId="0" bldLvl="0" animBg="1"/>
      <p:bldP spid="17" grpId="0" bldLvl="0" animBg="1"/>
      <p:bldP spid="18" grpId="0" bldLvl="0" animBg="1"/>
      <p:bldP spid="20" grpId="0" bldLvl="0" animBg="1"/>
      <p:bldP spid="21" grpId="0" bldLvl="0" animBg="1"/>
      <p:bldP spid="22" grpId="0" bldLvl="0" animBg="1"/>
      <p:bldP spid="23" grpId="0" bldLvl="0" animBg="1"/>
      <p:bldP spid="1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497332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sumptuous</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very expensive and looking very impressive    </a:t>
            </a:r>
            <a:r>
              <a:rPr sz="2800">
                <a:latin typeface="Times New Roman" panose="02020603050405020304" charset="0"/>
                <a:ea typeface="华文中宋" panose="02010600040101010101" charset="-122"/>
                <a:cs typeface="Times New Roman" panose="02020603050405020304" charset="0"/>
                <a:sym typeface="+mn-ea"/>
              </a:rPr>
              <a:t>华贵的；豪华的；</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He lay down upon a sumptuous divan, and proceeded to instruct himself with honest zeal.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他躺在一张豪华的长沙发上，开始全神贯注地研习礼节</a:t>
            </a:r>
            <a:r>
              <a:rPr lang="zh-CN"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evoke</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to bring a feeling, a memory or an image into your mind     </a:t>
            </a:r>
            <a:r>
              <a:rPr lang="zh-CN" altLang="en-US" sz="2800">
                <a:latin typeface="Times New Roman" panose="02020603050405020304" charset="0"/>
                <a:ea typeface="华文中宋" panose="02010600040101010101" charset="-122"/>
                <a:cs typeface="Times New Roman" panose="02020603050405020304" charset="0"/>
                <a:sym typeface="+mn-ea"/>
              </a:rPr>
              <a:t>引起，唤起（感情、记忆或形象）</a:t>
            </a:r>
            <a:r>
              <a:rPr lang="en-US" sz="2800">
                <a:latin typeface="Times New Roman" panose="02020603050405020304" charset="0"/>
                <a:ea typeface="华文中宋" panose="02010600040101010101" charset="-122"/>
                <a:cs typeface="Times New Roman" panose="02020603050405020304" charset="0"/>
              </a:rPr>
              <a:t>   </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The music evoked memories of her youth.</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sz="2800">
                <a:latin typeface="华文中宋" panose="02010600040101010101" charset="-122"/>
                <a:ea typeface="华文中宋" panose="02010600040101010101" charset="-122"/>
                <a:cs typeface="华文中宋" panose="02010600040101010101" charset="-122"/>
              </a:rPr>
              <a:t>     </a:t>
            </a:r>
            <a:r>
              <a:rPr sz="2800">
                <a:latin typeface="华文中宋" panose="02010600040101010101" charset="-122"/>
                <a:ea typeface="华文中宋" panose="02010600040101010101" charset="-122"/>
                <a:cs typeface="华文中宋" panose="02010600040101010101" charset="-122"/>
              </a:rPr>
              <a:t>这乐曲勾起了她对青年时代的回忆。</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11455" y="2475865"/>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11455" y="3087370"/>
            <a:ext cx="1023874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We dined in sumptuous surroundings.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320675" y="5680710"/>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25425" y="6219825"/>
            <a:ext cx="1061339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His case is unlikely to evoke public sympathy.</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03425" y="2475865"/>
            <a:ext cx="5303520" cy="521970"/>
          </a:xfrm>
          <a:prstGeom prst="rect">
            <a:avLst/>
          </a:prstGeom>
          <a:noFill/>
        </p:spPr>
        <p:txBody>
          <a:bodyPr wrap="square" rtlCol="0" anchor="t">
            <a:spAutoFit/>
          </a:bodyPr>
          <a:lstStyle/>
          <a:p>
            <a:r>
              <a:rPr lang="zh-CN" altLang="en-US" sz="2800">
                <a:ea typeface="华文中宋" panose="02010600040101010101" charset="-122"/>
              </a:rPr>
              <a:t>我们在富丽堂皇的环境中用餐。</a:t>
            </a:r>
            <a:endParaRPr lang="zh-CN" altLang="en-US" sz="2800">
              <a:ea typeface="华文中宋" panose="02010600040101010101" charset="-122"/>
            </a:endParaRPr>
          </a:p>
        </p:txBody>
      </p:sp>
      <p:cxnSp>
        <p:nvCxnSpPr>
          <p:cNvPr id="3145728" name="直接连接符 8"/>
          <p:cNvCxnSpPr/>
          <p:nvPr/>
        </p:nvCxnSpPr>
        <p:spPr>
          <a:xfrm flipV="1">
            <a:off x="211455" y="3600450"/>
            <a:ext cx="5528945" cy="889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225425" y="6650355"/>
            <a:ext cx="6914515" cy="4635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090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03425" y="5691505"/>
            <a:ext cx="8297545" cy="521970"/>
          </a:xfrm>
          <a:prstGeom prst="rect">
            <a:avLst/>
          </a:prstGeom>
          <a:noFill/>
        </p:spPr>
        <p:txBody>
          <a:bodyPr wrap="square" rtlCol="0" anchor="t">
            <a:spAutoFit/>
          </a:bodyPr>
          <a:p>
            <a:r>
              <a:rPr lang="zh-CN" altLang="en-US" sz="2800">
                <a:ea typeface="华文中宋" panose="02010600040101010101" charset="-122"/>
              </a:rPr>
              <a:t>他的情况不大可能引起公众的同情。</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4"/>
                                        </p:tgtEl>
                                        <p:attrNameLst>
                                          <p:attrName>style.visibility</p:attrName>
                                        </p:attrNameLst>
                                      </p:cBhvr>
                                      <p:to>
                                        <p:strVal val="visible"/>
                                      </p:to>
                                    </p:set>
                                    <p:animEffect transition="in" filter="blinds(horizontal)">
                                      <p:cBhvr>
                                        <p:cTn id="15" dur="500"/>
                                        <p:tgtEl>
                                          <p:spTgt spid="104860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7" end="7"/>
                                            </p:txEl>
                                          </p:spTgt>
                                        </p:tgtEl>
                                        <p:attrNameLst>
                                          <p:attrName>style.visibility</p:attrName>
                                        </p:attrNameLst>
                                      </p:cBhvr>
                                      <p:to>
                                        <p:strVal val="visible"/>
                                      </p:to>
                                    </p:set>
                                    <p:animEffect transition="in" filter="wipe(down)">
                                      <p:cBhvr>
                                        <p:cTn id="34" dur="500"/>
                                        <p:tgtEl>
                                          <p:spTgt spid="1048602">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048606"/>
                                        </p:tgtEl>
                                        <p:attrNameLst>
                                          <p:attrName>style.visibility</p:attrName>
                                        </p:attrNameLst>
                                      </p:cBhvr>
                                      <p:to>
                                        <p:strVal val="visible"/>
                                      </p:to>
                                    </p:set>
                                    <p:animEffect transition="in" filter="blinds(horizontal)">
                                      <p:cBhvr>
                                        <p:cTn id="39" dur="500"/>
                                        <p:tgtEl>
                                          <p:spTgt spid="1048606"/>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681990"/>
            <a:ext cx="11751310" cy="278574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47345" y="769620"/>
            <a:ext cx="11669395" cy="1291590"/>
          </a:xfrm>
          <a:prstGeom prst="rect">
            <a:avLst/>
          </a:prstGeom>
          <a:noFill/>
        </p:spPr>
        <p:txBody>
          <a:bodyPr wrap="square">
            <a:spAutoFit/>
          </a:bodyPr>
          <a:lstStyle/>
          <a:p>
            <a:pPr algn="l">
              <a:buClrTx/>
              <a:buSzTx/>
              <a:buFontTx/>
            </a:pPr>
            <a:r>
              <a:rPr sz="2600">
                <a:latin typeface="Times New Roman" panose="02020603050405020304" charset="0"/>
                <a:cs typeface="Times New Roman" panose="02020603050405020304" charset="0"/>
                <a:sym typeface="+mn-ea"/>
              </a:rPr>
              <a:t>King Charles III was crowned Saturday as Britain’s sovereign in a sumptuous, ritual-infused display of pageantry, taking the helm of a centuries-old monarchy that has often struggled, like his homeland, to find its place in the modern world.</a:t>
            </a:r>
            <a:endParaRPr sz="2600">
              <a:latin typeface="Times New Roman" panose="02020603050405020304" charset="0"/>
              <a:cs typeface="Times New Roman" panose="02020603050405020304" charset="0"/>
              <a:sym typeface="+mn-ea"/>
            </a:endParaRPr>
          </a:p>
        </p:txBody>
      </p:sp>
      <p:sp>
        <p:nvSpPr>
          <p:cNvPr id="4" name="文本框 3"/>
          <p:cNvSpPr txBox="1"/>
          <p:nvPr/>
        </p:nvSpPr>
        <p:spPr>
          <a:xfrm>
            <a:off x="408305" y="220789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78280" y="2044065"/>
            <a:ext cx="10352405" cy="1291590"/>
          </a:xfrm>
          <a:prstGeom prst="rect">
            <a:avLst/>
          </a:prstGeom>
          <a:noFill/>
        </p:spPr>
        <p:txBody>
          <a:bodyPr wrap="square" rtlCol="0">
            <a:spAutoFit/>
          </a:bodyPr>
          <a:lstStyle/>
          <a:p>
            <a:pPr algn="l">
              <a:buClrTx/>
              <a:buSzTx/>
              <a:buFontTx/>
            </a:pPr>
            <a:r>
              <a:rPr sz="2600">
                <a:ea typeface="华文中宋" panose="02010600040101010101" charset="-122"/>
              </a:rPr>
              <a:t>周六，英国国王查尔斯三世在一场盛大的奢华仪式中加冕为英国君主，正式执掌一个有着数百年历史的君主制国家。像他的祖国一样，常常</a:t>
            </a:r>
            <a:r>
              <a:rPr lang="zh-CN" sz="2600">
                <a:ea typeface="华文中宋" panose="02010600040101010101" charset="-122"/>
              </a:rPr>
              <a:t>艰难地</a:t>
            </a:r>
            <a:r>
              <a:rPr sz="2600">
                <a:ea typeface="华文中宋" panose="02010600040101010101" charset="-122"/>
              </a:rPr>
              <a:t>在现代世界中找到自己的位置。</a:t>
            </a:r>
            <a:endParaRPr sz="2600">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89560" y="3622040"/>
            <a:ext cx="11751310" cy="305371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08305" y="3731895"/>
            <a:ext cx="11589385" cy="169164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Chants of “God save the king!” echoed off the ornate walls of Westminster Abbey before the 5-pound weight of the jewel-encrusted St. Edward’s Crown, which is used only for coronations, was lowered onto his whitehaired head in the culmination of Charles’ seven-decade-long journey to the throne</a:t>
            </a:r>
            <a:r>
              <a:rPr lang="en-US" sz="2600">
                <a:latin typeface="Times New Roman" panose="02020603050405020304" charset="0"/>
                <a:cs typeface="Times New Roman" panose="02020603050405020304" charset="0"/>
                <a:sym typeface="+mn-ea"/>
              </a:rPr>
              <a:t>.</a:t>
            </a:r>
            <a:endParaRPr lang="en-US" sz="2600">
              <a:latin typeface="Times New Roman" panose="02020603050405020304" charset="0"/>
              <a:cs typeface="Times New Roman" panose="02020603050405020304" charset="0"/>
              <a:sym typeface="+mn-ea"/>
            </a:endParaRPr>
          </a:p>
        </p:txBody>
      </p:sp>
      <p:sp>
        <p:nvSpPr>
          <p:cNvPr id="12" name="文本框 11"/>
          <p:cNvSpPr txBox="1"/>
          <p:nvPr/>
        </p:nvSpPr>
        <p:spPr>
          <a:xfrm>
            <a:off x="383540" y="546544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8" name="文本框 7"/>
          <p:cNvSpPr txBox="1"/>
          <p:nvPr/>
        </p:nvSpPr>
        <p:spPr>
          <a:xfrm>
            <a:off x="1402398" y="5356225"/>
            <a:ext cx="10427970" cy="1291590"/>
          </a:xfrm>
          <a:prstGeom prst="rect">
            <a:avLst/>
          </a:prstGeom>
          <a:noFill/>
        </p:spPr>
        <p:txBody>
          <a:bodyPr wrap="square" rtlCol="0">
            <a:spAutoFit/>
          </a:bodyPr>
          <a:lstStyle/>
          <a:p>
            <a:pPr algn="l">
              <a:buClrTx/>
              <a:buSzTx/>
              <a:buFontTx/>
            </a:pPr>
            <a:r>
              <a:rPr sz="2600">
                <a:latin typeface="Times New Roman" panose="02020603050405020304" charset="0"/>
                <a:ea typeface="华文中宋" panose="02010600040101010101" charset="-122"/>
                <a:cs typeface="Times New Roman" panose="02020603050405020304" charset="0"/>
              </a:rPr>
              <a:t>“上帝保佑国王!”在威斯敏斯特教堂华丽的墙壁上回响着，5磅重的圣爱德华王冠(仅用于加冕典礼)被戴在他白发苍苍的头上，标志着查尔斯70年的王位之旅达到了顶峰。</a:t>
            </a:r>
            <a:endParaRPr sz="26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195" y="32385"/>
            <a:ext cx="11864975" cy="1198880"/>
          </a:xfrm>
          <a:prstGeom prst="rect">
            <a:avLst/>
          </a:prstGeom>
          <a:noFill/>
        </p:spPr>
        <p:txBody>
          <a:bodyPr wrap="square" rtlCol="0" anchor="t">
            <a:spAutoFit/>
          </a:bodyPr>
          <a:p>
            <a:pPr algn="ctr"/>
            <a:r>
              <a:rPr lang="en-US" altLang="zh-CN" sz="3600" b="1">
                <a:latin typeface="Times New Roman" panose="02020603050405020304" charset="0"/>
                <a:cs typeface="Times New Roman" panose="02020603050405020304" charset="0"/>
              </a:rPr>
              <a:t>2. Beijing acclaims its first male chess champion   </a:t>
            </a:r>
            <a:endParaRPr lang="en-US" altLang="zh-CN" sz="3600" b="1">
              <a:latin typeface="Times New Roman" panose="02020603050405020304" charset="0"/>
              <a:cs typeface="Times New Roman" panose="02020603050405020304" charset="0"/>
            </a:endParaRPr>
          </a:p>
          <a:p>
            <a:pPr algn="ctr"/>
            <a:r>
              <a:rPr lang="zh-CN" sz="3600" b="1">
                <a:solidFill>
                  <a:srgbClr val="ED7D31"/>
                </a:solidFill>
                <a:latin typeface="微软雅黑" panose="020B0503020204020204" charset="-122"/>
                <a:ea typeface="微软雅黑" panose="020B0503020204020204" charset="-122"/>
                <a:cs typeface="微软雅黑" panose="020B0503020204020204" charset="-122"/>
              </a:rPr>
              <a:t>丁立人勇夺国际象棋男子个人世界冠军</a:t>
            </a:r>
            <a:endParaRPr lang="zh-CN" sz="36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100" name="图片 99"/>
          <p:cNvPicPr/>
          <p:nvPr/>
        </p:nvPicPr>
        <p:blipFill>
          <a:blip r:embed="rId1"/>
          <a:stretch>
            <a:fillRect/>
          </a:stretch>
        </p:blipFill>
        <p:spPr>
          <a:xfrm>
            <a:off x="2244090" y="1637665"/>
            <a:ext cx="7914640" cy="4234815"/>
          </a:xfrm>
          <a:prstGeom prst="rect">
            <a:avLst/>
          </a:prstGeom>
          <a:noFill/>
          <a:ln w="9525">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521970"/>
            <a:ext cx="12192000" cy="6452235"/>
          </a:xfrm>
          <a:prstGeom prst="rect">
            <a:avLst/>
          </a:prstGeom>
          <a:noFill/>
        </p:spPr>
        <p:txBody>
          <a:bodyPr wrap="square" rtlCol="0" anchor="t">
            <a:spAutoFit/>
          </a:bodyPr>
          <a:p>
            <a:pPr indent="0" fontAlgn="auto">
              <a:lnSpc>
                <a:spcPts val="3100"/>
              </a:lnSpc>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China has its first male chess world champion after Ding Liren claimed the title by </a:t>
            </a:r>
            <a:r>
              <a:rPr lang="en-US" sz="2600">
                <a:latin typeface="Times New Roman" panose="02020603050405020304" charset="0"/>
                <a:cs typeface="Times New Roman" panose="02020603050405020304" charset="0"/>
              </a:rPr>
              <a:t>—________ (</a:t>
            </a:r>
            <a:r>
              <a:rPr sz="2600">
                <a:latin typeface="Times New Roman" panose="02020603050405020304" charset="0"/>
                <a:cs typeface="Times New Roman" panose="02020603050405020304" charset="0"/>
              </a:rPr>
              <a:t>beat</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Ian Nepomniachtchi, the Russian grandmaster.</a:t>
            </a:r>
            <a:endParaRPr sz="2600">
              <a:latin typeface="Times New Roman" panose="02020603050405020304" charset="0"/>
              <a:cs typeface="Times New Roman" panose="02020603050405020304" charset="0"/>
            </a:endParaRPr>
          </a:p>
          <a:p>
            <a:pPr indent="0" fontAlgn="auto">
              <a:lnSpc>
                <a:spcPts val="3100"/>
              </a:lnSpc>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An emotional Ding, 30, from Wenzhou — known </a:t>
            </a:r>
            <a:r>
              <a:rPr lang="en-US" sz="2600">
                <a:latin typeface="Times New Roman" panose="02020603050405020304" charset="0"/>
                <a:cs typeface="Times New Roman" panose="02020603050405020304" charset="0"/>
              </a:rPr>
              <a:t>___ </a:t>
            </a:r>
            <a:r>
              <a:rPr sz="2600">
                <a:latin typeface="Times New Roman" panose="02020603050405020304" charset="0"/>
                <a:cs typeface="Times New Roman" panose="02020603050405020304" charset="0"/>
              </a:rPr>
              <a:t> “the city of chess” —promised </a:t>
            </a:r>
            <a:r>
              <a:rPr lang="en-US" sz="2600">
                <a:latin typeface="Times New Roman" panose="02020603050405020304" charset="0"/>
                <a:cs typeface="Times New Roman" panose="02020603050405020304" charset="0"/>
              </a:rPr>
              <a:t>_______ (</a:t>
            </a:r>
            <a:r>
              <a:rPr lang="en-US" altLang="zh-CN" sz="2600">
                <a:solidFill>
                  <a:srgbClr val="0000FF"/>
                </a:solidFill>
                <a:latin typeface="Times New Roman" panose="02020603050405020304" charset="0"/>
                <a:cs typeface="Times New Roman" panose="02020603050405020304" charset="0"/>
              </a:rPr>
              <a:t>shed</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tears after his victory in Astana, Kazakhstan. He succeeded Magnus Carlsen of Norway, the five</a:t>
            </a: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times champion who </a:t>
            </a:r>
            <a:r>
              <a:rPr lang="en-US" sz="2600">
                <a:latin typeface="Times New Roman" panose="02020603050405020304" charset="0"/>
                <a:cs typeface="Times New Roman" panose="02020603050405020304" charset="0"/>
              </a:rPr>
              <a:t>__________(</a:t>
            </a:r>
            <a:r>
              <a:rPr sz="2600">
                <a:latin typeface="Times New Roman" panose="02020603050405020304" charset="0"/>
                <a:cs typeface="Times New Roman" panose="02020603050405020304" charset="0"/>
              </a:rPr>
              <a:t>cho</a:t>
            </a:r>
            <a:r>
              <a:rPr lang="en-US" sz="2600">
                <a:latin typeface="Times New Roman" panose="02020603050405020304" charset="0"/>
                <a:cs typeface="Times New Roman" panose="02020603050405020304" charset="0"/>
              </a:rPr>
              <a:t>o</a:t>
            </a:r>
            <a:r>
              <a:rPr sz="2600">
                <a:latin typeface="Times New Roman" panose="02020603050405020304" charset="0"/>
                <a:cs typeface="Times New Roman" panose="02020603050405020304" charset="0"/>
              </a:rPr>
              <a:t>se</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not to defend his title.“</a:t>
            </a:r>
            <a:r>
              <a:rPr lang="en-US" sz="2600">
                <a:latin typeface="Times New Roman" panose="02020603050405020304" charset="0"/>
                <a:cs typeface="Times New Roman" panose="02020603050405020304" charset="0"/>
              </a:rPr>
              <a:t>____ </a:t>
            </a:r>
            <a:r>
              <a:rPr sz="2600">
                <a:latin typeface="Times New Roman" panose="02020603050405020304" charset="0"/>
                <a:cs typeface="Times New Roman" panose="02020603050405020304" charset="0"/>
              </a:rPr>
              <a:t> moment Ian resigned the game was a very emotional moment. I couldn’t control my feelings.” The Chinese government praised Ding for “winning glory for the motherland”.</a:t>
            </a:r>
            <a:endParaRPr sz="2600">
              <a:latin typeface="Times New Roman" panose="02020603050405020304" charset="0"/>
              <a:cs typeface="Times New Roman" panose="02020603050405020304" charset="0"/>
            </a:endParaRPr>
          </a:p>
          <a:p>
            <a:pPr indent="0" fontAlgn="auto">
              <a:lnSpc>
                <a:spcPts val="3100"/>
              </a:lnSpc>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Ding secured victory in a play-off. He and Nepomniachtchi, a critic of the war in Ukraine </a:t>
            </a:r>
            <a:r>
              <a:rPr lang="en-US" sz="2600">
                <a:latin typeface="Times New Roman" panose="02020603050405020304" charset="0"/>
                <a:cs typeface="Times New Roman" panose="02020603050405020304" charset="0"/>
              </a:rPr>
              <a:t>____ </a:t>
            </a:r>
            <a:r>
              <a:rPr sz="2600">
                <a:latin typeface="Times New Roman" panose="02020603050405020304" charset="0"/>
                <a:cs typeface="Times New Roman" panose="02020603050405020304" charset="0"/>
              </a:rPr>
              <a:t> played under a neutral flag, finished on seven points each after the 14 first-stage games. Each won three </a:t>
            </a:r>
            <a:r>
              <a:rPr lang="en-US" sz="2600">
                <a:latin typeface="Times New Roman" panose="02020603050405020304" charset="0"/>
                <a:cs typeface="Times New Roman" panose="02020603050405020304" charset="0"/>
              </a:rPr>
              <a:t>_____ </a:t>
            </a:r>
            <a:r>
              <a:rPr sz="2600">
                <a:latin typeface="Times New Roman" panose="02020603050405020304" charset="0"/>
                <a:cs typeface="Times New Roman" panose="02020603050405020304" charset="0"/>
              </a:rPr>
              <a:t> the others ended in a draw.</a:t>
            </a: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For the tiebreak, the contenders had only 25 minutes to make their moves, plus an </a:t>
            </a:r>
            <a:r>
              <a:rPr lang="en-US" sz="2600">
                <a:latin typeface="Times New Roman" panose="02020603050405020304" charset="0"/>
                <a:cs typeface="Times New Roman" panose="02020603050405020304" charset="0"/>
              </a:rPr>
              <a:t>__________ (</a:t>
            </a:r>
            <a:r>
              <a:rPr sz="2600">
                <a:latin typeface="Times New Roman" panose="02020603050405020304" charset="0"/>
                <a:cs typeface="Times New Roman" panose="02020603050405020304" charset="0"/>
              </a:rPr>
              <a:t>addition</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ten seconds for each move played.</a:t>
            </a:r>
            <a:endParaRPr sz="2600">
              <a:latin typeface="Times New Roman" panose="02020603050405020304" charset="0"/>
              <a:cs typeface="Times New Roman" panose="02020603050405020304" charset="0"/>
            </a:endParaRPr>
          </a:p>
          <a:p>
            <a:pPr indent="0" fontAlgn="auto">
              <a:lnSpc>
                <a:spcPts val="3100"/>
              </a:lnSpc>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A €2 million (£1.8 million) prize will be </a:t>
            </a:r>
            <a:r>
              <a:rPr lang="en-US" altLang="zh-CN" sz="2600">
                <a:solidFill>
                  <a:srgbClr val="0000FF"/>
                </a:solidFill>
                <a:latin typeface="Times New Roman" panose="02020603050405020304" charset="0"/>
                <a:cs typeface="Times New Roman" panose="02020603050405020304" charset="0"/>
              </a:rPr>
              <a:t>split</a:t>
            </a:r>
            <a:r>
              <a:rPr sz="2600">
                <a:latin typeface="Times New Roman" panose="02020603050405020304" charset="0"/>
                <a:cs typeface="Times New Roman" panose="02020603050405020304" charset="0"/>
              </a:rPr>
              <a:t> 55-45 between the </a:t>
            </a:r>
            <a:r>
              <a:rPr lang="en-US" sz="2600">
                <a:latin typeface="Times New Roman" panose="02020603050405020304" charset="0"/>
                <a:cs typeface="Times New Roman" panose="02020603050405020304" charset="0"/>
              </a:rPr>
              <a:t>_______ (</a:t>
            </a:r>
            <a:r>
              <a:rPr sz="2600">
                <a:latin typeface="Times New Roman" panose="02020603050405020304" charset="0"/>
                <a:cs typeface="Times New Roman" panose="02020603050405020304" charset="0"/>
              </a:rPr>
              <a:t>finalist</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Carlsen will remain the world’s top</a:t>
            </a: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rated player. China </a:t>
            </a:r>
            <a:r>
              <a:rPr lang="en-US" sz="2600">
                <a:latin typeface="Times New Roman" panose="02020603050405020304" charset="0"/>
                <a:cs typeface="Times New Roman" panose="02020603050405020304" charset="0"/>
              </a:rPr>
              <a:t>____________  (</a:t>
            </a:r>
            <a:r>
              <a:rPr sz="2600">
                <a:latin typeface="Times New Roman" panose="02020603050405020304" charset="0"/>
                <a:cs typeface="Times New Roman" panose="02020603050405020304" charset="0"/>
              </a:rPr>
              <a:t>dominate</a:t>
            </a: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women’s chess and the current world champion is Ju Wenjun from Shanghai.</a:t>
            </a:r>
            <a:endParaRPr sz="2600">
              <a:latin typeface="Times New Roman" panose="02020603050405020304" charset="0"/>
              <a:cs typeface="Times New Roman" panose="02020603050405020304" charset="0"/>
            </a:endParaRPr>
          </a:p>
        </p:txBody>
      </p:sp>
      <p:sp>
        <p:nvSpPr>
          <p:cNvPr id="1048598" name="文本框 4"/>
          <p:cNvSpPr txBox="1"/>
          <p:nvPr/>
        </p:nvSpPr>
        <p:spPr>
          <a:xfrm>
            <a:off x="1881505" y="61595"/>
            <a:ext cx="8896985" cy="460375"/>
          </a:xfrm>
          <a:prstGeom prst="rect">
            <a:avLst/>
          </a:prstGeom>
          <a:noFill/>
        </p:spPr>
        <p:txBody>
          <a:bodyPr wrap="square" rtlCol="0">
            <a:spAutoFit/>
          </a:bodyPr>
          <a:p>
            <a:pPr algn="l">
              <a:buClrTx/>
              <a:buSzTx/>
              <a:buFontTx/>
            </a:pPr>
            <a:r>
              <a:rPr sz="2400" b="1">
                <a:solidFill>
                  <a:srgbClr val="ED7D31"/>
                </a:solidFill>
                <a:latin typeface="微软雅黑" panose="020B0503020204020204" charset="-122"/>
                <a:ea typeface="微软雅黑" panose="020B0503020204020204" charset="-122"/>
                <a:cs typeface="微软雅黑" panose="020B0503020204020204" charset="-122"/>
              </a:rPr>
              <a:t>（《</a:t>
            </a:r>
            <a:r>
              <a:rPr lang="zh-CN" sz="2400" b="1">
                <a:solidFill>
                  <a:srgbClr val="ED7D31"/>
                </a:solidFill>
                <a:latin typeface="微软雅黑" panose="020B0503020204020204" charset="-122"/>
                <a:ea typeface="微软雅黑" panose="020B0503020204020204" charset="-122"/>
                <a:cs typeface="微软雅黑" panose="020B0503020204020204" charset="-122"/>
              </a:rPr>
              <a:t>泰晤士报</a:t>
            </a:r>
            <a:r>
              <a:rPr sz="2400" b="1">
                <a:solidFill>
                  <a:srgbClr val="ED7D31"/>
                </a:solidFill>
                <a:latin typeface="微软雅黑" panose="020B0503020204020204" charset="-122"/>
                <a:ea typeface="微软雅黑" panose="020B0503020204020204" charset="-122"/>
                <a:cs typeface="微软雅黑" panose="020B0503020204020204" charset="-122"/>
              </a:rPr>
              <a:t>》2023年</a:t>
            </a:r>
            <a:r>
              <a:rPr lang="en-US" sz="2400" b="1">
                <a:solidFill>
                  <a:srgbClr val="ED7D31"/>
                </a:solidFill>
                <a:latin typeface="微软雅黑" panose="020B0503020204020204" charset="-122"/>
                <a:ea typeface="微软雅黑" panose="020B0503020204020204" charset="-122"/>
                <a:cs typeface="微软雅黑" panose="020B0503020204020204" charset="-122"/>
              </a:rPr>
              <a:t>5</a:t>
            </a:r>
            <a:r>
              <a:rPr sz="2400" b="1">
                <a:solidFill>
                  <a:srgbClr val="ED7D31"/>
                </a:solidFill>
                <a:latin typeface="微软雅黑" panose="020B0503020204020204" charset="-122"/>
                <a:ea typeface="微软雅黑" panose="020B0503020204020204" charset="-122"/>
                <a:cs typeface="微软雅黑" panose="020B0503020204020204" charset="-122"/>
              </a:rPr>
              <a:t>月</a:t>
            </a:r>
            <a:r>
              <a:rPr lang="en-US" sz="2400" b="1">
                <a:solidFill>
                  <a:srgbClr val="ED7D31"/>
                </a:solidFill>
                <a:latin typeface="微软雅黑" panose="020B0503020204020204" charset="-122"/>
                <a:ea typeface="微软雅黑" panose="020B0503020204020204" charset="-122"/>
                <a:cs typeface="微软雅黑" panose="020B0503020204020204" charset="-122"/>
              </a:rPr>
              <a:t>2</a:t>
            </a:r>
            <a:r>
              <a:rPr lang="zh-CN" altLang="en-US" sz="2400" b="1">
                <a:solidFill>
                  <a:srgbClr val="ED7D31"/>
                </a:solidFill>
                <a:latin typeface="微软雅黑" panose="020B0503020204020204" charset="-122"/>
                <a:ea typeface="微软雅黑" panose="020B0503020204020204" charset="-122"/>
                <a:cs typeface="微软雅黑" panose="020B0503020204020204" charset="-122"/>
              </a:rPr>
              <a:t>日</a:t>
            </a:r>
            <a:r>
              <a:rPr lang="en-US" sz="2400" b="1">
                <a:solidFill>
                  <a:srgbClr val="ED7D31"/>
                </a:solidFill>
                <a:latin typeface="微软雅黑" panose="020B0503020204020204" charset="-122"/>
                <a:ea typeface="微软雅黑" panose="020B0503020204020204" charset="-122"/>
                <a:cs typeface="微软雅黑" panose="020B0503020204020204" charset="-122"/>
              </a:rPr>
              <a:t> 28</a:t>
            </a:r>
            <a:r>
              <a:rPr lang="zh-CN" altLang="en-US" sz="2400" b="1">
                <a:solidFill>
                  <a:srgbClr val="ED7D31"/>
                </a:solidFill>
                <a:latin typeface="微软雅黑" panose="020B0503020204020204" charset="-122"/>
                <a:ea typeface="微软雅黑" panose="020B0503020204020204" charset="-122"/>
                <a:cs typeface="微软雅黑" panose="020B0503020204020204" charset="-122"/>
              </a:rPr>
              <a:t>页</a:t>
            </a:r>
            <a:r>
              <a:rPr sz="2400" b="1">
                <a:solidFill>
                  <a:srgbClr val="ED7D31"/>
                </a:solidFill>
                <a:latin typeface="微软雅黑" panose="020B0503020204020204" charset="-122"/>
                <a:ea typeface="微软雅黑" panose="020B0503020204020204" charset="-122"/>
                <a:cs typeface="微软雅黑" panose="020B0503020204020204" charset="-122"/>
              </a:rPr>
              <a:t>）</a:t>
            </a:r>
            <a:endParaRPr sz="24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6" name="文本框 16"/>
          <p:cNvSpPr txBox="1"/>
          <p:nvPr/>
        </p:nvSpPr>
        <p:spPr>
          <a:xfrm>
            <a:off x="0" y="0"/>
            <a:ext cx="1692275"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zh-CN" altLang="zh-CN" sz="2800" b="1" dirty="0">
              <a:solidFill>
                <a:sysClr val="window" lastClr="FFFFFF"/>
              </a:solidFill>
              <a:sym typeface="微软雅黑" panose="020B0503020204020204" charset="-122"/>
            </a:endParaRPr>
          </a:p>
        </p:txBody>
      </p:sp>
      <p:sp>
        <p:nvSpPr>
          <p:cNvPr id="4" name="文本框 3"/>
          <p:cNvSpPr txBox="1"/>
          <p:nvPr/>
        </p:nvSpPr>
        <p:spPr>
          <a:xfrm>
            <a:off x="185420" y="963930"/>
            <a:ext cx="115252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beating </a:t>
            </a:r>
            <a:endParaRPr kumimoji="0" lang="zh-CN" alt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4" name="文本框 13"/>
          <p:cNvSpPr txBox="1"/>
          <p:nvPr/>
        </p:nvSpPr>
        <p:spPr>
          <a:xfrm>
            <a:off x="6751955" y="2145665"/>
            <a:ext cx="169989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fromWordArt="0" anchor="t" anchorCtr="0" forceAA="0" upright="0" compatLnSpc="1">
            <a:spAutoFit/>
          </a:bodyPr>
          <a:p>
            <a:pPr lvl="0" algn="l" hangingPunct="0">
              <a:spcBef>
                <a:spcPts val="0"/>
              </a:spcBef>
              <a:spcAft>
                <a:spcPts val="0"/>
              </a:spcAft>
              <a:buClrTx/>
              <a:buSzTx/>
              <a:buFontTx/>
            </a:pPr>
            <a:r>
              <a:rPr sz="2600">
                <a:solidFill>
                  <a:srgbClr val="FF0000"/>
                </a:solidFill>
                <a:latin typeface="Times New Roman" panose="02020603050405020304" charset="0"/>
                <a:cs typeface="Times New Roman" panose="02020603050405020304" charset="0"/>
                <a:sym typeface="+mn-ea"/>
              </a:rPr>
              <a:t>had chosen </a:t>
            </a:r>
            <a:endParaRPr sz="2600">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1270635" y="4124960"/>
            <a:ext cx="1007110"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wh</a:t>
            </a:r>
            <a:r>
              <a:rPr lang="en-US" sz="2600">
                <a:solidFill>
                  <a:srgbClr val="FF0000"/>
                </a:solidFill>
                <a:latin typeface="Times New Roman" panose="02020603050405020304" charset="0"/>
                <a:cs typeface="Times New Roman" panose="02020603050405020304" charset="0"/>
                <a:sym typeface="+mn-ea"/>
              </a:rPr>
              <a:t>o</a:t>
            </a:r>
            <a:r>
              <a:rPr sz="2700">
                <a:solidFill>
                  <a:srgbClr val="FF0000"/>
                </a:solidFill>
                <a:latin typeface="Times New Roman" panose="02020603050405020304" charset="0"/>
                <a:cs typeface="Times New Roman" panose="02020603050405020304" charset="0"/>
                <a:sym typeface="+mn-ea"/>
              </a:rPr>
              <a:t> </a:t>
            </a:r>
            <a:endParaRPr sz="27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3991610" y="4540250"/>
            <a:ext cx="89598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wh</a:t>
            </a:r>
            <a:r>
              <a:rPr lang="en-US" sz="2600">
                <a:solidFill>
                  <a:srgbClr val="FF0000"/>
                </a:solidFill>
                <a:latin typeface="Times New Roman" panose="02020603050405020304" charset="0"/>
                <a:cs typeface="Times New Roman" panose="02020603050405020304" charset="0"/>
                <a:sym typeface="+mn-ea"/>
              </a:rPr>
              <a:t>ile</a:t>
            </a:r>
            <a:endParaRPr lang="en-US" sz="26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8394065" y="4940300"/>
            <a:ext cx="142240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additional</a:t>
            </a:r>
            <a:r>
              <a:rPr lang="en-US" sz="2600">
                <a:solidFill>
                  <a:srgbClr val="FF0000"/>
                </a:solidFill>
                <a:latin typeface="Times New Roman" panose="02020603050405020304" charset="0"/>
                <a:cs typeface="Times New Roman" panose="02020603050405020304" charset="0"/>
                <a:sym typeface="+mn-ea"/>
              </a:rPr>
              <a:t> </a:t>
            </a:r>
            <a:endPar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0" name="文本框 19"/>
          <p:cNvSpPr txBox="1"/>
          <p:nvPr/>
        </p:nvSpPr>
        <p:spPr>
          <a:xfrm>
            <a:off x="7431405" y="6113145"/>
            <a:ext cx="220408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has dominated  </a:t>
            </a:r>
            <a:endPar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1" name="文本框 20"/>
          <p:cNvSpPr txBox="1"/>
          <p:nvPr/>
        </p:nvSpPr>
        <p:spPr>
          <a:xfrm>
            <a:off x="9128760" y="5713095"/>
            <a:ext cx="110363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finalists</a:t>
            </a:r>
            <a:endParaRPr sz="2600">
              <a:solidFill>
                <a:srgbClr val="FF0000"/>
              </a:solidFill>
              <a:latin typeface="Times New Roman" panose="02020603050405020304" charset="0"/>
              <a:cs typeface="Times New Roman" panose="02020603050405020304" charset="0"/>
              <a:sym typeface="+mn-ea"/>
            </a:endParaRPr>
          </a:p>
        </p:txBody>
      </p:sp>
      <p:sp>
        <p:nvSpPr>
          <p:cNvPr id="22" name="文本框 21"/>
          <p:cNvSpPr txBox="1"/>
          <p:nvPr/>
        </p:nvSpPr>
        <p:spPr>
          <a:xfrm>
            <a:off x="827405" y="2527300"/>
            <a:ext cx="762000"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700">
                <a:solidFill>
                  <a:srgbClr val="FF0000"/>
                </a:solidFill>
                <a:latin typeface="Times New Roman" panose="02020603050405020304" charset="0"/>
                <a:cs typeface="Times New Roman" panose="02020603050405020304" charset="0"/>
                <a:sym typeface="+mn-ea"/>
              </a:rPr>
              <a:t> </a:t>
            </a:r>
            <a:r>
              <a:rPr sz="2600">
                <a:solidFill>
                  <a:srgbClr val="FF0000"/>
                </a:solidFill>
                <a:latin typeface="Times New Roman" panose="02020603050405020304" charset="0"/>
                <a:cs typeface="Times New Roman" panose="02020603050405020304" charset="0"/>
                <a:sym typeface="+mn-ea"/>
              </a:rPr>
              <a:t>The </a:t>
            </a:r>
            <a:endParaRPr sz="2600">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nvSpPr>
        <p:spPr>
          <a:xfrm>
            <a:off x="103505" y="1745615"/>
            <a:ext cx="116713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 to shed</a:t>
            </a:r>
            <a:endParaRPr sz="26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7312025" y="1363980"/>
            <a:ext cx="86296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as </a:t>
            </a:r>
            <a:endParaRPr sz="26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4" grpId="0" bldLvl="0" animBg="1"/>
      <p:bldP spid="14" grpId="0" bldLvl="0" animBg="1"/>
      <p:bldP spid="16" grpId="0" bldLvl="0" animBg="1"/>
      <p:bldP spid="17" grpId="0" bldLvl="0" animBg="1"/>
      <p:bldP spid="18" grpId="0" bldLvl="0" animBg="1"/>
      <p:bldP spid="20" grpId="0" bldLvl="0" animBg="1"/>
      <p:bldP spid="21" grpId="0" bldLvl="0" animBg="1"/>
      <p:bldP spid="22" grpId="0" bldLvl="0" animBg="1"/>
      <p:bldP spid="23" grpId="0" bldLvl="0" animBg="1"/>
      <p:bldP spid="15"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510159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shed</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 to let sth fall; to drop sth.    </a:t>
            </a:r>
            <a:r>
              <a:rPr sz="2800">
                <a:latin typeface="Times New Roman" panose="02020603050405020304" charset="0"/>
                <a:ea typeface="华文中宋" panose="02010600040101010101" charset="-122"/>
                <a:cs typeface="Times New Roman" panose="02020603050405020304" charset="0"/>
                <a:sym typeface="+mn-ea"/>
              </a:rPr>
              <a:t>使落下；使掉下</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Luke shed his clothes onto the floor.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卢克把衣服脱在地板上</a:t>
            </a:r>
            <a:r>
              <a:rPr lang="zh-CN"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split</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to divide, or to make sth divide, into two or more parts    </a:t>
            </a:r>
            <a:r>
              <a:rPr lang="zh-CN" altLang="en-US" sz="2800">
                <a:latin typeface="Times New Roman" panose="02020603050405020304" charset="0"/>
                <a:ea typeface="华文中宋" panose="02010600040101010101" charset="-122"/>
                <a:cs typeface="Times New Roman" panose="02020603050405020304" charset="0"/>
                <a:sym typeface="+mn-ea"/>
              </a:rPr>
              <a:t>分开，使分开（成为几个部分）</a:t>
            </a:r>
            <a:r>
              <a:rPr lang="en-US" sz="2800">
                <a:latin typeface="Times New Roman" panose="02020603050405020304" charset="0"/>
                <a:ea typeface="华文中宋" panose="02010600040101010101" charset="-122"/>
                <a:cs typeface="Times New Roman" panose="02020603050405020304" charset="0"/>
              </a:rPr>
              <a:t>  </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She split the class into groups of four.</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她按四人一组把全班分成若干小组。</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25425" y="2116455"/>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11455" y="2638425"/>
            <a:ext cx="1023874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Their blood was not shed in vain.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320675" y="5680710"/>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25425" y="6219825"/>
            <a:ext cx="1061339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 results split neatly into two groups.</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03425" y="2116455"/>
            <a:ext cx="4432300" cy="521970"/>
          </a:xfrm>
          <a:prstGeom prst="rect">
            <a:avLst/>
          </a:prstGeom>
          <a:noFill/>
        </p:spPr>
        <p:txBody>
          <a:bodyPr wrap="square" rtlCol="0" anchor="t">
            <a:spAutoFit/>
          </a:bodyPr>
          <a:lstStyle/>
          <a:p>
            <a:r>
              <a:rPr lang="zh-CN" altLang="en-US" sz="2800">
                <a:ea typeface="华文中宋" panose="02010600040101010101" charset="-122"/>
              </a:rPr>
              <a:t>他们的血没有白流。</a:t>
            </a:r>
            <a:endParaRPr lang="zh-CN" altLang="en-US" sz="2800">
              <a:ea typeface="华文中宋" panose="02010600040101010101" charset="-122"/>
            </a:endParaRPr>
          </a:p>
        </p:txBody>
      </p:sp>
      <p:cxnSp>
        <p:nvCxnSpPr>
          <p:cNvPr id="3145728" name="直接连接符 8"/>
          <p:cNvCxnSpPr/>
          <p:nvPr/>
        </p:nvCxnSpPr>
        <p:spPr>
          <a:xfrm>
            <a:off x="320675" y="3112135"/>
            <a:ext cx="530479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225425" y="6650355"/>
            <a:ext cx="6483350" cy="1778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090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03425" y="5691505"/>
            <a:ext cx="8297545" cy="521970"/>
          </a:xfrm>
          <a:prstGeom prst="rect">
            <a:avLst/>
          </a:prstGeom>
          <a:noFill/>
        </p:spPr>
        <p:txBody>
          <a:bodyPr wrap="square" rtlCol="0" anchor="t">
            <a:spAutoFit/>
          </a:bodyPr>
          <a:p>
            <a:r>
              <a:rPr lang="zh-CN" altLang="en-US" sz="2800">
                <a:ea typeface="华文中宋" panose="02010600040101010101" charset="-122"/>
              </a:rPr>
              <a:t>结果恰巧分成两类。</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4"/>
                                        </p:tgtEl>
                                        <p:attrNameLst>
                                          <p:attrName>style.visibility</p:attrName>
                                        </p:attrNameLst>
                                      </p:cBhvr>
                                      <p:to>
                                        <p:strVal val="visible"/>
                                      </p:to>
                                    </p:set>
                                    <p:animEffect transition="in" filter="blinds(horizontal)">
                                      <p:cBhvr>
                                        <p:cTn id="15" dur="500"/>
                                        <p:tgtEl>
                                          <p:spTgt spid="104860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048606"/>
                                        </p:tgtEl>
                                        <p:attrNameLst>
                                          <p:attrName>style.visibility</p:attrName>
                                        </p:attrNameLst>
                                      </p:cBhvr>
                                      <p:to>
                                        <p:strVal val="visible"/>
                                      </p:to>
                                    </p:set>
                                    <p:animEffect transition="in" filter="blinds(horizontal)">
                                      <p:cBhvr>
                                        <p:cTn id="39" dur="500"/>
                                        <p:tgtEl>
                                          <p:spTgt spid="1048606"/>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tags/tag1.xml><?xml version="1.0" encoding="utf-8"?>
<p:tagLst xmlns:p="http://schemas.openxmlformats.org/presentationml/2006/main">
  <p:tag name="KSO_WM_SPECIAL_SOURCE" val="bdnull"/>
</p:tagLst>
</file>

<file path=ppt/tags/tag10.xml><?xml version="1.0" encoding="utf-8"?>
<p:tagLst xmlns:p="http://schemas.openxmlformats.org/presentationml/2006/main">
  <p:tag name="KSO_WM_SPECIAL_SOURCE" val="bdnull"/>
</p:tagLst>
</file>

<file path=ppt/tags/tag11.xml><?xml version="1.0" encoding="utf-8"?>
<p:tagLst xmlns:p="http://schemas.openxmlformats.org/presentationml/2006/main">
  <p:tag name="KSO_WM_UNIT_PLACING_PICTURE_USER_VIEWPORT" val="{&quot;height&quot;:6750,&quot;width&quot;:12000}"/>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SPECIAL_SOURCE" val="bdnull"/>
</p:tagLst>
</file>

<file path=ppt/tags/tag15.xml><?xml version="1.0" encoding="utf-8"?>
<p:tagLst xmlns:p="http://schemas.openxmlformats.org/presentationml/2006/main">
  <p:tag name="KSO_WM_SPECIAL_SOURCE" val="bdnull"/>
</p:tagLst>
</file>

<file path=ppt/tags/tag16.xml><?xml version="1.0" encoding="utf-8"?>
<p:tagLst xmlns:p="http://schemas.openxmlformats.org/presentationml/2006/main">
  <p:tag name="KSO_WM_SPECIAL_SOURCE" val="bdnull"/>
</p:tagLst>
</file>

<file path=ppt/tags/tag17.xml><?xml version="1.0" encoding="utf-8"?>
<p:tagLst xmlns:p="http://schemas.openxmlformats.org/presentationml/2006/main">
  <p:tag name="KSO_WM_SPECIAL_SOURCE" val="bdnull"/>
</p:tagLst>
</file>

<file path=ppt/tags/tag18.xml><?xml version="1.0" encoding="utf-8"?>
<p:tagLst xmlns:p="http://schemas.openxmlformats.org/presentationml/2006/main">
  <p:tag name="KSO_WM_SPECIAL_SOURCE" val="bdnull"/>
</p:tagLst>
</file>

<file path=ppt/tags/tag19.xml><?xml version="1.0" encoding="utf-8"?>
<p:tagLst xmlns:p="http://schemas.openxmlformats.org/presentationml/2006/main">
  <p:tag name="KSO_WM_SPECIAL_SOURCE" val="bdnull"/>
</p:tagLst>
</file>

<file path=ppt/tags/tag2.xml><?xml version="1.0" encoding="utf-8"?>
<p:tagLst xmlns:p="http://schemas.openxmlformats.org/presentationml/2006/main">
  <p:tag name="KSO_WM_SPECIAL_SOURCE" val="bdnull"/>
</p:tagLst>
</file>

<file path=ppt/tags/tag3.xml><?xml version="1.0" encoding="utf-8"?>
<p:tagLst xmlns:p="http://schemas.openxmlformats.org/presentationml/2006/main">
  <p:tag name="KSO_WM_SPECIAL_SOURCE" val="bdnull"/>
</p:tagLst>
</file>

<file path=ppt/tags/tag4.xml><?xml version="1.0" encoding="utf-8"?>
<p:tagLst xmlns:p="http://schemas.openxmlformats.org/presentationml/2006/main">
  <p:tag name="KSO_WM_SPECIAL_SOURCE" val="bdnul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SPECIAL_SOURCE" val="bdnull"/>
</p:tagLst>
</file>

<file path=ppt/tags/tag8.xml><?xml version="1.0" encoding="utf-8"?>
<p:tagLst xmlns:p="http://schemas.openxmlformats.org/presentationml/2006/main">
  <p:tag name="KSO_WM_SPECIAL_SOURCE" val="bdnull"/>
</p:tagLst>
</file>

<file path=ppt/tags/tag9.xml><?xml version="1.0" encoding="utf-8"?>
<p:tagLst xmlns:p="http://schemas.openxmlformats.org/presentationml/2006/main">
  <p:tag name="KSO_WM_SPECIAL_SOURCE" val="bdnull"/>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17984</Words>
  <Application>WPS 演示</Application>
  <PresentationFormat>宽屏</PresentationFormat>
  <Paragraphs>486</Paragraphs>
  <Slides>30</Slides>
  <Notes>4</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30</vt:i4>
      </vt:variant>
    </vt:vector>
  </HeadingPairs>
  <TitlesOfParts>
    <vt:vector size="45" baseType="lpstr">
      <vt:lpstr>Arial</vt:lpstr>
      <vt:lpstr>宋体</vt:lpstr>
      <vt:lpstr>Wingdings</vt:lpstr>
      <vt:lpstr>Trebuchet MS</vt:lpstr>
      <vt:lpstr>Times New Roman</vt:lpstr>
      <vt:lpstr>微软雅黑</vt:lpstr>
      <vt:lpstr>华文中宋</vt:lpstr>
      <vt:lpstr>Wingdings</vt:lpstr>
      <vt:lpstr>Arial Unicode MS</vt:lpstr>
      <vt:lpstr>Calibri</vt:lpstr>
      <vt:lpstr>Times New Roman</vt:lpstr>
      <vt:lpstr>HelveticaNeue</vt:lpstr>
      <vt:lpstr>Helvetica 65 Medium</vt:lpstr>
      <vt:lpstr>华文新魏</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24147</cp:lastModifiedBy>
  <cp:revision>693</cp:revision>
  <dcterms:created xsi:type="dcterms:W3CDTF">2019-06-19T02:08:00Z</dcterms:created>
  <dcterms:modified xsi:type="dcterms:W3CDTF">2023-07-03T09:11:00Z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y fmtid="{D5CDD505-2E9C-101B-9397-08002B2CF9AE}" pid="3" name="ICV">
    <vt:lpwstr>1336147174BD40C99F190381C8383262</vt:lpwstr>
  </property>
</Properties>
</file>