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718" r:id="rId3"/>
    <p:sldId id="257" r:id="rId4"/>
    <p:sldId id="584" r:id="rId5"/>
    <p:sldId id="315" r:id="rId6"/>
    <p:sldId id="675" r:id="rId8"/>
    <p:sldId id="475" r:id="rId9"/>
    <p:sldId id="477" r:id="rId10"/>
    <p:sldId id="476" r:id="rId11"/>
    <p:sldId id="526" r:id="rId12"/>
    <p:sldId id="528" r:id="rId13"/>
    <p:sldId id="527" r:id="rId14"/>
    <p:sldId id="577" r:id="rId15"/>
    <p:sldId id="578" r:id="rId16"/>
    <p:sldId id="581" r:id="rId17"/>
    <p:sldId id="676" r:id="rId18"/>
    <p:sldId id="677" r:id="rId19"/>
    <p:sldId id="580" r:id="rId20"/>
    <p:sldId id="585" r:id="rId21"/>
    <p:sldId id="586" r:id="rId22"/>
    <p:sldId id="587" r:id="rId23"/>
    <p:sldId id="588" r:id="rId24"/>
    <p:sldId id="589" r:id="rId25"/>
    <p:sldId id="590" r:id="rId26"/>
    <p:sldId id="591" r:id="rId27"/>
    <p:sldId id="592" r:id="rId28"/>
    <p:sldId id="593" r:id="rId29"/>
    <p:sldId id="594" r:id="rId30"/>
    <p:sldId id="595" r:id="rId31"/>
    <p:sldId id="657" r:id="rId32"/>
    <p:sldId id="579" r:id="rId33"/>
    <p:sldId id="659" r:id="rId34"/>
    <p:sldId id="658" r:id="rId35"/>
    <p:sldId id="678" r:id="rId36"/>
    <p:sldId id="582" r:id="rId37"/>
    <p:sldId id="661" r:id="rId38"/>
    <p:sldId id="662" r:id="rId39"/>
    <p:sldId id="663" r:id="rId40"/>
    <p:sldId id="666" r:id="rId41"/>
    <p:sldId id="667" r:id="rId42"/>
    <p:sldId id="668" r:id="rId43"/>
    <p:sldId id="669" r:id="rId44"/>
    <p:sldId id="671" r:id="rId45"/>
    <p:sldId id="670" r:id="rId46"/>
    <p:sldId id="673" r:id="rId47"/>
    <p:sldId id="679" r:id="rId48"/>
    <p:sldId id="583" r:id="rId49"/>
    <p:sldId id="674" r:id="rId5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6600"/>
    <a:srgbClr val="DDE2E6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86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-1320" y="-90"/>
      </p:cViewPr>
      <p:guideLst>
        <p:guide orient="horz" pos="2074"/>
        <p:guide orient="horz" pos="876"/>
        <p:guide pos="3798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-11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E9E48-EE92-438E-9B1B-4923AA4FC8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5025-FF1A-45B9-896D-5F39D92850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2E80-05B1-42E7-B663-882CC58C70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BFD3-14DC-42FE-A772-3855957689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2E80-05B1-42E7-B663-882CC58C70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BFD3-14DC-42FE-A772-3855957689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2E80-05B1-42E7-B663-882CC58C70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BFD3-14DC-42FE-A772-3855957689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2E80-05B1-42E7-B663-882CC58C70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BFD3-14DC-42FE-A772-3855957689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2E80-05B1-42E7-B663-882CC58C70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BFD3-14DC-42FE-A772-3855957689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2E80-05B1-42E7-B663-882CC58C70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BFD3-14DC-42FE-A772-3855957689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2E80-05B1-42E7-B663-882CC58C70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BFD3-14DC-42FE-A772-3855957689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2E80-05B1-42E7-B663-882CC58C70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BFD3-14DC-42FE-A772-3855957689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2E80-05B1-42E7-B663-882CC58C70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BFD3-14DC-42FE-A772-3855957689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2E80-05B1-42E7-B663-882CC58C70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BFD3-14DC-42FE-A772-3855957689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2E80-05B1-42E7-B663-882CC58C70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BFD3-14DC-42FE-A772-3855957689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62E80-05B1-42E7-B663-882CC58C70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2BFD3-14DC-42FE-A772-38559576897C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7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96164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〖写作提能〗</a:t>
            </a:r>
            <a:r>
              <a:rPr lang="zh-CN" altLang="en-US" sz="2400" b="1">
                <a:sym typeface="+mn-ea"/>
              </a:rPr>
              <a:t>ac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cess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/ </a:t>
            </a:r>
            <a:r>
              <a:rPr lang="zh-CN" altLang="en-US" sz="2400" b="1"/>
              <a:t>ac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cess</a:t>
            </a:r>
            <a:r>
              <a:rPr lang="zh-CN" altLang="en-US" sz="2400" b="1"/>
              <a:t>ible </a:t>
            </a:r>
            <a:endParaRPr lang="zh-CN" altLang="en-US" sz="2400" b="1"/>
          </a:p>
        </p:txBody>
      </p:sp>
      <p:sp>
        <p:nvSpPr>
          <p:cNvPr id="2" name="文本框 1"/>
          <p:cNvSpPr txBox="1"/>
          <p:nvPr/>
        </p:nvSpPr>
        <p:spPr>
          <a:xfrm>
            <a:off x="728345" y="887095"/>
            <a:ext cx="11084560" cy="3641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lang="zh-CN" altLang="en-US" sz="2400" b="1"/>
              <a:t>一句多译：</a:t>
            </a:r>
            <a:endParaRPr lang="zh-CN" altLang="en-US" sz="2400" b="1"/>
          </a:p>
          <a:p>
            <a:pPr fontAlgn="auto">
              <a:lnSpc>
                <a:spcPts val="3460"/>
              </a:lnSpc>
            </a:pPr>
            <a:r>
              <a:rPr lang="en-US" altLang="zh-CN" sz="2400"/>
              <a:t>1.</a:t>
            </a:r>
            <a:r>
              <a:rPr lang="zh-CN" altLang="en-US" sz="2400"/>
              <a:t>在我看来，孩子们应该有上网的机会。</a:t>
            </a:r>
            <a:endParaRPr lang="zh-CN" altLang="en-US" sz="2400"/>
          </a:p>
          <a:p>
            <a:pPr fontAlgn="auto">
              <a:lnSpc>
                <a:spcPts val="3460"/>
              </a:lnSpc>
            </a:pPr>
            <a:r>
              <a:rPr lang="zh-CN" altLang="en-US" sz="2400"/>
              <a:t>In my opinion，kids should </a:t>
            </a:r>
            <a:r>
              <a:rPr lang="zh-CN" altLang="en-US" sz="2400" u="sng"/>
              <a:t> </a:t>
            </a:r>
            <a:r>
              <a:rPr lang="en-US" altLang="zh-CN" sz="2400" u="sng"/>
              <a:t>                              </a:t>
            </a:r>
            <a:r>
              <a:rPr lang="en-US" altLang="zh-CN" sz="2400"/>
              <a:t> </a:t>
            </a:r>
            <a:r>
              <a:rPr lang="zh-CN" altLang="en-US" sz="2400"/>
              <a:t>the Internet.(access)</a:t>
            </a:r>
            <a:endParaRPr lang="zh-CN" altLang="en-US" sz="2400"/>
          </a:p>
          <a:p>
            <a:pPr fontAlgn="auto">
              <a:lnSpc>
                <a:spcPts val="3460"/>
              </a:lnSpc>
            </a:pPr>
            <a:r>
              <a:rPr lang="zh-CN" altLang="en-US" sz="2400"/>
              <a:t>In my opinion，the Internet should </a:t>
            </a:r>
            <a:r>
              <a:rPr lang="en-US" altLang="zh-CN" sz="2400" u="sng"/>
              <a:t>                               </a:t>
            </a:r>
            <a:r>
              <a:rPr lang="zh-CN" altLang="en-US" sz="2400"/>
              <a:t> kids.(accessible)</a:t>
            </a:r>
            <a:endParaRPr lang="zh-CN" altLang="en-US" sz="2400"/>
          </a:p>
          <a:p>
            <a:pPr fontAlgn="auto">
              <a:lnSpc>
                <a:spcPts val="3460"/>
              </a:lnSpc>
            </a:pPr>
            <a:endParaRPr lang="zh-CN" altLang="en-US" sz="2400"/>
          </a:p>
          <a:p>
            <a:pPr fontAlgn="auto">
              <a:lnSpc>
                <a:spcPts val="3460"/>
              </a:lnSpc>
            </a:pPr>
            <a:r>
              <a:rPr lang="en-US" altLang="zh-CN" sz="2400"/>
              <a:t>2.</a:t>
            </a:r>
            <a:r>
              <a:rPr lang="zh-CN" altLang="en-US" sz="2400"/>
              <a:t>当地交通很方便。</a:t>
            </a:r>
            <a:endParaRPr lang="zh-CN" altLang="en-US" sz="2400"/>
          </a:p>
          <a:p>
            <a:pPr fontAlgn="auto">
              <a:lnSpc>
                <a:spcPts val="3460"/>
              </a:lnSpc>
            </a:pPr>
            <a:r>
              <a:rPr lang="zh-CN" altLang="en-US" sz="2400"/>
              <a:t>Local transportation is </a:t>
            </a:r>
            <a:r>
              <a:rPr lang="zh-CN" altLang="en-US" sz="2400" u="sng"/>
              <a:t> </a:t>
            </a:r>
            <a:r>
              <a:rPr lang="en-US" altLang="zh-CN" sz="2400" u="sng"/>
              <a:t>                                                                                  </a:t>
            </a:r>
            <a:r>
              <a:rPr lang="zh-CN" altLang="en-US" sz="2400"/>
              <a:t>.</a:t>
            </a:r>
            <a:endParaRPr lang="zh-CN" altLang="en-US" sz="2400"/>
          </a:p>
          <a:p>
            <a:pPr fontAlgn="auto">
              <a:lnSpc>
                <a:spcPts val="3460"/>
              </a:lnSpc>
            </a:pPr>
            <a:r>
              <a:rPr lang="zh-CN" altLang="en-US" sz="2400"/>
              <a:t>=People can </a:t>
            </a:r>
            <a:r>
              <a:rPr lang="en-US" altLang="zh-CN" sz="2400" u="sng"/>
              <a:t>                                               </a:t>
            </a:r>
            <a:r>
              <a:rPr lang="zh-CN" altLang="en-US" sz="2400"/>
              <a:t> local transportation.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5088890" y="1825625"/>
            <a:ext cx="23799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have access to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21095" y="2286000"/>
            <a:ext cx="25990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be accessible to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23055" y="3561080"/>
            <a:ext cx="7548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easily accessible/of easy access/very convenient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04210" y="4067810"/>
            <a:ext cx="314960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have easy access to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96164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〖写作提能〗</a:t>
            </a:r>
            <a:r>
              <a:rPr lang="zh-CN" altLang="en-US" sz="2400" b="1">
                <a:sym typeface="+mn-ea"/>
              </a:rPr>
              <a:t>ac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cess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/ </a:t>
            </a:r>
            <a:r>
              <a:rPr lang="zh-CN" altLang="en-US" sz="2400" b="1"/>
              <a:t>ac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cess</a:t>
            </a:r>
            <a:r>
              <a:rPr lang="zh-CN" altLang="en-US" sz="2400" b="1"/>
              <a:t>ible </a:t>
            </a:r>
            <a:endParaRPr lang="zh-CN" altLang="en-US" sz="2400" b="1"/>
          </a:p>
        </p:txBody>
      </p:sp>
      <p:sp>
        <p:nvSpPr>
          <p:cNvPr id="2" name="文本框 1"/>
          <p:cNvSpPr txBox="1"/>
          <p:nvPr/>
        </p:nvSpPr>
        <p:spPr>
          <a:xfrm>
            <a:off x="404495" y="673100"/>
            <a:ext cx="11580495" cy="5944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260"/>
              </a:lnSpc>
            </a:pPr>
            <a:r>
              <a:rPr lang="en-US" altLang="zh-CN" sz="2000">
                <a:sym typeface="+mn-ea"/>
              </a:rPr>
              <a:t> </a:t>
            </a:r>
            <a:r>
              <a:rPr lang="en-US" altLang="zh-CN" sz="2000" b="1">
                <a:sym typeface="+mn-ea"/>
              </a:rPr>
              <a:t> </a:t>
            </a:r>
            <a:r>
              <a:rPr lang="zh-CN" altLang="en-US" sz="2000" b="1">
                <a:sym typeface="+mn-ea"/>
              </a:rPr>
              <a:t>读后续写（两种动作和神态描写，形成鲜明对比，反映作者与父亲矛盾冲突）：</a:t>
            </a:r>
            <a:endParaRPr lang="en-US" altLang="zh-CN" sz="2000">
              <a:sym typeface="+mn-ea"/>
            </a:endParaRPr>
          </a:p>
          <a:p>
            <a:pPr fontAlgn="auto">
              <a:lnSpc>
                <a:spcPts val="3260"/>
              </a:lnSpc>
            </a:pPr>
            <a:r>
              <a:rPr lang="en-US" altLang="zh-CN" sz="2000">
                <a:sym typeface="+mn-ea"/>
              </a:rPr>
              <a:t>   </a:t>
            </a:r>
            <a:r>
              <a:rPr lang="zh-CN" altLang="en-US" sz="2000" i="1">
                <a:sym typeface="+mn-ea"/>
              </a:rPr>
              <a:t>当我把119美元的薪水带回家时，爸爸想和我谈谈。</a:t>
            </a:r>
            <a:r>
              <a:rPr lang="zh-CN" altLang="en-US" sz="2000">
                <a:sym typeface="+mn-ea"/>
              </a:rPr>
              <a:t>知道他会谈论我的收入，我就</a:t>
            </a:r>
            <a:r>
              <a:rPr lang="zh-CN" altLang="en-US" sz="2000" b="1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拉长了脸</a:t>
            </a:r>
            <a:r>
              <a:rPr lang="zh-CN" altLang="en-US" sz="2000">
                <a:sym typeface="+mn-ea"/>
              </a:rPr>
              <a:t>，打算从他身边走过，</a:t>
            </a:r>
            <a:r>
              <a:rPr lang="zh-CN" altLang="en-US" sz="2000" b="1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溜回</a:t>
            </a:r>
            <a:r>
              <a:rPr lang="zh-CN" altLang="en-US" sz="2000">
                <a:sym typeface="+mn-ea"/>
              </a:rPr>
              <a:t>我的卧室。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来这里,儿子。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爸爸叫道，</a:t>
            </a:r>
            <a:r>
              <a:rPr lang="zh-CN" altLang="en-US" sz="2000" b="1" u="sng">
                <a:solidFill>
                  <a:srgbClr val="C00000"/>
                </a:solidFill>
                <a:sym typeface="+mn-ea"/>
              </a:rPr>
              <a:t>脸上带着平易近人的表情</a:t>
            </a:r>
            <a:r>
              <a:rPr lang="zh-CN" altLang="en-US" sz="2000">
                <a:sym typeface="+mn-ea"/>
              </a:rPr>
              <a:t>。我的</a:t>
            </a:r>
            <a:r>
              <a:rPr lang="zh-CN" altLang="en-US" sz="2000" b="1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心一沉</a:t>
            </a:r>
            <a:r>
              <a:rPr lang="zh-CN" altLang="en-US" sz="2000">
                <a:sym typeface="+mn-ea"/>
              </a:rPr>
              <a:t>。我一直期待的一套梦幻般的新足球队服终于</a:t>
            </a:r>
            <a:r>
              <a:rPr lang="zh-CN" altLang="en-US" sz="2000" b="1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要让位于</a:t>
            </a:r>
            <a:r>
              <a:rPr lang="zh-CN" altLang="en-US" sz="2000">
                <a:sym typeface="+mn-ea"/>
              </a:rPr>
              <a:t>家庭开支了。我</a:t>
            </a:r>
            <a:r>
              <a:rPr lang="zh-CN" altLang="en-US" sz="2000" b="1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不情愿地</a:t>
            </a:r>
            <a:r>
              <a:rPr lang="zh-CN" altLang="en-US" sz="2000">
                <a:sym typeface="+mn-ea"/>
              </a:rPr>
              <a:t>向前</a:t>
            </a:r>
            <a:r>
              <a:rPr lang="zh-CN" altLang="en-US" sz="2000" b="1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挪了挪</a:t>
            </a:r>
            <a:r>
              <a:rPr lang="zh-CN" altLang="en-US" sz="2000">
                <a:sym typeface="+mn-ea"/>
              </a:rPr>
              <a:t>，提交了薪水单。但是，爸爸把薪水还给我，</a:t>
            </a:r>
            <a:r>
              <a:rPr lang="zh-CN" altLang="en-US" sz="2000" b="1" u="sng">
                <a:solidFill>
                  <a:srgbClr val="C00000"/>
                </a:solidFill>
                <a:sym typeface="+mn-ea"/>
              </a:rPr>
              <a:t>温柔地</a:t>
            </a:r>
            <a:r>
              <a:rPr lang="zh-CN" altLang="en-US" sz="2000">
                <a:sym typeface="+mn-ea"/>
              </a:rPr>
              <a:t>说:“你长大了。”你完全有权决定如何处理这笔钱。(2021年6月高考 浙江卷读后续写“我的夏日薪水”)</a:t>
            </a:r>
            <a:endParaRPr lang="zh-CN" altLang="en-US" sz="2000"/>
          </a:p>
          <a:p>
            <a:pPr fontAlgn="auto">
              <a:lnSpc>
                <a:spcPts val="3260"/>
              </a:lnSpc>
            </a:pPr>
            <a:r>
              <a:rPr lang="en-US" altLang="zh-CN" sz="2000"/>
              <a:t>   </a:t>
            </a:r>
            <a:r>
              <a:rPr lang="zh-CN" altLang="en-US" sz="2000" i="1"/>
              <a:t>When I brought my paycheck home--it was $119--my dad wanted to talk to me.</a:t>
            </a:r>
            <a:r>
              <a:rPr lang="zh-CN" altLang="en-US" sz="2000"/>
              <a:t> Knowing that he would talk about my earnings, I </a:t>
            </a:r>
            <a:r>
              <a:rPr lang="en-US" altLang="zh-CN" sz="2000" u="sng"/>
              <a:t>                                   </a:t>
            </a:r>
            <a:r>
              <a:rPr lang="zh-CN" altLang="en-US" sz="2000"/>
              <a:t> and intended to simply walk past him and </a:t>
            </a:r>
            <a:r>
              <a:rPr lang="en-US" altLang="zh-CN" sz="2000" u="sng"/>
              <a:t>                     </a:t>
            </a:r>
            <a:r>
              <a:rPr lang="zh-CN" altLang="en-US" sz="2000"/>
              <a:t> to my bedroom. “Come here, son.” Dad exclaimed</a:t>
            </a:r>
            <a:r>
              <a:rPr lang="en-US" altLang="zh-CN" sz="200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zh-CN" sz="2000" u="sng">
                <a:solidFill>
                  <a:schemeClr val="tx1"/>
                </a:solidFill>
              </a:rPr>
              <a:t>                  </a:t>
            </a:r>
            <a:r>
              <a:rPr lang="zh-CN" altLang="en-US" sz="2000" u="sng">
                <a:noFill/>
              </a:rPr>
              <a:t>。</a:t>
            </a:r>
            <a:r>
              <a:rPr lang="en-US" altLang="zh-CN" sz="200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altLang="zh-CN" sz="200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lnSpc>
                <a:spcPts val="3260"/>
              </a:lnSpc>
            </a:pPr>
            <a:r>
              <a:rPr lang="en-US" altLang="zh-CN" sz="2000" u="sng">
                <a:solidFill>
                  <a:schemeClr val="tx1"/>
                </a:solidFill>
              </a:rPr>
              <a:t>                                        </a:t>
            </a:r>
            <a:r>
              <a:rPr lang="en-US" altLang="zh-CN" sz="2000">
                <a:solidFill>
                  <a:schemeClr val="tx1"/>
                </a:solidFill>
              </a:rPr>
              <a:t>. </a:t>
            </a:r>
            <a:r>
              <a:rPr lang="zh-CN" altLang="en-US" sz="2000"/>
              <a:t>My heart</a:t>
            </a:r>
            <a:r>
              <a:rPr lang="en-US" altLang="zh-CN" sz="2000"/>
              <a:t> </a:t>
            </a:r>
            <a:r>
              <a:rPr lang="en-US" altLang="zh-CN" sz="2000" u="sng"/>
              <a:t>                  </a:t>
            </a:r>
            <a:r>
              <a:rPr lang="en-US" altLang="zh-CN" sz="2000"/>
              <a:t> </a:t>
            </a:r>
            <a:r>
              <a:rPr lang="zh-CN" altLang="en-US" sz="2000"/>
              <a:t>. What I had been looking forward to—a dreamy new football outfit would finally </a:t>
            </a:r>
            <a:r>
              <a:rPr lang="en-US" altLang="zh-CN" sz="2000" u="sng"/>
              <a:t>                           </a:t>
            </a:r>
            <a:r>
              <a:rPr lang="zh-CN" altLang="en-US" sz="2000"/>
              <a:t> family expenses. </a:t>
            </a:r>
            <a:r>
              <a:rPr lang="en-US" altLang="zh-CN" sz="2000" u="sng"/>
              <a:t>                        </a:t>
            </a:r>
            <a:r>
              <a:rPr lang="zh-CN" altLang="en-US" sz="2000"/>
              <a:t>, I  </a:t>
            </a:r>
            <a:r>
              <a:rPr lang="zh-CN" altLang="en-US" sz="2000" u="sng"/>
              <a:t> </a:t>
            </a:r>
            <a:r>
              <a:rPr lang="en-US" altLang="zh-CN" sz="2000" u="sng"/>
              <a:t> </a:t>
            </a:r>
            <a:endParaRPr lang="en-US" altLang="zh-CN" sz="2000" u="sng"/>
          </a:p>
          <a:p>
            <a:pPr fontAlgn="auto">
              <a:lnSpc>
                <a:spcPts val="3260"/>
              </a:lnSpc>
            </a:pPr>
            <a:r>
              <a:rPr lang="en-US" altLang="zh-CN" sz="2000" u="sng"/>
              <a:t>                             </a:t>
            </a:r>
            <a:r>
              <a:rPr lang="zh-CN" altLang="en-US" sz="2000"/>
              <a:t>and submitted the paycheck. However, Dad slid the paycheck back into my hand, saying </a:t>
            </a:r>
            <a:r>
              <a:rPr lang="zh-CN" altLang="en-US" sz="2000" u="sng"/>
              <a:t> </a:t>
            </a:r>
            <a:r>
              <a:rPr lang="en-US" altLang="zh-CN" sz="2000" u="sng"/>
              <a:t>                              </a:t>
            </a:r>
            <a:r>
              <a:rPr lang="zh-CN" altLang="en-US" sz="2000"/>
              <a:t>, “You’ve grown up. You have every right to decide what to do with the money.”</a:t>
            </a:r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5409565" y="3658235"/>
            <a:ext cx="246062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pulled a long face</a:t>
            </a:r>
            <a:endParaRPr lang="zh-CN" altLang="en-US" sz="2000" b="1">
              <a:solidFill>
                <a:schemeClr val="accent2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26005" y="4057015"/>
            <a:ext cx="129730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slip back</a:t>
            </a:r>
            <a:endParaRPr lang="zh-CN" altLang="en-US" sz="2000" b="1">
              <a:solidFill>
                <a:schemeClr val="accent2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1170" y="4522470"/>
            <a:ext cx="298513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>
                <a:solidFill>
                  <a:srgbClr val="C00000"/>
                </a:solidFill>
                <a:sym typeface="+mn-ea"/>
              </a:rPr>
              <a:t> accessible expression</a:t>
            </a:r>
            <a:endParaRPr lang="zh-CN" altLang="en-US" sz="20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273030" y="4057015"/>
            <a:ext cx="167195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>
                <a:solidFill>
                  <a:srgbClr val="C00000"/>
                </a:solidFill>
                <a:sym typeface="+mn-ea"/>
              </a:rPr>
              <a:t>wearing an </a:t>
            </a:r>
            <a:endParaRPr lang="zh-CN" altLang="en-US" sz="20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63490" y="4522470"/>
            <a:ext cx="84582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sank</a:t>
            </a:r>
            <a:endParaRPr lang="zh-CN" altLang="en-US" sz="2000" b="1">
              <a:solidFill>
                <a:schemeClr val="accent2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31815" y="4921250"/>
            <a:ext cx="164973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give way to</a:t>
            </a:r>
            <a:endParaRPr lang="zh-CN" altLang="en-US" sz="2000" b="1">
              <a:solidFill>
                <a:schemeClr val="accent2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699625" y="4921250"/>
            <a:ext cx="161480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Reluctantly</a:t>
            </a:r>
            <a:endParaRPr lang="zh-CN" altLang="en-US" sz="2000" b="1">
              <a:solidFill>
                <a:schemeClr val="accent2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1170" y="5320030"/>
            <a:ext cx="213614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inched forward</a:t>
            </a:r>
            <a:endParaRPr lang="zh-CN" altLang="en-US" sz="2000" b="1">
              <a:solidFill>
                <a:schemeClr val="accent2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75180" y="5718810"/>
            <a:ext cx="230187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>
                <a:solidFill>
                  <a:srgbClr val="C00000"/>
                </a:solidFill>
                <a:sym typeface="+mn-ea"/>
              </a:rPr>
              <a:t>in a tender voice</a:t>
            </a:r>
            <a:endParaRPr lang="zh-CN" altLang="en-US" sz="2000" b="1">
              <a:solidFill>
                <a:srgbClr val="C00000"/>
              </a:solidFill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4" grpId="0"/>
      <p:bldP spid="14" grpId="1"/>
      <p:bldP spid="16" grpId="0"/>
      <p:bldP spid="16" grpId="1"/>
      <p:bldP spid="17" grpId="0"/>
      <p:bldP spid="1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9070" y="784225"/>
            <a:ext cx="11806555" cy="14763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 anchor="t">
            <a:spAutoFit/>
          </a:bodyPr>
          <a:p>
            <a:r>
              <a:rPr lang="zh-CN" altLang="en-US"/>
              <a:t>（2021全国乙卷</a:t>
            </a:r>
            <a:r>
              <a:rPr lang="en-US" altLang="zh-CN"/>
              <a:t> </a:t>
            </a:r>
            <a:r>
              <a:rPr lang="zh-CN" altLang="en-US"/>
              <a:t>应用文）你校将举办英语演讲比赛。请你以Be smart online learners为题写一篇发言稿参赛，内容包括：1. 分析优势与不足；2. 提出学习建议。</a:t>
            </a:r>
            <a:endParaRPr lang="zh-CN" altLang="en-US"/>
          </a:p>
          <a:p>
            <a:r>
              <a:rPr lang="zh-CN" altLang="en-US"/>
              <a:t>注意：1. 词数100左右；2. 题目和首句已为你写好。</a:t>
            </a:r>
            <a:endParaRPr lang="zh-CN" altLang="en-US"/>
          </a:p>
          <a:p>
            <a:pPr algn="ctr"/>
            <a:r>
              <a:rPr lang="zh-CN" altLang="en-US" b="1">
                <a:sym typeface="+mn-ea"/>
              </a:rPr>
              <a:t>Be smart online learners</a:t>
            </a:r>
            <a:endParaRPr lang="zh-CN" altLang="en-US" b="1"/>
          </a:p>
          <a:p>
            <a:r>
              <a:rPr lang="en-US" altLang="zh-CN"/>
              <a:t>    </a:t>
            </a:r>
            <a:r>
              <a:rPr lang="zh-CN" altLang="en-US"/>
              <a:t>Online learning is an important way to study recently.</a:t>
            </a:r>
            <a:r>
              <a:rPr lang="en-US" altLang="zh-CN"/>
              <a:t> </a:t>
            </a:r>
            <a:r>
              <a:rPr lang="en-US" altLang="zh-CN" u="sng"/>
              <a:t>                                                                            </a:t>
            </a:r>
            <a:r>
              <a:rPr lang="zh-CN" altLang="en-US">
                <a:noFill/>
              </a:rPr>
              <a:t>。</a:t>
            </a:r>
            <a:endParaRPr lang="zh-CN" altLang="en-US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96164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〖写作提能〗</a:t>
            </a:r>
            <a:r>
              <a:rPr lang="zh-CN" altLang="en-US" sz="2400" b="1">
                <a:sym typeface="+mn-ea"/>
              </a:rPr>
              <a:t>ac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cess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/ </a:t>
            </a:r>
            <a:r>
              <a:rPr lang="zh-CN" altLang="en-US" sz="2400" b="1"/>
              <a:t>ac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cess</a:t>
            </a:r>
            <a:r>
              <a:rPr lang="zh-CN" altLang="en-US" sz="2400" b="1"/>
              <a:t>ible </a:t>
            </a:r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179705" y="2494280"/>
            <a:ext cx="11805920" cy="3476625"/>
          </a:xfrm>
          <a:prstGeom prst="rect">
            <a:avLst/>
          </a:prstGeom>
          <a:noFill/>
          <a:ln>
            <a:solidFill>
              <a:srgbClr val="886600"/>
            </a:solidFill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2000" b="1">
                <a:sym typeface="+mn-ea"/>
              </a:rPr>
              <a:t>Be </a:t>
            </a:r>
            <a:r>
              <a:rPr lang="en-US" altLang="zh-CN" sz="2000" b="1">
                <a:solidFill>
                  <a:srgbClr val="C00000"/>
                </a:solidFill>
                <a:sym typeface="+mn-ea"/>
              </a:rPr>
              <a:t>smart</a:t>
            </a:r>
            <a:r>
              <a:rPr lang="en-US" altLang="zh-CN" sz="2000" b="1">
                <a:sym typeface="+mn-ea"/>
              </a:rPr>
              <a:t> </a:t>
            </a:r>
            <a:r>
              <a:rPr lang="en-US" altLang="zh-CN" sz="20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online learners</a:t>
            </a:r>
            <a:r>
              <a:rPr lang="en-US" altLang="zh-CN" sz="2000" b="1">
                <a:sym typeface="+mn-ea"/>
              </a:rPr>
              <a:t> </a:t>
            </a:r>
            <a:endParaRPr lang="en-US" altLang="zh-CN" sz="2000" b="1">
              <a:sym typeface="+mn-ea"/>
            </a:endParaRPr>
          </a:p>
          <a:p>
            <a:r>
              <a:rPr lang="en-US" altLang="zh-CN" sz="20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   </a:t>
            </a:r>
            <a:r>
              <a:rPr lang="zh-CN" altLang="en-US" sz="20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Online learning</a:t>
            </a:r>
            <a:r>
              <a:rPr lang="zh-CN" altLang="en-US" sz="2000">
                <a:sym typeface="+mn-ea"/>
              </a:rPr>
              <a:t> is an important way to study recently. </a:t>
            </a:r>
            <a:r>
              <a:rPr lang="zh-CN" altLang="en-US" sz="2000">
                <a:solidFill>
                  <a:srgbClr val="886600"/>
                </a:solidFill>
                <a:sym typeface="+mn-ea"/>
              </a:rPr>
              <a:t>But</a:t>
            </a:r>
            <a:r>
              <a:rPr lang="zh-CN" altLang="en-US" sz="2000">
                <a:sym typeface="+mn-ea"/>
              </a:rPr>
              <a:t> how to become </a:t>
            </a:r>
            <a:r>
              <a:rPr lang="zh-CN" altLang="en-US" sz="2000" b="1">
                <a:solidFill>
                  <a:srgbClr val="C00000"/>
                </a:solidFill>
                <a:sym typeface="+mn-ea"/>
              </a:rPr>
              <a:t>smart learners</a:t>
            </a:r>
            <a:r>
              <a:rPr lang="zh-CN" altLang="en-US" sz="2000">
                <a:sym typeface="+mn-ea"/>
              </a:rPr>
              <a:t> should become our high priority.</a:t>
            </a:r>
            <a:endParaRPr lang="zh-CN" altLang="en-US" sz="2000"/>
          </a:p>
          <a:p>
            <a:r>
              <a:rPr lang="en-US" altLang="zh-CN" sz="2000">
                <a:sym typeface="+mn-ea"/>
              </a:rPr>
              <a:t>    </a:t>
            </a:r>
            <a:r>
              <a:rPr lang="zh-CN" altLang="en-US" sz="2000">
                <a:solidFill>
                  <a:srgbClr val="886600"/>
                </a:solidFill>
                <a:sym typeface="+mn-ea"/>
              </a:rPr>
              <a:t>Undoubtedly</a:t>
            </a:r>
            <a:r>
              <a:rPr lang="zh-CN" altLang="en-US" sz="2000">
                <a:sym typeface="+mn-ea"/>
              </a:rPr>
              <a:t>, </a:t>
            </a:r>
            <a:r>
              <a:rPr lang="zh-CN" altLang="en-US" sz="20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online learning</a:t>
            </a:r>
            <a:r>
              <a:rPr lang="zh-CN" altLang="en-US" sz="2000">
                <a:sym typeface="+mn-ea"/>
              </a:rPr>
              <a:t> can become </a:t>
            </a:r>
            <a:r>
              <a:rPr lang="zh-CN" altLang="en-US" sz="2000" b="1">
                <a:solidFill>
                  <a:srgbClr val="C00000"/>
                </a:solidFill>
                <a:sym typeface="+mn-ea"/>
              </a:rPr>
              <a:t>mainstreamed</a:t>
            </a:r>
            <a:r>
              <a:rPr lang="zh-CN" altLang="en-US" sz="2000">
                <a:sym typeface="+mn-ea"/>
              </a:rPr>
              <a:t> for </a:t>
            </a:r>
            <a:r>
              <a:rPr lang="zh-CN" altLang="en-US" sz="20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its</a:t>
            </a:r>
            <a:r>
              <a:rPr lang="zh-CN" altLang="en-US" sz="2000">
                <a:sym typeface="+mn-ea"/>
              </a:rPr>
              <a:t> obvious</a:t>
            </a:r>
            <a:r>
              <a:rPr lang="zh-CN" altLang="en-US" sz="2000" b="1">
                <a:solidFill>
                  <a:srgbClr val="C00000"/>
                </a:solidFill>
                <a:sym typeface="+mn-ea"/>
              </a:rPr>
              <a:t> advantages</a:t>
            </a:r>
            <a:r>
              <a:rPr lang="zh-CN" altLang="en-US" sz="2000">
                <a:sym typeface="+mn-ea"/>
              </a:rPr>
              <a:t> such as </a:t>
            </a:r>
            <a:r>
              <a:rPr lang="zh-CN" altLang="en-US" sz="2000" b="1">
                <a:solidFill>
                  <a:srgbClr val="C00000"/>
                </a:solidFill>
                <a:sym typeface="+mn-ea"/>
              </a:rPr>
              <a:t>easily</a:t>
            </a:r>
            <a:r>
              <a:rPr lang="zh-CN" altLang="en-US" sz="2000" b="1" u="sng">
                <a:solidFill>
                  <a:srgbClr val="C00000"/>
                </a:solidFill>
                <a:sym typeface="+mn-ea"/>
              </a:rPr>
              <a:t> </a:t>
            </a:r>
            <a:r>
              <a:rPr lang="en-US" altLang="zh-CN" sz="2000" b="1" u="sng">
                <a:solidFill>
                  <a:srgbClr val="C00000"/>
                </a:solidFill>
                <a:sym typeface="+mn-ea"/>
              </a:rPr>
              <a:t>                  </a:t>
            </a:r>
            <a:r>
              <a:rPr lang="zh-CN" altLang="en-US" sz="2000" b="1" u="sng">
                <a:solidFill>
                  <a:srgbClr val="C00000"/>
                </a:solidFill>
                <a:sym typeface="+mn-ea"/>
              </a:rPr>
              <a:t> </a:t>
            </a:r>
            <a:r>
              <a:rPr lang="zh-CN" altLang="en-US" sz="2000" b="1">
                <a:solidFill>
                  <a:srgbClr val="C00000"/>
                </a:solidFill>
                <a:sym typeface="+mn-ea"/>
              </a:rPr>
              <a:t>resources</a:t>
            </a:r>
            <a:r>
              <a:rPr lang="zh-CN" altLang="en-US" sz="2000">
                <a:sym typeface="+mn-ea"/>
              </a:rPr>
              <a:t>, </a:t>
            </a:r>
            <a:r>
              <a:rPr lang="zh-CN" altLang="en-US" sz="2000" b="1">
                <a:solidFill>
                  <a:srgbClr val="C00000"/>
                </a:solidFill>
                <a:sym typeface="+mn-ea"/>
              </a:rPr>
              <a:t>the low cost</a:t>
            </a:r>
            <a:r>
              <a:rPr lang="zh-CN" altLang="en-US" sz="2000">
                <a:sym typeface="+mn-ea"/>
              </a:rPr>
              <a:t> and </a:t>
            </a:r>
            <a:r>
              <a:rPr lang="zh-CN" altLang="en-US" sz="2000" b="1">
                <a:solidFill>
                  <a:srgbClr val="C00000"/>
                </a:solidFill>
                <a:sym typeface="+mn-ea"/>
              </a:rPr>
              <a:t>great convenience</a:t>
            </a:r>
            <a:r>
              <a:rPr lang="zh-CN" altLang="en-US" sz="2000">
                <a:sym typeface="+mn-ea"/>
              </a:rPr>
              <a:t>, which contribute to </a:t>
            </a:r>
            <a:r>
              <a:rPr lang="zh-CN" altLang="en-US" sz="2000" b="1">
                <a:solidFill>
                  <a:srgbClr val="C00000"/>
                </a:solidFill>
                <a:sym typeface="+mn-ea"/>
              </a:rPr>
              <a:t>high study efficiency</a:t>
            </a:r>
            <a:r>
              <a:rPr lang="zh-CN" altLang="en-US" sz="2000">
                <a:sym typeface="+mn-ea"/>
              </a:rPr>
              <a:t>. </a:t>
            </a:r>
            <a:r>
              <a:rPr lang="zh-CN" altLang="en-US" sz="2000">
                <a:solidFill>
                  <a:srgbClr val="886600"/>
                </a:solidFill>
                <a:sym typeface="+mn-ea"/>
              </a:rPr>
              <a:t>Besides</a:t>
            </a:r>
            <a:r>
              <a:rPr lang="zh-CN" altLang="en-US" sz="2000">
                <a:sym typeface="+mn-ea"/>
              </a:rPr>
              <a:t>, </a:t>
            </a:r>
            <a:r>
              <a:rPr lang="zh-CN" altLang="en-US" sz="2000" b="1">
                <a:solidFill>
                  <a:srgbClr val="C00000"/>
                </a:solidFill>
                <a:sym typeface="+mn-ea"/>
              </a:rPr>
              <a:t>current pandemic necessitates</a:t>
            </a:r>
            <a:r>
              <a:rPr lang="zh-CN" altLang="en-US" sz="2000">
                <a:sym typeface="+mn-ea"/>
              </a:rPr>
              <a:t> </a:t>
            </a:r>
            <a:r>
              <a:rPr lang="zh-CN" altLang="en-US" sz="20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online learning</a:t>
            </a:r>
            <a:r>
              <a:rPr lang="zh-CN" altLang="en-US" sz="2000">
                <a:sym typeface="+mn-ea"/>
              </a:rPr>
              <a:t> when necessary.</a:t>
            </a:r>
            <a:endParaRPr lang="zh-CN" altLang="en-US" sz="2000"/>
          </a:p>
          <a:p>
            <a:r>
              <a:rPr lang="en-US" altLang="zh-CN" sz="2000">
                <a:sym typeface="+mn-ea"/>
              </a:rPr>
              <a:t>    </a:t>
            </a:r>
            <a:r>
              <a:rPr lang="zh-CN" altLang="en-US" sz="2000">
                <a:solidFill>
                  <a:srgbClr val="886600"/>
                </a:solidFill>
                <a:sym typeface="+mn-ea"/>
              </a:rPr>
              <a:t>However</a:t>
            </a:r>
            <a:r>
              <a:rPr lang="zh-CN" altLang="en-US" sz="2000">
                <a:sym typeface="+mn-ea"/>
              </a:rPr>
              <a:t>, 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long screen time</a:t>
            </a:r>
            <a:r>
              <a:rPr lang="zh-CN" altLang="en-US" sz="2000">
                <a:sym typeface="+mn-ea"/>
              </a:rPr>
              <a:t> can 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do much harm to</a:t>
            </a:r>
            <a:r>
              <a:rPr lang="zh-CN" altLang="en-US" sz="2000">
                <a:sym typeface="+mn-ea"/>
              </a:rPr>
              <a:t> our eyesight, not to mention many 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online distractions</a:t>
            </a:r>
            <a:r>
              <a:rPr lang="zh-CN" altLang="en-US" sz="2000">
                <a:sym typeface="+mn-ea"/>
              </a:rPr>
              <a:t> especially for those lacking self-control.</a:t>
            </a:r>
            <a:endParaRPr lang="zh-CN" altLang="en-US" sz="2000"/>
          </a:p>
          <a:p>
            <a:r>
              <a:rPr lang="en-US" altLang="zh-CN" sz="2000">
                <a:sym typeface="+mn-ea"/>
              </a:rPr>
              <a:t>    </a:t>
            </a:r>
            <a:r>
              <a:rPr lang="zh-CN" altLang="en-US" sz="2000">
                <a:solidFill>
                  <a:srgbClr val="886600"/>
                </a:solidFill>
                <a:sym typeface="+mn-ea"/>
              </a:rPr>
              <a:t>Therefore</a:t>
            </a:r>
            <a:r>
              <a:rPr lang="zh-CN" altLang="en-US" sz="2000">
                <a:sym typeface="+mn-ea"/>
              </a:rPr>
              <a:t>, we are expected to be smart </a:t>
            </a:r>
            <a:r>
              <a:rPr lang="zh-CN" altLang="en-US" sz="20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online learners</a:t>
            </a:r>
            <a:r>
              <a:rPr lang="zh-CN" altLang="en-US" sz="2000">
                <a:sym typeface="+mn-ea"/>
              </a:rPr>
              <a:t> by </a:t>
            </a:r>
            <a:r>
              <a:rPr lang="zh-CN" altLang="en-US" sz="2000" b="1">
                <a:solidFill>
                  <a:srgbClr val="C00000"/>
                </a:solidFill>
                <a:sym typeface="+mn-ea"/>
              </a:rPr>
              <a:t>sensibly managing our time online</a:t>
            </a:r>
            <a:r>
              <a:rPr lang="zh-CN" altLang="en-US" sz="2000">
                <a:sym typeface="+mn-ea"/>
              </a:rPr>
              <a:t> and </a:t>
            </a:r>
            <a:r>
              <a:rPr lang="zh-CN" altLang="en-US" sz="2000" b="1">
                <a:solidFill>
                  <a:srgbClr val="C00000"/>
                </a:solidFill>
                <a:sym typeface="+mn-ea"/>
              </a:rPr>
              <a:t>doing</a:t>
            </a:r>
            <a:r>
              <a:rPr lang="en-US" altLang="zh-CN" sz="2000" b="1">
                <a:solidFill>
                  <a:srgbClr val="C00000"/>
                </a:solidFill>
                <a:sym typeface="+mn-ea"/>
              </a:rPr>
              <a:t> </a:t>
            </a:r>
            <a:r>
              <a:rPr lang="zh-CN" altLang="en-US" sz="2000" b="1">
                <a:solidFill>
                  <a:srgbClr val="C00000"/>
                </a:solidFill>
                <a:sym typeface="+mn-ea"/>
              </a:rPr>
              <a:t>eye-exercises regularly</a:t>
            </a:r>
            <a:r>
              <a:rPr lang="zh-CN" altLang="en-US" sz="2000">
                <a:sym typeface="+mn-ea"/>
              </a:rPr>
              <a:t>. </a:t>
            </a:r>
            <a:r>
              <a:rPr lang="zh-CN" altLang="en-US" sz="2000">
                <a:solidFill>
                  <a:srgbClr val="886600"/>
                </a:solidFill>
                <a:sym typeface="+mn-ea"/>
              </a:rPr>
              <a:t>Most importantly</a:t>
            </a:r>
            <a:r>
              <a:rPr lang="zh-CN" altLang="en-US" sz="2000">
                <a:sym typeface="+mn-ea"/>
              </a:rPr>
              <a:t>, it takes </a:t>
            </a:r>
            <a:r>
              <a:rPr lang="zh-CN" altLang="en-US" sz="2000" b="1">
                <a:solidFill>
                  <a:srgbClr val="C00000"/>
                </a:solidFill>
                <a:sym typeface="+mn-ea"/>
              </a:rPr>
              <a:t>self-discipline to resist 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all the online distractions</a:t>
            </a:r>
            <a:r>
              <a:rPr lang="zh-CN" altLang="en-US" sz="2000">
                <a:sym typeface="+mn-ea"/>
              </a:rPr>
              <a:t> towards</a:t>
            </a:r>
            <a:r>
              <a:rPr lang="zh-CN" altLang="en-US" sz="2000" b="1">
                <a:solidFill>
                  <a:srgbClr val="C00000"/>
                </a:solidFill>
                <a:sym typeface="+mn-ea"/>
              </a:rPr>
              <a:t> a smart</a:t>
            </a:r>
            <a:r>
              <a:rPr lang="zh-CN" altLang="en-US" sz="2000">
                <a:sym typeface="+mn-ea"/>
              </a:rPr>
              <a:t> </a:t>
            </a:r>
            <a:r>
              <a:rPr lang="zh-CN" altLang="en-US" sz="20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online learner</a:t>
            </a:r>
            <a:r>
              <a:rPr lang="zh-CN" altLang="en-US" sz="2000">
                <a:sym typeface="+mn-ea"/>
              </a:rPr>
              <a:t>.  (102 words)</a:t>
            </a:r>
            <a:endParaRPr lang="zh-CN" altLang="en-US" sz="2000"/>
          </a:p>
        </p:txBody>
      </p:sp>
      <p:sp>
        <p:nvSpPr>
          <p:cNvPr id="5" name="文本框 4"/>
          <p:cNvSpPr txBox="1"/>
          <p:nvPr/>
        </p:nvSpPr>
        <p:spPr>
          <a:xfrm>
            <a:off x="1318260" y="3729355"/>
            <a:ext cx="145732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>
                <a:solidFill>
                  <a:srgbClr val="C00000"/>
                </a:solidFill>
                <a:sym typeface="+mn-ea"/>
              </a:rPr>
              <a:t>accessible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96164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〖词语辨析〗</a:t>
            </a:r>
            <a:r>
              <a:rPr lang="zh-CN" altLang="en-US" sz="2400" b="1">
                <a:sym typeface="+mn-ea"/>
              </a:rPr>
              <a:t>available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/ </a:t>
            </a:r>
            <a:r>
              <a:rPr lang="zh-CN" altLang="en-US" sz="2400" b="1"/>
              <a:t>ac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cess</a:t>
            </a:r>
            <a:r>
              <a:rPr lang="zh-CN" altLang="en-US" sz="2400" b="1"/>
              <a:t>ible </a:t>
            </a:r>
            <a:endParaRPr lang="zh-CN" altLang="en-US" sz="2400" b="1"/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375920" y="809625"/>
          <a:ext cx="11609705" cy="1739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050"/>
                <a:gridCol w="4109085"/>
                <a:gridCol w="5703570"/>
              </a:tblGrid>
              <a:tr h="43497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available</a:t>
                      </a:r>
                      <a:endParaRPr lang="zh-CN" alt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accessible</a:t>
                      </a:r>
                      <a:endParaRPr lang="zh-CN" alt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349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基本义</a:t>
                      </a:r>
                      <a:endParaRPr lang="zh-CN" altLang="en-US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可以得到的，可以获得的，可以使用的</a:t>
                      </a:r>
                      <a:endParaRPr lang="zh-CN" altLang="en-US" sz="18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（有途径或权利）可以得到的，容易获取的</a:t>
                      </a:r>
                      <a:endParaRPr lang="zh-CN" altLang="en-US" sz="18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</a:tr>
              <a:tr h="4349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形容事物</a:t>
                      </a:r>
                      <a:endParaRPr lang="zh-CN" altLang="en-US" sz="18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某物是可以得到的（</a:t>
                      </a: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有货的，可以买得到的）</a:t>
                      </a:r>
                      <a:endParaRPr lang="zh-CN" altLang="en-US" sz="18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1.</a:t>
                      </a: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某物不但是</a:t>
                      </a:r>
                      <a:r>
                        <a:rPr lang="en-US" altLang="zh-CN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“</a:t>
                      </a: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可以得到的</a:t>
                      </a:r>
                      <a:r>
                        <a:rPr lang="en-US" altLang="zh-CN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”</a:t>
                      </a: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，而且是</a:t>
                      </a:r>
                      <a:r>
                        <a:rPr lang="en-US" altLang="zh-CN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“</a:t>
                      </a: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容易获得的</a:t>
                      </a:r>
                      <a:r>
                        <a:rPr lang="en-US" altLang="zh-CN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”</a:t>
                      </a: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；</a:t>
                      </a:r>
                      <a:endParaRPr lang="zh-CN" altLang="en-US" sz="18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2.</a:t>
                      </a: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地点或场所是</a:t>
                      </a:r>
                      <a:r>
                        <a:rPr lang="en-US" altLang="zh-CN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“</a:t>
                      </a: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可以进入的，可到达的”；</a:t>
                      </a:r>
                      <a:endParaRPr lang="zh-CN" altLang="en-US" sz="18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3.</a:t>
                      </a: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信息、场所等</a:t>
                      </a:r>
                      <a:r>
                        <a:rPr lang="en-US" altLang="zh-CN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“</a:t>
                      </a: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便于残障人士使用”，“无障碍的”</a:t>
                      </a:r>
                      <a:endParaRPr lang="zh-CN" altLang="en-US" sz="18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</a:tr>
              <a:tr h="4349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形容人</a:t>
                      </a:r>
                      <a:endParaRPr lang="zh-CN" altLang="en-US" sz="18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某人是 “有空的”；某人的情感状态是 “单身的”</a:t>
                      </a:r>
                      <a:endParaRPr lang="zh-CN" altLang="en-US" sz="18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某人“为人友好的，好相处的”</a:t>
                      </a:r>
                      <a:endParaRPr lang="zh-CN" altLang="en-US" sz="18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77190" y="3396615"/>
            <a:ext cx="11608435" cy="31972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b="1">
                <a:sym typeface="+mn-ea"/>
              </a:rPr>
              <a:t>〖</a:t>
            </a:r>
            <a:r>
              <a:rPr lang="zh-CN" b="1">
                <a:sym typeface="+mn-ea"/>
              </a:rPr>
              <a:t>语境辨义</a:t>
            </a:r>
            <a:r>
              <a:rPr b="1">
                <a:sym typeface="+mn-ea"/>
              </a:rPr>
              <a:t>〗</a:t>
            </a:r>
            <a:endParaRPr lang="en-US" altLang="zh-CN" b="1"/>
          </a:p>
          <a:p>
            <a:pPr fontAlgn="auto">
              <a:lnSpc>
                <a:spcPts val="3460"/>
              </a:lnSpc>
            </a:pPr>
            <a:r>
              <a:rPr lang="en-US" altLang="zh-CN"/>
              <a:t>1.</a:t>
            </a:r>
            <a:r>
              <a:rPr lang="zh-CN" altLang="en-US"/>
              <a:t>This new product is </a:t>
            </a:r>
            <a:r>
              <a:rPr lang="zh-CN" altLang="en-US" u="sng">
                <a:solidFill>
                  <a:schemeClr val="accent2">
                    <a:lumMod val="50000"/>
                  </a:schemeClr>
                </a:solidFill>
              </a:rPr>
              <a:t>available</a:t>
            </a:r>
            <a:r>
              <a:rPr lang="zh-CN" altLang="en-US"/>
              <a:t> at all our stores. </a:t>
            </a:r>
            <a:r>
              <a:rPr lang="en-US" altLang="zh-CN"/>
              <a:t>     </a:t>
            </a:r>
            <a:endParaRPr lang="zh-CN" altLang="en-US"/>
          </a:p>
          <a:p>
            <a:pPr fontAlgn="auto">
              <a:lnSpc>
                <a:spcPts val="3460"/>
              </a:lnSpc>
            </a:pPr>
            <a:r>
              <a:rPr lang="en-US" altLang="zh-CN"/>
              <a:t>2.</a:t>
            </a:r>
            <a:r>
              <a:rPr lang="zh-CN" altLang="en-US"/>
              <a:t>Is this meeting room </a:t>
            </a:r>
            <a:r>
              <a:rPr lang="zh-CN" altLang="en-US" u="sng">
                <a:solidFill>
                  <a:schemeClr val="accent2">
                    <a:lumMod val="50000"/>
                  </a:schemeClr>
                </a:solidFill>
              </a:rPr>
              <a:t>available</a:t>
            </a:r>
            <a:r>
              <a:rPr lang="zh-CN" altLang="en-US"/>
              <a:t>?</a:t>
            </a:r>
            <a:r>
              <a:rPr lang="en-US" altLang="zh-CN"/>
              <a:t>                             </a:t>
            </a:r>
            <a:endParaRPr lang="zh-CN" altLang="en-US"/>
          </a:p>
          <a:p>
            <a:pPr fontAlgn="auto">
              <a:lnSpc>
                <a:spcPts val="3460"/>
              </a:lnSpc>
            </a:pPr>
            <a:r>
              <a:rPr lang="en-US" altLang="zh-CN"/>
              <a:t>3.</a:t>
            </a:r>
            <a:r>
              <a:rPr lang="zh-CN" altLang="en-US"/>
              <a:t>The internet makes information more </a:t>
            </a:r>
            <a:r>
              <a:rPr lang="zh-CN" altLang="en-US" u="sng">
                <a:solidFill>
                  <a:schemeClr val="accent2">
                    <a:lumMod val="50000"/>
                  </a:schemeClr>
                </a:solidFill>
              </a:rPr>
              <a:t>accessible</a:t>
            </a:r>
            <a:r>
              <a:rPr lang="zh-CN" altLang="en-US"/>
              <a:t> to many people. </a:t>
            </a:r>
            <a:endParaRPr lang="zh-CN" altLang="en-US"/>
          </a:p>
          <a:p>
            <a:pPr fontAlgn="auto">
              <a:lnSpc>
                <a:spcPts val="3460"/>
              </a:lnSpc>
            </a:pPr>
            <a:r>
              <a:rPr lang="en-US" altLang="zh-CN"/>
              <a:t>4.</a:t>
            </a:r>
            <a:r>
              <a:rPr lang="zh-CN" altLang="en-US"/>
              <a:t>Early bird tickets are </a:t>
            </a:r>
            <a:r>
              <a:rPr lang="zh-CN" altLang="en-US" u="sng">
                <a:solidFill>
                  <a:schemeClr val="accent2">
                    <a:lumMod val="50000"/>
                  </a:schemeClr>
                </a:solidFill>
              </a:rPr>
              <a:t>available</a:t>
            </a:r>
            <a:r>
              <a:rPr lang="zh-CN" altLang="en-US"/>
              <a:t>, but they are only </a:t>
            </a:r>
            <a:r>
              <a:rPr lang="zh-CN" altLang="en-US" u="sng">
                <a:solidFill>
                  <a:schemeClr val="accent2">
                    <a:lumMod val="50000"/>
                  </a:schemeClr>
                </a:solidFill>
              </a:rPr>
              <a:t>accessible</a:t>
            </a:r>
            <a:r>
              <a:rPr lang="zh-CN" altLang="en-US"/>
              <a:t> to our members.</a:t>
            </a:r>
            <a:endParaRPr lang="zh-CN" altLang="en-US"/>
          </a:p>
          <a:p>
            <a:pPr fontAlgn="auto">
              <a:lnSpc>
                <a:spcPts val="3460"/>
              </a:lnSpc>
            </a:pPr>
            <a:r>
              <a:rPr lang="en-US" altLang="zh-CN"/>
              <a:t>                                                                                </a:t>
            </a:r>
            <a:endParaRPr lang="en-US" altLang="zh-CN"/>
          </a:p>
          <a:p>
            <a:pPr fontAlgn="auto">
              <a:lnSpc>
                <a:spcPts val="3460"/>
              </a:lnSpc>
            </a:pPr>
            <a:r>
              <a:rPr lang="en-US" altLang="zh-CN"/>
              <a:t>5.</a:t>
            </a:r>
            <a:r>
              <a:rPr lang="zh-CN" altLang="en-US"/>
              <a:t>Are you </a:t>
            </a:r>
            <a:r>
              <a:rPr lang="zh-CN" altLang="en-US" u="sng">
                <a:solidFill>
                  <a:schemeClr val="accent2">
                    <a:lumMod val="50000"/>
                  </a:schemeClr>
                </a:solidFill>
              </a:rPr>
              <a:t>available</a:t>
            </a:r>
            <a:r>
              <a:rPr lang="zh-CN" altLang="en-US"/>
              <a:t> next Tuesday? </a:t>
            </a:r>
            <a:r>
              <a:rPr lang="en-US" altLang="zh-CN"/>
              <a:t>                            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975350" y="3860165"/>
            <a:ext cx="4297680" cy="5346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ts val="3460"/>
              </a:lnSpc>
            </a:pPr>
            <a:r>
              <a:rPr lang="zh-CN" altLang="en-US">
                <a:solidFill>
                  <a:schemeClr val="accent2">
                    <a:lumMod val="50000"/>
                  </a:schemeClr>
                </a:solidFill>
                <a:sym typeface="+mn-ea"/>
              </a:rPr>
              <a:t>这款新产品在我们所有店铺中都能买到。</a:t>
            </a:r>
            <a:endParaRPr lang="zh-CN" altLang="en-US">
              <a:solidFill>
                <a:schemeClr val="accent2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71540" y="4394835"/>
            <a:ext cx="2240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chemeClr val="accent2">
                    <a:lumMod val="50000"/>
                  </a:schemeClr>
                </a:solidFill>
                <a:sym typeface="+mn-ea"/>
              </a:rPr>
              <a:t>这间会议室能用吗？</a:t>
            </a:r>
            <a:endParaRPr lang="zh-CN" altLang="en-US">
              <a:solidFill>
                <a:schemeClr val="accent2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08290" y="4895850"/>
            <a:ext cx="367982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chemeClr val="accent2">
                    <a:lumMod val="50000"/>
                  </a:schemeClr>
                </a:solidFill>
                <a:sym typeface="+mn-ea"/>
              </a:rPr>
              <a:t>互联网使许多人更容易获取信息。 </a:t>
            </a:r>
            <a:endParaRPr lang="zh-CN" altLang="en-US">
              <a:solidFill>
                <a:schemeClr val="accent2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09310" y="5606415"/>
            <a:ext cx="5897880" cy="5346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ts val="3460"/>
              </a:lnSpc>
            </a:pPr>
            <a:r>
              <a:rPr lang="zh-CN" altLang="en-US">
                <a:solidFill>
                  <a:schemeClr val="accent2">
                    <a:lumMod val="50000"/>
                  </a:schemeClr>
                </a:solidFill>
                <a:sym typeface="+mn-ea"/>
              </a:rPr>
              <a:t>我们有可以提前预订的早鸟票，但只对我们的会员开放。</a:t>
            </a:r>
            <a:endParaRPr lang="zh-CN" altLang="en-US">
              <a:solidFill>
                <a:schemeClr val="accent2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71540" y="6183630"/>
            <a:ext cx="2468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chemeClr val="accent2">
                    <a:lumMod val="50000"/>
                  </a:schemeClr>
                </a:solidFill>
                <a:sym typeface="+mn-ea"/>
              </a:rPr>
              <a:t>请问你下周二有空吗？</a:t>
            </a:r>
            <a:endParaRPr lang="zh-CN" altLang="en-US">
              <a:solidFill>
                <a:schemeClr val="accent2">
                  <a:lumMod val="50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58223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〖词语辨析〗</a:t>
            </a:r>
            <a:r>
              <a:rPr lang="zh-CN" altLang="en-US" sz="2400" b="1">
                <a:sym typeface="+mn-ea"/>
              </a:rPr>
              <a:t>available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/ </a:t>
            </a:r>
            <a:r>
              <a:rPr lang="zh-CN" altLang="en-US" sz="2400" b="1"/>
              <a:t>ac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cess</a:t>
            </a:r>
            <a:r>
              <a:rPr lang="zh-CN" altLang="en-US" sz="2400" b="1"/>
              <a:t>ible </a:t>
            </a:r>
            <a:endParaRPr lang="zh-CN" altLang="en-US" sz="2400" b="1"/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375920" y="809625"/>
          <a:ext cx="11609705" cy="1739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050"/>
                <a:gridCol w="4109085"/>
                <a:gridCol w="5703570"/>
              </a:tblGrid>
              <a:tr h="43497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available</a:t>
                      </a:r>
                      <a:endParaRPr lang="zh-CN" alt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accessible</a:t>
                      </a:r>
                      <a:endParaRPr lang="zh-CN" alt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349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基本义</a:t>
                      </a:r>
                      <a:endParaRPr lang="zh-CN" altLang="en-US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可以得到的，可以获得的，可以使用的</a:t>
                      </a:r>
                      <a:endParaRPr lang="zh-CN" altLang="en-US" sz="18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（有途径或权利）可以得到的，容易获取的</a:t>
                      </a:r>
                      <a:endParaRPr lang="zh-CN" altLang="en-US" sz="18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</a:tr>
              <a:tr h="4349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形容事物</a:t>
                      </a:r>
                      <a:endParaRPr lang="zh-CN" altLang="en-US" sz="18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某物是可以得到的（</a:t>
                      </a: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有货的，可以买得到的）</a:t>
                      </a:r>
                      <a:endParaRPr lang="zh-CN" altLang="en-US" sz="18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1.</a:t>
                      </a: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某物不但是</a:t>
                      </a:r>
                      <a:r>
                        <a:rPr lang="en-US" altLang="zh-CN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“</a:t>
                      </a: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可以得到的</a:t>
                      </a:r>
                      <a:r>
                        <a:rPr lang="en-US" altLang="zh-CN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”</a:t>
                      </a: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，而且是</a:t>
                      </a:r>
                      <a:r>
                        <a:rPr lang="en-US" altLang="zh-CN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“</a:t>
                      </a: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容易获得的</a:t>
                      </a:r>
                      <a:r>
                        <a:rPr lang="en-US" altLang="zh-CN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”</a:t>
                      </a: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；</a:t>
                      </a:r>
                      <a:endParaRPr lang="zh-CN" altLang="en-US" sz="18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2.</a:t>
                      </a: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地点或场所是</a:t>
                      </a:r>
                      <a:r>
                        <a:rPr lang="en-US" altLang="zh-CN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“</a:t>
                      </a: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可以进入的，可到达的”；</a:t>
                      </a:r>
                      <a:endParaRPr lang="zh-CN" altLang="en-US" sz="18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3.</a:t>
                      </a: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信息、场所等</a:t>
                      </a:r>
                      <a:r>
                        <a:rPr lang="en-US" altLang="zh-CN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“</a:t>
                      </a: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便于残障人士使用”，“无障碍的”</a:t>
                      </a:r>
                      <a:endParaRPr lang="zh-CN" altLang="en-US" sz="18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</a:tr>
              <a:tr h="4349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形容人</a:t>
                      </a:r>
                      <a:endParaRPr lang="zh-CN" altLang="en-US" sz="18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某人是 “有空的”；某人的情感状态是 “单身的”</a:t>
                      </a:r>
                      <a:endParaRPr lang="zh-CN" altLang="en-US" sz="18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某人“为人友好的，好相处的”</a:t>
                      </a:r>
                      <a:endParaRPr lang="zh-CN" altLang="en-US" sz="18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10515" y="3269615"/>
            <a:ext cx="11608435" cy="3276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2760"/>
              </a:lnSpc>
            </a:pPr>
            <a:r>
              <a:rPr b="1"/>
              <a:t>〖熟词僻义〗　</a:t>
            </a:r>
            <a:endParaRPr b="1"/>
          </a:p>
          <a:p>
            <a:pPr fontAlgn="auto">
              <a:lnSpc>
                <a:spcPts val="2760"/>
              </a:lnSpc>
            </a:pPr>
            <a:r>
              <a:t>1.</a:t>
            </a:r>
            <a:r>
              <a:rPr lang="en-US"/>
              <a:t> </a:t>
            </a:r>
            <a:r>
              <a:t>Even if he is a powerful leader，you will find him very </a:t>
            </a:r>
            <a:r>
              <a:rPr u="sng">
                <a:solidFill>
                  <a:schemeClr val="accent2">
                    <a:lumMod val="50000"/>
                  </a:schemeClr>
                </a:solidFill>
              </a:rPr>
              <a:t>accessible</a:t>
            </a:r>
            <a:r>
              <a:t>. </a:t>
            </a:r>
          </a:p>
          <a:p>
            <a:pPr fontAlgn="auto">
              <a:lnSpc>
                <a:spcPts val="2760"/>
              </a:lnSpc>
            </a:pPr>
            <a:r>
              <a:rPr lang="en-US"/>
              <a:t>    </a:t>
            </a:r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即使他是一个强有力的领导者，你也会发现他非常平易近人。</a:t>
            </a:r>
            <a:endParaRPr lang="en-US"/>
          </a:p>
          <a:p>
            <a:pPr fontAlgn="auto">
              <a:lnSpc>
                <a:spcPts val="2760"/>
              </a:lnSpc>
            </a:pPr>
            <a:r>
              <a:rPr lang="en-US">
                <a:sym typeface="+mn-ea"/>
              </a:rPr>
              <a:t>2. </a:t>
            </a:r>
            <a:r>
              <a:rPr>
                <a:sym typeface="+mn-ea"/>
              </a:rPr>
              <a:t>I thought meeting her would be intimidating, but she turns out to be very friendly and </a:t>
            </a:r>
            <a:r>
              <a:rPr u="sng">
                <a:solidFill>
                  <a:schemeClr val="accent2">
                    <a:lumMod val="50000"/>
                  </a:schemeClr>
                </a:solidFill>
                <a:sym typeface="+mn-ea"/>
              </a:rPr>
              <a:t>accessible</a:t>
            </a:r>
            <a:r>
              <a:rPr>
                <a:sym typeface="+mn-ea"/>
              </a:rPr>
              <a:t>.</a:t>
            </a:r>
            <a:endParaRPr>
              <a:sym typeface="+mn-ea"/>
            </a:endParaRPr>
          </a:p>
          <a:p>
            <a:pPr fontAlgn="auto">
              <a:lnSpc>
                <a:spcPts val="2760"/>
              </a:lnSpc>
            </a:pPr>
            <a:r>
              <a:rPr lang="en-US">
                <a:sym typeface="+mn-ea"/>
              </a:rPr>
              <a:t>   </a:t>
            </a:r>
            <a:r>
              <a:rPr>
                <a:solidFill>
                  <a:schemeClr val="accent2">
                    <a:lumMod val="50000"/>
                  </a:schemeClr>
                </a:solidFill>
                <a:sym typeface="+mn-ea"/>
              </a:rPr>
              <a:t>我原以为和她见面会很有压力，但事实证明她很友好，平易近人。</a:t>
            </a:r>
            <a:endParaRPr lang="en-US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lnSpc>
                <a:spcPts val="2760"/>
              </a:lnSpc>
            </a:pPr>
            <a:r>
              <a:rPr lang="en-US"/>
              <a:t>3. </a:t>
            </a:r>
            <a:r>
              <a:t>Ladies and Gentelmen, food services will be </a:t>
            </a:r>
            <a:r>
              <a:rPr u="sng">
                <a:solidFill>
                  <a:schemeClr val="accent2">
                    <a:lumMod val="50000"/>
                  </a:schemeClr>
                </a:solidFill>
              </a:rPr>
              <a:t>available</a:t>
            </a:r>
            <a:r>
              <a:rPr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t>after taking off. </a:t>
            </a:r>
          </a:p>
          <a:p>
            <a:pPr fontAlgn="auto">
              <a:lnSpc>
                <a:spcPts val="2760"/>
              </a:lnSpc>
            </a:pPr>
            <a:r>
              <a:t> </a:t>
            </a:r>
            <a:r>
              <a:rPr lang="en-US"/>
              <a:t>  </a:t>
            </a:r>
            <a:r>
              <a:rPr>
                <a:solidFill>
                  <a:schemeClr val="accent2">
                    <a:lumMod val="50000"/>
                  </a:schemeClr>
                </a:solidFill>
              </a:rPr>
              <a:t>女士们，先生们，我们会在飞机起飞以后提供餐饮服务。</a:t>
            </a:r>
            <a:endParaRPr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lnSpc>
                <a:spcPts val="2760"/>
              </a:lnSpc>
            </a:pPr>
            <a:r>
              <a:rPr lang="en-US" altLang="zh-CN">
                <a:sym typeface="+mn-ea"/>
              </a:rPr>
              <a:t>4. </a:t>
            </a:r>
            <a:r>
              <a:rPr lang="zh-CN" altLang="en-US">
                <a:sym typeface="+mn-ea"/>
              </a:rPr>
              <a:t>I’m afraid Ms Liu is in a meeting. She will be </a:t>
            </a:r>
            <a:r>
              <a:rPr lang="zh-CN" altLang="en-US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available</a:t>
            </a:r>
            <a:r>
              <a:rPr lang="zh-CN" altLang="en-US">
                <a:sym typeface="+mn-ea"/>
              </a:rPr>
              <a:t> to see you in an hour.</a:t>
            </a:r>
            <a:endParaRPr lang="zh-CN" altLang="en-US"/>
          </a:p>
          <a:p>
            <a:pPr fontAlgn="auto">
              <a:lnSpc>
                <a:spcPts val="2760"/>
              </a:lnSpc>
            </a:pPr>
            <a:r>
              <a:rPr lang="en-US" altLang="zh-CN">
                <a:sym typeface="+mn-ea"/>
              </a:rPr>
              <a:t>   </a:t>
            </a:r>
            <a:r>
              <a:rPr lang="zh-CN" altLang="en-US">
                <a:solidFill>
                  <a:schemeClr val="accent2">
                    <a:lumMod val="50000"/>
                  </a:schemeClr>
                </a:solidFill>
                <a:sym typeface="+mn-ea"/>
              </a:rPr>
              <a:t>非常抱歉，刘女士正在开会。她一个小时后可以见你。</a:t>
            </a:r>
            <a:endParaRPr lang="zh-CN" altLang="en-US">
              <a:solidFill>
                <a:schemeClr val="accent2">
                  <a:lumMod val="50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2553950" y="0"/>
            <a:ext cx="12192000" cy="6858000"/>
            <a:chOff x="0" y="1838325"/>
            <a:chExt cx="12192000" cy="6858000"/>
          </a:xfrm>
        </p:grpSpPr>
        <p:pic>
          <p:nvPicPr>
            <p:cNvPr id="2050" name="Picture 2" descr="http://pic.97uimg.com/back_pic/20/16/01/01/ea22f7e86ce1e35f3f4dc0b971aeebe5.jpg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9" r="16902"/>
            <a:stretch>
              <a:fillRect/>
            </a:stretch>
          </p:blipFill>
          <p:spPr bwMode="auto">
            <a:xfrm>
              <a:off x="0" y="1838325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0" y="1838325"/>
              <a:ext cx="12192000" cy="6858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7" y="2147919"/>
            <a:ext cx="3081111" cy="275810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91193" y="2614770"/>
            <a:ext cx="923330" cy="1741715"/>
          </a:xfrm>
          <a:prstGeom prst="rect">
            <a:avLst/>
          </a:prstGeom>
          <a:noFill/>
          <a:scene3d>
            <a:camera prst="perspectiveContrastingRightFacing">
              <a:rot lat="20718072" lon="19408034" rev="757777"/>
            </a:camera>
            <a:lightRig rig="flat" dir="t"/>
          </a:scene3d>
        </p:spPr>
        <p:txBody>
          <a:bodyPr vert="eaVert" wrap="square" rtlCol="0">
            <a:spAutoFit/>
          </a:bodyPr>
          <a:lstStyle/>
          <a:p>
            <a:r>
              <a:rPr lang="zh-CN" altLang="en-US" sz="4800" b="1" spc="300" dirty="0" smtClean="0">
                <a:solidFill>
                  <a:schemeClr val="accent2">
                    <a:lumMod val="50000"/>
                  </a:schemeClr>
                </a:solidFill>
              </a:rPr>
              <a:t>目录</a:t>
            </a:r>
            <a:endParaRPr lang="zh-CN" altLang="en-US" sz="4800" b="1" spc="3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94717" y="2660807"/>
            <a:ext cx="369332" cy="1273402"/>
          </a:xfrm>
          <a:prstGeom prst="rect">
            <a:avLst/>
          </a:prstGeom>
          <a:noFill/>
          <a:scene3d>
            <a:camera prst="perspectiveContrastingRightFacing">
              <a:rot lat="20718072" lon="19408034" rev="757777"/>
            </a:camera>
            <a:lightRig rig="flat" dir="t"/>
          </a:scene3d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200" b="1" spc="300" dirty="0" smtClean="0">
                <a:solidFill>
                  <a:schemeClr val="accent2">
                    <a:lumMod val="50000"/>
                  </a:schemeClr>
                </a:solidFill>
              </a:rPr>
              <a:t>CONTENTS</a:t>
            </a:r>
            <a:endParaRPr lang="en-US" altLang="zh-CN" sz="1200" b="1" spc="3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33357" y="0"/>
            <a:ext cx="6558643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1" name="组合 90"/>
          <p:cNvGrpSpPr/>
          <p:nvPr/>
        </p:nvGrpSpPr>
        <p:grpSpPr>
          <a:xfrm>
            <a:off x="5263267" y="1660187"/>
            <a:ext cx="720670" cy="642272"/>
            <a:chOff x="4438248" y="1649887"/>
            <a:chExt cx="720670" cy="642272"/>
          </a:xfrm>
        </p:grpSpPr>
        <p:sp>
          <p:nvSpPr>
            <p:cNvPr id="92" name="圆角矩形 91"/>
            <p:cNvSpPr/>
            <p:nvPr/>
          </p:nvSpPr>
          <p:spPr>
            <a:xfrm>
              <a:off x="4460144" y="1649887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4438248" y="1739863"/>
              <a:ext cx="7206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5263267" y="2625410"/>
            <a:ext cx="720670" cy="642272"/>
            <a:chOff x="4438248" y="2615110"/>
            <a:chExt cx="720670" cy="642272"/>
          </a:xfrm>
        </p:grpSpPr>
        <p:sp>
          <p:nvSpPr>
            <p:cNvPr id="95" name="圆角矩形 94"/>
            <p:cNvSpPr/>
            <p:nvPr/>
          </p:nvSpPr>
          <p:spPr>
            <a:xfrm>
              <a:off x="4460144" y="2615110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4438248" y="2709794"/>
              <a:ext cx="7206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5263267" y="3590633"/>
            <a:ext cx="720670" cy="642272"/>
            <a:chOff x="4438248" y="3580333"/>
            <a:chExt cx="720670" cy="642272"/>
          </a:xfrm>
        </p:grpSpPr>
        <p:sp>
          <p:nvSpPr>
            <p:cNvPr id="98" name="圆角矩形 97"/>
            <p:cNvSpPr/>
            <p:nvPr/>
          </p:nvSpPr>
          <p:spPr>
            <a:xfrm>
              <a:off x="4460144" y="3580333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4438248" y="3676085"/>
              <a:ext cx="7206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3-1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5263267" y="4555856"/>
            <a:ext cx="720670" cy="642272"/>
            <a:chOff x="4438248" y="4545556"/>
            <a:chExt cx="720670" cy="642272"/>
          </a:xfrm>
        </p:grpSpPr>
        <p:sp>
          <p:nvSpPr>
            <p:cNvPr id="101" name="圆角矩形 100"/>
            <p:cNvSpPr/>
            <p:nvPr/>
          </p:nvSpPr>
          <p:spPr>
            <a:xfrm>
              <a:off x="4460144" y="4545556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4438248" y="4643226"/>
              <a:ext cx="7206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3-2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263267" y="5521079"/>
            <a:ext cx="720670" cy="642272"/>
            <a:chOff x="4438248" y="5510779"/>
            <a:chExt cx="720670" cy="642272"/>
          </a:xfrm>
        </p:grpSpPr>
        <p:sp>
          <p:nvSpPr>
            <p:cNvPr id="104" name="圆角矩形 103"/>
            <p:cNvSpPr/>
            <p:nvPr/>
          </p:nvSpPr>
          <p:spPr>
            <a:xfrm>
              <a:off x="4460144" y="5510779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4438248" y="5608449"/>
              <a:ext cx="7206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6" name="文本框 105"/>
          <p:cNvSpPr txBox="1"/>
          <p:nvPr/>
        </p:nvSpPr>
        <p:spPr>
          <a:xfrm>
            <a:off x="6243955" y="1632585"/>
            <a:ext cx="3386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bg1"/>
                </a:solidFill>
              </a:rPr>
              <a:t>溯语用</a:t>
            </a:r>
            <a:endParaRPr lang="zh-CN" altLang="en-US" sz="2400" b="1" spc="300" dirty="0" smtClean="0">
              <a:solidFill>
                <a:schemeClr val="bg1"/>
              </a:solidFill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6243955" y="2598420"/>
            <a:ext cx="3286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rgbClr val="FFFF00"/>
                </a:solidFill>
              </a:rPr>
              <a:t>溯同源</a:t>
            </a:r>
            <a:endParaRPr lang="zh-CN" altLang="en-US" sz="2400" b="1" spc="300" dirty="0" smtClean="0">
              <a:solidFill>
                <a:srgbClr val="FFFF00"/>
              </a:solidFill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6243955" y="3568700"/>
            <a:ext cx="3287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bg1"/>
                </a:solidFill>
              </a:rPr>
              <a:t>溯新课标词汇</a:t>
            </a:r>
            <a:endParaRPr lang="zh-CN" altLang="en-US" sz="2400" b="1" spc="300" dirty="0" smtClean="0">
              <a:solidFill>
                <a:schemeClr val="bg1"/>
              </a:solidFill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6243855" y="4536051"/>
            <a:ext cx="2791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bg1"/>
                </a:solidFill>
              </a:rPr>
              <a:t>溯课标外词汇</a:t>
            </a:r>
            <a:endParaRPr lang="zh-CN" altLang="en-US" sz="2400" b="1" spc="300" dirty="0" smtClean="0">
              <a:solidFill>
                <a:schemeClr val="bg1"/>
              </a:solidFill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6243855" y="5493907"/>
            <a:ext cx="2791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bg1"/>
                </a:solidFill>
              </a:rPr>
              <a:t>溯规律</a:t>
            </a:r>
            <a:endParaRPr lang="zh-CN" altLang="en-US" sz="2400" b="1" spc="300" dirty="0" smtClean="0">
              <a:solidFill>
                <a:schemeClr val="bg1"/>
              </a:solidFill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6256655" y="2059305"/>
            <a:ext cx="474599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巧记活用；用法归纳</a:t>
            </a:r>
            <a:r>
              <a:rPr lang="zh-CN" altLang="en-US" sz="1200" dirty="0" smtClean="0">
                <a:solidFill>
                  <a:schemeClr val="bg1"/>
                </a:solidFill>
              </a:rPr>
              <a:t>；</a:t>
            </a:r>
            <a:r>
              <a:rPr lang="en-US" altLang="zh-CN" sz="1200" dirty="0" smtClean="0">
                <a:solidFill>
                  <a:schemeClr val="bg1"/>
                </a:solidFill>
              </a:rPr>
              <a:t>链接高考</a:t>
            </a:r>
            <a:r>
              <a:rPr lang="zh-CN" altLang="en-US" sz="1200" dirty="0" smtClean="0">
                <a:solidFill>
                  <a:schemeClr val="bg1"/>
                </a:solidFill>
              </a:rPr>
              <a:t>；写作提能；词语辨析</a:t>
            </a:r>
            <a:endParaRPr lang="zh-CN" altLang="en-US" sz="1200" dirty="0" smtClean="0">
              <a:solidFill>
                <a:schemeClr val="bg1"/>
              </a:solidFill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6256347" y="3019258"/>
            <a:ext cx="3274522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新课标词汇; 课标外词汇</a:t>
            </a:r>
            <a:endParaRPr lang="en-US" altLang="zh-CN" sz="1200" dirty="0" smtClean="0">
              <a:solidFill>
                <a:srgbClr val="FFFF00"/>
              </a:solidFill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6256655" y="3994150"/>
            <a:ext cx="5027295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ancestor; proceed; procedure; process; succeed </a:t>
            </a:r>
            <a:endParaRPr lang="en-US" altLang="zh-CN" sz="1200" dirty="0" smtClean="0">
              <a:solidFill>
                <a:schemeClr val="bg1"/>
              </a:solidFill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6256655" y="4966970"/>
            <a:ext cx="43510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antecedent ; antecessor; accede; exceed; precede; recede; secede; concede </a:t>
            </a:r>
            <a:endParaRPr lang="en-US" altLang="zh-CN" sz="1200" dirty="0" smtClean="0">
              <a:solidFill>
                <a:schemeClr val="bg1"/>
              </a:solidFill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6256655" y="5928995"/>
            <a:ext cx="315468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词海垂钓; 由此及彼; 同义相连; 寻根问底</a:t>
            </a:r>
            <a:endParaRPr lang="en-US" altLang="zh-CN" sz="1200" dirty="0" smtClean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260727" y="752772"/>
            <a:ext cx="720670" cy="642272"/>
            <a:chOff x="4438248" y="1649887"/>
            <a:chExt cx="720670" cy="642272"/>
          </a:xfrm>
        </p:grpSpPr>
        <p:sp>
          <p:nvSpPr>
            <p:cNvPr id="7" name="圆角矩形 6"/>
            <p:cNvSpPr/>
            <p:nvPr/>
          </p:nvSpPr>
          <p:spPr>
            <a:xfrm>
              <a:off x="4460144" y="1649887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438248" y="1739863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256555" y="752578"/>
            <a:ext cx="2791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300" dirty="0" smtClean="0">
                <a:solidFill>
                  <a:schemeClr val="bg1"/>
                </a:solidFill>
              </a:rPr>
              <a:t>溯词源</a:t>
            </a:r>
            <a:endParaRPr lang="zh-CN" altLang="en-US" sz="2400" b="1" spc="300" dirty="0" smtClean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56348" y="1213999"/>
            <a:ext cx="2404480" cy="27559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200" dirty="0" smtClean="0">
                <a:solidFill>
                  <a:schemeClr val="bg1"/>
                </a:solidFill>
              </a:rPr>
              <a:t>ced, ceed, cess</a:t>
            </a:r>
            <a:endParaRPr lang="en-US" altLang="zh-CN" sz="1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28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28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28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8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2553950" y="0"/>
            <a:ext cx="12192000" cy="6858000"/>
            <a:chOff x="0" y="1838325"/>
            <a:chExt cx="12192000" cy="6858000"/>
          </a:xfrm>
        </p:grpSpPr>
        <p:pic>
          <p:nvPicPr>
            <p:cNvPr id="2050" name="Picture 2" descr="http://pic.97uimg.com/back_pic/20/16/01/01/ea22f7e86ce1e35f3f4dc0b971aeebe5.jpg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9" r="16902"/>
            <a:stretch>
              <a:fillRect/>
            </a:stretch>
          </p:blipFill>
          <p:spPr bwMode="auto">
            <a:xfrm>
              <a:off x="0" y="1838325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0" y="1838325"/>
              <a:ext cx="12192000" cy="6858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7" y="2147919"/>
            <a:ext cx="3081111" cy="275810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91193" y="2614770"/>
            <a:ext cx="923330" cy="1741715"/>
          </a:xfrm>
          <a:prstGeom prst="rect">
            <a:avLst/>
          </a:prstGeom>
          <a:noFill/>
          <a:scene3d>
            <a:camera prst="perspectiveContrastingRightFacing">
              <a:rot lat="20718072" lon="19408034" rev="757777"/>
            </a:camera>
            <a:lightRig rig="flat" dir="t"/>
          </a:scene3d>
        </p:spPr>
        <p:txBody>
          <a:bodyPr vert="eaVert" wrap="square" rtlCol="0">
            <a:spAutoFit/>
          </a:bodyPr>
          <a:lstStyle/>
          <a:p>
            <a:r>
              <a:rPr lang="zh-CN" altLang="en-US" sz="4800" b="1" spc="300" dirty="0" smtClean="0">
                <a:solidFill>
                  <a:schemeClr val="accent2">
                    <a:lumMod val="50000"/>
                  </a:schemeClr>
                </a:solidFill>
              </a:rPr>
              <a:t>目录</a:t>
            </a:r>
            <a:endParaRPr lang="zh-CN" altLang="en-US" sz="4800" b="1" spc="3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94717" y="2660807"/>
            <a:ext cx="369332" cy="1273402"/>
          </a:xfrm>
          <a:prstGeom prst="rect">
            <a:avLst/>
          </a:prstGeom>
          <a:noFill/>
          <a:scene3d>
            <a:camera prst="perspectiveContrastingRightFacing">
              <a:rot lat="20718072" lon="19408034" rev="757777"/>
            </a:camera>
            <a:lightRig rig="flat" dir="t"/>
          </a:scene3d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200" b="1" spc="300" dirty="0" smtClean="0">
                <a:solidFill>
                  <a:schemeClr val="accent2">
                    <a:lumMod val="50000"/>
                  </a:schemeClr>
                </a:solidFill>
              </a:rPr>
              <a:t>CONTENTS</a:t>
            </a:r>
            <a:endParaRPr lang="en-US" altLang="zh-CN" sz="1200" b="1" spc="3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33357" y="0"/>
            <a:ext cx="6558643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1" name="组合 90"/>
          <p:cNvGrpSpPr/>
          <p:nvPr/>
        </p:nvGrpSpPr>
        <p:grpSpPr>
          <a:xfrm>
            <a:off x="5263267" y="1660187"/>
            <a:ext cx="720670" cy="642272"/>
            <a:chOff x="4438248" y="1649887"/>
            <a:chExt cx="720670" cy="642272"/>
          </a:xfrm>
        </p:grpSpPr>
        <p:sp>
          <p:nvSpPr>
            <p:cNvPr id="92" name="圆角矩形 91"/>
            <p:cNvSpPr/>
            <p:nvPr/>
          </p:nvSpPr>
          <p:spPr>
            <a:xfrm>
              <a:off x="4460144" y="1649887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4438248" y="1739863"/>
              <a:ext cx="7206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5263267" y="2625410"/>
            <a:ext cx="720670" cy="642272"/>
            <a:chOff x="4438248" y="2615110"/>
            <a:chExt cx="720670" cy="642272"/>
          </a:xfrm>
        </p:grpSpPr>
        <p:sp>
          <p:nvSpPr>
            <p:cNvPr id="95" name="圆角矩形 94"/>
            <p:cNvSpPr/>
            <p:nvPr/>
          </p:nvSpPr>
          <p:spPr>
            <a:xfrm>
              <a:off x="4460144" y="2615110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4438248" y="2709794"/>
              <a:ext cx="7206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5263267" y="3590633"/>
            <a:ext cx="720670" cy="642272"/>
            <a:chOff x="4438248" y="3580333"/>
            <a:chExt cx="720670" cy="642272"/>
          </a:xfrm>
        </p:grpSpPr>
        <p:sp>
          <p:nvSpPr>
            <p:cNvPr id="98" name="圆角矩形 97"/>
            <p:cNvSpPr/>
            <p:nvPr/>
          </p:nvSpPr>
          <p:spPr>
            <a:xfrm>
              <a:off x="4460144" y="3580333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4438248" y="3676085"/>
              <a:ext cx="7206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3-1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5263267" y="4555856"/>
            <a:ext cx="720670" cy="642272"/>
            <a:chOff x="4438248" y="4545556"/>
            <a:chExt cx="720670" cy="642272"/>
          </a:xfrm>
        </p:grpSpPr>
        <p:sp>
          <p:nvSpPr>
            <p:cNvPr id="101" name="圆角矩形 100"/>
            <p:cNvSpPr/>
            <p:nvPr/>
          </p:nvSpPr>
          <p:spPr>
            <a:xfrm>
              <a:off x="4460144" y="4545556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4438248" y="4643226"/>
              <a:ext cx="7206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3-2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263267" y="5521079"/>
            <a:ext cx="720670" cy="642272"/>
            <a:chOff x="4438248" y="5510779"/>
            <a:chExt cx="720670" cy="642272"/>
          </a:xfrm>
        </p:grpSpPr>
        <p:sp>
          <p:nvSpPr>
            <p:cNvPr id="104" name="圆角矩形 103"/>
            <p:cNvSpPr/>
            <p:nvPr/>
          </p:nvSpPr>
          <p:spPr>
            <a:xfrm>
              <a:off x="4460144" y="5510779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4438248" y="5608449"/>
              <a:ext cx="7206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6" name="文本框 105"/>
          <p:cNvSpPr txBox="1"/>
          <p:nvPr/>
        </p:nvSpPr>
        <p:spPr>
          <a:xfrm>
            <a:off x="6243955" y="1632585"/>
            <a:ext cx="3386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bg1"/>
                </a:solidFill>
              </a:rPr>
              <a:t>溯语用</a:t>
            </a:r>
            <a:endParaRPr lang="zh-CN" altLang="en-US" sz="2400" b="1" spc="300" dirty="0" smtClean="0">
              <a:solidFill>
                <a:schemeClr val="bg1"/>
              </a:solidFill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6243955" y="2598420"/>
            <a:ext cx="3286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bg1"/>
                </a:solidFill>
              </a:rPr>
              <a:t>溯同源</a:t>
            </a:r>
            <a:endParaRPr lang="zh-CN" altLang="en-US" sz="2400" b="1" spc="300" dirty="0" smtClean="0">
              <a:solidFill>
                <a:schemeClr val="bg1"/>
              </a:solidFill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6243955" y="3568700"/>
            <a:ext cx="3287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rgbClr val="FFFF00"/>
                </a:solidFill>
              </a:rPr>
              <a:t>溯新课标词汇</a:t>
            </a:r>
            <a:endParaRPr lang="zh-CN" altLang="en-US" sz="2400" b="1" spc="300" dirty="0" smtClean="0">
              <a:solidFill>
                <a:srgbClr val="FFFF00"/>
              </a:solidFill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6243855" y="4536051"/>
            <a:ext cx="2791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bg1"/>
                </a:solidFill>
              </a:rPr>
              <a:t>溯课标外词汇</a:t>
            </a:r>
            <a:endParaRPr lang="zh-CN" altLang="en-US" sz="2400" b="1" spc="300" dirty="0" smtClean="0">
              <a:solidFill>
                <a:schemeClr val="bg1"/>
              </a:solidFill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6243855" y="5493907"/>
            <a:ext cx="2791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bg1"/>
                </a:solidFill>
              </a:rPr>
              <a:t>溯规律</a:t>
            </a:r>
            <a:endParaRPr lang="zh-CN" altLang="en-US" sz="2400" b="1" spc="300" dirty="0" smtClean="0">
              <a:solidFill>
                <a:schemeClr val="bg1"/>
              </a:solidFill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6256655" y="2059305"/>
            <a:ext cx="474599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巧记活用；用法归纳</a:t>
            </a:r>
            <a:r>
              <a:rPr lang="zh-CN" altLang="en-US" sz="1200" dirty="0" smtClean="0">
                <a:solidFill>
                  <a:schemeClr val="bg1"/>
                </a:solidFill>
              </a:rPr>
              <a:t>；</a:t>
            </a:r>
            <a:r>
              <a:rPr lang="en-US" altLang="zh-CN" sz="1200" dirty="0" smtClean="0">
                <a:solidFill>
                  <a:schemeClr val="bg1"/>
                </a:solidFill>
              </a:rPr>
              <a:t>链接高考</a:t>
            </a:r>
            <a:r>
              <a:rPr lang="zh-CN" altLang="en-US" sz="1200" dirty="0" smtClean="0">
                <a:solidFill>
                  <a:schemeClr val="bg1"/>
                </a:solidFill>
              </a:rPr>
              <a:t>；写作提能；词语辨析</a:t>
            </a:r>
            <a:endParaRPr lang="zh-CN" altLang="en-US" sz="1200" dirty="0" smtClean="0">
              <a:solidFill>
                <a:schemeClr val="bg1"/>
              </a:solidFill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6256347" y="3019258"/>
            <a:ext cx="3274522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新课标词汇; 课标外词汇</a:t>
            </a:r>
            <a:endParaRPr lang="en-US" altLang="zh-CN" sz="1200" dirty="0" smtClean="0">
              <a:solidFill>
                <a:schemeClr val="bg1"/>
              </a:solidFill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6256655" y="3994150"/>
            <a:ext cx="5027295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ancestor; proceed; procedure; process; succeed </a:t>
            </a:r>
            <a:endParaRPr lang="en-US" altLang="zh-CN" sz="1200" dirty="0" smtClean="0">
              <a:solidFill>
                <a:srgbClr val="FFFF00"/>
              </a:solidFill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6256655" y="4966970"/>
            <a:ext cx="43510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antecedent ; antecessor; accede; exceed; precede; recede; secede; concede </a:t>
            </a:r>
            <a:endParaRPr lang="en-US" altLang="zh-CN" sz="1200" dirty="0" smtClean="0">
              <a:solidFill>
                <a:schemeClr val="bg1"/>
              </a:solidFill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6256655" y="5928995"/>
            <a:ext cx="315468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词海垂钓; 由此及彼; 同义相连; 寻根问底</a:t>
            </a:r>
            <a:endParaRPr lang="en-US" altLang="zh-CN" sz="1200" dirty="0" smtClean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260727" y="752772"/>
            <a:ext cx="720670" cy="642272"/>
            <a:chOff x="4438248" y="1649887"/>
            <a:chExt cx="720670" cy="642272"/>
          </a:xfrm>
        </p:grpSpPr>
        <p:sp>
          <p:nvSpPr>
            <p:cNvPr id="7" name="圆角矩形 6"/>
            <p:cNvSpPr/>
            <p:nvPr/>
          </p:nvSpPr>
          <p:spPr>
            <a:xfrm>
              <a:off x="4460144" y="1649887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438248" y="1739863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256555" y="752578"/>
            <a:ext cx="2791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300" dirty="0" smtClean="0">
                <a:solidFill>
                  <a:schemeClr val="bg1"/>
                </a:solidFill>
              </a:rPr>
              <a:t>溯词源</a:t>
            </a:r>
            <a:endParaRPr lang="zh-CN" altLang="en-US" sz="2400" b="1" spc="300" dirty="0" smtClean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56348" y="1213999"/>
            <a:ext cx="2404480" cy="27559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200" dirty="0" smtClean="0">
                <a:solidFill>
                  <a:schemeClr val="bg1"/>
                </a:solidFill>
              </a:rPr>
              <a:t>ced, ceed, cess</a:t>
            </a:r>
            <a:endParaRPr lang="en-US" altLang="zh-CN" sz="1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28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28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28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8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1170" y="648335"/>
            <a:ext cx="11358245" cy="5892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auto">
              <a:lnSpc>
                <a:spcPts val="3480"/>
              </a:lnSpc>
            </a:pPr>
            <a:r>
              <a:rPr lang="zh-CN" altLang="en-US" sz="2400"/>
              <a:t>　</a:t>
            </a:r>
            <a:r>
              <a:rPr lang="zh-CN" altLang="en-US" sz="2800" b="1"/>
              <a:t>an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</a:rPr>
              <a:t>cest</a:t>
            </a:r>
            <a:r>
              <a:rPr lang="zh-CN" altLang="en-US" sz="2800" b="1"/>
              <a:t>or</a:t>
            </a:r>
            <a:r>
              <a:rPr lang="zh-CN" altLang="en-US" sz="2400"/>
              <a:t>  /ˈænsestə/  </a:t>
            </a:r>
            <a:endParaRPr lang="zh-CN" altLang="en-US" sz="2400"/>
          </a:p>
          <a:p>
            <a:pPr algn="l" fontAlgn="auto">
              <a:lnSpc>
                <a:spcPts val="34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〖构词巧记〗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  </a:t>
            </a:r>
            <a:r>
              <a:rPr lang="zh-CN" altLang="en-US" sz="2400"/>
              <a:t>[-anc 可以表示“前，前面” </a:t>
            </a: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</a:rPr>
              <a:t>cest</a:t>
            </a:r>
            <a:r>
              <a:rPr lang="zh-CN" altLang="en-US" sz="2400"/>
              <a:t> (=cess走) +or (人) →走在前面的人→]</a:t>
            </a:r>
            <a:endParaRPr lang="zh-CN" altLang="en-US" sz="2400"/>
          </a:p>
          <a:p>
            <a:pPr fontAlgn="auto">
              <a:lnSpc>
                <a:spcPts val="34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〖单词活用〗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zh-CN" altLang="en-US" sz="2400" b="1" i="1">
                <a:solidFill>
                  <a:srgbClr val="002060"/>
                </a:solidFill>
                <a:sym typeface="+mn-ea"/>
              </a:rPr>
              <a:t>①</a:t>
            </a:r>
            <a:r>
              <a:rPr lang="zh-CN" altLang="en-US" sz="2400" i="1">
                <a:solidFill>
                  <a:srgbClr val="002060"/>
                </a:solidFill>
              </a:rPr>
              <a:t>祖宗；祖先（</a:t>
            </a:r>
            <a:r>
              <a:rPr lang="zh-CN" altLang="en-US" sz="2400" i="1">
                <a:solidFill>
                  <a:srgbClr val="002060"/>
                </a:solidFill>
                <a:sym typeface="+mn-ea"/>
              </a:rPr>
              <a:t>女性祖先ancestress）</a:t>
            </a:r>
            <a:endParaRPr lang="zh-CN" altLang="en-US" sz="2400" i="1">
              <a:solidFill>
                <a:srgbClr val="002060"/>
              </a:solidFill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During Qingming Festival, Chinese families visit the tombs of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their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ancestors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to clean the graveyards, </a:t>
            </a:r>
            <a:r>
              <a:rPr lang="zh-CN" altLang="en-US" sz="24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pray to their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ancestors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and make ritual offerings.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It’s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period to honor and to pay respect 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their deceased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ancestors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and family members.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清明节期间，中国家庭会去祖先的墓前扫墓，向祖先祈祷并供奉祭品。也是一个纪念和尊重已故祖先和家人的节日。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3480"/>
              </a:lnSpc>
            </a:pPr>
            <a:r>
              <a:rPr lang="zh-CN" altLang="en-US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②</a:t>
            </a:r>
            <a:r>
              <a:rPr lang="zh-CN" altLang="en-US" sz="2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物种原型；（动物的）原种</a:t>
            </a:r>
            <a:endParaRPr lang="zh-CN" altLang="en-US" sz="2400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zh-CN" alt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direct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ancestor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of the modern cat was the Kaffir cat of ancient Egypt.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现代猫的直系原种是古埃及的卡菲尔猫。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7289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〖新课标词汇-1〗</a:t>
            </a:r>
            <a:r>
              <a:rPr sz="2400" b="1"/>
              <a:t>an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cest</a:t>
            </a:r>
            <a:r>
              <a:rPr sz="2400" b="1"/>
              <a:t>or</a:t>
            </a:r>
            <a:r>
              <a:rPr lang="zh-CN" altLang="en-US" sz="2400" b="1"/>
              <a:t> </a:t>
            </a:r>
            <a:endParaRPr lang="zh-CN" altLang="en-US" sz="2400" b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1170" y="648335"/>
            <a:ext cx="11358245" cy="5892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auto">
              <a:lnSpc>
                <a:spcPts val="3480"/>
              </a:lnSpc>
            </a:pPr>
            <a:r>
              <a:rPr lang="zh-CN" altLang="en-US" sz="2400"/>
              <a:t>　</a:t>
            </a:r>
            <a:r>
              <a:rPr lang="zh-CN" altLang="en-US" sz="2800" b="1"/>
              <a:t>pro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</a:rPr>
              <a:t>ceed</a:t>
            </a:r>
            <a:r>
              <a:rPr lang="zh-CN" altLang="en-US" sz="2400"/>
              <a:t> /prəˈsiːd/  </a:t>
            </a:r>
            <a:endParaRPr lang="zh-CN" altLang="en-US" sz="2400"/>
          </a:p>
          <a:p>
            <a:pPr algn="l" fontAlgn="auto">
              <a:lnSpc>
                <a:spcPts val="34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〖构词巧记〗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  </a:t>
            </a:r>
            <a:r>
              <a:rPr lang="zh-CN" altLang="en-US" sz="2400"/>
              <a:t>[pro-=forward向前；</a:t>
            </a: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</a:rPr>
              <a:t>ceed</a:t>
            </a:r>
            <a:r>
              <a:rPr lang="zh-CN" altLang="en-US" sz="2400"/>
              <a:t>=to go行走→] </a:t>
            </a:r>
            <a:endParaRPr lang="zh-CN" altLang="en-US" sz="2400"/>
          </a:p>
          <a:p>
            <a:pPr fontAlgn="auto">
              <a:lnSpc>
                <a:spcPts val="34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〖派生词汇〗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  </a:t>
            </a:r>
            <a:r>
              <a:rPr lang="zh-CN" altLang="en-US" sz="2400">
                <a:sym typeface="+mn-ea"/>
              </a:rPr>
              <a:t>pro</a:t>
            </a: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  <a:sym typeface="+mn-ea"/>
              </a:rPr>
              <a:t>ceed</a:t>
            </a:r>
            <a:r>
              <a:rPr lang="zh-CN" altLang="en-US" sz="2400">
                <a:sym typeface="+mn-ea"/>
              </a:rPr>
              <a:t>ing [proceed;-ing ]n.程序；[复数] 会议记录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〖单词活用〗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zh-CN" altLang="en-US" sz="2400" i="1">
                <a:solidFill>
                  <a:srgbClr val="002060"/>
                </a:solidFill>
                <a:sym typeface="+mn-ea"/>
              </a:rPr>
              <a:t>①</a:t>
            </a:r>
            <a:r>
              <a:rPr lang="zh-CN" altLang="en-US" sz="2400" i="1">
                <a:solidFill>
                  <a:srgbClr val="002060"/>
                </a:solidFill>
              </a:rPr>
              <a:t> (做完某事之后) 接着 (做另一事)； (活动、过程、事件等) 继续</a:t>
            </a:r>
            <a:endParaRPr lang="zh-CN" altLang="en-US" sz="2400" i="1">
              <a:solidFill>
                <a:srgbClr val="002060"/>
              </a:solidFill>
            </a:endParaRPr>
          </a:p>
          <a:p>
            <a:pPr fontAlgn="auto">
              <a:lnSpc>
                <a:spcPts val="3480"/>
              </a:lnSpc>
            </a:pPr>
            <a:r>
              <a:rPr lang="zh-CN" altLang="en-US" sz="2400">
                <a:solidFill>
                  <a:schemeClr val="tx1"/>
                </a:solidFill>
              </a:rPr>
              <a:t> </a:t>
            </a:r>
            <a:r>
              <a:rPr lang="en-US" altLang="zh-CN" sz="2400">
                <a:solidFill>
                  <a:schemeClr val="tx1"/>
                </a:solidFill>
              </a:rPr>
              <a:t> </a:t>
            </a:r>
            <a:r>
              <a:rPr lang="zh-CN" altLang="en-US" sz="2400">
                <a:sym typeface="+mn-ea"/>
              </a:rPr>
              <a:t>He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proceeded</a:t>
            </a:r>
            <a:r>
              <a:rPr lang="zh-CN" altLang="en-US" sz="2400" u="sng">
                <a:sym typeface="+mn-ea"/>
              </a:rPr>
              <a:t> to tell</a:t>
            </a:r>
            <a:r>
              <a:rPr lang="zh-CN" altLang="en-US" sz="2400">
                <a:sym typeface="+mn-ea"/>
              </a:rPr>
              <a:t> me of my birth. </a:t>
            </a:r>
            <a:endParaRPr lang="zh-CN" altLang="en-US" sz="2400">
              <a:solidFill>
                <a:schemeClr val="tx1"/>
              </a:solidFill>
            </a:endParaRPr>
          </a:p>
          <a:p>
            <a:pPr fontAlgn="auto">
              <a:lnSpc>
                <a:spcPts val="3480"/>
              </a:lnSpc>
            </a:pPr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</a:t>
            </a:r>
            <a:r>
              <a:rPr lang="zh-CN" altLang="en-US" sz="2400">
                <a:sym typeface="+mn-ea"/>
              </a:rPr>
              <a:t>他接着给我讲了我的出生。</a:t>
            </a:r>
            <a:endParaRPr lang="zh-CN" altLang="en-US" sz="2400"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sym typeface="+mn-ea"/>
              </a:rPr>
              <a:t>  </a:t>
            </a:r>
            <a:r>
              <a:rPr lang="zh-CN" altLang="en-US" sz="2400">
                <a:sym typeface="+mn-ea"/>
              </a:rPr>
              <a:t>He outlined his plans and then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proceeded</a:t>
            </a:r>
            <a:r>
              <a:rPr lang="zh-CN" altLang="en-US" sz="2400" u="sng">
                <a:sym typeface="+mn-ea"/>
              </a:rPr>
              <a:t> to explain</a:t>
            </a:r>
            <a:r>
              <a:rPr lang="zh-CN" altLang="en-US" sz="2400">
                <a:sym typeface="+mn-ea"/>
              </a:rPr>
              <a:t> them in more detail. </a:t>
            </a:r>
            <a:endParaRPr lang="zh-CN" altLang="en-US" sz="2400"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</a:t>
            </a:r>
            <a:r>
              <a:rPr lang="zh-CN" altLang="en-US" sz="2400">
                <a:sym typeface="+mn-ea"/>
              </a:rPr>
              <a:t>他简单介绍了他的计划，接着又进行了较详细的解释。</a:t>
            </a:r>
            <a:endParaRPr lang="zh-CN" altLang="en-US" sz="2400">
              <a:solidFill>
                <a:schemeClr val="tx1"/>
              </a:solidFill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solidFill>
                  <a:schemeClr val="tx1"/>
                </a:solidFill>
              </a:rPr>
              <a:t>  </a:t>
            </a:r>
            <a:r>
              <a:rPr lang="zh-CN" altLang="en-US" sz="2400">
                <a:solidFill>
                  <a:schemeClr val="tx1"/>
                </a:solidFill>
              </a:rPr>
              <a:t>Let's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</a:rPr>
              <a:t>proceed</a:t>
            </a:r>
            <a:r>
              <a:rPr lang="zh-CN" altLang="en-US" sz="2400" u="sng">
                <a:solidFill>
                  <a:schemeClr val="tx1"/>
                </a:solidFill>
              </a:rPr>
              <a:t> to the next item</a:t>
            </a:r>
            <a:r>
              <a:rPr lang="zh-CN" altLang="en-US" sz="2400">
                <a:solidFill>
                  <a:schemeClr val="tx1"/>
                </a:solidFill>
              </a:rPr>
              <a:t> on the agenda.</a:t>
            </a:r>
            <a:endParaRPr lang="zh-CN" altLang="en-US" sz="2400">
              <a:solidFill>
                <a:schemeClr val="tx1"/>
              </a:solidFill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solidFill>
                  <a:schemeClr val="tx1"/>
                </a:solidFill>
              </a:rPr>
              <a:t>   </a:t>
            </a:r>
            <a:r>
              <a:rPr lang="zh-CN" altLang="en-US" sz="2400">
                <a:solidFill>
                  <a:schemeClr val="tx1"/>
                </a:solidFill>
              </a:rPr>
              <a:t>让我们进入下一项议程。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7289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〖新课标词汇-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〗</a:t>
            </a:r>
            <a:r>
              <a:rPr sz="2400" b="1"/>
              <a:t>pro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ceed</a:t>
            </a:r>
            <a:r>
              <a:rPr lang="zh-CN" altLang="en-US" sz="2400" b="1"/>
              <a:t> </a:t>
            </a:r>
            <a:endParaRPr lang="zh-CN" altLang="en-US" sz="2400" b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1170" y="648335"/>
            <a:ext cx="11358245" cy="5446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auto">
              <a:lnSpc>
                <a:spcPts val="3480"/>
              </a:lnSpc>
            </a:pPr>
            <a:r>
              <a:rPr lang="zh-CN" altLang="en-US" sz="2400"/>
              <a:t>　</a:t>
            </a:r>
            <a:r>
              <a:rPr lang="zh-CN" altLang="en-US" sz="2800" b="1"/>
              <a:t>pro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</a:rPr>
              <a:t>ceed</a:t>
            </a:r>
            <a:r>
              <a:rPr lang="zh-CN" altLang="en-US" sz="2400"/>
              <a:t> /prəˈsiːd/  </a:t>
            </a:r>
            <a:endParaRPr lang="zh-CN" altLang="en-US" sz="2400"/>
          </a:p>
          <a:p>
            <a:pPr fontAlgn="auto">
              <a:lnSpc>
                <a:spcPts val="34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〖单词活用〗</a:t>
            </a:r>
            <a:r>
              <a:rPr lang="en-US" altLang="zh-CN" sz="2400" i="1">
                <a:solidFill>
                  <a:srgbClr val="002060"/>
                </a:solidFill>
              </a:rPr>
              <a:t> </a:t>
            </a:r>
            <a:r>
              <a:rPr lang="zh-CN" altLang="en-US" sz="2400">
                <a:solidFill>
                  <a:schemeClr val="tx1"/>
                </a:solidFill>
              </a:rPr>
              <a:t> </a:t>
            </a:r>
            <a:endParaRPr lang="zh-CN" altLang="en-US" sz="2400">
              <a:solidFill>
                <a:schemeClr val="tx1"/>
              </a:solidFill>
            </a:endParaRPr>
          </a:p>
          <a:p>
            <a:pPr fontAlgn="auto">
              <a:lnSpc>
                <a:spcPts val="3480"/>
              </a:lnSpc>
            </a:pPr>
            <a:r>
              <a:rPr lang="zh-CN" altLang="en-US" sz="2400" i="1">
                <a:solidFill>
                  <a:srgbClr val="002060"/>
                </a:solidFill>
                <a:sym typeface="+mn-ea"/>
              </a:rPr>
              <a:t>②前进，进行</a:t>
            </a:r>
            <a:endParaRPr lang="zh-CN" altLang="en-US" sz="2400" i="1">
              <a:solidFill>
                <a:srgbClr val="002060"/>
              </a:solidFill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sym typeface="+mn-ea"/>
              </a:rPr>
              <a:t>  </a:t>
            </a:r>
            <a:r>
              <a:rPr lang="zh-CN" altLang="en-US" sz="2400">
                <a:sym typeface="+mn-ea"/>
              </a:rPr>
              <a:t>The talk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proceeded</a:t>
            </a:r>
            <a:r>
              <a:rPr lang="zh-CN" altLang="en-US" sz="2400" u="sng">
                <a:sym typeface="+mn-ea"/>
              </a:rPr>
              <a:t> in a friendly atmosphere</a:t>
            </a:r>
            <a:r>
              <a:rPr lang="zh-CN" altLang="en-US" sz="2400">
                <a:sym typeface="+mn-ea"/>
              </a:rPr>
              <a:t>.</a:t>
            </a:r>
            <a:endParaRPr lang="zh-CN" altLang="en-US" sz="2400"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sym typeface="+mn-ea"/>
              </a:rPr>
              <a:t>   </a:t>
            </a:r>
            <a:r>
              <a:rPr lang="zh-CN" altLang="en-US" sz="2400">
                <a:sym typeface="+mn-ea"/>
              </a:rPr>
              <a:t>会谈在友好的气氛中进行。</a:t>
            </a:r>
            <a:endParaRPr lang="zh-CN" altLang="en-US" sz="2400">
              <a:solidFill>
                <a:schemeClr val="tx1"/>
              </a:solidFill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solidFill>
                  <a:schemeClr val="tx1"/>
                </a:solidFill>
              </a:rPr>
              <a:t>  </a:t>
            </a:r>
            <a:r>
              <a:rPr lang="zh-CN" altLang="en-US" sz="2400">
                <a:solidFill>
                  <a:schemeClr val="tx1"/>
                </a:solidFill>
              </a:rPr>
              <a:t>He went to her and stood a moment, not knowing exactly </a:t>
            </a:r>
            <a:r>
              <a:rPr lang="zh-CN" altLang="en-US" sz="2400" u="sng">
                <a:solidFill>
                  <a:schemeClr val="tx1"/>
                </a:solidFill>
              </a:rPr>
              <a:t>how to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</a:rPr>
              <a:t>proceed</a:t>
            </a:r>
            <a:r>
              <a:rPr lang="zh-CN" altLang="en-US" sz="2400">
                <a:solidFill>
                  <a:schemeClr val="tx1"/>
                </a:solidFill>
              </a:rPr>
              <a:t>. </a:t>
            </a:r>
            <a:endParaRPr lang="zh-CN" altLang="en-US" sz="2400">
              <a:solidFill>
                <a:schemeClr val="tx1"/>
              </a:solidFill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solidFill>
                  <a:schemeClr val="tx1"/>
                </a:solidFill>
              </a:rPr>
              <a:t>   </a:t>
            </a:r>
            <a:r>
              <a:rPr lang="zh-CN" altLang="en-US" sz="2400">
                <a:solidFill>
                  <a:schemeClr val="tx1"/>
                </a:solidFill>
              </a:rPr>
              <a:t>他走到她跟前，站了一会儿，不知道该怎么办才好。</a:t>
            </a:r>
            <a:endParaRPr lang="zh-CN" altLang="en-US" sz="2400">
              <a:solidFill>
                <a:schemeClr val="tx1"/>
              </a:solidFill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solidFill>
                  <a:schemeClr val="tx1"/>
                </a:solidFill>
              </a:rPr>
              <a:t>  </a:t>
            </a:r>
            <a:r>
              <a:rPr lang="zh-CN" altLang="en-US" sz="2400">
                <a:solidFill>
                  <a:schemeClr val="tx1"/>
                </a:solidFill>
              </a:rPr>
              <a:t>We should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</a:rPr>
              <a:t>proceed</a:t>
            </a:r>
            <a:r>
              <a:rPr lang="zh-CN" altLang="en-US" sz="2400" u="sng">
                <a:solidFill>
                  <a:schemeClr val="tx1"/>
                </a:solidFill>
              </a:rPr>
              <a:t> in an orderly way</a:t>
            </a:r>
            <a:r>
              <a:rPr lang="zh-CN" altLang="en-US" sz="2400">
                <a:solidFill>
                  <a:schemeClr val="tx1"/>
                </a:solidFill>
              </a:rPr>
              <a:t>, advance step by step in our studies, </a:t>
            </a:r>
            <a:r>
              <a:rPr lang="en-US" altLang="zh-CN" sz="2400">
                <a:solidFill>
                  <a:schemeClr val="tx1"/>
                </a:solidFill>
              </a:rPr>
              <a:t>   </a:t>
            </a:r>
            <a:endParaRPr lang="en-US" altLang="zh-CN" sz="2400">
              <a:solidFill>
                <a:schemeClr val="tx1"/>
              </a:solidFill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solidFill>
                  <a:schemeClr val="tx1"/>
                </a:solidFill>
              </a:rPr>
              <a:t>  </a:t>
            </a:r>
            <a:r>
              <a:rPr lang="zh-CN" altLang="en-US" sz="2400">
                <a:solidFill>
                  <a:schemeClr val="tx1"/>
                </a:solidFill>
              </a:rPr>
              <a:t>and not reach for what is beyond our grasp. </a:t>
            </a:r>
            <a:endParaRPr lang="zh-CN" altLang="en-US" sz="2400">
              <a:solidFill>
                <a:schemeClr val="tx1"/>
              </a:solidFill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solidFill>
                  <a:schemeClr val="tx1"/>
                </a:solidFill>
              </a:rPr>
              <a:t>   </a:t>
            </a:r>
            <a:r>
              <a:rPr lang="zh-CN" altLang="en-US" sz="2400">
                <a:solidFill>
                  <a:schemeClr val="tx1"/>
                </a:solidFill>
              </a:rPr>
              <a:t>我们在学习上应当循序渐进，不能好高骛远。</a:t>
            </a:r>
            <a:endParaRPr lang="zh-CN" altLang="en-US" sz="2400">
              <a:solidFill>
                <a:schemeClr val="tx1"/>
              </a:solidFill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solidFill>
                  <a:schemeClr val="tx1"/>
                </a:solidFill>
              </a:rPr>
              <a:t>  </a:t>
            </a:r>
            <a:r>
              <a:rPr lang="zh-CN" altLang="en-US" sz="2400">
                <a:solidFill>
                  <a:schemeClr val="tx1"/>
                </a:solidFill>
              </a:rPr>
              <a:t>His lectures always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</a:rPr>
              <a:t>proceed</a:t>
            </a:r>
            <a:r>
              <a:rPr lang="zh-CN" altLang="en-US" sz="2400" u="sng">
                <a:solidFill>
                  <a:schemeClr val="tx1"/>
                </a:solidFill>
              </a:rPr>
              <a:t> from the elementary to the profound</a:t>
            </a:r>
            <a:r>
              <a:rPr lang="zh-CN" altLang="en-US" sz="2400">
                <a:solidFill>
                  <a:schemeClr val="tx1"/>
                </a:solidFill>
              </a:rPr>
              <a:t>. </a:t>
            </a:r>
            <a:endParaRPr lang="zh-CN" altLang="en-US" sz="2400">
              <a:solidFill>
                <a:schemeClr val="tx1"/>
              </a:solidFill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solidFill>
                  <a:schemeClr val="tx1"/>
                </a:solidFill>
              </a:rPr>
              <a:t>   </a:t>
            </a:r>
            <a:r>
              <a:rPr lang="zh-CN" altLang="en-US" sz="2400">
                <a:solidFill>
                  <a:schemeClr val="tx1"/>
                </a:solidFill>
              </a:rPr>
              <a:t>他讲课总是由近及远，由浅入深。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7289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〖新课标词汇-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〗</a:t>
            </a:r>
            <a:r>
              <a:rPr sz="2400" b="1"/>
              <a:t>pro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ceed</a:t>
            </a:r>
            <a:r>
              <a:rPr lang="zh-CN" altLang="en-US" sz="2400" b="1"/>
              <a:t> </a:t>
            </a:r>
            <a:endParaRPr lang="zh-CN" altLang="en-US" sz="2400" b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0" y="1149781"/>
            <a:ext cx="12192000" cy="4374719"/>
            <a:chOff x="0" y="1149781"/>
            <a:chExt cx="12252596" cy="4374719"/>
          </a:xfrm>
          <a:solidFill>
            <a:schemeClr val="accent2">
              <a:lumMod val="50000"/>
            </a:schemeClr>
          </a:solidFill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矩形 40"/>
            <p:cNvSpPr/>
            <p:nvPr/>
          </p:nvSpPr>
          <p:spPr>
            <a:xfrm>
              <a:off x="0" y="1149781"/>
              <a:ext cx="12252596" cy="4374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149857" y="1324083"/>
              <a:ext cx="11952883" cy="40261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250" y="208280"/>
            <a:ext cx="12635865" cy="65760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982" y="4557204"/>
            <a:ext cx="2066548" cy="18196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430" y="4012565"/>
            <a:ext cx="3992245" cy="33235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525" y="1859915"/>
            <a:ext cx="12278360" cy="2153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i="1" spc="300" dirty="0">
                <a:solidFill>
                  <a:schemeClr val="bg1"/>
                </a:solidFill>
                <a:effectLst>
                  <a:outerShdw blurRad="127000" dist="76200" dir="2700000" algn="tl">
                    <a:srgbClr val="000000">
                      <a:alpha val="40000"/>
                    </a:srgbClr>
                  </a:outerShdw>
                </a:effectLst>
              </a:rPr>
              <a:t>Using English roots to decipher the derivatives</a:t>
            </a:r>
            <a:endParaRPr lang="en-US" altLang="zh-CN" sz="2800" b="1" i="1" spc="300" dirty="0">
              <a:solidFill>
                <a:schemeClr val="bg1"/>
              </a:solidFill>
              <a:effectLst>
                <a:outerShdw blurRad="127000" dist="762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zh-CN" altLang="en-US" sz="4000" b="1" spc="300" dirty="0">
              <a:solidFill>
                <a:schemeClr val="bg1"/>
              </a:solidFill>
              <a:effectLst>
                <a:outerShdw blurRad="127000" dist="76200" dir="2700000" algn="tl">
                  <a:srgbClr val="000000">
                    <a:alpha val="40000"/>
                  </a:srgbClr>
                </a:outerShdw>
              </a:effectLst>
              <a:sym typeface="+mn-ea"/>
            </a:endParaRPr>
          </a:p>
          <a:p>
            <a:pPr algn="ctr"/>
            <a:r>
              <a:rPr lang="zh-CN" altLang="en-US" sz="4000" b="1" spc="300" dirty="0">
                <a:solidFill>
                  <a:schemeClr val="bg1"/>
                </a:solidFill>
                <a:effectLst>
                  <a:outerShdw blurRad="127000" dist="76200" dir="2700000" algn="tl">
                    <a:srgbClr val="000000">
                      <a:alpha val="40000"/>
                    </a:srgbClr>
                  </a:outerShdw>
                </a:effectLst>
                <a:sym typeface="+mn-ea"/>
              </a:rPr>
              <a:t>溯词汇</a:t>
            </a:r>
            <a:r>
              <a:rPr lang="en-US" altLang="zh-CN" sz="4000" b="1" spc="300" dirty="0">
                <a:solidFill>
                  <a:schemeClr val="bg1"/>
                </a:solidFill>
                <a:effectLst>
                  <a:outerShdw blurRad="127000" dist="76200" dir="2700000" algn="tl">
                    <a:srgbClr val="000000">
                      <a:alpha val="40000"/>
                    </a:srgbClr>
                  </a:outerShdw>
                </a:effectLst>
                <a:sym typeface="+mn-ea"/>
              </a:rPr>
              <a:t>-1--</a:t>
            </a:r>
            <a:r>
              <a:rPr lang="zh-CN" altLang="en-US" sz="6600" b="1" spc="300" dirty="0">
                <a:solidFill>
                  <a:schemeClr val="bg1"/>
                </a:solidFill>
                <a:effectLst>
                  <a:outerShdw blurRad="127000" dist="76200" dir="2700000" algn="tl">
                    <a:srgbClr val="000000">
                      <a:alpha val="40000"/>
                    </a:srgbClr>
                  </a:outerShdw>
                </a:effectLst>
                <a:sym typeface="+mn-ea"/>
              </a:rPr>
              <a:t>access</a:t>
            </a:r>
            <a:r>
              <a:rPr lang="en-US" altLang="zh-CN" sz="4000" b="1" spc="300" dirty="0">
                <a:solidFill>
                  <a:schemeClr val="bg1"/>
                </a:solidFill>
                <a:effectLst>
                  <a:outerShdw blurRad="127000" dist="76200" dir="2700000" algn="tl">
                    <a:srgbClr val="000000">
                      <a:alpha val="40000"/>
                    </a:srgbClr>
                  </a:outerShdw>
                </a:effectLst>
                <a:sym typeface="+mn-ea"/>
              </a:rPr>
              <a:t>-</a:t>
            </a:r>
            <a:r>
              <a:rPr lang="en-US" altLang="zh-CN" b="1" spc="300" dirty="0">
                <a:solidFill>
                  <a:schemeClr val="bg1"/>
                </a:solidFill>
                <a:effectLst>
                  <a:outerShdw blurRad="127000" dist="76200" dir="2700000" algn="tl">
                    <a:srgbClr val="000000">
                      <a:alpha val="40000"/>
                    </a:srgbClr>
                  </a:outerShdw>
                </a:effectLst>
                <a:sym typeface="+mn-ea"/>
              </a:rPr>
              <a:t>词根：ced, ceed, cess</a:t>
            </a:r>
            <a:endParaRPr lang="en-US" altLang="zh-CN" b="1" spc="300" dirty="0">
              <a:solidFill>
                <a:schemeClr val="bg1"/>
              </a:solidFill>
              <a:effectLst>
                <a:outerShdw blurRad="127000" dist="76200" dir="2700000" algn="tl">
                  <a:srgbClr val="000000">
                    <a:alpha val="40000"/>
                  </a:srgbClr>
                </a:outerShdw>
              </a:effectLst>
              <a:sym typeface="+mn-ea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638925" y="4906645"/>
            <a:ext cx="4212590" cy="398780"/>
            <a:chOff x="2619412" y="3356990"/>
            <a:chExt cx="6985757" cy="398897"/>
          </a:xfrm>
        </p:grpSpPr>
        <p:sp>
          <p:nvSpPr>
            <p:cNvPr id="16" name="文本框 15"/>
            <p:cNvSpPr txBox="1"/>
            <p:nvPr/>
          </p:nvSpPr>
          <p:spPr>
            <a:xfrm>
              <a:off x="3439538" y="3356990"/>
              <a:ext cx="5345506" cy="398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b="1" dirty="0" smtClean="0">
                  <a:solidFill>
                    <a:schemeClr val="bg1"/>
                  </a:solidFill>
                </a:rPr>
                <a:t>浙江省常山一中  吴俊峰</a:t>
              </a:r>
              <a:endParaRPr lang="zh-CN" altLang="en-US" sz="2000" b="1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 flipH="1">
              <a:off x="2619412" y="3526267"/>
              <a:ext cx="666713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8938456" y="3526267"/>
              <a:ext cx="666713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30" b="100000" l="0" r="39917">
                        <a14:foregroundMark x1="10187" y1="34463" x2="9563" y2="64407"/>
                        <a14:foregroundMark x1="18295" y1="11864" x2="16424" y2="37288"/>
                        <a14:foregroundMark x1="19751" y1="24294" x2="22453" y2="22599"/>
                        <a14:foregroundMark x1="13306" y1="20339" x2="14761" y2="25424"/>
                        <a14:foregroundMark x1="19335" y1="37288" x2="24532" y2="31638"/>
                        <a14:foregroundMark x1="28274" y1="31638" x2="28274" y2="45763"/>
                        <a14:foregroundMark x1="11850" y1="58192" x2="28690" y2="54237"/>
                        <a14:foregroundMark x1="11642" y1="48588" x2="26819" y2="45763"/>
                        <a14:foregroundMark x1="9563" y1="66102" x2="29730" y2="66667"/>
                        <a14:foregroundMark x1="28898" y1="55367" x2="27651" y2="61582"/>
                        <a14:foregroundMark x1="11227" y1="52542" x2="18295" y2="51977"/>
                        <a14:foregroundMark x1="20582" y1="61582" x2="25156" y2="58192"/>
                        <a14:foregroundMark x1="20166" y1="48588" x2="20166" y2="51412"/>
                        <a14:foregroundMark x1="13306" y1="74011" x2="18295" y2="82486"/>
                        <a14:foregroundMark x1="19751" y1="83616" x2="23909" y2="73446"/>
                      </a14:backgroundRemoval>
                    </a14:imgEffect>
                  </a14:imgLayer>
                </a14:imgProps>
              </a:ext>
            </a:extLst>
          </a:blip>
          <a:srcRect r="60124"/>
          <a:stretch>
            <a:fillRect/>
          </a:stretch>
        </p:blipFill>
        <p:spPr>
          <a:xfrm>
            <a:off x="359410" y="0"/>
            <a:ext cx="1238250" cy="10242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770" y="4557395"/>
            <a:ext cx="2983241" cy="34925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1400" b="1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http://www.sunedu.com</a:t>
            </a:r>
            <a:endParaRPr lang="en-US" altLang="zh-CN" sz="1400" b="1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 rot="21360000">
            <a:off x="1113790" y="5030470"/>
            <a:ext cx="1203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6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6600" dirty="0" smtClean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17" y="4906720"/>
            <a:ext cx="1209976" cy="199103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2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6" grpId="1"/>
      <p:bldP spid="24" grpId="0"/>
      <p:bldP spid="2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0515" y="648335"/>
            <a:ext cx="11518900" cy="5892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auto">
              <a:lnSpc>
                <a:spcPts val="3480"/>
              </a:lnSpc>
            </a:pPr>
            <a:r>
              <a:rPr lang="zh-CN" altLang="en-US" sz="2400"/>
              <a:t>　</a:t>
            </a:r>
            <a:r>
              <a:rPr lang="zh-CN" altLang="en-US" sz="2800" b="1"/>
              <a:t>pro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</a:rPr>
              <a:t>ced</a:t>
            </a:r>
            <a:r>
              <a:rPr lang="zh-CN" altLang="en-US" sz="2800" b="1"/>
              <a:t>ure</a:t>
            </a:r>
            <a:r>
              <a:rPr lang="zh-CN" altLang="en-US" sz="2800"/>
              <a:t> /prəˈsiːdʒə/   </a:t>
            </a:r>
            <a:endParaRPr lang="zh-CN" altLang="en-US" sz="2800"/>
          </a:p>
          <a:p>
            <a:pPr fontAlgn="auto">
              <a:lnSpc>
                <a:spcPts val="34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〖构词巧记〗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[pro-=forward向前；</a:t>
            </a: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  <a:sym typeface="+mn-ea"/>
              </a:rPr>
              <a:t>ced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=to go行走；-ure n.=the manner表方式→“the manner of going forward 前行的方式”→] 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algn="l" fontAlgn="auto">
              <a:lnSpc>
                <a:spcPts val="34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〖派生词汇〗</a:t>
            </a:r>
            <a:r>
              <a:rPr lang="zh-CN" altLang="en-US" sz="2400" i="1">
                <a:solidFill>
                  <a:srgbClr val="002060"/>
                </a:solidFill>
                <a:sym typeface="+mn-ea"/>
              </a:rPr>
              <a:t>procedural [procedur(e);-al a.]a.过程的，程序的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〖单词活用〗</a:t>
            </a:r>
            <a:r>
              <a:rPr lang="en-US" altLang="zh-CN" sz="2400" i="1">
                <a:solidFill>
                  <a:srgbClr val="002060"/>
                </a:solidFill>
              </a:rPr>
              <a:t> </a:t>
            </a:r>
            <a:endParaRPr lang="en-US" altLang="zh-CN" sz="2400" i="1">
              <a:solidFill>
                <a:srgbClr val="002060"/>
              </a:solidFill>
            </a:endParaRPr>
          </a:p>
          <a:p>
            <a:pPr algn="l" fontAlgn="auto">
              <a:lnSpc>
                <a:spcPts val="3480"/>
              </a:lnSpc>
              <a:buClrTx/>
              <a:buSzTx/>
              <a:buFontTx/>
            </a:pPr>
            <a:r>
              <a:rPr lang="zh-CN" altLang="en-US" sz="2400" i="1">
                <a:solidFill>
                  <a:srgbClr val="002060"/>
                </a:solidFill>
              </a:rPr>
              <a:t> </a:t>
            </a:r>
            <a:r>
              <a:rPr lang="zh-CN" altLang="en-US" sz="2400" i="1">
                <a:solidFill>
                  <a:srgbClr val="002060"/>
                </a:solidFill>
                <a:sym typeface="+mn-ea"/>
              </a:rPr>
              <a:t>①n. （正常）程序，手续，步骤</a:t>
            </a:r>
            <a:endParaRPr lang="zh-CN" altLang="en-US" sz="2400" i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solidFill>
                  <a:schemeClr val="tx1"/>
                </a:solidFill>
                <a:sym typeface="+mn-ea"/>
              </a:rPr>
              <a:t> 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emergency/safety/disciplinary procedures 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solidFill>
                  <a:schemeClr val="tx1"/>
                </a:solidFill>
                <a:sym typeface="+mn-ea"/>
              </a:rPr>
              <a:t>  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紧急状况╱安全事务╱纪律问题的处理程序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solidFill>
                  <a:schemeClr val="tx1"/>
                </a:solidFill>
                <a:sym typeface="+mn-ea"/>
              </a:rPr>
              <a:t> 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to follow normal/standard/accepted procedure 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solidFill>
                  <a:schemeClr val="tx1"/>
                </a:solidFill>
                <a:sym typeface="+mn-ea"/>
              </a:rPr>
              <a:t>  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遵循正常的╱标准的╱惯用的步骤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solidFill>
                  <a:schemeClr val="tx1"/>
                </a:solidFill>
                <a:sym typeface="+mn-ea"/>
              </a:rPr>
              <a:t> 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Police insist that Michael did not </a:t>
            </a:r>
            <a:r>
              <a:rPr lang="zh-CN" altLang="en-US" sz="2400" u="sng">
                <a:solidFill>
                  <a:schemeClr val="tx1"/>
                </a:solidFill>
                <a:sym typeface="+mn-ea"/>
              </a:rPr>
              <a:t>follow the correct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procedure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 in applying 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 </a:t>
            </a:r>
            <a:endParaRPr lang="en-US" altLang="zh-CN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solidFill>
                  <a:schemeClr val="tx1"/>
                </a:solidFill>
                <a:sym typeface="+mn-ea"/>
              </a:rPr>
              <a:t> 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for a visa. 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zh-CN" altLang="en-US" sz="240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 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警方坚持认为迈克尔没有按正确的程序申请签证。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7289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〖新课标词汇-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〗</a:t>
            </a:r>
            <a:r>
              <a:rPr sz="2400" b="1"/>
              <a:t>pro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ced</a:t>
            </a:r>
            <a:r>
              <a:rPr sz="2400" b="1"/>
              <a:t>ure</a:t>
            </a:r>
            <a:r>
              <a:rPr lang="zh-CN" altLang="en-US" sz="2400" b="1"/>
              <a:t> </a:t>
            </a:r>
            <a:endParaRPr lang="zh-CN" altLang="en-US" sz="2400" b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1170" y="648335"/>
            <a:ext cx="11358245" cy="5892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auto">
              <a:lnSpc>
                <a:spcPts val="3480"/>
              </a:lnSpc>
            </a:pPr>
            <a:r>
              <a:rPr lang="zh-CN" altLang="en-US" sz="2400"/>
              <a:t>　</a:t>
            </a:r>
            <a:r>
              <a:rPr lang="zh-CN" altLang="en-US" sz="2800" b="1"/>
              <a:t>pro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</a:rPr>
              <a:t>ced</a:t>
            </a:r>
            <a:r>
              <a:rPr lang="zh-CN" altLang="en-US" sz="2800" b="1"/>
              <a:t>ure</a:t>
            </a:r>
            <a:r>
              <a:rPr lang="zh-CN" altLang="en-US" sz="2800"/>
              <a:t> /prəˈsiːdʒə/   </a:t>
            </a:r>
            <a:endParaRPr lang="zh-CN" altLang="en-US" sz="2800"/>
          </a:p>
          <a:p>
            <a:pPr fontAlgn="auto">
              <a:lnSpc>
                <a:spcPts val="34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〖单词活用〗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algn="l" fontAlgn="auto">
              <a:lnSpc>
                <a:spcPts val="3480"/>
              </a:lnSpc>
              <a:buClrTx/>
              <a:buSzTx/>
              <a:buFontTx/>
            </a:pPr>
            <a:r>
              <a:rPr lang="en-US" altLang="zh-CN" sz="2400" i="1">
                <a:solidFill>
                  <a:srgbClr val="002060"/>
                </a:solidFill>
              </a:rPr>
              <a:t> </a:t>
            </a:r>
            <a:r>
              <a:rPr lang="zh-CN" altLang="en-US" sz="2400" i="1">
                <a:solidFill>
                  <a:srgbClr val="002060"/>
                </a:solidFill>
                <a:sym typeface="+mn-ea"/>
              </a:rPr>
              <a:t>①n. （正常）程序，手续，步骤</a:t>
            </a:r>
            <a:endParaRPr lang="en-US" altLang="zh-CN" sz="2400" i="1">
              <a:solidFill>
                <a:srgbClr val="002060"/>
              </a:solidFill>
            </a:endParaRPr>
          </a:p>
          <a:p>
            <a:pPr marL="342900" indent="-342900" fontAlgn="auto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sym typeface="+mn-ea"/>
              </a:rPr>
              <a:t>Universities must adopt stricter rules and conduct stricter reviews of submitted material to </a:t>
            </a:r>
            <a:r>
              <a:rPr lang="zh-CN" altLang="en-US" sz="2400" u="sng">
                <a:sym typeface="+mn-ea"/>
              </a:rPr>
              <a:t>make enrollment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procedures</a:t>
            </a:r>
            <a:r>
              <a:rPr lang="zh-CN" altLang="en-US" sz="2400" u="sng">
                <a:sym typeface="+mn-ea"/>
              </a:rPr>
              <a:t> more transparent</a:t>
            </a:r>
            <a:r>
              <a:rPr lang="zh-CN" altLang="en-US" sz="2400">
                <a:sym typeface="+mn-ea"/>
              </a:rPr>
              <a:t>, the Ministry of Education said on Jan 4,2019.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sym typeface="+mn-ea"/>
              </a:rPr>
              <a:t>     </a:t>
            </a:r>
            <a:r>
              <a:rPr lang="zh-CN" altLang="en-US" sz="2400">
                <a:sym typeface="+mn-ea"/>
              </a:rPr>
              <a:t>教育部于2019年1月4日表示，大学必须采取更严格的规定，对提交的材料进行</a:t>
            </a:r>
            <a:endParaRPr lang="zh-CN" altLang="en-US" sz="2400"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 </a:t>
            </a:r>
            <a:r>
              <a:rPr lang="zh-CN" altLang="en-US" sz="2400">
                <a:sym typeface="+mn-ea"/>
              </a:rPr>
              <a:t>更严格的审查，以提高招生程序的透明度。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zh-CN" altLang="en-US" sz="2400" i="1">
                <a:solidFill>
                  <a:srgbClr val="002060"/>
                </a:solidFill>
                <a:sym typeface="+mn-ea"/>
              </a:rPr>
              <a:t>② a medical operation 手术</a:t>
            </a:r>
            <a:endParaRPr lang="zh-CN" altLang="en-US" sz="2400" i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solidFill>
                  <a:schemeClr val="tx1"/>
                </a:solidFill>
                <a:sym typeface="+mn-ea"/>
              </a:rPr>
              <a:t>  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to </a:t>
            </a:r>
            <a:r>
              <a:rPr lang="zh-CN" altLang="en-US" sz="2400" u="sng">
                <a:solidFill>
                  <a:schemeClr val="tx1"/>
                </a:solidFill>
                <a:sym typeface="+mn-ea"/>
              </a:rPr>
              <a:t>perform a routine surgical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procedure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 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zh-CN" altLang="en-US" sz="240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  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做常规的外科手术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solidFill>
                  <a:schemeClr val="tx1"/>
                </a:solidFill>
                <a:sym typeface="+mn-ea"/>
              </a:rPr>
              <a:t>  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The operation itself is </a:t>
            </a:r>
            <a:r>
              <a:rPr lang="zh-CN" altLang="en-US" sz="2400" u="sng">
                <a:solidFill>
                  <a:schemeClr val="tx1"/>
                </a:solidFill>
                <a:sym typeface="+mn-ea"/>
              </a:rPr>
              <a:t>a brief, painless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procedure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. 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solidFill>
                  <a:schemeClr val="tx1"/>
                </a:solidFill>
                <a:sym typeface="+mn-ea"/>
              </a:rPr>
              <a:t>   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手术本身是一个短暂、无痛的过程。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7289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〖新课标词汇-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〗</a:t>
            </a:r>
            <a:r>
              <a:rPr sz="2400" b="1"/>
              <a:t>pro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ced</a:t>
            </a:r>
            <a:r>
              <a:rPr sz="2400" b="1"/>
              <a:t>ure</a:t>
            </a:r>
            <a:r>
              <a:rPr lang="zh-CN" altLang="en-US" sz="2400" b="1"/>
              <a:t> </a:t>
            </a:r>
            <a:endParaRPr lang="zh-CN" altLang="en-US" sz="2400" b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1170" y="648335"/>
            <a:ext cx="11358245" cy="2768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auto">
              <a:lnSpc>
                <a:spcPts val="3480"/>
              </a:lnSpc>
            </a:pPr>
            <a:r>
              <a:rPr lang="zh-CN" altLang="en-US" sz="2400"/>
              <a:t>　</a:t>
            </a:r>
            <a:r>
              <a:rPr lang="zh-CN" altLang="en-US" sz="2800" b="1"/>
              <a:t>pro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</a:rPr>
              <a:t>ced</a:t>
            </a:r>
            <a:r>
              <a:rPr lang="zh-CN" altLang="en-US" sz="2800" b="1"/>
              <a:t>ure</a:t>
            </a:r>
            <a:r>
              <a:rPr lang="zh-CN" altLang="en-US" sz="2800"/>
              <a:t> /prəˈsiːdʒə/   </a:t>
            </a:r>
            <a:endParaRPr lang="zh-CN" altLang="en-US" sz="2800"/>
          </a:p>
          <a:p>
            <a:pPr fontAlgn="auto">
              <a:lnSpc>
                <a:spcPts val="34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〖链接高考〗</a:t>
            </a:r>
            <a:r>
              <a:rPr lang="en-US" altLang="zh-CN" sz="2400" i="1">
                <a:solidFill>
                  <a:srgbClr val="002060"/>
                </a:solidFill>
              </a:rPr>
              <a:t> </a:t>
            </a:r>
            <a:endParaRPr lang="en-US" altLang="zh-CN" sz="2400" i="1">
              <a:solidFill>
                <a:srgbClr val="002060"/>
              </a:solidFill>
            </a:endParaRPr>
          </a:p>
          <a:p>
            <a:pPr fontAlgn="auto">
              <a:lnSpc>
                <a:spcPts val="3480"/>
              </a:lnSpc>
            </a:pPr>
            <a:r>
              <a:rPr lang="zh-CN" altLang="en-US" sz="2400">
                <a:solidFill>
                  <a:schemeClr val="tx1"/>
                </a:solidFill>
                <a:sym typeface="+mn-ea"/>
              </a:rPr>
              <a:t>(2013·高考北京卷)—So what is the procedure?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zh-CN" altLang="en-US" sz="2400">
                <a:solidFill>
                  <a:schemeClr val="tx1"/>
                </a:solidFill>
                <a:sym typeface="+mn-ea"/>
              </a:rPr>
              <a:t>—All the applicants________before a final decision is made by the authority.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zh-CN" altLang="en-US" sz="2400">
                <a:solidFill>
                  <a:schemeClr val="tx1"/>
                </a:solidFill>
                <a:sym typeface="+mn-ea"/>
              </a:rPr>
              <a:t>A．interview                    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    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B．are interviewing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zh-CN" altLang="en-US" sz="2400">
                <a:solidFill>
                  <a:schemeClr val="tx1"/>
                </a:solidFill>
                <a:sym typeface="+mn-ea"/>
              </a:rPr>
              <a:t>C．are interviewed               D．are being interviewed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7289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〖新课标词汇-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〗</a:t>
            </a:r>
            <a:r>
              <a:rPr sz="2400" b="1"/>
              <a:t>pro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ced</a:t>
            </a:r>
            <a:r>
              <a:rPr sz="2400" b="1"/>
              <a:t>ure</a:t>
            </a:r>
            <a:r>
              <a:rPr lang="zh-CN" altLang="en-US" sz="2400" b="1"/>
              <a:t> </a:t>
            </a:r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544195" y="3743325"/>
            <a:ext cx="11104245" cy="2676525"/>
          </a:xfrm>
          <a:prstGeom prst="rect">
            <a:avLst/>
          </a:prstGeom>
          <a:noFill/>
          <a:ln>
            <a:solidFill>
              <a:srgbClr val="8866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/>
              <a:t>【试题解析】applicant申请人和interview面试/采访之间是被动关系，因此排斥A和B项。根据问句，“那么，程序是怎样的？”可知，整个过程还尚未开始，D项是现在进行时，意为正在发生，因此排除D项。</a:t>
            </a:r>
            <a:endParaRPr lang="zh-CN" altLang="en-US" sz="2400"/>
          </a:p>
          <a:p>
            <a:r>
              <a:rPr lang="zh-CN" altLang="en-US" sz="2400"/>
              <a:t> </a:t>
            </a:r>
            <a:r>
              <a:rPr lang="en-US" altLang="zh-CN" sz="2400"/>
              <a:t>  </a:t>
            </a:r>
            <a:r>
              <a:rPr lang="zh-CN" altLang="en-US" sz="2400"/>
              <a:t>句意为</a:t>
            </a:r>
            <a:r>
              <a:rPr lang="en-US" altLang="zh-CN" sz="2400"/>
              <a:t>“</a:t>
            </a:r>
            <a:r>
              <a:rPr lang="zh-CN" altLang="en-US" sz="2400"/>
              <a:t>------那么，程序是怎样的？---在管理者做出最终决定之前，所有的申请者都要被面试。</a:t>
            </a:r>
            <a:r>
              <a:rPr lang="en-US" altLang="zh-CN" sz="2400"/>
              <a:t>”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【考点定位】考察时态语态。procedure的意思也是解题关键。</a:t>
            </a:r>
            <a:endParaRPr lang="zh-CN" altLang="en-US" sz="2400"/>
          </a:p>
        </p:txBody>
      </p:sp>
      <p:sp>
        <p:nvSpPr>
          <p:cNvPr id="5" name="圆角矩形 4"/>
          <p:cNvSpPr/>
          <p:nvPr/>
        </p:nvSpPr>
        <p:spPr>
          <a:xfrm>
            <a:off x="544195" y="2966720"/>
            <a:ext cx="2943860" cy="381000"/>
          </a:xfrm>
          <a:prstGeom prst="roundRect">
            <a:avLst/>
          </a:prstGeom>
          <a:solidFill>
            <a:schemeClr val="accent2">
              <a:lumMod val="5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1170" y="788035"/>
            <a:ext cx="11358245" cy="187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auto">
              <a:lnSpc>
                <a:spcPts val="34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〖链接高考〗</a:t>
            </a:r>
            <a:r>
              <a:rPr lang="en-US" altLang="zh-CN" sz="2400" i="1">
                <a:solidFill>
                  <a:srgbClr val="002060"/>
                </a:solidFill>
              </a:rPr>
              <a:t> </a:t>
            </a:r>
            <a:endParaRPr lang="en-US" altLang="zh-CN" sz="2400" i="1">
              <a:solidFill>
                <a:srgbClr val="002060"/>
              </a:solidFill>
            </a:endParaRPr>
          </a:p>
          <a:p>
            <a:pPr fontAlgn="auto">
              <a:lnSpc>
                <a:spcPts val="3480"/>
              </a:lnSpc>
            </a:pPr>
            <a:r>
              <a:rPr lang="zh-CN" altLang="en-US" sz="2400">
                <a:solidFill>
                  <a:schemeClr val="tx1"/>
                </a:solidFill>
                <a:sym typeface="+mn-ea"/>
              </a:rPr>
              <a:t>听第9段材科，回答第14至16题。2021年1月浙江高考听力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zh-CN" altLang="en-US" sz="2400">
                <a:solidFill>
                  <a:schemeClr val="tx1"/>
                </a:solidFill>
                <a:sym typeface="+mn-ea"/>
              </a:rPr>
              <a:t>16. What do the speakers talk about at the end of the conversation?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zh-CN" altLang="en-US" sz="2400">
                <a:solidFill>
                  <a:schemeClr val="tx1"/>
                </a:solidFill>
                <a:sym typeface="+mn-ea"/>
              </a:rPr>
              <a:t>A. Job description. 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 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B. Interview procedure. 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 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C. Candidates’ background.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7289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〖新课标词汇-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〗</a:t>
            </a:r>
            <a:r>
              <a:rPr sz="2400" b="1"/>
              <a:t>pro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ced</a:t>
            </a:r>
            <a:r>
              <a:rPr sz="2400" b="1"/>
              <a:t>ure</a:t>
            </a:r>
            <a:r>
              <a:rPr lang="en-US" sz="2400" b="1"/>
              <a:t> </a:t>
            </a:r>
            <a:r>
              <a:rPr sz="2400"/>
              <a:t>/prəˈsiːdʒə/</a:t>
            </a:r>
            <a:r>
              <a:rPr sz="2400" b="1"/>
              <a:t> </a:t>
            </a:r>
            <a:r>
              <a:rPr lang="zh-CN" altLang="en-US" sz="2400" b="1"/>
              <a:t> </a:t>
            </a:r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439420" y="3281045"/>
            <a:ext cx="11389995" cy="2676525"/>
          </a:xfrm>
          <a:prstGeom prst="rect">
            <a:avLst/>
          </a:prstGeom>
          <a:noFill/>
          <a:ln>
            <a:solidFill>
              <a:srgbClr val="8866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/>
              <a:t>【</a:t>
            </a:r>
            <a:r>
              <a:rPr lang="zh-CN" altLang="en-US" sz="2400">
                <a:sym typeface="+mn-ea"/>
              </a:rPr>
              <a:t>部分录音稿</a:t>
            </a:r>
            <a:r>
              <a:rPr lang="zh-CN" altLang="en-US" sz="2400"/>
              <a:t>】</a:t>
            </a:r>
            <a:endParaRPr lang="en-US" altLang="zh-CN" sz="2400"/>
          </a:p>
          <a:p>
            <a:r>
              <a:rPr lang="en-US" altLang="zh-CN" sz="2400"/>
              <a:t>  ...</a:t>
            </a:r>
            <a:endParaRPr lang="zh-CN" altLang="en-US" sz="2400"/>
          </a:p>
          <a:p>
            <a:r>
              <a:rPr lang="zh-CN" altLang="en-US" sz="2400"/>
              <a:t>W: So, I’d say we do the standard interview format.</a:t>
            </a:r>
            <a:endParaRPr lang="zh-CN" altLang="en-US" sz="2400"/>
          </a:p>
          <a:p>
            <a:r>
              <a:rPr lang="zh-CN" altLang="en-US" sz="2400"/>
              <a:t>M: Sure.</a:t>
            </a:r>
            <a:endParaRPr lang="zh-CN" altLang="en-US" sz="2400"/>
          </a:p>
          <a:p>
            <a:r>
              <a:rPr lang="zh-CN" altLang="en-US" sz="2400"/>
              <a:t>W: A few general questions, then onto specifics. We could also ask them to </a:t>
            </a:r>
            <a:endParaRPr lang="zh-CN" altLang="en-US" sz="2400"/>
          </a:p>
          <a:p>
            <a:r>
              <a:rPr lang="zh-CN" altLang="en-US" sz="2400"/>
              <a:t> </a:t>
            </a:r>
            <a:r>
              <a:rPr lang="en-US" altLang="zh-CN" sz="2400"/>
              <a:t>    </a:t>
            </a:r>
            <a:r>
              <a:rPr lang="zh-CN" altLang="en-US" sz="2400"/>
              <a:t>give a short presentation.</a:t>
            </a:r>
            <a:endParaRPr lang="zh-CN" altLang="en-US" sz="2400"/>
          </a:p>
          <a:p>
            <a:r>
              <a:rPr lang="zh-CN" altLang="en-US" sz="2400"/>
              <a:t>M: Great. I’m really looking forward to this.</a:t>
            </a:r>
            <a:endParaRPr lang="zh-CN" altLang="en-US" sz="2400"/>
          </a:p>
        </p:txBody>
      </p:sp>
      <p:sp>
        <p:nvSpPr>
          <p:cNvPr id="5" name="圆角矩形 4"/>
          <p:cNvSpPr/>
          <p:nvPr/>
        </p:nvSpPr>
        <p:spPr>
          <a:xfrm>
            <a:off x="3863975" y="2283460"/>
            <a:ext cx="2943860" cy="381000"/>
          </a:xfrm>
          <a:prstGeom prst="roundRect">
            <a:avLst/>
          </a:prstGeom>
          <a:solidFill>
            <a:schemeClr val="accent2">
              <a:lumMod val="5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984250" y="4836795"/>
            <a:ext cx="10602595" cy="642620"/>
          </a:xfrm>
          <a:prstGeom prst="roundRect">
            <a:avLst/>
          </a:prstGeom>
          <a:solidFill>
            <a:schemeClr val="accent2">
              <a:lumMod val="5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7095490" y="4093845"/>
            <a:ext cx="2943860" cy="381000"/>
          </a:xfrm>
          <a:prstGeom prst="roundRect">
            <a:avLst/>
          </a:prstGeom>
          <a:solidFill>
            <a:schemeClr val="accent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r"/>
            <a:r>
              <a:rPr lang="zh-CN" altLang="en-US"/>
              <a:t>程式；格式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  <p:bldP spid="6" grpId="1" animBg="1"/>
      <p:bldP spid="5" grpId="0" animBg="1"/>
      <p:bldP spid="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1170" y="648335"/>
            <a:ext cx="11358245" cy="5800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auto">
              <a:lnSpc>
                <a:spcPts val="3180"/>
              </a:lnSpc>
            </a:pPr>
            <a:r>
              <a:rPr lang="zh-CN" altLang="en-US" sz="2400"/>
              <a:t>　</a:t>
            </a:r>
            <a:r>
              <a:rPr lang="zh-CN" altLang="en-US" sz="2800" b="1"/>
              <a:t>pro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</a:rPr>
              <a:t>cess</a:t>
            </a:r>
            <a:r>
              <a:rPr lang="zh-CN" altLang="en-US" sz="2800"/>
              <a:t> /prəˈses/</a:t>
            </a:r>
            <a:endParaRPr lang="zh-CN" altLang="en-US" sz="2800"/>
          </a:p>
          <a:p>
            <a:pPr algn="l" fontAlgn="auto">
              <a:lnSpc>
                <a:spcPts val="31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〖构词巧记〗</a:t>
            </a:r>
            <a:r>
              <a:rPr lang="zh-CN" altLang="en-US" sz="2400">
                <a:sym typeface="+mn-ea"/>
              </a:rPr>
              <a:t>  </a:t>
            </a:r>
            <a:endParaRPr lang="zh-CN" altLang="en-US" sz="2400">
              <a:sym typeface="+mn-ea"/>
            </a:endParaRPr>
          </a:p>
          <a:p>
            <a:pPr algn="ctr" fontAlgn="auto">
              <a:lnSpc>
                <a:spcPts val="3180"/>
              </a:lnSpc>
            </a:pPr>
            <a:r>
              <a:rPr lang="zh-CN" altLang="en-US" sz="2400">
                <a:sym typeface="+mn-ea"/>
              </a:rPr>
              <a:t>[pro-=forward向前；</a:t>
            </a: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  <a:sym typeface="+mn-ea"/>
              </a:rPr>
              <a:t>cess</a:t>
            </a:r>
            <a:r>
              <a:rPr lang="zh-CN" altLang="en-US" sz="2400">
                <a:sym typeface="+mn-ea"/>
              </a:rPr>
              <a:t>=to go →going行走一"going forward前进运动”→]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fontAlgn="auto">
              <a:lnSpc>
                <a:spcPts val="31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〖单词活用〗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fontAlgn="auto">
              <a:lnSpc>
                <a:spcPts val="3180"/>
              </a:lnSpc>
            </a:pPr>
            <a:r>
              <a:rPr lang="en-US" altLang="zh-CN" sz="2400" i="1">
                <a:solidFill>
                  <a:srgbClr val="002060"/>
                </a:solidFill>
              </a:rPr>
              <a:t> </a:t>
            </a:r>
            <a:r>
              <a:rPr lang="en-US" altLang="zh-CN" sz="2400" i="1">
                <a:solidFill>
                  <a:srgbClr val="002060"/>
                </a:solidFill>
                <a:sym typeface="+mn-ea"/>
              </a:rPr>
              <a:t>①（为达到某一目标的）过程；进程</a:t>
            </a:r>
            <a:endParaRPr lang="en-US" altLang="zh-CN" sz="2400" i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180"/>
              </a:lnSpc>
            </a:pPr>
            <a:r>
              <a:rPr lang="zh-CN" altLang="en-US" sz="2400">
                <a:solidFill>
                  <a:schemeClr val="tx1"/>
                </a:solidFill>
                <a:sym typeface="+mn-ea"/>
              </a:rPr>
              <a:t>a consultation </a:t>
            </a: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  <a:sym typeface="+mn-ea"/>
              </a:rPr>
              <a:t>process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 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180"/>
              </a:lnSpc>
            </a:pPr>
            <a:r>
              <a:rPr lang="en-US" altLang="zh-CN" sz="2400">
                <a:solidFill>
                  <a:schemeClr val="tx1"/>
                </a:solidFill>
                <a:sym typeface="+mn-ea"/>
              </a:rPr>
              <a:t> 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磋商过程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180"/>
              </a:lnSpc>
            </a:pPr>
            <a:r>
              <a:rPr lang="zh-CN" altLang="en-US" sz="2400">
                <a:sym typeface="+mn-ea"/>
              </a:rPr>
              <a:t>mental </a:t>
            </a: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  <a:sym typeface="+mn-ea"/>
              </a:rPr>
              <a:t>processes 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180"/>
              </a:lnSpc>
            </a:pPr>
            <a:r>
              <a:rPr lang="en-US" altLang="zh-CN" sz="2400">
                <a:sym typeface="+mn-ea"/>
              </a:rPr>
              <a:t>  </a:t>
            </a:r>
            <a:r>
              <a:rPr lang="zh-CN" altLang="en-US" sz="2400">
                <a:sym typeface="+mn-ea"/>
              </a:rPr>
              <a:t>思维过程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180"/>
              </a:lnSpc>
            </a:pPr>
            <a:r>
              <a:rPr lang="zh-CN" altLang="en-US" sz="2400">
                <a:solidFill>
                  <a:schemeClr val="tx1"/>
                </a:solidFill>
                <a:sym typeface="+mn-ea"/>
              </a:rPr>
              <a:t>I'm afraid getting things changed will be </a:t>
            </a:r>
            <a:r>
              <a:rPr lang="zh-CN" altLang="en-US" sz="2400" u="sng">
                <a:solidFill>
                  <a:schemeClr val="tx1"/>
                </a:solidFill>
                <a:sym typeface="+mn-ea"/>
              </a:rPr>
              <a:t>a slow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process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. 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180"/>
              </a:lnSpc>
            </a:pPr>
            <a:r>
              <a:rPr lang="en-US" altLang="zh-CN" sz="2400">
                <a:solidFill>
                  <a:schemeClr val="tx1"/>
                </a:solidFill>
                <a:sym typeface="+mn-ea"/>
              </a:rPr>
              <a:t> 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做任何改革恐怕都会是个缓慢的过程。 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180"/>
              </a:lnSpc>
            </a:pPr>
            <a:r>
              <a:rPr lang="zh-CN" altLang="en-US" sz="2400">
                <a:sym typeface="+mn-ea"/>
              </a:rPr>
              <a:t>What exactly is persuasion? Persuasion is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a process</a:t>
            </a:r>
            <a:r>
              <a:rPr lang="zh-CN" altLang="en-US" sz="2400" u="sng">
                <a:sym typeface="+mn-ea"/>
              </a:rPr>
              <a:t> that enables you to change others' attitudes, opinions, or behaviors.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180"/>
              </a:lnSpc>
            </a:pPr>
            <a:r>
              <a:rPr lang="en-US" altLang="zh-CN" sz="2400">
                <a:solidFill>
                  <a:schemeClr val="tx1"/>
                </a:solidFill>
                <a:sym typeface="+mn-ea"/>
              </a:rPr>
              <a:t> 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说服到底是什么?说服是一个让你改变他人态度、观点或行为的过程。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7289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〖新课标词汇-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〗</a:t>
            </a:r>
            <a:r>
              <a:rPr sz="2400" b="1"/>
              <a:t>pro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cess</a:t>
            </a:r>
            <a:r>
              <a:rPr lang="zh-CN" altLang="en-US" sz="2400" b="1"/>
              <a:t> </a:t>
            </a:r>
            <a:endParaRPr lang="zh-CN" altLang="en-US" sz="2400" b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0515" y="648335"/>
            <a:ext cx="11518900" cy="5980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2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〖单词活用〗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fontAlgn="auto">
              <a:lnSpc>
                <a:spcPts val="3280"/>
              </a:lnSpc>
            </a:pPr>
            <a:r>
              <a:rPr lang="en-US" altLang="zh-CN" sz="2400" i="1">
                <a:solidFill>
                  <a:srgbClr val="002060"/>
                </a:solidFill>
                <a:sym typeface="+mn-ea"/>
              </a:rPr>
              <a:t>②（事物发展，尤指自然变化的）过程，步骤，流程</a:t>
            </a:r>
            <a:endParaRPr lang="en-US" altLang="zh-CN" sz="2400" i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280"/>
              </a:lnSpc>
            </a:pPr>
            <a:r>
              <a:rPr lang="en-US" altLang="zh-CN" sz="2400">
                <a:solidFill>
                  <a:schemeClr val="tx1"/>
                </a:solidFill>
                <a:sym typeface="+mn-ea"/>
              </a:rPr>
              <a:t> 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the ageing process 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280"/>
              </a:lnSpc>
            </a:pPr>
            <a:r>
              <a:rPr lang="en-US" altLang="zh-CN" sz="2400">
                <a:solidFill>
                  <a:schemeClr val="tx1"/>
                </a:solidFill>
                <a:sym typeface="+mn-ea"/>
              </a:rPr>
              <a:t> 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老化过程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280"/>
              </a:lnSpc>
            </a:pPr>
            <a:r>
              <a:rPr lang="en-US" altLang="zh-CN" sz="2400">
                <a:solidFill>
                  <a:schemeClr val="tx1"/>
                </a:solidFill>
                <a:sym typeface="+mn-ea"/>
              </a:rPr>
              <a:t> 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Reading is a very active process. You have to imagine a scene in your head and understand what the writer is trying to say.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280"/>
              </a:lnSpc>
            </a:pPr>
            <a:r>
              <a:rPr lang="zh-CN" altLang="en-US" sz="2400">
                <a:solidFill>
                  <a:schemeClr val="tx1"/>
                </a:solidFill>
                <a:sym typeface="+mn-ea"/>
              </a:rPr>
              <a:t>阅读是一个非常活跃的过程。你必须在脑海中想象一个场景，并理解作者想要说什么。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280"/>
              </a:lnSpc>
            </a:pPr>
            <a:r>
              <a:rPr lang="en-US" altLang="zh-CN" sz="2400" i="1">
                <a:solidFill>
                  <a:srgbClr val="002060"/>
                </a:solidFill>
                <a:sym typeface="+mn-ea"/>
              </a:rPr>
              <a:t>③  加工；处理；工艺流程；工序</a:t>
            </a:r>
            <a:endParaRPr lang="en-US" altLang="zh-CN" sz="2400" i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280"/>
              </a:lnSpc>
            </a:pPr>
            <a:r>
              <a:rPr lang="en-US" altLang="zh-CN" sz="2400">
                <a:sym typeface="+mn-ea"/>
              </a:rPr>
              <a:t>  </a:t>
            </a:r>
            <a:r>
              <a:rPr lang="zh-CN" altLang="en-US" sz="2400">
                <a:sym typeface="+mn-ea"/>
              </a:rPr>
              <a:t>manufacturing processes 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280"/>
              </a:lnSpc>
            </a:pPr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</a:t>
            </a:r>
            <a:r>
              <a:rPr lang="zh-CN" altLang="en-US" sz="2400">
                <a:sym typeface="+mn-ea"/>
              </a:rPr>
              <a:t>制造方法</a:t>
            </a:r>
            <a:endParaRPr lang="zh-CN" altLang="en-US" sz="2400">
              <a:sym typeface="+mn-ea"/>
            </a:endParaRPr>
          </a:p>
          <a:p>
            <a:pPr fontAlgn="auto">
              <a:lnSpc>
                <a:spcPts val="3280"/>
              </a:lnSpc>
            </a:pPr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processed cheese 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280"/>
              </a:lnSpc>
            </a:pPr>
            <a:r>
              <a:rPr lang="en-US" altLang="zh-CN" sz="2400">
                <a:sym typeface="+mn-ea"/>
              </a:rPr>
              <a:t>    </a:t>
            </a:r>
            <a:r>
              <a:rPr lang="zh-CN" altLang="en-US" sz="2400">
                <a:sym typeface="+mn-ea"/>
              </a:rPr>
              <a:t>加工好的干酪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280"/>
              </a:lnSpc>
            </a:pPr>
            <a:r>
              <a:rPr lang="en-US" altLang="zh-CN" sz="2400">
                <a:solidFill>
                  <a:schemeClr val="tx1"/>
                </a:solidFill>
                <a:sym typeface="+mn-ea"/>
              </a:rPr>
              <a:t> 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Most of the food we buy is processed in some way. 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280"/>
              </a:lnSpc>
            </a:pPr>
            <a:r>
              <a:rPr lang="en-US" altLang="zh-CN" sz="2400">
                <a:solidFill>
                  <a:schemeClr val="tx1"/>
                </a:solidFill>
                <a:sym typeface="+mn-ea"/>
              </a:rPr>
              <a:t>   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我们买的大部分食品都用某种方法加工过。 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7289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〖新课标词汇-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〗</a:t>
            </a:r>
            <a:r>
              <a:rPr sz="2400" b="1"/>
              <a:t>pro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cess</a:t>
            </a:r>
            <a:r>
              <a:rPr lang="zh-CN" altLang="en-US" sz="2400" b="1"/>
              <a:t> </a:t>
            </a:r>
            <a:endParaRPr lang="zh-CN" altLang="en-US" sz="2400" b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1170" y="648335"/>
            <a:ext cx="11358245" cy="5892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auto">
              <a:lnSpc>
                <a:spcPts val="3480"/>
              </a:lnSpc>
            </a:pPr>
            <a:r>
              <a:rPr lang="zh-CN" altLang="en-US" sz="2400"/>
              <a:t>　</a:t>
            </a:r>
            <a:r>
              <a:rPr lang="zh-CN" altLang="en-US" sz="2800" b="1"/>
              <a:t>pro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</a:rPr>
              <a:t>cess</a:t>
            </a:r>
            <a:r>
              <a:rPr lang="zh-CN" altLang="en-US" sz="2800"/>
              <a:t> /prəˈses/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〖单词活用〗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 i="1">
                <a:solidFill>
                  <a:srgbClr val="002060"/>
                </a:solidFill>
                <a:sym typeface="+mn-ea"/>
              </a:rPr>
              <a:t> ④审阅，审核，处理（文件、请求等）</a:t>
            </a:r>
            <a:endParaRPr lang="en-US" altLang="zh-CN" sz="2400" i="1">
              <a:solidFill>
                <a:srgbClr val="002060"/>
              </a:solidFill>
              <a:sym typeface="+mn-ea"/>
            </a:endParaRPr>
          </a:p>
          <a:p>
            <a:pPr marL="342900" indent="-342900" fontAlgn="auto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tx1"/>
                </a:solidFill>
                <a:sym typeface="+mn-ea"/>
              </a:rPr>
              <a:t>It will take a week for your application to be processed. 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solidFill>
                  <a:schemeClr val="tx1"/>
                </a:solidFill>
                <a:sym typeface="+mn-ea"/>
              </a:rPr>
              <a:t>    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审核你的申请需要一周时间。 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 i="1">
                <a:solidFill>
                  <a:srgbClr val="002060"/>
                </a:solidFill>
                <a:sym typeface="+mn-ea"/>
              </a:rPr>
              <a:t>⑤( computing 计 ) 数据处理</a:t>
            </a:r>
            <a:endParaRPr lang="en-US" altLang="zh-CN" sz="2400" i="1">
              <a:solidFill>
                <a:srgbClr val="002060"/>
              </a:solidFill>
              <a:sym typeface="+mn-ea"/>
            </a:endParaRPr>
          </a:p>
          <a:p>
            <a:pPr marL="342900" indent="-342900" fontAlgn="auto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tx1"/>
                </a:solidFill>
                <a:sym typeface="+mn-ea"/>
              </a:rPr>
              <a:t>data processing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indent="0" fontAlgn="auto">
              <a:lnSpc>
                <a:spcPts val="348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tx1"/>
                </a:solidFill>
                <a:sym typeface="+mn-ea"/>
              </a:rPr>
              <a:t>      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数据处理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〖派生词汇〗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solidFill>
                  <a:schemeClr val="tx1"/>
                </a:solidFill>
                <a:sym typeface="+mn-ea"/>
              </a:rPr>
              <a:t>  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procession [pro-;cess;-ion n.]</a:t>
            </a:r>
            <a:r>
              <a:rPr lang="en-US" altLang="zh-CN" sz="2400" i="1">
                <a:solidFill>
                  <a:srgbClr val="002060"/>
                </a:solidFill>
                <a:sym typeface="+mn-ea"/>
              </a:rPr>
              <a:t>n.队伍行进；行列；缓慢前进</a:t>
            </a:r>
            <a:endParaRPr lang="en-US" altLang="zh-CN" sz="2400" i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solidFill>
                  <a:schemeClr val="tx1"/>
                </a:solidFill>
                <a:sym typeface="+mn-ea"/>
              </a:rPr>
              <a:t>  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processor </a:t>
            </a:r>
            <a:r>
              <a:rPr lang="en-US" altLang="zh-CN" sz="2400" i="1">
                <a:solidFill>
                  <a:srgbClr val="002060"/>
                </a:solidFill>
                <a:sym typeface="+mn-ea"/>
              </a:rPr>
              <a:t>cn. 处理者；处理器</a:t>
            </a:r>
            <a:endParaRPr lang="en-US" altLang="zh-CN" sz="2400" i="1">
              <a:solidFill>
                <a:srgbClr val="002060"/>
              </a:solidFill>
              <a:sym typeface="+mn-ea"/>
            </a:endParaRPr>
          </a:p>
          <a:p>
            <a:pPr marL="342900" indent="-342900" fontAlgn="auto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zh-CN" altLang="en-US" sz="2400" u="sng">
                <a:solidFill>
                  <a:schemeClr val="tx1"/>
                </a:solidFill>
                <a:sym typeface="+mn-ea"/>
              </a:rPr>
              <a:t>The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procession</a:t>
            </a:r>
            <a:r>
              <a:rPr lang="zh-CN" altLang="en-US" sz="2400" u="sng">
                <a:solidFill>
                  <a:schemeClr val="tx1"/>
                </a:solidFill>
                <a:sym typeface="+mn-ea"/>
              </a:rPr>
              <a:t> made its way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 down the hills.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solidFill>
                  <a:schemeClr val="tx1"/>
                </a:solidFill>
                <a:sym typeface="+mn-ea"/>
              </a:rPr>
              <a:t>    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队伍向山下走去。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7289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〖新课标词汇-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〗</a:t>
            </a:r>
            <a:r>
              <a:rPr sz="2400" b="1"/>
              <a:t>pro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cess</a:t>
            </a:r>
            <a:r>
              <a:rPr lang="zh-CN" altLang="en-US" sz="2400" b="1"/>
              <a:t> </a:t>
            </a:r>
            <a:endParaRPr lang="zh-CN" altLang="en-US" sz="2400" b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6530" y="783590"/>
            <a:ext cx="11903710" cy="568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〖用法归纳〗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marL="342900" indent="-342900" fontAlgn="auto">
              <a:lnSpc>
                <a:spcPts val="328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tx1"/>
                </a:solidFill>
                <a:sym typeface="+mn-ea"/>
              </a:rPr>
              <a:t>I promised that I would share with you how I attempted to solve the problems and what I learned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in the process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. 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280"/>
              </a:lnSpc>
            </a:pPr>
            <a:r>
              <a:rPr lang="en-US" altLang="zh-CN" sz="2400">
                <a:solidFill>
                  <a:schemeClr val="tx1"/>
                </a:solidFill>
                <a:sym typeface="+mn-ea"/>
              </a:rPr>
              <a:t>   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我承诺会和你们分享我是如何尝试解决这些问题的，以及在这个过程中我学到了什么。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marL="342900" indent="-342900" fontAlgn="auto">
              <a:lnSpc>
                <a:spcPts val="328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tx1"/>
                </a:solidFill>
                <a:sym typeface="+mn-ea"/>
              </a:rPr>
              <a:t>The principle is that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in the process of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 learning how to do one thing really well, we learn how to learn.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280"/>
              </a:lnSpc>
            </a:pPr>
            <a:r>
              <a:rPr lang="en-US" altLang="zh-CN" sz="2400">
                <a:solidFill>
                  <a:schemeClr val="tx1"/>
                </a:solidFill>
                <a:sym typeface="+mn-ea"/>
              </a:rPr>
              <a:t>    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原则是，在学习如何真正做好一件事的过程中，我们学会了如何学习。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marL="342900" indent="-342900" fontAlgn="auto">
              <a:lnSpc>
                <a:spcPts val="328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tx1"/>
                </a:solidFill>
                <a:sym typeface="+mn-ea"/>
              </a:rPr>
              <a:t>The groups are marching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in procession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. 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280"/>
              </a:lnSpc>
            </a:pPr>
            <a:r>
              <a:rPr lang="en-US" altLang="zh-CN" sz="2400">
                <a:solidFill>
                  <a:schemeClr val="tx1"/>
                </a:solidFill>
                <a:sym typeface="+mn-ea"/>
              </a:rPr>
              <a:t>     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队伍正在列队行进。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7289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〖新课标词汇-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〗</a:t>
            </a:r>
            <a:r>
              <a:rPr sz="2400" b="1"/>
              <a:t>pro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cess</a:t>
            </a:r>
            <a:r>
              <a:rPr lang="zh-CN" altLang="en-US" sz="2400" b="1"/>
              <a:t> </a:t>
            </a:r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679450" y="1471295"/>
            <a:ext cx="10540365" cy="14300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 anchor="t">
            <a:spAutoFit/>
          </a:bodyPr>
          <a:p>
            <a:pPr algn="l">
              <a:lnSpc>
                <a:spcPts val="3480"/>
              </a:lnSpc>
            </a:pPr>
            <a:r>
              <a:rPr lang="zh-CN" altLang="en-US" sz="2400" b="1">
                <a:sym typeface="+mn-ea"/>
              </a:rPr>
              <a:t>in the process of... 在...的过程之中</a:t>
            </a:r>
            <a:endParaRPr lang="zh-CN" altLang="en-US" sz="2400" b="1">
              <a:solidFill>
                <a:schemeClr val="tx1"/>
              </a:solidFill>
              <a:sym typeface="+mn-ea"/>
            </a:endParaRPr>
          </a:p>
          <a:p>
            <a:pPr algn="l">
              <a:lnSpc>
                <a:spcPts val="3480"/>
              </a:lnSpc>
            </a:pPr>
            <a:r>
              <a:rPr lang="zh-CN" altLang="en-US" sz="2400" b="1">
                <a:sym typeface="+mn-ea"/>
              </a:rPr>
              <a:t>in the process 在进程中</a:t>
            </a:r>
            <a:endParaRPr lang="zh-CN" altLang="en-US" sz="2400" b="1">
              <a:sym typeface="+mn-ea"/>
            </a:endParaRPr>
          </a:p>
          <a:p>
            <a:pPr algn="l">
              <a:lnSpc>
                <a:spcPts val="3480"/>
              </a:lnSpc>
            </a:pPr>
            <a:r>
              <a:rPr lang="zh-CN" altLang="en-US" sz="2400" b="1">
                <a:sym typeface="+mn-ea"/>
              </a:rPr>
              <a:t>in procession 成群结队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7335" y="673100"/>
            <a:ext cx="11718925" cy="5082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27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〖链接高考〗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fontAlgn="auto">
              <a:lnSpc>
                <a:spcPts val="2780"/>
              </a:lnSpc>
            </a:pPr>
            <a:r>
              <a:rPr lang="en-US" altLang="zh-CN" sz="2000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sz="2000">
                <a:solidFill>
                  <a:schemeClr val="tx1"/>
                </a:solidFill>
                <a:sym typeface="+mn-ea"/>
              </a:rPr>
              <a:t>They are to required 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2000" u="sng">
                <a:solidFill>
                  <a:schemeClr val="tx1"/>
                </a:solidFill>
                <a:sym typeface="+mn-ea"/>
              </a:rPr>
              <a:t>                     </a:t>
            </a:r>
            <a:r>
              <a:rPr lang="zh-CN" altLang="en-US" sz="2000" u="sng">
                <a:solidFill>
                  <a:schemeClr val="tx1"/>
                </a:solidFill>
                <a:sym typeface="+mn-ea"/>
              </a:rPr>
              <a:t> </a:t>
            </a:r>
            <a:r>
              <a:rPr lang="zh-CN" altLang="en-US" sz="2000">
                <a:solidFill>
                  <a:schemeClr val="tx1"/>
                </a:solidFill>
                <a:sym typeface="+mn-ea"/>
              </a:rPr>
              <a:t>  (process) the food we eat</a:t>
            </a:r>
            <a:r>
              <a:rPr lang="zh-CN" altLang="en-US" sz="2000">
                <a:sym typeface="+mn-ea"/>
              </a:rPr>
              <a:t>，to recover from injury and for several other bodily functions.</a:t>
            </a:r>
            <a:r>
              <a:rPr lang="zh-CN" altLang="en-US" sz="2000" baseline="-25000">
                <a:solidFill>
                  <a:schemeClr val="tx1"/>
                </a:solidFill>
                <a:sym typeface="+mn-ea"/>
              </a:rPr>
              <a:t>【2017高考英语全国卷I语法填空63题】</a:t>
            </a:r>
            <a:endParaRPr lang="zh-CN" altLang="en-US" sz="2000" baseline="-250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2780"/>
              </a:lnSpc>
            </a:pPr>
            <a:r>
              <a:rPr lang="en-US" altLang="zh-CN" sz="2000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sz="2000">
                <a:solidFill>
                  <a:schemeClr val="tx1"/>
                </a:solidFill>
                <a:sym typeface="+mn-ea"/>
              </a:rPr>
              <a:t>Carl is studying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2000" u="sng">
                <a:solidFill>
                  <a:schemeClr val="tx1"/>
                </a:solidFill>
                <a:sym typeface="+mn-ea"/>
              </a:rPr>
              <a:t>        </a:t>
            </a:r>
            <a:r>
              <a:rPr lang="zh-CN" altLang="en-US" sz="2000">
                <a:solidFill>
                  <a:schemeClr val="tx1"/>
                </a:solidFill>
                <a:sym typeface="+mn-ea"/>
              </a:rPr>
              <a:t> food science at college and hopes to open up </a:t>
            </a:r>
            <a:r>
              <a:rPr lang="en-US" altLang="zh-CN" sz="2000" u="sng">
                <a:solidFill>
                  <a:schemeClr val="tx1"/>
                </a:solidFill>
                <a:sym typeface="+mn-ea"/>
              </a:rPr>
              <a:t>          </a:t>
            </a:r>
            <a:r>
              <a:rPr lang="zh-CN" altLang="en-US" sz="2000" u="sng">
                <a:noFill/>
                <a:sym typeface="+mn-ea"/>
              </a:rPr>
              <a:t> </a:t>
            </a:r>
            <a:r>
              <a:rPr lang="zh-CN" altLang="en-US" sz="2000">
                <a:solidFill>
                  <a:schemeClr val="tx1"/>
                </a:solidFill>
                <a:sym typeface="+mn-ea"/>
              </a:rPr>
              <a:t>meat processing factory of his own one day.</a:t>
            </a:r>
            <a:r>
              <a:rPr lang="zh-CN" altLang="en-US" sz="2000" baseline="-25000">
                <a:solidFill>
                  <a:schemeClr val="tx1"/>
                </a:solidFill>
                <a:sym typeface="+mn-ea"/>
              </a:rPr>
              <a:t>【2012安徽单选】</a:t>
            </a:r>
            <a:endParaRPr lang="zh-CN" altLang="en-US" sz="2000" baseline="-250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2780"/>
              </a:lnSpc>
            </a:pPr>
            <a:r>
              <a:rPr lang="en-US" altLang="zh-CN" sz="2000">
                <a:solidFill>
                  <a:schemeClr val="tx1"/>
                </a:solidFill>
                <a:sym typeface="+mn-ea"/>
              </a:rPr>
              <a:t>  </a:t>
            </a:r>
            <a:r>
              <a:rPr lang="zh-CN" altLang="en-US" sz="2000">
                <a:solidFill>
                  <a:schemeClr val="tx1"/>
                </a:solidFill>
                <a:sym typeface="+mn-ea"/>
              </a:rPr>
              <a:t>A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. </a:t>
            </a:r>
            <a:r>
              <a:rPr lang="zh-CN" altLang="en-US" sz="2000">
                <a:solidFill>
                  <a:schemeClr val="tx1"/>
                </a:solidFill>
                <a:sym typeface="+mn-ea"/>
              </a:rPr>
              <a:t>/； a		B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. </a:t>
            </a:r>
            <a:r>
              <a:rPr lang="zh-CN" altLang="en-US" sz="2000">
                <a:solidFill>
                  <a:schemeClr val="tx1"/>
                </a:solidFill>
                <a:sym typeface="+mn-ea"/>
              </a:rPr>
              <a:t>/；the		C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. </a:t>
            </a:r>
            <a:r>
              <a:rPr lang="zh-CN" altLang="en-US" sz="2000">
                <a:solidFill>
                  <a:schemeClr val="tx1"/>
                </a:solidFill>
                <a:sym typeface="+mn-ea"/>
              </a:rPr>
              <a:t>the； a		D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. </a:t>
            </a:r>
            <a:r>
              <a:rPr lang="zh-CN" altLang="en-US" sz="2000">
                <a:solidFill>
                  <a:schemeClr val="tx1"/>
                </a:solidFill>
                <a:sym typeface="+mn-ea"/>
              </a:rPr>
              <a:t>the； the</a:t>
            </a:r>
            <a:endParaRPr lang="zh-CN" altLang="en-US" sz="20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2780"/>
              </a:lnSpc>
            </a:pPr>
            <a:endParaRPr lang="zh-CN" altLang="en-US" sz="20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2780"/>
              </a:lnSpc>
            </a:pPr>
            <a:endParaRPr lang="zh-CN" altLang="en-US" sz="20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2780"/>
              </a:lnSpc>
            </a:pPr>
            <a:endParaRPr lang="zh-CN" altLang="en-US" sz="20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2780"/>
              </a:lnSpc>
            </a:pPr>
            <a:endParaRPr lang="zh-CN" altLang="en-US" sz="20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2780"/>
              </a:lnSpc>
            </a:pPr>
            <a:r>
              <a:rPr lang="zh-CN" altLang="en-US" sz="2000">
                <a:solidFill>
                  <a:schemeClr val="tx1"/>
                </a:solidFill>
                <a:sym typeface="+mn-ea"/>
              </a:rPr>
              <a:t>3.He aims to </a:t>
            </a:r>
            <a:r>
              <a:rPr lang="zh-CN" altLang="en-US" sz="2000" u="sng">
                <a:solidFill>
                  <a:schemeClr val="tx1"/>
                </a:solidFill>
                <a:sym typeface="+mn-ea"/>
              </a:rPr>
              <a:t>finish his journey</a:t>
            </a:r>
            <a:r>
              <a:rPr lang="zh-CN" altLang="en-US" sz="2000">
                <a:solidFill>
                  <a:schemeClr val="tx1"/>
                </a:solidFill>
                <a:sym typeface="+mn-ea"/>
              </a:rPr>
              <a:t> by mid-July. With any luck, he’ll turn a few more heads </a:t>
            </a:r>
            <a:r>
              <a:rPr lang="zh-CN" altLang="en-US" sz="20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in the process</a:t>
            </a:r>
            <a:r>
              <a:rPr lang="zh-CN" altLang="en-US" sz="2000">
                <a:solidFill>
                  <a:schemeClr val="tx1"/>
                </a:solidFill>
                <a:sym typeface="+mn-ea"/>
              </a:rPr>
              <a:t>.</a:t>
            </a:r>
            <a:r>
              <a:rPr lang="zh-CN" altLang="en-US" sz="2000" baseline="-25000">
                <a:solidFill>
                  <a:schemeClr val="tx1"/>
                </a:solidFill>
                <a:sym typeface="+mn-ea"/>
              </a:rPr>
              <a:t>（2019浙江卷完形填空真题）</a:t>
            </a:r>
            <a:endParaRPr lang="zh-CN" altLang="en-US" sz="2000" baseline="-250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2780"/>
              </a:lnSpc>
            </a:pPr>
            <a:r>
              <a:rPr lang="en-US" altLang="zh-CN" sz="2000">
                <a:solidFill>
                  <a:schemeClr val="tx1"/>
                </a:solidFill>
                <a:sym typeface="+mn-ea"/>
              </a:rPr>
              <a:t>4.</a:t>
            </a:r>
            <a:r>
              <a:rPr lang="zh-CN" altLang="en-US" sz="2000">
                <a:solidFill>
                  <a:schemeClr val="tx1"/>
                </a:solidFill>
                <a:sym typeface="+mn-ea"/>
              </a:rPr>
              <a:t>Life is a process of growing up ________ you know what to give up and what to hold on to.</a:t>
            </a:r>
            <a:endParaRPr lang="zh-CN" altLang="en-US" sz="20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2780"/>
              </a:lnSpc>
            </a:pPr>
            <a:r>
              <a:rPr lang="en-US" altLang="zh-CN" sz="2000">
                <a:solidFill>
                  <a:schemeClr val="tx1"/>
                </a:solidFill>
                <a:sym typeface="+mn-ea"/>
              </a:rPr>
              <a:t>  </a:t>
            </a:r>
            <a:r>
              <a:rPr lang="zh-CN" altLang="en-US" sz="2000">
                <a:solidFill>
                  <a:schemeClr val="tx1"/>
                </a:solidFill>
                <a:sym typeface="+mn-ea"/>
              </a:rPr>
              <a:t>A.what 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		</a:t>
            </a:r>
            <a:r>
              <a:rPr lang="zh-CN" altLang="en-US" sz="2000">
                <a:solidFill>
                  <a:schemeClr val="tx1"/>
                </a:solidFill>
                <a:sym typeface="+mn-ea"/>
              </a:rPr>
              <a:t>B.that 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			</a:t>
            </a:r>
            <a:r>
              <a:rPr lang="zh-CN" altLang="en-US" sz="2000">
                <a:solidFill>
                  <a:schemeClr val="tx1"/>
                </a:solidFill>
                <a:sym typeface="+mn-ea"/>
              </a:rPr>
              <a:t>C.where 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		</a:t>
            </a:r>
            <a:r>
              <a:rPr lang="zh-CN" altLang="en-US" sz="2000">
                <a:solidFill>
                  <a:schemeClr val="tx1"/>
                </a:solidFill>
                <a:sym typeface="+mn-ea"/>
              </a:rPr>
              <a:t>D.which</a:t>
            </a:r>
            <a:endParaRPr lang="zh-CN" altLang="en-US" sz="2000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7289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〖新课标词汇-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〗</a:t>
            </a:r>
            <a:r>
              <a:rPr sz="2400" b="1"/>
              <a:t>pro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cess</a:t>
            </a:r>
            <a:r>
              <a:rPr lang="zh-CN" altLang="en-US" sz="2400" b="1"/>
              <a:t> </a:t>
            </a:r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2962910" y="1057275"/>
            <a:ext cx="19456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 to process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68870" y="1426845"/>
            <a:ext cx="101536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vt.处理</a:t>
            </a:r>
            <a:endParaRPr lang="zh-CN" altLang="en-US" sz="2000" b="1" baseline="-25000">
              <a:solidFill>
                <a:schemeClr val="accent2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9880" y="2927350"/>
            <a:ext cx="11440160" cy="116078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 anchor="t">
            <a:spAutoFit/>
          </a:bodyPr>
          <a:p>
            <a:pPr algn="l">
              <a:lnSpc>
                <a:spcPts val="2780"/>
              </a:lnSpc>
            </a:pPr>
            <a:r>
              <a:rPr lang="zh-CN" altLang="en-US">
                <a:sym typeface="+mn-ea"/>
              </a:rPr>
              <a:t>【试题解析】球类、三餐、学科名前不用冠词，food science食品科学，是一门学科，排除C、D；根据句意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卡尔正在大学里学食品科学，他希望将来有一天开一家自己的肉食品加工厂。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第二空是"泛指一家肉类加工厂"，用不定冠词a/an，故选A． 本题是考查冠词的用法．要掌握零冠词的用法，同时区分表示泛指或特指时的用法。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861550" y="4588510"/>
            <a:ext cx="18103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chemeClr val="accent2">
                    <a:lumMod val="50000"/>
                  </a:schemeClr>
                </a:solidFill>
              </a:rPr>
              <a:t>在这个过程中</a:t>
            </a:r>
            <a:endParaRPr lang="zh-CN" altLang="en-US" sz="20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0515" y="5697220"/>
            <a:ext cx="11440160" cy="8039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 anchor="t">
            <a:spAutoFit/>
          </a:bodyPr>
          <a:p>
            <a:pPr algn="l">
              <a:lnSpc>
                <a:spcPts val="2780"/>
              </a:lnSpc>
            </a:pPr>
            <a:r>
              <a:rPr lang="zh-CN" altLang="en-US">
                <a:sym typeface="+mn-ea"/>
              </a:rPr>
              <a:t>【试题解析】where引导定语从句，在定从中做状语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在这个过程中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。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人生就是一个成长的过程，在这个过程中你知道什么该放弃，什么该坚持。</a:t>
            </a:r>
            <a:r>
              <a:rPr lang="en-US" altLang="zh-CN">
                <a:sym typeface="+mn-ea"/>
              </a:rPr>
              <a:t>”</a:t>
            </a:r>
            <a:endParaRPr lang="en-US" altLang="zh-CN"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  <p:bldP spid="7" grpId="0"/>
      <p:bldP spid="7" grpId="1"/>
      <p:bldP spid="8" grpId="0" animBg="1"/>
      <p:bldP spid="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1170" y="648335"/>
            <a:ext cx="11358245" cy="48056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auto">
              <a:lnSpc>
                <a:spcPts val="3480"/>
              </a:lnSpc>
            </a:pPr>
            <a:r>
              <a:rPr lang="zh-CN" altLang="en-US" sz="2400"/>
              <a:t>　</a:t>
            </a:r>
            <a:r>
              <a:rPr lang="zh-CN" altLang="en-US" sz="2800" b="1"/>
              <a:t>suc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</a:rPr>
              <a:t>ceed</a:t>
            </a:r>
            <a:r>
              <a:rPr lang="zh-CN" altLang="en-US" sz="2800"/>
              <a:t>  /səkˈsiːd/ </a:t>
            </a:r>
            <a:endParaRPr lang="zh-CN" altLang="en-US" sz="2800"/>
          </a:p>
          <a:p>
            <a:pPr algn="l" fontAlgn="auto">
              <a:lnSpc>
                <a:spcPts val="29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〖构词巧记〗</a:t>
            </a:r>
            <a:r>
              <a:rPr lang="zh-CN" altLang="en-US" sz="2400">
                <a:sym typeface="+mn-ea"/>
              </a:rPr>
              <a:t>  </a:t>
            </a:r>
            <a:endParaRPr lang="zh-CN" altLang="en-US" sz="2400">
              <a:sym typeface="+mn-ea"/>
            </a:endParaRPr>
          </a:p>
          <a:p>
            <a:pPr algn="l" fontAlgn="auto">
              <a:lnSpc>
                <a:spcPts val="2980"/>
              </a:lnSpc>
            </a:pPr>
            <a:r>
              <a:rPr lang="zh-CN" altLang="en-US" sz="2400">
                <a:sym typeface="+mn-ea"/>
              </a:rPr>
              <a:t>[suc-(sub-)=from under 自下而上；</a:t>
            </a: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  <a:sym typeface="+mn-ea"/>
              </a:rPr>
              <a:t>ceed</a:t>
            </a:r>
            <a:r>
              <a:rPr lang="zh-CN" altLang="en-US" sz="2400">
                <a:sym typeface="+mn-ea"/>
              </a:rPr>
              <a:t>=to go行走一“to go from under (to a higher position)上升到较高位置”→]继承，接替；成功，成就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algn="l" fontAlgn="auto">
              <a:lnSpc>
                <a:spcPts val="29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〖单词活用〗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fontAlgn="auto">
              <a:lnSpc>
                <a:spcPts val="2980"/>
              </a:lnSpc>
            </a:pPr>
            <a:r>
              <a:rPr lang="en-US" altLang="zh-CN" sz="2400" i="1">
                <a:solidFill>
                  <a:srgbClr val="002060"/>
                </a:solidFill>
              </a:rPr>
              <a:t> ①vi.成功；继承　</a:t>
            </a:r>
            <a:endParaRPr lang="en-US" altLang="zh-CN" sz="2400" i="1">
              <a:solidFill>
                <a:srgbClr val="002060"/>
              </a:solidFill>
            </a:endParaRPr>
          </a:p>
          <a:p>
            <a:pPr marL="342900" indent="-342900" fontAlgn="auto">
              <a:lnSpc>
                <a:spcPts val="2980"/>
              </a:lnSpc>
              <a:buFont typeface="Arial" panose="020B0604020202020204" pitchFamily="34" charset="0"/>
              <a:buChar char="•"/>
            </a:pPr>
            <a:r>
              <a:rPr lang="zh-CN" altLang="en-US" sz="2400"/>
              <a:t>You will have to work hard if </a:t>
            </a:r>
            <a:r>
              <a:rPr lang="zh-CN" altLang="en-US" sz="2400" u="sng">
                <a:solidFill>
                  <a:schemeClr val="tx1"/>
                </a:solidFill>
              </a:rPr>
              <a:t>you are to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</a:rPr>
              <a:t> succeed</a:t>
            </a:r>
            <a:r>
              <a:rPr lang="zh-CN" altLang="en-US" sz="2400"/>
              <a:t>. </a:t>
            </a:r>
            <a:endParaRPr lang="zh-CN" altLang="en-US" sz="2400"/>
          </a:p>
          <a:p>
            <a:pPr fontAlgn="auto">
              <a:lnSpc>
                <a:spcPts val="2980"/>
              </a:lnSpc>
            </a:pPr>
            <a:r>
              <a:rPr lang="en-US" altLang="zh-CN" sz="2400"/>
              <a:t>      </a:t>
            </a:r>
            <a:r>
              <a:rPr lang="zh-CN" altLang="en-US" sz="2400"/>
              <a:t>要想有所作为，你必须苦干。</a:t>
            </a:r>
            <a:endParaRPr lang="en-US" altLang="zh-CN" sz="2400" i="1">
              <a:solidFill>
                <a:srgbClr val="002060"/>
              </a:solidFill>
            </a:endParaRPr>
          </a:p>
          <a:p>
            <a:pPr fontAlgn="auto">
              <a:lnSpc>
                <a:spcPts val="2980"/>
              </a:lnSpc>
            </a:pPr>
            <a:r>
              <a:rPr lang="en-US" altLang="zh-CN" sz="2400" i="1">
                <a:solidFill>
                  <a:srgbClr val="002060"/>
                </a:solidFill>
              </a:rPr>
              <a:t>②vt.接替；继任(take over)</a:t>
            </a:r>
            <a:endParaRPr lang="en-US" altLang="zh-CN" sz="2400" i="1">
              <a:solidFill>
                <a:srgbClr val="002060"/>
              </a:solidFill>
            </a:endParaRPr>
          </a:p>
          <a:p>
            <a:pPr marL="342900" indent="-342900" fontAlgn="auto">
              <a:lnSpc>
                <a:spcPts val="2980"/>
              </a:lnSpc>
              <a:buFont typeface="Arial" panose="020B0604020202020204" pitchFamily="34" charset="0"/>
              <a:buChar char="•"/>
            </a:pPr>
            <a:r>
              <a:rPr lang="zh-CN" altLang="en-US" sz="2400"/>
              <a:t>David Rowland is almost certain to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</a:rPr>
              <a:t>succeed </a:t>
            </a:r>
            <a:r>
              <a:rPr lang="zh-CN" altLang="en-US" sz="2400" u="sng">
                <a:solidFill>
                  <a:schemeClr val="tx1"/>
                </a:solidFill>
              </a:rPr>
              <a:t>him as</a:t>
            </a:r>
            <a:r>
              <a:rPr lang="zh-CN" altLang="en-US" sz="2400">
                <a:solidFill>
                  <a:schemeClr val="tx1"/>
                </a:solidFill>
              </a:rPr>
              <a:t> </a:t>
            </a:r>
            <a:r>
              <a:rPr lang="zh-CN" altLang="en-US" sz="2400"/>
              <a:t>chairman on January 1. </a:t>
            </a:r>
            <a:endParaRPr lang="zh-CN" altLang="en-US" sz="2400"/>
          </a:p>
          <a:p>
            <a:pPr fontAlgn="auto">
              <a:lnSpc>
                <a:spcPts val="2980"/>
              </a:lnSpc>
            </a:pPr>
            <a:r>
              <a:rPr lang="zh-CN" altLang="en-US" sz="2400"/>
              <a:t> </a:t>
            </a:r>
            <a:r>
              <a:rPr lang="en-US" altLang="zh-CN" sz="2400"/>
              <a:t>     </a:t>
            </a:r>
            <a:r>
              <a:rPr lang="zh-CN" altLang="en-US" sz="2400"/>
              <a:t>戴维·罗兰几乎肯定会在1月1日接替他当主席。</a:t>
            </a:r>
            <a:endParaRPr lang="zh-CN" altLang="en-US" sz="2400"/>
          </a:p>
          <a:p>
            <a:pPr fontAlgn="auto">
              <a:lnSpc>
                <a:spcPts val="34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〖用法归纳〗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7289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〖新课标词汇-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〗</a:t>
            </a:r>
            <a:r>
              <a:rPr sz="2400" b="1">
                <a:sym typeface="+mn-ea"/>
              </a:rPr>
              <a:t>suc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ceed</a:t>
            </a:r>
            <a:r>
              <a:rPr lang="zh-CN" altLang="en-US" sz="2400" b="1">
                <a:sym typeface="+mn-ea"/>
              </a:rPr>
              <a:t> </a:t>
            </a:r>
            <a:r>
              <a:rPr lang="zh-CN" altLang="en-US" sz="2400" b="1"/>
              <a:t> </a:t>
            </a:r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2412365" y="5269230"/>
            <a:ext cx="8087360" cy="14300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 anchor="t">
            <a:spAutoFit/>
          </a:bodyPr>
          <a:p>
            <a:pPr algn="l">
              <a:lnSpc>
                <a:spcPts val="3480"/>
              </a:lnSpc>
            </a:pPr>
            <a:r>
              <a:rPr lang="zh-CN" altLang="en-US" sz="2400">
                <a:sym typeface="+mn-ea"/>
              </a:rPr>
              <a:t>(1)succeed in (doing) sth　　　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成功地做某事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algn="l">
              <a:lnSpc>
                <a:spcPts val="3480"/>
              </a:lnSpc>
            </a:pPr>
            <a:r>
              <a:rPr lang="en-US" altLang="zh-CN" sz="2400">
                <a:sym typeface="+mn-ea"/>
              </a:rPr>
              <a:t>     </a:t>
            </a:r>
            <a:r>
              <a:rPr lang="zh-CN" altLang="en-US" sz="2400">
                <a:sym typeface="+mn-ea"/>
              </a:rPr>
              <a:t>succeed sb as </a:t>
            </a:r>
            <a:r>
              <a:rPr lang="en-US" altLang="zh-CN" sz="2400">
                <a:sym typeface="+mn-ea"/>
              </a:rPr>
              <a:t>                     </a:t>
            </a:r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接替某人成为……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algn="l">
              <a:lnSpc>
                <a:spcPts val="3480"/>
              </a:lnSpc>
            </a:pPr>
            <a:r>
              <a:rPr lang="zh-CN" altLang="en-US" sz="2400">
                <a:sym typeface="+mn-ea"/>
              </a:rPr>
              <a:t>(2)be successful in (doing) sth 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 成功地做某事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2553950" y="0"/>
            <a:ext cx="12192000" cy="6858000"/>
            <a:chOff x="0" y="1838325"/>
            <a:chExt cx="12192000" cy="6858000"/>
          </a:xfrm>
        </p:grpSpPr>
        <p:pic>
          <p:nvPicPr>
            <p:cNvPr id="2050" name="Picture 2" descr="http://pic.97uimg.com/back_pic/20/16/01/01/ea22f7e86ce1e35f3f4dc0b971aeebe5.jpg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9" r="16902"/>
            <a:stretch>
              <a:fillRect/>
            </a:stretch>
          </p:blipFill>
          <p:spPr bwMode="auto">
            <a:xfrm>
              <a:off x="0" y="1838325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0" y="1838325"/>
              <a:ext cx="12192000" cy="6858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7" y="2147919"/>
            <a:ext cx="3081111" cy="275810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91193" y="2614770"/>
            <a:ext cx="923330" cy="1741715"/>
          </a:xfrm>
          <a:prstGeom prst="rect">
            <a:avLst/>
          </a:prstGeom>
          <a:noFill/>
          <a:scene3d>
            <a:camera prst="perspectiveContrastingRightFacing">
              <a:rot lat="20718072" lon="19408034" rev="757777"/>
            </a:camera>
            <a:lightRig rig="flat" dir="t"/>
          </a:scene3d>
        </p:spPr>
        <p:txBody>
          <a:bodyPr vert="eaVert" wrap="square" rtlCol="0">
            <a:spAutoFit/>
          </a:bodyPr>
          <a:lstStyle/>
          <a:p>
            <a:r>
              <a:rPr lang="zh-CN" altLang="en-US" sz="4800" b="1" spc="300" dirty="0" smtClean="0">
                <a:solidFill>
                  <a:schemeClr val="accent2">
                    <a:lumMod val="50000"/>
                  </a:schemeClr>
                </a:solidFill>
              </a:rPr>
              <a:t>目录</a:t>
            </a:r>
            <a:endParaRPr lang="zh-CN" altLang="en-US" sz="4800" b="1" spc="3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94717" y="2660807"/>
            <a:ext cx="369332" cy="1273402"/>
          </a:xfrm>
          <a:prstGeom prst="rect">
            <a:avLst/>
          </a:prstGeom>
          <a:noFill/>
          <a:scene3d>
            <a:camera prst="perspectiveContrastingRightFacing">
              <a:rot lat="20718072" lon="19408034" rev="757777"/>
            </a:camera>
            <a:lightRig rig="flat" dir="t"/>
          </a:scene3d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200" b="1" spc="300" dirty="0" smtClean="0">
                <a:solidFill>
                  <a:schemeClr val="accent2">
                    <a:lumMod val="50000"/>
                  </a:schemeClr>
                </a:solidFill>
              </a:rPr>
              <a:t>CONTENTS</a:t>
            </a:r>
            <a:endParaRPr lang="en-US" altLang="zh-CN" sz="1200" b="1" spc="3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33357" y="0"/>
            <a:ext cx="6558643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1" name="组合 90"/>
          <p:cNvGrpSpPr/>
          <p:nvPr/>
        </p:nvGrpSpPr>
        <p:grpSpPr>
          <a:xfrm>
            <a:off x="5263267" y="1660187"/>
            <a:ext cx="720670" cy="642272"/>
            <a:chOff x="4438248" y="1649887"/>
            <a:chExt cx="720670" cy="642272"/>
          </a:xfrm>
        </p:grpSpPr>
        <p:sp>
          <p:nvSpPr>
            <p:cNvPr id="92" name="圆角矩形 91"/>
            <p:cNvSpPr/>
            <p:nvPr/>
          </p:nvSpPr>
          <p:spPr>
            <a:xfrm>
              <a:off x="4460144" y="1649887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4438248" y="1739863"/>
              <a:ext cx="7206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5263267" y="2625410"/>
            <a:ext cx="720670" cy="642272"/>
            <a:chOff x="4438248" y="2615110"/>
            <a:chExt cx="720670" cy="642272"/>
          </a:xfrm>
        </p:grpSpPr>
        <p:sp>
          <p:nvSpPr>
            <p:cNvPr id="95" name="圆角矩形 94"/>
            <p:cNvSpPr/>
            <p:nvPr/>
          </p:nvSpPr>
          <p:spPr>
            <a:xfrm>
              <a:off x="4460144" y="2615110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4438248" y="2709794"/>
              <a:ext cx="7206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5263267" y="3590633"/>
            <a:ext cx="720670" cy="642272"/>
            <a:chOff x="4438248" y="3580333"/>
            <a:chExt cx="720670" cy="642272"/>
          </a:xfrm>
        </p:grpSpPr>
        <p:sp>
          <p:nvSpPr>
            <p:cNvPr id="98" name="圆角矩形 97"/>
            <p:cNvSpPr/>
            <p:nvPr/>
          </p:nvSpPr>
          <p:spPr>
            <a:xfrm>
              <a:off x="4460144" y="3580333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4438248" y="3676085"/>
              <a:ext cx="7206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3-1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5263267" y="4555856"/>
            <a:ext cx="720670" cy="642272"/>
            <a:chOff x="4438248" y="4545556"/>
            <a:chExt cx="720670" cy="642272"/>
          </a:xfrm>
        </p:grpSpPr>
        <p:sp>
          <p:nvSpPr>
            <p:cNvPr id="101" name="圆角矩形 100"/>
            <p:cNvSpPr/>
            <p:nvPr/>
          </p:nvSpPr>
          <p:spPr>
            <a:xfrm>
              <a:off x="4460144" y="4545556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4438248" y="4643226"/>
              <a:ext cx="7206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3-2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263267" y="5521079"/>
            <a:ext cx="720670" cy="642272"/>
            <a:chOff x="4438248" y="5510779"/>
            <a:chExt cx="720670" cy="642272"/>
          </a:xfrm>
        </p:grpSpPr>
        <p:sp>
          <p:nvSpPr>
            <p:cNvPr id="104" name="圆角矩形 103"/>
            <p:cNvSpPr/>
            <p:nvPr/>
          </p:nvSpPr>
          <p:spPr>
            <a:xfrm>
              <a:off x="4460144" y="5510779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4438248" y="5608449"/>
              <a:ext cx="7206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6" name="文本框 105"/>
          <p:cNvSpPr txBox="1"/>
          <p:nvPr/>
        </p:nvSpPr>
        <p:spPr>
          <a:xfrm>
            <a:off x="6243955" y="1632585"/>
            <a:ext cx="3386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bg1"/>
                </a:solidFill>
              </a:rPr>
              <a:t>溯语用</a:t>
            </a:r>
            <a:endParaRPr lang="zh-CN" altLang="en-US" sz="2400" b="1" spc="300" dirty="0" smtClean="0">
              <a:solidFill>
                <a:schemeClr val="bg1"/>
              </a:solidFill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6243955" y="2598420"/>
            <a:ext cx="3286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bg1"/>
                </a:solidFill>
              </a:rPr>
              <a:t>溯同源</a:t>
            </a:r>
            <a:endParaRPr lang="zh-CN" altLang="en-US" sz="2400" b="1" spc="300" dirty="0" smtClean="0">
              <a:solidFill>
                <a:schemeClr val="bg1"/>
              </a:solidFill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6243955" y="3568700"/>
            <a:ext cx="3287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bg1"/>
                </a:solidFill>
              </a:rPr>
              <a:t>溯新课标词汇</a:t>
            </a:r>
            <a:endParaRPr lang="zh-CN" altLang="en-US" sz="2400" b="1" spc="300" dirty="0" smtClean="0">
              <a:solidFill>
                <a:schemeClr val="bg1"/>
              </a:solidFill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6243855" y="4536051"/>
            <a:ext cx="2791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bg1"/>
                </a:solidFill>
              </a:rPr>
              <a:t>溯课标外词汇</a:t>
            </a:r>
            <a:endParaRPr lang="zh-CN" altLang="en-US" sz="2400" b="1" spc="300" dirty="0" smtClean="0">
              <a:solidFill>
                <a:schemeClr val="bg1"/>
              </a:solidFill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6243855" y="5493907"/>
            <a:ext cx="2791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bg1"/>
                </a:solidFill>
              </a:rPr>
              <a:t>溯规律</a:t>
            </a:r>
            <a:endParaRPr lang="zh-CN" altLang="en-US" sz="2400" b="1" spc="300" dirty="0" smtClean="0">
              <a:solidFill>
                <a:schemeClr val="bg1"/>
              </a:solidFill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6256655" y="2059305"/>
            <a:ext cx="474599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巧记活用；用法归纳</a:t>
            </a:r>
            <a:r>
              <a:rPr lang="zh-CN" altLang="en-US" sz="1200" dirty="0" smtClean="0">
                <a:solidFill>
                  <a:schemeClr val="bg1"/>
                </a:solidFill>
              </a:rPr>
              <a:t>；</a:t>
            </a:r>
            <a:r>
              <a:rPr lang="en-US" altLang="zh-CN" sz="1200" dirty="0" smtClean="0">
                <a:solidFill>
                  <a:schemeClr val="bg1"/>
                </a:solidFill>
              </a:rPr>
              <a:t>链接高考</a:t>
            </a:r>
            <a:r>
              <a:rPr lang="zh-CN" altLang="en-US" sz="1200" dirty="0" smtClean="0">
                <a:solidFill>
                  <a:schemeClr val="bg1"/>
                </a:solidFill>
              </a:rPr>
              <a:t>；写作提能；词语辨析</a:t>
            </a:r>
            <a:endParaRPr lang="zh-CN" altLang="en-US" sz="1200" dirty="0" smtClean="0">
              <a:solidFill>
                <a:schemeClr val="bg1"/>
              </a:solidFill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6256347" y="3019258"/>
            <a:ext cx="3274522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新课标词汇; 课标外词汇</a:t>
            </a:r>
            <a:endParaRPr lang="en-US" altLang="zh-CN" sz="1200" dirty="0" smtClean="0">
              <a:solidFill>
                <a:schemeClr val="bg1"/>
              </a:solidFill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6256655" y="3994150"/>
            <a:ext cx="5027295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ancestor; proceed; procedure; process; succeed </a:t>
            </a:r>
            <a:endParaRPr lang="en-US" altLang="zh-CN" sz="1200" dirty="0" smtClean="0">
              <a:solidFill>
                <a:schemeClr val="bg1"/>
              </a:solidFill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6256655" y="4966970"/>
            <a:ext cx="43510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antecedent ; antecessor; accede; exceed; precede; recede; secede; concede </a:t>
            </a:r>
            <a:endParaRPr lang="en-US" altLang="zh-CN" sz="1200" dirty="0" smtClean="0">
              <a:solidFill>
                <a:schemeClr val="bg1"/>
              </a:solidFill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6256655" y="5928995"/>
            <a:ext cx="315468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词海垂钓; 由此及彼; 同义相连; 寻根问底</a:t>
            </a:r>
            <a:endParaRPr lang="en-US" altLang="zh-CN" sz="1200" dirty="0" smtClean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260727" y="752772"/>
            <a:ext cx="720670" cy="642272"/>
            <a:chOff x="4438248" y="1649887"/>
            <a:chExt cx="720670" cy="642272"/>
          </a:xfrm>
        </p:grpSpPr>
        <p:sp>
          <p:nvSpPr>
            <p:cNvPr id="7" name="圆角矩形 6"/>
            <p:cNvSpPr/>
            <p:nvPr/>
          </p:nvSpPr>
          <p:spPr>
            <a:xfrm>
              <a:off x="4460144" y="1649887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438248" y="1739863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256555" y="752578"/>
            <a:ext cx="2791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300" dirty="0" smtClean="0">
                <a:solidFill>
                  <a:srgbClr val="FFFF00"/>
                </a:solidFill>
              </a:rPr>
              <a:t>溯词源</a:t>
            </a:r>
            <a:endParaRPr lang="zh-CN" altLang="en-US" sz="2400" b="1" spc="300" dirty="0" smtClean="0">
              <a:solidFill>
                <a:srgbClr val="FFFF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56348" y="1213999"/>
            <a:ext cx="2404480" cy="27559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200" dirty="0" smtClean="0">
                <a:solidFill>
                  <a:srgbClr val="FFFF00"/>
                </a:solidFill>
              </a:rPr>
              <a:t>ced, ceed, cess</a:t>
            </a:r>
            <a:endParaRPr lang="en-US" altLang="zh-CN" sz="12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28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28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28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8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7289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〖新课标词汇-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〗</a:t>
            </a:r>
            <a:r>
              <a:rPr sz="2400" b="1">
                <a:sym typeface="+mn-ea"/>
              </a:rPr>
              <a:t>suc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ceed</a:t>
            </a:r>
            <a:r>
              <a:rPr lang="zh-CN" altLang="en-US" sz="2400" b="1">
                <a:sym typeface="+mn-ea"/>
              </a:rPr>
              <a:t> </a:t>
            </a:r>
            <a:r>
              <a:rPr lang="zh-CN" altLang="en-US" sz="2400" b="1"/>
              <a:t> </a:t>
            </a:r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267970" y="728345"/>
            <a:ext cx="11591290" cy="4554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〖链接高考〗</a:t>
            </a:r>
            <a:r>
              <a:rPr lang="zh-CN" altLang="en-US" sz="2400"/>
              <a:t>单句语法填空</a:t>
            </a:r>
            <a:endParaRPr lang="zh-CN" altLang="en-US" sz="2400"/>
          </a:p>
          <a:p>
            <a:pPr fontAlgn="auto">
              <a:lnSpc>
                <a:spcPts val="3480"/>
              </a:lnSpc>
            </a:pPr>
            <a:r>
              <a:rPr lang="zh-CN" altLang="en-US" sz="2400"/>
              <a:t>①Even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</a:rPr>
              <a:t>the most successful public speaker</a:t>
            </a:r>
            <a:r>
              <a:rPr lang="zh-CN" altLang="en-US" sz="2400"/>
              <a:t> will make mistakes.</a:t>
            </a:r>
            <a:r>
              <a:rPr lang="en-US" altLang="zh-CN" sz="2400"/>
              <a:t> </a:t>
            </a:r>
            <a:r>
              <a:rPr lang="zh-CN" altLang="en-US" sz="2400" baseline="-25000"/>
              <a:t>(2020·新高考卷Ⅰ七选五)</a:t>
            </a:r>
            <a:endParaRPr lang="zh-CN" altLang="en-US" sz="2400" baseline="-25000"/>
          </a:p>
          <a:p>
            <a:pPr fontAlgn="auto">
              <a:lnSpc>
                <a:spcPts val="3480"/>
              </a:lnSpc>
            </a:pPr>
            <a:endParaRPr lang="zh-CN" altLang="en-US" sz="2400" baseline="-25000"/>
          </a:p>
          <a:p>
            <a:pPr fontAlgn="auto">
              <a:lnSpc>
                <a:spcPts val="3480"/>
              </a:lnSpc>
            </a:pPr>
            <a:endParaRPr lang="zh-CN" altLang="en-US" sz="2400"/>
          </a:p>
          <a:p>
            <a:pPr fontAlgn="auto">
              <a:lnSpc>
                <a:spcPts val="3480"/>
              </a:lnSpc>
            </a:pPr>
            <a:r>
              <a:rPr lang="zh-CN" altLang="en-US" sz="2400"/>
              <a:t>②If I succeed in </a:t>
            </a:r>
            <a:r>
              <a:rPr lang="en-US" altLang="zh-CN" sz="2400" u="sng"/>
              <a:t>                     </a:t>
            </a:r>
            <a:r>
              <a:rPr lang="zh-CN" altLang="en-US" sz="2400"/>
              <a:t>(manage) one，I will open more.I wish to have a chain of cafes in many different cities.</a:t>
            </a:r>
            <a:r>
              <a:rPr lang="zh-CN" altLang="en-US" sz="2400" baseline="-25000"/>
              <a:t>(2019·全国卷Ⅲ)</a:t>
            </a:r>
            <a:endParaRPr lang="zh-CN" altLang="en-US" sz="2400" baseline="-25000"/>
          </a:p>
          <a:p>
            <a:pPr fontAlgn="auto">
              <a:lnSpc>
                <a:spcPts val="3480"/>
              </a:lnSpc>
            </a:pPr>
            <a:endParaRPr lang="zh-CN" altLang="en-US" sz="2400" baseline="-25000"/>
          </a:p>
          <a:p>
            <a:pPr fontAlgn="auto">
              <a:lnSpc>
                <a:spcPts val="3480"/>
              </a:lnSpc>
            </a:pPr>
            <a:r>
              <a:rPr lang="zh-CN" altLang="en-US" sz="2400">
                <a:sym typeface="+mn-ea"/>
              </a:rPr>
              <a:t>③</a:t>
            </a:r>
            <a:r>
              <a:rPr lang="zh-CN" altLang="en-US" sz="2400"/>
              <a:t>Because of the confidence she inspired in me，I’ve carved out a</a:t>
            </a:r>
            <a:r>
              <a:rPr lang="en-US" altLang="zh-CN" sz="2400"/>
              <a:t> </a:t>
            </a:r>
            <a:r>
              <a:rPr lang="en-US" altLang="zh-CN" sz="2400" u="sng"/>
              <a:t>                </a:t>
            </a:r>
            <a:r>
              <a:rPr lang="en-US" altLang="zh-CN" sz="2400">
                <a:noFill/>
              </a:rPr>
              <a:t>. </a:t>
            </a:r>
            <a:r>
              <a:rPr lang="zh-CN" altLang="en-US" sz="2400"/>
              <a:t> (success) profession as a journalist.</a:t>
            </a:r>
            <a:r>
              <a:rPr lang="zh-CN" altLang="en-US" sz="2400" baseline="-25000"/>
              <a:t>(2020·北京卷语法填空)</a:t>
            </a:r>
            <a:endParaRPr lang="zh-CN" altLang="en-US" sz="2400" baseline="-25000"/>
          </a:p>
          <a:p>
            <a:pPr fontAlgn="auto">
              <a:lnSpc>
                <a:spcPts val="3480"/>
              </a:lnSpc>
            </a:pP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2820035" y="2559050"/>
            <a:ext cx="172402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managing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158730" y="3905250"/>
            <a:ext cx="18262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successful 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45840" y="168973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accent2">
                    <a:lumMod val="50000"/>
                  </a:schemeClr>
                </a:solidFill>
              </a:rPr>
              <a:t>最成功的演说家</a:t>
            </a:r>
            <a:endParaRPr lang="zh-CN" altLang="en-US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" grpId="0"/>
      <p:bldP spid="5" grpId="1"/>
      <p:bldP spid="6" grpId="0"/>
      <p:bldP spid="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7289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〖新课标词汇-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〗</a:t>
            </a:r>
            <a:r>
              <a:rPr sz="2400" b="1">
                <a:sym typeface="+mn-ea"/>
              </a:rPr>
              <a:t>suc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ceed</a:t>
            </a:r>
            <a:r>
              <a:rPr lang="zh-CN" altLang="en-US" sz="2400" b="1">
                <a:sym typeface="+mn-ea"/>
              </a:rPr>
              <a:t> </a:t>
            </a:r>
            <a:r>
              <a:rPr lang="zh-CN" altLang="en-US" sz="2400" b="1"/>
              <a:t> </a:t>
            </a:r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267970" y="728345"/>
            <a:ext cx="11591290" cy="5749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〖写作提能〗</a:t>
            </a:r>
            <a:r>
              <a:rPr lang="zh-CN" altLang="en-US" sz="2400"/>
              <a:t>翻译句子</a:t>
            </a:r>
            <a:endParaRPr lang="zh-CN" altLang="en-US" sz="2400"/>
          </a:p>
          <a:p>
            <a:pPr fontAlgn="auto">
              <a:lnSpc>
                <a:spcPts val="3480"/>
              </a:lnSpc>
            </a:pPr>
            <a:r>
              <a:rPr lang="en-US" altLang="zh-CN" sz="2400"/>
              <a:t>1.</a:t>
            </a:r>
            <a:r>
              <a:rPr lang="zh-CN" altLang="en-US" sz="2400"/>
              <a:t>我盼望你的参与，祝你成功！</a:t>
            </a:r>
            <a:r>
              <a:rPr lang="zh-CN" altLang="en-US" sz="2400" baseline="-25000"/>
              <a:t>(2020·浙江1月卷写作</a:t>
            </a:r>
            <a:r>
              <a:rPr lang="en-US" altLang="zh-CN" sz="2400" baseline="-25000"/>
              <a:t>-</a:t>
            </a:r>
            <a:r>
              <a:rPr lang="zh-CN" altLang="en-US" sz="2400" baseline="-25000"/>
              <a:t>告知邀请信)</a:t>
            </a:r>
            <a:endParaRPr lang="zh-CN" altLang="en-US" sz="2400" baseline="-25000"/>
          </a:p>
          <a:p>
            <a:pPr fontAlgn="auto">
              <a:lnSpc>
                <a:spcPts val="3480"/>
              </a:lnSpc>
            </a:pPr>
            <a:r>
              <a:rPr lang="en-US" altLang="zh-CN" sz="2400"/>
              <a:t> </a:t>
            </a:r>
            <a:r>
              <a:rPr lang="en-US" altLang="zh-CN" sz="2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</a:rPr>
              <a:t>I am looking forward to your involvement and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</a:rPr>
              <a:t>do wish you a success</a:t>
            </a: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zh-CN" altLang="en-US" sz="240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lnSpc>
                <a:spcPts val="1480"/>
              </a:lnSpc>
            </a:pPr>
            <a:endParaRPr lang="zh-CN" altLang="en-US" sz="2400"/>
          </a:p>
          <a:p>
            <a:pPr fontAlgn="auto">
              <a:lnSpc>
                <a:spcPts val="3480"/>
              </a:lnSpc>
            </a:pPr>
            <a:r>
              <a:rPr lang="zh-CN" altLang="en-US" sz="2400"/>
              <a:t>2.请再次接受我的祝贺。我相信你会取得一个又一个的成功。</a:t>
            </a:r>
            <a:r>
              <a:rPr lang="zh-CN" altLang="en-US" sz="2400" baseline="-25000">
                <a:sym typeface="+mn-ea"/>
              </a:rPr>
              <a:t>（祝贺信</a:t>
            </a:r>
            <a:r>
              <a:rPr lang="en-US" altLang="zh-CN" sz="2400" baseline="-25000">
                <a:sym typeface="+mn-ea"/>
              </a:rPr>
              <a:t>-篇尾句</a:t>
            </a:r>
            <a:r>
              <a:rPr lang="zh-CN" altLang="en-US" sz="2400" baseline="-25000">
                <a:sym typeface="+mn-ea"/>
              </a:rPr>
              <a:t>）</a:t>
            </a:r>
            <a:endParaRPr lang="en-US" altLang="zh-CN" sz="2400"/>
          </a:p>
          <a:p>
            <a:pPr fontAlgn="auto">
              <a:lnSpc>
                <a:spcPts val="3480"/>
              </a:lnSpc>
            </a:pPr>
            <a:r>
              <a:rPr lang="en-US" altLang="zh-CN" sz="2400"/>
              <a:t>  </a:t>
            </a: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</a:rPr>
              <a:t>Please accept my congratulations again. And I do believe you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</a:rPr>
              <a:t>will achieve </a:t>
            </a:r>
            <a:r>
              <a:rPr lang="en-US" altLang="zh-CN" sz="2400" u="sng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</a:rPr>
              <a:t>one success after another</a:t>
            </a: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zh-CN" altLang="en-US" sz="240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lnSpc>
                <a:spcPts val="1480"/>
              </a:lnSpc>
            </a:pPr>
            <a:endParaRPr lang="zh-CN" altLang="en-US" sz="2400"/>
          </a:p>
          <a:p>
            <a:pPr fontAlgn="auto">
              <a:lnSpc>
                <a:spcPts val="3480"/>
              </a:lnSpc>
            </a:pPr>
            <a:r>
              <a:rPr lang="zh-CN" altLang="en-US" sz="2400"/>
              <a:t>3.祝贺你高考成功，被北京大学录取。你的努力得到了回报，我们都为你感到骄傲。</a:t>
            </a:r>
            <a:r>
              <a:rPr lang="zh-CN" altLang="en-US" sz="2400" baseline="-25000">
                <a:sym typeface="+mn-ea"/>
              </a:rPr>
              <a:t>（祝贺信</a:t>
            </a:r>
            <a:r>
              <a:rPr lang="en-US" altLang="zh-CN" sz="2400" baseline="-25000">
                <a:sym typeface="+mn-ea"/>
              </a:rPr>
              <a:t>-篇首句</a:t>
            </a:r>
            <a:r>
              <a:rPr lang="zh-CN" altLang="en-US" sz="2400" baseline="-25000">
                <a:sym typeface="+mn-ea"/>
              </a:rPr>
              <a:t>）</a:t>
            </a:r>
            <a:endParaRPr lang="zh-CN" altLang="en-US" sz="2400"/>
          </a:p>
          <a:p>
            <a:pPr fontAlgn="auto">
              <a:lnSpc>
                <a:spcPts val="3480"/>
              </a:lnSpc>
            </a:pPr>
            <a:r>
              <a:rPr lang="zh-CN" altLang="en-US" sz="2400"/>
              <a:t> </a:t>
            </a: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</a:rPr>
              <a:t>Congratulations on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</a:rPr>
              <a:t>your success in the </a:t>
            </a:r>
            <a:r>
              <a:rPr lang="en-US" altLang="zh-CN" sz="2400" u="sng">
                <a:solidFill>
                  <a:schemeClr val="accent2">
                    <a:lumMod val="50000"/>
                  </a:schemeClr>
                </a:solidFill>
              </a:rPr>
              <a:t>College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</a:rPr>
              <a:t> Entrance Examination</a:t>
            </a: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</a:rPr>
              <a:t> and admittance to Peking University. Your hard work paid off and we’re so proud of you.</a:t>
            </a:r>
            <a:endParaRPr lang="zh-CN" altLang="en-US" sz="2400">
              <a:solidFill>
                <a:schemeClr val="accent2">
                  <a:lumMod val="50000"/>
                </a:schemeClr>
              </a:solidFill>
            </a:endParaRPr>
          </a:p>
          <a:p>
            <a:endParaRPr lang="zh-CN" altLang="en-US" sz="240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3995" y="576580"/>
            <a:ext cx="11630660" cy="5892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〖派生词汇〗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marL="342900" indent="-342900" fontAlgn="auto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sym typeface="+mn-ea"/>
              </a:rPr>
              <a:t>suc</a:t>
            </a: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  <a:sym typeface="+mn-ea"/>
              </a:rPr>
              <a:t>cess</a:t>
            </a:r>
            <a:r>
              <a:rPr lang="zh-CN" altLang="en-US" sz="2400">
                <a:sym typeface="+mn-ea"/>
              </a:rPr>
              <a:t>ful /səkˈsesfl/ adj.成功的</a:t>
            </a:r>
            <a:r>
              <a:rPr lang="en-US" altLang="zh-CN" sz="2400">
                <a:sym typeface="+mn-ea"/>
              </a:rPr>
              <a:t>--</a:t>
            </a:r>
            <a:r>
              <a:rPr lang="zh-CN" altLang="en-US" sz="2400">
                <a:sym typeface="+mn-ea"/>
              </a:rPr>
              <a:t>unsuc</a:t>
            </a: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  <a:sym typeface="+mn-ea"/>
              </a:rPr>
              <a:t>cess</a:t>
            </a:r>
            <a:r>
              <a:rPr lang="zh-CN" altLang="en-US" sz="2400">
                <a:sym typeface="+mn-ea"/>
              </a:rPr>
              <a:t>ful /ˌʌnsəkˈsesfl/  失败的</a:t>
            </a:r>
            <a:endParaRPr lang="zh-CN" altLang="en-US" sz="2400">
              <a:sym typeface="+mn-ea"/>
            </a:endParaRPr>
          </a:p>
          <a:p>
            <a:pPr fontAlgn="auto">
              <a:lnSpc>
                <a:spcPts val="3480"/>
              </a:lnSpc>
            </a:pPr>
            <a:endParaRPr lang="zh-CN" altLang="en-US" sz="2400">
              <a:sym typeface="+mn-ea"/>
            </a:endParaRPr>
          </a:p>
          <a:p>
            <a:pPr fontAlgn="auto">
              <a:lnSpc>
                <a:spcPts val="3480"/>
              </a:lnSpc>
            </a:pPr>
            <a:endParaRPr lang="zh-CN" altLang="en-US" sz="2400">
              <a:sym typeface="+mn-ea"/>
            </a:endParaRPr>
          </a:p>
          <a:p>
            <a:pPr marL="342900" indent="-342900" fontAlgn="auto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sym typeface="+mn-ea"/>
              </a:rPr>
              <a:t>suc</a:t>
            </a: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  <a:sym typeface="+mn-ea"/>
              </a:rPr>
              <a:t>cess</a:t>
            </a:r>
            <a:r>
              <a:rPr lang="zh-CN" altLang="en-US" sz="2400">
                <a:sym typeface="+mn-ea"/>
              </a:rPr>
              <a:t> /səkˈses/  n.[U]成功；成就 [C]成功的人或事物</a:t>
            </a:r>
            <a:endParaRPr lang="zh-CN" altLang="en-US" sz="2400">
              <a:sym typeface="+mn-ea"/>
            </a:endParaRPr>
          </a:p>
          <a:p>
            <a:pPr fontAlgn="auto">
              <a:lnSpc>
                <a:spcPts val="3480"/>
              </a:lnSpc>
            </a:pPr>
            <a:endParaRPr lang="zh-CN" altLang="en-US" sz="2400">
              <a:sym typeface="+mn-ea"/>
            </a:endParaRPr>
          </a:p>
          <a:p>
            <a:pPr fontAlgn="auto">
              <a:lnSpc>
                <a:spcPts val="3480"/>
              </a:lnSpc>
            </a:pPr>
            <a:endParaRPr lang="zh-CN" altLang="en-US" sz="2400">
              <a:sym typeface="+mn-ea"/>
            </a:endParaRPr>
          </a:p>
          <a:p>
            <a:pPr marL="342900" indent="-342900" fontAlgn="auto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sym typeface="+mn-ea"/>
              </a:rPr>
              <a:t>suc</a:t>
            </a: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  <a:sym typeface="+mn-ea"/>
              </a:rPr>
              <a:t>cess</a:t>
            </a:r>
            <a:r>
              <a:rPr lang="zh-CN" altLang="en-US" sz="2400">
                <a:sym typeface="+mn-ea"/>
              </a:rPr>
              <a:t>ion /səkˈseʃn/  n.继承；连续</a:t>
            </a:r>
            <a:endParaRPr lang="zh-CN" altLang="en-US" sz="2400">
              <a:sym typeface="+mn-ea"/>
            </a:endParaRPr>
          </a:p>
          <a:p>
            <a:pPr fontAlgn="auto">
              <a:lnSpc>
                <a:spcPts val="3480"/>
              </a:lnSpc>
            </a:pPr>
            <a:endParaRPr lang="zh-CN" altLang="en-US" sz="2400">
              <a:sym typeface="+mn-ea"/>
            </a:endParaRPr>
          </a:p>
          <a:p>
            <a:pPr marL="342900" indent="-342900" fontAlgn="auto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sym typeface="+mn-ea"/>
              </a:rPr>
              <a:t>suc</a:t>
            </a: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  <a:sym typeface="+mn-ea"/>
              </a:rPr>
              <a:t>cess</a:t>
            </a:r>
            <a:r>
              <a:rPr lang="zh-CN" altLang="en-US" sz="2400">
                <a:sym typeface="+mn-ea"/>
              </a:rPr>
              <a:t>ive /səkˈsesɪv/ a.相继的；连续的</a:t>
            </a:r>
            <a:endParaRPr lang="zh-CN" altLang="en-US" sz="2400">
              <a:sym typeface="+mn-ea"/>
            </a:endParaRPr>
          </a:p>
          <a:p>
            <a:pPr fontAlgn="auto">
              <a:lnSpc>
                <a:spcPts val="3480"/>
              </a:lnSpc>
            </a:pPr>
            <a:endParaRPr lang="zh-CN" altLang="en-US" sz="2400">
              <a:sym typeface="+mn-ea"/>
            </a:endParaRPr>
          </a:p>
          <a:p>
            <a:pPr marL="342900" indent="-342900" algn="l" fontAlgn="auto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sym typeface="+mn-ea"/>
              </a:rPr>
              <a:t>suc</a:t>
            </a: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  <a:sym typeface="+mn-ea"/>
              </a:rPr>
              <a:t>cess</a:t>
            </a:r>
            <a:r>
              <a:rPr lang="zh-CN" altLang="en-US" sz="2400">
                <a:sym typeface="+mn-ea"/>
              </a:rPr>
              <a:t>or</a:t>
            </a:r>
            <a:r>
              <a:rPr lang="en-US" altLang="zh-CN" sz="2400">
                <a:sym typeface="+mn-ea"/>
              </a:rPr>
              <a:t>  /səkˈsesə/ </a:t>
            </a:r>
            <a:r>
              <a:rPr lang="zh-CN" altLang="en-US" sz="2400">
                <a:sym typeface="+mn-ea"/>
              </a:rPr>
              <a:t>n.接任者;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继承者</a:t>
            </a:r>
            <a:endParaRPr lang="zh-CN" altLang="en-US" sz="2400">
              <a:sym typeface="+mn-ea"/>
            </a:endParaRPr>
          </a:p>
          <a:p>
            <a:pPr marL="342900" indent="-342900" algn="l" fontAlgn="auto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en-US" altLang="zh-CN" sz="2400">
                <a:sym typeface="+mn-ea"/>
              </a:rPr>
              <a:t>p</a:t>
            </a:r>
            <a:r>
              <a:rPr lang="zh-CN" altLang="en-US" sz="2400">
                <a:sym typeface="+mn-ea"/>
              </a:rPr>
              <a:t>rede</a:t>
            </a: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  <a:sym typeface="+mn-ea"/>
              </a:rPr>
              <a:t>cess</a:t>
            </a:r>
            <a:r>
              <a:rPr lang="zh-CN" altLang="en-US" sz="2400">
                <a:sym typeface="+mn-ea"/>
              </a:rPr>
              <a:t>or /ˈpriːdəsesə/ n. 前任；前辈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7289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〖新课标词汇-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〗</a:t>
            </a:r>
            <a:r>
              <a:rPr sz="2400" b="1"/>
              <a:t>suc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ceed</a:t>
            </a:r>
            <a:r>
              <a:rPr lang="zh-CN" altLang="en-US" sz="2400" b="1"/>
              <a:t> </a:t>
            </a:r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768350" y="4170680"/>
            <a:ext cx="10156825" cy="5372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ts val="3480"/>
              </a:lnSpc>
            </a:pPr>
            <a:r>
              <a:rPr lang="zh-CN" altLang="en-US" sz="20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a succession of</a:t>
            </a:r>
            <a:r>
              <a:rPr lang="zh-CN" altLang="en-US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 visitors 络绎不绝的来访者</a:t>
            </a:r>
            <a:r>
              <a:rPr lang="en-US" altLang="zh-CN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/ </a:t>
            </a:r>
            <a:r>
              <a:rPr lang="zh-CN" altLang="en-US" sz="20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the succession of </a:t>
            </a:r>
            <a:r>
              <a:rPr lang="zh-CN" altLang="en-US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the seasons 四季的更迭</a:t>
            </a:r>
            <a:endParaRPr lang="zh-CN" altLang="en-US" sz="2000">
              <a:solidFill>
                <a:schemeClr val="accent2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1050" y="5013960"/>
            <a:ext cx="10208895" cy="5372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ts val="3480"/>
              </a:lnSpc>
            </a:pPr>
            <a:r>
              <a:rPr lang="zh-CN" altLang="en-US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Jackson was the winner for </a:t>
            </a:r>
            <a:r>
              <a:rPr lang="zh-CN" altLang="en-US" sz="20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a second successive year</a:t>
            </a:r>
            <a:r>
              <a:rPr lang="zh-CN" altLang="en-US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. 杰克逊是连续第二年的获胜者。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68350" y="1537335"/>
            <a:ext cx="10665460" cy="8039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ts val="2780"/>
              </a:lnSpc>
            </a:pPr>
            <a:r>
              <a:rPr lang="zh-CN" altLang="en-US" sz="200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zh-CN" altLang="en-US" sz="2000" u="sng">
                <a:solidFill>
                  <a:schemeClr val="accent2">
                    <a:lumMod val="50000"/>
                  </a:schemeClr>
                </a:solidFill>
              </a:rPr>
              <a:t>u</a:t>
            </a:r>
            <a:r>
              <a:rPr lang="zh-CN" altLang="en-US" sz="20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nsuccessful attempts</a:t>
            </a:r>
            <a:r>
              <a:rPr lang="zh-CN" altLang="en-US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 cast a cloud of gloom over our face.</a:t>
            </a:r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  <a:p>
            <a:pPr algn="l" fontAlgn="auto">
              <a:lnSpc>
                <a:spcPts val="2780"/>
              </a:lnSpc>
            </a:pPr>
            <a:r>
              <a:rPr lang="zh-CN" altLang="en-US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失败的尝试给我们的脸上蒙上了一层阴郁的阴云。 </a:t>
            </a:r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81050" y="2900680"/>
            <a:ext cx="10997565" cy="8039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ts val="2780"/>
              </a:lnSpc>
              <a:buClrTx/>
              <a:buSzTx/>
            </a:pPr>
            <a:r>
              <a:rPr lang="zh-CN" altLang="en-US" sz="20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Success</a:t>
            </a:r>
            <a:r>
              <a:rPr lang="zh-CN" altLang="en-US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 is measured not by how much money you have made, but how many people you have helped.  成功不是通过挣钱多少来衡量的，而是通过你帮助了多少人来衡量的。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4" grpId="0"/>
      <p:bldP spid="4" grpId="1"/>
      <p:bldP spid="5" grpId="0"/>
      <p:bldP spid="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2553950" y="0"/>
            <a:ext cx="12192000" cy="6858000"/>
            <a:chOff x="0" y="1838325"/>
            <a:chExt cx="12192000" cy="6858000"/>
          </a:xfrm>
        </p:grpSpPr>
        <p:pic>
          <p:nvPicPr>
            <p:cNvPr id="2050" name="Picture 2" descr="http://pic.97uimg.com/back_pic/20/16/01/01/ea22f7e86ce1e35f3f4dc0b971aeebe5.jpg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9" r="16902"/>
            <a:stretch>
              <a:fillRect/>
            </a:stretch>
          </p:blipFill>
          <p:spPr bwMode="auto">
            <a:xfrm>
              <a:off x="0" y="1838325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0" y="1838325"/>
              <a:ext cx="12192000" cy="6858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7" y="2147919"/>
            <a:ext cx="3081111" cy="275810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91193" y="2614770"/>
            <a:ext cx="923330" cy="1741715"/>
          </a:xfrm>
          <a:prstGeom prst="rect">
            <a:avLst/>
          </a:prstGeom>
          <a:noFill/>
          <a:scene3d>
            <a:camera prst="perspectiveContrastingRightFacing">
              <a:rot lat="20718072" lon="19408034" rev="757777"/>
            </a:camera>
            <a:lightRig rig="flat" dir="t"/>
          </a:scene3d>
        </p:spPr>
        <p:txBody>
          <a:bodyPr vert="eaVert" wrap="square" rtlCol="0">
            <a:spAutoFit/>
          </a:bodyPr>
          <a:lstStyle/>
          <a:p>
            <a:r>
              <a:rPr lang="zh-CN" altLang="en-US" sz="4800" b="1" spc="300" dirty="0" smtClean="0">
                <a:solidFill>
                  <a:schemeClr val="accent2">
                    <a:lumMod val="50000"/>
                  </a:schemeClr>
                </a:solidFill>
              </a:rPr>
              <a:t>目录</a:t>
            </a:r>
            <a:endParaRPr lang="zh-CN" altLang="en-US" sz="4800" b="1" spc="3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94717" y="2660807"/>
            <a:ext cx="369332" cy="1273402"/>
          </a:xfrm>
          <a:prstGeom prst="rect">
            <a:avLst/>
          </a:prstGeom>
          <a:noFill/>
          <a:scene3d>
            <a:camera prst="perspectiveContrastingRightFacing">
              <a:rot lat="20718072" lon="19408034" rev="757777"/>
            </a:camera>
            <a:lightRig rig="flat" dir="t"/>
          </a:scene3d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200" b="1" spc="300" dirty="0" smtClean="0">
                <a:solidFill>
                  <a:schemeClr val="accent2">
                    <a:lumMod val="50000"/>
                  </a:schemeClr>
                </a:solidFill>
              </a:rPr>
              <a:t>CONTENTS</a:t>
            </a:r>
            <a:endParaRPr lang="en-US" altLang="zh-CN" sz="1200" b="1" spc="3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33357" y="0"/>
            <a:ext cx="6558643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1" name="组合 90"/>
          <p:cNvGrpSpPr/>
          <p:nvPr/>
        </p:nvGrpSpPr>
        <p:grpSpPr>
          <a:xfrm>
            <a:off x="5263267" y="1660187"/>
            <a:ext cx="720670" cy="642272"/>
            <a:chOff x="4438248" y="1649887"/>
            <a:chExt cx="720670" cy="642272"/>
          </a:xfrm>
        </p:grpSpPr>
        <p:sp>
          <p:nvSpPr>
            <p:cNvPr id="92" name="圆角矩形 91"/>
            <p:cNvSpPr/>
            <p:nvPr/>
          </p:nvSpPr>
          <p:spPr>
            <a:xfrm>
              <a:off x="4460144" y="1649887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4438248" y="1739863"/>
              <a:ext cx="7206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5263267" y="2625410"/>
            <a:ext cx="720670" cy="642272"/>
            <a:chOff x="4438248" y="2615110"/>
            <a:chExt cx="720670" cy="642272"/>
          </a:xfrm>
        </p:grpSpPr>
        <p:sp>
          <p:nvSpPr>
            <p:cNvPr id="95" name="圆角矩形 94"/>
            <p:cNvSpPr/>
            <p:nvPr/>
          </p:nvSpPr>
          <p:spPr>
            <a:xfrm>
              <a:off x="4460144" y="2615110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4438248" y="2709794"/>
              <a:ext cx="7206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5263267" y="3590633"/>
            <a:ext cx="720670" cy="642272"/>
            <a:chOff x="4438248" y="3580333"/>
            <a:chExt cx="720670" cy="642272"/>
          </a:xfrm>
        </p:grpSpPr>
        <p:sp>
          <p:nvSpPr>
            <p:cNvPr id="98" name="圆角矩形 97"/>
            <p:cNvSpPr/>
            <p:nvPr/>
          </p:nvSpPr>
          <p:spPr>
            <a:xfrm>
              <a:off x="4460144" y="3580333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4438248" y="3676085"/>
              <a:ext cx="7206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3-1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5263267" y="4555856"/>
            <a:ext cx="720670" cy="642272"/>
            <a:chOff x="4438248" y="4545556"/>
            <a:chExt cx="720670" cy="642272"/>
          </a:xfrm>
        </p:grpSpPr>
        <p:sp>
          <p:nvSpPr>
            <p:cNvPr id="101" name="圆角矩形 100"/>
            <p:cNvSpPr/>
            <p:nvPr/>
          </p:nvSpPr>
          <p:spPr>
            <a:xfrm>
              <a:off x="4460144" y="4545556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4438248" y="4643226"/>
              <a:ext cx="7206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3-2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263267" y="5521079"/>
            <a:ext cx="720670" cy="642272"/>
            <a:chOff x="4438248" y="5510779"/>
            <a:chExt cx="720670" cy="642272"/>
          </a:xfrm>
        </p:grpSpPr>
        <p:sp>
          <p:nvSpPr>
            <p:cNvPr id="104" name="圆角矩形 103"/>
            <p:cNvSpPr/>
            <p:nvPr/>
          </p:nvSpPr>
          <p:spPr>
            <a:xfrm>
              <a:off x="4460144" y="5510779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4438248" y="5608449"/>
              <a:ext cx="7206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6" name="文本框 105"/>
          <p:cNvSpPr txBox="1"/>
          <p:nvPr/>
        </p:nvSpPr>
        <p:spPr>
          <a:xfrm>
            <a:off x="6243955" y="1632585"/>
            <a:ext cx="3386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bg1"/>
                </a:solidFill>
              </a:rPr>
              <a:t>溯语用</a:t>
            </a:r>
            <a:endParaRPr lang="zh-CN" altLang="en-US" sz="2400" b="1" spc="300" dirty="0" smtClean="0">
              <a:solidFill>
                <a:schemeClr val="bg1"/>
              </a:solidFill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6243955" y="2598420"/>
            <a:ext cx="3286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bg1"/>
                </a:solidFill>
              </a:rPr>
              <a:t>溯同源</a:t>
            </a:r>
            <a:endParaRPr lang="zh-CN" altLang="en-US" sz="2400" b="1" spc="300" dirty="0" smtClean="0">
              <a:solidFill>
                <a:schemeClr val="bg1"/>
              </a:solidFill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6243955" y="3568700"/>
            <a:ext cx="3287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bg1"/>
                </a:solidFill>
              </a:rPr>
              <a:t>溯新课标词汇</a:t>
            </a:r>
            <a:endParaRPr lang="zh-CN" altLang="en-US" sz="2400" b="1" spc="300" dirty="0" smtClean="0">
              <a:solidFill>
                <a:schemeClr val="bg1"/>
              </a:solidFill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6243855" y="4536051"/>
            <a:ext cx="2791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rgbClr val="FFFF00"/>
                </a:solidFill>
              </a:rPr>
              <a:t>溯课标外词汇</a:t>
            </a:r>
            <a:endParaRPr lang="zh-CN" altLang="en-US" sz="2400" b="1" spc="300" dirty="0" smtClean="0">
              <a:solidFill>
                <a:srgbClr val="FFFF00"/>
              </a:solidFill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6243855" y="5493907"/>
            <a:ext cx="2791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bg1"/>
                </a:solidFill>
              </a:rPr>
              <a:t>溯规律</a:t>
            </a:r>
            <a:endParaRPr lang="zh-CN" altLang="en-US" sz="2400" b="1" spc="300" dirty="0" smtClean="0">
              <a:solidFill>
                <a:schemeClr val="bg1"/>
              </a:solidFill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6256655" y="2059305"/>
            <a:ext cx="474599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巧记活用；用法归纳</a:t>
            </a:r>
            <a:r>
              <a:rPr lang="zh-CN" altLang="en-US" sz="1200" dirty="0" smtClean="0">
                <a:solidFill>
                  <a:schemeClr val="bg1"/>
                </a:solidFill>
              </a:rPr>
              <a:t>；</a:t>
            </a:r>
            <a:r>
              <a:rPr lang="en-US" altLang="zh-CN" sz="1200" dirty="0" smtClean="0">
                <a:solidFill>
                  <a:schemeClr val="bg1"/>
                </a:solidFill>
              </a:rPr>
              <a:t>链接高考</a:t>
            </a:r>
            <a:r>
              <a:rPr lang="zh-CN" altLang="en-US" sz="1200" dirty="0" smtClean="0">
                <a:solidFill>
                  <a:schemeClr val="bg1"/>
                </a:solidFill>
              </a:rPr>
              <a:t>；写作提能；词语辨析</a:t>
            </a:r>
            <a:endParaRPr lang="zh-CN" altLang="en-US" sz="1200" dirty="0" smtClean="0">
              <a:solidFill>
                <a:schemeClr val="bg1"/>
              </a:solidFill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6256347" y="3019258"/>
            <a:ext cx="3274522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新课标词汇; 课标外词汇</a:t>
            </a:r>
            <a:endParaRPr lang="en-US" altLang="zh-CN" sz="1200" dirty="0" smtClean="0">
              <a:solidFill>
                <a:schemeClr val="bg1"/>
              </a:solidFill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6256655" y="3994150"/>
            <a:ext cx="5027295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ancestor; proceed; procedure; process; succeed </a:t>
            </a:r>
            <a:endParaRPr lang="en-US" altLang="zh-CN" sz="1200" dirty="0" smtClean="0">
              <a:solidFill>
                <a:schemeClr val="bg1"/>
              </a:solidFill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6256655" y="4966970"/>
            <a:ext cx="43510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antecedent ; antecessor; accede; exceed; precede; recede; secede; concede </a:t>
            </a:r>
            <a:endParaRPr lang="en-US" altLang="zh-CN" sz="1200" dirty="0" smtClean="0">
              <a:solidFill>
                <a:srgbClr val="FFFF00"/>
              </a:solidFill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6256655" y="5928995"/>
            <a:ext cx="315468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词海垂钓; 由此及彼; 同义相连; 寻根问底</a:t>
            </a:r>
            <a:endParaRPr lang="en-US" altLang="zh-CN" sz="1200" dirty="0" smtClean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260727" y="752772"/>
            <a:ext cx="720670" cy="642272"/>
            <a:chOff x="4438248" y="1649887"/>
            <a:chExt cx="720670" cy="642272"/>
          </a:xfrm>
        </p:grpSpPr>
        <p:sp>
          <p:nvSpPr>
            <p:cNvPr id="7" name="圆角矩形 6"/>
            <p:cNvSpPr/>
            <p:nvPr/>
          </p:nvSpPr>
          <p:spPr>
            <a:xfrm>
              <a:off x="4460144" y="1649887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438248" y="1739863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256555" y="752578"/>
            <a:ext cx="2791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300" dirty="0" smtClean="0">
                <a:solidFill>
                  <a:schemeClr val="bg1"/>
                </a:solidFill>
              </a:rPr>
              <a:t>溯词源</a:t>
            </a:r>
            <a:endParaRPr lang="zh-CN" altLang="en-US" sz="2400" b="1" spc="300" dirty="0" smtClean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56348" y="1213999"/>
            <a:ext cx="2404480" cy="27559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200" dirty="0" smtClean="0">
                <a:solidFill>
                  <a:schemeClr val="bg1"/>
                </a:solidFill>
              </a:rPr>
              <a:t>ced, ceed, cess</a:t>
            </a:r>
            <a:endParaRPr lang="en-US" altLang="zh-CN" sz="1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28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28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28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8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7289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课标外词汇-1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〗</a:t>
            </a:r>
            <a:r>
              <a:rPr sz="2400" b="1"/>
              <a:t>ante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ced</a:t>
            </a:r>
            <a:r>
              <a:rPr sz="2400" b="1"/>
              <a:t>ent </a:t>
            </a:r>
            <a:r>
              <a:rPr sz="2400"/>
              <a:t> /ˌæntɪˈsiːdnt/ </a:t>
            </a:r>
            <a:endParaRPr sz="2400"/>
          </a:p>
        </p:txBody>
      </p:sp>
      <p:sp>
        <p:nvSpPr>
          <p:cNvPr id="2" name="文本框 1"/>
          <p:cNvSpPr txBox="1"/>
          <p:nvPr/>
        </p:nvSpPr>
        <p:spPr>
          <a:xfrm>
            <a:off x="382905" y="608965"/>
            <a:ext cx="11602085" cy="593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〖构词巧记〗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 </a:t>
            </a:r>
            <a:r>
              <a:rPr lang="zh-CN" altLang="en-US" sz="2400"/>
              <a:t>[ante-=before 在……前；</a:t>
            </a: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</a:rPr>
              <a:t>ced</a:t>
            </a:r>
            <a:r>
              <a:rPr lang="zh-CN" altLang="en-US" sz="2400"/>
              <a:t>=to go走；-ent a.=-ing……的→] </a:t>
            </a:r>
            <a:endParaRPr lang="zh-CN" altLang="en-US" sz="2400"/>
          </a:p>
          <a:p>
            <a:pPr algn="l">
              <a:lnSpc>
                <a:spcPts val="34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〖派生词汇〗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algn="l">
              <a:lnSpc>
                <a:spcPts val="34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 </a:t>
            </a:r>
            <a:r>
              <a:rPr lang="zh-CN" altLang="en-US" sz="2400">
                <a:sym typeface="+mn-ea"/>
              </a:rPr>
              <a:t>antecedence [ante; </a:t>
            </a: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  <a:sym typeface="+mn-ea"/>
              </a:rPr>
              <a:t>ced</a:t>
            </a:r>
            <a:r>
              <a:rPr lang="zh-CN" altLang="en-US" sz="2400">
                <a:sym typeface="+mn-ea"/>
              </a:rPr>
              <a:t>;-ence n.] </a:t>
            </a:r>
            <a:r>
              <a:rPr lang="zh-CN" altLang="en-US" sz="2400" i="1">
                <a:solidFill>
                  <a:srgbClr val="002060"/>
                </a:solidFill>
                <a:sym typeface="+mn-ea"/>
              </a:rPr>
              <a:t>n.先行；居先</a:t>
            </a:r>
            <a:endParaRPr lang="zh-CN" altLang="en-US" sz="2400" i="1">
              <a:solidFill>
                <a:srgbClr val="002060"/>
              </a:solidFill>
              <a:sym typeface="+mn-ea"/>
            </a:endParaRPr>
          </a:p>
          <a:p>
            <a:pPr algn="l">
              <a:lnSpc>
                <a:spcPts val="34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〖单词活用〗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algn="l">
              <a:lnSpc>
                <a:spcPts val="34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  </a:t>
            </a:r>
            <a:r>
              <a:rPr lang="zh-CN" altLang="en-US" sz="2400" i="1">
                <a:solidFill>
                  <a:srgbClr val="002060"/>
                </a:solidFill>
              </a:rPr>
              <a:t>a.  先行的，居先的</a:t>
            </a:r>
            <a:r>
              <a:rPr lang="en-US" altLang="zh-CN" sz="2400" i="1">
                <a:solidFill>
                  <a:srgbClr val="002060"/>
                </a:solidFill>
              </a:rPr>
              <a:t>  </a:t>
            </a:r>
            <a:r>
              <a:rPr lang="zh-CN" altLang="en-US" sz="2400" i="1">
                <a:solidFill>
                  <a:srgbClr val="002060"/>
                </a:solidFill>
              </a:rPr>
              <a:t>n. 前情；祖先；（语法）先行词</a:t>
            </a:r>
            <a:endParaRPr lang="zh-CN" altLang="en-US" sz="2400" i="1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>
                <a:sym typeface="+mn-ea"/>
              </a:rPr>
              <a:t>an event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antecedent</a:t>
            </a:r>
            <a:r>
              <a:rPr lang="zh-CN" altLang="en-US" sz="2400" u="sng">
                <a:sym typeface="+mn-ea"/>
              </a:rPr>
              <a:t> to the war</a:t>
            </a:r>
            <a:endParaRPr lang="zh-CN" altLang="en-US" sz="2400"/>
          </a:p>
          <a:p>
            <a:r>
              <a:rPr lang="en-US" altLang="zh-CN" sz="2400">
                <a:sym typeface="+mn-ea"/>
              </a:rPr>
              <a:t>      </a:t>
            </a:r>
            <a:r>
              <a:rPr lang="zh-CN" altLang="en-US" sz="2400">
                <a:sym typeface="+mn-ea"/>
              </a:rPr>
              <a:t>在战争前发生的事件</a:t>
            </a:r>
            <a:endParaRPr lang="zh-CN" alt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/>
              <a:t>The Ming Dynasty </a:t>
            </a:r>
            <a:r>
              <a:rPr lang="zh-CN" altLang="en-US" sz="2400" u="sng"/>
              <a:t>was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</a:rPr>
              <a:t>antecedent</a:t>
            </a:r>
            <a:r>
              <a:rPr lang="zh-CN" altLang="en-US" sz="2400" u="sng"/>
              <a:t> to</a:t>
            </a:r>
            <a:r>
              <a:rPr lang="zh-CN" altLang="en-US" sz="2400"/>
              <a:t> the Ching Dynasty.</a:t>
            </a:r>
            <a:endParaRPr lang="zh-CN" altLang="en-US" sz="2400"/>
          </a:p>
          <a:p>
            <a:r>
              <a:rPr lang="zh-CN" altLang="en-US" sz="2400"/>
              <a:t> </a:t>
            </a:r>
            <a:r>
              <a:rPr lang="en-US" altLang="zh-CN" sz="2400"/>
              <a:t>     </a:t>
            </a:r>
            <a:r>
              <a:rPr lang="zh-CN" altLang="en-US" sz="2400"/>
              <a:t>明朝在清朝之前。</a:t>
            </a:r>
            <a:endParaRPr lang="zh-CN" alt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/>
              <a:t>Physical processes flow inevitably </a:t>
            </a:r>
            <a:r>
              <a:rPr lang="zh-CN" altLang="en-US" sz="2400" u="sng"/>
              <a:t>from their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</a:rPr>
              <a:t>antecedent</a:t>
            </a:r>
            <a:r>
              <a:rPr lang="zh-CN" altLang="en-US" sz="2400" u="sng"/>
              <a:t> conditions</a:t>
            </a:r>
            <a:r>
              <a:rPr lang="zh-CN" altLang="en-US" sz="2400"/>
              <a:t>. </a:t>
            </a:r>
            <a:endParaRPr lang="zh-CN" altLang="en-US" sz="2400"/>
          </a:p>
          <a:p>
            <a:r>
              <a:rPr lang="en-US" altLang="zh-CN" sz="2400"/>
              <a:t>      </a:t>
            </a:r>
            <a:r>
              <a:rPr lang="zh-CN" altLang="en-US" sz="2400"/>
              <a:t>物理过程的出现必然有其前提。</a:t>
            </a:r>
            <a:endParaRPr lang="zh-CN" alt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/>
              <a:t>Something out mind always </a:t>
            </a:r>
            <a:r>
              <a:rPr lang="zh-CN" altLang="en-US" sz="2400" u="sng"/>
              <a:t>has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</a:rPr>
              <a:t>antecedent</a:t>
            </a:r>
            <a:r>
              <a:rPr lang="zh-CN" altLang="en-US" sz="2400"/>
              <a:t>. </a:t>
            </a:r>
            <a:endParaRPr lang="zh-CN" altLang="en-US" sz="2400"/>
          </a:p>
          <a:p>
            <a:r>
              <a:rPr lang="en-US" altLang="zh-CN" sz="2400"/>
              <a:t>      </a:t>
            </a:r>
            <a:r>
              <a:rPr lang="zh-CN" altLang="en-US" sz="2400"/>
              <a:t>意想不到的事情总是有其前因的。</a:t>
            </a:r>
            <a:endParaRPr lang="zh-CN" altLang="en-US" sz="2400"/>
          </a:p>
          <a:p>
            <a:endParaRPr lang="zh-CN" altLang="en-US" sz="24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7289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课标外词汇-</a:t>
            </a:r>
            <a:r>
              <a:rPr lang="en-US" sz="2400" b="1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〗</a:t>
            </a:r>
            <a:r>
              <a:rPr sz="2400" b="1"/>
              <a:t>ante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cess</a:t>
            </a:r>
            <a:r>
              <a:rPr sz="2400" b="1"/>
              <a:t>or </a:t>
            </a:r>
            <a:r>
              <a:rPr sz="2400"/>
              <a:t> /,æntɪ'sesə/ </a:t>
            </a:r>
            <a:endParaRPr sz="2400"/>
          </a:p>
        </p:txBody>
      </p:sp>
      <p:sp>
        <p:nvSpPr>
          <p:cNvPr id="2" name="文本框 1"/>
          <p:cNvSpPr txBox="1"/>
          <p:nvPr/>
        </p:nvSpPr>
        <p:spPr>
          <a:xfrm>
            <a:off x="210820" y="833755"/>
            <a:ext cx="11637645" cy="4453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37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〖构词巧记〗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indent="0" fontAlgn="auto">
              <a:lnSpc>
                <a:spcPts val="3780"/>
              </a:lnSpc>
            </a:pPr>
            <a:r>
              <a:rPr lang="en-US" altLang="zh-CN" sz="2400">
                <a:sym typeface="+mn-ea"/>
              </a:rPr>
              <a:t>   </a:t>
            </a:r>
            <a:r>
              <a:rPr lang="zh-CN" altLang="en-US" sz="2400">
                <a:sym typeface="+mn-ea"/>
              </a:rPr>
              <a:t>[ante- =before 前； </a:t>
            </a: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  <a:sym typeface="+mn-ea"/>
              </a:rPr>
              <a:t>cess</a:t>
            </a:r>
            <a:r>
              <a:rPr lang="zh-CN" altLang="en-US" sz="2400">
                <a:sym typeface="+mn-ea"/>
              </a:rPr>
              <a:t>=to go走;-or n.=person人→]</a:t>
            </a:r>
            <a:endParaRPr lang="zh-CN" altLang="en-US" sz="2400">
              <a:sym typeface="+mn-ea"/>
            </a:endParaRPr>
          </a:p>
          <a:p>
            <a:pPr indent="0" algn="l" fontAlgn="auto">
              <a:lnSpc>
                <a:spcPts val="37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〖单词活用〗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indent="0" algn="l" fontAlgn="auto">
              <a:lnSpc>
                <a:spcPts val="37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 </a:t>
            </a:r>
            <a:r>
              <a:rPr lang="zh-CN" altLang="en-US" sz="2400" i="1">
                <a:solidFill>
                  <a:srgbClr val="002060"/>
                </a:solidFill>
                <a:sym typeface="+mn-ea"/>
              </a:rPr>
              <a:t>n.</a:t>
            </a:r>
            <a:r>
              <a:rPr lang="en-US" altLang="zh-CN" sz="2400" i="1">
                <a:solidFill>
                  <a:srgbClr val="002060"/>
                </a:solidFill>
                <a:sym typeface="+mn-ea"/>
              </a:rPr>
              <a:t> </a:t>
            </a:r>
            <a:r>
              <a:rPr lang="zh-CN" altLang="en-US" sz="2400" i="1">
                <a:solidFill>
                  <a:srgbClr val="002060"/>
                </a:solidFill>
                <a:sym typeface="+mn-ea"/>
              </a:rPr>
              <a:t>person who goes before the others 先行者；先驱者</a:t>
            </a:r>
            <a:endParaRPr lang="zh-CN" altLang="en-US" sz="2400" i="1">
              <a:solidFill>
                <a:srgbClr val="002060"/>
              </a:solidFill>
              <a:sym typeface="+mn-ea"/>
            </a:endParaRPr>
          </a:p>
          <a:p>
            <a:pPr marL="342900" indent="-342900" algn="l" fontAlgn="auto">
              <a:lnSpc>
                <a:spcPts val="3780"/>
              </a:lnSpc>
              <a:buFont typeface="Arial" panose="020B0604020202020204" pitchFamily="34" charset="0"/>
              <a:buChar char="•"/>
            </a:pP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antecessors</a:t>
            </a:r>
            <a:r>
              <a:rPr lang="zh-CN" altLang="en-US" sz="2400" u="sng">
                <a:sym typeface="+mn-ea"/>
              </a:rPr>
              <a:t> of the times</a:t>
            </a:r>
            <a:endParaRPr lang="zh-CN" altLang="en-US" sz="2400">
              <a:sym typeface="+mn-ea"/>
            </a:endParaRPr>
          </a:p>
          <a:p>
            <a:pPr indent="0" fontAlgn="auto">
              <a:lnSpc>
                <a:spcPts val="3780"/>
              </a:lnSpc>
            </a:pPr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 </a:t>
            </a:r>
            <a:r>
              <a:rPr lang="zh-CN" altLang="en-US" sz="2400">
                <a:sym typeface="+mn-ea"/>
              </a:rPr>
              <a:t>时代的先行者</a:t>
            </a:r>
            <a:endParaRPr lang="zh-CN" altLang="en-US" sz="2400">
              <a:sym typeface="+mn-ea"/>
            </a:endParaRPr>
          </a:p>
          <a:p>
            <a:pPr marL="342900" indent="-342900" fontAlgn="auto">
              <a:lnSpc>
                <a:spcPts val="378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sym typeface="+mn-ea"/>
              </a:rPr>
              <a:t>Cornell University Library is </a:t>
            </a:r>
            <a:r>
              <a:rPr lang="zh-CN" altLang="en-US" sz="2400" u="sng">
                <a:sym typeface="+mn-ea"/>
              </a:rPr>
              <a:t>an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 antecessor</a:t>
            </a:r>
            <a:r>
              <a:rPr lang="zh-CN" altLang="en-US" sz="2400" u="sng">
                <a:sym typeface="+mn-ea"/>
              </a:rPr>
              <a:t> and victor</a:t>
            </a:r>
            <a:r>
              <a:rPr lang="zh-CN" altLang="en-US" sz="2400">
                <a:sym typeface="+mn-ea"/>
              </a:rPr>
              <a:t> compared with institutions of the same trade in carrying out knowledge management. </a:t>
            </a:r>
            <a:endParaRPr lang="zh-CN" altLang="en-US" sz="2400">
              <a:sym typeface="+mn-ea"/>
            </a:endParaRPr>
          </a:p>
          <a:p>
            <a:pPr indent="0" fontAlgn="auto">
              <a:lnSpc>
                <a:spcPts val="3780"/>
              </a:lnSpc>
            </a:pPr>
            <a:r>
              <a:rPr lang="en-US" altLang="zh-CN" sz="2400">
                <a:sym typeface="+mn-ea"/>
              </a:rPr>
              <a:t>      </a:t>
            </a:r>
            <a:r>
              <a:rPr lang="zh-CN" altLang="en-US" sz="2400">
                <a:sym typeface="+mn-ea"/>
              </a:rPr>
              <a:t>康奈尔大学图书馆是图书馆界实施知识管理的先行者和成功者。</a:t>
            </a:r>
            <a:endParaRPr lang="zh-CN" altLang="en-US" sz="2400"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7289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课标外词汇-</a:t>
            </a:r>
            <a:r>
              <a:rPr lang="en-US" sz="2400" b="1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〗</a:t>
            </a:r>
            <a:r>
              <a:rPr sz="2400" b="1"/>
              <a:t>ac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ced</a:t>
            </a:r>
            <a:r>
              <a:rPr sz="2400" b="1"/>
              <a:t>e  </a:t>
            </a:r>
            <a:r>
              <a:rPr sz="2400"/>
              <a:t>/əkˈsiːd/ </a:t>
            </a:r>
            <a:endParaRPr sz="2400"/>
          </a:p>
        </p:txBody>
      </p:sp>
      <p:sp>
        <p:nvSpPr>
          <p:cNvPr id="2" name="文本框 1"/>
          <p:cNvSpPr txBox="1"/>
          <p:nvPr/>
        </p:nvSpPr>
        <p:spPr>
          <a:xfrm>
            <a:off x="172085" y="902335"/>
            <a:ext cx="11812905" cy="5492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〖构词巧记〗</a:t>
            </a:r>
            <a:r>
              <a:rPr lang="zh-CN" altLang="en-US" sz="2400">
                <a:sym typeface="+mn-ea"/>
              </a:rPr>
              <a:t>[ac-(ad-)=to到；</a:t>
            </a: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  <a:sym typeface="+mn-ea"/>
              </a:rPr>
              <a:t>ced</a:t>
            </a:r>
            <a:r>
              <a:rPr lang="zh-CN" altLang="en-US" sz="2400">
                <a:sym typeface="+mn-ea"/>
              </a:rPr>
              <a:t>=to go走；e→“to go to an office 走马上任”→] </a:t>
            </a:r>
            <a:endParaRPr lang="zh-CN" altLang="en-US" sz="2400">
              <a:sym typeface="+mn-ea"/>
            </a:endParaRPr>
          </a:p>
          <a:p>
            <a:pPr algn="l">
              <a:lnSpc>
                <a:spcPts val="34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〖派生词汇〗</a:t>
            </a:r>
            <a:r>
              <a:rPr lang="zh-CN" altLang="en-US" sz="2400">
                <a:sym typeface="+mn-ea"/>
              </a:rPr>
              <a:t>accession [ac-(ad-);cess;-ion n.]</a:t>
            </a:r>
            <a:r>
              <a:rPr lang="zh-CN" altLang="en-US" sz="2400" i="1">
                <a:solidFill>
                  <a:srgbClr val="002060"/>
                </a:solidFill>
                <a:sym typeface="+mn-ea"/>
              </a:rPr>
              <a:t>n.就职</a:t>
            </a:r>
            <a:endParaRPr lang="zh-CN" altLang="en-US" sz="2400" i="1">
              <a:solidFill>
                <a:srgbClr val="002060"/>
              </a:solidFill>
              <a:sym typeface="+mn-ea"/>
            </a:endParaRPr>
          </a:p>
          <a:p>
            <a:pPr algn="l">
              <a:lnSpc>
                <a:spcPts val="34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〖单词活用〗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algn="l">
              <a:lnSpc>
                <a:spcPts val="3480"/>
              </a:lnSpc>
            </a:pPr>
            <a:r>
              <a:rPr lang="zh-CN" altLang="en-US" sz="2400" i="1">
                <a:solidFill>
                  <a:srgbClr val="002060"/>
                </a:solidFill>
                <a:sym typeface="+mn-ea"/>
              </a:rPr>
              <a:t>①同意（请求、建议等）</a:t>
            </a:r>
            <a:endParaRPr lang="zh-CN" altLang="en-US" sz="2400" i="1">
              <a:solidFill>
                <a:srgbClr val="00206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accede</a:t>
            </a:r>
            <a:r>
              <a:rPr lang="zh-CN" altLang="en-US" sz="2400" u="sng">
                <a:sym typeface="+mn-ea"/>
              </a:rPr>
              <a:t> to</a:t>
            </a:r>
            <a:r>
              <a:rPr lang="zh-CN" altLang="en-US" sz="2400">
                <a:sym typeface="+mn-ea"/>
              </a:rPr>
              <a:t> one’s demands/request/proposal/wishes</a:t>
            </a:r>
            <a:endParaRPr lang="zh-CN" altLang="en-US"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</a:t>
            </a:r>
            <a:r>
              <a:rPr lang="zh-CN" altLang="en-US" sz="2400">
                <a:sym typeface="+mn-ea"/>
              </a:rPr>
              <a:t>同意某人的要求、请求、提议、愿望 </a:t>
            </a:r>
            <a:r>
              <a:rPr lang="zh-CN" altLang="en-US" sz="2400" baseline="-25000">
                <a:sym typeface="+mn-ea"/>
              </a:rPr>
              <a:t>(to accept after first refusing it最终不得不应允</a:t>
            </a:r>
            <a:r>
              <a:rPr lang="en-US" altLang="zh-CN" sz="2400" baseline="-25000">
                <a:sym typeface="+mn-ea"/>
              </a:rPr>
              <a:t>, </a:t>
            </a:r>
            <a:r>
              <a:rPr lang="zh-CN" altLang="en-US" sz="2400" baseline="-25000">
                <a:sym typeface="+mn-ea"/>
              </a:rPr>
              <a:t>一开始是拒绝的 )</a:t>
            </a:r>
            <a:endParaRPr lang="zh-CN" altLang="en-US" sz="2400" baseline="-250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>
                <a:sym typeface="+mn-ea"/>
              </a:rPr>
              <a:t>I never understood why he didn't just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accede</a:t>
            </a:r>
            <a:r>
              <a:rPr lang="zh-CN" altLang="en-US" sz="2400" u="sng">
                <a:sym typeface="+mn-ea"/>
              </a:rPr>
              <a:t> to our demands</a:t>
            </a:r>
            <a:r>
              <a:rPr lang="zh-CN" altLang="en-US" sz="2400">
                <a:sym typeface="+mn-ea"/>
              </a:rPr>
              <a:t> at the outset. </a:t>
            </a:r>
            <a:endParaRPr lang="zh-CN" altLang="en-US"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</a:t>
            </a:r>
            <a:r>
              <a:rPr lang="zh-CN" altLang="en-US" sz="2400">
                <a:sym typeface="+mn-ea"/>
              </a:rPr>
              <a:t>我从不能理解为什么他不一开始就答应我们的请求。</a:t>
            </a:r>
            <a:endParaRPr lang="zh-CN" altLang="en-US" sz="2400">
              <a:sym typeface="+mn-ea"/>
            </a:endParaRPr>
          </a:p>
          <a:p>
            <a:pPr algn="l"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i="1">
                <a:solidFill>
                  <a:srgbClr val="002060"/>
                </a:solidFill>
                <a:sym typeface="+mn-ea"/>
              </a:rPr>
              <a:t>②就任；就职；（尤指君主）即位</a:t>
            </a:r>
            <a:endParaRPr lang="zh-CN" altLang="en-US" sz="2400" i="1">
              <a:solidFill>
                <a:srgbClr val="00206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>
                <a:sym typeface="+mn-ea"/>
              </a:rPr>
              <a:t>Queen Victoria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acceded</a:t>
            </a:r>
            <a:r>
              <a:rPr lang="zh-CN" altLang="en-US" sz="2400" u="sng">
                <a:sym typeface="+mn-ea"/>
              </a:rPr>
              <a:t> to the throne</a:t>
            </a:r>
            <a:r>
              <a:rPr lang="zh-CN" altLang="en-US" sz="2400">
                <a:sym typeface="+mn-ea"/>
              </a:rPr>
              <a:t> in 1837. </a:t>
            </a:r>
            <a:endParaRPr lang="zh-CN" altLang="en-US"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400">
                <a:sym typeface="+mn-ea"/>
              </a:rPr>
              <a:t>       </a:t>
            </a:r>
            <a:r>
              <a:rPr lang="zh-CN" altLang="en-US" sz="2400">
                <a:sym typeface="+mn-ea"/>
              </a:rPr>
              <a:t>维多利亚女王于1837年即位</a:t>
            </a:r>
            <a:endParaRPr lang="zh-CN" altLang="en-US" sz="2400">
              <a:sym typeface="+mn-ea"/>
            </a:endParaRPr>
          </a:p>
          <a:p>
            <a:pPr algn="l"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i="1">
                <a:solidFill>
                  <a:srgbClr val="002060"/>
                </a:solidFill>
                <a:sym typeface="+mn-ea"/>
              </a:rPr>
              <a:t>③vi. 加入</a:t>
            </a:r>
            <a:endParaRPr lang="zh-CN" altLang="en-US" sz="2400" i="1">
              <a:solidFill>
                <a:srgbClr val="00206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>
                <a:sym typeface="+mn-ea"/>
              </a:rPr>
              <a:t>If your English very good or like, please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accede</a:t>
            </a:r>
            <a:r>
              <a:rPr lang="zh-CN" altLang="en-US" sz="2400" u="sng">
                <a:sym typeface="+mn-ea"/>
              </a:rPr>
              <a:t> me</a:t>
            </a:r>
            <a:r>
              <a:rPr lang="zh-CN" altLang="en-US" sz="2400">
                <a:sym typeface="+mn-ea"/>
              </a:rPr>
              <a:t>. </a:t>
            </a:r>
            <a:endParaRPr lang="zh-CN" altLang="en-US"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400">
                <a:sym typeface="+mn-ea"/>
              </a:rPr>
              <a:t>      </a:t>
            </a:r>
            <a:r>
              <a:rPr lang="zh-CN" altLang="en-US" sz="2400">
                <a:sym typeface="+mn-ea"/>
              </a:rPr>
              <a:t>如果你的英语不错，或者你喜欢英语请加我。</a:t>
            </a:r>
            <a:endParaRPr lang="zh-CN" altLang="en-US" sz="24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7289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课标外词汇-</a:t>
            </a:r>
            <a:r>
              <a:rPr lang="en-US" sz="2400" b="1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〗</a:t>
            </a:r>
            <a:r>
              <a:rPr sz="2400" b="1"/>
              <a:t>ex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ceed</a:t>
            </a:r>
            <a:r>
              <a:rPr sz="2400" b="1"/>
              <a:t> </a:t>
            </a:r>
            <a:r>
              <a:rPr sz="2400"/>
              <a:t> /ɪkˈsiːd/ </a:t>
            </a:r>
            <a:endParaRPr sz="2400"/>
          </a:p>
        </p:txBody>
      </p:sp>
      <p:sp>
        <p:nvSpPr>
          <p:cNvPr id="2" name="文本框 1"/>
          <p:cNvSpPr txBox="1"/>
          <p:nvPr/>
        </p:nvSpPr>
        <p:spPr>
          <a:xfrm>
            <a:off x="382905" y="664210"/>
            <a:ext cx="11602085" cy="5785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〖构词巧记〗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</a:t>
            </a:r>
            <a:r>
              <a:rPr sz="2400">
                <a:sym typeface="+mn-ea"/>
              </a:rPr>
              <a:t> [ex= out, beyond 外；</a:t>
            </a:r>
            <a:r>
              <a:rPr sz="2400">
                <a:solidFill>
                  <a:schemeClr val="accent2">
                    <a:lumMod val="50000"/>
                  </a:schemeClr>
                </a:solidFill>
                <a:sym typeface="+mn-ea"/>
              </a:rPr>
              <a:t>ceed</a:t>
            </a:r>
            <a:r>
              <a:rPr sz="2400">
                <a:sym typeface="+mn-ea"/>
              </a:rPr>
              <a:t> -to go行走→“to go beyond走出界”→] </a:t>
            </a:r>
            <a:endParaRPr sz="2400">
              <a:sym typeface="+mn-ea"/>
            </a:endParaRPr>
          </a:p>
          <a:p>
            <a:pPr algn="l">
              <a:lnSpc>
                <a:spcPts val="34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〖单词活用〗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algn="l">
              <a:lnSpc>
                <a:spcPts val="3480"/>
              </a:lnSpc>
              <a:buClrTx/>
              <a:buSzTx/>
              <a:buFontTx/>
              <a:buNone/>
            </a:pPr>
            <a:r>
              <a:rPr lang="en-US" altLang="zh-CN" sz="2400">
                <a:sym typeface="+mn-ea"/>
              </a:rPr>
              <a:t>   </a:t>
            </a:r>
            <a:r>
              <a:rPr lang="zh-CN" altLang="en-US" sz="2400" i="1">
                <a:solidFill>
                  <a:srgbClr val="002060"/>
                </a:solidFill>
                <a:sym typeface="+mn-ea"/>
              </a:rPr>
              <a:t>v. surpass超过（数量）；超越（法律、命令等）的限制、规定</a:t>
            </a:r>
            <a:endParaRPr lang="zh-CN" altLang="en-US" sz="2400" i="1">
              <a:solidFill>
                <a:srgbClr val="00206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>
                <a:sym typeface="+mn-ea"/>
              </a:rPr>
              <a:t>This month's income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exceeds</a:t>
            </a:r>
            <a:r>
              <a:rPr lang="zh-CN" altLang="en-US" sz="2400" u="sng">
                <a:sym typeface="+mn-ea"/>
              </a:rPr>
              <a:t> last month's</a:t>
            </a:r>
            <a:r>
              <a:rPr lang="zh-CN" altLang="en-US" sz="2400">
                <a:sym typeface="+mn-ea"/>
              </a:rPr>
              <a:t>.</a:t>
            </a:r>
            <a:endParaRPr lang="zh-CN" altLang="en-US"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400">
                <a:sym typeface="+mn-ea"/>
              </a:rPr>
              <a:t>      </a:t>
            </a:r>
            <a:r>
              <a:rPr lang="zh-CN" altLang="en-US" sz="2400">
                <a:sym typeface="+mn-ea"/>
              </a:rPr>
              <a:t>本月收入超过上月。</a:t>
            </a:r>
            <a:endParaRPr lang="zh-CN" altLang="en-US"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>
                <a:sym typeface="+mn-ea"/>
              </a:rPr>
              <a:t>His achievements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have exceeded</a:t>
            </a:r>
            <a:r>
              <a:rPr lang="zh-CN" altLang="en-US" sz="2400" u="sng">
                <a:sym typeface="+mn-ea"/>
              </a:rPr>
              <a:t> expectations</a:t>
            </a:r>
            <a:r>
              <a:rPr lang="zh-CN" altLang="en-US" sz="2400">
                <a:sym typeface="+mn-ea"/>
              </a:rPr>
              <a:t> . </a:t>
            </a:r>
            <a:endParaRPr lang="zh-CN" altLang="en-US"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400">
                <a:sym typeface="+mn-ea"/>
              </a:rPr>
              <a:t>      </a:t>
            </a:r>
            <a:r>
              <a:rPr lang="zh-CN" altLang="en-US" sz="2400">
                <a:sym typeface="+mn-ea"/>
              </a:rPr>
              <a:t>他的成就出乎预料。</a:t>
            </a:r>
            <a:endParaRPr lang="zh-CN" altLang="en-US"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>
                <a:sym typeface="+mn-ea"/>
              </a:rPr>
              <a:t>He accepts that </a:t>
            </a:r>
            <a:r>
              <a:rPr lang="zh-CN" altLang="en-US" sz="2400" u="sng">
                <a:sym typeface="+mn-ea"/>
              </a:rPr>
              <a:t>he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was exceeding</a:t>
            </a:r>
            <a:r>
              <a:rPr lang="zh-CN" altLang="en-US" sz="2400" u="sng">
                <a:sym typeface="+mn-ea"/>
              </a:rPr>
              <a:t> the speed limit</a:t>
            </a:r>
            <a:r>
              <a:rPr lang="zh-CN" altLang="en-US" sz="2400">
                <a:sym typeface="+mn-ea"/>
              </a:rPr>
              <a:t>. </a:t>
            </a:r>
            <a:endParaRPr lang="zh-CN" altLang="en-US"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 </a:t>
            </a:r>
            <a:r>
              <a:rPr lang="zh-CN" altLang="en-US" sz="2400">
                <a:sym typeface="+mn-ea"/>
              </a:rPr>
              <a:t>他承认他当时超过了速限。</a:t>
            </a:r>
            <a:endParaRPr lang="zh-CN" altLang="en-US"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>
                <a:sym typeface="+mn-ea"/>
              </a:rPr>
              <a:t>With no natural predators and expanses of green suburban neighborhoods that allow no hunting, wildlife officials estimate the New Jersey deer population to </a:t>
            </a:r>
            <a:r>
              <a:rPr lang="zh-CN" altLang="en-US" sz="2400" u="sng">
                <a:sym typeface="+mn-ea"/>
              </a:rPr>
              <a:t>have grown to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exceed </a:t>
            </a:r>
            <a:r>
              <a:rPr lang="zh-CN" altLang="en-US" sz="2400" u="sng">
                <a:sym typeface="+mn-ea"/>
              </a:rPr>
              <a:t>175,000</a:t>
            </a:r>
            <a:r>
              <a:rPr lang="zh-CN" altLang="en-US" sz="2400">
                <a:sym typeface="+mn-ea"/>
              </a:rPr>
              <a:t>. </a:t>
            </a:r>
            <a:endParaRPr lang="zh-CN" altLang="en-US"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400">
                <a:sym typeface="+mn-ea"/>
              </a:rPr>
              <a:t>     </a:t>
            </a:r>
            <a:r>
              <a:rPr lang="zh-CN" altLang="en-US" sz="2400">
                <a:sym typeface="+mn-ea"/>
              </a:rPr>
              <a:t>由于没有天敌，又有大片绿色的郊区禁止捕猎，野生动物官员估计，新泽西鹿的</a:t>
            </a:r>
            <a:endParaRPr lang="zh-CN" altLang="en-US"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</a:t>
            </a:r>
            <a:r>
              <a:rPr lang="zh-CN" altLang="en-US" sz="2400">
                <a:sym typeface="+mn-ea"/>
              </a:rPr>
              <a:t>数量已经超过17.5万只。</a:t>
            </a:r>
            <a:endParaRPr lang="zh-CN" altLang="en-US" sz="2400"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93573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课标外词汇-</a:t>
            </a:r>
            <a:r>
              <a:rPr lang="en-US" sz="2400" b="1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〗</a:t>
            </a:r>
            <a:r>
              <a:rPr sz="2400" b="1"/>
              <a:t>ex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ceed</a:t>
            </a:r>
            <a:r>
              <a:rPr sz="2400" b="1"/>
              <a:t> </a:t>
            </a:r>
            <a:r>
              <a:rPr sz="2400"/>
              <a:t> /ɪkˈsiːd/</a:t>
            </a:r>
            <a:r>
              <a:rPr sz="2400" b="1"/>
              <a:t> </a:t>
            </a:r>
            <a:r>
              <a:rPr lang="en-US" sz="2400" b="1"/>
              <a:t>--</a:t>
            </a:r>
            <a:r>
              <a:rPr sz="2400" b="1"/>
              <a:t>ex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cess</a:t>
            </a:r>
            <a:r>
              <a:rPr lang="en-US" sz="2400" b="1"/>
              <a:t>--</a:t>
            </a:r>
            <a:r>
              <a:rPr sz="2400" b="1"/>
              <a:t>ex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cess</a:t>
            </a:r>
            <a:r>
              <a:rPr sz="2400" b="1"/>
              <a:t>ive</a:t>
            </a:r>
            <a:endParaRPr sz="2400" b="1"/>
          </a:p>
        </p:txBody>
      </p:sp>
      <p:sp>
        <p:nvSpPr>
          <p:cNvPr id="2" name="文本框 1"/>
          <p:cNvSpPr txBox="1"/>
          <p:nvPr/>
        </p:nvSpPr>
        <p:spPr>
          <a:xfrm>
            <a:off x="150495" y="673100"/>
            <a:ext cx="11891645" cy="6077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〖派生词汇〗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 </a:t>
            </a:r>
            <a:r>
              <a:rPr lang="zh-CN" altLang="en-US" sz="2400">
                <a:sym typeface="+mn-ea"/>
              </a:rPr>
              <a:t>excess /ɪkˈses/ [ex-; </a:t>
            </a: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  <a:sym typeface="+mn-ea"/>
              </a:rPr>
              <a:t>cess</a:t>
            </a:r>
            <a:r>
              <a:rPr lang="zh-CN" altLang="en-US" sz="2400">
                <a:sym typeface="+mn-ea"/>
              </a:rPr>
              <a:t>]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 i="1">
                <a:solidFill>
                  <a:srgbClr val="002060"/>
                </a:solidFill>
                <a:sym typeface="+mn-ea"/>
              </a:rPr>
              <a:t>n.过分；过剩</a:t>
            </a:r>
            <a:endParaRPr lang="zh-CN" altLang="en-US" sz="2400" i="1">
              <a:solidFill>
                <a:srgbClr val="002060"/>
              </a:solidFill>
              <a:sym typeface="+mn-ea"/>
            </a:endParaRPr>
          </a:p>
          <a:p>
            <a:pPr algn="l"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>
                <a:sym typeface="+mn-ea"/>
              </a:rPr>
              <a:t>   </a:t>
            </a:r>
            <a:r>
              <a:rPr lang="zh-CN" altLang="en-US" sz="2400">
                <a:sym typeface="+mn-ea"/>
              </a:rPr>
              <a:t>excessive /ɪkˈsesɪv/ [ex-; </a:t>
            </a: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  <a:sym typeface="+mn-ea"/>
              </a:rPr>
              <a:t>cess</a:t>
            </a:r>
            <a:r>
              <a:rPr lang="zh-CN" altLang="en-US" sz="2400">
                <a:sym typeface="+mn-ea"/>
              </a:rPr>
              <a:t>;-ive a.] </a:t>
            </a:r>
            <a:r>
              <a:rPr lang="zh-CN" altLang="en-US" sz="2400" i="1">
                <a:solidFill>
                  <a:srgbClr val="002060"/>
                </a:solidFill>
                <a:sym typeface="+mn-ea"/>
              </a:rPr>
              <a:t>a. 过多的；过分的；极度的</a:t>
            </a:r>
            <a:endParaRPr lang="zh-CN" altLang="en-US" sz="2400" i="1">
              <a:solidFill>
                <a:srgbClr val="002060"/>
              </a:solidFill>
              <a:sym typeface="+mn-ea"/>
            </a:endParaRPr>
          </a:p>
          <a:p>
            <a:pPr algn="l">
              <a:lnSpc>
                <a:spcPts val="34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〖单词活用〗</a:t>
            </a:r>
            <a:endParaRPr lang="zh-CN" altLang="en-US"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>
                <a:sym typeface="+mn-ea"/>
              </a:rPr>
              <a:t>Are you suffering from </a:t>
            </a:r>
            <a:r>
              <a:rPr lang="zh-CN" altLang="en-US" sz="2400" u="sng">
                <a:sym typeface="+mn-ea"/>
              </a:rPr>
              <a:t>an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excess</a:t>
            </a:r>
            <a:r>
              <a:rPr lang="zh-CN" altLang="en-US" sz="2400" u="sng">
                <a:sym typeface="+mn-ea"/>
              </a:rPr>
              <a:t> of stress</a:t>
            </a:r>
            <a:r>
              <a:rPr lang="zh-CN" altLang="en-US" sz="2400">
                <a:sym typeface="+mn-ea"/>
              </a:rPr>
              <a:t> in your life? </a:t>
            </a:r>
            <a:endParaRPr lang="zh-CN" altLang="en-US"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400">
                <a:sym typeface="+mn-ea"/>
              </a:rPr>
              <a:t>     </a:t>
            </a:r>
            <a:r>
              <a:rPr lang="zh-CN" altLang="en-US" sz="2400">
                <a:sym typeface="+mn-ea"/>
              </a:rPr>
              <a:t>你生活中的压力太大吗？ </a:t>
            </a:r>
            <a:endParaRPr lang="zh-CN" altLang="en-US"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u="sng">
                <a:sym typeface="+mn-ea"/>
              </a:rPr>
              <a:t>In an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excess</a:t>
            </a:r>
            <a:r>
              <a:rPr lang="zh-CN" altLang="en-US" sz="2400" u="sng">
                <a:sym typeface="+mn-ea"/>
              </a:rPr>
              <a:t> of enthusiasm</a:t>
            </a:r>
            <a:r>
              <a:rPr lang="zh-CN" altLang="en-US" sz="2400">
                <a:sym typeface="+mn-ea"/>
              </a:rPr>
              <a:t> I agreed to work late. </a:t>
            </a:r>
            <a:endParaRPr lang="zh-CN" altLang="en-US"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400">
                <a:sym typeface="+mn-ea"/>
              </a:rPr>
              <a:t>     </a:t>
            </a:r>
            <a:r>
              <a:rPr lang="zh-CN" altLang="en-US" sz="2400">
                <a:sym typeface="+mn-ea"/>
              </a:rPr>
              <a:t>我一时热情过度答应了工作到很晚。 </a:t>
            </a:r>
            <a:endParaRPr lang="zh-CN" altLang="en-US"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>
                <a:sym typeface="+mn-ea"/>
              </a:rPr>
              <a:t>I was reasonably fit, played a lot of tennis, and didn't smoke or drink </a:t>
            </a:r>
            <a:r>
              <a:rPr lang="zh-CN" altLang="en-US" sz="2400" u="sng">
                <a:sym typeface="+mn-ea"/>
              </a:rPr>
              <a:t>to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excess</a:t>
            </a:r>
            <a:r>
              <a:rPr lang="zh-CN" altLang="en-US" sz="2400">
                <a:sym typeface="+mn-ea"/>
              </a:rPr>
              <a:t>. </a:t>
            </a:r>
            <a:endParaRPr lang="zh-CN" altLang="en-US"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</a:t>
            </a:r>
            <a:r>
              <a:rPr lang="zh-CN" altLang="en-US" sz="2400">
                <a:sym typeface="+mn-ea"/>
              </a:rPr>
              <a:t>我那时很健康，常打网球，不过度抽烟或喝酒。</a:t>
            </a:r>
            <a:endParaRPr lang="zh-CN" altLang="en-US"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>
                <a:sym typeface="+mn-ea"/>
              </a:rPr>
              <a:t>Running is an efficient way to </a:t>
            </a:r>
            <a:r>
              <a:rPr lang="zh-CN" altLang="en-US" sz="2400" u="sng">
                <a:sym typeface="+mn-ea"/>
              </a:rPr>
              <a:t>burn off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excess</a:t>
            </a:r>
            <a:r>
              <a:rPr lang="zh-CN" altLang="en-US" sz="2400" u="sng">
                <a:sym typeface="+mn-ea"/>
              </a:rPr>
              <a:t> calories</a:t>
            </a:r>
            <a:r>
              <a:rPr lang="zh-CN" altLang="en-US" sz="2400">
                <a:sym typeface="+mn-ea"/>
              </a:rPr>
              <a:t>. </a:t>
            </a:r>
            <a:endParaRPr lang="zh-CN" altLang="en-US"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400">
                <a:sym typeface="+mn-ea"/>
              </a:rPr>
              <a:t>     </a:t>
            </a:r>
            <a:r>
              <a:rPr lang="zh-CN" altLang="en-US" sz="2400">
                <a:sym typeface="+mn-ea"/>
              </a:rPr>
              <a:t>跑步是燃烧多余热量的有效办法。</a:t>
            </a:r>
            <a:endParaRPr lang="zh-CN" altLang="en-US"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Excessive</a:t>
            </a:r>
            <a:r>
              <a:rPr lang="zh-CN" altLang="en-US" sz="2400" u="sng">
                <a:sym typeface="+mn-ea"/>
              </a:rPr>
              <a:t> drinking</a:t>
            </a:r>
            <a:r>
              <a:rPr lang="zh-CN" altLang="en-US" sz="2400">
                <a:sym typeface="+mn-ea"/>
              </a:rPr>
              <a:t> can lead to stomach disorders. </a:t>
            </a:r>
            <a:endParaRPr lang="zh-CN" altLang="en-US"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400">
                <a:sym typeface="+mn-ea"/>
              </a:rPr>
              <a:t>     </a:t>
            </a:r>
            <a:r>
              <a:rPr lang="zh-CN" altLang="en-US" sz="2400">
                <a:sym typeface="+mn-ea"/>
              </a:rPr>
              <a:t>酗酒可能引起胃病。</a:t>
            </a:r>
            <a:endParaRPr lang="zh-CN" altLang="en-US"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>
                <a:sym typeface="+mn-ea"/>
              </a:rPr>
              <a:t>They complained about </a:t>
            </a:r>
            <a:r>
              <a:rPr lang="zh-CN" altLang="en-US" sz="2400" u="sng">
                <a:sym typeface="+mn-ea"/>
              </a:rPr>
              <a:t>the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excessive</a:t>
            </a:r>
            <a:r>
              <a:rPr lang="zh-CN" altLang="en-US" sz="2400" u="sng">
                <a:sym typeface="+mn-ea"/>
              </a:rPr>
              <a:t> noise</a:t>
            </a:r>
            <a:r>
              <a:rPr lang="zh-CN" altLang="en-US" sz="2400">
                <a:sym typeface="+mn-ea"/>
              </a:rPr>
              <a:t> coming from the upstairs flat. </a:t>
            </a:r>
            <a:endParaRPr lang="zh-CN" altLang="en-US" sz="240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400">
                <a:sym typeface="+mn-ea"/>
              </a:rPr>
              <a:t>     </a:t>
            </a:r>
            <a:r>
              <a:rPr lang="zh-CN" altLang="en-US" sz="2400">
                <a:sym typeface="+mn-ea"/>
              </a:rPr>
              <a:t>他们抱怨楼上发出的噪音太大。</a:t>
            </a:r>
            <a:endParaRPr lang="zh-CN" altLang="en-US" sz="2400"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93573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课标外词汇-</a:t>
            </a:r>
            <a:r>
              <a:rPr lang="en-US" sz="2400" b="1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〗</a:t>
            </a:r>
            <a:r>
              <a:rPr sz="2400" b="1"/>
              <a:t>ex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ceed</a:t>
            </a:r>
            <a:r>
              <a:rPr sz="2400" b="1"/>
              <a:t> </a:t>
            </a:r>
            <a:r>
              <a:rPr sz="2400"/>
              <a:t> /ɪkˈsiːd/ </a:t>
            </a:r>
            <a:r>
              <a:rPr lang="en-US" sz="2400" b="1"/>
              <a:t>--</a:t>
            </a:r>
            <a:r>
              <a:rPr sz="2400" b="1"/>
              <a:t>ex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cess</a:t>
            </a:r>
            <a:r>
              <a:rPr lang="en-US" sz="2400" b="1"/>
              <a:t>--</a:t>
            </a:r>
            <a:r>
              <a:rPr sz="2400" b="1"/>
              <a:t>ex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cess</a:t>
            </a:r>
            <a:r>
              <a:rPr sz="2400" b="1"/>
              <a:t>ive</a:t>
            </a:r>
            <a:endParaRPr sz="2400" b="1"/>
          </a:p>
        </p:txBody>
      </p:sp>
      <p:sp>
        <p:nvSpPr>
          <p:cNvPr id="2" name="文本框 1"/>
          <p:cNvSpPr txBox="1"/>
          <p:nvPr/>
        </p:nvSpPr>
        <p:spPr>
          <a:xfrm>
            <a:off x="382905" y="608965"/>
            <a:ext cx="11602085" cy="3430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〖派生词汇〗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 </a:t>
            </a:r>
            <a:r>
              <a:rPr lang="zh-CN" altLang="en-US" sz="2400">
                <a:sym typeface="+mn-ea"/>
              </a:rPr>
              <a:t>excess /ɪkˈses/ [ex-; cess]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 i="1">
                <a:solidFill>
                  <a:srgbClr val="002060"/>
                </a:solidFill>
                <a:sym typeface="+mn-ea"/>
              </a:rPr>
              <a:t>n.过分；过剩</a:t>
            </a:r>
            <a:endParaRPr lang="zh-CN" altLang="en-US" sz="2400" i="1">
              <a:solidFill>
                <a:srgbClr val="002060"/>
              </a:solidFill>
              <a:sym typeface="+mn-ea"/>
            </a:endParaRPr>
          </a:p>
          <a:p>
            <a:pPr algn="l"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>
                <a:sym typeface="+mn-ea"/>
              </a:rPr>
              <a:t>   </a:t>
            </a:r>
            <a:r>
              <a:rPr lang="zh-CN" altLang="en-US" sz="2400">
                <a:sym typeface="+mn-ea"/>
              </a:rPr>
              <a:t>excessive /ɪkˈsesɪv/ [ex-; cess;-ive a.] </a:t>
            </a:r>
            <a:r>
              <a:rPr lang="zh-CN" altLang="en-US" sz="2400" i="1">
                <a:solidFill>
                  <a:srgbClr val="002060"/>
                </a:solidFill>
                <a:sym typeface="+mn-ea"/>
              </a:rPr>
              <a:t>a. 过多的；过分的；极度的</a:t>
            </a:r>
            <a:endParaRPr lang="zh-CN" altLang="en-US" sz="2400" i="1">
              <a:solidFill>
                <a:srgbClr val="002060"/>
              </a:solidFill>
              <a:sym typeface="+mn-ea"/>
            </a:endParaRPr>
          </a:p>
          <a:p>
            <a:pPr algn="l">
              <a:lnSpc>
                <a:spcPts val="34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〖高考链接〗</a:t>
            </a:r>
            <a:r>
              <a:rPr lang="zh-CN" altLang="en-US" sz="2400">
                <a:sym typeface="+mn-ea"/>
              </a:rPr>
              <a:t>(</a:t>
            </a:r>
            <a:r>
              <a:rPr lang="zh-CN" altLang="en-US" sz="2400">
                <a:solidFill>
                  <a:srgbClr val="C00000"/>
                </a:solidFill>
                <a:sym typeface="+mn-ea"/>
              </a:rPr>
              <a:t>2019年6月浙江高考概要写作文本原句</a:t>
            </a:r>
            <a:r>
              <a:rPr lang="zh-CN" altLang="en-US" sz="2400">
                <a:sym typeface="+mn-ea"/>
              </a:rPr>
              <a:t>：</a:t>
            </a:r>
            <a:r>
              <a:rPr lang="zh-CN" altLang="en-US" sz="2400" i="1">
                <a:sym typeface="+mn-ea"/>
              </a:rPr>
              <a:t>Too much praise can backfire and, when given in a way that's insincere, make kids afraid to try new things or take a risk for fear of not being able to stay on top where their parents' praise has put them.</a:t>
            </a:r>
            <a:r>
              <a:rPr lang="zh-CN" altLang="en-US" sz="2400">
                <a:sym typeface="+mn-ea"/>
              </a:rPr>
              <a:t>与父母最初的期望相反，过分表扬孩子可能会导致适得其反的结果，如动机的衰减、没有成就感。</a:t>
            </a:r>
            <a:endParaRPr lang="zh-CN" altLang="en-US" sz="24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7035" y="3985895"/>
            <a:ext cx="11553825" cy="2676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 anchor="t">
            <a:spAutoFit/>
          </a:bodyPr>
          <a:p>
            <a:pPr algn="l">
              <a:buFont typeface="Arial" panose="020B0604020202020204" pitchFamily="34" charset="0"/>
            </a:pPr>
            <a:r>
              <a:rPr lang="zh-CN" altLang="en-US" sz="2400">
                <a:sym typeface="+mn-ea"/>
              </a:rPr>
              <a:t>① Contrary to parents' original expectations,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overpraising</a:t>
            </a:r>
            <a:r>
              <a:rPr lang="zh-CN" altLang="en-US" sz="2400">
                <a:sym typeface="+mn-ea"/>
              </a:rPr>
              <a:t> one's child could contribute to unintended outcomes like a decline of motivation and non-fulfillment. </a:t>
            </a:r>
            <a:endParaRPr lang="zh-CN" altLang="en-US" sz="2400">
              <a:sym typeface="+mn-ea"/>
            </a:endParaRPr>
          </a:p>
          <a:p>
            <a:pPr algn="l">
              <a:buFont typeface="Arial" panose="020B0604020202020204" pitchFamily="34" charset="0"/>
            </a:pPr>
            <a:r>
              <a:rPr lang="zh-CN" altLang="en-US" sz="2400">
                <a:sym typeface="+mn-ea"/>
              </a:rPr>
              <a:t>② Parents'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excessive praise</a:t>
            </a:r>
            <a:r>
              <a:rPr lang="zh-CN" altLang="en-US" sz="2400">
                <a:sym typeface="+mn-ea"/>
              </a:rPr>
              <a:t>, though assumed to promote confidence, tends to produce shrinking children.</a:t>
            </a:r>
            <a:endParaRPr lang="zh-CN" altLang="en-US" sz="2400">
              <a:sym typeface="+mn-ea"/>
            </a:endParaRPr>
          </a:p>
          <a:p>
            <a:pPr algn="l">
              <a:buFont typeface="Arial" panose="020B0604020202020204" pitchFamily="34" charset="0"/>
            </a:pPr>
            <a:r>
              <a:rPr lang="zh-CN" altLang="en-US" sz="2400">
                <a:sym typeface="+mn-ea"/>
              </a:rPr>
              <a:t>③ </a:t>
            </a:r>
            <a:r>
              <a:rPr lang="en-US" altLang="zh-CN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E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xcessive praise</a:t>
            </a:r>
            <a:r>
              <a:rPr lang="zh-CN" altLang="en-US" sz="2400">
                <a:sym typeface="+mn-ea"/>
              </a:rPr>
              <a:t> may be counter-productive—kids are promoted on the summit, unwilling to take up challenges.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0" y="6685613"/>
            <a:ext cx="12192000" cy="1723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5599654" y="1915036"/>
            <a:ext cx="1376942" cy="1376942"/>
            <a:chOff x="5599654" y="1915036"/>
            <a:chExt cx="1376942" cy="1376942"/>
          </a:xfrm>
        </p:grpSpPr>
        <p:sp>
          <p:nvSpPr>
            <p:cNvPr id="84" name="MH_Other_1"/>
            <p:cNvSpPr/>
            <p:nvPr>
              <p:custDataLst>
                <p:tags r:id="rId1"/>
              </p:custDataLst>
            </p:nvPr>
          </p:nvSpPr>
          <p:spPr>
            <a:xfrm>
              <a:off x="5599654" y="1915036"/>
              <a:ext cx="1376942" cy="137694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3175" cmpd="sng">
              <a:noFill/>
            </a:ln>
            <a:effectLst>
              <a:outerShdw blurRad="177800" dist="88900" dir="90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5" name="MH_SubTitle_1"/>
            <p:cNvSpPr/>
            <p:nvPr>
              <p:custDataLst>
                <p:tags r:id="rId2"/>
              </p:custDataLst>
            </p:nvPr>
          </p:nvSpPr>
          <p:spPr>
            <a:xfrm>
              <a:off x="5716157" y="2031090"/>
              <a:ext cx="1144410" cy="1144410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  <a:effectLst>
              <a:innerShdw blurRad="63500" dist="50800" dir="19800000">
                <a:schemeClr val="tx1">
                  <a:lumMod val="65000"/>
                  <a:lumOff val="35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p>
              <a:pPr algn="ctr">
                <a:defRPr/>
              </a:pP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4940370" y="3544360"/>
            <a:ext cx="1375224" cy="1376942"/>
            <a:chOff x="4940370" y="3544360"/>
            <a:chExt cx="1375224" cy="1376942"/>
          </a:xfrm>
        </p:grpSpPr>
        <p:sp>
          <p:nvSpPr>
            <p:cNvPr id="87" name="MH_Other_2"/>
            <p:cNvSpPr/>
            <p:nvPr>
              <p:custDataLst>
                <p:tags r:id="rId3"/>
              </p:custDataLst>
            </p:nvPr>
          </p:nvSpPr>
          <p:spPr>
            <a:xfrm>
              <a:off x="4940370" y="3544360"/>
              <a:ext cx="1375224" cy="137694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3175" cmpd="sng">
              <a:noFill/>
            </a:ln>
            <a:effectLst>
              <a:outerShdw blurRad="177800" dist="88900" dir="90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8" name="MH_SubTitle_2"/>
            <p:cNvSpPr/>
            <p:nvPr>
              <p:custDataLst>
                <p:tags r:id="rId4"/>
              </p:custDataLst>
            </p:nvPr>
          </p:nvSpPr>
          <p:spPr>
            <a:xfrm>
              <a:off x="5055848" y="3660230"/>
              <a:ext cx="1144410" cy="1144410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  <a:effectLst>
              <a:innerShdw blurRad="63500" dist="50800" dir="19800000">
                <a:schemeClr val="tx1">
                  <a:lumMod val="65000"/>
                  <a:lumOff val="35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3005440" y="4751330"/>
            <a:ext cx="1376942" cy="1376942"/>
            <a:chOff x="3005440" y="4751330"/>
            <a:chExt cx="1376942" cy="1376942"/>
          </a:xfrm>
        </p:grpSpPr>
        <p:sp>
          <p:nvSpPr>
            <p:cNvPr id="90" name="MH_Other_3"/>
            <p:cNvSpPr/>
            <p:nvPr>
              <p:custDataLst>
                <p:tags r:id="rId5"/>
              </p:custDataLst>
            </p:nvPr>
          </p:nvSpPr>
          <p:spPr>
            <a:xfrm>
              <a:off x="3005440" y="4751330"/>
              <a:ext cx="1376942" cy="137694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3175" cmpd="sng">
              <a:noFill/>
            </a:ln>
            <a:effectLst>
              <a:outerShdw blurRad="177800" dist="88900" dir="90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1" name="MH_SubTitle_3"/>
            <p:cNvSpPr/>
            <p:nvPr>
              <p:custDataLst>
                <p:tags r:id="rId6"/>
              </p:custDataLst>
            </p:nvPr>
          </p:nvSpPr>
          <p:spPr>
            <a:xfrm>
              <a:off x="3121226" y="4868087"/>
              <a:ext cx="1144410" cy="1144410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  <a:effectLst>
              <a:innerShdw blurRad="63500" dist="50800" dir="19800000">
                <a:schemeClr val="tx1">
                  <a:lumMod val="65000"/>
                  <a:lumOff val="35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2" name="MH_Other_4"/>
          <p:cNvSpPr/>
          <p:nvPr>
            <p:custDataLst>
              <p:tags r:id="rId7"/>
            </p:custDataLst>
          </p:nvPr>
        </p:nvSpPr>
        <p:spPr>
          <a:xfrm>
            <a:off x="5089739" y="2349407"/>
            <a:ext cx="424071" cy="424070"/>
          </a:xfrm>
          <a:prstGeom prst="ellipse">
            <a:avLst/>
          </a:prstGeom>
          <a:noFill/>
          <a:ln w="38100" cmpd="sng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/>
          </a:p>
        </p:txBody>
      </p:sp>
      <p:sp>
        <p:nvSpPr>
          <p:cNvPr id="93" name="MH_Other_5"/>
          <p:cNvSpPr/>
          <p:nvPr>
            <p:custDataLst>
              <p:tags r:id="rId8"/>
            </p:custDataLst>
          </p:nvPr>
        </p:nvSpPr>
        <p:spPr>
          <a:xfrm>
            <a:off x="5722415" y="3423917"/>
            <a:ext cx="302172" cy="302172"/>
          </a:xfrm>
          <a:prstGeom prst="ellipse">
            <a:avLst/>
          </a:prstGeom>
          <a:noFill/>
          <a:ln w="381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/>
          </a:p>
        </p:txBody>
      </p:sp>
      <p:sp>
        <p:nvSpPr>
          <p:cNvPr id="94" name="MH_Other_6"/>
          <p:cNvSpPr/>
          <p:nvPr>
            <p:custDataLst>
              <p:tags r:id="rId9"/>
            </p:custDataLst>
          </p:nvPr>
        </p:nvSpPr>
        <p:spPr>
          <a:xfrm>
            <a:off x="2589954" y="5687033"/>
            <a:ext cx="271268" cy="271268"/>
          </a:xfrm>
          <a:prstGeom prst="ellipse">
            <a:avLst/>
          </a:prstGeom>
          <a:noFill/>
          <a:ln w="38100" cmpd="sng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/>
          </a:p>
        </p:txBody>
      </p:sp>
      <p:grpSp>
        <p:nvGrpSpPr>
          <p:cNvPr id="95" name="组合 94"/>
          <p:cNvGrpSpPr/>
          <p:nvPr/>
        </p:nvGrpSpPr>
        <p:grpSpPr>
          <a:xfrm>
            <a:off x="1736663" y="1741631"/>
            <a:ext cx="2680057" cy="2680057"/>
            <a:chOff x="1736663" y="1741631"/>
            <a:chExt cx="2680057" cy="2680057"/>
          </a:xfrm>
        </p:grpSpPr>
        <p:sp>
          <p:nvSpPr>
            <p:cNvPr id="96" name="MH_Other_7"/>
            <p:cNvSpPr/>
            <p:nvPr>
              <p:custDataLst>
                <p:tags r:id="rId10"/>
              </p:custDataLst>
            </p:nvPr>
          </p:nvSpPr>
          <p:spPr>
            <a:xfrm>
              <a:off x="1736663" y="1741631"/>
              <a:ext cx="2680057" cy="2680057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222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7" name="MH_Title_1"/>
            <p:cNvSpPr/>
            <p:nvPr>
              <p:custDataLst>
                <p:tags r:id="rId11"/>
              </p:custDataLst>
            </p:nvPr>
          </p:nvSpPr>
          <p:spPr>
            <a:xfrm>
              <a:off x="1866838" y="1999441"/>
              <a:ext cx="2420620" cy="2165985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  <a:effectLst>
              <a:innerShdw blurRad="63500" dist="50800" dir="189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p>
              <a:pPr algn="ctr">
                <a:lnSpc>
                  <a:spcPct val="130000"/>
                </a:lnSpc>
                <a:defRPr/>
              </a:pPr>
              <a:r>
                <a:rPr lang="zh-CN" alt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拉丁语 </a:t>
              </a:r>
              <a:r>
                <a:rPr lang="zh-CN" altLang="en-US" sz="3200" b="1" dirty="0" smtClean="0">
                  <a:solidFill>
                    <a:schemeClr val="accent2">
                      <a:lumMod val="50000"/>
                    </a:schemeClr>
                  </a:solidFill>
                </a:rPr>
                <a:t>cedere</a:t>
              </a:r>
              <a:r>
                <a:rPr lang="zh-CN" alt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走</a:t>
              </a:r>
              <a:endPara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8" name="MH_Other_8"/>
          <p:cNvSpPr/>
          <p:nvPr>
            <p:custDataLst>
              <p:tags r:id="rId12"/>
            </p:custDataLst>
          </p:nvPr>
        </p:nvSpPr>
        <p:spPr>
          <a:xfrm>
            <a:off x="1358948" y="2859323"/>
            <a:ext cx="271268" cy="271268"/>
          </a:xfrm>
          <a:prstGeom prst="ellipse">
            <a:avLst/>
          </a:prstGeom>
          <a:noFill/>
          <a:ln w="38100" cmpd="sng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/>
          </a:p>
        </p:txBody>
      </p:sp>
      <p:sp>
        <p:nvSpPr>
          <p:cNvPr id="99" name="MH_Other_9"/>
          <p:cNvSpPr/>
          <p:nvPr>
            <p:custDataLst>
              <p:tags r:id="rId13"/>
            </p:custDataLst>
          </p:nvPr>
        </p:nvSpPr>
        <p:spPr>
          <a:xfrm>
            <a:off x="1369249" y="2074707"/>
            <a:ext cx="367413" cy="367413"/>
          </a:xfrm>
          <a:prstGeom prst="ellipse">
            <a:avLst/>
          </a:prstGeom>
          <a:noFill/>
          <a:ln w="38100" cmpd="sng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/>
          </a:p>
        </p:txBody>
      </p:sp>
      <p:sp>
        <p:nvSpPr>
          <p:cNvPr id="100" name="MH_Other_10"/>
          <p:cNvSpPr/>
          <p:nvPr>
            <p:custDataLst>
              <p:tags r:id="rId14"/>
            </p:custDataLst>
          </p:nvPr>
        </p:nvSpPr>
        <p:spPr>
          <a:xfrm>
            <a:off x="4372080" y="3786439"/>
            <a:ext cx="303889" cy="303889"/>
          </a:xfrm>
          <a:prstGeom prst="ellipse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/>
          </a:p>
        </p:txBody>
      </p:sp>
      <p:sp>
        <p:nvSpPr>
          <p:cNvPr id="101" name="MH_Other_11"/>
          <p:cNvSpPr/>
          <p:nvPr>
            <p:custDataLst>
              <p:tags r:id="rId15"/>
            </p:custDataLst>
          </p:nvPr>
        </p:nvSpPr>
        <p:spPr>
          <a:xfrm>
            <a:off x="4133434" y="1648919"/>
            <a:ext cx="283285" cy="283286"/>
          </a:xfrm>
          <a:prstGeom prst="ellipse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/>
          </a:p>
        </p:txBody>
      </p:sp>
      <p:grpSp>
        <p:nvGrpSpPr>
          <p:cNvPr id="102" name="组合 101"/>
          <p:cNvGrpSpPr/>
          <p:nvPr/>
        </p:nvGrpSpPr>
        <p:grpSpPr>
          <a:xfrm>
            <a:off x="7062470" y="1960880"/>
            <a:ext cx="4922520" cy="1198880"/>
            <a:chOff x="7257991" y="2161978"/>
            <a:chExt cx="4464219" cy="658847"/>
          </a:xfrm>
        </p:grpSpPr>
        <p:sp>
          <p:nvSpPr>
            <p:cNvPr id="103" name="矩形 102"/>
            <p:cNvSpPr/>
            <p:nvPr/>
          </p:nvSpPr>
          <p:spPr>
            <a:xfrm>
              <a:off x="7257992" y="2472148"/>
              <a:ext cx="3575060" cy="18181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>
                <a:lnSpc>
                  <a:spcPct val="130000"/>
                </a:lnSpc>
                <a:defRPr/>
              </a:pPr>
              <a:r>
                <a:rPr lang="zh-CN" altLang="en-US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 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7257991" y="2161978"/>
              <a:ext cx="4464219" cy="65884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>
                <a:defRPr/>
              </a:pPr>
              <a:r>
                <a:rPr lang="zh-CN" altLang="en-US" sz="2400" b="1" i="1" spc="300" dirty="0">
                  <a:solidFill>
                    <a:schemeClr val="accent2">
                      <a:lumMod val="50000"/>
                    </a:schemeClr>
                  </a:solidFill>
                </a:rPr>
                <a:t>ced</a:t>
              </a:r>
              <a:r>
                <a:rPr lang="en-US" altLang="zh-CN" sz="2400" b="1" i="1" spc="3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zh-CN" altLang="en-US" sz="2400" b="1" spc="300" dirty="0">
                  <a:solidFill>
                    <a:schemeClr val="tx1"/>
                  </a:solidFill>
                </a:rPr>
                <a:t>是不定式词干</a:t>
              </a:r>
              <a:endParaRPr lang="zh-CN" altLang="en-US" sz="2400" b="1" spc="300" dirty="0">
                <a:solidFill>
                  <a:schemeClr val="tx1"/>
                </a:solidFill>
              </a:endParaRPr>
            </a:p>
            <a:p>
              <a:pPr algn="l">
                <a:defRPr/>
              </a:pPr>
              <a:r>
                <a:rPr lang="en-US" altLang="zh-CN" sz="1600" b="1" spc="300" dirty="0">
                  <a:solidFill>
                    <a:schemeClr val="tx1"/>
                  </a:solidFill>
                </a:rPr>
                <a:t>       </a:t>
              </a:r>
              <a:r>
                <a:rPr lang="zh-CN" altLang="en-US" sz="1600" b="1" spc="300" dirty="0">
                  <a:solidFill>
                    <a:schemeClr val="tx1"/>
                  </a:solidFill>
                </a:rPr>
                <a:t>pro</a:t>
              </a:r>
              <a:r>
                <a:rPr lang="zh-CN" altLang="en-US" sz="1600" b="1" spc="300" dirty="0">
                  <a:solidFill>
                    <a:schemeClr val="accent2">
                      <a:lumMod val="50000"/>
                    </a:schemeClr>
                  </a:solidFill>
                </a:rPr>
                <a:t>ced</a:t>
              </a:r>
              <a:r>
                <a:rPr lang="zh-CN" altLang="en-US" sz="1600" b="1" spc="300" dirty="0">
                  <a:solidFill>
                    <a:schemeClr val="tx1"/>
                  </a:solidFill>
                </a:rPr>
                <a:t>ure</a:t>
              </a:r>
              <a:r>
                <a:rPr lang="en-US" altLang="zh-CN" sz="1600" b="1" spc="300" dirty="0">
                  <a:solidFill>
                    <a:schemeClr val="tx1"/>
                  </a:solidFill>
                </a:rPr>
                <a:t>,ante</a:t>
              </a:r>
              <a:r>
                <a:rPr lang="en-US" altLang="zh-CN" sz="1600" b="1" spc="300" dirty="0">
                  <a:solidFill>
                    <a:schemeClr val="accent2">
                      <a:lumMod val="50000"/>
                    </a:schemeClr>
                  </a:solidFill>
                </a:rPr>
                <a:t>ced</a:t>
              </a:r>
              <a:r>
                <a:rPr lang="en-US" altLang="zh-CN" sz="1600" b="1" spc="300" dirty="0">
                  <a:solidFill>
                    <a:schemeClr val="tx1"/>
                  </a:solidFill>
                </a:rPr>
                <a:t>ent,ac</a:t>
              </a:r>
              <a:r>
                <a:rPr lang="en-US" altLang="zh-CN" sz="1600" b="1" spc="300" dirty="0">
                  <a:solidFill>
                    <a:schemeClr val="accent2">
                      <a:lumMod val="50000"/>
                    </a:schemeClr>
                  </a:solidFill>
                </a:rPr>
                <a:t>ced</a:t>
              </a:r>
              <a:r>
                <a:rPr lang="en-US" altLang="zh-CN" sz="1600" b="1" spc="300" dirty="0">
                  <a:solidFill>
                    <a:schemeClr val="tx1"/>
                  </a:solidFill>
                </a:rPr>
                <a:t>e,</a:t>
              </a:r>
              <a:endParaRPr lang="en-US" altLang="zh-CN" sz="1600" b="1" spc="300" dirty="0">
                <a:solidFill>
                  <a:schemeClr val="tx1"/>
                </a:solidFill>
              </a:endParaRPr>
            </a:p>
            <a:p>
              <a:pPr algn="l">
                <a:defRPr/>
              </a:pPr>
              <a:r>
                <a:rPr lang="en-US" altLang="zh-CN" sz="1600" b="1" spc="300" dirty="0">
                  <a:solidFill>
                    <a:schemeClr val="tx1"/>
                  </a:solidFill>
                </a:rPr>
                <a:t>pre</a:t>
              </a:r>
              <a:r>
                <a:rPr lang="en-US" altLang="zh-CN" sz="1600" b="1" spc="300" dirty="0">
                  <a:solidFill>
                    <a:schemeClr val="accent2">
                      <a:lumMod val="50000"/>
                    </a:schemeClr>
                  </a:solidFill>
                </a:rPr>
                <a:t>ced</a:t>
              </a:r>
              <a:r>
                <a:rPr lang="en-US" altLang="zh-CN" sz="1600" b="1" spc="300" dirty="0">
                  <a:solidFill>
                    <a:schemeClr val="tx1"/>
                  </a:solidFill>
                </a:rPr>
                <a:t>e, re</a:t>
              </a:r>
              <a:r>
                <a:rPr lang="en-US" altLang="zh-CN" sz="1600" b="1" spc="300" dirty="0">
                  <a:solidFill>
                    <a:schemeClr val="accent2">
                      <a:lumMod val="50000"/>
                    </a:schemeClr>
                  </a:solidFill>
                </a:rPr>
                <a:t>ced</a:t>
              </a:r>
              <a:r>
                <a:rPr lang="en-US" altLang="zh-CN" sz="1600" b="1" spc="300" dirty="0">
                  <a:solidFill>
                    <a:schemeClr val="tx1"/>
                  </a:solidFill>
                </a:rPr>
                <a:t>e,se</a:t>
              </a:r>
              <a:r>
                <a:rPr lang="en-US" altLang="zh-CN" sz="1600" b="1" spc="300" dirty="0">
                  <a:solidFill>
                    <a:schemeClr val="accent2">
                      <a:lumMod val="50000"/>
                    </a:schemeClr>
                  </a:solidFill>
                </a:rPr>
                <a:t>ced</a:t>
              </a:r>
              <a:r>
                <a:rPr lang="en-US" altLang="zh-CN" sz="1600" b="1" spc="300" dirty="0">
                  <a:solidFill>
                    <a:schemeClr val="tx1"/>
                  </a:solidFill>
                </a:rPr>
                <a:t>e</a:t>
              </a:r>
              <a:endParaRPr lang="en-US" altLang="zh-CN" sz="1600" b="1" spc="300" dirty="0">
                <a:solidFill>
                  <a:schemeClr val="tx1"/>
                </a:solidFill>
              </a:endParaRPr>
            </a:p>
            <a:p>
              <a:pPr algn="l">
                <a:defRPr/>
              </a:pPr>
              <a:endParaRPr lang="zh-CN" altLang="en-US" sz="1600" b="1" spc="3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6315710" y="3781425"/>
            <a:ext cx="5600065" cy="939207"/>
            <a:chOff x="6625942" y="3796279"/>
            <a:chExt cx="3575061" cy="731562"/>
          </a:xfrm>
        </p:grpSpPr>
        <p:sp>
          <p:nvSpPr>
            <p:cNvPr id="106" name="矩形 105"/>
            <p:cNvSpPr/>
            <p:nvPr/>
          </p:nvSpPr>
          <p:spPr>
            <a:xfrm>
              <a:off x="6625943" y="4207828"/>
              <a:ext cx="3575060" cy="32001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>
                <a:lnSpc>
                  <a:spcPct val="130000"/>
                </a:lnSpc>
                <a:defRPr/>
              </a:pPr>
              <a:r>
                <a:rPr lang="zh-CN" altLang="en-US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在英语中只有pro</a:t>
              </a: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</a:rPr>
                <a:t>ceed</a:t>
              </a:r>
              <a:r>
                <a:rPr lang="zh-CN" altLang="en-US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, suc</a:t>
              </a: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</a:rPr>
                <a:t>ceed</a:t>
              </a:r>
              <a:r>
                <a:rPr lang="zh-CN" altLang="en-US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 和</a:t>
              </a:r>
              <a:r>
                <a:rPr lang="zh-CN" altLang="en-US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ex</a:t>
              </a: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</a:rPr>
                <a:t>ceed</a:t>
              </a:r>
              <a:r>
                <a:rPr lang="zh-CN" altLang="en-US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三个原生派生词</a:t>
              </a:r>
              <a:endPara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6625942" y="3796279"/>
              <a:ext cx="3575061" cy="35859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>
                <a:defRPr/>
              </a:pPr>
              <a:r>
                <a:rPr lang="zh-CN" altLang="en-US" sz="2400" b="1" i="1" spc="300" dirty="0">
                  <a:solidFill>
                    <a:schemeClr val="accent2">
                      <a:lumMod val="50000"/>
                    </a:schemeClr>
                  </a:solidFill>
                </a:rPr>
                <a:t>ceed</a:t>
              </a:r>
              <a:r>
                <a:rPr lang="en-US" altLang="zh-CN" sz="2400" b="1" i="1" spc="3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zh-CN" altLang="en-US" sz="2400" b="1" spc="300" dirty="0"/>
                <a:t>是</a:t>
              </a:r>
              <a:r>
                <a:rPr lang="zh-CN" altLang="en-US" sz="2400" b="1" i="1" spc="300" dirty="0">
                  <a:solidFill>
                    <a:schemeClr val="accent2">
                      <a:lumMod val="50000"/>
                    </a:schemeClr>
                  </a:solidFill>
                </a:rPr>
                <a:t>ced</a:t>
              </a:r>
              <a:r>
                <a:rPr lang="en-US" altLang="zh-CN" sz="2400" b="1" i="1" spc="3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zh-CN" altLang="en-US" sz="2400" b="1" spc="300" dirty="0"/>
                <a:t>在英语中的音变形式</a:t>
              </a:r>
              <a:endParaRPr lang="zh-CN" altLang="en-US" sz="2400" b="1" spc="300" dirty="0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4506595" y="5246370"/>
            <a:ext cx="7409180" cy="1076325"/>
            <a:chOff x="4553473" y="5027482"/>
            <a:chExt cx="7409201" cy="645272"/>
          </a:xfrm>
        </p:grpSpPr>
        <p:sp>
          <p:nvSpPr>
            <p:cNvPr id="109" name="矩形 108"/>
            <p:cNvSpPr/>
            <p:nvPr/>
          </p:nvSpPr>
          <p:spPr>
            <a:xfrm>
              <a:off x="4553473" y="5406651"/>
              <a:ext cx="6791979" cy="24630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>
                <a:lnSpc>
                  <a:spcPct val="130000"/>
                </a:lnSpc>
                <a:defRPr/>
              </a:pPr>
              <a:endPara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4554743" y="5027482"/>
              <a:ext cx="7407931" cy="64527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>
                <a:defRPr/>
              </a:pPr>
              <a:r>
                <a:rPr lang="zh-CN" altLang="en-US" sz="2400" b="1" i="1" spc="300" dirty="0">
                  <a:solidFill>
                    <a:schemeClr val="accent2">
                      <a:lumMod val="50000"/>
                    </a:schemeClr>
                  </a:solidFill>
                </a:rPr>
                <a:t>cess</a:t>
              </a:r>
              <a:r>
                <a:rPr lang="en-US" altLang="zh-CN" sz="2400" b="1" spc="300" dirty="0"/>
                <a:t> </a:t>
              </a:r>
              <a:r>
                <a:rPr lang="zh-CN" altLang="en-US" sz="2400" b="1" spc="300" dirty="0"/>
                <a:t>是动名词词干，</a:t>
              </a:r>
              <a:endParaRPr lang="zh-CN" altLang="en-US" sz="2400" b="1" spc="300" dirty="0"/>
            </a:p>
            <a:p>
              <a:pPr algn="l">
                <a:defRPr/>
              </a:pPr>
              <a:r>
                <a:rPr lang="zh-CN" altLang="en-US" sz="2400" b="1" spc="300" dirty="0"/>
                <a:t> </a:t>
              </a:r>
              <a:r>
                <a:rPr lang="en-US" altLang="zh-CN" sz="2400" b="1" spc="300" dirty="0"/>
                <a:t>      </a:t>
              </a:r>
              <a:r>
                <a:rPr lang="zh-CN" altLang="en-US" sz="2400" b="1" spc="300" dirty="0"/>
                <a:t>用来组成与某些动词相应的名词或形容词</a:t>
              </a:r>
              <a:endParaRPr lang="zh-CN" altLang="en-US" sz="2400" b="1" spc="300" dirty="0"/>
            </a:p>
            <a:p>
              <a:pPr algn="l">
                <a:defRPr/>
              </a:pPr>
              <a:r>
                <a:rPr lang="en-US" altLang="zh-CN" sz="1600" b="1" spc="300" dirty="0"/>
                <a:t>         </a:t>
              </a:r>
              <a:r>
                <a:rPr lang="zh-CN" altLang="en-US" sz="1600" b="1" spc="300" dirty="0"/>
                <a:t>ac</a:t>
              </a:r>
              <a:r>
                <a:rPr lang="zh-CN" altLang="en-US" sz="1600" b="1" spc="300" dirty="0">
                  <a:solidFill>
                    <a:schemeClr val="accent2">
                      <a:lumMod val="50000"/>
                    </a:schemeClr>
                  </a:solidFill>
                </a:rPr>
                <a:t>cess，</a:t>
              </a:r>
              <a:r>
                <a:rPr lang="zh-CN" altLang="en-US" sz="1600" b="1" spc="300" dirty="0">
                  <a:solidFill>
                    <a:schemeClr val="tx1"/>
                  </a:solidFill>
                </a:rPr>
                <a:t>an</a:t>
              </a:r>
              <a:r>
                <a:rPr lang="zh-CN" altLang="en-US" sz="1600" b="1" spc="300" dirty="0">
                  <a:solidFill>
                    <a:schemeClr val="accent2">
                      <a:lumMod val="50000"/>
                    </a:schemeClr>
                  </a:solidFill>
                </a:rPr>
                <a:t>cest</a:t>
              </a:r>
              <a:r>
                <a:rPr lang="zh-CN" altLang="en-US" sz="1600" b="1" spc="300" dirty="0">
                  <a:solidFill>
                    <a:schemeClr val="tx1"/>
                  </a:solidFill>
                </a:rPr>
                <a:t>or</a:t>
              </a:r>
              <a:r>
                <a:rPr lang="zh-CN" altLang="en-US" sz="1600" b="1" spc="300" dirty="0">
                  <a:solidFill>
                    <a:schemeClr val="accent2">
                      <a:lumMod val="50000"/>
                    </a:schemeClr>
                  </a:solidFill>
                </a:rPr>
                <a:t>，</a:t>
              </a:r>
              <a:r>
                <a:rPr lang="zh-CN" altLang="en-US" sz="1600" b="1" spc="300" dirty="0">
                  <a:solidFill>
                    <a:schemeClr val="tx1"/>
                  </a:solidFill>
                </a:rPr>
                <a:t>pro</a:t>
              </a:r>
              <a:r>
                <a:rPr lang="zh-CN" altLang="en-US" sz="1600" b="1" spc="300" dirty="0">
                  <a:solidFill>
                    <a:schemeClr val="accent2">
                      <a:lumMod val="50000"/>
                    </a:schemeClr>
                  </a:solidFill>
                </a:rPr>
                <a:t>cess</a:t>
              </a:r>
              <a:r>
                <a:rPr lang="en-US" altLang="zh-CN" sz="1600" b="1" spc="300" dirty="0">
                  <a:solidFill>
                    <a:schemeClr val="accent2">
                      <a:lumMod val="50000"/>
                    </a:schemeClr>
                  </a:solidFill>
                </a:rPr>
                <a:t>, </a:t>
              </a:r>
              <a:r>
                <a:rPr lang="en-US" altLang="zh-CN" sz="1600" b="1" spc="300" dirty="0">
                  <a:solidFill>
                    <a:schemeClr val="tx1"/>
                  </a:solidFill>
                </a:rPr>
                <a:t>ante</a:t>
              </a:r>
              <a:r>
                <a:rPr lang="en-US" altLang="zh-CN" sz="1600" b="1" spc="300" dirty="0">
                  <a:solidFill>
                    <a:schemeClr val="accent2">
                      <a:lumMod val="50000"/>
                    </a:schemeClr>
                  </a:solidFill>
                </a:rPr>
                <a:t>cess</a:t>
              </a:r>
              <a:r>
                <a:rPr lang="en-US" altLang="zh-CN" sz="1600" b="1" spc="300" dirty="0">
                  <a:solidFill>
                    <a:schemeClr val="tx1"/>
                  </a:solidFill>
                </a:rPr>
                <a:t>or</a:t>
              </a:r>
              <a:endParaRPr lang="en-US" altLang="zh-CN" sz="1600" b="1" spc="3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1" name="文本框 110"/>
          <p:cNvSpPr txBox="1"/>
          <p:nvPr/>
        </p:nvSpPr>
        <p:spPr>
          <a:xfrm>
            <a:off x="1065530" y="90170"/>
            <a:ext cx="96164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【溯词源】ced, ceed, cess [L] = to go走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520700" y="673100"/>
            <a:ext cx="11248390" cy="798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2760"/>
              </a:lnSpc>
            </a:pPr>
            <a:r>
              <a:rPr lang="zh-CN" altLang="en-US" sz="20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〖词根探究〗</a:t>
            </a:r>
            <a:r>
              <a:rPr lang="zh-CN" altLang="en-US" b="1" i="1">
                <a:solidFill>
                  <a:schemeClr val="accent2">
                    <a:lumMod val="50000"/>
                  </a:schemeClr>
                </a:solidFill>
              </a:rPr>
              <a:t>ced, ceed, cess</a:t>
            </a:r>
            <a:r>
              <a:rPr lang="en-US" altLang="zh-CN"/>
              <a:t> </a:t>
            </a:r>
            <a:r>
              <a:rPr lang="zh-CN" altLang="en-US"/>
              <a:t>是同源异形根，来自拉丁动词cedere，意为</a:t>
            </a:r>
            <a:r>
              <a:rPr lang="en-US" altLang="zh-CN"/>
              <a:t>“</a:t>
            </a:r>
            <a:r>
              <a:rPr lang="zh-CN" altLang="en-US"/>
              <a:t>to go (走)</a:t>
            </a:r>
            <a:r>
              <a:rPr lang="en-US" altLang="zh-CN"/>
              <a:t>”</a:t>
            </a:r>
            <a:r>
              <a:rPr lang="zh-CN" altLang="en-US"/>
              <a:t>。</a:t>
            </a:r>
            <a:endParaRPr lang="zh-CN" altLang="en-US"/>
          </a:p>
          <a:p>
            <a:pPr fontAlgn="auto">
              <a:lnSpc>
                <a:spcPts val="2760"/>
              </a:lnSpc>
            </a:pPr>
            <a:r>
              <a:rPr lang="zh-CN" altLang="en-US"/>
              <a:t> </a:t>
            </a:r>
            <a:r>
              <a:rPr lang="en-US" altLang="zh-CN"/>
              <a:t>                      </a:t>
            </a:r>
            <a:r>
              <a:rPr lang="zh-CN" altLang="en-US"/>
              <a:t>引申为</a:t>
            </a:r>
            <a:r>
              <a:rPr lang="en-US" altLang="zh-CN"/>
              <a:t>“</a:t>
            </a:r>
            <a:r>
              <a:rPr lang="zh-CN" altLang="en-US"/>
              <a:t>去/行走/放弃/前进/让步/继续/进行/屈服/离开</a:t>
            </a:r>
            <a:r>
              <a:rPr lang="en-US" altLang="zh-CN"/>
              <a:t>”</a:t>
            </a:r>
            <a:endParaRPr lang="en-US" alt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28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8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28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ldLvl="0" animBg="1"/>
      <p:bldP spid="93" grpId="0" bldLvl="0" animBg="1"/>
      <p:bldP spid="94" grpId="0" bldLvl="0" animBg="1"/>
      <p:bldP spid="98" grpId="0" bldLvl="0" animBg="1"/>
      <p:bldP spid="99" grpId="0" bldLvl="0" animBg="1"/>
      <p:bldP spid="100" grpId="0" bldLvl="0" animBg="1"/>
      <p:bldP spid="101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7289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课标外词汇-</a:t>
            </a:r>
            <a:r>
              <a:rPr lang="en-US" sz="2400" b="1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〗</a:t>
            </a:r>
            <a:r>
              <a:rPr sz="2400" b="1"/>
              <a:t>pre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ce</a:t>
            </a:r>
            <a:r>
              <a:rPr sz="2400" b="1"/>
              <a:t>de </a:t>
            </a:r>
            <a:r>
              <a:rPr sz="2400"/>
              <a:t> /prɪˈsiːd/ </a:t>
            </a:r>
            <a:endParaRPr sz="2400"/>
          </a:p>
        </p:txBody>
      </p:sp>
      <p:sp>
        <p:nvSpPr>
          <p:cNvPr id="2" name="文本框 1"/>
          <p:cNvSpPr txBox="1"/>
          <p:nvPr/>
        </p:nvSpPr>
        <p:spPr>
          <a:xfrm>
            <a:off x="228600" y="608965"/>
            <a:ext cx="11602085" cy="6151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7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〖构词巧记〗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indent="0" fontAlgn="auto">
              <a:lnSpc>
                <a:spcPts val="27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 </a:t>
            </a:r>
            <a:r>
              <a:rPr sz="2400">
                <a:sym typeface="+mn-ea"/>
              </a:rPr>
              <a:t>[pre-=before 前；</a:t>
            </a:r>
            <a:r>
              <a:rPr sz="2400">
                <a:solidFill>
                  <a:schemeClr val="accent2">
                    <a:lumMod val="50000"/>
                  </a:schemeClr>
                </a:solidFill>
                <a:sym typeface="+mn-ea"/>
              </a:rPr>
              <a:t>ced</a:t>
            </a:r>
            <a:r>
              <a:rPr sz="2400">
                <a:sym typeface="+mn-ea"/>
              </a:rPr>
              <a:t>=to go行走；e→] </a:t>
            </a:r>
            <a:r>
              <a:rPr lang="zh-CN" altLang="en-US" sz="2400" i="1">
                <a:solidFill>
                  <a:srgbClr val="002060"/>
                </a:solidFill>
                <a:sym typeface="+mn-ea"/>
              </a:rPr>
              <a:t>先行；居先； 在…之前发生（或出现）</a:t>
            </a:r>
            <a:endParaRPr sz="2400">
              <a:sym typeface="+mn-ea"/>
            </a:endParaRPr>
          </a:p>
          <a:p>
            <a:pPr indent="0" fontAlgn="auto">
              <a:lnSpc>
                <a:spcPts val="27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〖派生词汇〗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indent="0" fontAlgn="auto">
              <a:lnSpc>
                <a:spcPts val="2780"/>
              </a:lnSpc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</a:t>
            </a:r>
            <a:r>
              <a:rPr sz="2400">
                <a:sym typeface="+mn-ea"/>
              </a:rPr>
              <a:t>precedence [preced(e); -ence ]</a:t>
            </a:r>
            <a:r>
              <a:rPr lang="zh-CN" altLang="en-US" sz="2400" i="1">
                <a:solidFill>
                  <a:srgbClr val="002060"/>
                </a:solidFill>
                <a:sym typeface="+mn-ea"/>
              </a:rPr>
              <a:t>n.居先；优先</a:t>
            </a:r>
            <a:endParaRPr lang="zh-CN" altLang="en-US" sz="2400" i="1">
              <a:solidFill>
                <a:srgbClr val="002060"/>
              </a:solidFill>
              <a:sym typeface="+mn-ea"/>
            </a:endParaRPr>
          </a:p>
          <a:p>
            <a:pPr indent="0" algn="l" fontAlgn="auto">
              <a:lnSpc>
                <a:spcPts val="278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</a:t>
            </a:r>
            <a:r>
              <a:rPr sz="2400">
                <a:sym typeface="+mn-ea"/>
              </a:rPr>
              <a:t>precedent  </a:t>
            </a:r>
            <a:r>
              <a:rPr lang="zh-CN" altLang="en-US" sz="2400" i="1">
                <a:solidFill>
                  <a:srgbClr val="002060"/>
                </a:solidFill>
                <a:sym typeface="+mn-ea"/>
              </a:rPr>
              <a:t>a. 在先的；优先的</a:t>
            </a:r>
            <a:r>
              <a:rPr lang="en-US" altLang="zh-CN" sz="2400" i="1">
                <a:solidFill>
                  <a:srgbClr val="002060"/>
                </a:solidFill>
                <a:sym typeface="+mn-ea"/>
              </a:rPr>
              <a:t> --</a:t>
            </a:r>
            <a:r>
              <a:rPr lang="en-US" altLang="zh-CN" sz="2400">
                <a:solidFill>
                  <a:srgbClr val="002060"/>
                </a:solidFill>
                <a:sym typeface="+mn-ea"/>
              </a:rPr>
              <a:t>u</a:t>
            </a:r>
            <a:r>
              <a:rPr sz="2400">
                <a:sym typeface="+mn-ea"/>
              </a:rPr>
              <a:t>nprecedented </a:t>
            </a:r>
            <a:r>
              <a:rPr lang="zh-CN" altLang="en-US" sz="2400" i="1">
                <a:solidFill>
                  <a:srgbClr val="002060"/>
                </a:solidFill>
                <a:sym typeface="+mn-ea"/>
              </a:rPr>
              <a:t>adj. 空前的；无前例的</a:t>
            </a:r>
            <a:endParaRPr lang="zh-CN" altLang="en-US" sz="2400" i="1">
              <a:solidFill>
                <a:srgbClr val="002060"/>
              </a:solidFill>
              <a:sym typeface="+mn-ea"/>
            </a:endParaRPr>
          </a:p>
          <a:p>
            <a:pPr indent="0" fontAlgn="auto">
              <a:lnSpc>
                <a:spcPts val="2780"/>
              </a:lnSpc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</a:t>
            </a:r>
            <a:r>
              <a:rPr sz="2400">
                <a:sym typeface="+mn-ea"/>
              </a:rPr>
              <a:t>precession [pre-; cess;-ion ]</a:t>
            </a:r>
            <a:r>
              <a:rPr lang="zh-CN" altLang="en-US" sz="2400" i="1">
                <a:solidFill>
                  <a:srgbClr val="002060"/>
                </a:solidFill>
                <a:sym typeface="+mn-ea"/>
              </a:rPr>
              <a:t>n. 向前的运动；先行</a:t>
            </a:r>
            <a:endParaRPr sz="2400">
              <a:sym typeface="+mn-ea"/>
            </a:endParaRPr>
          </a:p>
          <a:p>
            <a:pPr indent="0" fontAlgn="auto">
              <a:lnSpc>
                <a:spcPts val="278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〖单词活用〗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indent="0" fontAlgn="auto">
              <a:lnSpc>
                <a:spcPts val="2780"/>
              </a:lnSpc>
              <a:buFont typeface="Arial" panose="020B0604020202020204" pitchFamily="34" charset="0"/>
              <a:buNone/>
            </a:pPr>
            <a:r>
              <a:rPr lang="zh-CN" altLang="en-US" sz="2400" i="1">
                <a:solidFill>
                  <a:srgbClr val="002060"/>
                </a:solidFill>
                <a:sym typeface="+mn-ea"/>
              </a:rPr>
              <a:t>1.先于...(发生或存在)</a:t>
            </a:r>
            <a:endParaRPr lang="zh-CN" altLang="en-US" sz="2400" i="1">
              <a:solidFill>
                <a:srgbClr val="002060"/>
              </a:solidFill>
              <a:sym typeface="+mn-ea"/>
            </a:endParaRPr>
          </a:p>
          <a:p>
            <a:pPr marL="342900" indent="0" fontAlgn="auto">
              <a:lnSpc>
                <a:spcPts val="2780"/>
              </a:lnSpc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She </a:t>
            </a:r>
            <a:r>
              <a:rPr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preceded</a:t>
            </a:r>
            <a:r>
              <a:rPr sz="2400" u="sng">
                <a:sym typeface="+mn-ea"/>
              </a:rPr>
              <a:t> her speech</a:t>
            </a:r>
            <a:r>
              <a:rPr sz="2400">
                <a:sym typeface="+mn-ea"/>
              </a:rPr>
              <a:t> with a vote of thanks to the committee. </a:t>
            </a:r>
            <a:endParaRPr sz="2400">
              <a:sym typeface="+mn-ea"/>
            </a:endParaRPr>
          </a:p>
          <a:p>
            <a:pPr indent="0" fontAlgn="auto">
              <a:lnSpc>
                <a:spcPts val="2780"/>
              </a:lnSpc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   </a:t>
            </a:r>
            <a:r>
              <a:rPr sz="2400">
                <a:sym typeface="+mn-ea"/>
              </a:rPr>
              <a:t>她讲话的开头是对委员会的鸣谢。 </a:t>
            </a:r>
            <a:endParaRPr sz="2400">
              <a:sym typeface="+mn-ea"/>
            </a:endParaRPr>
          </a:p>
          <a:p>
            <a:pPr marL="342900" indent="0" fontAlgn="auto">
              <a:lnSpc>
                <a:spcPts val="2780"/>
              </a:lnSpc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a type of cloud </a:t>
            </a:r>
            <a:r>
              <a:rPr sz="2400" u="sng">
                <a:sym typeface="+mn-ea"/>
              </a:rPr>
              <a:t>that </a:t>
            </a:r>
            <a:r>
              <a:rPr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precedes</a:t>
            </a:r>
            <a:r>
              <a:rPr sz="2400" u="sng">
                <a:sym typeface="+mn-ea"/>
              </a:rPr>
              <a:t> rain</a:t>
            </a:r>
            <a:r>
              <a:rPr sz="2400">
                <a:sym typeface="+mn-ea"/>
              </a:rPr>
              <a:t> </a:t>
            </a:r>
            <a:endParaRPr sz="2400">
              <a:sym typeface="+mn-ea"/>
            </a:endParaRPr>
          </a:p>
          <a:p>
            <a:pPr indent="0" fontAlgn="auto">
              <a:lnSpc>
                <a:spcPts val="2780"/>
              </a:lnSpc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 </a:t>
            </a:r>
            <a:r>
              <a:rPr sz="2400">
                <a:sym typeface="+mn-ea"/>
              </a:rPr>
              <a:t>下雨前出现的一种云</a:t>
            </a:r>
            <a:endParaRPr sz="2400">
              <a:sym typeface="+mn-ea"/>
            </a:endParaRPr>
          </a:p>
          <a:p>
            <a:pPr indent="0" algn="l" fontAlgn="auto">
              <a:lnSpc>
                <a:spcPts val="278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i="1">
                <a:solidFill>
                  <a:srgbClr val="002060"/>
                </a:solidFill>
                <a:sym typeface="+mn-ea"/>
              </a:rPr>
              <a:t>2.走在...之前</a:t>
            </a:r>
            <a:endParaRPr lang="zh-CN" altLang="en-US" sz="2400" i="1">
              <a:solidFill>
                <a:srgbClr val="002060"/>
              </a:solidFill>
              <a:sym typeface="+mn-ea"/>
            </a:endParaRPr>
          </a:p>
          <a:p>
            <a:pPr marL="342900" indent="0" fontAlgn="auto">
              <a:lnSpc>
                <a:spcPts val="2780"/>
              </a:lnSpc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The guard </a:t>
            </a:r>
            <a:r>
              <a:rPr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preceded</a:t>
            </a:r>
            <a:r>
              <a:rPr sz="2400" u="sng">
                <a:sym typeface="+mn-ea"/>
              </a:rPr>
              <a:t> them</a:t>
            </a:r>
            <a:r>
              <a:rPr sz="2400">
                <a:sym typeface="+mn-ea"/>
              </a:rPr>
              <a:t> down the corridor.</a:t>
            </a:r>
            <a:endParaRPr sz="2400">
              <a:sym typeface="+mn-ea"/>
            </a:endParaRPr>
          </a:p>
          <a:p>
            <a:pPr indent="0" fontAlgn="auto">
              <a:lnSpc>
                <a:spcPts val="2780"/>
              </a:lnSpc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 </a:t>
            </a:r>
            <a:r>
              <a:rPr sz="2400">
                <a:sym typeface="+mn-ea"/>
              </a:rPr>
              <a:t>警卫带领他们穿过了走廊。 </a:t>
            </a:r>
            <a:endParaRPr sz="2400">
              <a:sym typeface="+mn-ea"/>
            </a:endParaRPr>
          </a:p>
          <a:p>
            <a:pPr marL="342900" indent="0" fontAlgn="auto">
              <a:lnSpc>
                <a:spcPts val="2780"/>
              </a:lnSpc>
              <a:buFont typeface="Arial" panose="020B0604020202020204" pitchFamily="34" charset="0"/>
              <a:buChar char="•"/>
            </a:pPr>
            <a:r>
              <a:rPr sz="2400">
                <a:solidFill>
                  <a:schemeClr val="accent2">
                    <a:lumMod val="50000"/>
                  </a:schemeClr>
                </a:solidFill>
                <a:sym typeface="+mn-ea"/>
              </a:rPr>
              <a:t>preceding</a:t>
            </a:r>
            <a:r>
              <a:rPr sz="2400">
                <a:sym typeface="+mn-ea"/>
              </a:rPr>
              <a:t> days/weeks/months/years</a:t>
            </a:r>
            <a:r>
              <a:rPr lang="en-US" sz="2400">
                <a:sym typeface="+mn-ea"/>
              </a:rPr>
              <a:t>/ </a:t>
            </a:r>
            <a:r>
              <a:rPr sz="2400">
                <a:sym typeface="+mn-ea"/>
              </a:rPr>
              <a:t>chapter/paragraph/page </a:t>
            </a:r>
            <a:endParaRPr sz="2400">
              <a:sym typeface="+mn-ea"/>
            </a:endParaRPr>
          </a:p>
          <a:p>
            <a:pPr indent="0" fontAlgn="auto">
              <a:lnSpc>
                <a:spcPts val="2780"/>
              </a:lnSpc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  </a:t>
            </a:r>
            <a:r>
              <a:rPr sz="2400">
                <a:sym typeface="+mn-ea"/>
              </a:rPr>
              <a:t>之前天/周/月/年</a:t>
            </a:r>
            <a:r>
              <a:rPr lang="en-US" sz="2400">
                <a:sym typeface="+mn-ea"/>
              </a:rPr>
              <a:t>   /前一章/段落/页面</a:t>
            </a:r>
            <a:endParaRPr sz="2400"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7289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课标外词汇-</a:t>
            </a:r>
            <a:r>
              <a:rPr lang="en-US" sz="2400" b="1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〗</a:t>
            </a:r>
            <a:r>
              <a:rPr sz="2400" b="1"/>
              <a:t> re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ced</a:t>
            </a:r>
            <a:r>
              <a:rPr sz="2400" b="1"/>
              <a:t>e </a:t>
            </a:r>
            <a:r>
              <a:rPr sz="2400"/>
              <a:t>/rɪˈsiːd/ </a:t>
            </a:r>
            <a:endParaRPr sz="2400"/>
          </a:p>
        </p:txBody>
      </p:sp>
      <p:sp>
        <p:nvSpPr>
          <p:cNvPr id="2" name="文本框 1"/>
          <p:cNvSpPr txBox="1"/>
          <p:nvPr/>
        </p:nvSpPr>
        <p:spPr>
          <a:xfrm>
            <a:off x="228600" y="608965"/>
            <a:ext cx="11602085" cy="6151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7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〖构词巧记〗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indent="0" fontAlgn="auto">
              <a:lnSpc>
                <a:spcPts val="27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</a:t>
            </a:r>
            <a:r>
              <a:rPr sz="2400">
                <a:sym typeface="+mn-ea"/>
              </a:rPr>
              <a:t>  [re-=backward向后；</a:t>
            </a:r>
            <a:r>
              <a:rPr sz="2400">
                <a:solidFill>
                  <a:schemeClr val="accent2">
                    <a:lumMod val="50000"/>
                  </a:schemeClr>
                </a:solidFill>
                <a:sym typeface="+mn-ea"/>
              </a:rPr>
              <a:t>ced</a:t>
            </a:r>
            <a:r>
              <a:rPr sz="2400">
                <a:sym typeface="+mn-ea"/>
              </a:rPr>
              <a:t>=to go走；e→“to go backward向后走”→]</a:t>
            </a:r>
            <a:r>
              <a:rPr lang="zh-CN" altLang="en-US" sz="2400" i="1">
                <a:solidFill>
                  <a:srgbClr val="002060"/>
                </a:solidFill>
                <a:sym typeface="+mn-ea"/>
              </a:rPr>
              <a:t>v.后退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〖派生词汇〗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indent="0" fontAlgn="auto">
              <a:lnSpc>
                <a:spcPts val="2780"/>
              </a:lnSpc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</a:t>
            </a:r>
            <a:r>
              <a:rPr sz="2400">
                <a:sym typeface="+mn-ea"/>
              </a:rPr>
              <a:t>recession [re-; cess;-ion]</a:t>
            </a:r>
            <a:r>
              <a:rPr lang="zh-CN" altLang="en-US" sz="2400" i="1">
                <a:solidFill>
                  <a:srgbClr val="002060"/>
                </a:solidFill>
                <a:sym typeface="+mn-ea"/>
              </a:rPr>
              <a:t>n.后退</a:t>
            </a:r>
            <a:endParaRPr sz="2400">
              <a:sym typeface="+mn-ea"/>
            </a:endParaRPr>
          </a:p>
          <a:p>
            <a:pPr indent="0" fontAlgn="auto">
              <a:lnSpc>
                <a:spcPts val="2780"/>
              </a:lnSpc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</a:t>
            </a:r>
            <a:r>
              <a:rPr sz="2400">
                <a:sym typeface="+mn-ea"/>
              </a:rPr>
              <a:t>recessive [re-; cess; -ive] </a:t>
            </a:r>
            <a:r>
              <a:rPr lang="zh-CN" altLang="en-US" sz="2400" i="1">
                <a:solidFill>
                  <a:srgbClr val="002060"/>
                </a:solidFill>
                <a:sym typeface="+mn-ea"/>
              </a:rPr>
              <a:t>a. 后退的；隐退的</a:t>
            </a:r>
            <a:endParaRPr sz="2400">
              <a:sym typeface="+mn-ea"/>
            </a:endParaRPr>
          </a:p>
          <a:p>
            <a:pPr algn="l" fontAlgn="auto">
              <a:lnSpc>
                <a:spcPts val="278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</a:t>
            </a:r>
            <a:r>
              <a:rPr sz="2400">
                <a:sym typeface="+mn-ea"/>
              </a:rPr>
              <a:t>recess [re-; cess] </a:t>
            </a:r>
            <a:r>
              <a:rPr lang="zh-CN" altLang="en-US" sz="2400" i="1">
                <a:solidFill>
                  <a:srgbClr val="002060"/>
                </a:solidFill>
                <a:sym typeface="+mn-ea"/>
              </a:rPr>
              <a:t>n. 休息；休会</a:t>
            </a:r>
            <a:endParaRPr lang="zh-CN" altLang="en-US" sz="2400" i="1">
              <a:solidFill>
                <a:srgbClr val="002060"/>
              </a:solidFill>
              <a:sym typeface="+mn-ea"/>
            </a:endParaRPr>
          </a:p>
          <a:p>
            <a:pPr indent="0" fontAlgn="auto">
              <a:lnSpc>
                <a:spcPts val="278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〖单词活用〗</a:t>
            </a:r>
            <a:r>
              <a:rPr sz="2400">
                <a:sym typeface="+mn-ea"/>
              </a:rPr>
              <a:t> </a:t>
            </a:r>
            <a:endParaRPr sz="2400">
              <a:sym typeface="+mn-ea"/>
            </a:endParaRPr>
          </a:p>
          <a:p>
            <a:pPr indent="0" fontAlgn="auto">
              <a:lnSpc>
                <a:spcPts val="2780"/>
              </a:lnSpc>
              <a:buFont typeface="Arial" panose="020B0604020202020204" pitchFamily="34" charset="0"/>
              <a:buNone/>
            </a:pPr>
            <a:r>
              <a:rPr lang="zh-CN" altLang="en-US" sz="2400" i="1">
                <a:solidFill>
                  <a:srgbClr val="002060"/>
                </a:solidFill>
                <a:sym typeface="+mn-ea"/>
              </a:rPr>
              <a:t>1. 逐渐远离；渐渐远去</a:t>
            </a:r>
            <a:endParaRPr lang="zh-CN" altLang="en-US" sz="2400" i="1">
              <a:solidFill>
                <a:srgbClr val="002060"/>
              </a:solidFill>
              <a:sym typeface="+mn-ea"/>
            </a:endParaRPr>
          </a:p>
          <a:p>
            <a:pPr marL="342900" indent="-342900" fontAlgn="auto">
              <a:lnSpc>
                <a:spcPts val="2780"/>
              </a:lnSpc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The sound of the truck </a:t>
            </a:r>
            <a:r>
              <a:rPr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receded</a:t>
            </a:r>
            <a:r>
              <a:rPr sz="2400" u="sng">
                <a:sym typeface="+mn-ea"/>
              </a:rPr>
              <a:t> into the distance</a:t>
            </a:r>
            <a:r>
              <a:rPr sz="2400">
                <a:sym typeface="+mn-ea"/>
              </a:rPr>
              <a:t>. </a:t>
            </a:r>
            <a:endParaRPr sz="2400">
              <a:sym typeface="+mn-ea"/>
            </a:endParaRPr>
          </a:p>
          <a:p>
            <a:pPr indent="0" fontAlgn="auto">
              <a:lnSpc>
                <a:spcPts val="2780"/>
              </a:lnSpc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  </a:t>
            </a:r>
            <a:r>
              <a:rPr sz="2400">
                <a:sym typeface="+mn-ea"/>
              </a:rPr>
              <a:t>卡车的声音渐渐在远处消失了。 </a:t>
            </a:r>
            <a:endParaRPr sz="2400">
              <a:sym typeface="+mn-ea"/>
            </a:endParaRPr>
          </a:p>
          <a:p>
            <a:pPr marL="342900" indent="-342900" fontAlgn="auto">
              <a:lnSpc>
                <a:spcPts val="2780"/>
              </a:lnSpc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She watched </a:t>
            </a:r>
            <a:r>
              <a:rPr sz="2400" u="sng">
                <a:sym typeface="+mn-ea"/>
              </a:rPr>
              <a:t>his </a:t>
            </a:r>
            <a:r>
              <a:rPr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receding</a:t>
            </a:r>
            <a:r>
              <a:rPr sz="2400" u="sng">
                <a:sym typeface="+mn-ea"/>
              </a:rPr>
              <a:t> figure</a:t>
            </a:r>
            <a:r>
              <a:rPr sz="2400">
                <a:sym typeface="+mn-ea"/>
              </a:rPr>
              <a:t>. </a:t>
            </a:r>
            <a:endParaRPr sz="2400">
              <a:sym typeface="+mn-ea"/>
            </a:endParaRPr>
          </a:p>
          <a:p>
            <a:pPr indent="0" fontAlgn="auto">
              <a:lnSpc>
                <a:spcPts val="2780"/>
              </a:lnSpc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   </a:t>
            </a:r>
            <a:r>
              <a:rPr sz="2400">
                <a:sym typeface="+mn-ea"/>
              </a:rPr>
              <a:t>她看着他的身影渐渐远去。 </a:t>
            </a:r>
            <a:endParaRPr sz="2400">
              <a:sym typeface="+mn-ea"/>
            </a:endParaRPr>
          </a:p>
          <a:p>
            <a:pPr indent="0" fontAlgn="auto">
              <a:lnSpc>
                <a:spcPts val="2780"/>
              </a:lnSpc>
              <a:buFont typeface="Arial" panose="020B0604020202020204" pitchFamily="34" charset="0"/>
              <a:buNone/>
            </a:pPr>
            <a:r>
              <a:rPr lang="zh-CN" altLang="en-US" sz="2400" i="1">
                <a:solidFill>
                  <a:srgbClr val="002060"/>
                </a:solidFill>
                <a:sym typeface="+mn-ea"/>
              </a:rPr>
              <a:t>2.(尤指问题、感情或品质 )  逐渐减弱；慢慢变小; (问题或疾病等) 好转</a:t>
            </a:r>
            <a:endParaRPr lang="zh-CN" altLang="en-US" sz="2400" i="1">
              <a:solidFill>
                <a:srgbClr val="002060"/>
              </a:solidFill>
              <a:sym typeface="+mn-ea"/>
            </a:endParaRPr>
          </a:p>
          <a:p>
            <a:pPr marL="342900" indent="-342900" fontAlgn="auto">
              <a:lnSpc>
                <a:spcPts val="2780"/>
              </a:lnSpc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The prospect of bankruptcy </a:t>
            </a:r>
            <a:r>
              <a:rPr sz="2400" u="sng">
                <a:sym typeface="+mn-ea"/>
              </a:rPr>
              <a:t>has now </a:t>
            </a:r>
            <a:r>
              <a:rPr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receded</a:t>
            </a:r>
            <a:r>
              <a:rPr sz="2400">
                <a:sym typeface="+mn-ea"/>
              </a:rPr>
              <a:t>. </a:t>
            </a:r>
            <a:endParaRPr sz="2400">
              <a:sym typeface="+mn-ea"/>
            </a:endParaRPr>
          </a:p>
          <a:p>
            <a:pPr indent="0" fontAlgn="auto">
              <a:lnSpc>
                <a:spcPts val="2780"/>
              </a:lnSpc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  </a:t>
            </a:r>
            <a:r>
              <a:rPr sz="2400">
                <a:sym typeface="+mn-ea"/>
              </a:rPr>
              <a:t>破产的可能性现已减少了。</a:t>
            </a:r>
            <a:endParaRPr sz="2400">
              <a:sym typeface="+mn-ea"/>
            </a:endParaRPr>
          </a:p>
          <a:p>
            <a:pPr marL="342900" indent="-342900" fontAlgn="auto">
              <a:lnSpc>
                <a:spcPts val="2780"/>
              </a:lnSpc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The pain </a:t>
            </a:r>
            <a:r>
              <a:rPr sz="2400" u="sng">
                <a:sym typeface="+mn-ea"/>
              </a:rPr>
              <a:t>was</a:t>
            </a:r>
            <a:r>
              <a:rPr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 receding</a:t>
            </a:r>
            <a:r>
              <a:rPr sz="2400" u="sng">
                <a:sym typeface="+mn-ea"/>
              </a:rPr>
              <a:t> slightly</a:t>
            </a:r>
            <a:r>
              <a:rPr sz="2400">
                <a:sym typeface="+mn-ea"/>
              </a:rPr>
              <a:t>. </a:t>
            </a:r>
            <a:endParaRPr sz="2400">
              <a:sym typeface="+mn-ea"/>
            </a:endParaRPr>
          </a:p>
          <a:p>
            <a:pPr indent="0" fontAlgn="auto">
              <a:lnSpc>
                <a:spcPts val="2780"/>
              </a:lnSpc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   </a:t>
            </a:r>
            <a:r>
              <a:rPr sz="2400">
                <a:sym typeface="+mn-ea"/>
              </a:rPr>
              <a:t>疼痛正在一点一点地减弱。 </a:t>
            </a:r>
            <a:endParaRPr sz="2400"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7289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课标外词汇-</a:t>
            </a:r>
            <a:r>
              <a:rPr lang="en-US" sz="2400" b="1">
                <a:solidFill>
                  <a:schemeClr val="accent2">
                    <a:lumMod val="50000"/>
                  </a:schemeClr>
                </a:solidFill>
              </a:rPr>
              <a:t>7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〗</a:t>
            </a:r>
            <a:r>
              <a:rPr sz="2400" b="1"/>
              <a:t> se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ced</a:t>
            </a:r>
            <a:r>
              <a:rPr sz="2400" b="1"/>
              <a:t>e</a:t>
            </a:r>
            <a:r>
              <a:rPr sz="2400"/>
              <a:t> /sɪˈsiːd/ </a:t>
            </a:r>
            <a:endParaRPr sz="2400"/>
          </a:p>
        </p:txBody>
      </p:sp>
      <p:sp>
        <p:nvSpPr>
          <p:cNvPr id="2" name="文本框 1"/>
          <p:cNvSpPr txBox="1"/>
          <p:nvPr/>
        </p:nvSpPr>
        <p:spPr>
          <a:xfrm>
            <a:off x="228600" y="664210"/>
            <a:ext cx="11602085" cy="5892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34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〖构词巧记〗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indent="0" algn="l" fontAlgn="auto">
              <a:lnSpc>
                <a:spcPts val="348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</a:t>
            </a:r>
            <a:r>
              <a:rPr sz="2400">
                <a:sym typeface="+mn-ea"/>
              </a:rPr>
              <a:t> [se-=apart分离；</a:t>
            </a:r>
            <a:r>
              <a:rPr sz="2400">
                <a:solidFill>
                  <a:schemeClr val="accent2">
                    <a:lumMod val="50000"/>
                  </a:schemeClr>
                </a:solidFill>
                <a:sym typeface="+mn-ea"/>
              </a:rPr>
              <a:t>ced</a:t>
            </a:r>
            <a:r>
              <a:rPr sz="2400">
                <a:sym typeface="+mn-ea"/>
              </a:rPr>
              <a:t>-to go走；-e→] </a:t>
            </a:r>
            <a:r>
              <a:rPr lang="zh-CN" altLang="en-US" sz="2400" i="1">
                <a:solidFill>
                  <a:srgbClr val="002060"/>
                </a:solidFill>
                <a:sym typeface="+mn-ea"/>
              </a:rPr>
              <a:t>v. 脱离，退出(团体)</a:t>
            </a:r>
            <a:endParaRPr lang="zh-CN" altLang="en-US" sz="2400" i="1">
              <a:solidFill>
                <a:srgbClr val="002060"/>
              </a:solidFill>
              <a:sym typeface="+mn-ea"/>
            </a:endParaRPr>
          </a:p>
          <a:p>
            <a:pPr indent="0" fontAlgn="auto">
              <a:lnSpc>
                <a:spcPts val="348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〖派生词汇〗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indent="0" algn="l" fontAlgn="auto">
              <a:lnSpc>
                <a:spcPts val="348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</a:t>
            </a:r>
            <a:r>
              <a:rPr sz="2400">
                <a:sym typeface="+mn-ea"/>
              </a:rPr>
              <a:t>seceder [seced(e);-ern.]</a:t>
            </a:r>
            <a:r>
              <a:rPr lang="en-US" sz="2400">
                <a:sym typeface="+mn-ea"/>
              </a:rPr>
              <a:t> </a:t>
            </a:r>
            <a:r>
              <a:rPr lang="zh-CN" altLang="en-US" sz="2400" i="1">
                <a:solidFill>
                  <a:srgbClr val="002060"/>
                </a:solidFill>
                <a:sym typeface="+mn-ea"/>
              </a:rPr>
              <a:t>n.退出者；退党者；退教者</a:t>
            </a:r>
            <a:endParaRPr lang="zh-CN" altLang="en-US" sz="2400" i="1">
              <a:solidFill>
                <a:srgbClr val="002060"/>
              </a:solidFill>
              <a:sym typeface="+mn-ea"/>
            </a:endParaRPr>
          </a:p>
          <a:p>
            <a:pPr indent="0" algn="l" fontAlgn="auto">
              <a:lnSpc>
                <a:spcPts val="348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</a:t>
            </a:r>
            <a:r>
              <a:rPr sz="2400">
                <a:sym typeface="+mn-ea"/>
              </a:rPr>
              <a:t>secession [se-; cess;ion n.]</a:t>
            </a:r>
            <a:r>
              <a:rPr lang="en-US" sz="2400">
                <a:sym typeface="+mn-ea"/>
              </a:rPr>
              <a:t> </a:t>
            </a:r>
            <a:r>
              <a:rPr lang="zh-CN" altLang="en-US" sz="2400" i="1">
                <a:solidFill>
                  <a:srgbClr val="002060"/>
                </a:solidFill>
                <a:sym typeface="+mn-ea"/>
              </a:rPr>
              <a:t>n.脱离；退出</a:t>
            </a:r>
            <a:endParaRPr lang="zh-CN" altLang="en-US" sz="2400" i="1">
              <a:solidFill>
                <a:srgbClr val="002060"/>
              </a:solidFill>
              <a:sym typeface="+mn-ea"/>
            </a:endParaRPr>
          </a:p>
          <a:p>
            <a:pPr indent="0" fontAlgn="auto">
              <a:lnSpc>
                <a:spcPts val="348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〖单词活用〗</a:t>
            </a:r>
            <a:r>
              <a:rPr sz="2400">
                <a:sym typeface="+mn-ea"/>
              </a:rPr>
              <a:t> </a:t>
            </a:r>
            <a:endParaRPr sz="2400">
              <a:sym typeface="+mn-ea"/>
            </a:endParaRPr>
          </a:p>
          <a:p>
            <a:pPr marL="342900" indent="0" fontAlgn="auto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He</a:t>
            </a:r>
            <a:r>
              <a:rPr sz="2400">
                <a:solidFill>
                  <a:schemeClr val="accent2">
                    <a:lumMod val="50000"/>
                  </a:schemeClr>
                </a:solidFill>
                <a:sym typeface="+mn-ea"/>
              </a:rPr>
              <a:t> </a:t>
            </a:r>
            <a:r>
              <a:rPr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seceded</a:t>
            </a:r>
            <a:r>
              <a:rPr sz="2400" u="sng">
                <a:sym typeface="+mn-ea"/>
              </a:rPr>
              <a:t> from</a:t>
            </a:r>
            <a:r>
              <a:rPr sz="2400">
                <a:sym typeface="+mn-ea"/>
              </a:rPr>
              <a:t> the Liberal Party.</a:t>
            </a:r>
            <a:endParaRPr sz="2400">
              <a:sym typeface="+mn-ea"/>
            </a:endParaRPr>
          </a:p>
          <a:p>
            <a:pPr indent="0" fontAlgn="auto">
              <a:lnSpc>
                <a:spcPts val="3480"/>
              </a:lnSpc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  </a:t>
            </a:r>
            <a:r>
              <a:rPr sz="2400">
                <a:sym typeface="+mn-ea"/>
              </a:rPr>
              <a:t>他退出了自由党。</a:t>
            </a:r>
            <a:endParaRPr sz="2400">
              <a:sym typeface="+mn-ea"/>
            </a:endParaRPr>
          </a:p>
          <a:p>
            <a:pPr marL="342900" indent="0" fontAlgn="auto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There is likely to be civil war if the region tries to </a:t>
            </a:r>
            <a:r>
              <a:rPr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secede</a:t>
            </a:r>
            <a:r>
              <a:rPr sz="2400" u="sng">
                <a:sym typeface="+mn-ea"/>
              </a:rPr>
              <a:t> from</a:t>
            </a:r>
            <a:r>
              <a:rPr sz="2400">
                <a:sym typeface="+mn-ea"/>
              </a:rPr>
              <a:t> the south.</a:t>
            </a:r>
            <a:endParaRPr sz="2400">
              <a:sym typeface="+mn-ea"/>
            </a:endParaRPr>
          </a:p>
          <a:p>
            <a:pPr indent="0" fontAlgn="auto">
              <a:lnSpc>
                <a:spcPts val="3480"/>
              </a:lnSpc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  </a:t>
            </a:r>
            <a:r>
              <a:rPr sz="2400">
                <a:sym typeface="+mn-ea"/>
              </a:rPr>
              <a:t>如果这一地区想脱离南方而独立，很可能会爆发内战。</a:t>
            </a:r>
            <a:endParaRPr sz="2400">
              <a:sym typeface="+mn-ea"/>
            </a:endParaRPr>
          </a:p>
          <a:p>
            <a:pPr marL="342900" indent="0" fontAlgn="auto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The state shall never allow the "Taiwan independence" secessionist forces to make Taiwan </a:t>
            </a:r>
            <a:r>
              <a:rPr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secede</a:t>
            </a:r>
            <a:r>
              <a:rPr sz="2400" u="sng">
                <a:sym typeface="+mn-ea"/>
              </a:rPr>
              <a:t> from</a:t>
            </a:r>
            <a:r>
              <a:rPr sz="2400">
                <a:sym typeface="+mn-ea"/>
              </a:rPr>
              <a:t> China under any name or by any means</a:t>
            </a:r>
            <a:r>
              <a:rPr lang="en-US" sz="2400">
                <a:sym typeface="+mn-ea"/>
              </a:rPr>
              <a:t>.</a:t>
            </a:r>
            <a:endParaRPr lang="en-US" sz="2400">
              <a:sym typeface="+mn-ea"/>
            </a:endParaRPr>
          </a:p>
          <a:p>
            <a:pPr indent="0" fontAlgn="auto">
              <a:lnSpc>
                <a:spcPts val="3480"/>
              </a:lnSpc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  </a:t>
            </a:r>
            <a:r>
              <a:rPr sz="2400">
                <a:sym typeface="+mn-ea"/>
              </a:rPr>
              <a:t>国家绝不允许“台独”分裂势力以任何名义、任何方式把台湾从中国分裂出去。</a:t>
            </a:r>
            <a:endParaRPr sz="2400"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7289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课标外词汇-</a:t>
            </a:r>
            <a:r>
              <a:rPr lang="en-US" sz="2400" b="1"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〗</a:t>
            </a:r>
            <a:r>
              <a:rPr sz="2400" b="1"/>
              <a:t> con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ced</a:t>
            </a:r>
            <a:r>
              <a:rPr sz="2400" b="1"/>
              <a:t>e</a:t>
            </a:r>
            <a:r>
              <a:rPr sz="2400"/>
              <a:t> /kənˈsiːd/ </a:t>
            </a:r>
            <a:endParaRPr sz="2400"/>
          </a:p>
        </p:txBody>
      </p:sp>
      <p:sp>
        <p:nvSpPr>
          <p:cNvPr id="2" name="文本框 1"/>
          <p:cNvSpPr txBox="1"/>
          <p:nvPr/>
        </p:nvSpPr>
        <p:spPr>
          <a:xfrm>
            <a:off x="228600" y="608965"/>
            <a:ext cx="11602085" cy="6205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9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〖构词巧记〗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indent="0" fontAlgn="auto">
              <a:lnSpc>
                <a:spcPts val="29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</a:t>
            </a:r>
            <a:r>
              <a:rPr sz="2400">
                <a:sym typeface="+mn-ea"/>
              </a:rPr>
              <a:t> [con--thoroughly 彻底地；</a:t>
            </a:r>
            <a:r>
              <a:rPr sz="2400">
                <a:solidFill>
                  <a:schemeClr val="accent2">
                    <a:lumMod val="50000"/>
                  </a:schemeClr>
                </a:solidFill>
                <a:sym typeface="+mn-ea"/>
              </a:rPr>
              <a:t>ced</a:t>
            </a:r>
            <a:r>
              <a:rPr sz="2400">
                <a:sym typeface="+mn-ea"/>
              </a:rPr>
              <a:t>=to go走开；e一“thoroughly go away (from an opponent)完全离开(对手)”→] </a:t>
            </a:r>
            <a:r>
              <a:rPr lang="zh-CN" altLang="en-US" sz="2400" i="1">
                <a:solidFill>
                  <a:srgbClr val="002060"/>
                </a:solidFill>
                <a:sym typeface="+mn-ea"/>
              </a:rPr>
              <a:t>v.让步</a:t>
            </a:r>
            <a:r>
              <a:rPr sz="2400">
                <a:sym typeface="+mn-ea"/>
              </a:rPr>
              <a:t> </a:t>
            </a:r>
            <a:endParaRPr sz="2400">
              <a:sym typeface="+mn-ea"/>
            </a:endParaRPr>
          </a:p>
          <a:p>
            <a:pPr indent="0" fontAlgn="auto">
              <a:lnSpc>
                <a:spcPts val="29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〖派生词汇〗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algn="l" fontAlgn="auto">
              <a:lnSpc>
                <a:spcPts val="298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</a:t>
            </a:r>
            <a:r>
              <a:rPr sz="2400">
                <a:sym typeface="+mn-ea"/>
              </a:rPr>
              <a:t>concession [con-;cess;-ion n.]</a:t>
            </a:r>
            <a:r>
              <a:rPr lang="zh-CN" altLang="en-US" sz="2400" i="1">
                <a:solidFill>
                  <a:srgbClr val="002060"/>
                </a:solidFill>
                <a:sym typeface="+mn-ea"/>
              </a:rPr>
              <a:t>n.让步；让与物；租界</a:t>
            </a:r>
            <a:endParaRPr lang="zh-CN" altLang="en-US" sz="2400" i="1">
              <a:solidFill>
                <a:srgbClr val="002060"/>
              </a:solidFill>
              <a:sym typeface="+mn-ea"/>
            </a:endParaRPr>
          </a:p>
          <a:p>
            <a:pPr indent="0" fontAlgn="auto">
              <a:lnSpc>
                <a:spcPts val="2980"/>
              </a:lnSpc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</a:t>
            </a:r>
            <a:r>
              <a:rPr sz="2400">
                <a:sym typeface="+mn-ea"/>
              </a:rPr>
              <a:t>concessive [con-; cess;-ive a.] </a:t>
            </a:r>
            <a:r>
              <a:rPr lang="zh-CN" altLang="en-US" sz="2400" i="1">
                <a:solidFill>
                  <a:srgbClr val="002060"/>
                </a:solidFill>
                <a:sym typeface="+mn-ea"/>
              </a:rPr>
              <a:t>a.让步的</a:t>
            </a:r>
            <a:endParaRPr sz="2400">
              <a:sym typeface="+mn-ea"/>
            </a:endParaRPr>
          </a:p>
          <a:p>
            <a:pPr indent="0" fontAlgn="auto">
              <a:lnSpc>
                <a:spcPts val="298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〖单词活用〗</a:t>
            </a:r>
            <a:r>
              <a:rPr sz="2400">
                <a:sym typeface="+mn-ea"/>
              </a:rPr>
              <a:t> </a:t>
            </a:r>
            <a:endParaRPr sz="2400">
              <a:sym typeface="+mn-ea"/>
            </a:endParaRPr>
          </a:p>
          <a:p>
            <a:pPr algn="l" fontAlgn="auto">
              <a:lnSpc>
                <a:spcPts val="298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i="1">
                <a:solidFill>
                  <a:srgbClr val="002060"/>
                </a:solidFill>
                <a:sym typeface="+mn-ea"/>
              </a:rPr>
              <a:t>1. (常指不情愿地) 承认（某事属实、合乎逻辑等）</a:t>
            </a:r>
            <a:endParaRPr lang="zh-CN" altLang="en-US" sz="2400" i="1">
              <a:solidFill>
                <a:srgbClr val="002060"/>
              </a:solidFill>
              <a:sym typeface="+mn-ea"/>
            </a:endParaRPr>
          </a:p>
          <a:p>
            <a:pPr marL="342900" indent="-342900" fontAlgn="auto">
              <a:lnSpc>
                <a:spcPts val="2980"/>
              </a:lnSpc>
              <a:buFont typeface="Arial" panose="020B0604020202020204" pitchFamily="34" charset="0"/>
              <a:buChar char="•"/>
            </a:pPr>
            <a:r>
              <a:rPr lang="en-US" sz="2400">
                <a:sym typeface="+mn-ea"/>
              </a:rPr>
              <a:t>“</a:t>
            </a:r>
            <a:r>
              <a:rPr sz="2400">
                <a:sym typeface="+mn-ea"/>
              </a:rPr>
              <a:t>Not bad,</a:t>
            </a:r>
            <a:r>
              <a:rPr lang="en-US" sz="2400">
                <a:sym typeface="+mn-ea"/>
              </a:rPr>
              <a:t>”</a:t>
            </a:r>
            <a:r>
              <a:rPr sz="2400">
                <a:sym typeface="+mn-ea"/>
              </a:rPr>
              <a:t> she </a:t>
            </a:r>
            <a:r>
              <a:rPr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conceded</a:t>
            </a:r>
            <a:r>
              <a:rPr sz="2400" u="sng">
                <a:sym typeface="+mn-ea"/>
              </a:rPr>
              <a:t> grudgingly</a:t>
            </a:r>
            <a:r>
              <a:rPr sz="2400">
                <a:sym typeface="+mn-ea"/>
              </a:rPr>
              <a:t>.</a:t>
            </a:r>
            <a:r>
              <a:rPr sz="2400" i="1" baseline="-25000">
                <a:sym typeface="+mn-ea"/>
              </a:rPr>
              <a:t> /ˈɡrʌdʒɪŋli/ adv. 勉强地；不情愿地</a:t>
            </a:r>
            <a:r>
              <a:rPr sz="2400" i="1">
                <a:sym typeface="+mn-ea"/>
              </a:rPr>
              <a:t> </a:t>
            </a:r>
            <a:endParaRPr sz="2400" i="1">
              <a:sym typeface="+mn-ea"/>
            </a:endParaRPr>
          </a:p>
          <a:p>
            <a:pPr indent="0" fontAlgn="auto">
              <a:lnSpc>
                <a:spcPts val="2980"/>
              </a:lnSpc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   </a:t>
            </a:r>
            <a:r>
              <a:rPr sz="2400">
                <a:sym typeface="+mn-ea"/>
              </a:rPr>
              <a:t>“不错。”她勉强承认道。</a:t>
            </a:r>
            <a:endParaRPr sz="2400">
              <a:sym typeface="+mn-ea"/>
            </a:endParaRPr>
          </a:p>
          <a:p>
            <a:pPr marL="342900" indent="-342900" fontAlgn="auto">
              <a:lnSpc>
                <a:spcPts val="2980"/>
              </a:lnSpc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He </a:t>
            </a:r>
            <a:r>
              <a:rPr sz="2400" u="sng">
                <a:sym typeface="+mn-ea"/>
              </a:rPr>
              <a:t>was forced to </a:t>
            </a:r>
            <a:r>
              <a:rPr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concede</a:t>
            </a:r>
            <a:r>
              <a:rPr sz="2400">
                <a:sym typeface="+mn-ea"/>
              </a:rPr>
              <a:t> (that) there might be difficulties. </a:t>
            </a:r>
            <a:endParaRPr sz="2400">
              <a:sym typeface="+mn-ea"/>
            </a:endParaRPr>
          </a:p>
          <a:p>
            <a:pPr indent="0" fontAlgn="auto">
              <a:lnSpc>
                <a:spcPts val="2980"/>
              </a:lnSpc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    </a:t>
            </a:r>
            <a:r>
              <a:rPr sz="2400">
                <a:sym typeface="+mn-ea"/>
              </a:rPr>
              <a:t>他被迫承认可能有困难。</a:t>
            </a:r>
            <a:endParaRPr sz="2400">
              <a:sym typeface="+mn-ea"/>
            </a:endParaRPr>
          </a:p>
          <a:p>
            <a:pPr marL="342900" indent="-342900" fontAlgn="auto">
              <a:lnSpc>
                <a:spcPts val="2980"/>
              </a:lnSpc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I </a:t>
            </a:r>
            <a:r>
              <a:rPr sz="2400" u="sng">
                <a:sym typeface="+mn-ea"/>
              </a:rPr>
              <a:t>had to </a:t>
            </a:r>
            <a:r>
              <a:rPr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concede</a:t>
            </a:r>
            <a:r>
              <a:rPr sz="2400">
                <a:sym typeface="+mn-ea"/>
              </a:rPr>
              <a:t> the logic of this. </a:t>
            </a:r>
            <a:endParaRPr sz="2400">
              <a:sym typeface="+mn-ea"/>
            </a:endParaRPr>
          </a:p>
          <a:p>
            <a:pPr indent="0" fontAlgn="auto">
              <a:lnSpc>
                <a:spcPts val="2980"/>
              </a:lnSpc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    </a:t>
            </a:r>
            <a:r>
              <a:rPr sz="2400">
                <a:sym typeface="+mn-ea"/>
              </a:rPr>
              <a:t>我得承认这件事情有它的逻辑。 </a:t>
            </a:r>
            <a:endParaRPr sz="2400">
              <a:sym typeface="+mn-ea"/>
            </a:endParaRPr>
          </a:p>
          <a:p>
            <a:pPr marL="342900" indent="-342900" fontAlgn="auto">
              <a:lnSpc>
                <a:spcPts val="2980"/>
              </a:lnSpc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He </a:t>
            </a:r>
            <a:r>
              <a:rPr sz="2400" u="sng">
                <a:sym typeface="+mn-ea"/>
              </a:rPr>
              <a:t>reluctantly </a:t>
            </a:r>
            <a:r>
              <a:rPr sz="2400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conceded</a:t>
            </a:r>
            <a:r>
              <a:rPr sz="2400">
                <a:sym typeface="+mn-ea"/>
              </a:rPr>
              <a:t> the point to me. </a:t>
            </a:r>
            <a:endParaRPr sz="2400">
              <a:sym typeface="+mn-ea"/>
            </a:endParaRPr>
          </a:p>
          <a:p>
            <a:pPr indent="0" fontAlgn="auto">
              <a:lnSpc>
                <a:spcPts val="2980"/>
              </a:lnSpc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     </a:t>
            </a:r>
            <a:r>
              <a:rPr sz="2400">
                <a:sym typeface="+mn-ea"/>
              </a:rPr>
              <a:t>他不情愿地向我承认了这一点。</a:t>
            </a:r>
            <a:endParaRPr sz="2400"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7289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课标外词汇-</a:t>
            </a:r>
            <a:r>
              <a:rPr lang="en-US" sz="2400" b="1"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〗</a:t>
            </a:r>
            <a:r>
              <a:rPr sz="2400" b="1"/>
              <a:t> con</a:t>
            </a:r>
            <a:r>
              <a:rPr sz="2400" b="1">
                <a:solidFill>
                  <a:schemeClr val="accent2">
                    <a:lumMod val="50000"/>
                  </a:schemeClr>
                </a:solidFill>
              </a:rPr>
              <a:t>ced</a:t>
            </a:r>
            <a:r>
              <a:rPr sz="2400" b="1"/>
              <a:t>e</a:t>
            </a:r>
            <a:r>
              <a:rPr sz="2400"/>
              <a:t> /kənˈsiːd/ </a:t>
            </a:r>
            <a:endParaRPr sz="2400"/>
          </a:p>
        </p:txBody>
      </p:sp>
      <p:sp>
        <p:nvSpPr>
          <p:cNvPr id="2" name="文本框 1"/>
          <p:cNvSpPr txBox="1"/>
          <p:nvPr/>
        </p:nvSpPr>
        <p:spPr>
          <a:xfrm>
            <a:off x="228600" y="673100"/>
            <a:ext cx="11602085" cy="6015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30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〖构词巧记〗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algn="l" fontAlgn="auto">
              <a:lnSpc>
                <a:spcPts val="3080"/>
              </a:lnSpc>
              <a:buClrTx/>
              <a:buSzTx/>
              <a:buFont typeface="Arial" panose="020B0604020202020204" pitchFamily="34" charset="0"/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</a:t>
            </a:r>
            <a:r>
              <a:rPr sz="2400">
                <a:sym typeface="+mn-ea"/>
              </a:rPr>
              <a:t> [con--thoroughly 彻底地；</a:t>
            </a:r>
            <a:r>
              <a:rPr sz="2400">
                <a:solidFill>
                  <a:schemeClr val="accent2">
                    <a:lumMod val="50000"/>
                  </a:schemeClr>
                </a:solidFill>
                <a:sym typeface="+mn-ea"/>
              </a:rPr>
              <a:t>ced</a:t>
            </a:r>
            <a:r>
              <a:rPr sz="2400">
                <a:sym typeface="+mn-ea"/>
              </a:rPr>
              <a:t>=to go走开；e一“thoroughly go away (from an opponent)完全离开(对手)”→] </a:t>
            </a:r>
            <a:r>
              <a:rPr lang="zh-CN" altLang="en-US" sz="2400" i="1">
                <a:solidFill>
                  <a:srgbClr val="002060"/>
                </a:solidFill>
                <a:sym typeface="+mn-ea"/>
              </a:rPr>
              <a:t>v.让步 </a:t>
            </a:r>
            <a:endParaRPr lang="zh-CN" altLang="en-US" sz="2400" i="1">
              <a:solidFill>
                <a:srgbClr val="002060"/>
              </a:solidFill>
              <a:sym typeface="+mn-ea"/>
            </a:endParaRPr>
          </a:p>
          <a:p>
            <a:pPr indent="0" fontAlgn="auto">
              <a:lnSpc>
                <a:spcPts val="30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〖派生词汇〗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algn="l" fontAlgn="auto">
              <a:lnSpc>
                <a:spcPts val="308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</a:t>
            </a:r>
            <a:r>
              <a:rPr sz="2400">
                <a:sym typeface="+mn-ea"/>
              </a:rPr>
              <a:t>concession [con-;cess;-ion n.]</a:t>
            </a:r>
            <a:r>
              <a:rPr lang="zh-CN" altLang="en-US" sz="2400" i="1">
                <a:solidFill>
                  <a:srgbClr val="002060"/>
                </a:solidFill>
                <a:sym typeface="+mn-ea"/>
              </a:rPr>
              <a:t>n.让步；让与物；租界</a:t>
            </a:r>
            <a:endParaRPr lang="zh-CN" altLang="en-US" sz="2400" i="1">
              <a:solidFill>
                <a:srgbClr val="002060"/>
              </a:solidFill>
              <a:sym typeface="+mn-ea"/>
            </a:endParaRPr>
          </a:p>
          <a:p>
            <a:pPr indent="0" fontAlgn="auto">
              <a:lnSpc>
                <a:spcPts val="3080"/>
              </a:lnSpc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</a:t>
            </a:r>
            <a:r>
              <a:rPr sz="2400">
                <a:sym typeface="+mn-ea"/>
              </a:rPr>
              <a:t>concessive [con-; cess;-ive a.] </a:t>
            </a:r>
            <a:r>
              <a:rPr lang="zh-CN" altLang="en-US" sz="2400" i="1">
                <a:solidFill>
                  <a:srgbClr val="002060"/>
                </a:solidFill>
                <a:sym typeface="+mn-ea"/>
              </a:rPr>
              <a:t>a.让步的</a:t>
            </a:r>
            <a:endParaRPr sz="2400">
              <a:sym typeface="+mn-ea"/>
            </a:endParaRPr>
          </a:p>
          <a:p>
            <a:pPr indent="0" fontAlgn="auto">
              <a:lnSpc>
                <a:spcPts val="308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〖单词活用〗</a:t>
            </a:r>
            <a:r>
              <a:rPr sz="2400">
                <a:sym typeface="+mn-ea"/>
              </a:rPr>
              <a:t> </a:t>
            </a:r>
            <a:endParaRPr sz="2400">
              <a:sym typeface="+mn-ea"/>
            </a:endParaRPr>
          </a:p>
          <a:p>
            <a:pPr algn="l" fontAlgn="auto">
              <a:lnSpc>
                <a:spcPts val="308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i="1">
                <a:solidFill>
                  <a:srgbClr val="002060"/>
                </a:solidFill>
                <a:sym typeface="+mn-ea"/>
              </a:rPr>
              <a:t>2.（尤指勉强地）让与，让步；允许</a:t>
            </a:r>
            <a:endParaRPr lang="zh-CN" altLang="en-US" sz="2400" i="1">
              <a:solidFill>
                <a:srgbClr val="002060"/>
              </a:solidFill>
              <a:sym typeface="+mn-ea"/>
            </a:endParaRPr>
          </a:p>
          <a:p>
            <a:pPr marL="342900" indent="-342900" fontAlgn="auto">
              <a:lnSpc>
                <a:spcPts val="3080"/>
              </a:lnSpc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The President was obliged to concede power to the army. </a:t>
            </a:r>
            <a:endParaRPr sz="2400">
              <a:sym typeface="+mn-ea"/>
            </a:endParaRPr>
          </a:p>
          <a:p>
            <a:pPr indent="0" fontAlgn="auto">
              <a:lnSpc>
                <a:spcPts val="3080"/>
              </a:lnSpc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 </a:t>
            </a:r>
            <a:r>
              <a:rPr sz="2400">
                <a:sym typeface="+mn-ea"/>
              </a:rPr>
              <a:t>总统被迫把权力让给军队。</a:t>
            </a:r>
            <a:endParaRPr sz="2400">
              <a:sym typeface="+mn-ea"/>
            </a:endParaRPr>
          </a:p>
          <a:p>
            <a:pPr indent="0" fontAlgn="auto">
              <a:lnSpc>
                <a:spcPts val="3080"/>
              </a:lnSpc>
              <a:buFont typeface="Arial" panose="020B0604020202020204" pitchFamily="34" charset="0"/>
              <a:buNone/>
            </a:pPr>
            <a:r>
              <a:rPr lang="zh-CN" altLang="en-US" sz="2400" i="1">
                <a:solidFill>
                  <a:srgbClr val="002060"/>
                </a:solidFill>
                <a:sym typeface="+mn-ea"/>
              </a:rPr>
              <a:t>3. (通过认输而) 使 (比赛、竞赛、争论等) 结束; 承认（比赛、选举等失败）</a:t>
            </a:r>
            <a:endParaRPr sz="2400">
              <a:sym typeface="+mn-ea"/>
            </a:endParaRPr>
          </a:p>
          <a:p>
            <a:pPr marL="342900" indent="-342900" fontAlgn="auto">
              <a:lnSpc>
                <a:spcPts val="3080"/>
              </a:lnSpc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After losing this decisive battle, the general was forced to concede. </a:t>
            </a:r>
            <a:endParaRPr sz="2400">
              <a:sym typeface="+mn-ea"/>
            </a:endParaRPr>
          </a:p>
          <a:p>
            <a:pPr indent="0" fontAlgn="auto">
              <a:lnSpc>
                <a:spcPts val="3080"/>
              </a:lnSpc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 </a:t>
            </a:r>
            <a:r>
              <a:rPr sz="2400">
                <a:sym typeface="+mn-ea"/>
              </a:rPr>
              <a:t>输掉了这场决定性的战役后，那位将军不得不承认失败。 </a:t>
            </a:r>
            <a:endParaRPr sz="2400">
              <a:sym typeface="+mn-ea"/>
            </a:endParaRPr>
          </a:p>
          <a:p>
            <a:pPr marL="342900" indent="-342900" fontAlgn="auto">
              <a:lnSpc>
                <a:spcPts val="3080"/>
              </a:lnSpc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Injury forced Hicks to concede defeat. </a:t>
            </a:r>
            <a:endParaRPr sz="2400">
              <a:sym typeface="+mn-ea"/>
            </a:endParaRPr>
          </a:p>
          <a:p>
            <a:pPr indent="0" fontAlgn="auto">
              <a:lnSpc>
                <a:spcPts val="3080"/>
              </a:lnSpc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 </a:t>
            </a:r>
            <a:r>
              <a:rPr sz="2400">
                <a:sym typeface="+mn-ea"/>
              </a:rPr>
              <a:t>由于伤病，希克斯被迫认输</a:t>
            </a:r>
            <a:endParaRPr sz="2400"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2553950" y="0"/>
            <a:ext cx="12192000" cy="6858000"/>
            <a:chOff x="0" y="1838325"/>
            <a:chExt cx="12192000" cy="6858000"/>
          </a:xfrm>
        </p:grpSpPr>
        <p:pic>
          <p:nvPicPr>
            <p:cNvPr id="2050" name="Picture 2" descr="http://pic.97uimg.com/back_pic/20/16/01/01/ea22f7e86ce1e35f3f4dc0b971aeebe5.jpg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9" r="16902"/>
            <a:stretch>
              <a:fillRect/>
            </a:stretch>
          </p:blipFill>
          <p:spPr bwMode="auto">
            <a:xfrm>
              <a:off x="0" y="1838325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0" y="1838325"/>
              <a:ext cx="12192000" cy="6858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7" y="2147919"/>
            <a:ext cx="3081111" cy="275810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91193" y="2614770"/>
            <a:ext cx="923330" cy="1741715"/>
          </a:xfrm>
          <a:prstGeom prst="rect">
            <a:avLst/>
          </a:prstGeom>
          <a:noFill/>
          <a:scene3d>
            <a:camera prst="perspectiveContrastingRightFacing">
              <a:rot lat="20718072" lon="19408034" rev="757777"/>
            </a:camera>
            <a:lightRig rig="flat" dir="t"/>
          </a:scene3d>
        </p:spPr>
        <p:txBody>
          <a:bodyPr vert="eaVert" wrap="square" rtlCol="0">
            <a:spAutoFit/>
          </a:bodyPr>
          <a:lstStyle/>
          <a:p>
            <a:r>
              <a:rPr lang="zh-CN" altLang="en-US" sz="4800" b="1" spc="300" dirty="0" smtClean="0">
                <a:solidFill>
                  <a:schemeClr val="accent2">
                    <a:lumMod val="50000"/>
                  </a:schemeClr>
                </a:solidFill>
              </a:rPr>
              <a:t>目录</a:t>
            </a:r>
            <a:endParaRPr lang="zh-CN" altLang="en-US" sz="4800" b="1" spc="3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94717" y="2660807"/>
            <a:ext cx="369332" cy="1273402"/>
          </a:xfrm>
          <a:prstGeom prst="rect">
            <a:avLst/>
          </a:prstGeom>
          <a:noFill/>
          <a:scene3d>
            <a:camera prst="perspectiveContrastingRightFacing">
              <a:rot lat="20718072" lon="19408034" rev="757777"/>
            </a:camera>
            <a:lightRig rig="flat" dir="t"/>
          </a:scene3d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200" b="1" spc="300" dirty="0" smtClean="0">
                <a:solidFill>
                  <a:schemeClr val="accent2">
                    <a:lumMod val="50000"/>
                  </a:schemeClr>
                </a:solidFill>
              </a:rPr>
              <a:t>CONTENTS</a:t>
            </a:r>
            <a:endParaRPr lang="en-US" altLang="zh-CN" sz="1200" b="1" spc="3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33357" y="0"/>
            <a:ext cx="6558643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1" name="组合 90"/>
          <p:cNvGrpSpPr/>
          <p:nvPr/>
        </p:nvGrpSpPr>
        <p:grpSpPr>
          <a:xfrm>
            <a:off x="5263267" y="1660187"/>
            <a:ext cx="720670" cy="642272"/>
            <a:chOff x="4438248" y="1649887"/>
            <a:chExt cx="720670" cy="642272"/>
          </a:xfrm>
        </p:grpSpPr>
        <p:sp>
          <p:nvSpPr>
            <p:cNvPr id="92" name="圆角矩形 91"/>
            <p:cNvSpPr/>
            <p:nvPr/>
          </p:nvSpPr>
          <p:spPr>
            <a:xfrm>
              <a:off x="4460144" y="1649887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4438248" y="1739863"/>
              <a:ext cx="7206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5263267" y="2625410"/>
            <a:ext cx="720670" cy="642272"/>
            <a:chOff x="4438248" y="2615110"/>
            <a:chExt cx="720670" cy="642272"/>
          </a:xfrm>
        </p:grpSpPr>
        <p:sp>
          <p:nvSpPr>
            <p:cNvPr id="95" name="圆角矩形 94"/>
            <p:cNvSpPr/>
            <p:nvPr/>
          </p:nvSpPr>
          <p:spPr>
            <a:xfrm>
              <a:off x="4460144" y="2615110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4438248" y="2709794"/>
              <a:ext cx="7206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5263267" y="3590633"/>
            <a:ext cx="720670" cy="642272"/>
            <a:chOff x="4438248" y="3580333"/>
            <a:chExt cx="720670" cy="642272"/>
          </a:xfrm>
        </p:grpSpPr>
        <p:sp>
          <p:nvSpPr>
            <p:cNvPr id="98" name="圆角矩形 97"/>
            <p:cNvSpPr/>
            <p:nvPr/>
          </p:nvSpPr>
          <p:spPr>
            <a:xfrm>
              <a:off x="4460144" y="3580333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4438248" y="3676085"/>
              <a:ext cx="7206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3-1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5263267" y="4555856"/>
            <a:ext cx="720670" cy="642272"/>
            <a:chOff x="4438248" y="4545556"/>
            <a:chExt cx="720670" cy="642272"/>
          </a:xfrm>
        </p:grpSpPr>
        <p:sp>
          <p:nvSpPr>
            <p:cNvPr id="101" name="圆角矩形 100"/>
            <p:cNvSpPr/>
            <p:nvPr/>
          </p:nvSpPr>
          <p:spPr>
            <a:xfrm>
              <a:off x="4460144" y="4545556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4438248" y="4643226"/>
              <a:ext cx="7206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3-2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263267" y="5521079"/>
            <a:ext cx="720670" cy="642272"/>
            <a:chOff x="4438248" y="5510779"/>
            <a:chExt cx="720670" cy="642272"/>
          </a:xfrm>
        </p:grpSpPr>
        <p:sp>
          <p:nvSpPr>
            <p:cNvPr id="104" name="圆角矩形 103"/>
            <p:cNvSpPr/>
            <p:nvPr/>
          </p:nvSpPr>
          <p:spPr>
            <a:xfrm>
              <a:off x="4460144" y="5510779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4438248" y="5608449"/>
              <a:ext cx="7206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6" name="文本框 105"/>
          <p:cNvSpPr txBox="1"/>
          <p:nvPr/>
        </p:nvSpPr>
        <p:spPr>
          <a:xfrm>
            <a:off x="6243955" y="1632585"/>
            <a:ext cx="3386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bg1"/>
                </a:solidFill>
              </a:rPr>
              <a:t>溯语用</a:t>
            </a:r>
            <a:endParaRPr lang="zh-CN" altLang="en-US" sz="2400" b="1" spc="300" dirty="0" smtClean="0">
              <a:solidFill>
                <a:schemeClr val="bg1"/>
              </a:solidFill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6243955" y="2598420"/>
            <a:ext cx="3286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bg1"/>
                </a:solidFill>
              </a:rPr>
              <a:t>溯同源</a:t>
            </a:r>
            <a:endParaRPr lang="zh-CN" altLang="en-US" sz="2400" b="1" spc="300" dirty="0" smtClean="0">
              <a:solidFill>
                <a:schemeClr val="bg1"/>
              </a:solidFill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6243955" y="3568700"/>
            <a:ext cx="3287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bg1"/>
                </a:solidFill>
              </a:rPr>
              <a:t>溯新课标词汇</a:t>
            </a:r>
            <a:endParaRPr lang="zh-CN" altLang="en-US" sz="2400" b="1" spc="300" dirty="0" smtClean="0">
              <a:solidFill>
                <a:schemeClr val="bg1"/>
              </a:solidFill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6243855" y="4536051"/>
            <a:ext cx="2791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bg1"/>
                </a:solidFill>
              </a:rPr>
              <a:t>溯课标外词汇</a:t>
            </a:r>
            <a:endParaRPr lang="zh-CN" altLang="en-US" sz="2400" b="1" spc="300" dirty="0" smtClean="0">
              <a:solidFill>
                <a:schemeClr val="bg1"/>
              </a:solidFill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6243855" y="5493907"/>
            <a:ext cx="2791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rgbClr val="FFFF00"/>
                </a:solidFill>
              </a:rPr>
              <a:t>溯规律</a:t>
            </a:r>
            <a:endParaRPr lang="zh-CN" altLang="en-US" sz="2400" b="1" spc="300" dirty="0" smtClean="0">
              <a:solidFill>
                <a:srgbClr val="FFFF00"/>
              </a:solidFill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6256655" y="2059305"/>
            <a:ext cx="474599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巧记活用；用法归纳</a:t>
            </a:r>
            <a:r>
              <a:rPr lang="zh-CN" altLang="en-US" sz="1200" dirty="0" smtClean="0">
                <a:solidFill>
                  <a:schemeClr val="bg1"/>
                </a:solidFill>
              </a:rPr>
              <a:t>；</a:t>
            </a:r>
            <a:r>
              <a:rPr lang="en-US" altLang="zh-CN" sz="1200" dirty="0" smtClean="0">
                <a:solidFill>
                  <a:schemeClr val="bg1"/>
                </a:solidFill>
              </a:rPr>
              <a:t>链接高考</a:t>
            </a:r>
            <a:r>
              <a:rPr lang="zh-CN" altLang="en-US" sz="1200" dirty="0" smtClean="0">
                <a:solidFill>
                  <a:schemeClr val="bg1"/>
                </a:solidFill>
              </a:rPr>
              <a:t>；写作提能；词语辨析</a:t>
            </a:r>
            <a:endParaRPr lang="zh-CN" altLang="en-US" sz="1200" dirty="0" smtClean="0">
              <a:solidFill>
                <a:schemeClr val="bg1"/>
              </a:solidFill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6256347" y="3019258"/>
            <a:ext cx="3274522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新课标词汇; 课标外词汇</a:t>
            </a:r>
            <a:endParaRPr lang="en-US" altLang="zh-CN" sz="1200" dirty="0" smtClean="0">
              <a:solidFill>
                <a:schemeClr val="bg1"/>
              </a:solidFill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6256655" y="3994150"/>
            <a:ext cx="5027295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ancestor; proceed; procedure; process; succeed </a:t>
            </a:r>
            <a:endParaRPr lang="en-US" altLang="zh-CN" sz="1200" dirty="0" smtClean="0">
              <a:solidFill>
                <a:schemeClr val="bg1"/>
              </a:solidFill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6256655" y="4966970"/>
            <a:ext cx="43510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antecedent ; antecessor; accede; exceed; precede; recede; secede; concede </a:t>
            </a:r>
            <a:endParaRPr lang="en-US" altLang="zh-CN" sz="1200" dirty="0" smtClean="0">
              <a:solidFill>
                <a:schemeClr val="bg1"/>
              </a:solidFill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6256655" y="5928995"/>
            <a:ext cx="315468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词海垂钓; 由此及彼; 同义相连; 寻根问底</a:t>
            </a:r>
            <a:endParaRPr lang="en-US" altLang="zh-CN" sz="1200" dirty="0" smtClean="0">
              <a:solidFill>
                <a:srgbClr val="FFFF00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260727" y="752772"/>
            <a:ext cx="720670" cy="642272"/>
            <a:chOff x="4438248" y="1649887"/>
            <a:chExt cx="720670" cy="642272"/>
          </a:xfrm>
        </p:grpSpPr>
        <p:sp>
          <p:nvSpPr>
            <p:cNvPr id="7" name="圆角矩形 6"/>
            <p:cNvSpPr/>
            <p:nvPr/>
          </p:nvSpPr>
          <p:spPr>
            <a:xfrm>
              <a:off x="4460144" y="1649887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438248" y="1739863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256555" y="752578"/>
            <a:ext cx="2791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300" dirty="0" smtClean="0">
                <a:solidFill>
                  <a:schemeClr val="bg1"/>
                </a:solidFill>
              </a:rPr>
              <a:t>溯词源</a:t>
            </a:r>
            <a:endParaRPr lang="zh-CN" altLang="en-US" sz="2400" b="1" spc="300" dirty="0" smtClean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56348" y="1213999"/>
            <a:ext cx="2404480" cy="27559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200" dirty="0" smtClean="0">
                <a:solidFill>
                  <a:schemeClr val="bg1"/>
                </a:solidFill>
              </a:rPr>
              <a:t>ced, ceed, cess</a:t>
            </a:r>
            <a:endParaRPr lang="en-US" altLang="zh-CN" sz="1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28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28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28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8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1170" y="673100"/>
            <a:ext cx="11200765" cy="6000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词海垂钓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〗</a:t>
            </a:r>
            <a:r>
              <a:rPr lang="zh-CN" altLang="en-US" sz="2400"/>
              <a:t>从词典中“钓”出一串同根词吧。</a:t>
            </a:r>
            <a:endParaRPr lang="zh-CN" altLang="en-US" sz="2400"/>
          </a:p>
          <a:p>
            <a:r>
              <a:rPr lang="en-US" altLang="zh-CN" sz="2400"/>
              <a:t>   </a:t>
            </a:r>
            <a:r>
              <a:rPr lang="zh-CN" altLang="en-US" sz="2400"/>
              <a:t>1</a:t>
            </a:r>
            <a:r>
              <a:rPr lang="en-US" altLang="zh-CN" sz="2400"/>
              <a:t>.</a:t>
            </a:r>
            <a:r>
              <a:rPr lang="zh-CN" altLang="en-US" sz="2400"/>
              <a:t> inter- (=between)</a:t>
            </a:r>
            <a:endParaRPr lang="zh-CN" altLang="en-US" sz="2400"/>
          </a:p>
          <a:p>
            <a:r>
              <a:rPr lang="zh-CN" altLang="en-US" sz="2400"/>
              <a:t> </a:t>
            </a:r>
            <a:r>
              <a:rPr lang="en-US" altLang="zh-CN" sz="2400"/>
              <a:t>  </a:t>
            </a:r>
            <a:r>
              <a:rPr lang="zh-CN" altLang="en-US" sz="2400"/>
              <a:t>2</a:t>
            </a:r>
            <a:r>
              <a:rPr lang="en-US" altLang="zh-CN" sz="2400"/>
              <a:t>.</a:t>
            </a:r>
            <a:r>
              <a:rPr lang="zh-CN" altLang="en-US" sz="2400"/>
              <a:t> retro- (=backwards)</a:t>
            </a:r>
            <a:endParaRPr lang="zh-CN" altLang="en-US" sz="2400"/>
          </a:p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由此及彼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〗</a:t>
            </a:r>
            <a:r>
              <a:rPr lang="zh-CN" altLang="en-US" sz="2400"/>
              <a:t>根据前面单词的词义推测后面单词的词义。</a:t>
            </a:r>
            <a:endParaRPr lang="zh-CN" altLang="en-US" sz="2400"/>
          </a:p>
          <a:p>
            <a:r>
              <a:rPr lang="en-US" altLang="zh-CN" sz="2400"/>
              <a:t>   </a:t>
            </a:r>
            <a:r>
              <a:rPr lang="zh-CN" altLang="en-US" sz="2400"/>
              <a:t>1</a:t>
            </a:r>
            <a:r>
              <a:rPr lang="en-US" altLang="zh-CN" sz="2400"/>
              <a:t>.</a:t>
            </a:r>
            <a:r>
              <a:rPr lang="zh-CN" altLang="en-US" sz="2400"/>
              <a:t> antecedent  a.先行的→antecede v.</a:t>
            </a:r>
            <a:endParaRPr lang="zh-CN" altLang="en-US" sz="2400"/>
          </a:p>
          <a:p>
            <a:r>
              <a:rPr lang="en-US" altLang="zh-CN" sz="2400"/>
              <a:t>   </a:t>
            </a:r>
            <a:r>
              <a:rPr lang="zh-CN" altLang="en-US" sz="2400"/>
              <a:t>2</a:t>
            </a:r>
            <a:r>
              <a:rPr lang="en-US" altLang="zh-CN" sz="2400"/>
              <a:t>.</a:t>
            </a:r>
            <a:r>
              <a:rPr lang="zh-CN" altLang="en-US" sz="2400"/>
              <a:t> precedent  n.先例→unprecedented a.</a:t>
            </a:r>
            <a:endParaRPr lang="zh-CN" altLang="en-US" sz="2400"/>
          </a:p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同义相连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〗</a:t>
            </a:r>
            <a:r>
              <a:rPr lang="zh-CN" altLang="en-US" sz="2400"/>
              <a:t>将左栏的单词和右栏中相对应的词义连接起米。</a:t>
            </a:r>
            <a:endParaRPr lang="zh-CN" altLang="en-US" sz="2400"/>
          </a:p>
          <a:p>
            <a:r>
              <a:rPr lang="en-US" altLang="zh-CN" sz="2400"/>
              <a:t>   </a:t>
            </a:r>
            <a:r>
              <a:rPr lang="zh-CN" altLang="en-US" sz="2400"/>
              <a:t>①inaccessible                   </a:t>
            </a:r>
            <a:r>
              <a:rPr lang="en-US" altLang="zh-CN" sz="2400"/>
              <a:t>	</a:t>
            </a:r>
            <a:r>
              <a:rPr lang="zh-CN" altLang="en-US" sz="2400"/>
              <a:t>a.分离主义</a:t>
            </a:r>
            <a:endParaRPr lang="zh-CN" altLang="en-US" sz="2400"/>
          </a:p>
          <a:p>
            <a:r>
              <a:rPr lang="en-US" altLang="zh-CN" sz="2400"/>
              <a:t>   </a:t>
            </a:r>
            <a:r>
              <a:rPr lang="zh-CN" altLang="en-US" sz="2400"/>
              <a:t>②recessional                    </a:t>
            </a:r>
            <a:r>
              <a:rPr lang="en-US" altLang="zh-CN" sz="2400"/>
              <a:t>	</a:t>
            </a:r>
            <a:r>
              <a:rPr lang="zh-CN" altLang="en-US" sz="2400"/>
              <a:t>b.达不到</a:t>
            </a:r>
            <a:endParaRPr lang="zh-CN" altLang="en-US" sz="2400"/>
          </a:p>
          <a:p>
            <a:r>
              <a:rPr lang="en-US" altLang="zh-CN" sz="2400"/>
              <a:t>   </a:t>
            </a:r>
            <a:r>
              <a:rPr lang="zh-CN" altLang="en-US" sz="2400"/>
              <a:t>③secessionism                  </a:t>
            </a:r>
            <a:r>
              <a:rPr lang="en-US" altLang="zh-CN" sz="2400"/>
              <a:t>	</a:t>
            </a:r>
            <a:r>
              <a:rPr lang="zh-CN" altLang="en-US" sz="2400"/>
              <a:t>c.后退的</a:t>
            </a:r>
            <a:endParaRPr lang="zh-CN" altLang="en-US" sz="2400"/>
          </a:p>
          <a:p>
            <a:r>
              <a:rPr lang="en-US" altLang="zh-CN" sz="2400"/>
              <a:t>   </a:t>
            </a:r>
            <a:r>
              <a:rPr lang="zh-CN" altLang="en-US" sz="2400"/>
              <a:t>④ processional                  </a:t>
            </a:r>
            <a:r>
              <a:rPr lang="en-US" altLang="zh-CN" sz="2400"/>
              <a:t>	</a:t>
            </a:r>
            <a:r>
              <a:rPr lang="zh-CN" altLang="en-US" sz="2400"/>
              <a:t>d.让受人</a:t>
            </a:r>
            <a:endParaRPr lang="zh-CN" altLang="en-US" sz="2400"/>
          </a:p>
          <a:p>
            <a:r>
              <a:rPr lang="en-US" altLang="zh-CN" sz="2400"/>
              <a:t>   </a:t>
            </a:r>
            <a:r>
              <a:rPr lang="zh-CN" altLang="en-US" sz="2400"/>
              <a:t>⑤concessionaire                </a:t>
            </a:r>
            <a:r>
              <a:rPr lang="en-US" altLang="zh-CN" sz="2400"/>
              <a:t>	e</a:t>
            </a:r>
            <a:r>
              <a:rPr lang="zh-CN" altLang="en-US" sz="2400"/>
              <a:t>.列队行进的</a:t>
            </a:r>
            <a:endParaRPr lang="zh-CN" altLang="en-US" sz="2400"/>
          </a:p>
          <a:p>
            <a:r>
              <a:rPr lang="en-US" altLang="zh-CN" sz="2400"/>
              <a:t>   </a:t>
            </a:r>
            <a:r>
              <a:rPr lang="zh-CN" altLang="en-US" sz="2400"/>
              <a:t>⑥ successor                     </a:t>
            </a:r>
            <a:r>
              <a:rPr lang="en-US" altLang="zh-CN" sz="2400"/>
              <a:t>	</a:t>
            </a:r>
            <a:r>
              <a:rPr lang="zh-CN" altLang="en-US" sz="2400"/>
              <a:t>f.继承人</a:t>
            </a:r>
            <a:endParaRPr lang="zh-CN" altLang="en-US" sz="2400"/>
          </a:p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〖寻根问底〗</a:t>
            </a:r>
            <a:r>
              <a:rPr lang="zh-CN" altLang="en-US" sz="2400"/>
              <a:t>指出下列单词的词根并领会其词义的由来。</a:t>
            </a:r>
            <a:endParaRPr lang="zh-CN" altLang="en-US" sz="2400"/>
          </a:p>
          <a:p>
            <a:r>
              <a:rPr lang="en-US" altLang="zh-CN" sz="2400"/>
              <a:t>  </a:t>
            </a:r>
            <a:r>
              <a:rPr lang="zh-CN" altLang="en-US" sz="2400"/>
              <a:t>① abscess    n.脓肿 (提示：abs- = from)</a:t>
            </a:r>
            <a:endParaRPr lang="zh-CN" altLang="en-US" sz="2400"/>
          </a:p>
          <a:p>
            <a:r>
              <a:rPr lang="en-US" altLang="zh-CN" sz="2400"/>
              <a:t>  </a:t>
            </a:r>
            <a:r>
              <a:rPr lang="zh-CN" altLang="en-US" sz="2400"/>
              <a:t>② accessory   n.附件；附属品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1188085" y="90170"/>
            <a:ext cx="1706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【溯规律】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30370" y="1094740"/>
            <a:ext cx="754253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solidFill>
                  <a:schemeClr val="accent2">
                    <a:lumMod val="50000"/>
                  </a:schemeClr>
                </a:solidFill>
              </a:rPr>
              <a:t>1.</a:t>
            </a:r>
            <a:r>
              <a:rPr lang="zh-CN" altLang="en-US" sz="2000">
                <a:solidFill>
                  <a:schemeClr val="accent2">
                    <a:lumMod val="50000"/>
                  </a:schemeClr>
                </a:solidFill>
              </a:rPr>
              <a:t> intercession n.调解；说情 </a:t>
            </a:r>
            <a:r>
              <a:rPr lang="en-US" altLang="zh-CN" sz="2000">
                <a:solidFill>
                  <a:schemeClr val="accent2">
                    <a:lumMod val="50000"/>
                  </a:schemeClr>
                </a:solidFill>
              </a:rPr>
              <a:t>; </a:t>
            </a:r>
            <a:r>
              <a:rPr lang="zh-CN" altLang="en-US" sz="2000">
                <a:solidFill>
                  <a:schemeClr val="accent2">
                    <a:lumMod val="50000"/>
                  </a:schemeClr>
                </a:solidFill>
              </a:rPr>
              <a:t>intercessor n.调解者；说情者</a:t>
            </a:r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CN" altLang="en-US" sz="200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altLang="zh-CN" sz="200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zh-CN" altLang="en-US" sz="2000">
                <a:solidFill>
                  <a:schemeClr val="accent2">
                    <a:lumMod val="50000"/>
                  </a:schemeClr>
                </a:solidFill>
              </a:rPr>
              <a:t> retrocede v.后退； 归还</a:t>
            </a:r>
            <a:r>
              <a:rPr lang="en-US" altLang="zh-CN" sz="2000">
                <a:solidFill>
                  <a:schemeClr val="accent2">
                    <a:lumMod val="50000"/>
                  </a:schemeClr>
                </a:solidFill>
              </a:rPr>
              <a:t>; </a:t>
            </a:r>
            <a:r>
              <a:rPr lang="zh-CN" altLang="en-US" sz="2000">
                <a:solidFill>
                  <a:schemeClr val="accent2">
                    <a:lumMod val="50000"/>
                  </a:schemeClr>
                </a:solidFill>
              </a:rPr>
              <a:t> retrocession n.后退；归还</a:t>
            </a:r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69100" y="2170430"/>
            <a:ext cx="276733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zh-CN" altLang="en-US" sz="2000">
                <a:solidFill>
                  <a:schemeClr val="accent2">
                    <a:lumMod val="50000"/>
                  </a:schemeClr>
                </a:solidFill>
              </a:rPr>
              <a:t>居……之先</a:t>
            </a:r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altLang="zh-CN" sz="200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zh-CN" altLang="en-US" sz="2000">
                <a:solidFill>
                  <a:schemeClr val="accent2">
                    <a:lumMod val="50000"/>
                  </a:schemeClr>
                </a:solidFill>
              </a:rPr>
              <a:t>无先例的</a:t>
            </a:r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972435" y="3505835"/>
            <a:ext cx="2141220" cy="3238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842260" y="3829685"/>
            <a:ext cx="2190115" cy="33845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3055620" y="3505835"/>
            <a:ext cx="2109470" cy="72326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084830" y="4552950"/>
            <a:ext cx="2051685" cy="41021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3295650" y="4580255"/>
            <a:ext cx="1876425" cy="38989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802890" y="5315585"/>
            <a:ext cx="2185670" cy="762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93090" y="1252220"/>
            <a:ext cx="10729595" cy="5142230"/>
            <a:chOff x="1073090" y="1986000"/>
            <a:chExt cx="10045820" cy="3804131"/>
          </a:xfrm>
          <a:solidFill>
            <a:schemeClr val="accent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L 形 3"/>
            <p:cNvSpPr/>
            <p:nvPr/>
          </p:nvSpPr>
          <p:spPr>
            <a:xfrm>
              <a:off x="1073090" y="4914900"/>
              <a:ext cx="5022909" cy="875231"/>
            </a:xfrm>
            <a:prstGeom prst="corner">
              <a:avLst>
                <a:gd name="adj1" fmla="val 9196"/>
                <a:gd name="adj2" fmla="val 9195"/>
              </a:avLst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L 形 30"/>
            <p:cNvSpPr/>
            <p:nvPr/>
          </p:nvSpPr>
          <p:spPr>
            <a:xfrm flipH="1">
              <a:off x="5924550" y="4927823"/>
              <a:ext cx="5194360" cy="860945"/>
            </a:xfrm>
            <a:prstGeom prst="corner">
              <a:avLst>
                <a:gd name="adj1" fmla="val 9196"/>
                <a:gd name="adj2" fmla="val 9195"/>
              </a:avLst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L 形 32"/>
            <p:cNvSpPr/>
            <p:nvPr/>
          </p:nvSpPr>
          <p:spPr>
            <a:xfrm flipV="1">
              <a:off x="1073091" y="1986000"/>
              <a:ext cx="3905250" cy="928650"/>
            </a:xfrm>
            <a:prstGeom prst="corner">
              <a:avLst>
                <a:gd name="adj1" fmla="val 9196"/>
                <a:gd name="adj2" fmla="val 9195"/>
              </a:avLst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L 形 33"/>
            <p:cNvSpPr/>
            <p:nvPr/>
          </p:nvSpPr>
          <p:spPr>
            <a:xfrm flipH="1" flipV="1">
              <a:off x="7213660" y="1998518"/>
              <a:ext cx="3905250" cy="916132"/>
            </a:xfrm>
            <a:prstGeom prst="corner">
              <a:avLst>
                <a:gd name="adj1" fmla="val 9196"/>
                <a:gd name="adj2" fmla="val 9195"/>
              </a:avLst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2770" name="Picture 2" descr="图片2_副本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40385" y="1041400"/>
            <a:ext cx="11110595" cy="542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339544" y="479684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30" b="100000" l="0" r="39917">
                        <a14:foregroundMark x1="10187" y1="34463" x2="9563" y2="64407"/>
                        <a14:foregroundMark x1="18295" y1="11864" x2="16424" y2="37288"/>
                        <a14:foregroundMark x1="19751" y1="24294" x2="22453" y2="22599"/>
                        <a14:foregroundMark x1="13306" y1="20339" x2="14761" y2="25424"/>
                        <a14:foregroundMark x1="19335" y1="37288" x2="24532" y2="31638"/>
                        <a14:foregroundMark x1="28274" y1="31638" x2="28274" y2="45763"/>
                        <a14:foregroundMark x1="11850" y1="58192" x2="28690" y2="54237"/>
                        <a14:foregroundMark x1="11642" y1="48588" x2="26819" y2="45763"/>
                        <a14:foregroundMark x1="9563" y1="66102" x2="29730" y2="66667"/>
                        <a14:foregroundMark x1="28898" y1="55367" x2="27651" y2="61582"/>
                        <a14:foregroundMark x1="11227" y1="52542" x2="18295" y2="51977"/>
                        <a14:foregroundMark x1="20582" y1="61582" x2="25156" y2="58192"/>
                        <a14:foregroundMark x1="20166" y1="48588" x2="20166" y2="51412"/>
                        <a14:foregroundMark x1="13306" y1="74011" x2="18295" y2="82486"/>
                        <a14:foregroundMark x1="19751" y1="83616" x2="23909" y2="73446"/>
                      </a14:backgroundRemoval>
                    </a14:imgEffect>
                  </a14:imgLayer>
                </a14:imgProps>
              </a:ext>
            </a:extLst>
          </a:blip>
          <a:srcRect r="60124"/>
          <a:stretch>
            <a:fillRect/>
          </a:stretch>
        </p:blipFill>
        <p:spPr>
          <a:xfrm>
            <a:off x="593090" y="127635"/>
            <a:ext cx="1517015" cy="8248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385060" y="437515"/>
            <a:ext cx="3309620" cy="42354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20000"/>
              </a:lnSpc>
            </a:pPr>
            <a:r>
              <a:rPr lang="en-US" altLang="zh-CN" b="1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http://www.sunedu.com</a:t>
            </a:r>
            <a:endParaRPr lang="en-US" altLang="zh-CN" b="1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2553950" y="0"/>
            <a:ext cx="12192000" cy="6858000"/>
            <a:chOff x="0" y="1838325"/>
            <a:chExt cx="12192000" cy="6858000"/>
          </a:xfrm>
        </p:grpSpPr>
        <p:pic>
          <p:nvPicPr>
            <p:cNvPr id="2050" name="Picture 2" descr="http://pic.97uimg.com/back_pic/20/16/01/01/ea22f7e86ce1e35f3f4dc0b971aeebe5.jpg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9" r="16902"/>
            <a:stretch>
              <a:fillRect/>
            </a:stretch>
          </p:blipFill>
          <p:spPr bwMode="auto">
            <a:xfrm>
              <a:off x="0" y="1838325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0" y="1838325"/>
              <a:ext cx="12192000" cy="6858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7" y="2147919"/>
            <a:ext cx="3081111" cy="275810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91193" y="2614770"/>
            <a:ext cx="923330" cy="1741715"/>
          </a:xfrm>
          <a:prstGeom prst="rect">
            <a:avLst/>
          </a:prstGeom>
          <a:noFill/>
          <a:scene3d>
            <a:camera prst="perspectiveContrastingRightFacing">
              <a:rot lat="20718072" lon="19408034" rev="757777"/>
            </a:camera>
            <a:lightRig rig="flat" dir="t"/>
          </a:scene3d>
        </p:spPr>
        <p:txBody>
          <a:bodyPr vert="eaVert" wrap="square" rtlCol="0">
            <a:spAutoFit/>
          </a:bodyPr>
          <a:lstStyle/>
          <a:p>
            <a:r>
              <a:rPr lang="zh-CN" altLang="en-US" sz="4800" b="1" spc="300" dirty="0" smtClean="0">
                <a:solidFill>
                  <a:schemeClr val="accent2">
                    <a:lumMod val="50000"/>
                  </a:schemeClr>
                </a:solidFill>
              </a:rPr>
              <a:t>目录</a:t>
            </a:r>
            <a:endParaRPr lang="zh-CN" altLang="en-US" sz="4800" b="1" spc="3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94717" y="2660807"/>
            <a:ext cx="369332" cy="1273402"/>
          </a:xfrm>
          <a:prstGeom prst="rect">
            <a:avLst/>
          </a:prstGeom>
          <a:noFill/>
          <a:scene3d>
            <a:camera prst="perspectiveContrastingRightFacing">
              <a:rot lat="20718072" lon="19408034" rev="757777"/>
            </a:camera>
            <a:lightRig rig="flat" dir="t"/>
          </a:scene3d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200" b="1" spc="300" dirty="0" smtClean="0">
                <a:solidFill>
                  <a:schemeClr val="accent2">
                    <a:lumMod val="50000"/>
                  </a:schemeClr>
                </a:solidFill>
              </a:rPr>
              <a:t>CONTENTS</a:t>
            </a:r>
            <a:endParaRPr lang="en-US" altLang="zh-CN" sz="1200" b="1" spc="3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33357" y="0"/>
            <a:ext cx="6558643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1" name="组合 90"/>
          <p:cNvGrpSpPr/>
          <p:nvPr/>
        </p:nvGrpSpPr>
        <p:grpSpPr>
          <a:xfrm>
            <a:off x="5263267" y="1660187"/>
            <a:ext cx="720670" cy="642272"/>
            <a:chOff x="4438248" y="1649887"/>
            <a:chExt cx="720670" cy="642272"/>
          </a:xfrm>
        </p:grpSpPr>
        <p:sp>
          <p:nvSpPr>
            <p:cNvPr id="92" name="圆角矩形 91"/>
            <p:cNvSpPr/>
            <p:nvPr/>
          </p:nvSpPr>
          <p:spPr>
            <a:xfrm>
              <a:off x="4460144" y="1649887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4438248" y="1739863"/>
              <a:ext cx="7206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5263267" y="2625410"/>
            <a:ext cx="720670" cy="642272"/>
            <a:chOff x="4438248" y="2615110"/>
            <a:chExt cx="720670" cy="642272"/>
          </a:xfrm>
        </p:grpSpPr>
        <p:sp>
          <p:nvSpPr>
            <p:cNvPr id="95" name="圆角矩形 94"/>
            <p:cNvSpPr/>
            <p:nvPr/>
          </p:nvSpPr>
          <p:spPr>
            <a:xfrm>
              <a:off x="4460144" y="2615110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4438248" y="2709794"/>
              <a:ext cx="7206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5263267" y="3590633"/>
            <a:ext cx="720670" cy="642272"/>
            <a:chOff x="4438248" y="3580333"/>
            <a:chExt cx="720670" cy="642272"/>
          </a:xfrm>
        </p:grpSpPr>
        <p:sp>
          <p:nvSpPr>
            <p:cNvPr id="98" name="圆角矩形 97"/>
            <p:cNvSpPr/>
            <p:nvPr/>
          </p:nvSpPr>
          <p:spPr>
            <a:xfrm>
              <a:off x="4460144" y="3580333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4438248" y="3676085"/>
              <a:ext cx="7206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3-1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5263267" y="4555856"/>
            <a:ext cx="720670" cy="642272"/>
            <a:chOff x="4438248" y="4545556"/>
            <a:chExt cx="720670" cy="642272"/>
          </a:xfrm>
        </p:grpSpPr>
        <p:sp>
          <p:nvSpPr>
            <p:cNvPr id="101" name="圆角矩形 100"/>
            <p:cNvSpPr/>
            <p:nvPr/>
          </p:nvSpPr>
          <p:spPr>
            <a:xfrm>
              <a:off x="4460144" y="4545556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4438248" y="4643226"/>
              <a:ext cx="7206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3-2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263267" y="5521079"/>
            <a:ext cx="720670" cy="642272"/>
            <a:chOff x="4438248" y="5510779"/>
            <a:chExt cx="720670" cy="642272"/>
          </a:xfrm>
        </p:grpSpPr>
        <p:sp>
          <p:nvSpPr>
            <p:cNvPr id="104" name="圆角矩形 103"/>
            <p:cNvSpPr/>
            <p:nvPr/>
          </p:nvSpPr>
          <p:spPr>
            <a:xfrm>
              <a:off x="4460144" y="5510779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4438248" y="5608449"/>
              <a:ext cx="7206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6" name="文本框 105"/>
          <p:cNvSpPr txBox="1"/>
          <p:nvPr/>
        </p:nvSpPr>
        <p:spPr>
          <a:xfrm>
            <a:off x="6243955" y="1632585"/>
            <a:ext cx="3386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rgbClr val="FFFF00"/>
                </a:solidFill>
              </a:rPr>
              <a:t>溯语用</a:t>
            </a:r>
            <a:endParaRPr lang="zh-CN" altLang="en-US" sz="2400" b="1" spc="300" dirty="0" smtClean="0">
              <a:solidFill>
                <a:srgbClr val="FFFF00"/>
              </a:solidFill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6243955" y="2598420"/>
            <a:ext cx="3286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bg1"/>
                </a:solidFill>
              </a:rPr>
              <a:t>溯同源</a:t>
            </a:r>
            <a:endParaRPr lang="zh-CN" altLang="en-US" sz="2400" b="1" spc="300" dirty="0" smtClean="0">
              <a:solidFill>
                <a:schemeClr val="bg1"/>
              </a:solidFill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6243955" y="3568700"/>
            <a:ext cx="3287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bg1"/>
                </a:solidFill>
              </a:rPr>
              <a:t>溯新课标词汇</a:t>
            </a:r>
            <a:endParaRPr lang="zh-CN" altLang="en-US" sz="2400" b="1" spc="300" dirty="0" smtClean="0">
              <a:solidFill>
                <a:schemeClr val="bg1"/>
              </a:solidFill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6243855" y="4536051"/>
            <a:ext cx="2791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bg1"/>
                </a:solidFill>
              </a:rPr>
              <a:t>溯课标外词汇</a:t>
            </a:r>
            <a:endParaRPr lang="zh-CN" altLang="en-US" sz="2400" b="1" spc="300" dirty="0" smtClean="0">
              <a:solidFill>
                <a:schemeClr val="bg1"/>
              </a:solidFill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6243855" y="5493907"/>
            <a:ext cx="2791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bg1"/>
                </a:solidFill>
              </a:rPr>
              <a:t>溯规律</a:t>
            </a:r>
            <a:endParaRPr lang="zh-CN" altLang="en-US" sz="2400" b="1" spc="300" dirty="0" smtClean="0">
              <a:solidFill>
                <a:schemeClr val="bg1"/>
              </a:solidFill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6256655" y="2059305"/>
            <a:ext cx="474599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巧记活用；用法归纳</a:t>
            </a:r>
            <a:r>
              <a:rPr lang="zh-CN" altLang="en-US" sz="1200" dirty="0" smtClean="0">
                <a:solidFill>
                  <a:srgbClr val="FFFF00"/>
                </a:solidFill>
              </a:rPr>
              <a:t>；</a:t>
            </a:r>
            <a:r>
              <a:rPr lang="en-US" altLang="zh-CN" sz="1200" dirty="0" smtClean="0">
                <a:solidFill>
                  <a:srgbClr val="FFFF00"/>
                </a:solidFill>
              </a:rPr>
              <a:t>链接高考</a:t>
            </a:r>
            <a:r>
              <a:rPr lang="zh-CN" altLang="en-US" sz="1200" dirty="0" smtClean="0">
                <a:solidFill>
                  <a:srgbClr val="FFFF00"/>
                </a:solidFill>
              </a:rPr>
              <a:t>；写作提能；词语辨析</a:t>
            </a:r>
            <a:endParaRPr lang="zh-CN" altLang="en-US" sz="1200" dirty="0" smtClean="0">
              <a:solidFill>
                <a:srgbClr val="FFFF00"/>
              </a:solidFill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6256347" y="3019258"/>
            <a:ext cx="3274522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新课标词汇; 课标外词汇</a:t>
            </a:r>
            <a:endParaRPr lang="en-US" altLang="zh-CN" sz="1200" dirty="0" smtClean="0">
              <a:solidFill>
                <a:schemeClr val="bg1"/>
              </a:solidFill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6256655" y="3994150"/>
            <a:ext cx="5027295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ancestor; proceed; procedure; process; succeed </a:t>
            </a:r>
            <a:endParaRPr lang="en-US" altLang="zh-CN" sz="1200" dirty="0" smtClean="0">
              <a:solidFill>
                <a:schemeClr val="bg1"/>
              </a:solidFill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6256655" y="4966970"/>
            <a:ext cx="43510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antecedent ; antecessor; accede; exceed; precede; recede; secede; concede </a:t>
            </a:r>
            <a:endParaRPr lang="en-US" altLang="zh-CN" sz="1200" dirty="0" smtClean="0">
              <a:solidFill>
                <a:schemeClr val="bg1"/>
              </a:solidFill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6256655" y="5928995"/>
            <a:ext cx="315468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词海垂钓; 由此及彼; 同义相连; 寻根问底</a:t>
            </a:r>
            <a:endParaRPr lang="en-US" altLang="zh-CN" sz="1200" dirty="0" smtClean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260727" y="752772"/>
            <a:ext cx="720670" cy="642272"/>
            <a:chOff x="4438248" y="1649887"/>
            <a:chExt cx="720670" cy="642272"/>
          </a:xfrm>
        </p:grpSpPr>
        <p:sp>
          <p:nvSpPr>
            <p:cNvPr id="7" name="圆角矩形 6"/>
            <p:cNvSpPr/>
            <p:nvPr/>
          </p:nvSpPr>
          <p:spPr>
            <a:xfrm>
              <a:off x="4460144" y="1649887"/>
              <a:ext cx="673167" cy="642272"/>
            </a:xfrm>
            <a:prstGeom prst="roundRect">
              <a:avLst>
                <a:gd name="adj" fmla="val 11351"/>
              </a:avLst>
            </a:prstGeom>
            <a:solidFill>
              <a:schemeClr val="accent2">
                <a:lumMod val="50000"/>
              </a:schemeClr>
            </a:solidFill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438248" y="1739863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256555" y="752578"/>
            <a:ext cx="2791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300" dirty="0" smtClean="0">
                <a:solidFill>
                  <a:schemeClr val="bg1"/>
                </a:solidFill>
              </a:rPr>
              <a:t>溯词源</a:t>
            </a:r>
            <a:endParaRPr lang="zh-CN" altLang="en-US" sz="2400" b="1" spc="300" dirty="0" smtClean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56348" y="1213999"/>
            <a:ext cx="2404480" cy="27559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200" dirty="0" smtClean="0">
                <a:solidFill>
                  <a:schemeClr val="bg1"/>
                </a:solidFill>
              </a:rPr>
              <a:t>ced, ceed, cess</a:t>
            </a:r>
            <a:endParaRPr lang="en-US" altLang="zh-CN" sz="1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28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28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28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8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1065530" y="90170"/>
            <a:ext cx="96164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〖巧记活用〗</a:t>
            </a:r>
            <a:r>
              <a:rPr lang="zh-CN" altLang="en-US" sz="2400" b="1">
                <a:solidFill>
                  <a:schemeClr val="tx1"/>
                </a:solidFill>
              </a:rPr>
              <a:t>ac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cess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7675" y="673100"/>
            <a:ext cx="11296650" cy="5990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/>
              <a:t>ac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</a:rPr>
              <a:t>cess</a:t>
            </a:r>
            <a:r>
              <a:rPr lang="zh-CN" altLang="en-US" sz="2800"/>
              <a:t> /ˈækses/ </a:t>
            </a:r>
            <a:endParaRPr lang="zh-CN" altLang="en-US" sz="2800"/>
          </a:p>
          <a:p>
            <a:pPr fontAlgn="auto">
              <a:lnSpc>
                <a:spcPts val="32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〖构词巧记〗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lnSpc>
                <a:spcPts val="3280"/>
              </a:lnSpc>
            </a:pP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sz="24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zh-CN" altLang="en-US" sz="2400"/>
              <a:t>[</a:t>
            </a: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</a:rPr>
              <a:t>ac</a:t>
            </a:r>
            <a:r>
              <a:rPr lang="zh-CN" altLang="en-US" sz="2400"/>
              <a:t>- (ad-) = to 到；</a:t>
            </a: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</a:rPr>
              <a:t>cess</a:t>
            </a:r>
            <a:r>
              <a:rPr lang="zh-CN" altLang="en-US" sz="2400"/>
              <a:t> = to go 走→ “going to some place 走到某处”→] </a:t>
            </a:r>
            <a:endParaRPr lang="zh-CN" altLang="en-US" sz="2400"/>
          </a:p>
          <a:p>
            <a:pPr fontAlgn="auto">
              <a:lnSpc>
                <a:spcPts val="32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〖单词活用〗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lnSpc>
                <a:spcPts val="3280"/>
              </a:lnSpc>
            </a:pPr>
            <a:r>
              <a:rPr lang="zh-CN" altLang="en-US" sz="2400" i="1">
                <a:solidFill>
                  <a:srgbClr val="002060"/>
                </a:solidFill>
              </a:rPr>
              <a:t>①</a:t>
            </a:r>
            <a:r>
              <a:rPr lang="en-US" altLang="zh-CN" sz="2400" i="1">
                <a:solidFill>
                  <a:srgbClr val="002060"/>
                </a:solidFill>
              </a:rPr>
              <a:t> </a:t>
            </a:r>
            <a:r>
              <a:rPr lang="zh-CN" altLang="en-US" sz="2400" i="1">
                <a:solidFill>
                  <a:srgbClr val="002060"/>
                </a:solidFill>
              </a:rPr>
              <a:t>n. (approach) (接近的)方法；通路；进入手段</a:t>
            </a:r>
            <a:endParaRPr lang="zh-CN" altLang="en-US" sz="2400" i="1">
              <a:solidFill>
                <a:srgbClr val="002060"/>
              </a:solidFill>
            </a:endParaRPr>
          </a:p>
          <a:p>
            <a:pPr marL="342900" indent="-342900" fontAlgn="auto">
              <a:lnSpc>
                <a:spcPts val="3280"/>
              </a:lnSpc>
              <a:buFont typeface="Arial" panose="020B0604020202020204" pitchFamily="34" charset="0"/>
              <a:buChar char="•"/>
            </a:pP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</a:rPr>
              <a:t>The only access to</a:t>
            </a:r>
            <a:r>
              <a:rPr lang="zh-CN" altLang="en-US" sz="2400"/>
              <a:t> the farmhouse is across the fields. </a:t>
            </a:r>
            <a:endParaRPr lang="zh-CN" altLang="en-US" sz="2400"/>
          </a:p>
          <a:p>
            <a:pPr fontAlgn="auto">
              <a:lnSpc>
                <a:spcPts val="3280"/>
              </a:lnSpc>
            </a:pPr>
            <a:r>
              <a:rPr lang="en-US" altLang="zh-CN" sz="2400"/>
              <a:t>     </a:t>
            </a:r>
            <a:r>
              <a:rPr lang="zh-CN" altLang="en-US" sz="2400"/>
              <a:t>去那农舍的唯一通路是穿过田野。 </a:t>
            </a:r>
            <a:endParaRPr lang="zh-CN" altLang="en-US" sz="2400"/>
          </a:p>
          <a:p>
            <a:pPr marL="342900" indent="-342900" fontAlgn="auto">
              <a:lnSpc>
                <a:spcPts val="3280"/>
              </a:lnSpc>
              <a:buFont typeface="Arial" panose="020B0604020202020204" pitchFamily="34" charset="0"/>
              <a:buChar char="•"/>
            </a:pPr>
            <a:r>
              <a:rPr lang="zh-CN" altLang="en-US" sz="2400"/>
              <a:t>The facilities have been adapted to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</a:rPr>
              <a:t>give access to</a:t>
            </a:r>
            <a:r>
              <a:rPr lang="zh-CN" altLang="en-US" sz="2400"/>
              <a:t> wheelchair users. </a:t>
            </a:r>
            <a:endParaRPr lang="zh-CN" altLang="en-US" sz="2400"/>
          </a:p>
          <a:p>
            <a:pPr fontAlgn="auto">
              <a:lnSpc>
                <a:spcPts val="3280"/>
              </a:lnSpc>
            </a:pPr>
            <a:r>
              <a:rPr lang="zh-CN" altLang="en-US" sz="2400"/>
              <a:t> </a:t>
            </a:r>
            <a:r>
              <a:rPr lang="en-US" altLang="zh-CN" sz="2400"/>
              <a:t>    </a:t>
            </a:r>
            <a:r>
              <a:rPr lang="zh-CN" altLang="en-US" sz="2400"/>
              <a:t>这些设施已经过改装，使轮椅使用者们能够进入。</a:t>
            </a:r>
            <a:endParaRPr lang="zh-CN" altLang="en-US" sz="2400"/>
          </a:p>
          <a:p>
            <a:pPr fontAlgn="auto">
              <a:lnSpc>
                <a:spcPts val="3280"/>
              </a:lnSpc>
            </a:pPr>
            <a:r>
              <a:rPr lang="zh-CN" altLang="en-US" sz="2400" i="1">
                <a:solidFill>
                  <a:srgbClr val="002060"/>
                </a:solidFill>
              </a:rPr>
              <a:t>②</a:t>
            </a:r>
            <a:r>
              <a:rPr lang="en-US" altLang="zh-CN" sz="2400" i="1">
                <a:solidFill>
                  <a:srgbClr val="002060"/>
                </a:solidFill>
              </a:rPr>
              <a:t> </a:t>
            </a:r>
            <a:r>
              <a:rPr lang="zh-CN" altLang="en-US" sz="2400" i="1">
                <a:solidFill>
                  <a:srgbClr val="002060"/>
                </a:solidFill>
              </a:rPr>
              <a:t>n.可接近性；（使用或见到的）机会，权利</a:t>
            </a:r>
            <a:endParaRPr lang="zh-CN" altLang="en-US" sz="2400" i="1">
              <a:solidFill>
                <a:srgbClr val="002060"/>
              </a:solidFill>
            </a:endParaRPr>
          </a:p>
          <a:p>
            <a:pPr marL="342900" indent="-342900" fontAlgn="auto">
              <a:lnSpc>
                <a:spcPts val="3280"/>
              </a:lnSpc>
              <a:buFont typeface="Arial" panose="020B0604020202020204" pitchFamily="34" charset="0"/>
              <a:buChar char="•"/>
            </a:pPr>
            <a:r>
              <a:rPr lang="zh-CN" altLang="en-US" sz="2400"/>
              <a:t>Students must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</a:rPr>
              <a:t>have access to</a:t>
            </a:r>
            <a:r>
              <a:rPr lang="zh-CN" altLang="en-US" sz="2400"/>
              <a:t> good resources. </a:t>
            </a:r>
            <a:endParaRPr lang="zh-CN" altLang="en-US" sz="2400"/>
          </a:p>
          <a:p>
            <a:pPr fontAlgn="auto">
              <a:lnSpc>
                <a:spcPts val="3280"/>
              </a:lnSpc>
            </a:pPr>
            <a:r>
              <a:rPr lang="en-US" altLang="zh-CN" sz="2400"/>
              <a:t>    </a:t>
            </a:r>
            <a:r>
              <a:rPr lang="zh-CN" altLang="en-US" sz="2400"/>
              <a:t>学生必须有机会使用好的资源。</a:t>
            </a:r>
            <a:endParaRPr lang="zh-CN" altLang="en-US" sz="2400"/>
          </a:p>
          <a:p>
            <a:pPr marL="342900" indent="-342900" fontAlgn="auto">
              <a:lnSpc>
                <a:spcPts val="3280"/>
              </a:lnSpc>
              <a:buFont typeface="Arial" panose="020B0604020202020204" pitchFamily="34" charset="0"/>
              <a:buChar char="•"/>
            </a:pPr>
            <a:r>
              <a:rPr lang="zh-CN" altLang="en-US" sz="2400"/>
              <a:t>You need a password to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</a:rPr>
              <a:t>get access to</a:t>
            </a:r>
            <a:r>
              <a:rPr lang="zh-CN" altLang="en-US" sz="2400"/>
              <a:t> the computer system. </a:t>
            </a:r>
            <a:endParaRPr lang="zh-CN" altLang="en-US" sz="2400"/>
          </a:p>
          <a:p>
            <a:pPr fontAlgn="auto">
              <a:lnSpc>
                <a:spcPts val="3280"/>
              </a:lnSpc>
            </a:pPr>
            <a:r>
              <a:rPr lang="en-US" altLang="zh-CN" sz="2400"/>
              <a:t>    </a:t>
            </a:r>
            <a:r>
              <a:rPr lang="zh-CN" altLang="en-US" sz="2400"/>
              <a:t>使用这个计算机系统需要口令。</a:t>
            </a:r>
            <a:endParaRPr lang="zh-CN" altLang="en-US" sz="24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5530" y="90170"/>
            <a:ext cx="96164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〖巧记活用〗</a:t>
            </a:r>
            <a:r>
              <a:rPr lang="zh-CN" altLang="en-US" sz="2400" b="1"/>
              <a:t>ac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cess</a:t>
            </a:r>
            <a:r>
              <a:rPr lang="zh-CN" altLang="en-US" sz="2400" b="1"/>
              <a:t>ible 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10515" y="664210"/>
            <a:ext cx="11717655" cy="6052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/>
              <a:t>ac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</a:rPr>
              <a:t>cess</a:t>
            </a:r>
            <a:r>
              <a:rPr lang="zh-CN" altLang="en-US" sz="2800" b="1"/>
              <a:t>ible</a:t>
            </a:r>
            <a:r>
              <a:rPr lang="zh-CN" altLang="en-US" sz="2800"/>
              <a:t>  /əkˈsesəbl/ </a:t>
            </a:r>
            <a:endParaRPr lang="zh-CN" altLang="en-US" sz="2800"/>
          </a:p>
          <a:p>
            <a:pPr fontAlgn="auto">
              <a:lnSpc>
                <a:spcPts val="30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〖构词巧记〗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fontAlgn="auto">
              <a:lnSpc>
                <a:spcPts val="30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 </a:t>
            </a:r>
            <a:r>
              <a:rPr lang="zh-CN" altLang="en-US" sz="2400"/>
              <a:t>[ac-(ad-); </a:t>
            </a: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</a:rPr>
              <a:t>cess</a:t>
            </a:r>
            <a:r>
              <a:rPr lang="zh-CN" altLang="en-US" sz="2400"/>
              <a:t>; -ible] </a:t>
            </a:r>
            <a:endParaRPr lang="zh-CN" altLang="en-US" sz="2400"/>
          </a:p>
          <a:p>
            <a:pPr fontAlgn="auto">
              <a:lnSpc>
                <a:spcPts val="308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〖单词活用〗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lnSpc>
                <a:spcPts val="3080"/>
              </a:lnSpc>
            </a:pPr>
            <a:r>
              <a:rPr lang="zh-CN" altLang="en-US" sz="2400" i="1">
                <a:solidFill>
                  <a:srgbClr val="002060"/>
                </a:solidFill>
              </a:rPr>
              <a:t>①adj.可到达的；可接近的；可进入的；可使用的；可见到的</a:t>
            </a:r>
            <a:endParaRPr lang="zh-CN" altLang="en-US" sz="2400"/>
          </a:p>
          <a:p>
            <a:pPr marL="342900" indent="-342900" fontAlgn="auto">
              <a:lnSpc>
                <a:spcPts val="3080"/>
              </a:lnSpc>
              <a:buFont typeface="Arial" panose="020B0604020202020204" pitchFamily="34" charset="0"/>
              <a:buChar char="•"/>
            </a:pPr>
            <a:r>
              <a:rPr lang="zh-CN" altLang="en-US" sz="2400"/>
              <a:t>The remote desert area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</a:rPr>
              <a:t>is accessible</a:t>
            </a:r>
            <a:r>
              <a:rPr lang="zh-CN" altLang="en-US" sz="2400"/>
              <a:t> only by helicopter. </a:t>
            </a:r>
            <a:endParaRPr lang="zh-CN" altLang="en-US" sz="2400"/>
          </a:p>
          <a:p>
            <a:pPr fontAlgn="auto">
              <a:lnSpc>
                <a:spcPts val="3080"/>
              </a:lnSpc>
            </a:pPr>
            <a:r>
              <a:rPr lang="zh-CN" altLang="en-US" sz="2400"/>
              <a:t> </a:t>
            </a:r>
            <a:r>
              <a:rPr lang="en-US" altLang="zh-CN" sz="2400"/>
              <a:t>    </a:t>
            </a:r>
            <a:r>
              <a:rPr lang="zh-CN" altLang="en-US" sz="2400"/>
              <a:t>只有乘直升机才能进入</a:t>
            </a:r>
            <a:r>
              <a:rPr lang="en-US" altLang="zh-CN" sz="2400"/>
              <a:t>   </a:t>
            </a:r>
            <a:r>
              <a:rPr lang="zh-CN" altLang="en-US" sz="2400"/>
              <a:t>那遥远的荒漠地区。 </a:t>
            </a:r>
            <a:endParaRPr lang="zh-CN" altLang="en-US" sz="2400"/>
          </a:p>
          <a:p>
            <a:pPr marL="342900" indent="-342900" fontAlgn="auto">
              <a:lnSpc>
                <a:spcPts val="3080"/>
              </a:lnSpc>
              <a:buFont typeface="Arial" panose="020B0604020202020204" pitchFamily="34" charset="0"/>
              <a:buChar char="•"/>
            </a:pPr>
            <a:r>
              <a:rPr lang="zh-CN" altLang="en-US" sz="2400"/>
              <a:t>The centre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</a:rPr>
              <a:t>is easily accessible to</a:t>
            </a:r>
            <a:r>
              <a:rPr lang="zh-CN" altLang="en-US" sz="2400"/>
              <a:t> the general public. </a:t>
            </a:r>
            <a:endParaRPr lang="zh-CN" altLang="en-US" sz="2400"/>
          </a:p>
          <a:p>
            <a:pPr fontAlgn="auto">
              <a:lnSpc>
                <a:spcPts val="3080"/>
              </a:lnSpc>
            </a:pPr>
            <a:r>
              <a:rPr lang="zh-CN" altLang="en-US" sz="2400"/>
              <a:t> </a:t>
            </a:r>
            <a:r>
              <a:rPr lang="en-US" altLang="zh-CN" sz="2400"/>
              <a:t>    </a:t>
            </a:r>
            <a:r>
              <a:rPr lang="zh-CN" altLang="en-US" sz="2400"/>
              <a:t>该中心对于广大公众来讲很便利。</a:t>
            </a:r>
            <a:endParaRPr lang="zh-CN" altLang="en-US" sz="2400"/>
          </a:p>
          <a:p>
            <a:pPr fontAlgn="auto">
              <a:lnSpc>
                <a:spcPts val="3080"/>
              </a:lnSpc>
            </a:pPr>
            <a:r>
              <a:rPr lang="zh-CN" altLang="en-US" sz="2400" i="1">
                <a:solidFill>
                  <a:srgbClr val="002060"/>
                </a:solidFill>
              </a:rPr>
              <a:t>②adj.容易理解的；易懂的</a:t>
            </a:r>
            <a:endParaRPr lang="zh-CN" altLang="en-US" sz="2400" i="1">
              <a:solidFill>
                <a:srgbClr val="002060"/>
              </a:solidFill>
            </a:endParaRPr>
          </a:p>
          <a:p>
            <a:pPr marL="342900" indent="-342900" fontAlgn="auto">
              <a:lnSpc>
                <a:spcPts val="3080"/>
              </a:lnSpc>
              <a:buFont typeface="Arial" panose="020B0604020202020204" pitchFamily="34" charset="0"/>
              <a:buChar char="•"/>
            </a:pPr>
            <a:r>
              <a:rPr lang="zh-CN" altLang="en-US" sz="2400"/>
              <a:t>a programme </a:t>
            </a:r>
            <a:r>
              <a:rPr lang="zh-CN" altLang="en-US" sz="2400" u="sng"/>
              <a:t>making</a:t>
            </a:r>
            <a:r>
              <a:rPr lang="zh-CN" altLang="en-US" sz="2400"/>
              <a:t> science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</a:rPr>
              <a:t>more accessible to</a:t>
            </a:r>
            <a:r>
              <a:rPr lang="zh-CN" altLang="en-US" sz="2400"/>
              <a:t> young people </a:t>
            </a:r>
            <a:endParaRPr lang="zh-CN" altLang="en-US" sz="2400"/>
          </a:p>
          <a:p>
            <a:pPr fontAlgn="auto">
              <a:lnSpc>
                <a:spcPts val="3080"/>
              </a:lnSpc>
            </a:pPr>
            <a:r>
              <a:rPr lang="zh-CN" altLang="en-US" sz="2400"/>
              <a:t> </a:t>
            </a:r>
            <a:r>
              <a:rPr lang="en-US" altLang="zh-CN" sz="2400"/>
              <a:t>    </a:t>
            </a:r>
            <a:r>
              <a:rPr lang="zh-CN" altLang="en-US" sz="2400"/>
              <a:t>一项使科学更容易为年轻人所了解的计划</a:t>
            </a:r>
            <a:endParaRPr lang="zh-CN" altLang="en-US" sz="2400"/>
          </a:p>
          <a:p>
            <a:pPr fontAlgn="auto">
              <a:lnSpc>
                <a:spcPts val="3080"/>
              </a:lnSpc>
            </a:pPr>
            <a:r>
              <a:rPr lang="zh-CN" altLang="en-US" sz="2400" i="1">
                <a:solidFill>
                  <a:srgbClr val="002060"/>
                </a:solidFill>
              </a:rPr>
              <a:t>③adj.易接近的；易相处的；易打交道的</a:t>
            </a:r>
            <a:endParaRPr lang="zh-CN" altLang="en-US" sz="2400" i="1">
              <a:solidFill>
                <a:srgbClr val="002060"/>
              </a:solidFill>
            </a:endParaRPr>
          </a:p>
          <a:p>
            <a:pPr marL="342900" indent="-342900" fontAlgn="auto">
              <a:lnSpc>
                <a:spcPts val="3080"/>
              </a:lnSpc>
              <a:buFont typeface="Arial" panose="020B0604020202020204" pitchFamily="34" charset="0"/>
              <a:buChar char="•"/>
            </a:pPr>
            <a:r>
              <a:rPr lang="zh-CN" altLang="en-US" sz="2400"/>
              <a:t>I find Frantzen to be </a:t>
            </a:r>
            <a:r>
              <a:rPr lang="zh-CN" altLang="en-US" sz="2400" u="sng"/>
              <a:t>a very </a:t>
            </a:r>
            <a:r>
              <a:rPr lang="zh-CN" altLang="en-US" sz="2400" u="sng">
                <a:solidFill>
                  <a:schemeClr val="accent2">
                    <a:lumMod val="50000"/>
                  </a:schemeClr>
                </a:solidFill>
              </a:rPr>
              <a:t>accessible</a:t>
            </a:r>
            <a:r>
              <a:rPr lang="zh-CN" altLang="en-US" sz="2400" u="sng"/>
              <a:t> artist.</a:t>
            </a:r>
            <a:r>
              <a:rPr lang="zh-CN" altLang="en-US" sz="2400"/>
              <a:t> </a:t>
            </a:r>
            <a:endParaRPr lang="zh-CN" altLang="en-US" sz="2400"/>
          </a:p>
          <a:p>
            <a:pPr fontAlgn="auto">
              <a:lnSpc>
                <a:spcPts val="3080"/>
              </a:lnSpc>
            </a:pPr>
            <a:r>
              <a:rPr lang="en-US" altLang="zh-CN" sz="2400"/>
              <a:t>     </a:t>
            </a:r>
            <a:r>
              <a:rPr lang="zh-CN" altLang="en-US" sz="2400"/>
              <a:t>我发现弗兰岑是一个非常平易近人的艺术家。</a:t>
            </a:r>
            <a:endParaRPr lang="zh-CN" altLang="en-US" sz="24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96164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〖用法归纳〗</a:t>
            </a:r>
            <a:r>
              <a:rPr lang="zh-CN" altLang="en-US" sz="2400" b="1">
                <a:sym typeface="+mn-ea"/>
              </a:rPr>
              <a:t>ac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cess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/ </a:t>
            </a:r>
            <a:r>
              <a:rPr lang="zh-CN" altLang="en-US" sz="2400" b="1"/>
              <a:t>ac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cess</a:t>
            </a:r>
            <a:r>
              <a:rPr lang="zh-CN" altLang="en-US" sz="2400" b="1"/>
              <a:t>ible </a:t>
            </a:r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267970" y="1042670"/>
            <a:ext cx="11717655" cy="294576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 anchor="t">
            <a:spAutoFit/>
          </a:bodyPr>
          <a:p>
            <a:pPr fontAlgn="auto">
              <a:lnSpc>
                <a:spcPts val="3180"/>
              </a:lnSpc>
            </a:pPr>
            <a:r>
              <a:rPr lang="zh-CN" altLang="en-US" sz="2400" b="1"/>
              <a:t>(1)have/get/gain(no) access to</a:t>
            </a:r>
            <a:r>
              <a:rPr lang="zh-CN" altLang="en-US" sz="2400"/>
              <a:t>　</a:t>
            </a:r>
            <a:endParaRPr lang="zh-CN" altLang="en-US" sz="2400"/>
          </a:p>
          <a:p>
            <a:pPr fontAlgn="auto">
              <a:lnSpc>
                <a:spcPts val="3180"/>
              </a:lnSpc>
            </a:pPr>
            <a:r>
              <a:rPr lang="zh-CN" altLang="en-US" sz="2400"/>
              <a:t> </a:t>
            </a:r>
            <a:r>
              <a:rPr lang="en-US" altLang="zh-CN" sz="2400"/>
              <a:t>      </a:t>
            </a:r>
            <a:r>
              <a:rPr lang="zh-CN" altLang="en-US" sz="2400"/>
              <a:t>有(没有)……的机会；可以(无法)获取/进入/接近</a:t>
            </a:r>
            <a:endParaRPr lang="zh-CN" altLang="en-US" sz="2400"/>
          </a:p>
          <a:p>
            <a:pPr fontAlgn="auto">
              <a:lnSpc>
                <a:spcPts val="3180"/>
              </a:lnSpc>
            </a:pPr>
            <a:r>
              <a:rPr lang="zh-CN" altLang="en-US" sz="2400" b="1"/>
              <a:t>(2) be accessible to  </a:t>
            </a:r>
            <a:endParaRPr lang="zh-CN" altLang="en-US" sz="2400" b="1"/>
          </a:p>
          <a:p>
            <a:pPr fontAlgn="auto">
              <a:lnSpc>
                <a:spcPts val="3180"/>
              </a:lnSpc>
            </a:pPr>
            <a:r>
              <a:rPr lang="zh-CN" altLang="en-US" sz="2400"/>
              <a:t> </a:t>
            </a:r>
            <a:r>
              <a:rPr lang="en-US" altLang="zh-CN" sz="2400"/>
              <a:t>      </a:t>
            </a:r>
            <a:r>
              <a:rPr lang="zh-CN" altLang="en-US" sz="2400"/>
              <a:t>可接近；可靠近；可使用</a:t>
            </a:r>
            <a:endParaRPr lang="zh-CN" altLang="en-US" sz="2400"/>
          </a:p>
          <a:p>
            <a:pPr fontAlgn="auto">
              <a:lnSpc>
                <a:spcPts val="3180"/>
              </a:lnSpc>
            </a:pPr>
            <a:endParaRPr lang="zh-CN" altLang="en-US" sz="2400"/>
          </a:p>
          <a:p>
            <a:pPr fontAlgn="auto">
              <a:lnSpc>
                <a:spcPts val="3180"/>
              </a:lnSpc>
            </a:pPr>
            <a:r>
              <a:rPr lang="zh-CN" altLang="en-US" sz="2400"/>
              <a:t>★用法点睛： </a:t>
            </a:r>
            <a:endParaRPr lang="zh-CN" altLang="en-US" sz="2400"/>
          </a:p>
          <a:p>
            <a:pPr fontAlgn="auto">
              <a:lnSpc>
                <a:spcPts val="3180"/>
              </a:lnSpc>
            </a:pPr>
            <a:r>
              <a:rPr lang="zh-CN" altLang="en-US" sz="2400"/>
              <a:t> </a:t>
            </a:r>
            <a:r>
              <a:rPr lang="en-US" altLang="zh-CN" sz="2400"/>
              <a:t>  </a:t>
            </a:r>
            <a:r>
              <a:rPr lang="zh-CN" altLang="en-US" sz="2400"/>
              <a:t>access前通常不加冠词，且access和accessible短语中的to是介词。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267335" y="4188460"/>
            <a:ext cx="11718290" cy="187642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 anchor="t">
            <a:spAutoFit/>
          </a:bodyPr>
          <a:p>
            <a:pPr fontAlgn="auto">
              <a:lnSpc>
                <a:spcPts val="3480"/>
              </a:lnSpc>
            </a:pPr>
            <a:r>
              <a:rPr lang="zh-CN" altLang="en-US" sz="2400"/>
              <a:t>〖</a:t>
            </a:r>
            <a:r>
              <a:rPr lang="zh-CN" altLang="en-US" sz="2400" b="1"/>
              <a:t>佳句欣赏：</a:t>
            </a:r>
            <a:r>
              <a:rPr lang="zh-CN" altLang="en-US" sz="2400"/>
              <a:t>一句多译〗　</a:t>
            </a:r>
            <a:endParaRPr lang="zh-CN" altLang="en-US" sz="2400"/>
          </a:p>
          <a:p>
            <a:pPr fontAlgn="auto">
              <a:lnSpc>
                <a:spcPts val="3480"/>
              </a:lnSpc>
            </a:pPr>
            <a:r>
              <a:rPr lang="zh-CN" altLang="en-US" sz="2400"/>
              <a:t>The development of the Belt and Road helps Chinese traders to </a:t>
            </a:r>
            <a:r>
              <a:rPr lang="en-US" altLang="zh-CN" sz="2400" u="sng"/>
              <a:t>                       </a:t>
            </a:r>
            <a:r>
              <a:rPr lang="zh-CN" altLang="en-US" sz="2400" u="sng">
                <a:noFill/>
              </a:rPr>
              <a:t>。</a:t>
            </a:r>
            <a:r>
              <a:rPr lang="en-US" altLang="zh-CN" sz="2400" u="sng"/>
              <a:t>             </a:t>
            </a:r>
            <a:endParaRPr lang="en-US" altLang="zh-CN" sz="2400" u="sng"/>
          </a:p>
          <a:p>
            <a:pPr fontAlgn="auto">
              <a:lnSpc>
                <a:spcPts val="3480"/>
              </a:lnSpc>
            </a:pPr>
            <a:r>
              <a:rPr lang="zh-CN" altLang="en-US" sz="2400"/>
              <a:t> </a:t>
            </a:r>
            <a:r>
              <a:rPr lang="zh-CN" altLang="en-US" sz="2400" u="sng"/>
              <a:t> </a:t>
            </a:r>
            <a:r>
              <a:rPr lang="en-US" altLang="zh-CN" sz="2400" u="sng"/>
              <a:t>                               </a:t>
            </a:r>
            <a:r>
              <a:rPr lang="zh-CN" altLang="en-US" sz="2400"/>
              <a:t>a broader market.</a:t>
            </a:r>
            <a:endParaRPr lang="zh-CN" altLang="en-US" sz="2400"/>
          </a:p>
          <a:p>
            <a:pPr fontAlgn="auto">
              <a:lnSpc>
                <a:spcPts val="3480"/>
              </a:lnSpc>
            </a:pPr>
            <a:r>
              <a:rPr lang="zh-CN" altLang="en-US" sz="2400"/>
              <a:t>“一带一路”的发展帮助中国贸易商</a:t>
            </a:r>
            <a:r>
              <a:rPr lang="zh-CN" altLang="en-US" sz="2400" u="sng"/>
              <a:t>得以进入</a:t>
            </a:r>
            <a:r>
              <a:rPr lang="zh-CN" altLang="en-US" sz="2400"/>
              <a:t>更广阔的市场。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9605645" y="4648200"/>
            <a:ext cx="23799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have access to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1170" y="5052695"/>
            <a:ext cx="292481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/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be accessible to 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67335" y="-31750"/>
            <a:ext cx="720725" cy="678815"/>
            <a:chOff x="4416757" y="1414639"/>
            <a:chExt cx="720670" cy="96869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460144" y="1414639"/>
              <a:ext cx="673167" cy="877520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6757" y="1472143"/>
              <a:ext cx="720670" cy="83276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460144" y="2329040"/>
              <a:ext cx="673167" cy="54292"/>
            </a:xfrm>
            <a:prstGeom prst="roundRect">
              <a:avLst>
                <a:gd name="adj" fmla="val 1800"/>
              </a:avLst>
            </a:prstGeom>
            <a:solidFill>
              <a:schemeClr val="accent2">
                <a:lumMod val="50000"/>
              </a:schemeClr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950" y="5957771"/>
            <a:ext cx="520050" cy="819282"/>
          </a:xfrm>
          <a:prstGeom prst="rect">
            <a:avLst/>
          </a:prstGeom>
        </p:spPr>
      </p:pic>
      <p:cxnSp>
        <p:nvCxnSpPr>
          <p:cNvPr id="12" name="直接连接符 17"/>
          <p:cNvCxnSpPr/>
          <p:nvPr/>
        </p:nvCxnSpPr>
        <p:spPr>
          <a:xfrm flipH="1">
            <a:off x="471170" y="576580"/>
            <a:ext cx="11116945" cy="63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 rot="3600000">
            <a:off x="10631177" y="-11385"/>
            <a:ext cx="995501" cy="1401974"/>
          </a:xfrm>
          <a:prstGeom prst="parallelogram">
            <a:avLst>
              <a:gd name="adj" fmla="val 8101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noAutofit/>
          </a:bodyPr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7335" y="1028065"/>
            <a:ext cx="11540490" cy="36614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80"/>
              </a:lnSpc>
            </a:pPr>
            <a:r>
              <a:rPr lang="zh-CN" altLang="en-US" sz="2400" b="1"/>
              <a:t>语境辨义/单句语法填空：</a:t>
            </a:r>
            <a:endParaRPr lang="zh-CN" altLang="en-US" sz="2400" b="1"/>
          </a:p>
          <a:p>
            <a:pPr fontAlgn="auto">
              <a:lnSpc>
                <a:spcPts val="3480"/>
              </a:lnSpc>
            </a:pPr>
            <a:r>
              <a:rPr lang="zh-CN" altLang="en-US" sz="2400"/>
              <a:t>①Many stations </a:t>
            </a:r>
            <a:r>
              <a:rPr lang="zh-CN" altLang="en-US" sz="2400" u="sng"/>
              <a:t>have wheelchair access</a:t>
            </a:r>
            <a:r>
              <a:rPr lang="zh-CN" altLang="en-US" sz="2400"/>
              <a:t> from the car park or entrance to the station platforms.</a:t>
            </a:r>
            <a:r>
              <a:rPr lang="zh-CN" altLang="en-US" sz="2400" baseline="-25000"/>
              <a:t>(2020·全国卷Ⅰ阅读A)</a:t>
            </a:r>
            <a:endParaRPr lang="zh-CN" altLang="en-US" sz="2400"/>
          </a:p>
          <a:p>
            <a:pPr fontAlgn="auto">
              <a:lnSpc>
                <a:spcPts val="3480"/>
              </a:lnSpc>
            </a:pPr>
            <a:r>
              <a:rPr lang="zh-CN" altLang="en-US" sz="2400"/>
              <a:t> </a:t>
            </a:r>
            <a:r>
              <a:rPr lang="en-US" altLang="zh-CN" sz="2400"/>
              <a:t>                                                                            </a:t>
            </a:r>
            <a:endParaRPr lang="en-US" altLang="zh-CN" sz="2400"/>
          </a:p>
          <a:p>
            <a:pPr fontAlgn="auto">
              <a:lnSpc>
                <a:spcPts val="3480"/>
              </a:lnSpc>
            </a:pPr>
            <a:r>
              <a:rPr lang="zh-CN" altLang="en-US" sz="2400"/>
              <a:t>②It will provide you with access </a:t>
            </a:r>
            <a:r>
              <a:rPr lang="en-US" altLang="zh-CN" sz="2400" u="sng"/>
              <a:t>           </a:t>
            </a:r>
            <a:r>
              <a:rPr lang="zh-CN" altLang="en-US" sz="2400"/>
              <a:t> University facilities such as University Libraries，the Sports Centre，and Computing Services.</a:t>
            </a:r>
            <a:r>
              <a:rPr lang="zh-CN" altLang="en-US" sz="2400" baseline="-25000"/>
              <a:t>(2020·天津5月卷阅读A)</a:t>
            </a:r>
            <a:endParaRPr lang="zh-CN" altLang="en-US" sz="2400"/>
          </a:p>
          <a:p>
            <a:pPr fontAlgn="auto">
              <a:lnSpc>
                <a:spcPts val="3480"/>
              </a:lnSpc>
            </a:pPr>
            <a:r>
              <a:rPr lang="zh-CN" altLang="en-US" sz="2400"/>
              <a:t>③Moran hopes to widen the audience for jazz，make the music more </a:t>
            </a:r>
            <a:endParaRPr lang="zh-CN" altLang="en-US" sz="2400"/>
          </a:p>
          <a:p>
            <a:pPr fontAlgn="auto">
              <a:lnSpc>
                <a:spcPts val="3480"/>
              </a:lnSpc>
            </a:pPr>
            <a:r>
              <a:rPr lang="zh-CN" altLang="en-US" sz="2400"/>
              <a:t> </a:t>
            </a:r>
            <a:r>
              <a:rPr lang="zh-CN" altLang="en-US" sz="2400" u="sng"/>
              <a:t> </a:t>
            </a:r>
            <a:r>
              <a:rPr lang="en-US" altLang="zh-CN" sz="2400" u="sng"/>
              <a:t>                     </a:t>
            </a:r>
            <a:r>
              <a:rPr lang="zh-CN" altLang="en-US" sz="2400"/>
              <a:t>(access)，and preserve its history and culture.</a:t>
            </a:r>
            <a:r>
              <a:rPr lang="zh-CN" altLang="en-US" sz="2400" baseline="-25000"/>
              <a:t>(全国卷Ⅰ阅读C)</a:t>
            </a:r>
            <a:endParaRPr lang="zh-CN" altLang="en-US" sz="2400" baseline="-25000"/>
          </a:p>
        </p:txBody>
      </p:sp>
      <p:sp>
        <p:nvSpPr>
          <p:cNvPr id="3" name="文本框 2"/>
          <p:cNvSpPr txBox="1"/>
          <p:nvPr/>
        </p:nvSpPr>
        <p:spPr>
          <a:xfrm>
            <a:off x="1065530" y="90170"/>
            <a:ext cx="96164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〖链接高考〗</a:t>
            </a:r>
            <a:r>
              <a:rPr lang="zh-CN" altLang="en-US" sz="2400" b="1">
                <a:sym typeface="+mn-ea"/>
              </a:rPr>
              <a:t>ac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cess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 / </a:t>
            </a:r>
            <a:r>
              <a:rPr lang="zh-CN" altLang="en-US" sz="2400" b="1"/>
              <a:t>ac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cess</a:t>
            </a:r>
            <a:r>
              <a:rPr lang="zh-CN" altLang="en-US" sz="2400" b="1"/>
              <a:t>ible </a:t>
            </a:r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5285740" y="2851785"/>
            <a:ext cx="50736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to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34125" y="2138045"/>
            <a:ext cx="2011680" cy="5372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ts val="3480"/>
              </a:lnSpc>
            </a:pPr>
            <a:r>
              <a:rPr lang="zh-CN" altLang="en-US" sz="2400" b="1" u="sng">
                <a:solidFill>
                  <a:schemeClr val="accent2">
                    <a:lumMod val="50000"/>
                  </a:schemeClr>
                </a:solidFill>
                <a:sym typeface="+mn-ea"/>
              </a:rPr>
              <a:t>可以使用轮椅</a:t>
            </a:r>
            <a:endParaRPr lang="zh-CN" altLang="en-US" sz="2400" b="1" u="sng">
              <a:solidFill>
                <a:schemeClr val="accent2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3240" y="4170045"/>
            <a:ext cx="171259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accessible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0515" y="4895850"/>
            <a:ext cx="11033125" cy="1430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80"/>
              </a:lnSpc>
            </a:pP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  <a:sym typeface="+mn-ea"/>
              </a:rPr>
              <a:t>①</a:t>
            </a: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</a:rPr>
              <a:t>许多车站的停车场或站台入口处都设有轮椅通道。</a:t>
            </a:r>
            <a:endParaRPr lang="zh-CN" altLang="en-US" sz="240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lnSpc>
                <a:spcPts val="3480"/>
              </a:lnSpc>
            </a:pP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</a:rPr>
              <a:t>②它将为您提供通道进入大学的设施，如大学图书馆、体育中心和计算机服务。</a:t>
            </a:r>
            <a:endParaRPr lang="zh-CN" altLang="en-US" sz="240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lnSpc>
                <a:spcPts val="3480"/>
              </a:lnSpc>
            </a:pP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</a:rPr>
              <a:t>③莫兰希望扩大爵士乐的听众，使音乐更容易获得，并保护它的历史和文化。</a:t>
            </a:r>
            <a:endParaRPr lang="zh-CN" altLang="en-US" sz="240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  <p:bldP spid="6" grpId="0"/>
      <p:bldP spid="6" grpId="1"/>
      <p:bldP spid="7" grpId="0"/>
      <p:bldP spid="7" grpId="1"/>
    </p:bldLst>
  </p:timing>
</p:sld>
</file>

<file path=ppt/tags/tag1.xml><?xml version="1.0" encoding="utf-8"?>
<p:tagLst xmlns:p="http://schemas.openxmlformats.org/presentationml/2006/main">
  <p:tag name="MH" val="20160517091309"/>
  <p:tag name="MH_LIBRARY" val="GRAPHIC"/>
  <p:tag name="MH_TYPE" val="Other"/>
  <p:tag name="MH_ORDER" val="1"/>
</p:tagLst>
</file>

<file path=ppt/tags/tag10.xml><?xml version="1.0" encoding="utf-8"?>
<p:tagLst xmlns:p="http://schemas.openxmlformats.org/presentationml/2006/main">
  <p:tag name="MH" val="20160517091309"/>
  <p:tag name="MH_LIBRARY" val="GRAPHIC"/>
  <p:tag name="MH_TYPE" val="Other"/>
  <p:tag name="MH_ORDER" val="7"/>
</p:tagLst>
</file>

<file path=ppt/tags/tag11.xml><?xml version="1.0" encoding="utf-8"?>
<p:tagLst xmlns:p="http://schemas.openxmlformats.org/presentationml/2006/main">
  <p:tag name="MH" val="20160517091309"/>
  <p:tag name="MH_LIBRARY" val="GRAPHIC"/>
  <p:tag name="MH_TYPE" val="Title"/>
  <p:tag name="MH_ORDER" val="1"/>
</p:tagLst>
</file>

<file path=ppt/tags/tag12.xml><?xml version="1.0" encoding="utf-8"?>
<p:tagLst xmlns:p="http://schemas.openxmlformats.org/presentationml/2006/main">
  <p:tag name="MH" val="20160517091309"/>
  <p:tag name="MH_LIBRARY" val="GRAPHIC"/>
  <p:tag name="MH_TYPE" val="Other"/>
  <p:tag name="MH_ORDER" val="8"/>
</p:tagLst>
</file>

<file path=ppt/tags/tag13.xml><?xml version="1.0" encoding="utf-8"?>
<p:tagLst xmlns:p="http://schemas.openxmlformats.org/presentationml/2006/main">
  <p:tag name="MH" val="20160517091309"/>
  <p:tag name="MH_LIBRARY" val="GRAPHIC"/>
  <p:tag name="MH_TYPE" val="Other"/>
  <p:tag name="MH_ORDER" val="9"/>
</p:tagLst>
</file>

<file path=ppt/tags/tag14.xml><?xml version="1.0" encoding="utf-8"?>
<p:tagLst xmlns:p="http://schemas.openxmlformats.org/presentationml/2006/main">
  <p:tag name="MH" val="20160517091309"/>
  <p:tag name="MH_LIBRARY" val="GRAPHIC"/>
  <p:tag name="MH_TYPE" val="Other"/>
  <p:tag name="MH_ORDER" val="10"/>
</p:tagLst>
</file>

<file path=ppt/tags/tag15.xml><?xml version="1.0" encoding="utf-8"?>
<p:tagLst xmlns:p="http://schemas.openxmlformats.org/presentationml/2006/main">
  <p:tag name="MH" val="20160517091309"/>
  <p:tag name="MH_LIBRARY" val="GRAPHIC"/>
  <p:tag name="MH_TYPE" val="Other"/>
  <p:tag name="MH_ORDER" val="11"/>
</p:tagLst>
</file>

<file path=ppt/tags/tag16.xml><?xml version="1.0" encoding="utf-8"?>
<p:tagLst xmlns:p="http://schemas.openxmlformats.org/presentationml/2006/main">
  <p:tag name="KSO_WM_UNIT_TABLE_BEAUTIFY" val="smartTable{e29073fb-b72f-4ded-8ece-dfaa17d5d2c3}"/>
  <p:tag name="TABLE_ENDDRAG_ORIGIN_RECT" val="914*137"/>
  <p:tag name="TABLE_ENDDRAG_RECT" val="29*63*914*137"/>
</p:tagLst>
</file>

<file path=ppt/tags/tag17.xml><?xml version="1.0" encoding="utf-8"?>
<p:tagLst xmlns:p="http://schemas.openxmlformats.org/presentationml/2006/main">
  <p:tag name="KSO_WM_UNIT_TABLE_BEAUTIFY" val="smartTable{e29073fb-b72f-4ded-8ece-dfaa17d5d2c3}"/>
  <p:tag name="TABLE_ENDDRAG_ORIGIN_RECT" val="914*137"/>
  <p:tag name="TABLE_ENDDRAG_RECT" val="29*63*914*137"/>
</p:tagLst>
</file>

<file path=ppt/tags/tag2.xml><?xml version="1.0" encoding="utf-8"?>
<p:tagLst xmlns:p="http://schemas.openxmlformats.org/presentationml/2006/main">
  <p:tag name="MH" val="20160517091309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60517091309"/>
  <p:tag name="MH_LIBRARY" val="GRAPHIC"/>
  <p:tag name="MH_TYPE" val="Other"/>
  <p:tag name="MH_ORDER" val="2"/>
</p:tagLst>
</file>

<file path=ppt/tags/tag4.xml><?xml version="1.0" encoding="utf-8"?>
<p:tagLst xmlns:p="http://schemas.openxmlformats.org/presentationml/2006/main">
  <p:tag name="MH" val="20160517091309"/>
  <p:tag name="MH_LIBRARY" val="GRAPHIC"/>
  <p:tag name="MH_TYPE" val="SubTitle"/>
  <p:tag name="MH_ORDER" val="2"/>
</p:tagLst>
</file>

<file path=ppt/tags/tag5.xml><?xml version="1.0" encoding="utf-8"?>
<p:tagLst xmlns:p="http://schemas.openxmlformats.org/presentationml/2006/main">
  <p:tag name="MH" val="20160517091309"/>
  <p:tag name="MH_LIBRARY" val="GRAPHIC"/>
  <p:tag name="MH_TYPE" val="Other"/>
  <p:tag name="MH_ORDER" val="3"/>
</p:tagLst>
</file>

<file path=ppt/tags/tag6.xml><?xml version="1.0" encoding="utf-8"?>
<p:tagLst xmlns:p="http://schemas.openxmlformats.org/presentationml/2006/main">
  <p:tag name="MH" val="20160517091309"/>
  <p:tag name="MH_LIBRARY" val="GRAPHIC"/>
  <p:tag name="MH_TYPE" val="SubTitle"/>
  <p:tag name="MH_ORDER" val="3"/>
</p:tagLst>
</file>

<file path=ppt/tags/tag7.xml><?xml version="1.0" encoding="utf-8"?>
<p:tagLst xmlns:p="http://schemas.openxmlformats.org/presentationml/2006/main">
  <p:tag name="MH" val="20160517091309"/>
  <p:tag name="MH_LIBRARY" val="GRAPHIC"/>
  <p:tag name="MH_TYPE" val="Other"/>
  <p:tag name="MH_ORDER" val="4"/>
</p:tagLst>
</file>

<file path=ppt/tags/tag8.xml><?xml version="1.0" encoding="utf-8"?>
<p:tagLst xmlns:p="http://schemas.openxmlformats.org/presentationml/2006/main">
  <p:tag name="MH" val="20160517091309"/>
  <p:tag name="MH_LIBRARY" val="GRAPHIC"/>
  <p:tag name="MH_TYPE" val="Other"/>
  <p:tag name="MH_ORDER" val="5"/>
</p:tagLst>
</file>

<file path=ppt/tags/tag9.xml><?xml version="1.0" encoding="utf-8"?>
<p:tagLst xmlns:p="http://schemas.openxmlformats.org/presentationml/2006/main">
  <p:tag name="MH" val="20160517091309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Office 主题">
  <a:themeElements>
    <a:clrScheme name="自定义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7C1CC"/>
      </a:accent2>
      <a:accent3>
        <a:srgbClr val="839192"/>
      </a:accent3>
      <a:accent4>
        <a:srgbClr val="156595"/>
      </a:accent4>
      <a:accent5>
        <a:srgbClr val="FBD78D"/>
      </a:accent5>
      <a:accent6>
        <a:srgbClr val="F25237"/>
      </a:accent6>
      <a:hlink>
        <a:srgbClr val="0563C1"/>
      </a:hlink>
      <a:folHlink>
        <a:srgbClr val="954F72"/>
      </a:folHlink>
    </a:clrScheme>
    <a:fontScheme name="自定义 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22361</Words>
  <Application>WPS 演示</Application>
  <PresentationFormat>自定义</PresentationFormat>
  <Paragraphs>1049</Paragraphs>
  <Slides>47</Slides>
  <Notes>18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9" baseType="lpstr">
      <vt:lpstr>Arial</vt:lpstr>
      <vt:lpstr>宋体</vt:lpstr>
      <vt:lpstr>Wingdings</vt:lpstr>
      <vt:lpstr>微软雅黑</vt:lpstr>
      <vt:lpstr>Impact</vt:lpstr>
      <vt:lpstr>Arial Unicode MS</vt:lpstr>
      <vt:lpstr>Calibri</vt:lpstr>
      <vt:lpstr>Times New Roman</vt:lpstr>
      <vt:lpstr>HelveticaNeue</vt:lpstr>
      <vt:lpstr>Corbel</vt:lpstr>
      <vt:lpstr>华文新魏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chenjiawei</dc:creator>
  <cp:lastModifiedBy>南山有谷堆</cp:lastModifiedBy>
  <cp:revision>99</cp:revision>
  <dcterms:created xsi:type="dcterms:W3CDTF">2016-05-16T00:02:00Z</dcterms:created>
  <dcterms:modified xsi:type="dcterms:W3CDTF">2021-08-13T09:25:27Z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  <property fmtid="{D5CDD505-2E9C-101B-9397-08002B2CF9AE}" pid="3" name="ICV">
    <vt:lpwstr>18970995A7924E278025821E58776ADD</vt:lpwstr>
  </property>
</Properties>
</file>