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409" r:id="rId3"/>
    <p:sldId id="256" r:id="rId4"/>
    <p:sldId id="325" r:id="rId5"/>
    <p:sldId id="332" r:id="rId6"/>
    <p:sldId id="337" r:id="rId7"/>
    <p:sldId id="341" r:id="rId8"/>
    <p:sldId id="380" r:id="rId9"/>
    <p:sldId id="387" r:id="rId10"/>
    <p:sldId id="381" r:id="rId11"/>
    <p:sldId id="382" r:id="rId12"/>
    <p:sldId id="384" r:id="rId13"/>
    <p:sldId id="355" r:id="rId14"/>
    <p:sldId id="310" r:id="rId15"/>
    <p:sldId id="359" r:id="rId16"/>
    <p:sldId id="357" r:id="rId17"/>
    <p:sldId id="362" r:id="rId18"/>
    <p:sldId id="360" r:id="rId19"/>
    <p:sldId id="352" r:id="rId20"/>
    <p:sldId id="366" r:id="rId21"/>
    <p:sldId id="390" r:id="rId22"/>
    <p:sldId id="391" r:id="rId23"/>
    <p:sldId id="374" r:id="rId24"/>
    <p:sldId id="392" r:id="rId25"/>
    <p:sldId id="376" r:id="rId26"/>
    <p:sldId id="367" r:id="rId27"/>
    <p:sldId id="386" r:id="rId28"/>
    <p:sldId id="388" r:id="rId29"/>
    <p:sldId id="393" r:id="rId30"/>
    <p:sldId id="280"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a:srgbClr val="0000FF"/>
    <a:srgbClr val="800080"/>
    <a:srgbClr val="D1F9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7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notesMaster" Target="notesMasters/notesMaster1.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C9EC9A-BA6B-41A9-AE85-22A7951B7D3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A5BF4-1153-48F8-A032-A429A33C27E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878300-A2AD-4925-B08A-EF6935CC15A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1FA679-5653-43AB-B08A-A7C9CA454EC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7.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绿叶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卷形: 垂直 5"/>
          <p:cNvSpPr/>
          <p:nvPr/>
        </p:nvSpPr>
        <p:spPr>
          <a:xfrm>
            <a:off x="6096000" y="278296"/>
            <a:ext cx="6377609" cy="6579703"/>
          </a:xfrm>
          <a:prstGeom prst="verticalScroll">
            <a:avLst/>
          </a:prstGeom>
          <a:solidFill>
            <a:schemeClr val="bg1"/>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8533072" y="188182"/>
            <a:ext cx="1565085" cy="523220"/>
          </a:xfrm>
          <a:prstGeom prst="rect">
            <a:avLst/>
          </a:prstGeom>
          <a:solidFill>
            <a:schemeClr val="bg1"/>
          </a:solidFill>
        </p:spPr>
        <p:txBody>
          <a:bodyPr wrap="square" rtlCol="0">
            <a:spAutoFit/>
          </a:bodyPr>
          <a:lstStyle/>
          <a:p>
            <a:r>
              <a:rPr lang="en-US" altLang="zh-CN" sz="2800" dirty="0">
                <a:solidFill>
                  <a:srgbClr val="FF0000"/>
                </a:solidFill>
                <a:latin typeface="方正舒体" panose="02010601030101010101" pitchFamily="2" charset="-122"/>
                <a:ea typeface="方正舒体" panose="02010601030101010101" pitchFamily="2" charset="-122"/>
              </a:rPr>
              <a:t>Echo3 </a:t>
            </a:r>
            <a:endParaRPr lang="zh-CN" altLang="en-US" sz="2800" dirty="0">
              <a:solidFill>
                <a:srgbClr val="FF0000"/>
              </a:solidFill>
              <a:latin typeface="方正舒体" panose="02010601030101010101" pitchFamily="2" charset="-122"/>
              <a:ea typeface="方正舒体" panose="02010601030101010101" pitchFamily="2" charset="-122"/>
            </a:endParaRPr>
          </a:p>
        </p:txBody>
      </p:sp>
      <p:sp>
        <p:nvSpPr>
          <p:cNvPr id="4" name="文本框 3"/>
          <p:cNvSpPr txBox="1"/>
          <p:nvPr/>
        </p:nvSpPr>
        <p:spPr>
          <a:xfrm>
            <a:off x="6927577" y="725563"/>
            <a:ext cx="4803913" cy="4524315"/>
          </a:xfrm>
          <a:prstGeom prst="rect">
            <a:avLst/>
          </a:prstGeom>
          <a:noFill/>
        </p:spPr>
        <p:txBody>
          <a:bodyPr wrap="square" rtlCol="0">
            <a:spAutoFit/>
          </a:bodyPr>
          <a:lstStyle/>
          <a:p>
            <a:r>
              <a:rPr lang="en-US" altLang="zh-CN" sz="3600" b="1" dirty="0">
                <a:solidFill>
                  <a:srgbClr val="7030A0"/>
                </a:solidFill>
              </a:rPr>
              <a:t>In the limited space of the lift car, darkness enveloped us, leaving us helpless and desperate. However, being hysterical was of no help.  </a:t>
            </a:r>
            <a:endParaRPr lang="zh-CN" altLang="en-US" sz="3600" dirty="0">
              <a:solidFill>
                <a:srgbClr val="9933FF"/>
              </a:solidFill>
            </a:endParaRPr>
          </a:p>
        </p:txBody>
      </p:sp>
      <p:sp>
        <p:nvSpPr>
          <p:cNvPr id="5" name="文本框 4"/>
          <p:cNvSpPr txBox="1"/>
          <p:nvPr/>
        </p:nvSpPr>
        <p:spPr>
          <a:xfrm>
            <a:off x="288233" y="539123"/>
            <a:ext cx="6271591" cy="6124754"/>
          </a:xfrm>
          <a:prstGeom prst="rect">
            <a:avLst/>
          </a:prstGeom>
          <a:solidFill>
            <a:schemeClr val="bg1"/>
          </a:solidFill>
        </p:spPr>
        <p:txBody>
          <a:bodyPr wrap="square">
            <a:spAutoFit/>
          </a:bodyPr>
          <a:lstStyle/>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The lift fell down increasingly fast. There were loud clanking sounds here and there while the lift grew slower and slower. My heart beat hard and fast as my hands turned cold and wet with sweat. Unfortunately, the lift came to an abrupt stop at the fifth floor. I pressed the buttons hard several times, but it was of no help. The lights on the buttons had gone out. It soon dawned on me that we were trapped. An icy fear crept up my spine. </a:t>
            </a:r>
            <a:r>
              <a:rPr lang="en-US" altLang="zh-CN" sz="2800" kern="100" dirty="0" err="1">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Mrs</a:t>
            </a:r>
            <a:r>
              <a:rPr lang="en-US" altLang="zh-CN" sz="2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 Lim was hysterical </a:t>
            </a:r>
            <a:r>
              <a:rPr lang="zh-CN" altLang="en-US" sz="2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（歇斯底里）</a:t>
            </a:r>
            <a:r>
              <a:rPr lang="en-US" altLang="zh-CN" sz="2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a:t>
            </a:r>
            <a:endParaRPr lang="en-US" altLang="zh-CN" sz="2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绿叶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卷形: 垂直 5"/>
          <p:cNvSpPr/>
          <p:nvPr/>
        </p:nvSpPr>
        <p:spPr>
          <a:xfrm>
            <a:off x="6361042" y="198784"/>
            <a:ext cx="6072810" cy="6046371"/>
          </a:xfrm>
          <a:prstGeom prst="verticalScroll">
            <a:avLst/>
          </a:prstGeom>
          <a:solidFill>
            <a:schemeClr val="bg1"/>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8533072" y="208056"/>
            <a:ext cx="1565085" cy="523220"/>
          </a:xfrm>
          <a:prstGeom prst="rect">
            <a:avLst/>
          </a:prstGeom>
          <a:solidFill>
            <a:schemeClr val="bg1"/>
          </a:solidFill>
        </p:spPr>
        <p:txBody>
          <a:bodyPr wrap="square" rtlCol="0">
            <a:spAutoFit/>
          </a:bodyPr>
          <a:lstStyle/>
          <a:p>
            <a:r>
              <a:rPr lang="en-US" altLang="zh-CN" sz="2800" dirty="0">
                <a:solidFill>
                  <a:srgbClr val="FF0000"/>
                </a:solidFill>
                <a:latin typeface="方正舒体" panose="02010601030101010101" pitchFamily="2" charset="-122"/>
                <a:ea typeface="方正舒体" panose="02010601030101010101" pitchFamily="2" charset="-122"/>
              </a:rPr>
              <a:t>Echo4</a:t>
            </a:r>
            <a:endParaRPr lang="zh-CN" altLang="en-US" sz="2800" dirty="0">
              <a:solidFill>
                <a:srgbClr val="FF0000"/>
              </a:solidFill>
              <a:latin typeface="方正舒体" panose="02010601030101010101" pitchFamily="2" charset="-122"/>
              <a:ea typeface="方正舒体" panose="02010601030101010101" pitchFamily="2" charset="-122"/>
            </a:endParaRPr>
          </a:p>
        </p:txBody>
      </p:sp>
      <p:sp>
        <p:nvSpPr>
          <p:cNvPr id="4" name="文本框 3"/>
          <p:cNvSpPr txBox="1"/>
          <p:nvPr/>
        </p:nvSpPr>
        <p:spPr>
          <a:xfrm>
            <a:off x="7129668" y="1166842"/>
            <a:ext cx="4691268" cy="286232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dirty="0">
                <a:solidFill>
                  <a:srgbClr val="9933FF"/>
                </a:solidFill>
              </a:rPr>
              <a:t>  Now Mrs. Lim managed to breathe smoothly with my help and controlled her emotions calmly. </a:t>
            </a:r>
            <a:endParaRPr lang="zh-CN" altLang="en-US" sz="3600" dirty="0">
              <a:solidFill>
                <a:srgbClr val="0000FF"/>
              </a:solidFill>
            </a:endParaRPr>
          </a:p>
        </p:txBody>
      </p:sp>
      <p:sp>
        <p:nvSpPr>
          <p:cNvPr id="5" name="文本框 4"/>
          <p:cNvSpPr txBox="1"/>
          <p:nvPr/>
        </p:nvSpPr>
        <p:spPr>
          <a:xfrm>
            <a:off x="0" y="499370"/>
            <a:ext cx="6970628" cy="5262979"/>
          </a:xfrm>
          <a:prstGeom prst="rect">
            <a:avLst/>
          </a:prstGeom>
          <a:solidFill>
            <a:schemeClr val="bg1"/>
          </a:solidFill>
        </p:spPr>
        <p:txBody>
          <a:bodyPr wrap="square">
            <a:spAutoFit/>
          </a:bodyPr>
          <a:lstStyle/>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“We will never get out!” she cried with her face pale. It had become a </a:t>
            </a:r>
            <a:r>
              <a:rPr lang="en-US" altLang="zh-CN" sz="2800" kern="100" dirty="0" err="1">
                <a:effectLst/>
                <a:latin typeface="等线" panose="02010600030101010101" pitchFamily="2" charset="-122"/>
                <a:ea typeface="等线" panose="02010600030101010101" pitchFamily="2" charset="-122"/>
                <a:cs typeface="Times New Roman" panose="02020603050405020304" pitchFamily="18" charset="0"/>
              </a:rPr>
              <a:t>colourless</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mask. I had no time to lose. I pressed the bell in the lift immediately. The sound was surely deafening, but what other choice did I have? </a:t>
            </a:r>
            <a:r>
              <a:rPr lang="en-US" altLang="zh-CN" sz="2800" kern="100" dirty="0" err="1">
                <a:effectLst/>
                <a:latin typeface="等线" panose="02010600030101010101" pitchFamily="2" charset="-122"/>
                <a:ea typeface="等线" panose="02010600030101010101" pitchFamily="2" charset="-122"/>
                <a:cs typeface="Times New Roman" panose="02020603050405020304" pitchFamily="18" charset="0"/>
              </a:rPr>
              <a:t>Mrs</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Lim burst into tears. I tried my very best to comfort her, telling her that everything would be all right and that we needed to find out how to get out safely. </a:t>
            </a:r>
            <a:r>
              <a:rPr lang="en-US" altLang="zh-CN" sz="2800" kern="100" dirty="0" err="1">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Mrs</a:t>
            </a:r>
            <a:r>
              <a:rPr lang="en-US" altLang="zh-CN" sz="2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 Lim began having trouble breathing, </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and I immediately helped her sit down and loosened her collar.</a:t>
            </a:r>
            <a:endPar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绿叶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2484784" y="164989"/>
            <a:ext cx="6679096" cy="523220"/>
          </a:xfrm>
          <a:prstGeom prst="rect">
            <a:avLst/>
          </a:prstGeom>
          <a:solidFill>
            <a:schemeClr val="bg1"/>
          </a:solidFill>
        </p:spPr>
        <p:txBody>
          <a:bodyPr wrap="square" rtlCol="0">
            <a:spAutoFit/>
          </a:bodyPr>
          <a:lstStyle/>
          <a:p>
            <a:r>
              <a:rPr lang="en-US" altLang="zh-CN" sz="2800" dirty="0">
                <a:solidFill>
                  <a:srgbClr val="FF0000"/>
                </a:solidFill>
                <a:latin typeface="华文彩云" panose="02010800040101010101" pitchFamily="2" charset="-122"/>
                <a:ea typeface="华文彩云" panose="02010800040101010101" pitchFamily="2" charset="-122"/>
              </a:rPr>
              <a:t>Analysis of the story --- </a:t>
            </a:r>
            <a:r>
              <a:rPr lang="en-US" altLang="zh-CN" sz="2800" dirty="0" err="1">
                <a:solidFill>
                  <a:srgbClr val="FF0000"/>
                </a:solidFill>
                <a:latin typeface="华文彩云" panose="02010800040101010101" pitchFamily="2" charset="-122"/>
                <a:ea typeface="华文彩云" panose="02010800040101010101" pitchFamily="2" charset="-122"/>
              </a:rPr>
              <a:t>charater</a:t>
            </a:r>
            <a:r>
              <a:rPr lang="en-US" altLang="zh-CN" sz="2800" dirty="0">
                <a:solidFill>
                  <a:srgbClr val="FF0000"/>
                </a:solidFill>
                <a:latin typeface="华文彩云" panose="02010800040101010101" pitchFamily="2" charset="-122"/>
                <a:ea typeface="华文彩云" panose="02010800040101010101" pitchFamily="2" charset="-122"/>
              </a:rPr>
              <a:t>  and plot</a:t>
            </a:r>
            <a:endParaRPr lang="zh-CN" altLang="en-US" sz="2800" dirty="0">
              <a:solidFill>
                <a:srgbClr val="FF0000"/>
              </a:solidFill>
              <a:latin typeface="华文彩云" panose="02010800040101010101" pitchFamily="2" charset="-122"/>
              <a:ea typeface="华文彩云" panose="02010800040101010101" pitchFamily="2" charset="-122"/>
            </a:endParaRPr>
          </a:p>
        </p:txBody>
      </p:sp>
      <p:sp>
        <p:nvSpPr>
          <p:cNvPr id="3" name="文本框 2"/>
          <p:cNvSpPr txBox="1"/>
          <p:nvPr/>
        </p:nvSpPr>
        <p:spPr>
          <a:xfrm>
            <a:off x="1" y="1205047"/>
            <a:ext cx="12085982" cy="3970318"/>
          </a:xfrm>
          <a:prstGeom prst="rect">
            <a:avLst/>
          </a:prstGeom>
          <a:solidFill>
            <a:schemeClr val="bg1"/>
          </a:solidFill>
        </p:spPr>
        <p:txBody>
          <a:bodyPr wrap="square">
            <a:spAutoFit/>
          </a:bodyPr>
          <a:lstStyle/>
          <a:p>
            <a:pPr indent="266700" algn="just"/>
            <a:r>
              <a:rPr lang="en-US" altLang="zh-CN" sz="3600" kern="100" dirty="0">
                <a:latin typeface="等线" panose="02010600030101010101" pitchFamily="2" charset="-122"/>
                <a:ea typeface="等线" panose="02010600030101010101" pitchFamily="2" charset="-122"/>
                <a:cs typeface="Times New Roman" panose="02020603050405020304" pitchFamily="18" charset="0"/>
              </a:rPr>
              <a:t>Key role</a:t>
            </a:r>
            <a:r>
              <a:rPr lang="en-US" altLang="zh-CN" sz="36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  I  </a:t>
            </a:r>
            <a:endParaRPr lang="en-US" altLang="zh-CN" sz="36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3600" kern="100" dirty="0">
                <a:latin typeface="等线" panose="02010600030101010101" pitchFamily="2" charset="-122"/>
                <a:ea typeface="等线" panose="02010600030101010101" pitchFamily="2" charset="-122"/>
                <a:cs typeface="Times New Roman" panose="02020603050405020304" pitchFamily="18" charset="0"/>
              </a:rPr>
              <a:t>Minor role</a:t>
            </a:r>
            <a:r>
              <a:rPr lang="zh-CN" altLang="en-US" sz="3600" kern="100" dirty="0">
                <a:latin typeface="等线" panose="02010600030101010101" pitchFamily="2" charset="-122"/>
                <a:ea typeface="等线" panose="02010600030101010101" pitchFamily="2" charset="-122"/>
                <a:cs typeface="Times New Roman" panose="02020603050405020304" pitchFamily="18" charset="0"/>
              </a:rPr>
              <a:t>：</a:t>
            </a:r>
            <a:r>
              <a:rPr lang="en-US" altLang="zh-CN" sz="3600" kern="100" dirty="0">
                <a:solidFill>
                  <a:srgbClr val="FF0000"/>
                </a:solidFill>
                <a:latin typeface="等线" panose="02010600030101010101" pitchFamily="2" charset="-122"/>
                <a:cs typeface="Times New Roman" panose="02020603050405020304" pitchFamily="18" charset="0"/>
              </a:rPr>
              <a:t>Mrs. Lim + </a:t>
            </a:r>
            <a:r>
              <a:rPr lang="zh-CN" altLang="en-US" sz="3600" kern="100" dirty="0">
                <a:solidFill>
                  <a:srgbClr val="FF0000"/>
                </a:solidFill>
                <a:latin typeface="等线" panose="02010600030101010101" pitchFamily="2" charset="-122"/>
                <a:cs typeface="Times New Roman" panose="02020603050405020304" pitchFamily="18" charset="0"/>
              </a:rPr>
              <a:t>第二段首句中 </a:t>
            </a:r>
            <a:r>
              <a:rPr lang="en-US" altLang="zh-CN" sz="3600" kern="100" dirty="0">
                <a:solidFill>
                  <a:srgbClr val="FF0000"/>
                </a:solidFill>
                <a:latin typeface="等线" panose="02010600030101010101" pitchFamily="2" charset="-122"/>
                <a:cs typeface="Times New Roman" panose="02020603050405020304" pitchFamily="18" charset="0"/>
              </a:rPr>
              <a:t>firefighters </a:t>
            </a:r>
            <a:endParaRPr lang="en-US" altLang="zh-CN" sz="3600" kern="100" dirty="0">
              <a:solidFill>
                <a:srgbClr val="FF0000"/>
              </a:solidFill>
              <a:latin typeface="等线" panose="02010600030101010101" pitchFamily="2" charset="-122"/>
              <a:cs typeface="Times New Roman" panose="02020603050405020304" pitchFamily="18" charset="0"/>
            </a:endParaRPr>
          </a:p>
          <a:p>
            <a:pPr indent="266700" algn="just"/>
            <a:r>
              <a:rPr lang="en-US" altLang="zh-CN" sz="3600" kern="100" dirty="0">
                <a:latin typeface="等线" panose="02010600030101010101" pitchFamily="2" charset="-122"/>
                <a:ea typeface="等线" panose="02010600030101010101" pitchFamily="2" charset="-122"/>
                <a:cs typeface="Times New Roman" panose="02020603050405020304" pitchFamily="18" charset="0"/>
              </a:rPr>
              <a:t>Place </a:t>
            </a:r>
            <a:r>
              <a:rPr lang="en-US" altLang="zh-CN" sz="36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     </a:t>
            </a:r>
            <a:r>
              <a:rPr lang="en-US" altLang="zh-CN" sz="36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in the lift car </a:t>
            </a:r>
            <a:endParaRPr lang="en-US" altLang="zh-CN" sz="36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3600" kern="100" dirty="0">
                <a:latin typeface="等线" panose="02010600030101010101" pitchFamily="2" charset="-122"/>
                <a:ea typeface="等线" panose="02010600030101010101" pitchFamily="2" charset="-122"/>
                <a:cs typeface="Times New Roman" panose="02020603050405020304" pitchFamily="18" charset="0"/>
              </a:rPr>
              <a:t>Cause:    </a:t>
            </a:r>
            <a:r>
              <a:rPr lang="en-US" altLang="zh-CN" sz="3600" kern="100" dirty="0">
                <a:solidFill>
                  <a:srgbClr val="C00000"/>
                </a:solidFill>
                <a:latin typeface="等线" panose="02010600030101010101" pitchFamily="2" charset="-122"/>
                <a:ea typeface="等线" panose="02010600030101010101" pitchFamily="2" charset="-122"/>
                <a:cs typeface="Times New Roman" panose="02020603050405020304" pitchFamily="18" charset="0"/>
              </a:rPr>
              <a:t>Something went wrong with the lift.</a:t>
            </a:r>
            <a:endParaRPr lang="en-US" altLang="zh-CN" sz="3600" kern="100" dirty="0">
              <a:solidFill>
                <a:srgbClr val="C00000"/>
              </a:solidFill>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3600" kern="100" dirty="0">
                <a:latin typeface="等线" panose="02010600030101010101" pitchFamily="2" charset="-122"/>
                <a:ea typeface="等线" panose="02010600030101010101" pitchFamily="2" charset="-122"/>
                <a:cs typeface="Times New Roman" panose="02020603050405020304" pitchFamily="18" charset="0"/>
              </a:rPr>
              <a:t>How:      1. </a:t>
            </a:r>
            <a:r>
              <a:rPr lang="en-US" altLang="zh-CN" sz="36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The lift fell down. </a:t>
            </a:r>
            <a:endParaRPr lang="en-US" altLang="zh-CN" sz="36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36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              </a:t>
            </a:r>
            <a:r>
              <a:rPr lang="en-US" altLang="zh-CN" sz="3600" kern="100" dirty="0">
                <a:latin typeface="等线" panose="02010600030101010101" pitchFamily="2" charset="-122"/>
                <a:ea typeface="等线" panose="02010600030101010101" pitchFamily="2" charset="-122"/>
                <a:cs typeface="Times New Roman" panose="02020603050405020304" pitchFamily="18" charset="0"/>
              </a:rPr>
              <a:t>2. </a:t>
            </a:r>
            <a:r>
              <a:rPr lang="en-US" altLang="zh-CN" sz="3600" kern="100" dirty="0">
                <a:solidFill>
                  <a:srgbClr val="C00000"/>
                </a:solidFill>
                <a:latin typeface="等线" panose="02010600030101010101" pitchFamily="2" charset="-122"/>
                <a:ea typeface="等线" panose="02010600030101010101" pitchFamily="2" charset="-122"/>
                <a:cs typeface="Times New Roman" panose="02020603050405020304" pitchFamily="18" charset="0"/>
              </a:rPr>
              <a:t>Mrs. Lim had difficulty in breathing.  </a:t>
            </a:r>
            <a:endParaRPr lang="en-US" altLang="zh-CN" sz="3600" kern="100" dirty="0">
              <a:solidFill>
                <a:srgbClr val="C00000"/>
              </a:solidFill>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3600" kern="100" dirty="0">
                <a:latin typeface="等线" panose="02010600030101010101" pitchFamily="2" charset="-122"/>
                <a:ea typeface="等线" panose="02010600030101010101" pitchFamily="2" charset="-122"/>
                <a:cs typeface="Times New Roman" panose="02020603050405020304" pitchFamily="18" charset="0"/>
              </a:rPr>
              <a:t>Result:    </a:t>
            </a:r>
            <a:r>
              <a:rPr lang="en-US" altLang="zh-CN" sz="36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we were trapped in the lift on the fifth floor. </a:t>
            </a:r>
            <a:endParaRPr lang="zh-CN" altLang="zh-CN" sz="36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绿叶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2562490" y="228602"/>
            <a:ext cx="5368936" cy="523220"/>
          </a:xfrm>
          <a:prstGeom prst="rect">
            <a:avLst/>
          </a:prstGeom>
          <a:solidFill>
            <a:schemeClr val="bg1"/>
          </a:solidFill>
        </p:spPr>
        <p:txBody>
          <a:bodyPr wrap="square" rtlCol="0">
            <a:spAutoFit/>
          </a:bodyPr>
          <a:lstStyle/>
          <a:p>
            <a:r>
              <a:rPr lang="en-US" altLang="zh-CN" sz="2800" dirty="0"/>
              <a:t>Design plots for each paragraph</a:t>
            </a:r>
            <a:endParaRPr lang="zh-CN" altLang="en-US" sz="2800" dirty="0"/>
          </a:p>
        </p:txBody>
      </p:sp>
      <p:sp>
        <p:nvSpPr>
          <p:cNvPr id="3" name="文本框 2"/>
          <p:cNvSpPr txBox="1"/>
          <p:nvPr/>
        </p:nvSpPr>
        <p:spPr>
          <a:xfrm>
            <a:off x="0" y="1060774"/>
            <a:ext cx="12191999" cy="2862322"/>
          </a:xfrm>
          <a:prstGeom prst="rect">
            <a:avLst/>
          </a:prstGeom>
          <a:solidFill>
            <a:schemeClr val="bg1"/>
          </a:solidFill>
        </p:spPr>
        <p:txBody>
          <a:bodyPr wrap="square" rtlCol="0">
            <a:spAutoFit/>
          </a:bodyPr>
          <a:lstStyle/>
          <a:p>
            <a:r>
              <a:rPr lang="en-US" altLang="zh-CN" sz="3200" dirty="0"/>
              <a:t> </a:t>
            </a:r>
            <a:r>
              <a:rPr lang="en-US" altLang="zh-CN" sz="3600" dirty="0"/>
              <a:t>Para1:  </a:t>
            </a:r>
            <a:r>
              <a:rPr lang="en-US" altLang="zh-CN" sz="3600" u="sng" dirty="0">
                <a:solidFill>
                  <a:srgbClr val="9933FF"/>
                </a:solidFill>
              </a:rPr>
              <a:t>Several minutes </a:t>
            </a:r>
            <a:r>
              <a:rPr lang="en-US" altLang="zh-CN" sz="3600" dirty="0"/>
              <a:t>passed, but </a:t>
            </a:r>
            <a:r>
              <a:rPr lang="en-US" altLang="zh-CN" sz="3600" u="sng" dirty="0">
                <a:solidFill>
                  <a:srgbClr val="9933FF"/>
                </a:solidFill>
              </a:rPr>
              <a:t>no help </a:t>
            </a:r>
            <a:r>
              <a:rPr lang="en-US" altLang="zh-CN" sz="3600" dirty="0"/>
              <a:t>came.  </a:t>
            </a:r>
            <a:endParaRPr lang="zh-CN" altLang="zh-CN" sz="3600" dirty="0"/>
          </a:p>
          <a:p>
            <a:endParaRPr lang="zh-CN" altLang="zh-CN" sz="3600" dirty="0">
              <a:solidFill>
                <a:srgbClr val="0000FF"/>
              </a:solidFill>
            </a:endParaRPr>
          </a:p>
          <a:p>
            <a:r>
              <a:rPr lang="zh-CN" altLang="en-US" sz="3600" dirty="0"/>
              <a:t>第一段： </a:t>
            </a:r>
            <a:r>
              <a:rPr lang="zh-CN" altLang="en-US" sz="3600" dirty="0">
                <a:solidFill>
                  <a:srgbClr val="9933FF"/>
                </a:solidFill>
              </a:rPr>
              <a:t>侧重于描述我和</a:t>
            </a:r>
            <a:r>
              <a:rPr lang="en-US" altLang="zh-CN" sz="3600" dirty="0" err="1">
                <a:solidFill>
                  <a:srgbClr val="9933FF"/>
                </a:solidFill>
              </a:rPr>
              <a:t>Mrs</a:t>
            </a:r>
            <a:r>
              <a:rPr lang="en-US" altLang="zh-CN" sz="3600" dirty="0">
                <a:solidFill>
                  <a:srgbClr val="9933FF"/>
                </a:solidFill>
              </a:rPr>
              <a:t> Lim </a:t>
            </a:r>
            <a:r>
              <a:rPr lang="zh-CN" altLang="en-US" sz="3600" dirty="0">
                <a:solidFill>
                  <a:srgbClr val="9933FF"/>
                </a:solidFill>
              </a:rPr>
              <a:t>在电梯箱内的感受和行为，考虑到</a:t>
            </a:r>
            <a:r>
              <a:rPr lang="en-US" altLang="zh-CN" sz="3600" dirty="0">
                <a:solidFill>
                  <a:srgbClr val="9933FF"/>
                </a:solidFill>
              </a:rPr>
              <a:t>Mrs. Lim </a:t>
            </a:r>
            <a:r>
              <a:rPr lang="zh-CN" altLang="en-US" sz="3600" dirty="0">
                <a:solidFill>
                  <a:srgbClr val="9933FF"/>
                </a:solidFill>
              </a:rPr>
              <a:t>在原文最后一段的表现，我应该是更加镇定冷静地去应对被困在故障电梯的困境。</a:t>
            </a:r>
            <a:endParaRPr lang="zh-CN" altLang="en-US" sz="3600" dirty="0">
              <a:solidFill>
                <a:srgbClr val="FF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绿叶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83129" y="2026157"/>
            <a:ext cx="12045140" cy="2862322"/>
          </a:xfrm>
          <a:prstGeom prst="rect">
            <a:avLst/>
          </a:prstGeom>
          <a:solidFill>
            <a:schemeClr val="bg1"/>
          </a:solidFill>
        </p:spPr>
        <p:txBody>
          <a:bodyPr wrap="square">
            <a:spAutoFit/>
          </a:bodyPr>
          <a:lstStyle/>
          <a:p>
            <a:r>
              <a:rPr lang="en-US" altLang="zh-CN" sz="3600" dirty="0"/>
              <a:t>Para2: Bang! </a:t>
            </a:r>
            <a:r>
              <a:rPr lang="en-US" altLang="zh-CN" sz="3600" dirty="0">
                <a:solidFill>
                  <a:srgbClr val="9933FF"/>
                </a:solidFill>
              </a:rPr>
              <a:t>My hopes </a:t>
            </a:r>
            <a:r>
              <a:rPr lang="en-US" altLang="zh-CN" sz="3600" dirty="0"/>
              <a:t>were lifted when </a:t>
            </a:r>
            <a:r>
              <a:rPr lang="en-US" altLang="zh-CN" sz="3600" b="1" dirty="0">
                <a:solidFill>
                  <a:srgbClr val="9933FF"/>
                </a:solidFill>
              </a:rPr>
              <a:t>I </a:t>
            </a:r>
            <a:r>
              <a:rPr lang="en-US" altLang="zh-CN" sz="3600" dirty="0"/>
              <a:t>heard </a:t>
            </a:r>
            <a:r>
              <a:rPr lang="en-US" altLang="zh-CN" sz="3600" u="sng" dirty="0">
                <a:solidFill>
                  <a:srgbClr val="9933FF"/>
                </a:solidFill>
              </a:rPr>
              <a:t>the firefighters </a:t>
            </a:r>
            <a:r>
              <a:rPr lang="en-US" altLang="zh-CN" sz="3600" dirty="0"/>
              <a:t>on the other side of </a:t>
            </a:r>
            <a:r>
              <a:rPr lang="en-US" altLang="zh-CN" sz="3600" u="sng" dirty="0">
                <a:solidFill>
                  <a:srgbClr val="9933FF"/>
                </a:solidFill>
              </a:rPr>
              <a:t>the lift door.</a:t>
            </a:r>
            <a:endParaRPr lang="en-US" altLang="zh-CN" sz="3600" u="sng" dirty="0">
              <a:solidFill>
                <a:srgbClr val="9933FF"/>
              </a:solidFill>
            </a:endParaRPr>
          </a:p>
          <a:p>
            <a:r>
              <a:rPr lang="en-US" altLang="zh-CN" sz="3600" dirty="0">
                <a:solidFill>
                  <a:srgbClr val="FFC000"/>
                </a:solidFill>
              </a:rPr>
              <a:t>   </a:t>
            </a:r>
            <a:r>
              <a:rPr lang="en-US" altLang="zh-CN" sz="3600" dirty="0">
                <a:solidFill>
                  <a:srgbClr val="7030A0"/>
                </a:solidFill>
              </a:rPr>
              <a:t> </a:t>
            </a:r>
            <a:r>
              <a:rPr lang="zh-CN" altLang="en-US" sz="3600" dirty="0">
                <a:solidFill>
                  <a:srgbClr val="7030A0"/>
                </a:solidFill>
              </a:rPr>
              <a:t>消防员赶到现场，安抚受困人员，评估警情，有序开展救援，最后成功脱困。身体不适的</a:t>
            </a:r>
            <a:r>
              <a:rPr lang="en-US" altLang="zh-CN" sz="3600" dirty="0">
                <a:solidFill>
                  <a:srgbClr val="7030A0"/>
                </a:solidFill>
              </a:rPr>
              <a:t>Mrs. Lim </a:t>
            </a:r>
            <a:r>
              <a:rPr lang="zh-CN" altLang="en-US" sz="3600" dirty="0">
                <a:solidFill>
                  <a:srgbClr val="7030A0"/>
                </a:solidFill>
              </a:rPr>
              <a:t>被紧急送往医院接受治疗。 脱困人员我感谢身边有这些可爱的守卫天使。</a:t>
            </a:r>
            <a:endParaRPr lang="en-US" altLang="zh-CN" sz="3600" dirty="0">
              <a:solidFill>
                <a:srgbClr val="7030A0"/>
              </a:solidFill>
            </a:endParaRPr>
          </a:p>
        </p:txBody>
      </p:sp>
      <p:sp>
        <p:nvSpPr>
          <p:cNvPr id="5" name="文本框 4"/>
          <p:cNvSpPr txBox="1"/>
          <p:nvPr/>
        </p:nvSpPr>
        <p:spPr>
          <a:xfrm>
            <a:off x="2562490" y="228602"/>
            <a:ext cx="5368936" cy="523220"/>
          </a:xfrm>
          <a:prstGeom prst="rect">
            <a:avLst/>
          </a:prstGeom>
          <a:solidFill>
            <a:schemeClr val="bg1"/>
          </a:solidFill>
        </p:spPr>
        <p:txBody>
          <a:bodyPr wrap="square" rtlCol="0">
            <a:spAutoFit/>
          </a:bodyPr>
          <a:lstStyle/>
          <a:p>
            <a:r>
              <a:rPr lang="en-US" altLang="zh-CN" sz="2800" dirty="0"/>
              <a:t>Design plots for each paragraph</a:t>
            </a:r>
            <a:endParaRPr lang="zh-CN" altLang="en-US" sz="28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绿叶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0" y="3237634"/>
            <a:ext cx="12045140" cy="1200329"/>
          </a:xfrm>
          <a:prstGeom prst="rect">
            <a:avLst/>
          </a:prstGeom>
          <a:solidFill>
            <a:schemeClr val="bg1"/>
          </a:solidFill>
        </p:spPr>
        <p:txBody>
          <a:bodyPr wrap="square">
            <a:spAutoFit/>
          </a:bodyPr>
          <a:lstStyle/>
          <a:p>
            <a:r>
              <a:rPr lang="en-US" altLang="zh-CN" sz="3600" dirty="0"/>
              <a:t> Para1:  </a:t>
            </a:r>
            <a:r>
              <a:rPr lang="en-US" altLang="zh-CN" sz="3600" u="sng" dirty="0">
                <a:solidFill>
                  <a:srgbClr val="9933FF"/>
                </a:solidFill>
              </a:rPr>
              <a:t>Several minutes </a:t>
            </a:r>
            <a:r>
              <a:rPr lang="en-US" altLang="zh-CN" sz="3600" dirty="0"/>
              <a:t>passed, but </a:t>
            </a:r>
            <a:r>
              <a:rPr lang="en-US" altLang="zh-CN" sz="3600" u="sng" dirty="0">
                <a:solidFill>
                  <a:srgbClr val="9933FF"/>
                </a:solidFill>
              </a:rPr>
              <a:t>no help </a:t>
            </a:r>
            <a:r>
              <a:rPr lang="en-US" altLang="zh-CN" sz="3600" dirty="0"/>
              <a:t>came.  </a:t>
            </a:r>
            <a:endParaRPr lang="zh-CN" altLang="zh-CN" sz="3600" dirty="0"/>
          </a:p>
          <a:p>
            <a:endParaRPr lang="zh-CN" altLang="zh-CN" sz="3600" dirty="0"/>
          </a:p>
        </p:txBody>
      </p:sp>
      <p:sp>
        <p:nvSpPr>
          <p:cNvPr id="4" name="矩形 3"/>
          <p:cNvSpPr/>
          <p:nvPr/>
        </p:nvSpPr>
        <p:spPr>
          <a:xfrm>
            <a:off x="3210338" y="36607"/>
            <a:ext cx="3784641"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三处衔接</a:t>
            </a:r>
            <a:r>
              <a:rPr lang="en-US" altLang="zh-CN" sz="3200" b="1" dirty="0">
                <a:ln w="0"/>
                <a:solidFill>
                  <a:srgbClr val="006600"/>
                </a:solidFill>
                <a:effectLst>
                  <a:reflection blurRad="6350" stA="53000" endA="300" endPos="35500" dir="5400000" sy="-90000" algn="bl" rotWithShape="0"/>
                </a:effectLst>
                <a:latin typeface="Bernard MT Condensed" panose="02050806060905020404" pitchFamily="18" charset="0"/>
              </a:rPr>
              <a:t>1</a:t>
            </a: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a:t>
            </a:r>
            <a:r>
              <a:rPr lang="en-US" altLang="zh-CN" sz="3200" b="1" dirty="0">
                <a:ln w="0"/>
                <a:solidFill>
                  <a:srgbClr val="006600"/>
                </a:solidFill>
                <a:effectLst>
                  <a:reflection blurRad="6350" stA="53000" endA="300" endPos="35500" dir="5400000" sy="-90000" algn="bl" rotWithShape="0"/>
                </a:effectLst>
                <a:latin typeface="Bernard MT Condensed" panose="02050806060905020404" pitchFamily="18" charset="0"/>
              </a:rPr>
              <a:t>2</a:t>
            </a: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处理</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3" name="矩形 2"/>
          <p:cNvSpPr/>
          <p:nvPr/>
        </p:nvSpPr>
        <p:spPr>
          <a:xfrm>
            <a:off x="92771" y="3757158"/>
            <a:ext cx="1765846" cy="584775"/>
          </a:xfrm>
          <a:prstGeom prst="rect">
            <a:avLst/>
          </a:prstGeom>
          <a:solidFill>
            <a:schemeClr val="bg1"/>
          </a:solidFill>
        </p:spPr>
        <p:txBody>
          <a:bodyPr wrap="square" lIns="91440" tIns="45720" rIns="91440" bIns="45720">
            <a:spAutoFit/>
          </a:bodyPr>
          <a:lstStyle/>
          <a:p>
            <a:pPr algn="ctr"/>
            <a:r>
              <a:rPr lang="en-US" altLang="zh-CN"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Link1:</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6" name="文本框 5"/>
          <p:cNvSpPr txBox="1"/>
          <p:nvPr/>
        </p:nvSpPr>
        <p:spPr>
          <a:xfrm>
            <a:off x="92770" y="4318407"/>
            <a:ext cx="12099229" cy="1200329"/>
          </a:xfrm>
          <a:prstGeom prst="rect">
            <a:avLst/>
          </a:prstGeom>
          <a:solidFill>
            <a:schemeClr val="accent3">
              <a:lumMod val="20000"/>
              <a:lumOff val="80000"/>
            </a:schemeClr>
          </a:solidFill>
        </p:spPr>
        <p:txBody>
          <a:bodyPr wrap="square">
            <a:spAutoFit/>
          </a:bodyPr>
          <a:lstStyle/>
          <a:p>
            <a:r>
              <a:rPr lang="en-US" altLang="zh-CN" sz="3600" b="1" dirty="0">
                <a:ln w="0"/>
                <a:solidFill>
                  <a:srgbClr val="006600"/>
                </a:solidFill>
                <a:effectLst>
                  <a:reflection blurRad="6350" stA="53000" endA="300" endPos="35500" dir="5400000" sy="-90000" algn="bl" rotWithShape="0"/>
                </a:effectLst>
                <a:latin typeface="Bernard MT Condensed" panose="02050806060905020404" pitchFamily="18" charset="0"/>
              </a:rPr>
              <a:t>A: </a:t>
            </a:r>
            <a:r>
              <a:rPr lang="en-US" altLang="zh-CN" sz="3600" u="sng" dirty="0">
                <a:solidFill>
                  <a:srgbClr val="9933FF"/>
                </a:solidFill>
              </a:rPr>
              <a:t>Time</a:t>
            </a:r>
            <a:r>
              <a:rPr lang="en-US" altLang="zh-CN" sz="3600" dirty="0"/>
              <a:t> </a:t>
            </a:r>
            <a:r>
              <a:rPr lang="en-US" altLang="zh-CN" sz="3600" dirty="0">
                <a:solidFill>
                  <a:srgbClr val="FF0000"/>
                </a:solidFill>
              </a:rPr>
              <a:t>seemed to freeze </a:t>
            </a:r>
            <a:r>
              <a:rPr lang="en-US" altLang="zh-CN" sz="3600" dirty="0"/>
              <a:t>and </a:t>
            </a:r>
            <a:r>
              <a:rPr lang="en-US" altLang="zh-CN" sz="3600" u="sng" dirty="0">
                <a:solidFill>
                  <a:srgbClr val="9933FF"/>
                </a:solidFill>
              </a:rPr>
              <a:t>every minute </a:t>
            </a:r>
            <a:r>
              <a:rPr lang="en-US" altLang="zh-CN" sz="3600" dirty="0">
                <a:solidFill>
                  <a:srgbClr val="FF0000"/>
                </a:solidFill>
              </a:rPr>
              <a:t>felt like a century</a:t>
            </a:r>
            <a:r>
              <a:rPr lang="en-US" altLang="zh-CN" sz="3600" dirty="0"/>
              <a:t>.</a:t>
            </a:r>
            <a:endParaRPr lang="zh-CN" altLang="en-US" sz="3600" dirty="0">
              <a:solidFill>
                <a:srgbClr val="9933FF"/>
              </a:solidFill>
            </a:endParaRPr>
          </a:p>
        </p:txBody>
      </p:sp>
      <p:sp>
        <p:nvSpPr>
          <p:cNvPr id="8" name="文本框 7"/>
          <p:cNvSpPr txBox="1"/>
          <p:nvPr/>
        </p:nvSpPr>
        <p:spPr>
          <a:xfrm>
            <a:off x="19398" y="665926"/>
            <a:ext cx="12089473" cy="2554545"/>
          </a:xfrm>
          <a:prstGeom prst="rect">
            <a:avLst/>
          </a:prstGeom>
          <a:solidFill>
            <a:schemeClr val="bg1"/>
          </a:solidFill>
        </p:spPr>
        <p:txBody>
          <a:bodyPr wrap="square">
            <a:spAutoFit/>
          </a:bodyPr>
          <a:lstStyle/>
          <a:p>
            <a:pPr indent="266700" algn="just"/>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3200" kern="100" dirty="0" err="1">
                <a:effectLst/>
                <a:latin typeface="等线" panose="02010600030101010101" pitchFamily="2" charset="-122"/>
                <a:ea typeface="等线" panose="02010600030101010101" pitchFamily="2" charset="-122"/>
                <a:cs typeface="Times New Roman" panose="02020603050405020304" pitchFamily="18" charset="0"/>
              </a:rPr>
              <a:t>Mrs</a:t>
            </a:r>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 Lim burst into tears. I tried my very best to comfort her, telling her that everything would be all right and that we needed to find out how to get out safely. </a:t>
            </a:r>
            <a:r>
              <a:rPr lang="en-US" altLang="zh-CN" sz="3200" kern="100" dirty="0" err="1">
                <a:effectLst/>
                <a:latin typeface="等线" panose="02010600030101010101" pitchFamily="2" charset="-122"/>
                <a:ea typeface="等线" panose="02010600030101010101" pitchFamily="2" charset="-122"/>
                <a:cs typeface="Times New Roman" panose="02020603050405020304" pitchFamily="18" charset="0"/>
              </a:rPr>
              <a:t>Mrs</a:t>
            </a:r>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 Lim began having trouble breathing, and I immediately helped her sit down and loosened her collar.</a:t>
            </a:r>
            <a:endPar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9" name="文本框 8"/>
          <p:cNvSpPr txBox="1"/>
          <p:nvPr/>
        </p:nvSpPr>
        <p:spPr>
          <a:xfrm>
            <a:off x="102527" y="5544232"/>
            <a:ext cx="12089473" cy="1200329"/>
          </a:xfrm>
          <a:prstGeom prst="rect">
            <a:avLst/>
          </a:prstGeom>
          <a:solidFill>
            <a:schemeClr val="accent3">
              <a:lumMod val="20000"/>
              <a:lumOff val="80000"/>
            </a:schemeClr>
          </a:solidFill>
        </p:spPr>
        <p:txBody>
          <a:bodyPr wrap="square">
            <a:spAutoFit/>
          </a:bodyPr>
          <a:lstStyle/>
          <a:p>
            <a:r>
              <a:rPr lang="en-US" altLang="zh-CN" sz="3600" b="1" dirty="0">
                <a:ln w="0"/>
                <a:solidFill>
                  <a:srgbClr val="006600"/>
                </a:solidFill>
                <a:effectLst>
                  <a:reflection blurRad="6350" stA="53000" endA="300" endPos="35500" dir="5400000" sy="-90000" algn="bl" rotWithShape="0"/>
                </a:effectLst>
                <a:latin typeface="Bernard MT Condensed" panose="02050806060905020404" pitchFamily="18" charset="0"/>
              </a:rPr>
              <a:t>B: </a:t>
            </a:r>
            <a:r>
              <a:rPr lang="en-US" altLang="zh-CN" sz="3600" dirty="0"/>
              <a:t>In the limited space of the lift car, </a:t>
            </a:r>
            <a:r>
              <a:rPr lang="en-US" altLang="zh-CN" sz="3600" u="sng" dirty="0">
                <a:solidFill>
                  <a:srgbClr val="9933FF"/>
                </a:solidFill>
              </a:rPr>
              <a:t>darkness </a:t>
            </a:r>
            <a:r>
              <a:rPr lang="en-US" altLang="zh-CN" sz="3600" dirty="0">
                <a:solidFill>
                  <a:srgbClr val="FF0000"/>
                </a:solidFill>
              </a:rPr>
              <a:t>enveloped us, </a:t>
            </a:r>
            <a:r>
              <a:rPr lang="en-US" altLang="zh-CN" sz="3600" dirty="0">
                <a:solidFill>
                  <a:srgbClr val="7030A0"/>
                </a:solidFill>
              </a:rPr>
              <a:t>leaving us helpless and desperate. // leaving us panicked.</a:t>
            </a:r>
            <a:endParaRPr lang="zh-CN" altLang="en-US" sz="3600" dirty="0">
              <a:solidFill>
                <a:srgbClr val="9933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绿叶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23194" y="657989"/>
            <a:ext cx="12192000" cy="5632311"/>
          </a:xfrm>
          <a:prstGeom prst="rect">
            <a:avLst/>
          </a:prstGeom>
          <a:solidFill>
            <a:schemeClr val="bg1"/>
          </a:solidFill>
        </p:spPr>
        <p:txBody>
          <a:bodyPr wrap="square">
            <a:spAutoFit/>
          </a:bodyPr>
          <a:lstStyle/>
          <a:p>
            <a:r>
              <a:rPr lang="en-US" altLang="zh-CN" sz="3600" dirty="0"/>
              <a:t>Para1:  </a:t>
            </a:r>
            <a:r>
              <a:rPr lang="en-US" altLang="zh-CN" sz="3600" u="sng" dirty="0">
                <a:solidFill>
                  <a:srgbClr val="9933FF"/>
                </a:solidFill>
              </a:rPr>
              <a:t>Several minutes </a:t>
            </a:r>
            <a:r>
              <a:rPr lang="en-US" altLang="zh-CN" sz="3600" dirty="0"/>
              <a:t>passed, but </a:t>
            </a:r>
            <a:r>
              <a:rPr lang="en-US" altLang="zh-CN" sz="3600" u="sng" dirty="0">
                <a:solidFill>
                  <a:srgbClr val="9933FF"/>
                </a:solidFill>
              </a:rPr>
              <a:t>no help </a:t>
            </a:r>
            <a:r>
              <a:rPr lang="en-US" altLang="zh-CN" sz="3600" dirty="0"/>
              <a:t>came.  </a:t>
            </a:r>
            <a:endParaRPr lang="zh-CN" altLang="zh-CN" sz="3600" dirty="0"/>
          </a:p>
          <a:p>
            <a:endParaRPr lang="en-US" altLang="zh-CN" sz="3600" dirty="0"/>
          </a:p>
          <a:p>
            <a:endParaRPr lang="en-US" altLang="zh-CN" sz="3600" dirty="0"/>
          </a:p>
          <a:p>
            <a:endParaRPr lang="en-US" altLang="zh-CN" sz="3600" dirty="0"/>
          </a:p>
          <a:p>
            <a:endParaRPr lang="en-US" altLang="zh-CN" sz="3600" dirty="0"/>
          </a:p>
          <a:p>
            <a:endParaRPr lang="en-US" altLang="zh-CN" sz="3600" dirty="0"/>
          </a:p>
          <a:p>
            <a:endParaRPr lang="en-US" altLang="zh-CN" sz="3600" dirty="0"/>
          </a:p>
          <a:p>
            <a:endParaRPr lang="en-US" altLang="zh-CN" sz="3600" dirty="0"/>
          </a:p>
          <a:p>
            <a:r>
              <a:rPr lang="en-US" altLang="zh-CN" sz="3600" dirty="0"/>
              <a:t>Para2: Bang! </a:t>
            </a:r>
            <a:r>
              <a:rPr lang="en-US" altLang="zh-CN" sz="3600" dirty="0">
                <a:solidFill>
                  <a:srgbClr val="9933FF"/>
                </a:solidFill>
              </a:rPr>
              <a:t>My hopes </a:t>
            </a:r>
            <a:r>
              <a:rPr lang="en-US" altLang="zh-CN" sz="3600" dirty="0"/>
              <a:t>were lifted when </a:t>
            </a:r>
            <a:r>
              <a:rPr lang="en-US" altLang="zh-CN" sz="3600" b="1" dirty="0">
                <a:solidFill>
                  <a:srgbClr val="9933FF"/>
                </a:solidFill>
              </a:rPr>
              <a:t>I </a:t>
            </a:r>
            <a:r>
              <a:rPr lang="en-US" altLang="zh-CN" sz="3600" dirty="0"/>
              <a:t>heard </a:t>
            </a:r>
            <a:r>
              <a:rPr lang="en-US" altLang="zh-CN" sz="3600" u="sng" dirty="0">
                <a:solidFill>
                  <a:srgbClr val="9933FF"/>
                </a:solidFill>
              </a:rPr>
              <a:t>the firefighters </a:t>
            </a:r>
            <a:r>
              <a:rPr lang="en-US" altLang="zh-CN" sz="3600" dirty="0"/>
              <a:t>on the other side of </a:t>
            </a:r>
            <a:r>
              <a:rPr lang="en-US" altLang="zh-CN" sz="3600" u="sng" dirty="0">
                <a:solidFill>
                  <a:srgbClr val="9933FF"/>
                </a:solidFill>
              </a:rPr>
              <a:t>the lift door.</a:t>
            </a:r>
            <a:endParaRPr lang="en-US" altLang="zh-CN" sz="3600" u="sng" dirty="0">
              <a:solidFill>
                <a:srgbClr val="9933FF"/>
              </a:solidFill>
            </a:endParaRPr>
          </a:p>
        </p:txBody>
      </p:sp>
      <p:sp>
        <p:nvSpPr>
          <p:cNvPr id="4" name="矩形 3"/>
          <p:cNvSpPr/>
          <p:nvPr/>
        </p:nvSpPr>
        <p:spPr>
          <a:xfrm>
            <a:off x="3210338" y="36607"/>
            <a:ext cx="3784641"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三处衔接</a:t>
            </a:r>
            <a:r>
              <a:rPr lang="en-US" altLang="zh-CN" sz="3200" b="1" dirty="0">
                <a:ln w="0"/>
                <a:solidFill>
                  <a:srgbClr val="006600"/>
                </a:solidFill>
                <a:effectLst>
                  <a:reflection blurRad="6350" stA="53000" endA="300" endPos="35500" dir="5400000" sy="-90000" algn="bl" rotWithShape="0"/>
                </a:effectLst>
                <a:latin typeface="Bernard MT Condensed" panose="02050806060905020404" pitchFamily="18" charset="0"/>
              </a:rPr>
              <a:t>1</a:t>
            </a: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a:t>
            </a:r>
            <a:r>
              <a:rPr lang="en-US" altLang="zh-CN" sz="3200" b="1" dirty="0">
                <a:ln w="0"/>
                <a:solidFill>
                  <a:srgbClr val="006600"/>
                </a:solidFill>
                <a:effectLst>
                  <a:reflection blurRad="6350" stA="53000" endA="300" endPos="35500" dir="5400000" sy="-90000" algn="bl" rotWithShape="0"/>
                </a:effectLst>
                <a:latin typeface="Bernard MT Condensed" panose="02050806060905020404" pitchFamily="18" charset="0"/>
              </a:rPr>
              <a:t>2</a:t>
            </a: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处理</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5" name="矩形 4"/>
          <p:cNvSpPr/>
          <p:nvPr/>
        </p:nvSpPr>
        <p:spPr>
          <a:xfrm>
            <a:off x="122588" y="2017803"/>
            <a:ext cx="1348404" cy="584775"/>
          </a:xfrm>
          <a:prstGeom prst="rect">
            <a:avLst/>
          </a:prstGeom>
          <a:solidFill>
            <a:schemeClr val="bg1"/>
          </a:solidFill>
        </p:spPr>
        <p:txBody>
          <a:bodyPr wrap="square" lIns="91440" tIns="45720" rIns="91440" bIns="45720">
            <a:spAutoFit/>
          </a:bodyPr>
          <a:lstStyle/>
          <a:p>
            <a:pPr algn="ctr"/>
            <a:r>
              <a:rPr lang="en-US" altLang="zh-CN"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Link2:</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6" name="文本框 5"/>
          <p:cNvSpPr txBox="1"/>
          <p:nvPr/>
        </p:nvSpPr>
        <p:spPr>
          <a:xfrm>
            <a:off x="122588" y="2763087"/>
            <a:ext cx="11993212" cy="2308324"/>
          </a:xfrm>
          <a:prstGeom prst="rect">
            <a:avLst/>
          </a:prstGeom>
          <a:solidFill>
            <a:schemeClr val="accent3">
              <a:lumMod val="20000"/>
              <a:lumOff val="80000"/>
            </a:schemeClr>
          </a:solidFill>
        </p:spPr>
        <p:txBody>
          <a:bodyPr wrap="square">
            <a:spAutoFit/>
          </a:bodyPr>
          <a:lstStyle/>
          <a:p>
            <a:r>
              <a:rPr lang="en-US" altLang="zh-CN" sz="3600" dirty="0">
                <a:solidFill>
                  <a:srgbClr val="7030A0"/>
                </a:solidFill>
              </a:rPr>
              <a:t>Holding her hands tightly, </a:t>
            </a:r>
            <a:r>
              <a:rPr lang="en-US" altLang="zh-CN" sz="3600" u="sng" dirty="0">
                <a:solidFill>
                  <a:srgbClr val="9933FF"/>
                </a:solidFill>
              </a:rPr>
              <a:t> I </a:t>
            </a:r>
            <a:r>
              <a:rPr lang="en-US" altLang="zh-CN" sz="3600" dirty="0">
                <a:solidFill>
                  <a:srgbClr val="FF0000"/>
                </a:solidFill>
              </a:rPr>
              <a:t>comforted /consoled </a:t>
            </a:r>
            <a:r>
              <a:rPr lang="en-US" altLang="zh-CN" sz="3600" dirty="0" err="1">
                <a:solidFill>
                  <a:srgbClr val="FF0000"/>
                </a:solidFill>
              </a:rPr>
              <a:t>Mrs</a:t>
            </a:r>
            <a:r>
              <a:rPr lang="en-US" altLang="zh-CN" sz="3600" dirty="0">
                <a:solidFill>
                  <a:srgbClr val="FF0000"/>
                </a:solidFill>
              </a:rPr>
              <a:t> Lim </a:t>
            </a:r>
            <a:r>
              <a:rPr lang="en-US" altLang="zh-CN" sz="3600" dirty="0"/>
              <a:t>constantly </a:t>
            </a:r>
            <a:r>
              <a:rPr lang="en-US" altLang="zh-CN" sz="3600" dirty="0">
                <a:solidFill>
                  <a:srgbClr val="7030A0"/>
                </a:solidFill>
              </a:rPr>
              <a:t>, believing </a:t>
            </a:r>
            <a:r>
              <a:rPr lang="en-US" altLang="zh-CN" sz="3600" dirty="0">
                <a:solidFill>
                  <a:srgbClr val="0000FF"/>
                </a:solidFill>
              </a:rPr>
              <a:t>that we would definitely get out. </a:t>
            </a:r>
            <a:r>
              <a:rPr lang="en-US" altLang="zh-CN" sz="3600" dirty="0"/>
              <a:t>However, </a:t>
            </a:r>
            <a:r>
              <a:rPr lang="en-US" altLang="zh-CN" sz="3600" u="sng" dirty="0">
                <a:solidFill>
                  <a:srgbClr val="9933FF"/>
                </a:solidFill>
              </a:rPr>
              <a:t>we</a:t>
            </a:r>
            <a:r>
              <a:rPr lang="en-US" altLang="zh-CN" sz="3600" dirty="0"/>
              <a:t> </a:t>
            </a:r>
            <a:r>
              <a:rPr lang="en-US" altLang="zh-CN" sz="3600" dirty="0">
                <a:solidFill>
                  <a:srgbClr val="FF0000"/>
                </a:solidFill>
              </a:rPr>
              <a:t>could do nothing but wait for </a:t>
            </a:r>
            <a:r>
              <a:rPr lang="en-US" altLang="zh-CN" sz="3600" dirty="0"/>
              <a:t>professional aid patiently in the lift car.</a:t>
            </a:r>
            <a:endParaRPr lang="en-US" altLang="zh-CN" sz="3600" dirty="0">
              <a:solidFill>
                <a:srgbClr val="9933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绿叶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0" y="1537855"/>
            <a:ext cx="12191999" cy="1754326"/>
          </a:xfrm>
          <a:prstGeom prst="rect">
            <a:avLst/>
          </a:prstGeom>
          <a:solidFill>
            <a:schemeClr val="bg1"/>
          </a:solidFill>
        </p:spPr>
        <p:txBody>
          <a:bodyPr wrap="square" rtlCol="0">
            <a:spAutoFit/>
          </a:bodyPr>
          <a:lstStyle/>
          <a:p>
            <a:r>
              <a:rPr lang="en-US" altLang="zh-CN" sz="3600" dirty="0"/>
              <a:t>Para2: Bang! </a:t>
            </a:r>
            <a:r>
              <a:rPr lang="en-US" altLang="zh-CN" sz="3600" dirty="0">
                <a:solidFill>
                  <a:srgbClr val="9933FF"/>
                </a:solidFill>
              </a:rPr>
              <a:t>My hopes </a:t>
            </a:r>
            <a:r>
              <a:rPr lang="en-US" altLang="zh-CN" sz="3600" dirty="0"/>
              <a:t>were lifted when </a:t>
            </a:r>
            <a:r>
              <a:rPr lang="en-US" altLang="zh-CN" sz="3600" b="1" dirty="0">
                <a:solidFill>
                  <a:srgbClr val="9933FF"/>
                </a:solidFill>
              </a:rPr>
              <a:t>I </a:t>
            </a:r>
            <a:r>
              <a:rPr lang="en-US" altLang="zh-CN" sz="3600" dirty="0"/>
              <a:t>heard </a:t>
            </a:r>
            <a:r>
              <a:rPr lang="en-US" altLang="zh-CN" sz="3600" u="sng" dirty="0">
                <a:solidFill>
                  <a:srgbClr val="9933FF"/>
                </a:solidFill>
              </a:rPr>
              <a:t>the firefighters </a:t>
            </a:r>
            <a:r>
              <a:rPr lang="en-US" altLang="zh-CN" sz="3600" dirty="0"/>
              <a:t>on the other side of </a:t>
            </a:r>
            <a:r>
              <a:rPr lang="en-US" altLang="zh-CN" sz="3600" u="sng" dirty="0">
                <a:solidFill>
                  <a:srgbClr val="9933FF"/>
                </a:solidFill>
              </a:rPr>
              <a:t>the lift door.</a:t>
            </a:r>
            <a:endParaRPr lang="en-US" altLang="zh-CN" sz="3600" u="sng" dirty="0">
              <a:solidFill>
                <a:srgbClr val="9933FF"/>
              </a:solidFill>
            </a:endParaRPr>
          </a:p>
          <a:p>
            <a:endParaRPr lang="en-US" altLang="zh-CN" sz="3600" u="sng" dirty="0">
              <a:solidFill>
                <a:srgbClr val="FF0000"/>
              </a:solidFill>
            </a:endParaRPr>
          </a:p>
        </p:txBody>
      </p:sp>
      <p:sp>
        <p:nvSpPr>
          <p:cNvPr id="3" name="矩形 2"/>
          <p:cNvSpPr/>
          <p:nvPr/>
        </p:nvSpPr>
        <p:spPr>
          <a:xfrm>
            <a:off x="3210338" y="36607"/>
            <a:ext cx="3784641"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衔接处</a:t>
            </a:r>
            <a:r>
              <a:rPr lang="en-US" altLang="zh-CN" sz="3200" b="1" dirty="0">
                <a:ln w="0"/>
                <a:solidFill>
                  <a:srgbClr val="006600"/>
                </a:solidFill>
                <a:effectLst>
                  <a:reflection blurRad="6350" stA="53000" endA="300" endPos="35500" dir="5400000" sy="-90000" algn="bl" rotWithShape="0"/>
                </a:effectLst>
                <a:latin typeface="Bernard MT Condensed" panose="02050806060905020404" pitchFamily="18" charset="0"/>
              </a:rPr>
              <a:t>3</a:t>
            </a: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处理</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5" name="文本框 4"/>
          <p:cNvSpPr txBox="1"/>
          <p:nvPr/>
        </p:nvSpPr>
        <p:spPr>
          <a:xfrm>
            <a:off x="66260" y="3730883"/>
            <a:ext cx="12192000" cy="2862322"/>
          </a:xfrm>
          <a:prstGeom prst="rect">
            <a:avLst/>
          </a:prstGeom>
          <a:solidFill>
            <a:schemeClr val="accent3">
              <a:lumMod val="20000"/>
              <a:lumOff val="80000"/>
            </a:schemeClr>
          </a:solidFill>
        </p:spPr>
        <p:txBody>
          <a:bodyPr wrap="square">
            <a:spAutoFit/>
          </a:bodyPr>
          <a:lstStyle/>
          <a:p>
            <a:r>
              <a:rPr lang="en-US" altLang="zh-CN" sz="3600" dirty="0">
                <a:solidFill>
                  <a:srgbClr val="9933FF"/>
                </a:solidFill>
              </a:rPr>
              <a:t>A: </a:t>
            </a:r>
            <a:r>
              <a:rPr lang="en-US" altLang="zh-CN" sz="3600" dirty="0">
                <a:solidFill>
                  <a:srgbClr val="800080"/>
                </a:solidFill>
              </a:rPr>
              <a:t>Hope ignited, </a:t>
            </a:r>
            <a:r>
              <a:rPr lang="en-US" altLang="zh-CN" sz="3600" u="sng" dirty="0">
                <a:solidFill>
                  <a:srgbClr val="9933FF"/>
                </a:solidFill>
              </a:rPr>
              <a:t>my heart  </a:t>
            </a:r>
            <a:r>
              <a:rPr lang="en-US" altLang="zh-CN" sz="3600" dirty="0"/>
              <a:t>almost </a:t>
            </a:r>
            <a:r>
              <a:rPr lang="en-US" altLang="zh-CN" sz="3600" dirty="0">
                <a:solidFill>
                  <a:srgbClr val="FF0000"/>
                </a:solidFill>
              </a:rPr>
              <a:t>leapt out of my chest</a:t>
            </a:r>
            <a:r>
              <a:rPr lang="en-US" altLang="zh-CN" sz="3600" dirty="0"/>
              <a:t>. </a:t>
            </a:r>
            <a:r>
              <a:rPr lang="en-US" altLang="zh-CN" sz="3600" u="sng" dirty="0">
                <a:solidFill>
                  <a:srgbClr val="9933FF"/>
                </a:solidFill>
              </a:rPr>
              <a:t>Our savors </a:t>
            </a:r>
            <a:r>
              <a:rPr lang="en-US" altLang="zh-CN" sz="3600" dirty="0"/>
              <a:t>eventually </a:t>
            </a:r>
            <a:r>
              <a:rPr lang="en-US" altLang="zh-CN" sz="3600" dirty="0">
                <a:solidFill>
                  <a:srgbClr val="FF0000"/>
                </a:solidFill>
              </a:rPr>
              <a:t>arrived! </a:t>
            </a:r>
            <a:endParaRPr lang="en-US" altLang="zh-CN" sz="3600" dirty="0">
              <a:solidFill>
                <a:srgbClr val="FF0000"/>
              </a:solidFill>
            </a:endParaRPr>
          </a:p>
          <a:p>
            <a:r>
              <a:rPr lang="en-US" altLang="zh-CN" sz="3600" dirty="0">
                <a:solidFill>
                  <a:srgbClr val="9933FF"/>
                </a:solidFill>
              </a:rPr>
              <a:t>B: </a:t>
            </a:r>
            <a:r>
              <a:rPr lang="en-US" altLang="zh-CN" sz="3600" dirty="0">
                <a:solidFill>
                  <a:srgbClr val="800080"/>
                </a:solidFill>
              </a:rPr>
              <a:t>Thrilled and hopeful, </a:t>
            </a:r>
            <a:r>
              <a:rPr lang="en-US" altLang="zh-CN" sz="3600" u="sng" dirty="0">
                <a:solidFill>
                  <a:srgbClr val="9933FF"/>
                </a:solidFill>
              </a:rPr>
              <a:t>I </a:t>
            </a:r>
            <a:r>
              <a:rPr lang="en-US" altLang="zh-CN" sz="3600" dirty="0">
                <a:solidFill>
                  <a:srgbClr val="FF0000"/>
                </a:solidFill>
              </a:rPr>
              <a:t>banged the lift door </a:t>
            </a:r>
            <a:r>
              <a:rPr lang="en-US" altLang="zh-CN" sz="3600" dirty="0">
                <a:solidFill>
                  <a:srgbClr val="9933FF"/>
                </a:solidFill>
              </a:rPr>
              <a:t>like crazy </a:t>
            </a:r>
            <a:r>
              <a:rPr lang="en-US" altLang="zh-CN" sz="3600" b="1" dirty="0"/>
              <a:t>and</a:t>
            </a:r>
            <a:r>
              <a:rPr lang="en-US" altLang="zh-CN" sz="3600" dirty="0">
                <a:solidFill>
                  <a:srgbClr val="9933FF"/>
                </a:solidFill>
              </a:rPr>
              <a:t> </a:t>
            </a:r>
            <a:r>
              <a:rPr lang="en-US" altLang="zh-CN" sz="3600" dirty="0">
                <a:solidFill>
                  <a:srgbClr val="FF0000"/>
                </a:solidFill>
              </a:rPr>
              <a:t>screamed as loud as possible </a:t>
            </a:r>
            <a:r>
              <a:rPr lang="en-US" altLang="zh-CN" sz="3600" dirty="0">
                <a:solidFill>
                  <a:srgbClr val="800080"/>
                </a:solidFill>
              </a:rPr>
              <a:t>in order to attract their attention </a:t>
            </a:r>
            <a:r>
              <a:rPr lang="en-US" altLang="zh-CN" sz="3600" dirty="0"/>
              <a:t>. </a:t>
            </a:r>
            <a:endParaRPr lang="zh-CN" altLang="en-US" sz="3600" u="sng" dirty="0">
              <a:solidFill>
                <a:srgbClr val="FF0000"/>
              </a:solidFill>
            </a:endParaRPr>
          </a:p>
        </p:txBody>
      </p:sp>
      <p:sp>
        <p:nvSpPr>
          <p:cNvPr id="6" name="矩形 5"/>
          <p:cNvSpPr/>
          <p:nvPr/>
        </p:nvSpPr>
        <p:spPr>
          <a:xfrm>
            <a:off x="122588" y="2942146"/>
            <a:ext cx="1348404" cy="584775"/>
          </a:xfrm>
          <a:prstGeom prst="rect">
            <a:avLst/>
          </a:prstGeom>
          <a:solidFill>
            <a:schemeClr val="bg1"/>
          </a:solidFill>
        </p:spPr>
        <p:txBody>
          <a:bodyPr wrap="square" lIns="91440" tIns="45720" rIns="91440" bIns="45720">
            <a:spAutoFit/>
          </a:bodyPr>
          <a:lstStyle/>
          <a:p>
            <a:pPr algn="ctr"/>
            <a:r>
              <a:rPr lang="en-US" altLang="zh-CN"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Link3:</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绿叶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0" y="911694"/>
            <a:ext cx="12191999" cy="1200329"/>
          </a:xfrm>
          <a:prstGeom prst="rect">
            <a:avLst/>
          </a:prstGeom>
          <a:solidFill>
            <a:schemeClr val="bg1"/>
          </a:solidFill>
        </p:spPr>
        <p:txBody>
          <a:bodyPr wrap="square" rtlCol="0">
            <a:spAutoFit/>
          </a:bodyPr>
          <a:lstStyle/>
          <a:p>
            <a:r>
              <a:rPr lang="en-US" altLang="zh-CN" sz="3600" dirty="0"/>
              <a:t>Para2: Bang! My hopes were lifted when I heard the firefighters on the other side of the lift door.</a:t>
            </a:r>
            <a:endParaRPr lang="en-US" altLang="zh-CN" sz="3600" dirty="0"/>
          </a:p>
        </p:txBody>
      </p:sp>
      <p:sp>
        <p:nvSpPr>
          <p:cNvPr id="3" name="矩形 2"/>
          <p:cNvSpPr/>
          <p:nvPr/>
        </p:nvSpPr>
        <p:spPr>
          <a:xfrm>
            <a:off x="3210338" y="36607"/>
            <a:ext cx="3784641"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结尾句</a:t>
            </a:r>
            <a:r>
              <a:rPr lang="en-US" altLang="zh-CN" sz="3200" b="1" dirty="0">
                <a:ln w="0"/>
                <a:solidFill>
                  <a:srgbClr val="006600"/>
                </a:solidFill>
                <a:effectLst>
                  <a:reflection blurRad="6350" stA="53000" endA="300" endPos="35500" dir="5400000" sy="-90000" algn="bl" rotWithShape="0"/>
                </a:effectLst>
                <a:latin typeface="Bernard MT Condensed" panose="02050806060905020404" pitchFamily="18" charset="0"/>
              </a:rPr>
              <a:t>(</a:t>
            </a: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句群）处理</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5" name="矩形 4"/>
          <p:cNvSpPr/>
          <p:nvPr/>
        </p:nvSpPr>
        <p:spPr>
          <a:xfrm>
            <a:off x="122587" y="2892451"/>
            <a:ext cx="9448796" cy="584775"/>
          </a:xfrm>
          <a:prstGeom prst="rect">
            <a:avLst/>
          </a:prstGeom>
          <a:solidFill>
            <a:schemeClr val="bg1"/>
          </a:solidFill>
        </p:spPr>
        <p:txBody>
          <a:bodyPr wrap="square" lIns="91440" tIns="45720" rIns="91440" bIns="45720">
            <a:spAutoFit/>
          </a:bodyPr>
          <a:lstStyle/>
          <a:p>
            <a:pPr algn="ctr"/>
            <a:r>
              <a:rPr lang="en-US" altLang="zh-CN"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Ending sentences:  </a:t>
            </a:r>
            <a:r>
              <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（回扣原文第一段结尾处的伏笔）</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6" name="文本框 5"/>
          <p:cNvSpPr txBox="1"/>
          <p:nvPr/>
        </p:nvSpPr>
        <p:spPr>
          <a:xfrm>
            <a:off x="66260" y="3711007"/>
            <a:ext cx="12192000" cy="2862322"/>
          </a:xfrm>
          <a:prstGeom prst="rect">
            <a:avLst/>
          </a:prstGeom>
          <a:solidFill>
            <a:schemeClr val="accent3">
              <a:lumMod val="20000"/>
              <a:lumOff val="80000"/>
            </a:schemeClr>
          </a:solidFill>
        </p:spPr>
        <p:txBody>
          <a:bodyPr wrap="square">
            <a:spAutoFit/>
          </a:bodyPr>
          <a:lstStyle/>
          <a:p>
            <a:r>
              <a:rPr lang="en-US" altLang="zh-CN" sz="3600" dirty="0">
                <a:solidFill>
                  <a:srgbClr val="9933FF"/>
                </a:solidFill>
              </a:rPr>
              <a:t>A: </a:t>
            </a:r>
            <a:r>
              <a:rPr lang="en-US" altLang="zh-CN" sz="3600" u="sng" dirty="0">
                <a:solidFill>
                  <a:srgbClr val="9933FF"/>
                </a:solidFill>
              </a:rPr>
              <a:t>Today </a:t>
            </a:r>
            <a:r>
              <a:rPr lang="en-US" altLang="zh-CN" sz="3600" dirty="0">
                <a:solidFill>
                  <a:srgbClr val="FF0000"/>
                </a:solidFill>
              </a:rPr>
              <a:t>was </a:t>
            </a:r>
            <a:r>
              <a:rPr lang="en-US" altLang="zh-CN" sz="3600" dirty="0"/>
              <a:t>absolutely </a:t>
            </a:r>
            <a:r>
              <a:rPr lang="en-US" altLang="zh-CN" sz="3600" dirty="0">
                <a:solidFill>
                  <a:srgbClr val="FF0000"/>
                </a:solidFill>
              </a:rPr>
              <a:t> an eventful day</a:t>
            </a:r>
            <a:r>
              <a:rPr lang="zh-CN" altLang="en-US" sz="3600" dirty="0">
                <a:solidFill>
                  <a:srgbClr val="FF0000"/>
                </a:solidFill>
              </a:rPr>
              <a:t>，</a:t>
            </a:r>
            <a:r>
              <a:rPr lang="en-US" altLang="zh-CN" sz="3600" dirty="0">
                <a:solidFill>
                  <a:srgbClr val="0000FF"/>
                </a:solidFill>
              </a:rPr>
              <a:t>on which a thrilling story played out in a dark lift car! </a:t>
            </a:r>
            <a:endParaRPr lang="en-US" altLang="zh-CN" sz="3600" dirty="0">
              <a:solidFill>
                <a:srgbClr val="FF0000"/>
              </a:solidFill>
            </a:endParaRPr>
          </a:p>
          <a:p>
            <a:r>
              <a:rPr lang="en-US" altLang="zh-CN" sz="3600" dirty="0">
                <a:solidFill>
                  <a:srgbClr val="FF0000"/>
                </a:solidFill>
              </a:rPr>
              <a:t>B: </a:t>
            </a:r>
            <a:r>
              <a:rPr lang="en-US" altLang="zh-CN" sz="3600" dirty="0">
                <a:solidFill>
                  <a:srgbClr val="800080"/>
                </a:solidFill>
              </a:rPr>
              <a:t>After conveying my sincere gratitude for </a:t>
            </a:r>
            <a:r>
              <a:rPr lang="en-US" altLang="zh-CN" sz="3600" dirty="0">
                <a:solidFill>
                  <a:srgbClr val="0000FF"/>
                </a:solidFill>
              </a:rPr>
              <a:t>what they did for us, </a:t>
            </a:r>
            <a:r>
              <a:rPr lang="en-US" altLang="zh-CN" sz="3600" u="sng" dirty="0">
                <a:solidFill>
                  <a:srgbClr val="9933FF"/>
                </a:solidFill>
              </a:rPr>
              <a:t>I </a:t>
            </a:r>
            <a:r>
              <a:rPr lang="en-US" altLang="zh-CN" sz="3600" dirty="0">
                <a:solidFill>
                  <a:srgbClr val="FF0000"/>
                </a:solidFill>
              </a:rPr>
              <a:t>went back to my flat, </a:t>
            </a:r>
            <a:r>
              <a:rPr lang="en-US" altLang="zh-CN" sz="3600" dirty="0">
                <a:solidFill>
                  <a:srgbClr val="800080"/>
                </a:solidFill>
              </a:rPr>
              <a:t>feeling blessed </a:t>
            </a:r>
            <a:r>
              <a:rPr lang="en-US" altLang="zh-CN" sz="3600" b="1" dirty="0">
                <a:solidFill>
                  <a:srgbClr val="800080"/>
                </a:solidFill>
              </a:rPr>
              <a:t>with these caring guardian angels always around us. </a:t>
            </a:r>
            <a:endParaRPr lang="en-US" altLang="zh-CN" sz="36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绿叶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639422"/>
            <a:ext cx="12056165" cy="6186309"/>
          </a:xfrm>
          <a:prstGeom prst="rect">
            <a:avLst/>
          </a:prstGeom>
          <a:solidFill>
            <a:schemeClr val="bg1"/>
          </a:solidFill>
        </p:spPr>
        <p:txBody>
          <a:bodyPr wrap="square">
            <a:spAutoFit/>
          </a:bodyPr>
          <a:lstStyle/>
          <a:p>
            <a:r>
              <a:rPr lang="en-US" altLang="zh-CN" sz="3600" dirty="0"/>
              <a:t>Para1:  </a:t>
            </a:r>
            <a:r>
              <a:rPr lang="en-US" altLang="zh-CN" sz="3600" u="sng" dirty="0">
                <a:solidFill>
                  <a:srgbClr val="9933FF"/>
                </a:solidFill>
              </a:rPr>
              <a:t>Several minutes </a:t>
            </a:r>
            <a:r>
              <a:rPr lang="en-US" altLang="zh-CN" sz="3600" dirty="0"/>
              <a:t>passed, </a:t>
            </a:r>
            <a:r>
              <a:rPr lang="en-US" altLang="zh-CN" sz="3600" b="1" dirty="0"/>
              <a:t>but </a:t>
            </a:r>
            <a:r>
              <a:rPr lang="en-US" altLang="zh-CN" sz="3600" u="sng" dirty="0">
                <a:solidFill>
                  <a:srgbClr val="9933FF"/>
                </a:solidFill>
              </a:rPr>
              <a:t>no help </a:t>
            </a:r>
            <a:r>
              <a:rPr lang="en-US" altLang="zh-CN" sz="3600" dirty="0"/>
              <a:t>came.  </a:t>
            </a:r>
            <a:endParaRPr lang="en-US" altLang="zh-CN" sz="3600" dirty="0"/>
          </a:p>
          <a:p>
            <a:r>
              <a:rPr lang="en-US" altLang="zh-CN" sz="3600" b="1" dirty="0">
                <a:solidFill>
                  <a:srgbClr val="FF0000"/>
                </a:solidFill>
              </a:rPr>
              <a:t>1.</a:t>
            </a:r>
            <a:r>
              <a:rPr lang="zh-CN" altLang="en-US" sz="3600" b="1" dirty="0">
                <a:solidFill>
                  <a:srgbClr val="FF0000"/>
                </a:solidFill>
              </a:rPr>
              <a:t>（  两个无灵主语简单句 </a:t>
            </a:r>
            <a:r>
              <a:rPr lang="en-US" altLang="zh-CN" sz="3600" b="1" dirty="0">
                <a:solidFill>
                  <a:srgbClr val="0000FF"/>
                </a:solidFill>
              </a:rPr>
              <a:t>+</a:t>
            </a:r>
            <a:r>
              <a:rPr lang="zh-CN" altLang="en-US" sz="3600" b="1" dirty="0">
                <a:solidFill>
                  <a:srgbClr val="0000FF"/>
                </a:solidFill>
              </a:rPr>
              <a:t> 以时间为平行主语的再次夸张的描述：时间彷佛凝固了一样。）</a:t>
            </a:r>
            <a:endParaRPr lang="en-US" altLang="zh-CN" sz="3600" b="1" dirty="0">
              <a:solidFill>
                <a:srgbClr val="0000FF"/>
              </a:solidFill>
            </a:endParaRPr>
          </a:p>
          <a:p>
            <a:r>
              <a:rPr lang="en-US" altLang="zh-CN" sz="3600" b="1" u="sng" dirty="0">
                <a:solidFill>
                  <a:srgbClr val="0000FF"/>
                </a:solidFill>
              </a:rPr>
              <a:t>  </a:t>
            </a:r>
            <a:r>
              <a:rPr lang="en-US" altLang="zh-CN" sz="3600" u="sng" dirty="0">
                <a:solidFill>
                  <a:srgbClr val="9933FF"/>
                </a:solidFill>
              </a:rPr>
              <a:t>Time</a:t>
            </a:r>
            <a:r>
              <a:rPr lang="en-US" altLang="zh-CN" sz="3600" dirty="0"/>
              <a:t> </a:t>
            </a:r>
            <a:r>
              <a:rPr lang="en-US" altLang="zh-CN" sz="3600" dirty="0">
                <a:solidFill>
                  <a:srgbClr val="FF0000"/>
                </a:solidFill>
              </a:rPr>
              <a:t>seemed to freeze </a:t>
            </a:r>
            <a:r>
              <a:rPr lang="en-US" altLang="zh-CN" sz="3600" dirty="0"/>
              <a:t>and </a:t>
            </a:r>
            <a:r>
              <a:rPr lang="en-US" altLang="zh-CN" sz="3600" u="sng" dirty="0">
                <a:solidFill>
                  <a:srgbClr val="9933FF"/>
                </a:solidFill>
              </a:rPr>
              <a:t>every minute </a:t>
            </a:r>
            <a:r>
              <a:rPr lang="en-US" altLang="zh-CN" sz="3600" dirty="0">
                <a:solidFill>
                  <a:srgbClr val="FF0000"/>
                </a:solidFill>
              </a:rPr>
              <a:t>felt like a century</a:t>
            </a:r>
            <a:r>
              <a:rPr lang="en-US" altLang="zh-CN" sz="3600" dirty="0"/>
              <a:t>.</a:t>
            </a:r>
            <a:endParaRPr lang="en-US" altLang="zh-CN" sz="3600" dirty="0"/>
          </a:p>
          <a:p>
            <a:r>
              <a:rPr lang="en-US" altLang="zh-CN" sz="3600" dirty="0">
                <a:solidFill>
                  <a:srgbClr val="C00000"/>
                </a:solidFill>
              </a:rPr>
              <a:t>2. </a:t>
            </a:r>
            <a:r>
              <a:rPr lang="zh-CN" altLang="en-US" sz="3600" dirty="0">
                <a:solidFill>
                  <a:srgbClr val="C00000"/>
                </a:solidFill>
              </a:rPr>
              <a:t>（</a:t>
            </a:r>
            <a:r>
              <a:rPr lang="en-US" altLang="zh-CN" sz="3600" dirty="0">
                <a:solidFill>
                  <a:srgbClr val="C00000"/>
                </a:solidFill>
              </a:rPr>
              <a:t>with </a:t>
            </a:r>
            <a:r>
              <a:rPr lang="zh-CN" altLang="en-US" sz="3600" dirty="0">
                <a:solidFill>
                  <a:srgbClr val="C00000"/>
                </a:solidFill>
              </a:rPr>
              <a:t>结构</a:t>
            </a:r>
            <a:r>
              <a:rPr lang="en-US" altLang="zh-CN" sz="3600" dirty="0">
                <a:solidFill>
                  <a:srgbClr val="C00000"/>
                </a:solidFill>
              </a:rPr>
              <a:t>+</a:t>
            </a:r>
            <a:r>
              <a:rPr lang="zh-CN" altLang="en-US" sz="3600" dirty="0">
                <a:solidFill>
                  <a:srgbClr val="C00000"/>
                </a:solidFill>
              </a:rPr>
              <a:t>二连动：</a:t>
            </a:r>
            <a:r>
              <a:rPr lang="en-US" altLang="zh-CN" sz="3600" dirty="0">
                <a:solidFill>
                  <a:srgbClr val="0000FF"/>
                </a:solidFill>
              </a:rPr>
              <a:t>+ </a:t>
            </a:r>
            <a:r>
              <a:rPr lang="zh-CN" altLang="en-US" sz="3600" dirty="0">
                <a:solidFill>
                  <a:srgbClr val="0000FF"/>
                </a:solidFill>
              </a:rPr>
              <a:t>回扣尾段</a:t>
            </a:r>
            <a:r>
              <a:rPr lang="en-US" altLang="zh-CN" sz="3600" dirty="0">
                <a:solidFill>
                  <a:srgbClr val="0000FF"/>
                </a:solidFill>
              </a:rPr>
              <a:t>Mrs. Lim </a:t>
            </a:r>
            <a:r>
              <a:rPr lang="zh-CN" altLang="en-US" sz="3600" dirty="0">
                <a:solidFill>
                  <a:srgbClr val="0000FF"/>
                </a:solidFill>
              </a:rPr>
              <a:t>此刻的表现状况）</a:t>
            </a:r>
            <a:endParaRPr lang="en-US" altLang="zh-CN" sz="3600" dirty="0">
              <a:solidFill>
                <a:srgbClr val="0000FF"/>
              </a:solidFill>
            </a:endParaRPr>
          </a:p>
          <a:p>
            <a:r>
              <a:rPr lang="en-US" altLang="zh-CN" sz="3600" dirty="0"/>
              <a:t>However, </a:t>
            </a:r>
            <a:r>
              <a:rPr lang="en-US" altLang="zh-CN" sz="3600" b="1" dirty="0"/>
              <a:t>with my help </a:t>
            </a:r>
            <a:r>
              <a:rPr lang="en-US" altLang="zh-CN" sz="3600" dirty="0"/>
              <a:t>,</a:t>
            </a:r>
            <a:r>
              <a:rPr lang="en-US" altLang="zh-CN" sz="3600" u="sng" dirty="0" err="1">
                <a:solidFill>
                  <a:srgbClr val="9933FF"/>
                </a:solidFill>
              </a:rPr>
              <a:t>Mrs</a:t>
            </a:r>
            <a:r>
              <a:rPr lang="en-US" altLang="zh-CN" sz="3600" u="sng" dirty="0">
                <a:solidFill>
                  <a:srgbClr val="9933FF"/>
                </a:solidFill>
              </a:rPr>
              <a:t> Lim </a:t>
            </a:r>
            <a:r>
              <a:rPr lang="en-US" altLang="zh-CN" sz="3600" dirty="0">
                <a:solidFill>
                  <a:srgbClr val="FF0000"/>
                </a:solidFill>
              </a:rPr>
              <a:t>managed to breathe </a:t>
            </a:r>
            <a:r>
              <a:rPr lang="en-US" altLang="zh-CN" sz="3600" b="1" dirty="0"/>
              <a:t>smoothly and gradually </a:t>
            </a:r>
            <a:r>
              <a:rPr lang="en-US" altLang="zh-CN" sz="3600" dirty="0">
                <a:solidFill>
                  <a:srgbClr val="FF0000"/>
                </a:solidFill>
              </a:rPr>
              <a:t>controlled her emotions</a:t>
            </a:r>
            <a:r>
              <a:rPr lang="en-US" altLang="zh-CN" sz="3600" dirty="0"/>
              <a:t>.   </a:t>
            </a:r>
            <a:endParaRPr lang="en-US" altLang="zh-CN" sz="3600" dirty="0"/>
          </a:p>
          <a:p>
            <a:r>
              <a:rPr lang="en-US" altLang="zh-CN" sz="3600" dirty="0">
                <a:solidFill>
                  <a:srgbClr val="FF0000"/>
                </a:solidFill>
              </a:rPr>
              <a:t>3. ( with </a:t>
            </a:r>
            <a:r>
              <a:rPr lang="zh-CN" altLang="en-US" sz="3600" dirty="0">
                <a:solidFill>
                  <a:srgbClr val="FF0000"/>
                </a:solidFill>
              </a:rPr>
              <a:t>机构：</a:t>
            </a:r>
            <a:r>
              <a:rPr lang="en-US" altLang="zh-CN" sz="3600" dirty="0">
                <a:solidFill>
                  <a:srgbClr val="FF0000"/>
                </a:solidFill>
              </a:rPr>
              <a:t>+ </a:t>
            </a:r>
            <a:r>
              <a:rPr lang="zh-CN" altLang="en-US" sz="3600" dirty="0">
                <a:solidFill>
                  <a:srgbClr val="0000FF"/>
                </a:solidFill>
              </a:rPr>
              <a:t>再次拨打</a:t>
            </a:r>
            <a:r>
              <a:rPr lang="en-US" altLang="zh-CN" sz="3600" dirty="0">
                <a:solidFill>
                  <a:srgbClr val="0000FF"/>
                </a:solidFill>
              </a:rPr>
              <a:t>911 </a:t>
            </a:r>
            <a:r>
              <a:rPr lang="zh-CN" altLang="en-US" sz="3600" dirty="0">
                <a:solidFill>
                  <a:srgbClr val="0000FF"/>
                </a:solidFill>
              </a:rPr>
              <a:t>确认</a:t>
            </a:r>
            <a:r>
              <a:rPr lang="zh-CN" altLang="en-US" sz="3600" dirty="0">
                <a:solidFill>
                  <a:srgbClr val="7030A0"/>
                </a:solidFill>
              </a:rPr>
              <a:t>） </a:t>
            </a:r>
            <a:endParaRPr lang="en-US" altLang="zh-CN" sz="3600" dirty="0">
              <a:solidFill>
                <a:srgbClr val="7030A0"/>
              </a:solidFill>
            </a:endParaRPr>
          </a:p>
          <a:p>
            <a:r>
              <a:rPr lang="en-US" altLang="zh-CN" sz="3600" b="1" dirty="0"/>
              <a:t>In despair, </a:t>
            </a:r>
            <a:r>
              <a:rPr lang="en-US" altLang="zh-CN" sz="3600" u="sng" dirty="0">
                <a:solidFill>
                  <a:srgbClr val="9933FF"/>
                </a:solidFill>
              </a:rPr>
              <a:t>I</a:t>
            </a:r>
            <a:r>
              <a:rPr lang="en-US" altLang="zh-CN" sz="3600" dirty="0"/>
              <a:t> </a:t>
            </a:r>
            <a:r>
              <a:rPr lang="en-US" altLang="zh-CN" sz="3600" dirty="0">
                <a:solidFill>
                  <a:srgbClr val="FF0000"/>
                </a:solidFill>
              </a:rPr>
              <a:t>dialed 911 </a:t>
            </a:r>
            <a:r>
              <a:rPr lang="en-US" altLang="zh-CN" sz="3600" b="1" dirty="0"/>
              <a:t>once again with my trembling fingers. </a:t>
            </a:r>
            <a:endParaRPr lang="en-US" altLang="zh-CN" sz="3600" dirty="0">
              <a:solidFill>
                <a:srgbClr val="9933FF"/>
              </a:solidFill>
            </a:endParaRPr>
          </a:p>
        </p:txBody>
      </p:sp>
      <p:sp>
        <p:nvSpPr>
          <p:cNvPr id="2" name="矩形 1"/>
          <p:cNvSpPr/>
          <p:nvPr/>
        </p:nvSpPr>
        <p:spPr>
          <a:xfrm>
            <a:off x="2117036" y="36607"/>
            <a:ext cx="7185990" cy="584775"/>
          </a:xfrm>
          <a:prstGeom prst="rect">
            <a:avLst/>
          </a:prstGeom>
          <a:solidFill>
            <a:schemeClr val="bg1"/>
          </a:solidFill>
        </p:spPr>
        <p:txBody>
          <a:bodyPr wrap="square" lIns="91440" tIns="45720" rIns="91440" bIns="45720">
            <a:spAutoFit/>
          </a:bodyPr>
          <a:lstStyle/>
          <a:p>
            <a:pPr algn="ctr"/>
            <a:r>
              <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各段句间主语平行或交叉进行叙事</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绿叶设计图__背景底纹_底纹边框_设计图库_昵图网nipic.com"/>
          <p:cNvPicPr>
            <a:picLocks noChangeAspect="1" noChangeArrowheads="1"/>
          </p:cNvPicPr>
          <p:nvPr/>
        </p:nvPicPr>
        <p:blipFill rotWithShape="1">
          <a:blip r:embed="rId1">
            <a:extLst>
              <a:ext uri="{28A0092B-C50C-407E-A947-70E740481C1C}">
                <a14:useLocalDpi xmlns:a14="http://schemas.microsoft.com/office/drawing/2010/main" val="0"/>
              </a:ext>
            </a:extLst>
          </a:blip>
          <a:srcRect b="3623"/>
          <a:stretch>
            <a:fillRect/>
          </a:stretch>
        </p:blipFill>
        <p:spPr bwMode="auto">
          <a:xfrm>
            <a:off x="0" y="11989"/>
            <a:ext cx="6851650" cy="6609521"/>
          </a:xfrm>
          <a:prstGeom prst="rect">
            <a:avLst/>
          </a:prstGeom>
          <a:noFill/>
          <a:extLst>
            <a:ext uri="{909E8E84-426E-40DD-AFC4-6F175D3DCCD1}">
              <a14:hiddenFill xmlns:a14="http://schemas.microsoft.com/office/drawing/2010/main">
                <a:solidFill>
                  <a:srgbClr val="FFFFFF"/>
                </a:solidFill>
              </a14:hiddenFill>
            </a:ext>
          </a:extLst>
        </p:spPr>
      </p:pic>
      <p:sp>
        <p:nvSpPr>
          <p:cNvPr id="3" name="副标题 2"/>
          <p:cNvSpPr>
            <a:spLocks noGrp="1"/>
          </p:cNvSpPr>
          <p:nvPr>
            <p:ph type="subTitle" idx="1"/>
          </p:nvPr>
        </p:nvSpPr>
        <p:spPr>
          <a:xfrm>
            <a:off x="10207487" y="5715098"/>
            <a:ext cx="1540555" cy="554326"/>
          </a:xfrm>
          <a:solidFill>
            <a:schemeClr val="bg1"/>
          </a:solidFill>
        </p:spPr>
        <p:txBody>
          <a:bodyPr>
            <a:noAutofit/>
          </a:bodyPr>
          <a:lstStyle/>
          <a:p>
            <a:r>
              <a:rPr lang="zh-CN" altLang="en-US" sz="3600" b="1" dirty="0">
                <a:solidFill>
                  <a:srgbClr val="0000FF"/>
                </a:solidFill>
                <a:latin typeface="方正舒体" panose="02010601030101010101" pitchFamily="2" charset="-122"/>
                <a:ea typeface="方正舒体" panose="02010601030101010101" pitchFamily="2" charset="-122"/>
              </a:rPr>
              <a:t>傅嘉</a:t>
            </a:r>
            <a:endParaRPr lang="zh-CN" altLang="en-US" sz="3600" b="1" dirty="0">
              <a:solidFill>
                <a:srgbClr val="0000FF"/>
              </a:solidFill>
              <a:latin typeface="方正舒体" panose="02010601030101010101" pitchFamily="2" charset="-122"/>
              <a:ea typeface="方正舒体" panose="02010601030101010101" pitchFamily="2" charset="-122"/>
            </a:endParaRPr>
          </a:p>
        </p:txBody>
      </p:sp>
      <p:sp>
        <p:nvSpPr>
          <p:cNvPr id="7" name="矩形 6"/>
          <p:cNvSpPr/>
          <p:nvPr/>
        </p:nvSpPr>
        <p:spPr>
          <a:xfrm>
            <a:off x="56013" y="2295939"/>
            <a:ext cx="6324909" cy="1569660"/>
          </a:xfrm>
          <a:prstGeom prst="rect">
            <a:avLst/>
          </a:prstGeom>
          <a:noFill/>
          <a:effectLst>
            <a:glow rad="228600">
              <a:schemeClr val="accent1">
                <a:satMod val="175000"/>
                <a:alpha val="40000"/>
              </a:schemeClr>
            </a:glow>
          </a:effectLst>
          <a:scene3d>
            <a:camera prst="perspectiveLeft"/>
            <a:lightRig rig="threePt" dir="t"/>
          </a:scene3d>
          <a:sp3d>
            <a:bevelT prst="angle"/>
          </a:sp3d>
        </p:spPr>
        <p:txBody>
          <a:bodyPr wrap="square" lIns="91440" tIns="45720" rIns="91440" bIns="45720">
            <a:spAutoFit/>
          </a:bodyPr>
          <a:lstStyle/>
          <a:p>
            <a:pPr algn="ctr"/>
            <a:r>
              <a:rPr lang="zh-CN" altLang="en-US" sz="9600" b="1" dirty="0">
                <a:ln w="22225">
                  <a:solidFill>
                    <a:schemeClr val="accent2"/>
                  </a:solidFill>
                  <a:prstDash val="solid"/>
                </a:ln>
                <a:solidFill>
                  <a:srgbClr val="FF0000"/>
                </a:solidFill>
                <a:latin typeface="方正姚体" panose="02010601030101010101" pitchFamily="2" charset="-122"/>
                <a:ea typeface="方正姚体" panose="02010601030101010101" pitchFamily="2" charset="-122"/>
              </a:rPr>
              <a:t>电梯惊魂</a:t>
            </a:r>
            <a:endParaRPr lang="zh-CN" altLang="en-US" sz="9600" b="1" dirty="0">
              <a:ln w="22225">
                <a:solidFill>
                  <a:schemeClr val="accent2"/>
                </a:solidFill>
                <a:prstDash val="solid"/>
              </a:ln>
              <a:solidFill>
                <a:srgbClr val="FF0000"/>
              </a:solidFill>
              <a:latin typeface="方正姚体" panose="02010601030101010101" pitchFamily="2" charset="-122"/>
              <a:ea typeface="方正姚体" panose="02010601030101010101" pitchFamily="2" charset="-122"/>
            </a:endParaRPr>
          </a:p>
        </p:txBody>
      </p:sp>
      <p:sp>
        <p:nvSpPr>
          <p:cNvPr id="2" name="副标题 2"/>
          <p:cNvSpPr txBox="1"/>
          <p:nvPr/>
        </p:nvSpPr>
        <p:spPr>
          <a:xfrm>
            <a:off x="180973" y="271778"/>
            <a:ext cx="6508061" cy="5543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3600" b="1" dirty="0">
                <a:solidFill>
                  <a:srgbClr val="FF0000"/>
                </a:solidFill>
              </a:rPr>
              <a:t>2024</a:t>
            </a:r>
            <a:r>
              <a:rPr lang="zh-CN" altLang="en-US" sz="3600" b="1" dirty="0">
                <a:solidFill>
                  <a:srgbClr val="FF0000"/>
                </a:solidFill>
              </a:rPr>
              <a:t>年</a:t>
            </a:r>
            <a:r>
              <a:rPr lang="en-US" altLang="zh-CN" sz="3600" b="1" dirty="0">
                <a:solidFill>
                  <a:srgbClr val="FF0000"/>
                </a:solidFill>
              </a:rPr>
              <a:t>3</a:t>
            </a:r>
            <a:r>
              <a:rPr lang="zh-CN" altLang="en-US" sz="3600" b="1" dirty="0">
                <a:solidFill>
                  <a:srgbClr val="FF0000"/>
                </a:solidFill>
              </a:rPr>
              <a:t>月</a:t>
            </a:r>
            <a:r>
              <a:rPr lang="en-US" altLang="zh-CN" sz="3600" b="1" dirty="0">
                <a:solidFill>
                  <a:srgbClr val="FF0000"/>
                </a:solidFill>
              </a:rPr>
              <a:t>T8</a:t>
            </a:r>
            <a:r>
              <a:rPr lang="zh-CN" altLang="en-US" sz="3600" b="1" dirty="0">
                <a:solidFill>
                  <a:srgbClr val="FF0000"/>
                </a:solidFill>
              </a:rPr>
              <a:t>高三英语联考</a:t>
            </a:r>
            <a:endParaRPr lang="zh-CN" altLang="en-US" sz="3600" b="1" dirty="0">
              <a:solidFill>
                <a:srgbClr val="FF0000"/>
              </a:solidFill>
            </a:endParaRPr>
          </a:p>
        </p:txBody>
      </p:sp>
      <p:sp>
        <p:nvSpPr>
          <p:cNvPr id="4" name="副标题 2"/>
          <p:cNvSpPr txBox="1"/>
          <p:nvPr/>
        </p:nvSpPr>
        <p:spPr>
          <a:xfrm>
            <a:off x="407199" y="4916664"/>
            <a:ext cx="6324909" cy="5543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3600" b="1" dirty="0">
                <a:solidFill>
                  <a:srgbClr val="FF0000"/>
                </a:solidFill>
              </a:rPr>
              <a:t>Problem-solution </a:t>
            </a:r>
            <a:r>
              <a:rPr lang="zh-CN" altLang="en-US" sz="3600" b="1" dirty="0">
                <a:solidFill>
                  <a:srgbClr val="FF0000"/>
                </a:solidFill>
              </a:rPr>
              <a:t>续写手法</a:t>
            </a:r>
            <a:endParaRPr lang="zh-CN" altLang="en-US" sz="3600" b="1" dirty="0">
              <a:solidFill>
                <a:srgbClr val="FF0000"/>
              </a:solidFill>
            </a:endParaRPr>
          </a:p>
        </p:txBody>
      </p:sp>
      <p:pic>
        <p:nvPicPr>
          <p:cNvPr id="1026" name="Picture 2" descr="电梯惊魂！电梯从8楼直坠，里面还有四个孩子......_澎湃号·政务_澎湃新闻-The 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6176" y="441790"/>
            <a:ext cx="4514850" cy="502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绿叶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1027051"/>
            <a:ext cx="12192000" cy="3416320"/>
          </a:xfrm>
          <a:prstGeom prst="rect">
            <a:avLst/>
          </a:prstGeom>
          <a:solidFill>
            <a:schemeClr val="bg1"/>
          </a:solidFill>
        </p:spPr>
        <p:txBody>
          <a:bodyPr wrap="square">
            <a:spAutoFit/>
          </a:bodyPr>
          <a:lstStyle/>
          <a:p>
            <a:pPr algn="just"/>
            <a:r>
              <a:rPr lang="en-US" altLang="zh-CN" sz="3600" b="1" dirty="0">
                <a:solidFill>
                  <a:srgbClr val="FF0000"/>
                </a:solidFill>
              </a:rPr>
              <a:t>4. </a:t>
            </a:r>
            <a:r>
              <a:rPr lang="zh-CN" altLang="en-US" sz="3600" b="1" dirty="0">
                <a:solidFill>
                  <a:srgbClr val="FF0000"/>
                </a:solidFill>
              </a:rPr>
              <a:t>（ 宾语从句：</a:t>
            </a:r>
            <a:r>
              <a:rPr lang="en-US" altLang="zh-CN" sz="3600" b="1" dirty="0">
                <a:solidFill>
                  <a:srgbClr val="0000FF"/>
                </a:solidFill>
              </a:rPr>
              <a:t>+</a:t>
            </a:r>
            <a:r>
              <a:rPr lang="zh-CN" altLang="en-US" sz="3600" b="1" dirty="0">
                <a:solidFill>
                  <a:srgbClr val="0000FF"/>
                </a:solidFill>
              </a:rPr>
              <a:t>急救人员火速向我们赶来）</a:t>
            </a:r>
            <a:endParaRPr lang="en-US" altLang="zh-CN" sz="3600" b="1" dirty="0">
              <a:solidFill>
                <a:srgbClr val="0000FF"/>
              </a:solidFill>
            </a:endParaRPr>
          </a:p>
          <a:p>
            <a:pPr algn="just"/>
            <a:r>
              <a:rPr lang="en-US" altLang="zh-CN" sz="3600" b="1" dirty="0"/>
              <a:t>And</a:t>
            </a:r>
            <a:r>
              <a:rPr lang="en-US" altLang="zh-CN" sz="3600" dirty="0"/>
              <a:t> </a:t>
            </a:r>
            <a:r>
              <a:rPr lang="en-US" altLang="zh-CN" sz="3600" u="sng" dirty="0">
                <a:solidFill>
                  <a:srgbClr val="9933FF"/>
                </a:solidFill>
              </a:rPr>
              <a:t>we</a:t>
            </a:r>
            <a:r>
              <a:rPr lang="en-US" altLang="zh-CN" sz="3600" dirty="0"/>
              <a:t> </a:t>
            </a:r>
            <a:r>
              <a:rPr lang="en-US" altLang="zh-CN" sz="3600" dirty="0">
                <a:solidFill>
                  <a:srgbClr val="FF0000"/>
                </a:solidFill>
              </a:rPr>
              <a:t>were reassured </a:t>
            </a:r>
            <a:r>
              <a:rPr lang="en-US" altLang="zh-CN" sz="3600" dirty="0">
                <a:solidFill>
                  <a:srgbClr val="0000FF"/>
                </a:solidFill>
              </a:rPr>
              <a:t>that  emergency responders were rushing towards us.</a:t>
            </a:r>
            <a:r>
              <a:rPr lang="en-US" altLang="zh-CN" sz="3600" dirty="0"/>
              <a:t> </a:t>
            </a:r>
            <a:endParaRPr lang="en-US" altLang="zh-CN" sz="3600" dirty="0">
              <a:solidFill>
                <a:srgbClr val="7030A0"/>
              </a:solidFill>
            </a:endParaRPr>
          </a:p>
          <a:p>
            <a:pPr algn="just"/>
            <a:r>
              <a:rPr lang="en-US" altLang="zh-CN" sz="3600" dirty="0">
                <a:solidFill>
                  <a:srgbClr val="FF0000"/>
                </a:solidFill>
              </a:rPr>
              <a:t>5.  </a:t>
            </a:r>
            <a:r>
              <a:rPr lang="zh-CN" altLang="en-US" sz="3600" dirty="0">
                <a:solidFill>
                  <a:srgbClr val="FF0000"/>
                </a:solidFill>
              </a:rPr>
              <a:t>（ </a:t>
            </a:r>
            <a:r>
              <a:rPr lang="en-US" altLang="zh-CN" sz="3600" dirty="0">
                <a:solidFill>
                  <a:srgbClr val="FF0000"/>
                </a:solidFill>
              </a:rPr>
              <a:t>Doing</a:t>
            </a:r>
            <a:r>
              <a:rPr lang="zh-CN" altLang="en-US" sz="3600" dirty="0">
                <a:solidFill>
                  <a:srgbClr val="FF0000"/>
                </a:solidFill>
              </a:rPr>
              <a:t>非谓语：</a:t>
            </a:r>
            <a:r>
              <a:rPr lang="en-US" altLang="zh-CN" sz="3600" dirty="0">
                <a:solidFill>
                  <a:srgbClr val="0000FF"/>
                </a:solidFill>
              </a:rPr>
              <a:t>+ </a:t>
            </a:r>
            <a:r>
              <a:rPr lang="zh-CN" altLang="en-US" sz="3600" dirty="0">
                <a:solidFill>
                  <a:srgbClr val="0000FF"/>
                </a:solidFill>
              </a:rPr>
              <a:t>得知救援队在路上，大感宽慰）</a:t>
            </a:r>
            <a:r>
              <a:rPr lang="en-US" altLang="zh-CN" sz="3600" dirty="0">
                <a:solidFill>
                  <a:srgbClr val="7030A0"/>
                </a:solidFill>
              </a:rPr>
              <a:t>Knowing </a:t>
            </a:r>
            <a:r>
              <a:rPr lang="en-US" altLang="zh-CN" sz="3600" dirty="0">
                <a:solidFill>
                  <a:srgbClr val="0000FF"/>
                </a:solidFill>
              </a:rPr>
              <a:t>a rescue team was on the way, </a:t>
            </a:r>
            <a:r>
              <a:rPr lang="en-US" altLang="zh-CN" sz="3600" u="sng" dirty="0">
                <a:solidFill>
                  <a:srgbClr val="0000FF"/>
                </a:solidFill>
              </a:rPr>
              <a:t>I </a:t>
            </a:r>
            <a:r>
              <a:rPr lang="en-US" altLang="zh-CN" sz="3600" dirty="0">
                <a:solidFill>
                  <a:srgbClr val="FF0000"/>
                </a:solidFill>
              </a:rPr>
              <a:t>felt a heavy load </a:t>
            </a:r>
            <a:r>
              <a:rPr lang="en-US" altLang="zh-CN" sz="3600" dirty="0">
                <a:solidFill>
                  <a:srgbClr val="7030A0"/>
                </a:solidFill>
              </a:rPr>
              <a:t>taken off our mind</a:t>
            </a:r>
            <a:r>
              <a:rPr lang="en-US" altLang="zh-CN" sz="3600" dirty="0"/>
              <a:t>. </a:t>
            </a:r>
            <a:endParaRPr lang="en-US" altLang="zh-CN" sz="3600" dirty="0"/>
          </a:p>
        </p:txBody>
      </p:sp>
      <p:sp>
        <p:nvSpPr>
          <p:cNvPr id="2" name="矩形 1"/>
          <p:cNvSpPr/>
          <p:nvPr/>
        </p:nvSpPr>
        <p:spPr>
          <a:xfrm>
            <a:off x="3856387" y="36607"/>
            <a:ext cx="2047461" cy="584775"/>
          </a:xfrm>
          <a:prstGeom prst="rect">
            <a:avLst/>
          </a:prstGeom>
          <a:solidFill>
            <a:schemeClr val="bg1"/>
          </a:solidFill>
        </p:spPr>
        <p:txBody>
          <a:bodyPr wrap="square" lIns="91440" tIns="45720" rIns="91440" bIns="45720">
            <a:spAutoFit/>
          </a:bodyPr>
          <a:lstStyle/>
          <a:p>
            <a:pPr algn="ctr"/>
            <a:r>
              <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习作欣赏</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绿叶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1384857"/>
            <a:ext cx="12192000" cy="3416320"/>
          </a:xfrm>
          <a:prstGeom prst="rect">
            <a:avLst/>
          </a:prstGeom>
          <a:solidFill>
            <a:schemeClr val="bg1"/>
          </a:solidFill>
        </p:spPr>
        <p:txBody>
          <a:bodyPr wrap="square">
            <a:spAutoFit/>
          </a:bodyPr>
          <a:lstStyle/>
          <a:p>
            <a:pPr algn="just"/>
            <a:r>
              <a:rPr lang="en-US" altLang="zh-CN" sz="3600" dirty="0">
                <a:solidFill>
                  <a:srgbClr val="7030A0"/>
                </a:solidFill>
              </a:rPr>
              <a:t>6. (</a:t>
            </a:r>
            <a:r>
              <a:rPr lang="zh-CN" altLang="en-US" sz="3600" dirty="0">
                <a:solidFill>
                  <a:srgbClr val="FF0000"/>
                </a:solidFill>
              </a:rPr>
              <a:t> </a:t>
            </a:r>
            <a:r>
              <a:rPr lang="en-US" altLang="zh-CN" sz="3600" dirty="0">
                <a:solidFill>
                  <a:srgbClr val="FF0000"/>
                </a:solidFill>
              </a:rPr>
              <a:t>Doing</a:t>
            </a:r>
            <a:r>
              <a:rPr lang="zh-CN" altLang="en-US" sz="3600" dirty="0">
                <a:solidFill>
                  <a:srgbClr val="FF0000"/>
                </a:solidFill>
              </a:rPr>
              <a:t>非谓语：</a:t>
            </a:r>
            <a:r>
              <a:rPr lang="en-US" altLang="zh-CN" sz="3600" dirty="0">
                <a:solidFill>
                  <a:srgbClr val="0000FF"/>
                </a:solidFill>
              </a:rPr>
              <a:t>+ </a:t>
            </a:r>
            <a:r>
              <a:rPr lang="zh-CN" altLang="en-US" sz="3600" dirty="0">
                <a:solidFill>
                  <a:srgbClr val="0000FF"/>
                </a:solidFill>
              </a:rPr>
              <a:t>我仍然安慰</a:t>
            </a:r>
            <a:r>
              <a:rPr lang="en-US" altLang="zh-CN" sz="3600" dirty="0">
                <a:solidFill>
                  <a:srgbClr val="0000FF"/>
                </a:solidFill>
              </a:rPr>
              <a:t>Mrs. Lim, </a:t>
            </a:r>
            <a:r>
              <a:rPr lang="zh-CN" altLang="en-US" sz="3600" dirty="0">
                <a:solidFill>
                  <a:srgbClr val="0000FF"/>
                </a:solidFill>
              </a:rPr>
              <a:t>坚信我们回脱困）</a:t>
            </a:r>
            <a:endParaRPr lang="en-US" altLang="zh-CN" sz="3600" dirty="0">
              <a:solidFill>
                <a:srgbClr val="0000FF"/>
              </a:solidFill>
            </a:endParaRPr>
          </a:p>
          <a:p>
            <a:pPr algn="just"/>
            <a:r>
              <a:rPr lang="zh-CN" altLang="en-US" sz="3600" dirty="0">
                <a:solidFill>
                  <a:srgbClr val="0000FF"/>
                </a:solidFill>
              </a:rPr>
              <a:t> </a:t>
            </a:r>
            <a:r>
              <a:rPr lang="en-US" altLang="zh-CN" sz="3600" dirty="0">
                <a:solidFill>
                  <a:srgbClr val="7030A0"/>
                </a:solidFill>
              </a:rPr>
              <a:t>Holding her hands tightly, </a:t>
            </a:r>
            <a:r>
              <a:rPr lang="en-US" altLang="zh-CN" sz="3600" u="sng" dirty="0">
                <a:solidFill>
                  <a:srgbClr val="9933FF"/>
                </a:solidFill>
              </a:rPr>
              <a:t> I </a:t>
            </a:r>
            <a:r>
              <a:rPr lang="en-US" altLang="zh-CN" sz="3600" dirty="0">
                <a:solidFill>
                  <a:srgbClr val="FF0000"/>
                </a:solidFill>
              </a:rPr>
              <a:t>comforted /consoled </a:t>
            </a:r>
            <a:r>
              <a:rPr lang="en-US" altLang="zh-CN" sz="3600" dirty="0" err="1">
                <a:solidFill>
                  <a:srgbClr val="FF0000"/>
                </a:solidFill>
              </a:rPr>
              <a:t>Mrs</a:t>
            </a:r>
            <a:r>
              <a:rPr lang="en-US" altLang="zh-CN" sz="3600" dirty="0">
                <a:solidFill>
                  <a:srgbClr val="FF0000"/>
                </a:solidFill>
              </a:rPr>
              <a:t> Lim </a:t>
            </a:r>
            <a:r>
              <a:rPr lang="en-US" altLang="zh-CN" sz="3600" dirty="0"/>
              <a:t>constantly , </a:t>
            </a:r>
            <a:r>
              <a:rPr lang="en-US" altLang="zh-CN" sz="3600" dirty="0">
                <a:solidFill>
                  <a:srgbClr val="7030A0"/>
                </a:solidFill>
              </a:rPr>
              <a:t>believing  </a:t>
            </a:r>
            <a:r>
              <a:rPr lang="en-US" altLang="zh-CN" sz="3600" dirty="0">
                <a:solidFill>
                  <a:srgbClr val="0000FF"/>
                </a:solidFill>
              </a:rPr>
              <a:t>that we would definitely get out.</a:t>
            </a:r>
            <a:r>
              <a:rPr lang="en-US" altLang="zh-CN" sz="3600" dirty="0"/>
              <a:t> </a:t>
            </a:r>
            <a:endParaRPr lang="en-US" altLang="zh-CN" sz="3600" dirty="0"/>
          </a:p>
          <a:p>
            <a:pPr marL="742950" indent="-742950" algn="just">
              <a:buAutoNum type="arabicPeriod" startAt="7"/>
            </a:pPr>
            <a:r>
              <a:rPr lang="en-US" altLang="zh-CN" sz="3600" dirty="0">
                <a:solidFill>
                  <a:srgbClr val="FF0000"/>
                </a:solidFill>
              </a:rPr>
              <a:t>(</a:t>
            </a:r>
            <a:r>
              <a:rPr lang="zh-CN" altLang="en-US" sz="3600" dirty="0">
                <a:solidFill>
                  <a:srgbClr val="FF0000"/>
                </a:solidFill>
              </a:rPr>
              <a:t>简单句：</a:t>
            </a:r>
            <a:r>
              <a:rPr lang="en-US" altLang="zh-CN" sz="3600" dirty="0">
                <a:solidFill>
                  <a:srgbClr val="0000FF"/>
                </a:solidFill>
              </a:rPr>
              <a:t>+</a:t>
            </a:r>
            <a:r>
              <a:rPr lang="zh-CN" altLang="en-US" sz="3600" dirty="0">
                <a:solidFill>
                  <a:srgbClr val="0000FF"/>
                </a:solidFill>
              </a:rPr>
              <a:t>耐心等待专业救援）</a:t>
            </a:r>
            <a:endParaRPr lang="en-US" altLang="zh-CN" sz="3600" dirty="0">
              <a:solidFill>
                <a:srgbClr val="0000FF"/>
              </a:solidFill>
            </a:endParaRPr>
          </a:p>
          <a:p>
            <a:pPr algn="just"/>
            <a:r>
              <a:rPr lang="en-US" altLang="zh-CN" sz="3600" u="sng" dirty="0">
                <a:solidFill>
                  <a:srgbClr val="9933FF"/>
                </a:solidFill>
              </a:rPr>
              <a:t>We</a:t>
            </a:r>
            <a:r>
              <a:rPr lang="en-US" altLang="zh-CN" sz="3600" dirty="0"/>
              <a:t> </a:t>
            </a:r>
            <a:r>
              <a:rPr lang="en-US" altLang="zh-CN" sz="3600" dirty="0">
                <a:solidFill>
                  <a:srgbClr val="FF0000"/>
                </a:solidFill>
              </a:rPr>
              <a:t>could do nothing but wait for </a:t>
            </a:r>
            <a:r>
              <a:rPr lang="en-US" altLang="zh-CN" sz="3600" dirty="0"/>
              <a:t>professional aid patiently in the lift car. </a:t>
            </a:r>
            <a:endParaRPr lang="zh-CN" altLang="zh-CN" sz="3600" dirty="0"/>
          </a:p>
        </p:txBody>
      </p:sp>
      <p:sp>
        <p:nvSpPr>
          <p:cNvPr id="2" name="矩形 1"/>
          <p:cNvSpPr/>
          <p:nvPr/>
        </p:nvSpPr>
        <p:spPr>
          <a:xfrm>
            <a:off x="3856387" y="36607"/>
            <a:ext cx="2047461" cy="584775"/>
          </a:xfrm>
          <a:prstGeom prst="rect">
            <a:avLst/>
          </a:prstGeom>
          <a:solidFill>
            <a:schemeClr val="bg1"/>
          </a:solidFill>
        </p:spPr>
        <p:txBody>
          <a:bodyPr wrap="square" lIns="91440" tIns="45720" rIns="91440" bIns="45720">
            <a:spAutoFit/>
          </a:bodyPr>
          <a:lstStyle/>
          <a:p>
            <a:pPr algn="ctr"/>
            <a:r>
              <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习作欣赏</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绿叶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1017107"/>
            <a:ext cx="12056165" cy="3970318"/>
          </a:xfrm>
          <a:prstGeom prst="rect">
            <a:avLst/>
          </a:prstGeom>
          <a:solidFill>
            <a:schemeClr val="bg1"/>
          </a:solidFill>
        </p:spPr>
        <p:txBody>
          <a:bodyPr wrap="square">
            <a:spAutoFit/>
          </a:bodyPr>
          <a:lstStyle/>
          <a:p>
            <a:r>
              <a:rPr lang="en-US" altLang="zh-CN" sz="3600" dirty="0"/>
              <a:t>Para2: Bang! </a:t>
            </a:r>
            <a:r>
              <a:rPr lang="en-US" altLang="zh-CN" sz="3600" dirty="0">
                <a:solidFill>
                  <a:srgbClr val="9933FF"/>
                </a:solidFill>
              </a:rPr>
              <a:t>My hopes </a:t>
            </a:r>
            <a:r>
              <a:rPr lang="en-US" altLang="zh-CN" sz="3600" dirty="0"/>
              <a:t>were lifted when </a:t>
            </a:r>
            <a:r>
              <a:rPr lang="en-US" altLang="zh-CN" sz="3600" b="1" dirty="0">
                <a:solidFill>
                  <a:srgbClr val="9933FF"/>
                </a:solidFill>
              </a:rPr>
              <a:t>I </a:t>
            </a:r>
            <a:r>
              <a:rPr lang="en-US" altLang="zh-CN" sz="3600" dirty="0"/>
              <a:t>heard </a:t>
            </a:r>
            <a:r>
              <a:rPr lang="en-US" altLang="zh-CN" sz="3600" u="sng" dirty="0">
                <a:solidFill>
                  <a:srgbClr val="9933FF"/>
                </a:solidFill>
              </a:rPr>
              <a:t>the firefighters </a:t>
            </a:r>
            <a:r>
              <a:rPr lang="en-US" altLang="zh-CN" sz="3600" dirty="0"/>
              <a:t>on the other side of </a:t>
            </a:r>
            <a:r>
              <a:rPr lang="en-US" altLang="zh-CN" sz="3600" u="sng" dirty="0">
                <a:solidFill>
                  <a:srgbClr val="9933FF"/>
                </a:solidFill>
              </a:rPr>
              <a:t>the lift door.</a:t>
            </a:r>
            <a:endParaRPr lang="en-US" altLang="zh-CN" sz="3600" u="sng" dirty="0">
              <a:solidFill>
                <a:srgbClr val="9933FF"/>
              </a:solidFill>
            </a:endParaRPr>
          </a:p>
          <a:p>
            <a:pPr marL="514350" indent="-514350">
              <a:buAutoNum type="arabicPeriod"/>
            </a:pPr>
            <a:r>
              <a:rPr lang="zh-CN" altLang="en-US" sz="3600" dirty="0">
                <a:solidFill>
                  <a:srgbClr val="FF0000"/>
                </a:solidFill>
              </a:rPr>
              <a:t>（独立主格结构：</a:t>
            </a:r>
            <a:r>
              <a:rPr lang="en-US" altLang="zh-CN" sz="3600" dirty="0">
                <a:solidFill>
                  <a:srgbClr val="FF0000"/>
                </a:solidFill>
              </a:rPr>
              <a:t>+</a:t>
            </a:r>
            <a:r>
              <a:rPr lang="zh-CN" altLang="en-US" sz="3600" dirty="0">
                <a:solidFill>
                  <a:srgbClr val="FF0000"/>
                </a:solidFill>
              </a:rPr>
              <a:t> </a:t>
            </a:r>
            <a:r>
              <a:rPr lang="zh-CN" altLang="en-US" sz="3600" dirty="0">
                <a:solidFill>
                  <a:srgbClr val="0000FF"/>
                </a:solidFill>
              </a:rPr>
              <a:t>激动得心都要跳出来了）</a:t>
            </a:r>
            <a:r>
              <a:rPr lang="en-US" altLang="zh-CN" sz="3600" dirty="0">
                <a:solidFill>
                  <a:srgbClr val="0000FF"/>
                </a:solidFill>
              </a:rPr>
              <a:t> </a:t>
            </a:r>
            <a:endParaRPr lang="en-US" altLang="zh-CN" sz="3600" dirty="0">
              <a:solidFill>
                <a:srgbClr val="0000FF"/>
              </a:solidFill>
            </a:endParaRPr>
          </a:p>
          <a:p>
            <a:pPr algn="just"/>
            <a:r>
              <a:rPr lang="en-US" altLang="zh-CN" sz="3600" dirty="0">
                <a:solidFill>
                  <a:srgbClr val="800080"/>
                </a:solidFill>
              </a:rPr>
              <a:t>Hope ignited, </a:t>
            </a:r>
            <a:r>
              <a:rPr lang="en-US" altLang="zh-CN" sz="3600" u="sng" dirty="0">
                <a:solidFill>
                  <a:srgbClr val="9933FF"/>
                </a:solidFill>
              </a:rPr>
              <a:t>my heart  </a:t>
            </a:r>
            <a:r>
              <a:rPr lang="en-US" altLang="zh-CN" sz="3600" dirty="0"/>
              <a:t>almost </a:t>
            </a:r>
            <a:r>
              <a:rPr lang="en-US" altLang="zh-CN" sz="3600" dirty="0">
                <a:solidFill>
                  <a:srgbClr val="FF0000"/>
                </a:solidFill>
              </a:rPr>
              <a:t>leapt out of my chest</a:t>
            </a:r>
            <a:r>
              <a:rPr lang="en-US" altLang="zh-CN" sz="3600" dirty="0"/>
              <a:t>. </a:t>
            </a:r>
            <a:endParaRPr lang="en-US" altLang="zh-CN" sz="3600" dirty="0"/>
          </a:p>
          <a:p>
            <a:pPr marL="742950" indent="-742950">
              <a:buAutoNum type="arabicPeriod" startAt="2"/>
            </a:pPr>
            <a:r>
              <a:rPr lang="en-US" altLang="zh-CN" sz="3600" dirty="0">
                <a:solidFill>
                  <a:srgbClr val="FF0000"/>
                </a:solidFill>
              </a:rPr>
              <a:t>(</a:t>
            </a:r>
            <a:r>
              <a:rPr lang="zh-CN" altLang="en-US" sz="3600" dirty="0">
                <a:solidFill>
                  <a:srgbClr val="FF0000"/>
                </a:solidFill>
              </a:rPr>
              <a:t>两个简单句：</a:t>
            </a:r>
            <a:r>
              <a:rPr lang="en-US" altLang="zh-CN" sz="3600" dirty="0">
                <a:solidFill>
                  <a:srgbClr val="9933FF"/>
                </a:solidFill>
              </a:rPr>
              <a:t>+ </a:t>
            </a:r>
            <a:r>
              <a:rPr lang="zh-CN" altLang="en-US" sz="3600" dirty="0">
                <a:solidFill>
                  <a:srgbClr val="0000FF"/>
                </a:solidFill>
              </a:rPr>
              <a:t>感叹</a:t>
            </a:r>
            <a:r>
              <a:rPr lang="zh-CN" altLang="en-US" sz="3600" dirty="0">
                <a:solidFill>
                  <a:srgbClr val="9933FF"/>
                </a:solidFill>
              </a:rPr>
              <a:t>）</a:t>
            </a:r>
            <a:endParaRPr lang="en-US" altLang="zh-CN" sz="3600" dirty="0">
              <a:solidFill>
                <a:srgbClr val="9933FF"/>
              </a:solidFill>
            </a:endParaRPr>
          </a:p>
          <a:p>
            <a:pPr algn="just"/>
            <a:r>
              <a:rPr lang="en-US" altLang="zh-CN" sz="3600" u="sng" dirty="0">
                <a:solidFill>
                  <a:srgbClr val="9933FF"/>
                </a:solidFill>
              </a:rPr>
              <a:t>Our saviors </a:t>
            </a:r>
            <a:r>
              <a:rPr lang="en-US" altLang="zh-CN" sz="3600" dirty="0"/>
              <a:t>eventually </a:t>
            </a:r>
            <a:r>
              <a:rPr lang="en-US" altLang="zh-CN" sz="3600" dirty="0">
                <a:solidFill>
                  <a:srgbClr val="FF0000"/>
                </a:solidFill>
              </a:rPr>
              <a:t>arrived! </a:t>
            </a:r>
            <a:r>
              <a:rPr lang="en-US" altLang="zh-CN" sz="3600" u="sng" dirty="0">
                <a:solidFill>
                  <a:srgbClr val="9933FF"/>
                </a:solidFill>
              </a:rPr>
              <a:t>Mrs. Lim </a:t>
            </a:r>
            <a:r>
              <a:rPr lang="en-US" altLang="zh-CN" sz="3600" dirty="0">
                <a:solidFill>
                  <a:srgbClr val="FF0000"/>
                </a:solidFill>
              </a:rPr>
              <a:t>breathed/ heaved a sigh of relief</a:t>
            </a:r>
            <a:r>
              <a:rPr lang="en-US" altLang="zh-CN" sz="3600" dirty="0"/>
              <a:t>. </a:t>
            </a:r>
            <a:endParaRPr lang="en-US" altLang="zh-CN" sz="3600" dirty="0"/>
          </a:p>
        </p:txBody>
      </p:sp>
      <p:sp>
        <p:nvSpPr>
          <p:cNvPr id="2" name="矩形 1"/>
          <p:cNvSpPr/>
          <p:nvPr/>
        </p:nvSpPr>
        <p:spPr>
          <a:xfrm>
            <a:off x="2117036" y="36607"/>
            <a:ext cx="7185990" cy="584775"/>
          </a:xfrm>
          <a:prstGeom prst="rect">
            <a:avLst/>
          </a:prstGeom>
          <a:solidFill>
            <a:schemeClr val="bg1"/>
          </a:solidFill>
        </p:spPr>
        <p:txBody>
          <a:bodyPr wrap="square" lIns="91440" tIns="45720" rIns="91440" bIns="45720">
            <a:spAutoFit/>
          </a:bodyPr>
          <a:lstStyle/>
          <a:p>
            <a:pPr algn="ctr"/>
            <a:r>
              <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各段句间主语平行或交叉进行叙事</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charRg st="191" end="268"/>
                                            </p:txEl>
                                          </p:spTgt>
                                        </p:tgtEl>
                                        <p:attrNameLst>
                                          <p:attrName>style.visibility</p:attrName>
                                        </p:attrNameLst>
                                      </p:cBhvr>
                                      <p:to>
                                        <p:strVal val="visible"/>
                                      </p:to>
                                    </p:set>
                                    <p:animEffect transition="in" filter="fade">
                                      <p:cBhvr>
                                        <p:cTn id="22" dur="500"/>
                                        <p:tgtEl>
                                          <p:spTgt spid="3">
                                            <p:txEl>
                                              <p:charRg st="191" end="26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绿叶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0" y="1494182"/>
            <a:ext cx="12192000" cy="3416320"/>
          </a:xfrm>
          <a:prstGeom prst="rect">
            <a:avLst/>
          </a:prstGeom>
          <a:solidFill>
            <a:schemeClr val="bg1"/>
          </a:solidFill>
        </p:spPr>
        <p:txBody>
          <a:bodyPr wrap="square">
            <a:spAutoFit/>
          </a:bodyPr>
          <a:lstStyle/>
          <a:p>
            <a:pPr marL="742950" indent="-742950" algn="just">
              <a:buAutoNum type="arabicPeriod" startAt="3"/>
            </a:pPr>
            <a:r>
              <a:rPr lang="zh-CN" altLang="en-US" sz="3600" dirty="0">
                <a:solidFill>
                  <a:srgbClr val="FF0000"/>
                </a:solidFill>
              </a:rPr>
              <a:t>（ 定语从句：</a:t>
            </a:r>
            <a:r>
              <a:rPr lang="zh-CN" altLang="en-US" sz="3600" dirty="0">
                <a:solidFill>
                  <a:srgbClr val="0000FF"/>
                </a:solidFill>
              </a:rPr>
              <a:t>我呼救，引起关注）</a:t>
            </a:r>
            <a:endParaRPr lang="en-US" altLang="zh-CN" sz="3600" dirty="0">
              <a:solidFill>
                <a:srgbClr val="0000FF"/>
              </a:solidFill>
            </a:endParaRPr>
          </a:p>
          <a:p>
            <a:pPr algn="just"/>
            <a:r>
              <a:rPr lang="en-US" altLang="zh-CN" sz="3600" u="sng" dirty="0">
                <a:solidFill>
                  <a:srgbClr val="9933FF"/>
                </a:solidFill>
              </a:rPr>
              <a:t>I </a:t>
            </a:r>
            <a:r>
              <a:rPr lang="en-US" altLang="zh-CN" sz="3600" dirty="0">
                <a:solidFill>
                  <a:srgbClr val="FF0000"/>
                </a:solidFill>
              </a:rPr>
              <a:t>screamed for help </a:t>
            </a:r>
            <a:r>
              <a:rPr lang="en-US" altLang="zh-CN" sz="3600" dirty="0"/>
              <a:t>at the top of my lungs, </a:t>
            </a:r>
            <a:r>
              <a:rPr lang="en-US" altLang="zh-CN" sz="3600" dirty="0">
                <a:solidFill>
                  <a:srgbClr val="0000FF"/>
                </a:solidFill>
              </a:rPr>
              <a:t>which attracted their attention immediately.</a:t>
            </a:r>
            <a:r>
              <a:rPr lang="en-US" altLang="zh-CN" sz="3600" dirty="0"/>
              <a:t>  </a:t>
            </a:r>
            <a:endParaRPr lang="en-US" altLang="zh-CN" sz="3600" dirty="0"/>
          </a:p>
          <a:p>
            <a:pPr algn="just"/>
            <a:r>
              <a:rPr lang="en-US" altLang="zh-CN" sz="3600" dirty="0">
                <a:solidFill>
                  <a:srgbClr val="FF0000"/>
                </a:solidFill>
              </a:rPr>
              <a:t>4.     (</a:t>
            </a:r>
            <a:r>
              <a:rPr lang="zh-CN" altLang="en-US" sz="3600" dirty="0">
                <a:solidFill>
                  <a:srgbClr val="FF0000"/>
                </a:solidFill>
              </a:rPr>
              <a:t>无灵主语句：</a:t>
            </a:r>
            <a:r>
              <a:rPr lang="zh-CN" altLang="en-US" sz="3600" dirty="0">
                <a:solidFill>
                  <a:srgbClr val="0000FF"/>
                </a:solidFill>
              </a:rPr>
              <a:t>救援人员的安抚）</a:t>
            </a:r>
            <a:endParaRPr lang="en-US" altLang="zh-CN" sz="3600" dirty="0">
              <a:solidFill>
                <a:srgbClr val="0000FF"/>
              </a:solidFill>
            </a:endParaRPr>
          </a:p>
          <a:p>
            <a:pPr algn="just"/>
            <a:r>
              <a:rPr lang="en-US" altLang="zh-CN" sz="3600" u="sng" dirty="0">
                <a:solidFill>
                  <a:srgbClr val="9933FF"/>
                </a:solidFill>
              </a:rPr>
              <a:t>Their calm and assuring voice </a:t>
            </a:r>
            <a:r>
              <a:rPr lang="en-US" altLang="zh-CN" sz="3600" dirty="0">
                <a:solidFill>
                  <a:srgbClr val="FF0000"/>
                </a:solidFill>
              </a:rPr>
              <a:t>came into our ears-</a:t>
            </a:r>
            <a:r>
              <a:rPr lang="en-US" altLang="zh-CN" sz="3600" dirty="0"/>
              <a:t>--</a:t>
            </a:r>
            <a:r>
              <a:rPr lang="zh-CN" altLang="en-US" sz="3600" dirty="0"/>
              <a:t>“ </a:t>
            </a:r>
            <a:r>
              <a:rPr lang="en-US" altLang="zh-CN" sz="3600" dirty="0">
                <a:solidFill>
                  <a:srgbClr val="FF0000"/>
                </a:solidFill>
              </a:rPr>
              <a:t>Trust us </a:t>
            </a:r>
            <a:r>
              <a:rPr lang="en-US" altLang="zh-CN" sz="3600" b="1" dirty="0"/>
              <a:t>and</a:t>
            </a:r>
            <a:r>
              <a:rPr lang="en-US" altLang="zh-CN" sz="3600" dirty="0"/>
              <a:t> </a:t>
            </a:r>
            <a:r>
              <a:rPr lang="en-US" altLang="zh-CN" sz="3600" dirty="0">
                <a:solidFill>
                  <a:srgbClr val="FF0000"/>
                </a:solidFill>
              </a:rPr>
              <a:t>you will get out</a:t>
            </a:r>
            <a:r>
              <a:rPr lang="en-US" altLang="zh-CN" sz="3600" dirty="0"/>
              <a:t>.” </a:t>
            </a:r>
            <a:endParaRPr lang="en-US" altLang="zh-CN" sz="36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绿叶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798448"/>
            <a:ext cx="12192000" cy="4524315"/>
          </a:xfrm>
          <a:prstGeom prst="rect">
            <a:avLst/>
          </a:prstGeom>
          <a:solidFill>
            <a:schemeClr val="bg1"/>
          </a:solidFill>
        </p:spPr>
        <p:txBody>
          <a:bodyPr wrap="square">
            <a:spAutoFit/>
          </a:bodyPr>
          <a:lstStyle/>
          <a:p>
            <a:r>
              <a:rPr lang="en-US" altLang="zh-CN" sz="3600" dirty="0">
                <a:solidFill>
                  <a:srgbClr val="9933FF"/>
                </a:solidFill>
              </a:rPr>
              <a:t>5. </a:t>
            </a:r>
            <a:r>
              <a:rPr lang="zh-CN" altLang="en-US" sz="3600" dirty="0">
                <a:solidFill>
                  <a:srgbClr val="FF0000"/>
                </a:solidFill>
              </a:rPr>
              <a:t>（非谓语</a:t>
            </a:r>
            <a:r>
              <a:rPr lang="en-US" altLang="zh-CN" sz="3600" dirty="0">
                <a:solidFill>
                  <a:srgbClr val="9933FF"/>
                </a:solidFill>
              </a:rPr>
              <a:t>+ </a:t>
            </a:r>
            <a:r>
              <a:rPr lang="en-US" altLang="zh-CN" sz="3600" dirty="0" err="1">
                <a:solidFill>
                  <a:srgbClr val="0000FF"/>
                </a:solidFill>
              </a:rPr>
              <a:t>Mary+Tom</a:t>
            </a:r>
            <a:r>
              <a:rPr lang="en-US" altLang="zh-CN" sz="3600" dirty="0">
                <a:solidFill>
                  <a:srgbClr val="0000FF"/>
                </a:solidFill>
              </a:rPr>
              <a:t> </a:t>
            </a:r>
            <a:r>
              <a:rPr lang="zh-CN" altLang="en-US" sz="3600" dirty="0">
                <a:solidFill>
                  <a:srgbClr val="0000FF"/>
                </a:solidFill>
              </a:rPr>
              <a:t>心怀感恩）</a:t>
            </a:r>
            <a:r>
              <a:rPr lang="en-US" altLang="zh-CN" sz="3600" dirty="0">
                <a:solidFill>
                  <a:srgbClr val="0000FF"/>
                </a:solidFill>
              </a:rPr>
              <a:t> </a:t>
            </a:r>
            <a:endParaRPr lang="en-US" altLang="zh-CN" sz="3600" dirty="0">
              <a:solidFill>
                <a:srgbClr val="0000FF"/>
              </a:solidFill>
            </a:endParaRPr>
          </a:p>
          <a:p>
            <a:pPr algn="just"/>
            <a:r>
              <a:rPr lang="en-US" altLang="zh-CN" sz="3600" dirty="0">
                <a:solidFill>
                  <a:srgbClr val="0000FF"/>
                </a:solidFill>
              </a:rPr>
              <a:t> It didn’t take long before </a:t>
            </a:r>
            <a:r>
              <a:rPr lang="en-US" altLang="zh-CN" sz="3600" u="sng" dirty="0">
                <a:solidFill>
                  <a:srgbClr val="9933FF"/>
                </a:solidFill>
              </a:rPr>
              <a:t>they </a:t>
            </a:r>
            <a:r>
              <a:rPr lang="en-US" altLang="zh-CN" sz="3600" dirty="0">
                <a:solidFill>
                  <a:srgbClr val="FF0000"/>
                </a:solidFill>
              </a:rPr>
              <a:t>assessed the situation </a:t>
            </a:r>
            <a:r>
              <a:rPr lang="en-US" altLang="zh-CN" sz="3600" b="1" dirty="0"/>
              <a:t>and</a:t>
            </a:r>
            <a:r>
              <a:rPr lang="en-US" altLang="zh-CN" sz="3600" dirty="0"/>
              <a:t> </a:t>
            </a:r>
            <a:r>
              <a:rPr lang="en-US" altLang="zh-CN" sz="3600" dirty="0">
                <a:solidFill>
                  <a:srgbClr val="FF0000"/>
                </a:solidFill>
              </a:rPr>
              <a:t>launched their rescue work </a:t>
            </a:r>
            <a:r>
              <a:rPr lang="en-US" altLang="zh-CN" sz="3600" dirty="0"/>
              <a:t>in an organized way. </a:t>
            </a:r>
            <a:endParaRPr lang="en-US" altLang="zh-CN" sz="3600" dirty="0"/>
          </a:p>
          <a:p>
            <a:pPr marL="742950" indent="-742950" algn="just">
              <a:buAutoNum type="arabicPeriod" startAt="6"/>
            </a:pPr>
            <a:r>
              <a:rPr lang="zh-CN" altLang="en-US" sz="3600" dirty="0">
                <a:solidFill>
                  <a:srgbClr val="FF0000"/>
                </a:solidFill>
              </a:rPr>
              <a:t>（两个简单句：</a:t>
            </a:r>
            <a:r>
              <a:rPr lang="en-US" altLang="zh-CN" sz="3600" dirty="0">
                <a:solidFill>
                  <a:srgbClr val="0000FF"/>
                </a:solidFill>
              </a:rPr>
              <a:t>+</a:t>
            </a:r>
            <a:r>
              <a:rPr lang="zh-CN" altLang="en-US" sz="3600" dirty="0">
                <a:solidFill>
                  <a:srgbClr val="0000FF"/>
                </a:solidFill>
              </a:rPr>
              <a:t>电梯门打开，我们脱困）</a:t>
            </a:r>
            <a:endParaRPr lang="en-US" altLang="zh-CN" sz="3600" dirty="0">
              <a:solidFill>
                <a:srgbClr val="0000FF"/>
              </a:solidFill>
            </a:endParaRPr>
          </a:p>
          <a:p>
            <a:pPr algn="just"/>
            <a:r>
              <a:rPr lang="en-US" altLang="zh-CN" sz="3600" u="sng" dirty="0">
                <a:solidFill>
                  <a:srgbClr val="0000FF"/>
                </a:solidFill>
              </a:rPr>
              <a:t>   </a:t>
            </a:r>
            <a:r>
              <a:rPr lang="en-US" altLang="zh-CN" sz="3600" u="sng" dirty="0">
                <a:solidFill>
                  <a:srgbClr val="9933FF"/>
                </a:solidFill>
              </a:rPr>
              <a:t>The lift door </a:t>
            </a:r>
            <a:r>
              <a:rPr lang="en-US" altLang="zh-CN" sz="3600" dirty="0">
                <a:solidFill>
                  <a:srgbClr val="FF0000"/>
                </a:solidFill>
              </a:rPr>
              <a:t>was opened </a:t>
            </a:r>
            <a:r>
              <a:rPr lang="en-US" altLang="zh-CN" sz="3600" b="1" dirty="0"/>
              <a:t>and</a:t>
            </a:r>
            <a:r>
              <a:rPr lang="en-US" altLang="zh-CN" sz="3600" dirty="0"/>
              <a:t> </a:t>
            </a:r>
            <a:r>
              <a:rPr lang="en-US" altLang="zh-CN" sz="3600" u="sng" dirty="0">
                <a:solidFill>
                  <a:srgbClr val="9933FF"/>
                </a:solidFill>
              </a:rPr>
              <a:t>we</a:t>
            </a:r>
            <a:r>
              <a:rPr lang="en-US" altLang="zh-CN" sz="3600" dirty="0"/>
              <a:t> </a:t>
            </a:r>
            <a:r>
              <a:rPr lang="en-US" altLang="zh-CN" sz="3600" dirty="0">
                <a:solidFill>
                  <a:srgbClr val="FF0000"/>
                </a:solidFill>
              </a:rPr>
              <a:t>were free again!  </a:t>
            </a:r>
            <a:endParaRPr lang="en-US" altLang="zh-CN" sz="3600" dirty="0">
              <a:solidFill>
                <a:srgbClr val="FF0000"/>
              </a:solidFill>
            </a:endParaRPr>
          </a:p>
          <a:p>
            <a:pPr marL="742950" indent="-742950" algn="just">
              <a:buAutoNum type="arabicPeriod" startAt="7"/>
            </a:pPr>
            <a:r>
              <a:rPr lang="zh-CN" altLang="en-US" sz="3600" dirty="0">
                <a:solidFill>
                  <a:srgbClr val="FF0000"/>
                </a:solidFill>
              </a:rPr>
              <a:t>（简单句：</a:t>
            </a:r>
            <a:r>
              <a:rPr lang="en-US" altLang="zh-CN" sz="3600" dirty="0">
                <a:solidFill>
                  <a:srgbClr val="0000FF"/>
                </a:solidFill>
              </a:rPr>
              <a:t>+</a:t>
            </a:r>
            <a:r>
              <a:rPr lang="zh-CN" altLang="en-US" sz="3600" dirty="0">
                <a:solidFill>
                  <a:srgbClr val="0000FF"/>
                </a:solidFill>
              </a:rPr>
              <a:t>回扣原文第一段</a:t>
            </a:r>
            <a:r>
              <a:rPr lang="en-US" altLang="zh-CN" sz="3600" dirty="0">
                <a:solidFill>
                  <a:srgbClr val="0000FF"/>
                </a:solidFill>
              </a:rPr>
              <a:t>---</a:t>
            </a:r>
            <a:r>
              <a:rPr lang="zh-CN" altLang="en-US" sz="3600" dirty="0">
                <a:solidFill>
                  <a:srgbClr val="0000FF"/>
                </a:solidFill>
              </a:rPr>
              <a:t>今天可是多事的一天） </a:t>
            </a:r>
            <a:endParaRPr lang="en-US" altLang="zh-CN" sz="3600" dirty="0">
              <a:solidFill>
                <a:srgbClr val="0000FF"/>
              </a:solidFill>
            </a:endParaRPr>
          </a:p>
          <a:p>
            <a:pPr algn="just"/>
            <a:r>
              <a:rPr lang="en-US" altLang="zh-CN" sz="3600" u="sng" dirty="0">
                <a:solidFill>
                  <a:srgbClr val="9933FF"/>
                </a:solidFill>
              </a:rPr>
              <a:t>Today </a:t>
            </a:r>
            <a:r>
              <a:rPr lang="en-US" altLang="zh-CN" sz="3600" dirty="0">
                <a:solidFill>
                  <a:srgbClr val="FF0000"/>
                </a:solidFill>
              </a:rPr>
              <a:t>was </a:t>
            </a:r>
            <a:r>
              <a:rPr lang="en-US" altLang="zh-CN" sz="3600" dirty="0"/>
              <a:t>absolutely </a:t>
            </a:r>
            <a:r>
              <a:rPr lang="en-US" altLang="zh-CN" sz="3600" dirty="0">
                <a:solidFill>
                  <a:srgbClr val="FF0000"/>
                </a:solidFill>
              </a:rPr>
              <a:t> an eventful day</a:t>
            </a:r>
            <a:r>
              <a:rPr lang="zh-CN" altLang="en-US" sz="3600" dirty="0">
                <a:solidFill>
                  <a:srgbClr val="FF0000"/>
                </a:solidFill>
              </a:rPr>
              <a:t>，</a:t>
            </a:r>
            <a:r>
              <a:rPr lang="en-US" altLang="zh-CN" sz="3600" dirty="0">
                <a:solidFill>
                  <a:srgbClr val="0000FF"/>
                </a:solidFill>
              </a:rPr>
              <a:t>on which a thrilling story played out in a dark lift car!</a:t>
            </a:r>
            <a:endParaRPr lang="en-US" altLang="zh-CN" sz="3600" dirty="0">
              <a:solidFill>
                <a:srgbClr val="FF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charRg st="236" end="33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绿叶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619547"/>
            <a:ext cx="12192000" cy="6186309"/>
          </a:xfrm>
          <a:prstGeom prst="rect">
            <a:avLst/>
          </a:prstGeom>
          <a:solidFill>
            <a:schemeClr val="bg1"/>
          </a:solidFill>
        </p:spPr>
        <p:txBody>
          <a:bodyPr wrap="square">
            <a:spAutoFit/>
          </a:bodyPr>
          <a:lstStyle/>
          <a:p>
            <a:pPr algn="just"/>
            <a:r>
              <a:rPr lang="en-US" altLang="zh-CN" sz="3600" dirty="0"/>
              <a:t>Para1:  </a:t>
            </a:r>
            <a:r>
              <a:rPr lang="en-US" altLang="zh-CN" sz="3600" u="sng" dirty="0">
                <a:solidFill>
                  <a:srgbClr val="9933FF"/>
                </a:solidFill>
              </a:rPr>
              <a:t>Several minutes </a:t>
            </a:r>
            <a:r>
              <a:rPr lang="en-US" altLang="zh-CN" sz="3600" dirty="0"/>
              <a:t>passed, </a:t>
            </a:r>
            <a:r>
              <a:rPr lang="en-US" altLang="zh-CN" sz="3600" b="1" dirty="0"/>
              <a:t>but </a:t>
            </a:r>
            <a:r>
              <a:rPr lang="en-US" altLang="zh-CN" sz="3600" u="sng" dirty="0">
                <a:solidFill>
                  <a:srgbClr val="9933FF"/>
                </a:solidFill>
              </a:rPr>
              <a:t>no help </a:t>
            </a:r>
            <a:r>
              <a:rPr lang="en-US" altLang="zh-CN" sz="3600" dirty="0"/>
              <a:t>came. </a:t>
            </a:r>
            <a:r>
              <a:rPr lang="en-US" altLang="zh-CN" sz="3600" u="sng" dirty="0">
                <a:solidFill>
                  <a:srgbClr val="9933FF"/>
                </a:solidFill>
              </a:rPr>
              <a:t>Time</a:t>
            </a:r>
            <a:r>
              <a:rPr lang="en-US" altLang="zh-CN" sz="3600" dirty="0"/>
              <a:t> </a:t>
            </a:r>
            <a:r>
              <a:rPr lang="en-US" altLang="zh-CN" sz="3600" dirty="0">
                <a:solidFill>
                  <a:srgbClr val="FF0000"/>
                </a:solidFill>
              </a:rPr>
              <a:t>seemed to freeze </a:t>
            </a:r>
            <a:r>
              <a:rPr lang="en-US" altLang="zh-CN" sz="3600" dirty="0"/>
              <a:t>and </a:t>
            </a:r>
            <a:r>
              <a:rPr lang="en-US" altLang="zh-CN" sz="3600" u="sng" dirty="0">
                <a:solidFill>
                  <a:srgbClr val="9933FF"/>
                </a:solidFill>
              </a:rPr>
              <a:t>every minute </a:t>
            </a:r>
            <a:r>
              <a:rPr lang="en-US" altLang="zh-CN" sz="3600" dirty="0">
                <a:solidFill>
                  <a:srgbClr val="FF0000"/>
                </a:solidFill>
              </a:rPr>
              <a:t>felt like a century</a:t>
            </a:r>
            <a:r>
              <a:rPr lang="en-US" altLang="zh-CN" sz="3600" dirty="0"/>
              <a:t>. However, </a:t>
            </a:r>
            <a:r>
              <a:rPr lang="en-US" altLang="zh-CN" sz="3600" b="1" dirty="0"/>
              <a:t>with my help </a:t>
            </a:r>
            <a:r>
              <a:rPr lang="en-US" altLang="zh-CN" sz="3600" dirty="0"/>
              <a:t>,</a:t>
            </a:r>
            <a:r>
              <a:rPr lang="en-US" altLang="zh-CN" sz="3600" u="sng" dirty="0" err="1">
                <a:solidFill>
                  <a:srgbClr val="9933FF"/>
                </a:solidFill>
              </a:rPr>
              <a:t>Mrs</a:t>
            </a:r>
            <a:r>
              <a:rPr lang="en-US" altLang="zh-CN" sz="3600" u="sng" dirty="0">
                <a:solidFill>
                  <a:srgbClr val="9933FF"/>
                </a:solidFill>
              </a:rPr>
              <a:t> Lim </a:t>
            </a:r>
            <a:r>
              <a:rPr lang="en-US" altLang="zh-CN" sz="3600" dirty="0">
                <a:solidFill>
                  <a:srgbClr val="FF0000"/>
                </a:solidFill>
              </a:rPr>
              <a:t>managed to breathe </a:t>
            </a:r>
            <a:r>
              <a:rPr lang="en-US" altLang="zh-CN" sz="3600" b="1" dirty="0"/>
              <a:t>smoothly and gradually </a:t>
            </a:r>
            <a:r>
              <a:rPr lang="en-US" altLang="zh-CN" sz="3600" dirty="0">
                <a:solidFill>
                  <a:srgbClr val="FF0000"/>
                </a:solidFill>
              </a:rPr>
              <a:t>controlled her emotions</a:t>
            </a:r>
            <a:r>
              <a:rPr lang="en-US" altLang="zh-CN" sz="3600" dirty="0"/>
              <a:t>.   </a:t>
            </a:r>
            <a:r>
              <a:rPr lang="en-US" altLang="zh-CN" sz="3600" b="1" dirty="0"/>
              <a:t>In despair, </a:t>
            </a:r>
            <a:r>
              <a:rPr lang="en-US" altLang="zh-CN" sz="3600" u="sng" dirty="0">
                <a:solidFill>
                  <a:srgbClr val="9933FF"/>
                </a:solidFill>
              </a:rPr>
              <a:t>I</a:t>
            </a:r>
            <a:r>
              <a:rPr lang="en-US" altLang="zh-CN" sz="3600" dirty="0"/>
              <a:t> </a:t>
            </a:r>
            <a:r>
              <a:rPr lang="en-US" altLang="zh-CN" sz="3600" dirty="0">
                <a:solidFill>
                  <a:srgbClr val="FF0000"/>
                </a:solidFill>
              </a:rPr>
              <a:t>dialed 911 </a:t>
            </a:r>
            <a:r>
              <a:rPr lang="en-US" altLang="zh-CN" sz="3600" b="1" dirty="0"/>
              <a:t>once again with my trembling fingers. And</a:t>
            </a:r>
            <a:r>
              <a:rPr lang="en-US" altLang="zh-CN" sz="3600" dirty="0"/>
              <a:t> </a:t>
            </a:r>
            <a:r>
              <a:rPr lang="en-US" altLang="zh-CN" sz="3600" u="sng" dirty="0">
                <a:solidFill>
                  <a:srgbClr val="9933FF"/>
                </a:solidFill>
              </a:rPr>
              <a:t>we</a:t>
            </a:r>
            <a:r>
              <a:rPr lang="en-US" altLang="zh-CN" sz="3600" dirty="0"/>
              <a:t> </a:t>
            </a:r>
            <a:r>
              <a:rPr lang="en-US" altLang="zh-CN" sz="3600" dirty="0">
                <a:solidFill>
                  <a:srgbClr val="FF0000"/>
                </a:solidFill>
              </a:rPr>
              <a:t>were reassured </a:t>
            </a:r>
            <a:r>
              <a:rPr lang="en-US" altLang="zh-CN" sz="3600" dirty="0">
                <a:solidFill>
                  <a:srgbClr val="0000FF"/>
                </a:solidFill>
              </a:rPr>
              <a:t>that  emergency responders were rushing towards us.</a:t>
            </a:r>
            <a:r>
              <a:rPr lang="en-US" altLang="zh-CN" sz="3600" dirty="0"/>
              <a:t> </a:t>
            </a:r>
            <a:r>
              <a:rPr lang="en-US" altLang="zh-CN" sz="3600" dirty="0">
                <a:solidFill>
                  <a:srgbClr val="7030A0"/>
                </a:solidFill>
              </a:rPr>
              <a:t>Knowing </a:t>
            </a:r>
            <a:r>
              <a:rPr lang="en-US" altLang="zh-CN" sz="3600" dirty="0">
                <a:solidFill>
                  <a:srgbClr val="0000FF"/>
                </a:solidFill>
              </a:rPr>
              <a:t>a rescue team was on the way, </a:t>
            </a:r>
            <a:r>
              <a:rPr lang="en-US" altLang="zh-CN" sz="3600" u="sng" dirty="0">
                <a:solidFill>
                  <a:srgbClr val="0000FF"/>
                </a:solidFill>
              </a:rPr>
              <a:t>I </a:t>
            </a:r>
            <a:r>
              <a:rPr lang="en-US" altLang="zh-CN" sz="3600" dirty="0">
                <a:solidFill>
                  <a:srgbClr val="FF0000"/>
                </a:solidFill>
              </a:rPr>
              <a:t>felt a heavy load </a:t>
            </a:r>
            <a:r>
              <a:rPr lang="en-US" altLang="zh-CN" sz="3600" dirty="0">
                <a:solidFill>
                  <a:srgbClr val="7030A0"/>
                </a:solidFill>
              </a:rPr>
              <a:t>taken off our mind</a:t>
            </a:r>
            <a:r>
              <a:rPr lang="en-US" altLang="zh-CN" sz="3600" dirty="0"/>
              <a:t>. </a:t>
            </a:r>
            <a:r>
              <a:rPr lang="en-US" altLang="zh-CN" sz="3600" dirty="0">
                <a:solidFill>
                  <a:srgbClr val="7030A0"/>
                </a:solidFill>
              </a:rPr>
              <a:t>Holding her hands tightly, </a:t>
            </a:r>
            <a:r>
              <a:rPr lang="en-US" altLang="zh-CN" sz="3600" u="sng" dirty="0">
                <a:solidFill>
                  <a:srgbClr val="9933FF"/>
                </a:solidFill>
              </a:rPr>
              <a:t> I </a:t>
            </a:r>
            <a:r>
              <a:rPr lang="en-US" altLang="zh-CN" sz="3600" dirty="0">
                <a:solidFill>
                  <a:srgbClr val="FF0000"/>
                </a:solidFill>
              </a:rPr>
              <a:t>comforted /consoled </a:t>
            </a:r>
            <a:r>
              <a:rPr lang="en-US" altLang="zh-CN" sz="3600" dirty="0" err="1">
                <a:solidFill>
                  <a:srgbClr val="FF0000"/>
                </a:solidFill>
              </a:rPr>
              <a:t>Mrs</a:t>
            </a:r>
            <a:r>
              <a:rPr lang="en-US" altLang="zh-CN" sz="3600" dirty="0">
                <a:solidFill>
                  <a:srgbClr val="FF0000"/>
                </a:solidFill>
              </a:rPr>
              <a:t> Lim </a:t>
            </a:r>
            <a:r>
              <a:rPr lang="en-US" altLang="zh-CN" sz="3600" dirty="0"/>
              <a:t>constantly </a:t>
            </a:r>
            <a:r>
              <a:rPr lang="en-US" altLang="zh-CN" sz="3600" dirty="0">
                <a:solidFill>
                  <a:srgbClr val="7030A0"/>
                </a:solidFill>
              </a:rPr>
              <a:t>, believing </a:t>
            </a:r>
            <a:r>
              <a:rPr lang="en-US" altLang="zh-CN" sz="3600" dirty="0">
                <a:solidFill>
                  <a:srgbClr val="0000FF"/>
                </a:solidFill>
              </a:rPr>
              <a:t>that we would definitely get out.</a:t>
            </a:r>
            <a:r>
              <a:rPr lang="en-US" altLang="zh-CN" sz="3600" dirty="0"/>
              <a:t> However, </a:t>
            </a:r>
            <a:r>
              <a:rPr lang="en-US" altLang="zh-CN" sz="3600" u="sng" dirty="0">
                <a:solidFill>
                  <a:srgbClr val="9933FF"/>
                </a:solidFill>
              </a:rPr>
              <a:t>we</a:t>
            </a:r>
            <a:r>
              <a:rPr lang="en-US" altLang="zh-CN" sz="3600" dirty="0"/>
              <a:t> </a:t>
            </a:r>
            <a:r>
              <a:rPr lang="en-US" altLang="zh-CN" sz="3600" dirty="0">
                <a:solidFill>
                  <a:srgbClr val="FF0000"/>
                </a:solidFill>
              </a:rPr>
              <a:t>could do nothing but wait for </a:t>
            </a:r>
            <a:r>
              <a:rPr lang="en-US" altLang="zh-CN" sz="3600" dirty="0"/>
              <a:t>professional aid patiently in the lift car. </a:t>
            </a:r>
            <a:endParaRPr lang="zh-CN" altLang="zh-CN" sz="3600" dirty="0"/>
          </a:p>
        </p:txBody>
      </p:sp>
      <p:sp>
        <p:nvSpPr>
          <p:cNvPr id="2" name="矩形 1"/>
          <p:cNvSpPr/>
          <p:nvPr/>
        </p:nvSpPr>
        <p:spPr>
          <a:xfrm>
            <a:off x="3856387" y="36607"/>
            <a:ext cx="2047461" cy="584775"/>
          </a:xfrm>
          <a:prstGeom prst="rect">
            <a:avLst/>
          </a:prstGeom>
          <a:solidFill>
            <a:schemeClr val="bg1"/>
          </a:solidFill>
        </p:spPr>
        <p:txBody>
          <a:bodyPr wrap="square" lIns="91440" tIns="45720" rIns="91440" bIns="45720">
            <a:spAutoFit/>
          </a:bodyPr>
          <a:lstStyle/>
          <a:p>
            <a:pPr algn="ctr"/>
            <a:r>
              <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习作欣赏</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绿叶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0" y="241853"/>
            <a:ext cx="12192000" cy="6740307"/>
          </a:xfrm>
          <a:prstGeom prst="rect">
            <a:avLst/>
          </a:prstGeom>
          <a:solidFill>
            <a:schemeClr val="bg1"/>
          </a:solidFill>
        </p:spPr>
        <p:txBody>
          <a:bodyPr wrap="square">
            <a:spAutoFit/>
          </a:bodyPr>
          <a:lstStyle/>
          <a:p>
            <a:pPr algn="just"/>
            <a:r>
              <a:rPr lang="en-US" altLang="zh-CN" sz="3600" dirty="0"/>
              <a:t>Para2: Bang! </a:t>
            </a:r>
            <a:r>
              <a:rPr lang="en-US" altLang="zh-CN" sz="3600" dirty="0">
                <a:solidFill>
                  <a:srgbClr val="9933FF"/>
                </a:solidFill>
              </a:rPr>
              <a:t>My hopes </a:t>
            </a:r>
            <a:r>
              <a:rPr lang="en-US" altLang="zh-CN" sz="3600" dirty="0"/>
              <a:t>were lifted when </a:t>
            </a:r>
            <a:r>
              <a:rPr lang="en-US" altLang="zh-CN" sz="3600" b="1" dirty="0">
                <a:solidFill>
                  <a:srgbClr val="9933FF"/>
                </a:solidFill>
              </a:rPr>
              <a:t>I </a:t>
            </a:r>
            <a:r>
              <a:rPr lang="en-US" altLang="zh-CN" sz="3600" dirty="0"/>
              <a:t>heard </a:t>
            </a:r>
            <a:r>
              <a:rPr lang="en-US" altLang="zh-CN" sz="3600" u="sng" dirty="0">
                <a:solidFill>
                  <a:srgbClr val="9933FF"/>
                </a:solidFill>
              </a:rPr>
              <a:t>the firefighters </a:t>
            </a:r>
            <a:r>
              <a:rPr lang="en-US" altLang="zh-CN" sz="3600" dirty="0"/>
              <a:t>on the other side of </a:t>
            </a:r>
            <a:r>
              <a:rPr lang="en-US" altLang="zh-CN" sz="3600" u="sng" dirty="0">
                <a:solidFill>
                  <a:srgbClr val="9933FF"/>
                </a:solidFill>
              </a:rPr>
              <a:t>the lift door</a:t>
            </a:r>
            <a:r>
              <a:rPr lang="en-US" altLang="zh-CN" sz="3600" u="sng" dirty="0"/>
              <a:t>.</a:t>
            </a:r>
            <a:r>
              <a:rPr lang="en-US" altLang="zh-CN" sz="3600" dirty="0"/>
              <a:t>  </a:t>
            </a:r>
            <a:r>
              <a:rPr lang="en-US" altLang="zh-CN" sz="3600" dirty="0">
                <a:solidFill>
                  <a:srgbClr val="800080"/>
                </a:solidFill>
              </a:rPr>
              <a:t>Hope ignited, </a:t>
            </a:r>
            <a:r>
              <a:rPr lang="en-US" altLang="zh-CN" sz="3600" u="sng" dirty="0">
                <a:solidFill>
                  <a:srgbClr val="9933FF"/>
                </a:solidFill>
              </a:rPr>
              <a:t>my heart  </a:t>
            </a:r>
            <a:r>
              <a:rPr lang="en-US" altLang="zh-CN" sz="3600" b="1" dirty="0"/>
              <a:t>almost</a:t>
            </a:r>
            <a:r>
              <a:rPr lang="en-US" altLang="zh-CN" sz="3600" dirty="0"/>
              <a:t> </a:t>
            </a:r>
            <a:r>
              <a:rPr lang="en-US" altLang="zh-CN" sz="3600" dirty="0">
                <a:solidFill>
                  <a:srgbClr val="FF0000"/>
                </a:solidFill>
              </a:rPr>
              <a:t>leapt out of my chest</a:t>
            </a:r>
            <a:r>
              <a:rPr lang="en-US" altLang="zh-CN" sz="3600" dirty="0"/>
              <a:t>. </a:t>
            </a:r>
            <a:r>
              <a:rPr lang="en-US" altLang="zh-CN" sz="3600" u="sng" dirty="0">
                <a:solidFill>
                  <a:srgbClr val="9933FF"/>
                </a:solidFill>
              </a:rPr>
              <a:t>Our saviors </a:t>
            </a:r>
            <a:r>
              <a:rPr lang="en-US" altLang="zh-CN" sz="3600" b="1" dirty="0"/>
              <a:t>eventually</a:t>
            </a:r>
            <a:r>
              <a:rPr lang="en-US" altLang="zh-CN" sz="3600" dirty="0"/>
              <a:t> </a:t>
            </a:r>
            <a:r>
              <a:rPr lang="en-US" altLang="zh-CN" sz="3600" dirty="0">
                <a:solidFill>
                  <a:srgbClr val="FF0000"/>
                </a:solidFill>
              </a:rPr>
              <a:t>arrived! </a:t>
            </a:r>
            <a:r>
              <a:rPr lang="en-US" altLang="zh-CN" sz="3600" u="sng" dirty="0">
                <a:solidFill>
                  <a:srgbClr val="9933FF"/>
                </a:solidFill>
              </a:rPr>
              <a:t>Mrs. Lim </a:t>
            </a:r>
            <a:r>
              <a:rPr lang="en-US" altLang="zh-CN" sz="3600" dirty="0">
                <a:solidFill>
                  <a:srgbClr val="FF0000"/>
                </a:solidFill>
              </a:rPr>
              <a:t>breathed/ heaved a sigh of relief</a:t>
            </a:r>
            <a:r>
              <a:rPr lang="en-US" altLang="zh-CN" sz="3600" dirty="0"/>
              <a:t>. </a:t>
            </a:r>
            <a:r>
              <a:rPr lang="en-US" altLang="zh-CN" sz="3600" u="sng" dirty="0">
                <a:solidFill>
                  <a:srgbClr val="9933FF"/>
                </a:solidFill>
              </a:rPr>
              <a:t>I </a:t>
            </a:r>
            <a:r>
              <a:rPr lang="en-US" altLang="zh-CN" sz="3600" dirty="0">
                <a:solidFill>
                  <a:srgbClr val="FF0000"/>
                </a:solidFill>
              </a:rPr>
              <a:t>screamed for help </a:t>
            </a:r>
            <a:r>
              <a:rPr lang="en-US" altLang="zh-CN" sz="3600" b="1" dirty="0"/>
              <a:t>at the top of my lungs, </a:t>
            </a:r>
            <a:r>
              <a:rPr lang="en-US" altLang="zh-CN" sz="3600" dirty="0">
                <a:solidFill>
                  <a:srgbClr val="0000FF"/>
                </a:solidFill>
              </a:rPr>
              <a:t>which attracted their attention </a:t>
            </a:r>
            <a:r>
              <a:rPr lang="en-US" altLang="zh-CN" sz="3600" b="1" dirty="0"/>
              <a:t>immediately.  </a:t>
            </a:r>
            <a:r>
              <a:rPr lang="en-US" altLang="zh-CN" sz="3600" u="sng" dirty="0">
                <a:solidFill>
                  <a:srgbClr val="9933FF"/>
                </a:solidFill>
              </a:rPr>
              <a:t>Their calm and assuring voice </a:t>
            </a:r>
            <a:r>
              <a:rPr lang="en-US" altLang="zh-CN" sz="3600" dirty="0">
                <a:solidFill>
                  <a:srgbClr val="FF0000"/>
                </a:solidFill>
              </a:rPr>
              <a:t>came into our ears-</a:t>
            </a:r>
            <a:r>
              <a:rPr lang="en-US" altLang="zh-CN" sz="3600" dirty="0"/>
              <a:t>--</a:t>
            </a:r>
            <a:r>
              <a:rPr lang="zh-CN" altLang="en-US" sz="3600" dirty="0"/>
              <a:t>“ </a:t>
            </a:r>
            <a:r>
              <a:rPr lang="en-US" altLang="zh-CN" sz="3600" dirty="0">
                <a:solidFill>
                  <a:srgbClr val="FF0000"/>
                </a:solidFill>
              </a:rPr>
              <a:t>Trust us </a:t>
            </a:r>
            <a:r>
              <a:rPr lang="en-US" altLang="zh-CN" sz="3600" b="1" dirty="0"/>
              <a:t>and</a:t>
            </a:r>
            <a:r>
              <a:rPr lang="en-US" altLang="zh-CN" sz="3600" dirty="0"/>
              <a:t> </a:t>
            </a:r>
            <a:r>
              <a:rPr lang="en-US" altLang="zh-CN" sz="3600" dirty="0">
                <a:solidFill>
                  <a:srgbClr val="FF0000"/>
                </a:solidFill>
              </a:rPr>
              <a:t>you will get out</a:t>
            </a:r>
            <a:r>
              <a:rPr lang="en-US" altLang="zh-CN" sz="3600" dirty="0"/>
              <a:t>.” </a:t>
            </a:r>
            <a:r>
              <a:rPr lang="en-US" altLang="zh-CN" sz="3600" dirty="0">
                <a:solidFill>
                  <a:srgbClr val="0000FF"/>
                </a:solidFill>
              </a:rPr>
              <a:t> It didn’t take long </a:t>
            </a:r>
            <a:r>
              <a:rPr lang="en-US" altLang="zh-CN" sz="3600" b="1" dirty="0">
                <a:solidFill>
                  <a:srgbClr val="0000FF"/>
                </a:solidFill>
              </a:rPr>
              <a:t>before</a:t>
            </a:r>
            <a:r>
              <a:rPr lang="en-US" altLang="zh-CN" sz="3600" dirty="0">
                <a:solidFill>
                  <a:srgbClr val="0000FF"/>
                </a:solidFill>
              </a:rPr>
              <a:t> </a:t>
            </a:r>
            <a:r>
              <a:rPr lang="en-US" altLang="zh-CN" sz="3600" u="sng" dirty="0">
                <a:solidFill>
                  <a:srgbClr val="9933FF"/>
                </a:solidFill>
              </a:rPr>
              <a:t>they </a:t>
            </a:r>
            <a:r>
              <a:rPr lang="en-US" altLang="zh-CN" sz="3600" dirty="0">
                <a:solidFill>
                  <a:srgbClr val="FF0000"/>
                </a:solidFill>
              </a:rPr>
              <a:t>assessed the situation </a:t>
            </a:r>
            <a:r>
              <a:rPr lang="en-US" altLang="zh-CN" sz="3600" b="1" dirty="0"/>
              <a:t>and</a:t>
            </a:r>
            <a:r>
              <a:rPr lang="en-US" altLang="zh-CN" sz="3600" dirty="0"/>
              <a:t> </a:t>
            </a:r>
            <a:r>
              <a:rPr lang="en-US" altLang="zh-CN" sz="3600" dirty="0">
                <a:solidFill>
                  <a:srgbClr val="FF0000"/>
                </a:solidFill>
              </a:rPr>
              <a:t>launched their rescue work </a:t>
            </a:r>
            <a:r>
              <a:rPr lang="en-US" altLang="zh-CN" sz="3600" dirty="0"/>
              <a:t>in an organized way. </a:t>
            </a:r>
            <a:r>
              <a:rPr lang="en-US" altLang="zh-CN" sz="3600" u="sng" dirty="0">
                <a:solidFill>
                  <a:srgbClr val="9933FF"/>
                </a:solidFill>
              </a:rPr>
              <a:t>The lift  door </a:t>
            </a:r>
            <a:r>
              <a:rPr lang="en-US" altLang="zh-CN" sz="3600" dirty="0">
                <a:solidFill>
                  <a:srgbClr val="FF0000"/>
                </a:solidFill>
              </a:rPr>
              <a:t>was opened </a:t>
            </a:r>
            <a:r>
              <a:rPr lang="en-US" altLang="zh-CN" sz="3600" b="1" dirty="0"/>
              <a:t>and</a:t>
            </a:r>
            <a:r>
              <a:rPr lang="en-US" altLang="zh-CN" sz="3600" dirty="0"/>
              <a:t> </a:t>
            </a:r>
            <a:r>
              <a:rPr lang="en-US" altLang="zh-CN" sz="3600" u="sng" dirty="0">
                <a:solidFill>
                  <a:srgbClr val="9933FF"/>
                </a:solidFill>
              </a:rPr>
              <a:t>we</a:t>
            </a:r>
            <a:r>
              <a:rPr lang="en-US" altLang="zh-CN" sz="3600" dirty="0"/>
              <a:t> </a:t>
            </a:r>
            <a:r>
              <a:rPr lang="en-US" altLang="zh-CN" sz="3600" dirty="0">
                <a:solidFill>
                  <a:srgbClr val="FF0000"/>
                </a:solidFill>
              </a:rPr>
              <a:t>were free again!  </a:t>
            </a:r>
            <a:r>
              <a:rPr lang="en-US" altLang="zh-CN" sz="3600" u="sng" dirty="0">
                <a:solidFill>
                  <a:srgbClr val="9933FF"/>
                </a:solidFill>
              </a:rPr>
              <a:t>Today </a:t>
            </a:r>
            <a:r>
              <a:rPr lang="en-US" altLang="zh-CN" sz="3600" dirty="0">
                <a:solidFill>
                  <a:srgbClr val="FF0000"/>
                </a:solidFill>
              </a:rPr>
              <a:t>was </a:t>
            </a:r>
            <a:r>
              <a:rPr lang="en-US" altLang="zh-CN" sz="3600" dirty="0"/>
              <a:t>absolutely </a:t>
            </a:r>
            <a:r>
              <a:rPr lang="en-US" altLang="zh-CN" sz="3600" dirty="0">
                <a:solidFill>
                  <a:srgbClr val="FF0000"/>
                </a:solidFill>
              </a:rPr>
              <a:t> an eventful day</a:t>
            </a:r>
            <a:r>
              <a:rPr lang="zh-CN" altLang="en-US" sz="3600" dirty="0">
                <a:solidFill>
                  <a:srgbClr val="FF0000"/>
                </a:solidFill>
              </a:rPr>
              <a:t>，</a:t>
            </a:r>
            <a:r>
              <a:rPr lang="en-US" altLang="zh-CN" sz="3600" dirty="0">
                <a:solidFill>
                  <a:srgbClr val="0000FF"/>
                </a:solidFill>
              </a:rPr>
              <a:t>on which a thrilling story played out in a dark lift car!  </a:t>
            </a:r>
            <a:endParaRPr lang="en-US" altLang="zh-CN" sz="3600" dirty="0">
              <a:solidFill>
                <a:srgbClr val="00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绿叶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0" y="33134"/>
            <a:ext cx="12192000" cy="6740307"/>
          </a:xfrm>
          <a:prstGeom prst="rect">
            <a:avLst/>
          </a:prstGeom>
          <a:solidFill>
            <a:schemeClr val="bg1"/>
          </a:solidFill>
        </p:spPr>
        <p:txBody>
          <a:bodyPr wrap="square">
            <a:spAutoFit/>
          </a:bodyPr>
          <a:lstStyle/>
          <a:p>
            <a:pPr algn="just"/>
            <a:r>
              <a:rPr lang="en-US" altLang="zh-CN" sz="3600" dirty="0"/>
              <a:t>Para2: </a:t>
            </a:r>
            <a:r>
              <a:rPr lang="en-US" altLang="zh-CN" sz="3600" b="1" dirty="0">
                <a:solidFill>
                  <a:srgbClr val="FF0000"/>
                </a:solidFill>
              </a:rPr>
              <a:t>Bang! </a:t>
            </a:r>
            <a:r>
              <a:rPr lang="en-US" altLang="zh-CN" sz="3600" u="sng" dirty="0">
                <a:solidFill>
                  <a:srgbClr val="9933FF"/>
                </a:solidFill>
              </a:rPr>
              <a:t>My hopes </a:t>
            </a:r>
            <a:r>
              <a:rPr lang="en-US" altLang="zh-CN" sz="3600" dirty="0"/>
              <a:t>were lifted when </a:t>
            </a:r>
            <a:r>
              <a:rPr lang="en-US" altLang="zh-CN" sz="3600" b="1" u="sng" dirty="0">
                <a:solidFill>
                  <a:srgbClr val="9933FF"/>
                </a:solidFill>
              </a:rPr>
              <a:t>I </a:t>
            </a:r>
            <a:r>
              <a:rPr lang="en-US" altLang="zh-CN" sz="3600" dirty="0"/>
              <a:t>heard </a:t>
            </a:r>
            <a:r>
              <a:rPr lang="en-US" altLang="zh-CN" sz="3600" u="sng" dirty="0">
                <a:solidFill>
                  <a:srgbClr val="9933FF"/>
                </a:solidFill>
              </a:rPr>
              <a:t>the firefighters </a:t>
            </a:r>
            <a:r>
              <a:rPr lang="en-US" altLang="zh-CN" sz="3600" dirty="0"/>
              <a:t>on the other side of </a:t>
            </a:r>
            <a:r>
              <a:rPr lang="en-US" altLang="zh-CN" sz="3600" u="sng" dirty="0">
                <a:solidFill>
                  <a:srgbClr val="9933FF"/>
                </a:solidFill>
              </a:rPr>
              <a:t>the lift door</a:t>
            </a:r>
            <a:r>
              <a:rPr lang="en-US" altLang="zh-CN" sz="3600" u="sng" dirty="0"/>
              <a:t>.</a:t>
            </a:r>
            <a:r>
              <a:rPr lang="en-US" altLang="zh-CN" sz="3600" dirty="0"/>
              <a:t>  </a:t>
            </a:r>
            <a:r>
              <a:rPr lang="en-US" altLang="zh-CN" sz="3600" dirty="0">
                <a:solidFill>
                  <a:srgbClr val="800080"/>
                </a:solidFill>
              </a:rPr>
              <a:t>Thrilled and hopeful, </a:t>
            </a:r>
            <a:r>
              <a:rPr lang="en-US" altLang="zh-CN" sz="3600" u="sng" dirty="0">
                <a:solidFill>
                  <a:srgbClr val="9933FF"/>
                </a:solidFill>
              </a:rPr>
              <a:t>I </a:t>
            </a:r>
            <a:r>
              <a:rPr lang="en-US" altLang="zh-CN" sz="3600" dirty="0">
                <a:solidFill>
                  <a:srgbClr val="FF0000"/>
                </a:solidFill>
              </a:rPr>
              <a:t>banged the lift door </a:t>
            </a:r>
            <a:r>
              <a:rPr lang="en-US" altLang="zh-CN" sz="3600" dirty="0">
                <a:solidFill>
                  <a:srgbClr val="9933FF"/>
                </a:solidFill>
              </a:rPr>
              <a:t>like crazy </a:t>
            </a:r>
            <a:r>
              <a:rPr lang="en-US" altLang="zh-CN" sz="3600" b="1" dirty="0"/>
              <a:t>and</a:t>
            </a:r>
            <a:r>
              <a:rPr lang="en-US" altLang="zh-CN" sz="3600" dirty="0">
                <a:solidFill>
                  <a:srgbClr val="9933FF"/>
                </a:solidFill>
              </a:rPr>
              <a:t> </a:t>
            </a:r>
            <a:r>
              <a:rPr lang="en-US" altLang="zh-CN" sz="3600" dirty="0">
                <a:solidFill>
                  <a:srgbClr val="FF0000"/>
                </a:solidFill>
              </a:rPr>
              <a:t>screamed as loud as possible </a:t>
            </a:r>
            <a:r>
              <a:rPr lang="en-US" altLang="zh-CN" sz="3600" dirty="0">
                <a:solidFill>
                  <a:srgbClr val="800080"/>
                </a:solidFill>
              </a:rPr>
              <a:t>in order to attract their attention </a:t>
            </a:r>
            <a:r>
              <a:rPr lang="en-US" altLang="zh-CN" sz="3600" dirty="0"/>
              <a:t>. And</a:t>
            </a:r>
            <a:r>
              <a:rPr lang="en-US" altLang="zh-CN" sz="3600" u="sng" dirty="0">
                <a:solidFill>
                  <a:srgbClr val="9933FF"/>
                </a:solidFill>
              </a:rPr>
              <a:t> it </a:t>
            </a:r>
            <a:r>
              <a:rPr lang="en-US" altLang="zh-CN" sz="3600" dirty="0">
                <a:solidFill>
                  <a:srgbClr val="FF0000"/>
                </a:solidFill>
              </a:rPr>
              <a:t>worked! </a:t>
            </a:r>
            <a:r>
              <a:rPr lang="en-US" altLang="zh-CN" sz="3600" u="sng" dirty="0">
                <a:solidFill>
                  <a:srgbClr val="9933FF"/>
                </a:solidFill>
              </a:rPr>
              <a:t>Mrs. Lim </a:t>
            </a:r>
            <a:r>
              <a:rPr lang="en-US" altLang="zh-CN" sz="3600" dirty="0">
                <a:solidFill>
                  <a:srgbClr val="FF0000"/>
                </a:solidFill>
              </a:rPr>
              <a:t>sounded weaker than before, </a:t>
            </a:r>
            <a:r>
              <a:rPr lang="en-US" altLang="zh-CN" sz="3600" dirty="0">
                <a:solidFill>
                  <a:srgbClr val="0000FF"/>
                </a:solidFill>
              </a:rPr>
              <a:t>about  which I was really concerned</a:t>
            </a:r>
            <a:r>
              <a:rPr lang="en-US" altLang="zh-CN" sz="3600" dirty="0"/>
              <a:t>.   Fortunately</a:t>
            </a:r>
            <a:r>
              <a:rPr lang="en-US" altLang="zh-CN" sz="3600" dirty="0">
                <a:solidFill>
                  <a:srgbClr val="0000FF"/>
                </a:solidFill>
              </a:rPr>
              <a:t>, </a:t>
            </a:r>
            <a:r>
              <a:rPr lang="en-US" altLang="zh-CN" sz="3600" u="sng" dirty="0">
                <a:solidFill>
                  <a:srgbClr val="9933FF"/>
                </a:solidFill>
              </a:rPr>
              <a:t>the experienced and professional rescue experts </a:t>
            </a:r>
            <a:r>
              <a:rPr lang="en-US" altLang="zh-CN" sz="3600" dirty="0">
                <a:solidFill>
                  <a:srgbClr val="FF0000"/>
                </a:solidFill>
              </a:rPr>
              <a:t>solved the life-or-death crisis </a:t>
            </a:r>
            <a:r>
              <a:rPr lang="en-US" altLang="zh-CN" sz="3600" b="1" dirty="0"/>
              <a:t>and</a:t>
            </a:r>
            <a:r>
              <a:rPr lang="en-US" altLang="zh-CN" sz="3600" dirty="0">
                <a:solidFill>
                  <a:srgbClr val="0000FF"/>
                </a:solidFill>
              </a:rPr>
              <a:t> </a:t>
            </a:r>
            <a:r>
              <a:rPr lang="en-US" altLang="zh-CN" sz="3600" u="sng" dirty="0">
                <a:solidFill>
                  <a:srgbClr val="9933FF"/>
                </a:solidFill>
              </a:rPr>
              <a:t>we</a:t>
            </a:r>
            <a:r>
              <a:rPr lang="en-US" altLang="zh-CN" sz="3600" dirty="0">
                <a:solidFill>
                  <a:srgbClr val="0000FF"/>
                </a:solidFill>
              </a:rPr>
              <a:t> </a:t>
            </a:r>
            <a:r>
              <a:rPr lang="en-US" altLang="zh-CN" sz="3600" dirty="0">
                <a:solidFill>
                  <a:srgbClr val="FF0000"/>
                </a:solidFill>
              </a:rPr>
              <a:t>were released from </a:t>
            </a:r>
            <a:r>
              <a:rPr lang="en-US" altLang="zh-CN" sz="3600" dirty="0">
                <a:solidFill>
                  <a:srgbClr val="0000FF"/>
                </a:solidFill>
              </a:rPr>
              <a:t>the lift car. </a:t>
            </a:r>
            <a:r>
              <a:rPr lang="en-US" altLang="zh-CN" sz="3600" dirty="0">
                <a:solidFill>
                  <a:srgbClr val="800080"/>
                </a:solidFill>
              </a:rPr>
              <a:t>Given Mrs. Lim’s terrible condition, </a:t>
            </a:r>
            <a:r>
              <a:rPr lang="en-US" altLang="zh-CN" sz="3600" u="sng" dirty="0">
                <a:solidFill>
                  <a:srgbClr val="9933FF"/>
                </a:solidFill>
              </a:rPr>
              <a:t>she</a:t>
            </a:r>
            <a:r>
              <a:rPr lang="en-US" altLang="zh-CN" sz="3600" dirty="0">
                <a:solidFill>
                  <a:srgbClr val="0000FF"/>
                </a:solidFill>
              </a:rPr>
              <a:t> </a:t>
            </a:r>
            <a:r>
              <a:rPr lang="en-US" altLang="zh-CN" sz="3600" dirty="0">
                <a:solidFill>
                  <a:srgbClr val="FF0000"/>
                </a:solidFill>
              </a:rPr>
              <a:t>was rushed to hospital </a:t>
            </a:r>
            <a:r>
              <a:rPr lang="en-US" altLang="zh-CN" sz="3600" dirty="0">
                <a:solidFill>
                  <a:srgbClr val="0000FF"/>
                </a:solidFill>
              </a:rPr>
              <a:t>immediately. </a:t>
            </a:r>
            <a:endParaRPr lang="en-US" altLang="zh-CN" sz="3600" dirty="0">
              <a:solidFill>
                <a:srgbClr val="0000FF"/>
              </a:solidFill>
            </a:endParaRPr>
          </a:p>
          <a:p>
            <a:pPr algn="just"/>
            <a:r>
              <a:rPr lang="en-US" altLang="zh-CN" sz="3600" dirty="0">
                <a:solidFill>
                  <a:srgbClr val="800080"/>
                </a:solidFill>
              </a:rPr>
              <a:t>After conveying my sincere gratitude for </a:t>
            </a:r>
            <a:r>
              <a:rPr lang="en-US" altLang="zh-CN" sz="3600" dirty="0">
                <a:solidFill>
                  <a:srgbClr val="0000FF"/>
                </a:solidFill>
              </a:rPr>
              <a:t>what they did for us, </a:t>
            </a:r>
            <a:r>
              <a:rPr lang="en-US" altLang="zh-CN" sz="3600" u="sng" dirty="0">
                <a:solidFill>
                  <a:srgbClr val="9933FF"/>
                </a:solidFill>
              </a:rPr>
              <a:t>I </a:t>
            </a:r>
            <a:r>
              <a:rPr lang="en-US" altLang="zh-CN" sz="3600" dirty="0">
                <a:solidFill>
                  <a:srgbClr val="FF0000"/>
                </a:solidFill>
              </a:rPr>
              <a:t>went back to my flat, </a:t>
            </a:r>
            <a:r>
              <a:rPr lang="en-US" altLang="zh-CN" sz="3600" dirty="0">
                <a:solidFill>
                  <a:srgbClr val="800080"/>
                </a:solidFill>
              </a:rPr>
              <a:t>feeling blessed </a:t>
            </a:r>
            <a:r>
              <a:rPr lang="en-US" altLang="zh-CN" sz="3600" b="1" dirty="0">
                <a:solidFill>
                  <a:srgbClr val="800080"/>
                </a:solidFill>
              </a:rPr>
              <a:t>with these caring guardian angels always around us. </a:t>
            </a:r>
            <a:endParaRPr lang="en-US" altLang="zh-CN" sz="3600" b="1" dirty="0">
              <a:solidFill>
                <a:srgbClr val="80008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绿色生命ppt背景图片免费下载-PPT家园"/>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0" y="520145"/>
            <a:ext cx="12056165" cy="5631180"/>
          </a:xfrm>
          <a:prstGeom prst="rect">
            <a:avLst/>
          </a:prstGeom>
          <a:solidFill>
            <a:schemeClr val="bg1"/>
          </a:solidFill>
        </p:spPr>
        <p:txBody>
          <a:bodyPr wrap="square">
            <a:spAutoFit/>
          </a:bodyPr>
          <a:lstStyle/>
          <a:p>
            <a:pPr algn="just"/>
            <a:r>
              <a:rPr lang="zh-CN" altLang="en-US" sz="3600" dirty="0"/>
              <a:t>                        </a:t>
            </a:r>
            <a:r>
              <a:rPr lang="zh-CN" altLang="en-US" sz="3600" b="1" dirty="0">
                <a:solidFill>
                  <a:srgbClr val="FF0000"/>
                </a:solidFill>
              </a:rPr>
              <a:t>脱困类的叙事角度</a:t>
            </a:r>
            <a:r>
              <a:rPr lang="en-US" altLang="zh-CN" sz="3600" b="1" dirty="0">
                <a:solidFill>
                  <a:srgbClr val="FF0000"/>
                </a:solidFill>
              </a:rPr>
              <a:t>tips:</a:t>
            </a:r>
            <a:endParaRPr lang="en-US" altLang="zh-CN" sz="3600" b="1" dirty="0">
              <a:solidFill>
                <a:srgbClr val="FF0000"/>
              </a:solidFill>
            </a:endParaRPr>
          </a:p>
          <a:p>
            <a:pPr marL="742950" indent="-742950" algn="just">
              <a:buAutoNum type="arabicPeriod"/>
            </a:pPr>
            <a:r>
              <a:rPr lang="zh-CN" altLang="en-US" sz="3600" dirty="0"/>
              <a:t>以陷入困境或危机的人为原续写文本的叙事对象，如本文</a:t>
            </a:r>
            <a:r>
              <a:rPr lang="en-US" altLang="zh-CN" sz="3600" dirty="0"/>
              <a:t>《</a:t>
            </a:r>
            <a:r>
              <a:rPr lang="zh-CN" altLang="en-US" sz="3600" dirty="0"/>
              <a:t>电梯惊魂</a:t>
            </a:r>
            <a:r>
              <a:rPr lang="en-US" altLang="zh-CN" sz="3600" dirty="0"/>
              <a:t>》</a:t>
            </a:r>
            <a:r>
              <a:rPr lang="zh-CN" altLang="en-US" sz="3600" dirty="0"/>
              <a:t>，从我和 </a:t>
            </a:r>
            <a:r>
              <a:rPr lang="en-US" altLang="zh-CN" sz="3600" dirty="0"/>
              <a:t>Mrs. Lim </a:t>
            </a:r>
            <a:r>
              <a:rPr lang="zh-CN" altLang="en-US" sz="3600" dirty="0"/>
              <a:t>困在出故障的电梯中，描述了整个事件，并让考生进行</a:t>
            </a:r>
            <a:r>
              <a:rPr lang="zh-CN" altLang="en-US" sz="3600" b="1" dirty="0">
                <a:solidFill>
                  <a:srgbClr val="FF0000"/>
                </a:solidFill>
              </a:rPr>
              <a:t>救援环节</a:t>
            </a:r>
            <a:r>
              <a:rPr lang="zh-CN" altLang="en-US" sz="3600" dirty="0"/>
              <a:t>的续写；</a:t>
            </a:r>
            <a:endParaRPr lang="en-US" altLang="zh-CN" sz="3600" dirty="0"/>
          </a:p>
          <a:p>
            <a:pPr marL="742950" indent="-742950" algn="just">
              <a:buAutoNum type="arabicPeriod"/>
            </a:pPr>
            <a:r>
              <a:rPr lang="en-US" altLang="zh-CN" sz="3600" dirty="0"/>
              <a:t> </a:t>
            </a:r>
            <a:r>
              <a:rPr lang="zh-CN" altLang="en-US" sz="3600" dirty="0"/>
              <a:t>以救援者的角度为原续写文本进行叙事，如</a:t>
            </a:r>
            <a:r>
              <a:rPr lang="en-US" altLang="zh-CN" sz="3600" dirty="0"/>
              <a:t>《</a:t>
            </a:r>
            <a:r>
              <a:rPr lang="zh-CN" altLang="en-US" sz="3600" dirty="0"/>
              <a:t>惊心救援</a:t>
            </a:r>
            <a:r>
              <a:rPr lang="en-US" altLang="zh-CN" sz="3600" dirty="0"/>
              <a:t>》(2024年2月名校协作体</a:t>
            </a:r>
            <a:r>
              <a:rPr lang="zh-CN" altLang="en-US" sz="3600" dirty="0"/>
              <a:t>续写</a:t>
            </a:r>
            <a:r>
              <a:rPr lang="en-US" altLang="zh-CN" sz="3600" dirty="0"/>
              <a:t>)</a:t>
            </a:r>
            <a:r>
              <a:rPr lang="zh-CN" altLang="en-US" sz="3600" dirty="0"/>
              <a:t>我是消防员，接到警情</a:t>
            </a:r>
            <a:r>
              <a:rPr lang="en-US" altLang="zh-CN" sz="3600" dirty="0"/>
              <a:t>---9</a:t>
            </a:r>
            <a:r>
              <a:rPr lang="zh-CN" altLang="en-US" sz="3600" dirty="0"/>
              <a:t>岁的孩子因捉迷藏被困在保险箱中。让考生进行</a:t>
            </a:r>
            <a:r>
              <a:rPr lang="zh-CN" altLang="en-US" sz="3600" b="1" dirty="0">
                <a:solidFill>
                  <a:srgbClr val="FF0000"/>
                </a:solidFill>
              </a:rPr>
              <a:t>施救环节</a:t>
            </a:r>
            <a:r>
              <a:rPr lang="zh-CN" altLang="en-US" sz="3600" dirty="0"/>
              <a:t>的续写。</a:t>
            </a:r>
            <a:endParaRPr lang="en-US" altLang="zh-CN" sz="3600" dirty="0"/>
          </a:p>
          <a:p>
            <a:pPr marL="742950" indent="-742950" algn="just">
              <a:buAutoNum type="arabicPeriod" startAt="3"/>
            </a:pPr>
            <a:r>
              <a:rPr lang="zh-CN" altLang="en-US" sz="3600" dirty="0"/>
              <a:t>请考生准备</a:t>
            </a:r>
            <a:r>
              <a:rPr lang="zh-CN" altLang="en-US" sz="3600" dirty="0">
                <a:solidFill>
                  <a:srgbClr val="FF0000"/>
                </a:solidFill>
              </a:rPr>
              <a:t>施救环节的前戏</a:t>
            </a:r>
            <a:r>
              <a:rPr lang="en-US" altLang="zh-CN" sz="3600" dirty="0"/>
              <a:t>---</a:t>
            </a:r>
            <a:r>
              <a:rPr lang="zh-CN" altLang="en-US" sz="3600" dirty="0">
                <a:solidFill>
                  <a:srgbClr val="FF0000"/>
                </a:solidFill>
              </a:rPr>
              <a:t>实施救援的过程</a:t>
            </a:r>
            <a:r>
              <a:rPr lang="en-US" altLang="zh-CN" sz="3600" dirty="0"/>
              <a:t>---</a:t>
            </a:r>
            <a:r>
              <a:rPr lang="zh-CN" altLang="en-US" sz="3600" dirty="0">
                <a:solidFill>
                  <a:srgbClr val="FF0000"/>
                </a:solidFill>
              </a:rPr>
              <a:t>解救成功后人物的反应</a:t>
            </a:r>
            <a:r>
              <a:rPr lang="zh-CN" altLang="en-US" sz="3600" dirty="0"/>
              <a:t>来进行这两类文本的写作。</a:t>
            </a:r>
            <a:endParaRPr lang="en-US" altLang="zh-CN" sz="36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绿色生命ppt背景图片免费下载-PPT家园"/>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绿叶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31816" y="35782"/>
            <a:ext cx="1618090" cy="523220"/>
          </a:xfrm>
          <a:prstGeom prst="rect">
            <a:avLst/>
          </a:prstGeom>
          <a:solidFill>
            <a:schemeClr val="bg1"/>
          </a:solidFill>
        </p:spPr>
        <p:txBody>
          <a:bodyPr wrap="square" rtlCol="0">
            <a:spAutoFit/>
          </a:bodyPr>
          <a:lstStyle/>
          <a:p>
            <a:r>
              <a:rPr lang="zh-CN" altLang="en-US" sz="2800" dirty="0">
                <a:solidFill>
                  <a:srgbClr val="FF0000"/>
                </a:solidFill>
                <a:latin typeface="华文彩云" panose="02010800040101010101" pitchFamily="2" charset="-122"/>
                <a:ea typeface="华文彩云" panose="02010800040101010101" pitchFamily="2" charset="-122"/>
              </a:rPr>
              <a:t>原文本</a:t>
            </a:r>
            <a:endParaRPr lang="zh-CN" altLang="en-US" sz="2800" dirty="0">
              <a:solidFill>
                <a:srgbClr val="FF0000"/>
              </a:solidFill>
              <a:latin typeface="华文彩云" panose="02010800040101010101" pitchFamily="2" charset="-122"/>
              <a:ea typeface="华文彩云" panose="02010800040101010101" pitchFamily="2" charset="-122"/>
            </a:endParaRPr>
          </a:p>
        </p:txBody>
      </p:sp>
      <p:sp>
        <p:nvSpPr>
          <p:cNvPr id="5" name="文本框 4"/>
          <p:cNvSpPr txBox="1"/>
          <p:nvPr/>
        </p:nvSpPr>
        <p:spPr>
          <a:xfrm>
            <a:off x="0" y="807477"/>
            <a:ext cx="12125739" cy="5940088"/>
          </a:xfrm>
          <a:prstGeom prst="rect">
            <a:avLst/>
          </a:prstGeom>
          <a:solidFill>
            <a:schemeClr val="bg1"/>
          </a:solidFill>
        </p:spPr>
        <p:txBody>
          <a:bodyPr wrap="square">
            <a:spAutoFit/>
          </a:bodyPr>
          <a:lstStyle/>
          <a:p>
            <a:pPr indent="266700" algn="just"/>
            <a:r>
              <a:rPr lang="en-US" altLang="zh-CN" sz="2000" kern="100" dirty="0">
                <a:effectLst/>
                <a:latin typeface="等线" panose="02010600030101010101" pitchFamily="2" charset="-122"/>
                <a:ea typeface="等线" panose="02010600030101010101" pitchFamily="2" charset="-122"/>
                <a:cs typeface="Times New Roman" panose="02020603050405020304" pitchFamily="18" charset="0"/>
              </a:rPr>
              <a:t>When we were finally dismissed from the last class of the day, the students streamed out of the classrooms. It was another boring day after school. I dragged my feet home as I sighed. Yet another uneventful day, I thought. Little did I know that the day would take a turn for the worse.</a:t>
            </a:r>
            <a:endParaRPr lang="en-US"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000" kern="100" dirty="0">
                <a:effectLst/>
                <a:latin typeface="等线" panose="02010600030101010101" pitchFamily="2" charset="-122"/>
                <a:ea typeface="等线" panose="02010600030101010101" pitchFamily="2" charset="-122"/>
                <a:cs typeface="Times New Roman" panose="02020603050405020304" pitchFamily="18" charset="0"/>
              </a:rPr>
              <a:t>The lift lobby </a:t>
            </a:r>
            <a:r>
              <a:rPr lang="zh-CN" altLang="en-US" sz="2000" kern="100" dirty="0">
                <a:effectLst/>
                <a:latin typeface="等线" panose="02010600030101010101" pitchFamily="2" charset="-122"/>
                <a:ea typeface="等线" panose="02010600030101010101" pitchFamily="2" charset="-122"/>
                <a:cs typeface="Times New Roman" panose="02020603050405020304" pitchFamily="18" charset="0"/>
              </a:rPr>
              <a:t>（电梯间） </a:t>
            </a:r>
            <a:r>
              <a:rPr lang="en-US" altLang="zh-CN" sz="2000" kern="100" dirty="0">
                <a:effectLst/>
                <a:latin typeface="等线" panose="02010600030101010101" pitchFamily="2" charset="-122"/>
                <a:ea typeface="等线" panose="02010600030101010101" pitchFamily="2" charset="-122"/>
                <a:cs typeface="Times New Roman" panose="02020603050405020304" pitchFamily="18" charset="0"/>
              </a:rPr>
              <a:t>of my flat was old and dirty. The walls, which were painted white, had been dirtied over many years. I reached my flat’s lobby, and pressed the lift button and went in. Just then, </a:t>
            </a:r>
            <a:r>
              <a:rPr lang="en-US" altLang="zh-CN" sz="2000" kern="100" dirty="0" err="1">
                <a:effectLst/>
                <a:latin typeface="等线" panose="02010600030101010101" pitchFamily="2" charset="-122"/>
                <a:ea typeface="等线" panose="02010600030101010101" pitchFamily="2" charset="-122"/>
                <a:cs typeface="Times New Roman" panose="02020603050405020304" pitchFamily="18" charset="0"/>
              </a:rPr>
              <a:t>Mrs</a:t>
            </a:r>
            <a:r>
              <a:rPr lang="en-US" altLang="zh-CN" sz="2000" kern="100" dirty="0">
                <a:effectLst/>
                <a:latin typeface="等线" panose="02010600030101010101" pitchFamily="2" charset="-122"/>
                <a:ea typeface="等线" panose="02010600030101010101" pitchFamily="2" charset="-122"/>
                <a:cs typeface="Times New Roman" panose="02020603050405020304" pitchFamily="18" charset="0"/>
              </a:rPr>
              <a:t> Lim, my elderly </a:t>
            </a:r>
            <a:r>
              <a:rPr lang="en-US" altLang="zh-CN" sz="2000" kern="100" dirty="0" err="1">
                <a:effectLst/>
                <a:latin typeface="等线" panose="02010600030101010101" pitchFamily="2" charset="-122"/>
                <a:ea typeface="等线" panose="02010600030101010101" pitchFamily="2" charset="-122"/>
                <a:cs typeface="Times New Roman" panose="02020603050405020304" pitchFamily="18" charset="0"/>
              </a:rPr>
              <a:t>neighbour</a:t>
            </a:r>
            <a:r>
              <a:rPr lang="en-US" altLang="zh-CN" sz="2000" kern="100" dirty="0">
                <a:effectLst/>
                <a:latin typeface="等线" panose="02010600030101010101" pitchFamily="2" charset="-122"/>
                <a:ea typeface="等线" panose="02010600030101010101" pitchFamily="2" charset="-122"/>
                <a:cs typeface="Times New Roman" panose="02020603050405020304" pitchFamily="18" charset="0"/>
              </a:rPr>
              <a:t>, hobbled </a:t>
            </a:r>
            <a:r>
              <a:rPr lang="zh-CN" altLang="en-US" sz="2000" kern="100" dirty="0">
                <a:effectLst/>
                <a:latin typeface="等线" panose="02010600030101010101" pitchFamily="2" charset="-122"/>
                <a:ea typeface="等线" panose="02010600030101010101" pitchFamily="2" charset="-122"/>
                <a:cs typeface="Times New Roman" panose="02020603050405020304" pitchFamily="18" charset="0"/>
              </a:rPr>
              <a:t>（蹒跚） </a:t>
            </a:r>
            <a:r>
              <a:rPr lang="en-US" altLang="zh-CN" sz="2000" kern="100" dirty="0">
                <a:effectLst/>
                <a:latin typeface="等线" panose="02010600030101010101" pitchFamily="2" charset="-122"/>
                <a:ea typeface="等线" panose="02010600030101010101" pitchFamily="2" charset="-122"/>
                <a:cs typeface="Times New Roman" panose="02020603050405020304" pitchFamily="18" charset="0"/>
              </a:rPr>
              <a:t>in. She looked ancient with tissue paper white hair, wearing a faded old-fashioned dress. I held the lift door open, flashing a friendly smile, and politely greeted her. I asked her how she felt that day and pressed the buttons. She thanked me for being so polite, then we were silent for the rest of the ride.</a:t>
            </a:r>
            <a:endParaRPr lang="en-US"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000" kern="100" dirty="0">
                <a:effectLst/>
                <a:latin typeface="等线" panose="02010600030101010101" pitchFamily="2" charset="-122"/>
                <a:ea typeface="等线" panose="02010600030101010101" pitchFamily="2" charset="-122"/>
                <a:cs typeface="Times New Roman" panose="02020603050405020304" pitchFamily="18" charset="0"/>
              </a:rPr>
              <a:t>The lift fell down increasingly fast. There were loud clanking sounds here and there while the lift grew slower and slower. My heart beat hard and fast as my hands turned cold and wet with sweat. Unfortunately, the lift came to an abrupt stop at the fifth floor. I pressed the buttons hard several times, but it was of no help. The lights on the buttons had gone out. It soon dawned on me that we were trapped. An icy fear crept up my spine. </a:t>
            </a:r>
            <a:r>
              <a:rPr lang="en-US" altLang="zh-CN" sz="2000" kern="100" dirty="0" err="1">
                <a:effectLst/>
                <a:latin typeface="等线" panose="02010600030101010101" pitchFamily="2" charset="-122"/>
                <a:ea typeface="等线" panose="02010600030101010101" pitchFamily="2" charset="-122"/>
                <a:cs typeface="Times New Roman" panose="02020603050405020304" pitchFamily="18" charset="0"/>
              </a:rPr>
              <a:t>Mrs</a:t>
            </a:r>
            <a:r>
              <a:rPr lang="en-US" altLang="zh-CN" sz="2000" kern="100" dirty="0">
                <a:effectLst/>
                <a:latin typeface="等线" panose="02010600030101010101" pitchFamily="2" charset="-122"/>
                <a:ea typeface="等线" panose="02010600030101010101" pitchFamily="2" charset="-122"/>
                <a:cs typeface="Times New Roman" panose="02020603050405020304" pitchFamily="18" charset="0"/>
              </a:rPr>
              <a:t> Lim was hysterical </a:t>
            </a:r>
            <a:r>
              <a:rPr lang="zh-CN" altLang="en-US" sz="2000" kern="100" dirty="0">
                <a:effectLst/>
                <a:latin typeface="等线" panose="02010600030101010101" pitchFamily="2" charset="-122"/>
                <a:ea typeface="等线" panose="02010600030101010101" pitchFamily="2" charset="-122"/>
                <a:cs typeface="Times New Roman" panose="02020603050405020304" pitchFamily="18" charset="0"/>
              </a:rPr>
              <a:t>（歇斯底里）</a:t>
            </a:r>
            <a:r>
              <a:rPr lang="en-US" altLang="zh-CN" sz="2000" kern="100" dirty="0">
                <a:effectLst/>
                <a:latin typeface="等线" panose="02010600030101010101" pitchFamily="2" charset="-122"/>
                <a:ea typeface="等线" panose="02010600030101010101" pitchFamily="2" charset="-122"/>
                <a:cs typeface="Times New Roman" panose="02020603050405020304" pitchFamily="18" charset="0"/>
              </a:rPr>
              <a:t>.</a:t>
            </a:r>
            <a:endParaRPr lang="en-US"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000" kern="100" dirty="0">
                <a:effectLst/>
                <a:latin typeface="等线" panose="02010600030101010101" pitchFamily="2" charset="-122"/>
                <a:ea typeface="等线" panose="02010600030101010101" pitchFamily="2" charset="-122"/>
                <a:cs typeface="Times New Roman" panose="02020603050405020304" pitchFamily="18" charset="0"/>
              </a:rPr>
              <a:t>“We will never get out!” she cried with her face pale. It had become a </a:t>
            </a:r>
            <a:r>
              <a:rPr lang="en-US" altLang="zh-CN" sz="2000" kern="100" dirty="0" err="1">
                <a:effectLst/>
                <a:latin typeface="等线" panose="02010600030101010101" pitchFamily="2" charset="-122"/>
                <a:ea typeface="等线" panose="02010600030101010101" pitchFamily="2" charset="-122"/>
                <a:cs typeface="Times New Roman" panose="02020603050405020304" pitchFamily="18" charset="0"/>
              </a:rPr>
              <a:t>colourless</a:t>
            </a:r>
            <a:r>
              <a:rPr lang="en-US" altLang="zh-CN" sz="2000" kern="100" dirty="0">
                <a:effectLst/>
                <a:latin typeface="等线" panose="02010600030101010101" pitchFamily="2" charset="-122"/>
                <a:ea typeface="等线" panose="02010600030101010101" pitchFamily="2" charset="-122"/>
                <a:cs typeface="Times New Roman" panose="02020603050405020304" pitchFamily="18" charset="0"/>
              </a:rPr>
              <a:t> mask. I had no time to lose. I pressed the bell in the lift immediately. The sound was surely deafening, but what other choice did I have? </a:t>
            </a:r>
            <a:r>
              <a:rPr lang="en-US" altLang="zh-CN" sz="2000" kern="100" dirty="0" err="1">
                <a:effectLst/>
                <a:latin typeface="等线" panose="02010600030101010101" pitchFamily="2" charset="-122"/>
                <a:ea typeface="等线" panose="02010600030101010101" pitchFamily="2" charset="-122"/>
                <a:cs typeface="Times New Roman" panose="02020603050405020304" pitchFamily="18" charset="0"/>
              </a:rPr>
              <a:t>Mrs</a:t>
            </a:r>
            <a:r>
              <a:rPr lang="en-US" altLang="zh-CN" sz="2000" kern="100" dirty="0">
                <a:effectLst/>
                <a:latin typeface="等线" panose="02010600030101010101" pitchFamily="2" charset="-122"/>
                <a:ea typeface="等线" panose="02010600030101010101" pitchFamily="2" charset="-122"/>
                <a:cs typeface="Times New Roman" panose="02020603050405020304" pitchFamily="18" charset="0"/>
              </a:rPr>
              <a:t> Lim burst into tears. I tried my very best to comfort her, telling her that everything would be all right and that we needed to find out how to get out safely. </a:t>
            </a:r>
            <a:r>
              <a:rPr lang="en-US" altLang="zh-CN" sz="2000" kern="100" dirty="0" err="1">
                <a:effectLst/>
                <a:latin typeface="等线" panose="02010600030101010101" pitchFamily="2" charset="-122"/>
                <a:ea typeface="等线" panose="02010600030101010101" pitchFamily="2" charset="-122"/>
                <a:cs typeface="Times New Roman" panose="02020603050405020304" pitchFamily="18" charset="0"/>
              </a:rPr>
              <a:t>Mrs</a:t>
            </a:r>
            <a:r>
              <a:rPr lang="en-US" altLang="zh-CN" sz="2000" kern="100" dirty="0">
                <a:effectLst/>
                <a:latin typeface="等线" panose="02010600030101010101" pitchFamily="2" charset="-122"/>
                <a:ea typeface="等线" panose="02010600030101010101" pitchFamily="2" charset="-122"/>
                <a:cs typeface="Times New Roman" panose="02020603050405020304" pitchFamily="18" charset="0"/>
              </a:rPr>
              <a:t> Lim began having trouble breathing, and I immediately helped her sit down and loosened her collar.</a:t>
            </a:r>
            <a:endParaRPr lang="en-US"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绿叶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628573"/>
            <a:ext cx="6626089" cy="5632311"/>
          </a:xfrm>
          <a:prstGeom prst="rect">
            <a:avLst/>
          </a:prstGeom>
          <a:solidFill>
            <a:schemeClr val="bg1"/>
          </a:solidFill>
        </p:spPr>
        <p:txBody>
          <a:bodyPr wrap="square">
            <a:spAutoFit/>
          </a:bodyPr>
          <a:lstStyle/>
          <a:p>
            <a:pPr indent="266700" algn="just"/>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  When we were finally dismissed from the last class of the day, the students streamed out of the classrooms. It was another boring day after school. I dragged my feet home as I sighed. Yet another uneventful day, I thought. Little did I know that the day would take a turn for the worse.</a:t>
            </a:r>
            <a:endParaRPr lang="zh-CN" altLang="zh-CN" sz="36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6" name="卷形: 垂直 5"/>
          <p:cNvSpPr/>
          <p:nvPr/>
        </p:nvSpPr>
        <p:spPr>
          <a:xfrm>
            <a:off x="6432276" y="775252"/>
            <a:ext cx="6033052" cy="5045494"/>
          </a:xfrm>
          <a:prstGeom prst="verticalScroll">
            <a:avLst/>
          </a:prstGeom>
          <a:solidFill>
            <a:schemeClr val="accent1">
              <a:lumMod val="40000"/>
              <a:lumOff val="6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115182" y="35782"/>
            <a:ext cx="3784810" cy="523220"/>
          </a:xfrm>
          <a:prstGeom prst="rect">
            <a:avLst/>
          </a:prstGeom>
          <a:solidFill>
            <a:schemeClr val="bg1"/>
          </a:solidFill>
        </p:spPr>
        <p:txBody>
          <a:bodyPr wrap="square" rtlCol="0">
            <a:spAutoFit/>
          </a:bodyPr>
          <a:lstStyle/>
          <a:p>
            <a:r>
              <a:rPr lang="en-US" altLang="zh-CN" sz="2800" dirty="0">
                <a:solidFill>
                  <a:srgbClr val="FF0000"/>
                </a:solidFill>
                <a:latin typeface="华文彩云" panose="02010800040101010101" pitchFamily="2" charset="-122"/>
                <a:ea typeface="华文彩云" panose="02010800040101010101" pitchFamily="2" charset="-122"/>
              </a:rPr>
              <a:t>Read for information </a:t>
            </a:r>
            <a:endParaRPr lang="zh-CN" altLang="en-US" sz="2800" dirty="0">
              <a:solidFill>
                <a:srgbClr val="FF0000"/>
              </a:solidFill>
              <a:latin typeface="华文彩云" panose="02010800040101010101" pitchFamily="2" charset="-122"/>
              <a:ea typeface="华文彩云" panose="02010800040101010101" pitchFamily="2" charset="-122"/>
            </a:endParaRPr>
          </a:p>
        </p:txBody>
      </p:sp>
      <p:sp>
        <p:nvSpPr>
          <p:cNvPr id="11" name="文本框 10"/>
          <p:cNvSpPr txBox="1"/>
          <p:nvPr/>
        </p:nvSpPr>
        <p:spPr>
          <a:xfrm>
            <a:off x="7255564" y="2037522"/>
            <a:ext cx="4094921" cy="646331"/>
          </a:xfrm>
          <a:prstGeom prst="rect">
            <a:avLst/>
          </a:prstGeom>
          <a:noFill/>
        </p:spPr>
        <p:txBody>
          <a:bodyPr wrap="square" rtlCol="0">
            <a:spAutoFit/>
          </a:bodyPr>
          <a:lstStyle/>
          <a:p>
            <a:r>
              <a:rPr lang="en-US" altLang="zh-CN" sz="3600" dirty="0">
                <a:solidFill>
                  <a:srgbClr val="0000FF"/>
                </a:solidFill>
              </a:rPr>
              <a:t>Q1:   </a:t>
            </a:r>
            <a:r>
              <a:rPr lang="en-US" altLang="zh-CN" sz="3600" dirty="0"/>
              <a:t>What  did I do?  </a:t>
            </a:r>
            <a:endParaRPr lang="zh-CN" altLang="en-US" sz="36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绿叶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238538" y="539123"/>
            <a:ext cx="6818242" cy="6124754"/>
          </a:xfrm>
          <a:prstGeom prst="rect">
            <a:avLst/>
          </a:prstGeom>
          <a:solidFill>
            <a:schemeClr val="bg1"/>
          </a:solidFill>
        </p:spPr>
        <p:txBody>
          <a:bodyPr wrap="square">
            <a:spAutoFit/>
          </a:bodyPr>
          <a:lstStyle/>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The lift lobby </a:t>
            </a:r>
            <a:r>
              <a:rPr lang="zh-CN" altLang="en-US" sz="2800" kern="100" dirty="0">
                <a:effectLst/>
                <a:latin typeface="等线" panose="02010600030101010101" pitchFamily="2" charset="-122"/>
                <a:ea typeface="等线" panose="02010600030101010101" pitchFamily="2" charset="-122"/>
                <a:cs typeface="Times New Roman" panose="02020603050405020304" pitchFamily="18" charset="0"/>
              </a:rPr>
              <a:t>（电梯间） </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of my flat was old and dirty. The walls, which were painted white, had been dirtied over many years. I reached my flat’s lobby, and pressed the lift button and went in. Just then, </a:t>
            </a:r>
            <a:r>
              <a:rPr lang="en-US" altLang="zh-CN" sz="2800" kern="100" dirty="0" err="1">
                <a:effectLst/>
                <a:latin typeface="等线" panose="02010600030101010101" pitchFamily="2" charset="-122"/>
                <a:ea typeface="等线" panose="02010600030101010101" pitchFamily="2" charset="-122"/>
                <a:cs typeface="Times New Roman" panose="02020603050405020304" pitchFamily="18" charset="0"/>
              </a:rPr>
              <a:t>Mrs</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Lim, my elderly </a:t>
            </a:r>
            <a:r>
              <a:rPr lang="en-US" altLang="zh-CN" sz="2800" kern="100" dirty="0" err="1">
                <a:effectLst/>
                <a:latin typeface="等线" panose="02010600030101010101" pitchFamily="2" charset="-122"/>
                <a:ea typeface="等线" panose="02010600030101010101" pitchFamily="2" charset="-122"/>
                <a:cs typeface="Times New Roman" panose="02020603050405020304" pitchFamily="18" charset="0"/>
              </a:rPr>
              <a:t>neighbour</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hobbled </a:t>
            </a:r>
            <a:r>
              <a:rPr lang="zh-CN" altLang="en-US" sz="2800" kern="100" dirty="0">
                <a:effectLst/>
                <a:latin typeface="等线" panose="02010600030101010101" pitchFamily="2" charset="-122"/>
                <a:ea typeface="等线" panose="02010600030101010101" pitchFamily="2" charset="-122"/>
                <a:cs typeface="Times New Roman" panose="02020603050405020304" pitchFamily="18" charset="0"/>
              </a:rPr>
              <a:t>（蹒跚） </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in. She looked ancient with tissue paper white hair, wearing a faded old-fashioned dress. I held the lift door open, flashing a friendly smile, and politely greeted her. I asked her how she felt that day and pressed the buttons. She thanked me for being so polite, then we were silent for the rest of the ride.</a:t>
            </a:r>
            <a:endPar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6" name="卷形: 垂直 5"/>
          <p:cNvSpPr/>
          <p:nvPr/>
        </p:nvSpPr>
        <p:spPr>
          <a:xfrm>
            <a:off x="6851372" y="1043609"/>
            <a:ext cx="5536096" cy="5620268"/>
          </a:xfrm>
          <a:prstGeom prst="verticalScroll">
            <a:avLst/>
          </a:prstGeom>
          <a:solidFill>
            <a:schemeClr val="accent1">
              <a:lumMod val="40000"/>
              <a:lumOff val="6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553738" y="2037522"/>
            <a:ext cx="4094921" cy="3416320"/>
          </a:xfrm>
          <a:prstGeom prst="rect">
            <a:avLst/>
          </a:prstGeom>
          <a:noFill/>
        </p:spPr>
        <p:txBody>
          <a:bodyPr wrap="square" rtlCol="0">
            <a:spAutoFit/>
          </a:bodyPr>
          <a:lstStyle/>
          <a:p>
            <a:r>
              <a:rPr lang="en-US" altLang="zh-CN" sz="3600" dirty="0">
                <a:solidFill>
                  <a:srgbClr val="0000FF"/>
                </a:solidFill>
              </a:rPr>
              <a:t>Q2:   How did I plan to go back to my flat</a:t>
            </a:r>
            <a:r>
              <a:rPr lang="en-US" altLang="zh-CN" sz="3600" dirty="0"/>
              <a:t>?</a:t>
            </a:r>
            <a:endParaRPr lang="en-US" altLang="zh-CN" sz="3600" dirty="0"/>
          </a:p>
          <a:p>
            <a:endParaRPr lang="en-US" altLang="zh-CN" sz="3600" dirty="0"/>
          </a:p>
          <a:p>
            <a:r>
              <a:rPr lang="en-US" altLang="zh-CN" sz="3600" dirty="0">
                <a:solidFill>
                  <a:srgbClr val="0000FF"/>
                </a:solidFill>
              </a:rPr>
              <a:t>Q3: Who did I meet ?  </a:t>
            </a:r>
            <a:endParaRPr lang="zh-CN" altLang="en-US" sz="3600" dirty="0">
              <a:solidFill>
                <a:srgbClr val="00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绿叶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539123"/>
            <a:ext cx="6271591" cy="6124754"/>
          </a:xfrm>
          <a:prstGeom prst="rect">
            <a:avLst/>
          </a:prstGeom>
          <a:solidFill>
            <a:schemeClr val="bg1"/>
          </a:solidFill>
        </p:spPr>
        <p:txBody>
          <a:bodyPr wrap="square">
            <a:spAutoFit/>
          </a:bodyPr>
          <a:lstStyle/>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The lift fell down increasingly fast. There were loud clanking sounds here and there while the lift grew slower and slower. My heart beat hard and fast as my hands turned cold and wet with sweat. Unfortunately, the lift came to an abrupt stop at the fifth floor. I pressed the buttons hard several times, but it was of no help. The lights on the buttons had gone out. It soon dawned on me that we were trapped. An icy fear crept up my spine. </a:t>
            </a:r>
            <a:r>
              <a:rPr lang="en-US" altLang="zh-CN" sz="2800" kern="100" dirty="0" err="1">
                <a:effectLst/>
                <a:latin typeface="等线" panose="02010600030101010101" pitchFamily="2" charset="-122"/>
                <a:ea typeface="等线" panose="02010600030101010101" pitchFamily="2" charset="-122"/>
                <a:cs typeface="Times New Roman" panose="02020603050405020304" pitchFamily="18" charset="0"/>
              </a:rPr>
              <a:t>Mrs</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Lim was hysterical </a:t>
            </a:r>
            <a:r>
              <a:rPr lang="zh-CN" altLang="en-US" sz="2800" kern="100" dirty="0">
                <a:effectLst/>
                <a:latin typeface="等线" panose="02010600030101010101" pitchFamily="2" charset="-122"/>
                <a:ea typeface="等线" panose="02010600030101010101" pitchFamily="2" charset="-122"/>
                <a:cs typeface="Times New Roman" panose="02020603050405020304" pitchFamily="18" charset="0"/>
              </a:rPr>
              <a:t>（歇斯底里）</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a:t>
            </a:r>
            <a:endPar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6" name="卷形: 垂直 5"/>
          <p:cNvSpPr/>
          <p:nvPr/>
        </p:nvSpPr>
        <p:spPr>
          <a:xfrm>
            <a:off x="6003235" y="539123"/>
            <a:ext cx="6188765" cy="5774066"/>
          </a:xfrm>
          <a:prstGeom prst="verticalScroll">
            <a:avLst/>
          </a:prstGeom>
          <a:solidFill>
            <a:schemeClr val="accent1">
              <a:lumMod val="40000"/>
              <a:lumOff val="6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6758609" y="2037522"/>
            <a:ext cx="4890051" cy="2308324"/>
          </a:xfrm>
          <a:prstGeom prst="rect">
            <a:avLst/>
          </a:prstGeom>
          <a:noFill/>
        </p:spPr>
        <p:txBody>
          <a:bodyPr wrap="square" rtlCol="0">
            <a:spAutoFit/>
          </a:bodyPr>
          <a:lstStyle/>
          <a:p>
            <a:r>
              <a:rPr lang="en-US" altLang="zh-CN" sz="3600" dirty="0">
                <a:solidFill>
                  <a:srgbClr val="0000FF"/>
                </a:solidFill>
              </a:rPr>
              <a:t>Q4:   What happened ?</a:t>
            </a:r>
            <a:endParaRPr lang="en-US" altLang="zh-CN" sz="3600" dirty="0">
              <a:solidFill>
                <a:srgbClr val="0000FF"/>
              </a:solidFill>
            </a:endParaRPr>
          </a:p>
          <a:p>
            <a:r>
              <a:rPr lang="en-US" altLang="zh-CN" sz="3600" dirty="0">
                <a:solidFill>
                  <a:srgbClr val="0000FF"/>
                </a:solidFill>
              </a:rPr>
              <a:t> </a:t>
            </a:r>
            <a:endParaRPr lang="en-US" altLang="zh-CN" sz="3600" dirty="0">
              <a:solidFill>
                <a:srgbClr val="0000FF"/>
              </a:solidFill>
            </a:endParaRPr>
          </a:p>
          <a:p>
            <a:r>
              <a:rPr lang="en-US" altLang="zh-CN" sz="3600" dirty="0">
                <a:solidFill>
                  <a:srgbClr val="0000FF"/>
                </a:solidFill>
              </a:rPr>
              <a:t>Q5:   How did Mrs. Lim feel?</a:t>
            </a:r>
            <a:endParaRPr lang="zh-CN" altLang="en-US" sz="3600" dirty="0">
              <a:solidFill>
                <a:srgbClr val="00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绿叶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499370"/>
            <a:ext cx="6970628" cy="5262979"/>
          </a:xfrm>
          <a:prstGeom prst="rect">
            <a:avLst/>
          </a:prstGeom>
          <a:solidFill>
            <a:schemeClr val="bg1"/>
          </a:solidFill>
        </p:spPr>
        <p:txBody>
          <a:bodyPr wrap="square">
            <a:spAutoFit/>
          </a:bodyPr>
          <a:lstStyle/>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“We will never get out!” she cried with her face pale. It had become a </a:t>
            </a:r>
            <a:r>
              <a:rPr lang="en-US" altLang="zh-CN" sz="2800" kern="100" dirty="0" err="1">
                <a:effectLst/>
                <a:latin typeface="等线" panose="02010600030101010101" pitchFamily="2" charset="-122"/>
                <a:ea typeface="等线" panose="02010600030101010101" pitchFamily="2" charset="-122"/>
                <a:cs typeface="Times New Roman" panose="02020603050405020304" pitchFamily="18" charset="0"/>
              </a:rPr>
              <a:t>colourless</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mask. I had no time to lose. I pressed the bell in the lift immediately. The sound was surely deafening, but what other choice did I have? </a:t>
            </a:r>
            <a:r>
              <a:rPr lang="en-US" altLang="zh-CN" sz="2800" kern="100" dirty="0" err="1">
                <a:effectLst/>
                <a:latin typeface="等线" panose="02010600030101010101" pitchFamily="2" charset="-122"/>
                <a:ea typeface="等线" panose="02010600030101010101" pitchFamily="2" charset="-122"/>
                <a:cs typeface="Times New Roman" panose="02020603050405020304" pitchFamily="18" charset="0"/>
              </a:rPr>
              <a:t>Mrs</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Lim burst into tears. I tried my very best to comfort her, telling her that everything would be all right and that we needed to find out how to get out safely. </a:t>
            </a:r>
            <a:r>
              <a:rPr lang="en-US" altLang="zh-CN" sz="2800" kern="100" dirty="0" err="1">
                <a:effectLst/>
                <a:latin typeface="等线" panose="02010600030101010101" pitchFamily="2" charset="-122"/>
                <a:ea typeface="等线" panose="02010600030101010101" pitchFamily="2" charset="-122"/>
                <a:cs typeface="Times New Roman" panose="02020603050405020304" pitchFamily="18" charset="0"/>
              </a:rPr>
              <a:t>Mrs</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Lim began having trouble breathing, and I immediately helped her sit down and loosened her collar.</a:t>
            </a:r>
            <a:endPar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6" name="卷形: 垂直 5"/>
          <p:cNvSpPr/>
          <p:nvPr/>
        </p:nvSpPr>
        <p:spPr>
          <a:xfrm>
            <a:off x="6907696" y="655983"/>
            <a:ext cx="5284304" cy="5106366"/>
          </a:xfrm>
          <a:prstGeom prst="verticalScroll">
            <a:avLst/>
          </a:prstGeom>
          <a:solidFill>
            <a:schemeClr val="accent1">
              <a:lumMod val="40000"/>
              <a:lumOff val="6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553738" y="1669775"/>
            <a:ext cx="4094921" cy="3416320"/>
          </a:xfrm>
          <a:prstGeom prst="rect">
            <a:avLst/>
          </a:prstGeom>
          <a:noFill/>
        </p:spPr>
        <p:txBody>
          <a:bodyPr wrap="square" rtlCol="0">
            <a:spAutoFit/>
          </a:bodyPr>
          <a:lstStyle/>
          <a:p>
            <a:r>
              <a:rPr lang="en-US" altLang="zh-CN" sz="3600" dirty="0">
                <a:solidFill>
                  <a:srgbClr val="0000FF"/>
                </a:solidFill>
              </a:rPr>
              <a:t>Q6:   What was wrong with Mrs. Lim?</a:t>
            </a:r>
            <a:endParaRPr lang="en-US" altLang="zh-CN" sz="3600" dirty="0">
              <a:solidFill>
                <a:srgbClr val="0000FF"/>
              </a:solidFill>
            </a:endParaRPr>
          </a:p>
          <a:p>
            <a:endParaRPr lang="en-US" altLang="zh-CN" sz="3600" dirty="0">
              <a:solidFill>
                <a:srgbClr val="0000FF"/>
              </a:solidFill>
            </a:endParaRPr>
          </a:p>
          <a:p>
            <a:r>
              <a:rPr lang="en-US" altLang="zh-CN" sz="3600" dirty="0">
                <a:solidFill>
                  <a:srgbClr val="0000FF"/>
                </a:solidFill>
              </a:rPr>
              <a:t>Q7:  How did I help her? </a:t>
            </a:r>
            <a:endParaRPr lang="zh-CN" altLang="en-US" sz="3600" dirty="0">
              <a:solidFill>
                <a:srgbClr val="00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绿叶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628573"/>
            <a:ext cx="6626089" cy="5632311"/>
          </a:xfrm>
          <a:prstGeom prst="rect">
            <a:avLst/>
          </a:prstGeom>
          <a:solidFill>
            <a:schemeClr val="bg1"/>
          </a:solidFill>
        </p:spPr>
        <p:txBody>
          <a:bodyPr wrap="square">
            <a:spAutoFit/>
          </a:bodyPr>
          <a:lstStyle/>
          <a:p>
            <a:pPr indent="266700" algn="just"/>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  When we were finally dismissed from the last class of the day, the students streamed out of the classrooms. It was another boring day after school. I dragged my feet home as I sighed. </a:t>
            </a:r>
            <a:r>
              <a:rPr lang="en-US" altLang="zh-CN" sz="36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Yet another uneventful day, I thought. </a:t>
            </a: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Little did I know that the day would take a turn for the worse.</a:t>
            </a:r>
            <a:endParaRPr lang="zh-CN" altLang="zh-CN" sz="36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6" name="卷形: 垂直 5"/>
          <p:cNvSpPr/>
          <p:nvPr/>
        </p:nvSpPr>
        <p:spPr>
          <a:xfrm>
            <a:off x="6432276" y="188435"/>
            <a:ext cx="6033052" cy="6072449"/>
          </a:xfrm>
          <a:prstGeom prst="verticalScroll">
            <a:avLst/>
          </a:prstGeom>
          <a:solidFill>
            <a:schemeClr val="bg1"/>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115182" y="35782"/>
            <a:ext cx="3784810" cy="523220"/>
          </a:xfrm>
          <a:prstGeom prst="rect">
            <a:avLst/>
          </a:prstGeom>
          <a:solidFill>
            <a:schemeClr val="bg1"/>
          </a:solidFill>
        </p:spPr>
        <p:txBody>
          <a:bodyPr wrap="square" rtlCol="0">
            <a:spAutoFit/>
          </a:bodyPr>
          <a:lstStyle/>
          <a:p>
            <a:r>
              <a:rPr lang="en-US" altLang="zh-CN" sz="2800" dirty="0">
                <a:solidFill>
                  <a:srgbClr val="FF0000"/>
                </a:solidFill>
                <a:latin typeface="华文彩云" panose="02010800040101010101" pitchFamily="2" charset="-122"/>
                <a:ea typeface="华文彩云" panose="02010800040101010101" pitchFamily="2" charset="-122"/>
              </a:rPr>
              <a:t>Read for information </a:t>
            </a:r>
            <a:endParaRPr lang="zh-CN" altLang="en-US" sz="2800" dirty="0">
              <a:solidFill>
                <a:srgbClr val="FF0000"/>
              </a:solidFill>
              <a:latin typeface="华文彩云" panose="02010800040101010101" pitchFamily="2" charset="-122"/>
              <a:ea typeface="华文彩云" panose="02010800040101010101" pitchFamily="2" charset="-122"/>
            </a:endParaRPr>
          </a:p>
        </p:txBody>
      </p:sp>
      <p:sp>
        <p:nvSpPr>
          <p:cNvPr id="10" name="文本框 9"/>
          <p:cNvSpPr txBox="1"/>
          <p:nvPr/>
        </p:nvSpPr>
        <p:spPr>
          <a:xfrm>
            <a:off x="7613366" y="238548"/>
            <a:ext cx="3935896" cy="646331"/>
          </a:xfrm>
          <a:prstGeom prst="rect">
            <a:avLst/>
          </a:prstGeom>
          <a:solidFill>
            <a:schemeClr val="bg1"/>
          </a:solidFill>
        </p:spPr>
        <p:txBody>
          <a:bodyPr wrap="square" rtlCol="0">
            <a:spAutoFit/>
          </a:bodyPr>
          <a:lstStyle/>
          <a:p>
            <a:r>
              <a:rPr lang="en-US" altLang="zh-CN" sz="3600" dirty="0">
                <a:solidFill>
                  <a:srgbClr val="9900CC"/>
                </a:solidFill>
              </a:rPr>
              <a:t>       echo 1</a:t>
            </a:r>
            <a:endParaRPr lang="zh-CN" altLang="en-US" sz="3600" dirty="0">
              <a:solidFill>
                <a:srgbClr val="9900CC"/>
              </a:solidFill>
            </a:endParaRPr>
          </a:p>
        </p:txBody>
      </p:sp>
      <p:sp>
        <p:nvSpPr>
          <p:cNvPr id="11" name="文本框 10"/>
          <p:cNvSpPr txBox="1"/>
          <p:nvPr/>
        </p:nvSpPr>
        <p:spPr>
          <a:xfrm>
            <a:off x="7255564" y="2037522"/>
            <a:ext cx="4094921" cy="2862322"/>
          </a:xfrm>
          <a:prstGeom prst="rect">
            <a:avLst/>
          </a:prstGeom>
          <a:noFill/>
        </p:spPr>
        <p:txBody>
          <a:bodyPr wrap="square" rtlCol="0">
            <a:spAutoFit/>
          </a:bodyPr>
          <a:lstStyle/>
          <a:p>
            <a:r>
              <a:rPr lang="en-US" altLang="zh-CN" sz="3600" dirty="0">
                <a:solidFill>
                  <a:srgbClr val="0000FF"/>
                </a:solidFill>
              </a:rPr>
              <a:t>It was really an eventful day, on which a life-or –death accident happened. </a:t>
            </a:r>
            <a:endParaRPr lang="zh-CN" altLang="en-US" sz="36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绿叶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卷形: 垂直 5"/>
          <p:cNvSpPr/>
          <p:nvPr/>
        </p:nvSpPr>
        <p:spPr>
          <a:xfrm>
            <a:off x="6331226" y="523220"/>
            <a:ext cx="6211956" cy="6124754"/>
          </a:xfrm>
          <a:prstGeom prst="verticalScroll">
            <a:avLst/>
          </a:prstGeom>
          <a:solidFill>
            <a:schemeClr val="bg1"/>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800" kern="100">
                <a:effectLst/>
                <a:latin typeface="等线" panose="02010600030101010101" pitchFamily="2" charset="-122"/>
                <a:ea typeface="等线" panose="02010600030101010101" pitchFamily="2" charset="-122"/>
                <a:cs typeface="Times New Roman" panose="02020603050405020304" pitchFamily="18" charset="0"/>
              </a:rPr>
              <a:t> “ </a:t>
            </a:r>
            <a:endParaRPr lang="zh-CN" altLang="en-US"/>
          </a:p>
        </p:txBody>
      </p:sp>
      <p:sp>
        <p:nvSpPr>
          <p:cNvPr id="9" name="文本框 8"/>
          <p:cNvSpPr txBox="1"/>
          <p:nvPr/>
        </p:nvSpPr>
        <p:spPr>
          <a:xfrm>
            <a:off x="1029044" y="0"/>
            <a:ext cx="2956547" cy="523220"/>
          </a:xfrm>
          <a:prstGeom prst="rect">
            <a:avLst/>
          </a:prstGeom>
          <a:solidFill>
            <a:schemeClr val="bg1"/>
          </a:solidFill>
        </p:spPr>
        <p:txBody>
          <a:bodyPr wrap="square" rtlCol="0">
            <a:spAutoFit/>
          </a:bodyPr>
          <a:lstStyle/>
          <a:p>
            <a:r>
              <a:rPr lang="en-US" altLang="zh-CN" sz="2800" dirty="0">
                <a:solidFill>
                  <a:srgbClr val="FF0000"/>
                </a:solidFill>
                <a:latin typeface="方正舒体" panose="02010601030101010101" pitchFamily="2" charset="-122"/>
                <a:ea typeface="方正舒体" panose="02010601030101010101" pitchFamily="2" charset="-122"/>
              </a:rPr>
              <a:t>Read for clues</a:t>
            </a:r>
            <a:endParaRPr lang="zh-CN" altLang="en-US" sz="2800" dirty="0">
              <a:solidFill>
                <a:srgbClr val="FF0000"/>
              </a:solidFill>
              <a:latin typeface="方正舒体" panose="02010601030101010101" pitchFamily="2" charset="-122"/>
              <a:ea typeface="方正舒体" panose="02010601030101010101" pitchFamily="2" charset="-122"/>
            </a:endParaRPr>
          </a:p>
        </p:txBody>
      </p:sp>
      <p:sp>
        <p:nvSpPr>
          <p:cNvPr id="4" name="文本框 3"/>
          <p:cNvSpPr txBox="1"/>
          <p:nvPr/>
        </p:nvSpPr>
        <p:spPr>
          <a:xfrm>
            <a:off x="8533072" y="695080"/>
            <a:ext cx="1565085" cy="523220"/>
          </a:xfrm>
          <a:prstGeom prst="rect">
            <a:avLst/>
          </a:prstGeom>
          <a:solidFill>
            <a:schemeClr val="bg1"/>
          </a:solidFill>
        </p:spPr>
        <p:txBody>
          <a:bodyPr wrap="square" rtlCol="0">
            <a:spAutoFit/>
          </a:bodyPr>
          <a:lstStyle/>
          <a:p>
            <a:r>
              <a:rPr lang="en-US" altLang="zh-CN" sz="2800" dirty="0">
                <a:solidFill>
                  <a:srgbClr val="FF0000"/>
                </a:solidFill>
                <a:latin typeface="方正舒体" panose="02010601030101010101" pitchFamily="2" charset="-122"/>
                <a:ea typeface="方正舒体" panose="02010601030101010101" pitchFamily="2" charset="-122"/>
              </a:rPr>
              <a:t>Echo 2</a:t>
            </a:r>
            <a:endParaRPr lang="zh-CN" altLang="en-US" sz="2800" dirty="0">
              <a:solidFill>
                <a:srgbClr val="FF0000"/>
              </a:solidFill>
              <a:latin typeface="方正舒体" panose="02010601030101010101" pitchFamily="2" charset="-122"/>
              <a:ea typeface="方正舒体" panose="02010601030101010101" pitchFamily="2" charset="-122"/>
            </a:endParaRPr>
          </a:p>
        </p:txBody>
      </p:sp>
      <p:sp>
        <p:nvSpPr>
          <p:cNvPr id="7" name="文本框 6"/>
          <p:cNvSpPr txBox="1"/>
          <p:nvPr/>
        </p:nvSpPr>
        <p:spPr>
          <a:xfrm>
            <a:off x="7146235" y="2037522"/>
            <a:ext cx="4800599" cy="3416320"/>
          </a:xfrm>
          <a:prstGeom prst="rect">
            <a:avLst/>
          </a:prstGeom>
          <a:noFill/>
        </p:spPr>
        <p:txBody>
          <a:bodyPr wrap="square" rtlCol="0">
            <a:spAutoFit/>
          </a:bodyPr>
          <a:lstStyle/>
          <a:p>
            <a:r>
              <a:rPr lang="en-US" altLang="zh-CN" sz="3600" dirty="0">
                <a:solidFill>
                  <a:srgbClr val="7030A0"/>
                </a:solidFill>
              </a:rPr>
              <a:t>As the lift door opened, I breathed a sigh of relief. Eventually, the emergency responders came to our rescue and helped us out. </a:t>
            </a:r>
            <a:endParaRPr lang="zh-CN" altLang="en-US" sz="3600" dirty="0">
              <a:solidFill>
                <a:srgbClr val="0000FF"/>
              </a:solidFill>
            </a:endParaRPr>
          </a:p>
        </p:txBody>
      </p:sp>
      <p:sp>
        <p:nvSpPr>
          <p:cNvPr id="5" name="文本框 4"/>
          <p:cNvSpPr txBox="1"/>
          <p:nvPr/>
        </p:nvSpPr>
        <p:spPr>
          <a:xfrm>
            <a:off x="29821" y="523220"/>
            <a:ext cx="6761919" cy="6124754"/>
          </a:xfrm>
          <a:prstGeom prst="rect">
            <a:avLst/>
          </a:prstGeom>
          <a:solidFill>
            <a:schemeClr val="bg1"/>
          </a:solidFill>
        </p:spPr>
        <p:txBody>
          <a:bodyPr wrap="square">
            <a:spAutoFit/>
          </a:bodyPr>
          <a:lstStyle/>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The lift lobby </a:t>
            </a:r>
            <a:r>
              <a:rPr lang="zh-CN" altLang="en-US" sz="2800" kern="100" dirty="0">
                <a:effectLst/>
                <a:latin typeface="等线" panose="02010600030101010101" pitchFamily="2" charset="-122"/>
                <a:ea typeface="等线" panose="02010600030101010101" pitchFamily="2" charset="-122"/>
                <a:cs typeface="Times New Roman" panose="02020603050405020304" pitchFamily="18" charset="0"/>
              </a:rPr>
              <a:t>（电梯间） </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of my flat was old and dirty. The walls, which were painted white, had been dirtied over many years. I reached my flat’s lobby, and pressed the lift button and went in. Just then, </a:t>
            </a:r>
            <a:r>
              <a:rPr lang="en-US" altLang="zh-CN" sz="2800" kern="100" dirty="0" err="1">
                <a:effectLst/>
                <a:latin typeface="等线" panose="02010600030101010101" pitchFamily="2" charset="-122"/>
                <a:ea typeface="等线" panose="02010600030101010101" pitchFamily="2" charset="-122"/>
                <a:cs typeface="Times New Roman" panose="02020603050405020304" pitchFamily="18" charset="0"/>
              </a:rPr>
              <a:t>Mrs</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Lim, my elderly </a:t>
            </a:r>
            <a:r>
              <a:rPr lang="en-US" altLang="zh-CN" sz="2800" kern="100" dirty="0" err="1">
                <a:effectLst/>
                <a:latin typeface="等线" panose="02010600030101010101" pitchFamily="2" charset="-122"/>
                <a:ea typeface="等线" panose="02010600030101010101" pitchFamily="2" charset="-122"/>
                <a:cs typeface="Times New Roman" panose="02020603050405020304" pitchFamily="18" charset="0"/>
              </a:rPr>
              <a:t>neighbour</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hobbled </a:t>
            </a:r>
            <a:r>
              <a:rPr lang="zh-CN" altLang="en-US" sz="2800" kern="100" dirty="0">
                <a:effectLst/>
                <a:latin typeface="等线" panose="02010600030101010101" pitchFamily="2" charset="-122"/>
                <a:ea typeface="等线" panose="02010600030101010101" pitchFamily="2" charset="-122"/>
                <a:cs typeface="Times New Roman" panose="02020603050405020304" pitchFamily="18" charset="0"/>
              </a:rPr>
              <a:t>（蹒跚） </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in. She looked ancient with tissue paper white hair, wearing a faded old-fashioned dress. </a:t>
            </a:r>
            <a:r>
              <a:rPr lang="en-US" altLang="zh-CN" sz="2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I held the lift door open, flashing a friendly smile, and politely greeted her. </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I asked her how she felt that day and pressed the buttons. She thanked me for being so polite, then we were silent for the rest of the ride.</a:t>
            </a:r>
            <a:endPar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12470</Words>
  <Application>WPS 演示</Application>
  <PresentationFormat>宽屏</PresentationFormat>
  <Paragraphs>204</Paragraphs>
  <Slides>29</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29</vt:i4>
      </vt:variant>
    </vt:vector>
  </HeadingPairs>
  <TitlesOfParts>
    <vt:vector size="45" baseType="lpstr">
      <vt:lpstr>Arial</vt:lpstr>
      <vt:lpstr>宋体</vt:lpstr>
      <vt:lpstr>Wingdings</vt:lpstr>
      <vt:lpstr>方正舒体</vt:lpstr>
      <vt:lpstr>方正姚体</vt:lpstr>
      <vt:lpstr>华文彩云</vt:lpstr>
      <vt:lpstr>等线</vt:lpstr>
      <vt:lpstr>Times New Roman</vt:lpstr>
      <vt:lpstr>微软雅黑</vt:lpstr>
      <vt:lpstr>Arial Unicode MS</vt:lpstr>
      <vt:lpstr>等线 Light</vt:lpstr>
      <vt:lpstr>Bernard MT Condensed</vt:lpstr>
      <vt:lpstr>HelveticaNeue</vt:lpstr>
      <vt:lpstr>华文新魏</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jiahui fu</dc:creator>
  <cp:lastModifiedBy>Administrator</cp:lastModifiedBy>
  <cp:revision>442</cp:revision>
  <dcterms:created xsi:type="dcterms:W3CDTF">2024-01-20T13:02:00Z</dcterms:created>
  <dcterms:modified xsi:type="dcterms:W3CDTF">2024-03-28T03:26:40Z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