
<file path=[Content_Types].xml><?xml version="1.0" encoding="utf-8"?>
<Types xmlns="http://schemas.openxmlformats.org/package/2006/content-types">
  <Default Extension="jpeg" ContentType="image/jpeg"/>
  <Default Extension="gif" ContentType="image/gi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Lst>
  <p:notesMasterIdLst>
    <p:notesMasterId r:id="rId6"/>
  </p:notesMasterIdLst>
  <p:sldIdLst>
    <p:sldId id="1166" r:id="rId4"/>
    <p:sldId id="256" r:id="rId5"/>
    <p:sldId id="301" r:id="rId7"/>
    <p:sldId id="388" r:id="rId8"/>
    <p:sldId id="712" r:id="rId9"/>
    <p:sldId id="337" r:id="rId10"/>
    <p:sldId id="790" r:id="rId11"/>
    <p:sldId id="338" r:id="rId12"/>
    <p:sldId id="867" r:id="rId13"/>
    <p:sldId id="339" r:id="rId14"/>
    <p:sldId id="340" r:id="rId15"/>
    <p:sldId id="342" r:id="rId16"/>
    <p:sldId id="941" r:id="rId17"/>
    <p:sldId id="343" r:id="rId18"/>
    <p:sldId id="344" r:id="rId19"/>
    <p:sldId id="943" r:id="rId20"/>
    <p:sldId id="345" r:id="rId21"/>
    <p:sldId id="1007" r:id="rId22"/>
    <p:sldId id="346" r:id="rId23"/>
    <p:sldId id="347" r:id="rId24"/>
    <p:sldId id="348" r:id="rId25"/>
    <p:sldId id="350" r:id="rId26"/>
    <p:sldId id="351" r:id="rId27"/>
    <p:sldId id="352" r:id="rId28"/>
    <p:sldId id="353" r:id="rId29"/>
    <p:sldId id="355" r:id="rId30"/>
    <p:sldId id="356" r:id="rId31"/>
    <p:sldId id="357" r:id="rId32"/>
    <p:sldId id="643" r:id="rId33"/>
    <p:sldId id="358" r:id="rId34"/>
    <p:sldId id="1066" r:id="rId35"/>
    <p:sldId id="359" r:id="rId36"/>
    <p:sldId id="360" r:id="rId37"/>
    <p:sldId id="1112" r:id="rId38"/>
    <p:sldId id="363" r:id="rId39"/>
    <p:sldId id="365" r:id="rId40"/>
    <p:sldId id="389" r:id="rId41"/>
    <p:sldId id="366" r:id="rId42"/>
    <p:sldId id="368" r:id="rId43"/>
    <p:sldId id="369" r:id="rId44"/>
    <p:sldId id="654" r:id="rId45"/>
    <p:sldId id="370" r:id="rId46"/>
    <p:sldId id="1145" r:id="rId47"/>
    <p:sldId id="371" r:id="rId48"/>
    <p:sldId id="372" r:id="rId49"/>
    <p:sldId id="373" r:id="rId50"/>
    <p:sldId id="374" r:id="rId51"/>
    <p:sldId id="375" r:id="rId52"/>
    <p:sldId id="376" r:id="rId53"/>
    <p:sldId id="377" r:id="rId54"/>
    <p:sldId id="1149" r:id="rId55"/>
    <p:sldId id="1147" r:id="rId56"/>
    <p:sldId id="378" r:id="rId57"/>
    <p:sldId id="1150" r:id="rId58"/>
    <p:sldId id="379" r:id="rId59"/>
    <p:sldId id="1146" r:id="rId60"/>
    <p:sldId id="380" r:id="rId61"/>
    <p:sldId id="381" r:id="rId62"/>
    <p:sldId id="382" r:id="rId63"/>
    <p:sldId id="384" r:id="rId64"/>
    <p:sldId id="387"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42B"/>
    <a:srgbClr val="67AC31"/>
    <a:srgbClr val="6DAE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2" autoAdjust="0"/>
    <p:restoredTop sz="94660"/>
  </p:normalViewPr>
  <p:slideViewPr>
    <p:cSldViewPr snapToGrid="0" showGuides="1">
      <p:cViewPr>
        <p:scale>
          <a:sx n="75" d="100"/>
          <a:sy n="75" d="100"/>
        </p:scale>
        <p:origin x="1932" y="816"/>
      </p:cViewPr>
      <p:guideLst>
        <p:guide orient="horz" pos="2233"/>
        <p:guide pos="3738"/>
      </p:guideLst>
    </p:cSldViewPr>
  </p:slideViewPr>
  <p:notesTextViewPr>
    <p:cViewPr>
      <p:scale>
        <a:sx n="1" d="1"/>
        <a:sy n="1" d="1"/>
      </p:scale>
      <p:origin x="0" y="0"/>
    </p:cViewPr>
  </p:notesTextViewPr>
  <p:sorterViewPr>
    <p:cViewPr>
      <p:scale>
        <a:sx n="62" d="100"/>
        <a:sy n="62"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59D621-CD7D-47E3-A862-0B35EDF96A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8D581-5F71-4415-AF93-6311B0292F56}"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5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0" name="TextBox 9"/>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dirty="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5" b="1" baseline="0">
                <a:solidFill>
                  <a:schemeClr val="tx1">
                    <a:lumMod val="50000"/>
                    <a:lumOff val="50000"/>
                  </a:schemeClr>
                </a:solidFill>
              </a:defRPr>
            </a:lvl1pPr>
          </a:lstStyle>
          <a:p>
            <a:r>
              <a:rPr lang="en-US" dirty="0"/>
              <a:t>Click To Edit Master Title Style</a:t>
            </a:r>
            <a:endParaRPr lang="en-US" dirty="0"/>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5" b="1" baseline="0">
                <a:solidFill>
                  <a:schemeClr val="bg1">
                    <a:lumMod val="75000"/>
                  </a:schemeClr>
                </a:solidFill>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Subtext Goes Here</a:t>
            </a:r>
            <a:endParaRPr lang="en-US" dirty="0"/>
          </a:p>
        </p:txBody>
      </p:sp>
      <p:sp>
        <p:nvSpPr>
          <p:cNvPr id="22" name="Round Same Side Corner Rectangle 21"/>
          <p:cNvSpPr/>
          <p:nvPr userDrawn="1"/>
        </p:nvSpPr>
        <p:spPr>
          <a:xfrm rot="16200000" flipH="1">
            <a:off x="11731145" y="6331908"/>
            <a:ext cx="384047" cy="537665"/>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50000"/>
                  <a:lumOff val="50000"/>
                </a:schemeClr>
              </a:solidFill>
            </a:endParaRPr>
          </a:p>
        </p:txBody>
      </p:sp>
      <p:sp>
        <p:nvSpPr>
          <p:cNvPr id="23" name="Slide Number Placeholder 4"/>
          <p:cNvSpPr>
            <a:spLocks noGrp="1"/>
          </p:cNvSpPr>
          <p:nvPr>
            <p:ph type="sldNum" sz="quarter" idx="12"/>
          </p:nvPr>
        </p:nvSpPr>
        <p:spPr>
          <a:xfrm>
            <a:off x="11662442" y="6408717"/>
            <a:ext cx="508001" cy="366183"/>
          </a:xfrm>
          <a:prstGeom prst="rect">
            <a:avLst/>
          </a:prstGeom>
        </p:spPr>
        <p:txBody>
          <a:bodyPr anchor="ctr"/>
          <a:lstStyle>
            <a:lvl1pPr algn="ctr">
              <a:defRPr sz="1200" b="1">
                <a:solidFill>
                  <a:schemeClr val="tx1">
                    <a:lumMod val="50000"/>
                    <a:lumOff val="50000"/>
                  </a:schemeClr>
                </a:solidFill>
              </a:defRPr>
            </a:lvl1pPr>
          </a:lstStyle>
          <a:p>
            <a:fld id="{C136B7D2-B98C-44FD-8D04-7EC62A564975}"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3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4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3.jpeg"/><Relationship Id="rId20" Type="http://schemas.openxmlformats.org/officeDocument/2006/relationships/image" Target="../media/image2.jpeg"/><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21"/>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5.jpe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tags" Target="../tags/tag19.xml"/><Relationship Id="rId1" Type="http://schemas.openxmlformats.org/officeDocument/2006/relationships/tags" Target="../tags/tag18.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1.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tags" Target="../tags/tag21.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1.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tags" Target="../tags/tag23.xml"/><Relationship Id="rId1" Type="http://schemas.openxmlformats.org/officeDocument/2006/relationships/tags" Target="../tags/tag22.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1.xml"/><Relationship Id="rId4" Type="http://schemas.openxmlformats.org/officeDocument/2006/relationships/image" Target="../media/image26.GIF"/><Relationship Id="rId3" Type="http://schemas.openxmlformats.org/officeDocument/2006/relationships/image" Target="../media/image25.png"/><Relationship Id="rId2" Type="http://schemas.openxmlformats.org/officeDocument/2006/relationships/tags" Target="../tags/tag25.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1.xml"/><Relationship Id="rId4" Type="http://schemas.openxmlformats.org/officeDocument/2006/relationships/image" Target="../media/image28.GIF"/><Relationship Id="rId3" Type="http://schemas.openxmlformats.org/officeDocument/2006/relationships/image" Target="../media/image27.png"/><Relationship Id="rId2" Type="http://schemas.openxmlformats.org/officeDocument/2006/relationships/tags" Target="../tags/tag27.xml"/><Relationship Id="rId1" Type="http://schemas.openxmlformats.org/officeDocument/2006/relationships/tags" Target="../tags/tag26.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1.xml"/><Relationship Id="rId3" Type="http://schemas.openxmlformats.org/officeDocument/2006/relationships/image" Target="../media/image29.GIF"/><Relationship Id="rId2" Type="http://schemas.openxmlformats.org/officeDocument/2006/relationships/tags" Target="../tags/tag29.xml"/><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1.xml"/><Relationship Id="rId4" Type="http://schemas.openxmlformats.org/officeDocument/2006/relationships/image" Target="../media/image31.png"/><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1.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tags" Target="../tags/tag33.xml"/><Relationship Id="rId1" Type="http://schemas.openxmlformats.org/officeDocument/2006/relationships/tags" Target="../tags/tag32.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1.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tags" Target="../tags/tag35.xml"/><Relationship Id="rId1" Type="http://schemas.openxmlformats.org/officeDocument/2006/relationships/tags" Target="../tags/tag34.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tags" Target="../tags/tag37.xml"/><Relationship Id="rId1" Type="http://schemas.openxmlformats.org/officeDocument/2006/relationships/tags" Target="../tags/tag36.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1.xml"/><Relationship Id="rId3" Type="http://schemas.openxmlformats.org/officeDocument/2006/relationships/image" Target="../media/image39.png"/><Relationship Id="rId2" Type="http://schemas.openxmlformats.org/officeDocument/2006/relationships/tags" Target="../tags/tag39.xml"/><Relationship Id="rId1" Type="http://schemas.openxmlformats.org/officeDocument/2006/relationships/tags" Target="../tags/tag38.xml"/></Relationships>
</file>

<file path=ppt/slides/_rels/slide21.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3" Type="http://schemas.openxmlformats.org/officeDocument/2006/relationships/notesSlide" Target="../notesSlides/notesSlide20.xml"/><Relationship Id="rId12" Type="http://schemas.openxmlformats.org/officeDocument/2006/relationships/slideLayout" Target="../slideLayouts/slideLayout11.xml"/><Relationship Id="rId11" Type="http://schemas.openxmlformats.org/officeDocument/2006/relationships/image" Target="../media/image41.png"/><Relationship Id="rId10" Type="http://schemas.openxmlformats.org/officeDocument/2006/relationships/image" Target="../media/image40.png"/><Relationship Id="rId1" Type="http://schemas.openxmlformats.org/officeDocument/2006/relationships/tags" Target="../tags/tag40.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1.xml"/><Relationship Id="rId5" Type="http://schemas.openxmlformats.org/officeDocument/2006/relationships/image" Target="../media/image44.GIF"/><Relationship Id="rId4" Type="http://schemas.openxmlformats.org/officeDocument/2006/relationships/image" Target="../media/image43.png"/><Relationship Id="rId3" Type="http://schemas.openxmlformats.org/officeDocument/2006/relationships/image" Target="../media/image42.GIF"/><Relationship Id="rId2" Type="http://schemas.openxmlformats.org/officeDocument/2006/relationships/tags" Target="../tags/tag50.xml"/><Relationship Id="rId1" Type="http://schemas.openxmlformats.org/officeDocument/2006/relationships/tags" Target="../tags/tag49.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1.xml"/><Relationship Id="rId3" Type="http://schemas.openxmlformats.org/officeDocument/2006/relationships/image" Target="../media/image45.png"/><Relationship Id="rId2" Type="http://schemas.openxmlformats.org/officeDocument/2006/relationships/tags" Target="../tags/tag52.xml"/><Relationship Id="rId1" Type="http://schemas.openxmlformats.org/officeDocument/2006/relationships/tags" Target="../tags/tag51.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1.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tags" Target="../tags/tag54.xml"/><Relationship Id="rId1" Type="http://schemas.openxmlformats.org/officeDocument/2006/relationships/tags" Target="../tags/tag53.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tags" Target="../tags/tag56.xml"/><Relationship Id="rId1" Type="http://schemas.openxmlformats.org/officeDocument/2006/relationships/tags" Target="../tags/tag55.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1.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tags" Target="../tags/tag58.xml"/><Relationship Id="rId1" Type="http://schemas.openxmlformats.org/officeDocument/2006/relationships/tags" Target="../tags/tag57.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11.xml"/><Relationship Id="rId4" Type="http://schemas.openxmlformats.org/officeDocument/2006/relationships/image" Target="../media/image55.png"/><Relationship Id="rId3" Type="http://schemas.openxmlformats.org/officeDocument/2006/relationships/image" Target="../media/image54.GIF"/><Relationship Id="rId2" Type="http://schemas.openxmlformats.org/officeDocument/2006/relationships/tags" Target="../tags/tag60.xml"/><Relationship Id="rId1" Type="http://schemas.openxmlformats.org/officeDocument/2006/relationships/tags" Target="../tags/tag59.xml"/></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tags" Target="../tags/tag62.xml"/><Relationship Id="rId1" Type="http://schemas.openxmlformats.org/officeDocument/2006/relationships/tags" Target="../tags/tag6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60.png"/><Relationship Id="rId1" Type="http://schemas.openxmlformats.org/officeDocument/2006/relationships/image" Target="../media/image59.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1.xml"/><Relationship Id="rId3" Type="http://schemas.openxmlformats.org/officeDocument/2006/relationships/image" Target="../media/image6.jpeg"/><Relationship Id="rId2" Type="http://schemas.openxmlformats.org/officeDocument/2006/relationships/tags" Target="../tags/tag5.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1.xml"/><Relationship Id="rId3" Type="http://schemas.openxmlformats.org/officeDocument/2006/relationships/image" Target="../media/image61.GIF"/><Relationship Id="rId2" Type="http://schemas.openxmlformats.org/officeDocument/2006/relationships/tags" Target="../tags/tag64.xml"/><Relationship Id="rId1" Type="http://schemas.openxmlformats.org/officeDocument/2006/relationships/tags" Target="../tags/tag63.xm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1.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tags" Target="../tags/tag66.xml"/><Relationship Id="rId1" Type="http://schemas.openxmlformats.org/officeDocument/2006/relationships/tags" Target="../tags/tag65.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11.xml"/><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tags" Target="../tags/tag68.xml"/><Relationship Id="rId1" Type="http://schemas.openxmlformats.org/officeDocument/2006/relationships/tags" Target="../tags/tag67.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1.xml"/><Relationship Id="rId3" Type="http://schemas.openxmlformats.org/officeDocument/2006/relationships/image" Target="../media/image66.png"/><Relationship Id="rId2" Type="http://schemas.openxmlformats.org/officeDocument/2006/relationships/tags" Target="../tags/tag70.xml"/><Relationship Id="rId1" Type="http://schemas.openxmlformats.org/officeDocument/2006/relationships/tags" Target="../tags/tag69.xml"/></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1.xml"/><Relationship Id="rId3" Type="http://schemas.openxmlformats.org/officeDocument/2006/relationships/image" Target="../media/image67.png"/><Relationship Id="rId2" Type="http://schemas.openxmlformats.org/officeDocument/2006/relationships/tags" Target="../tags/tag72.xml"/><Relationship Id="rId1" Type="http://schemas.openxmlformats.org/officeDocument/2006/relationships/tags" Target="../tags/tag71.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1.xml"/><Relationship Id="rId3" Type="http://schemas.openxmlformats.org/officeDocument/2006/relationships/image" Target="../media/image68.png"/><Relationship Id="rId2" Type="http://schemas.openxmlformats.org/officeDocument/2006/relationships/tags" Target="../tags/tag74.xml"/><Relationship Id="rId1" Type="http://schemas.openxmlformats.org/officeDocument/2006/relationships/tags" Target="../tags/tag73.xml"/></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11.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tags" Target="../tags/tag76.xml"/><Relationship Id="rId1" Type="http://schemas.openxmlformats.org/officeDocument/2006/relationships/tags" Target="../tags/tag75.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11.xml"/><Relationship Id="rId4" Type="http://schemas.openxmlformats.org/officeDocument/2006/relationships/image" Target="../media/image72.png"/><Relationship Id="rId3" Type="http://schemas.openxmlformats.org/officeDocument/2006/relationships/image" Target="../media/image71.GIF"/><Relationship Id="rId2" Type="http://schemas.openxmlformats.org/officeDocument/2006/relationships/tags" Target="../tags/tag78.xml"/><Relationship Id="rId1" Type="http://schemas.openxmlformats.org/officeDocument/2006/relationships/tags" Target="../tags/tag77.xml"/></Relationships>
</file>

<file path=ppt/slides/_rels/slide38.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1" Type="http://schemas.openxmlformats.org/officeDocument/2006/relationships/notesSlide" Target="../notesSlides/notesSlide36.xml"/><Relationship Id="rId10" Type="http://schemas.openxmlformats.org/officeDocument/2006/relationships/slideLayout" Target="../slideLayouts/slideLayout11.xml"/><Relationship Id="rId1" Type="http://schemas.openxmlformats.org/officeDocument/2006/relationships/tags" Target="../tags/tag79.xml"/></Relationships>
</file>

<file path=ppt/slides/_rels/slide39.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2" Type="http://schemas.openxmlformats.org/officeDocument/2006/relationships/notesSlide" Target="../notesSlides/notesSlide37.xml"/><Relationship Id="rId11" Type="http://schemas.openxmlformats.org/officeDocument/2006/relationships/slideLayout" Target="../slideLayouts/slideLayout11.xml"/><Relationship Id="rId10" Type="http://schemas.openxmlformats.org/officeDocument/2006/relationships/image" Target="../media/image75.png"/><Relationship Id="rId1" Type="http://schemas.openxmlformats.org/officeDocument/2006/relationships/tags" Target="../tags/tag87.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tags" Target="../tags/tag7.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11.xml"/><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tags" Target="../tags/tag96.xml"/><Relationship Id="rId1" Type="http://schemas.openxmlformats.org/officeDocument/2006/relationships/tags" Target="../tags/tag95.xml"/></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tags" Target="../tags/tag98.xml"/><Relationship Id="rId1" Type="http://schemas.openxmlformats.org/officeDocument/2006/relationships/tags" Target="../tags/tag97.xml"/></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1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image" Target="../media/image80.GIF"/></Relationships>
</file>

<file path=ppt/slides/_rels/slide43.xml.rels><?xml version="1.0" encoding="UTF-8" standalone="yes"?>
<Relationships xmlns="http://schemas.openxmlformats.org/package/2006/relationships"><Relationship Id="rId9" Type="http://schemas.openxmlformats.org/officeDocument/2006/relationships/image" Target="../media/image81.png"/><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1" Type="http://schemas.openxmlformats.org/officeDocument/2006/relationships/notesSlide" Target="../notesSlides/notesSlide40.xml"/><Relationship Id="rId10" Type="http://schemas.openxmlformats.org/officeDocument/2006/relationships/slideLayout" Target="../slideLayouts/slideLayout11.xml"/><Relationship Id="rId1" Type="http://schemas.openxmlformats.org/officeDocument/2006/relationships/tags" Target="../tags/tag101.xml"/></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11.xml"/><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tags" Target="../tags/tag110.xml"/><Relationship Id="rId1" Type="http://schemas.openxmlformats.org/officeDocument/2006/relationships/tags" Target="../tags/tag109.xml"/></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11.xml"/><Relationship Id="rId4" Type="http://schemas.openxmlformats.org/officeDocument/2006/relationships/image" Target="../media/image85.png"/><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image" Target="../media/image84.pn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11.xml"/><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tags" Target="../tags/tag114.xml"/><Relationship Id="rId1" Type="http://schemas.openxmlformats.org/officeDocument/2006/relationships/tags" Target="../tags/tag113.xml"/></Relationships>
</file>

<file path=ppt/slides/_rels/slide47.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11.xml"/><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tags" Target="../tags/tag116.xml"/><Relationship Id="rId1" Type="http://schemas.openxmlformats.org/officeDocument/2006/relationships/tags" Target="../tags/tag115.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11.xml"/><Relationship Id="rId2" Type="http://schemas.openxmlformats.org/officeDocument/2006/relationships/tags" Target="../tags/tag118.xml"/><Relationship Id="rId1" Type="http://schemas.openxmlformats.org/officeDocument/2006/relationships/tags" Target="../tags/tag117.xml"/></Relationships>
</file>

<file path=ppt/slides/_rels/slide49.xml.rels><?xml version="1.0" encoding="UTF-8" standalone="yes"?>
<Relationships xmlns="http://schemas.openxmlformats.org/package/2006/relationships"><Relationship Id="rId6" Type="http://schemas.openxmlformats.org/officeDocument/2006/relationships/notesSlide" Target="../notesSlides/notesSlide46.xml"/><Relationship Id="rId5" Type="http://schemas.openxmlformats.org/officeDocument/2006/relationships/slideLayout" Target="../slideLayouts/slideLayout11.xml"/><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tags" Target="../tags/tag120.xml"/><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1.xml"/><Relationship Id="rId4" Type="http://schemas.openxmlformats.org/officeDocument/2006/relationships/image" Target="../media/image10.GIF"/><Relationship Id="rId3" Type="http://schemas.openxmlformats.org/officeDocument/2006/relationships/image" Target="../media/image9.png"/><Relationship Id="rId2" Type="http://schemas.openxmlformats.org/officeDocument/2006/relationships/tags" Target="../tags/tag9.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6" Type="http://schemas.openxmlformats.org/officeDocument/2006/relationships/notesSlide" Target="../notesSlides/notesSlide47.xml"/><Relationship Id="rId5" Type="http://schemas.openxmlformats.org/officeDocument/2006/relationships/slideLayout" Target="../slideLayouts/slideLayout11.xml"/><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tags" Target="../tags/tag122.xml"/><Relationship Id="rId1" Type="http://schemas.openxmlformats.org/officeDocument/2006/relationships/tags" Target="../tags/tag121.xml"/></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image" Target="../media/image99.png"/><Relationship Id="rId7" Type="http://schemas.openxmlformats.org/officeDocument/2006/relationships/image" Target="../media/image98.png"/><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tags" Target="../tags/tag124.xml"/><Relationship Id="rId10" Type="http://schemas.openxmlformats.org/officeDocument/2006/relationships/notesSlide" Target="../notesSlides/notesSlide48.xml"/><Relationship Id="rId1" Type="http://schemas.openxmlformats.org/officeDocument/2006/relationships/tags" Target="../tags/tag123.xml"/></Relationships>
</file>

<file path=ppt/slides/_rels/slide52.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5" Type="http://schemas.openxmlformats.org/officeDocument/2006/relationships/notesSlide" Target="../notesSlides/notesSlide49.xml"/><Relationship Id="rId14" Type="http://schemas.openxmlformats.org/officeDocument/2006/relationships/slideLayout" Target="../slideLayouts/slideLayout11.xml"/><Relationship Id="rId13" Type="http://schemas.openxmlformats.org/officeDocument/2006/relationships/image" Target="../media/image102.png"/><Relationship Id="rId12" Type="http://schemas.openxmlformats.org/officeDocument/2006/relationships/image" Target="../media/image101.png"/><Relationship Id="rId11" Type="http://schemas.openxmlformats.org/officeDocument/2006/relationships/image" Target="../media/image100.png"/><Relationship Id="rId10" Type="http://schemas.openxmlformats.org/officeDocument/2006/relationships/tags" Target="../tags/tag134.xml"/><Relationship Id="rId1" Type="http://schemas.openxmlformats.org/officeDocument/2006/relationships/tags" Target="../tags/tag125.xml"/></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50.xml"/><Relationship Id="rId5" Type="http://schemas.openxmlformats.org/officeDocument/2006/relationships/slideLayout" Target="../slideLayouts/slideLayout11.xml"/><Relationship Id="rId4" Type="http://schemas.openxmlformats.org/officeDocument/2006/relationships/image" Target="../media/image104.png"/><Relationship Id="rId3" Type="http://schemas.openxmlformats.org/officeDocument/2006/relationships/image" Target="../media/image103.GIF"/><Relationship Id="rId2" Type="http://schemas.openxmlformats.org/officeDocument/2006/relationships/tags" Target="../tags/tag136.xml"/><Relationship Id="rId1" Type="http://schemas.openxmlformats.org/officeDocument/2006/relationships/tags" Target="../tags/tag135.xml"/></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11.xml"/><Relationship Id="rId4" Type="http://schemas.openxmlformats.org/officeDocument/2006/relationships/image" Target="../media/image106.png"/><Relationship Id="rId3" Type="http://schemas.openxmlformats.org/officeDocument/2006/relationships/image" Target="../media/image105.png"/><Relationship Id="rId2" Type="http://schemas.openxmlformats.org/officeDocument/2006/relationships/tags" Target="../tags/tag138.xml"/><Relationship Id="rId1" Type="http://schemas.openxmlformats.org/officeDocument/2006/relationships/tags" Target="../tags/tag137.xml"/></Relationships>
</file>

<file path=ppt/slides/_rels/slide55.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5" Type="http://schemas.openxmlformats.org/officeDocument/2006/relationships/notesSlide" Target="../notesSlides/notesSlide52.xml"/><Relationship Id="rId14" Type="http://schemas.openxmlformats.org/officeDocument/2006/relationships/slideLayout" Target="../slideLayouts/slideLayout11.xml"/><Relationship Id="rId13" Type="http://schemas.openxmlformats.org/officeDocument/2006/relationships/image" Target="../media/image108.png"/><Relationship Id="rId12" Type="http://schemas.openxmlformats.org/officeDocument/2006/relationships/tags" Target="../tags/tag149.xml"/><Relationship Id="rId11" Type="http://schemas.openxmlformats.org/officeDocument/2006/relationships/image" Target="../media/image107.png"/><Relationship Id="rId10" Type="http://schemas.openxmlformats.org/officeDocument/2006/relationships/tags" Target="../tags/tag148.xml"/><Relationship Id="rId1" Type="http://schemas.openxmlformats.org/officeDocument/2006/relationships/tags" Target="../tags/tag139.xml"/></Relationships>
</file>

<file path=ppt/slides/_rels/slide56.xml.rels><?xml version="1.0" encoding="UTF-8" standalone="yes"?>
<Relationships xmlns="http://schemas.openxmlformats.org/package/2006/relationships"><Relationship Id="rId7" Type="http://schemas.openxmlformats.org/officeDocument/2006/relationships/notesSlide" Target="../notesSlides/notesSlide53.xml"/><Relationship Id="rId6" Type="http://schemas.openxmlformats.org/officeDocument/2006/relationships/slideLayout" Target="../slideLayouts/slideLayout11.xml"/><Relationship Id="rId5" Type="http://schemas.openxmlformats.org/officeDocument/2006/relationships/image" Target="../media/image111.png"/><Relationship Id="rId4" Type="http://schemas.openxmlformats.org/officeDocument/2006/relationships/image" Target="../media/image110.png"/><Relationship Id="rId3" Type="http://schemas.openxmlformats.org/officeDocument/2006/relationships/image" Target="../media/image109.png"/><Relationship Id="rId2" Type="http://schemas.openxmlformats.org/officeDocument/2006/relationships/tags" Target="../tags/tag151.xml"/><Relationship Id="rId1" Type="http://schemas.openxmlformats.org/officeDocument/2006/relationships/tags" Target="../tags/tag150.xml"/></Relationships>
</file>

<file path=ppt/slides/_rels/slide57.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11.xml"/><Relationship Id="rId4" Type="http://schemas.openxmlformats.org/officeDocument/2006/relationships/image" Target="../media/image113.png"/><Relationship Id="rId3" Type="http://schemas.openxmlformats.org/officeDocument/2006/relationships/image" Target="../media/image112.png"/><Relationship Id="rId2" Type="http://schemas.openxmlformats.org/officeDocument/2006/relationships/tags" Target="../tags/tag153.xml"/><Relationship Id="rId1" Type="http://schemas.openxmlformats.org/officeDocument/2006/relationships/tags" Target="../tags/tag152.xml"/></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55.xml"/><Relationship Id="rId5" Type="http://schemas.openxmlformats.org/officeDocument/2006/relationships/slideLayout" Target="../slideLayouts/slideLayout11.xml"/><Relationship Id="rId4" Type="http://schemas.openxmlformats.org/officeDocument/2006/relationships/image" Target="../media/image115.png"/><Relationship Id="rId3" Type="http://schemas.openxmlformats.org/officeDocument/2006/relationships/image" Target="../media/image114.png"/><Relationship Id="rId2" Type="http://schemas.openxmlformats.org/officeDocument/2006/relationships/tags" Target="../tags/tag155.xml"/><Relationship Id="rId1" Type="http://schemas.openxmlformats.org/officeDocument/2006/relationships/tags" Target="../tags/tag154.xml"/></Relationships>
</file>

<file path=ppt/slides/_rels/slide59.xml.rels><?xml version="1.0" encoding="UTF-8" standalone="yes"?>
<Relationships xmlns="http://schemas.openxmlformats.org/package/2006/relationships"><Relationship Id="rId6" Type="http://schemas.openxmlformats.org/officeDocument/2006/relationships/notesSlide" Target="../notesSlides/notesSlide56.xml"/><Relationship Id="rId5" Type="http://schemas.openxmlformats.org/officeDocument/2006/relationships/slideLayout" Target="../slideLayouts/slideLayout11.xml"/><Relationship Id="rId4" Type="http://schemas.openxmlformats.org/officeDocument/2006/relationships/image" Target="../media/image117.png"/><Relationship Id="rId3" Type="http://schemas.openxmlformats.org/officeDocument/2006/relationships/image" Target="../media/image116.png"/><Relationship Id="rId2" Type="http://schemas.openxmlformats.org/officeDocument/2006/relationships/tags" Target="../tags/tag157.xml"/><Relationship Id="rId1" Type="http://schemas.openxmlformats.org/officeDocument/2006/relationships/tags" Target="../tags/tag156.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9" Type="http://schemas.openxmlformats.org/officeDocument/2006/relationships/notesSlide" Target="../notesSlides/notesSlide57.xml"/><Relationship Id="rId8" Type="http://schemas.openxmlformats.org/officeDocument/2006/relationships/slideLayout" Target="../slideLayouts/slideLayout11.xml"/><Relationship Id="rId7" Type="http://schemas.openxmlformats.org/officeDocument/2006/relationships/image" Target="../media/image118.png"/><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1.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13.xml"/><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1.xml"/><Relationship Id="rId3" Type="http://schemas.openxmlformats.org/officeDocument/2006/relationships/image" Target="../media/image15.png"/><Relationship Id="rId2" Type="http://schemas.openxmlformats.org/officeDocument/2006/relationships/tags" Target="../tags/tag15.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1.xml"/><Relationship Id="rId3" Type="http://schemas.openxmlformats.org/officeDocument/2006/relationships/image" Target="../media/image16.png"/><Relationship Id="rId2" Type="http://schemas.openxmlformats.org/officeDocument/2006/relationships/tags" Target="../tags/tag17.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8368030" cy="460375"/>
          </a:xfrm>
          <a:prstGeom prst="rect">
            <a:avLst/>
          </a:prstGeom>
          <a:noFill/>
        </p:spPr>
        <p:txBody>
          <a:bodyPr wrap="square" rtlCol="0" anchor="t">
            <a:spAutoFit/>
          </a:bodyPr>
          <a:p>
            <a:r>
              <a:rPr lang="zh-CN" altLang="en-US" sz="2400" b="1">
                <a:solidFill>
                  <a:srgbClr val="7030A0"/>
                </a:solidFill>
              </a:rPr>
              <a:t>damage	/ˈdæmɪdʒ/	vt.损害;破坏 n.损坏;损失</a:t>
            </a:r>
            <a:endParaRPr lang="zh-CN" altLang="en-US" sz="2400" b="1">
              <a:solidFill>
                <a:srgbClr val="7030A0"/>
              </a:solidFill>
            </a:endParaRPr>
          </a:p>
        </p:txBody>
      </p:sp>
      <p:sp>
        <p:nvSpPr>
          <p:cNvPr id="100" name="文本框 99"/>
          <p:cNvSpPr txBox="1"/>
          <p:nvPr/>
        </p:nvSpPr>
        <p:spPr>
          <a:xfrm>
            <a:off x="513080" y="1454785"/>
            <a:ext cx="7677150"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The fire caused</a:t>
            </a:r>
            <a:r>
              <a:rPr lang="zh-CN" altLang="en-US" sz="2800" b="1">
                <a:solidFill>
                  <a:srgbClr val="C00000"/>
                </a:solidFill>
                <a:latin typeface="Times New Roman" panose="02020603050405020304" charset="0"/>
                <a:cs typeface="Times New Roman" panose="02020603050405020304" charset="0"/>
              </a:rPr>
              <a:t> extensive damage</a:t>
            </a:r>
            <a:r>
              <a:rPr lang="en-US" sz="2800" b="0">
                <a:latin typeface="Times New Roman" panose="02020603050405020304" charset="0"/>
                <a:ea typeface="宋体" panose="02010600030101010101" pitchFamily="2" charset="-122"/>
                <a:cs typeface="Times New Roman" panose="02020603050405020304" charset="0"/>
              </a:rPr>
              <a:t>.</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391795" y="3011805"/>
            <a:ext cx="11071860" cy="138366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Victor could leave his toys or books around the house with complete ease of mind, knowing that there was no one who would get their hands on his belongings and </a:t>
            </a:r>
            <a:r>
              <a:rPr lang="zh-CN" altLang="en-US" sz="2800" b="1">
                <a:solidFill>
                  <a:srgbClr val="C00000"/>
                </a:solidFill>
                <a:latin typeface="Times New Roman" panose="02020603050405020304" charset="0"/>
                <a:cs typeface="Times New Roman" panose="02020603050405020304" charset="0"/>
              </a:rPr>
              <a:t>cause any damage</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5" name="文本框 4"/>
          <p:cNvSpPr txBox="1"/>
          <p:nvPr/>
        </p:nvSpPr>
        <p:spPr>
          <a:xfrm>
            <a:off x="513080" y="825500"/>
            <a:ext cx="6096000" cy="521970"/>
          </a:xfrm>
          <a:prstGeom prst="rect">
            <a:avLst/>
          </a:prstGeom>
          <a:noFill/>
        </p:spPr>
        <p:txBody>
          <a:bodyPr wrap="square" rtlCol="0" anchor="t">
            <a:spAutoFit/>
          </a:bodyPr>
          <a:p>
            <a:pPr indent="0"/>
            <a:r>
              <a:rPr lang="en-US" altLang="zh-CN" sz="2800">
                <a:latin typeface="宋体" panose="02010600030101010101" pitchFamily="2" charset="-122"/>
                <a:ea typeface="宋体" panose="02010600030101010101" pitchFamily="2" charset="-122"/>
                <a:cs typeface="宋体" panose="02010600030101010101" pitchFamily="2" charset="-122"/>
                <a:sym typeface="+mn-ea"/>
              </a:rPr>
              <a:t>1. </a:t>
            </a:r>
            <a:r>
              <a:rPr lang="zh-CN" sz="2800">
                <a:latin typeface="宋体" panose="02010600030101010101" pitchFamily="2" charset="-122"/>
                <a:ea typeface="宋体" panose="02010600030101010101" pitchFamily="2" charset="-122"/>
                <a:cs typeface="宋体" panose="02010600030101010101" pitchFamily="2" charset="-122"/>
                <a:sym typeface="+mn-ea"/>
              </a:rPr>
              <a:t>火灾造成了</a:t>
            </a:r>
            <a:r>
              <a:rPr lang="zh-CN" altLang="en-US" sz="2800" b="1">
                <a:solidFill>
                  <a:srgbClr val="C00000"/>
                </a:solidFill>
                <a:latin typeface="Times New Roman" panose="02020603050405020304" charset="0"/>
                <a:cs typeface="Times New Roman" panose="02020603050405020304" charset="0"/>
                <a:sym typeface="+mn-ea"/>
              </a:rPr>
              <a:t>巨大的损失</a:t>
            </a:r>
            <a:r>
              <a:rPr 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391795" y="2240915"/>
            <a:ext cx="9719945"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知道没有人会碰他的东西并</a:t>
            </a:r>
            <a:r>
              <a:rPr lang="zh-CN" altLang="en-US" sz="2800" b="1">
                <a:solidFill>
                  <a:srgbClr val="C00000"/>
                </a:solidFill>
                <a:latin typeface="Times New Roman" panose="02020603050405020304" charset="0"/>
                <a:cs typeface="Times New Roman" panose="02020603050405020304" charset="0"/>
              </a:rPr>
              <a:t>造成任何损害</a:t>
            </a:r>
            <a:r>
              <a:rPr lang="zh-CN" altLang="en-US"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维克多可以放心地把他的玩具或书放在家里</a:t>
            </a:r>
            <a:r>
              <a:rPr lang="zh-CN" altLang="en-US" sz="2800">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7" name="图片 6"/>
          <p:cNvPicPr>
            <a:picLocks noChangeAspect="1"/>
          </p:cNvPicPr>
          <p:nvPr/>
        </p:nvPicPr>
        <p:blipFill>
          <a:blip r:embed="rId3"/>
          <a:stretch>
            <a:fillRect/>
          </a:stretch>
        </p:blipFill>
        <p:spPr>
          <a:xfrm>
            <a:off x="7568565" y="522605"/>
            <a:ext cx="3265805" cy="1729105"/>
          </a:xfrm>
          <a:prstGeom prst="rect">
            <a:avLst/>
          </a:prstGeom>
        </p:spPr>
      </p:pic>
      <p:pic>
        <p:nvPicPr>
          <p:cNvPr id="8" name="图片 7"/>
          <p:cNvPicPr>
            <a:picLocks noChangeAspect="1"/>
          </p:cNvPicPr>
          <p:nvPr/>
        </p:nvPicPr>
        <p:blipFill>
          <a:blip r:embed="rId4"/>
          <a:stretch>
            <a:fillRect/>
          </a:stretch>
        </p:blipFill>
        <p:spPr>
          <a:xfrm>
            <a:off x="391795" y="4364990"/>
            <a:ext cx="3149600" cy="2374265"/>
          </a:xfrm>
          <a:prstGeom prst="rect">
            <a:avLst/>
          </a:prstGeom>
        </p:spPr>
      </p:pic>
      <p:pic>
        <p:nvPicPr>
          <p:cNvPr id="9" name="图片 8"/>
          <p:cNvPicPr>
            <a:picLocks noChangeAspect="1"/>
          </p:cNvPicPr>
          <p:nvPr/>
        </p:nvPicPr>
        <p:blipFill>
          <a:blip r:embed="rId5"/>
          <a:stretch>
            <a:fillRect/>
          </a:stretch>
        </p:blipFill>
        <p:spPr>
          <a:xfrm>
            <a:off x="4248150" y="4377690"/>
            <a:ext cx="3221990" cy="2371725"/>
          </a:xfrm>
          <a:prstGeom prst="rect">
            <a:avLst/>
          </a:prstGeom>
        </p:spPr>
      </p:pic>
      <p:pic>
        <p:nvPicPr>
          <p:cNvPr id="10" name="图片 9"/>
          <p:cNvPicPr>
            <a:picLocks noChangeAspect="1"/>
          </p:cNvPicPr>
          <p:nvPr/>
        </p:nvPicPr>
        <p:blipFill>
          <a:blip r:embed="rId6"/>
          <a:stretch>
            <a:fillRect/>
          </a:stretch>
        </p:blipFill>
        <p:spPr>
          <a:xfrm>
            <a:off x="8176895" y="4395470"/>
            <a:ext cx="3206750" cy="2362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to="" calcmode="lin" valueType="num">
                                      <p:cBhvr>
                                        <p:cTn id="7" dur="1" fill="hold"/>
                                        <p:tgtEl>
                                          <p:spTgt spid="100"/>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destroy	/dɪˈstrɔɪ/	vt.摧毁;毁灭</a:t>
            </a:r>
            <a:endParaRPr lang="zh-CN" altLang="en-US" sz="2400" b="1">
              <a:solidFill>
                <a:srgbClr val="7030A0"/>
              </a:solidFill>
            </a:endParaRPr>
          </a:p>
        </p:txBody>
      </p:sp>
      <p:sp>
        <p:nvSpPr>
          <p:cNvPr id="100" name="文本框 99"/>
          <p:cNvSpPr txBox="1"/>
          <p:nvPr/>
        </p:nvSpPr>
        <p:spPr>
          <a:xfrm>
            <a:off x="300990" y="6010275"/>
            <a:ext cx="7334885"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The building </a:t>
            </a:r>
            <a:r>
              <a:rPr lang="zh-CN" altLang="en-US" sz="2800" b="1">
                <a:solidFill>
                  <a:srgbClr val="C00000"/>
                </a:solidFill>
                <a:latin typeface="Times New Roman" panose="02020603050405020304" charset="0"/>
                <a:cs typeface="Times New Roman" panose="02020603050405020304" charset="0"/>
              </a:rPr>
              <a:t>was completely destroyed</a:t>
            </a:r>
            <a:r>
              <a:rPr lang="en-US" sz="2800" b="0">
                <a:latin typeface="Times New Roman" panose="02020603050405020304" charset="0"/>
                <a:ea typeface="宋体" panose="02010600030101010101" pitchFamily="2" charset="-122"/>
                <a:cs typeface="Times New Roman" panose="02020603050405020304" charset="0"/>
              </a:rPr>
              <a:t> by fire.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444500" y="1301750"/>
            <a:ext cx="7764780"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Finally, those who </a:t>
            </a:r>
            <a:r>
              <a:rPr lang="zh-CN" altLang="en-US" sz="2800" b="1">
                <a:solidFill>
                  <a:srgbClr val="C00000"/>
                </a:solidFill>
                <a:latin typeface="Times New Roman" panose="02020603050405020304" charset="0"/>
                <a:cs typeface="Times New Roman" panose="02020603050405020304" charset="0"/>
              </a:rPr>
              <a:t>destroy the environment</a:t>
            </a:r>
            <a:r>
              <a:rPr lang="zh-CN" altLang="en-US" sz="2800">
                <a:latin typeface="Times New Roman" panose="02020603050405020304" charset="0"/>
                <a:cs typeface="Times New Roman" panose="02020603050405020304" charset="0"/>
              </a:rPr>
              <a:t> intentionally should be severely punished.</a:t>
            </a:r>
            <a:endParaRPr lang="zh-CN" altLang="en-US" sz="2800">
              <a:latin typeface="Times New Roman" panose="02020603050405020304" charset="0"/>
              <a:cs typeface="Times New Roman" panose="02020603050405020304" charset="0"/>
            </a:endParaRPr>
          </a:p>
        </p:txBody>
      </p:sp>
      <p:sp>
        <p:nvSpPr>
          <p:cNvPr id="7" name="文本框 6"/>
          <p:cNvSpPr txBox="1"/>
          <p:nvPr/>
        </p:nvSpPr>
        <p:spPr>
          <a:xfrm>
            <a:off x="309245" y="4512310"/>
            <a:ext cx="7033895"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Her great grandfather did have much wealth, but the war </a:t>
            </a:r>
            <a:r>
              <a:rPr lang="zh-CN" altLang="en-US" sz="2800" b="1">
                <a:solidFill>
                  <a:srgbClr val="C00000"/>
                </a:solidFill>
                <a:latin typeface="Times New Roman" panose="02020603050405020304" charset="0"/>
                <a:cs typeface="Times New Roman" panose="02020603050405020304" charset="0"/>
              </a:rPr>
              <a:t>destroyed everything</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sp>
        <p:nvSpPr>
          <p:cNvPr id="8" name="文本框 7"/>
          <p:cNvSpPr txBox="1"/>
          <p:nvPr/>
        </p:nvSpPr>
        <p:spPr>
          <a:xfrm>
            <a:off x="313690" y="522605"/>
            <a:ext cx="8026400"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最后，那些故意</a:t>
            </a:r>
            <a:r>
              <a:rPr lang="zh-CN" altLang="en-US" sz="2800" b="1">
                <a:solidFill>
                  <a:srgbClr val="C00000"/>
                </a:solidFill>
                <a:latin typeface="Times New Roman" panose="02020603050405020304" charset="0"/>
                <a:cs typeface="Times New Roman" panose="02020603050405020304" charset="0"/>
              </a:rPr>
              <a:t>破坏环境</a:t>
            </a:r>
            <a:r>
              <a:rPr lang="zh-CN" altLang="en-US" sz="2800">
                <a:latin typeface="宋体" panose="02010600030101010101" pitchFamily="2" charset="-122"/>
                <a:ea typeface="宋体" panose="02010600030101010101" pitchFamily="2" charset="-122"/>
                <a:cs typeface="宋体" panose="02010600030101010101" pitchFamily="2" charset="-122"/>
              </a:rPr>
              <a:t>的人应该受到严厉的惩罚。</a:t>
            </a:r>
            <a:r>
              <a:rPr lang="zh-CN" altLang="en-US" sz="2000" b="1">
                <a:solidFill>
                  <a:schemeClr val="accent6">
                    <a:lumMod val="75000"/>
                  </a:schemeClr>
                </a:solidFill>
              </a:rPr>
              <a:t>(应用文之世界与环境演讲)</a:t>
            </a:r>
            <a:endParaRPr lang="zh-CN" altLang="en-US" sz="2000" b="1">
              <a:solidFill>
                <a:schemeClr val="accent6">
                  <a:lumMod val="75000"/>
                </a:schemeClr>
              </a:solidFill>
            </a:endParaRPr>
          </a:p>
        </p:txBody>
      </p:sp>
      <p:sp>
        <p:nvSpPr>
          <p:cNvPr id="10" name="文本框 9"/>
          <p:cNvSpPr txBox="1"/>
          <p:nvPr/>
        </p:nvSpPr>
        <p:spPr>
          <a:xfrm>
            <a:off x="300355" y="2942590"/>
            <a:ext cx="8654415"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sym typeface="+mn-ea"/>
              </a:rPr>
              <a:t>We should make them know that </a:t>
            </a:r>
            <a:r>
              <a:rPr lang="zh-CN" altLang="en-US" sz="2800" b="1">
                <a:solidFill>
                  <a:srgbClr val="C00000"/>
                </a:solidFill>
                <a:latin typeface="Times New Roman" panose="02020603050405020304" charset="0"/>
                <a:cs typeface="Times New Roman" panose="02020603050405020304" charset="0"/>
                <a:sym typeface="+mn-ea"/>
              </a:rPr>
              <a:t>destroying environment</a:t>
            </a:r>
            <a:r>
              <a:rPr lang="zh-CN" altLang="en-US" sz="2800">
                <a:latin typeface="Times New Roman" panose="02020603050405020304" charset="0"/>
                <a:cs typeface="Times New Roman" panose="02020603050405020304" charset="0"/>
                <a:sym typeface="+mn-ea"/>
              </a:rPr>
              <a:t> means destroying mankind themselves.</a:t>
            </a:r>
            <a:endParaRPr lang="zh-CN" altLang="en-US" sz="2800">
              <a:latin typeface="Times New Roman" panose="02020603050405020304" charset="0"/>
              <a:cs typeface="Times New Roman" panose="02020603050405020304" charset="0"/>
              <a:sym typeface="+mn-ea"/>
            </a:endParaRPr>
          </a:p>
        </p:txBody>
      </p:sp>
      <p:sp>
        <p:nvSpPr>
          <p:cNvPr id="13" name="文本框 12"/>
          <p:cNvSpPr txBox="1"/>
          <p:nvPr/>
        </p:nvSpPr>
        <p:spPr>
          <a:xfrm>
            <a:off x="313690" y="2116455"/>
            <a:ext cx="8288655" cy="953135"/>
          </a:xfrm>
          <a:prstGeom prst="rect">
            <a:avLst/>
          </a:prstGeom>
          <a:noFill/>
        </p:spPr>
        <p:txBody>
          <a:bodyPr wrap="square" rtlCol="0" anchor="t">
            <a:spAutoFit/>
          </a:bodyPr>
          <a:p>
            <a:pPr algn="l">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我们应该让他们知道，</a:t>
            </a:r>
            <a:r>
              <a:rPr lang="zh-CN" altLang="en-US" sz="2800" b="1">
                <a:solidFill>
                  <a:srgbClr val="C00000"/>
                </a:solidFill>
                <a:latin typeface="Times New Roman" panose="02020603050405020304" charset="0"/>
                <a:cs typeface="Times New Roman" panose="02020603050405020304" charset="0"/>
              </a:rPr>
              <a:t>破坏环境</a:t>
            </a:r>
            <a:r>
              <a:rPr lang="zh-CN" altLang="en-US" sz="2800">
                <a:latin typeface="宋体" panose="02010600030101010101" pitchFamily="2" charset="-122"/>
                <a:ea typeface="宋体" panose="02010600030101010101" pitchFamily="2" charset="-122"/>
                <a:cs typeface="宋体" panose="02010600030101010101" pitchFamily="2" charset="-122"/>
              </a:rPr>
              <a:t>意味着毁灭人类自己。</a:t>
            </a:r>
            <a:r>
              <a:rPr lang="zh-CN" altLang="en-US" sz="2000" b="1">
                <a:solidFill>
                  <a:schemeClr val="accent6">
                    <a:lumMod val="75000"/>
                  </a:schemeClr>
                </a:solidFill>
                <a:sym typeface="+mn-ea"/>
              </a:rPr>
              <a:t>(应用文之世界与环境演讲)</a:t>
            </a:r>
            <a:endParaRPr lang="zh-CN" altLang="en-US" sz="2000" b="1">
              <a:solidFill>
                <a:schemeClr val="accent6">
                  <a:lumMod val="75000"/>
                </a:schemeClr>
              </a:solidFill>
              <a:sym typeface="+mn-ea"/>
            </a:endParaRPr>
          </a:p>
        </p:txBody>
      </p:sp>
      <p:sp>
        <p:nvSpPr>
          <p:cNvPr id="16" name="文本框 15"/>
          <p:cNvSpPr txBox="1"/>
          <p:nvPr/>
        </p:nvSpPr>
        <p:spPr>
          <a:xfrm>
            <a:off x="309245" y="3792855"/>
            <a:ext cx="10676255" cy="829945"/>
          </a:xfrm>
          <a:prstGeom prst="rect">
            <a:avLst/>
          </a:prstGeom>
          <a:noFill/>
        </p:spPr>
        <p:txBody>
          <a:bodyPr wrap="square" rtlCol="0" anchor="t">
            <a:spAutoFit/>
          </a:bodyPr>
          <a:p>
            <a:pPr algn="l">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sym typeface="+mn-ea"/>
              </a:rPr>
              <a:t>3.</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她的曾祖父确实有很多财富，但战争</a:t>
            </a:r>
            <a:r>
              <a:rPr lang="zh-CN" altLang="en-US" sz="2800" b="1">
                <a:solidFill>
                  <a:srgbClr val="C00000"/>
                </a:solidFill>
                <a:latin typeface="Times New Roman" panose="02020603050405020304" charset="0"/>
                <a:cs typeface="Times New Roman" panose="02020603050405020304" charset="0"/>
                <a:sym typeface="+mn-ea"/>
              </a:rPr>
              <a:t>摧毁了一切</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(读后续写之祖母的回忆)</a:t>
            </a:r>
            <a:endParaRPr lang="zh-CN" altLang="en-US" sz="2000" b="1">
              <a:solidFill>
                <a:schemeClr val="accent6">
                  <a:lumMod val="75000"/>
                </a:schemeClr>
              </a:solidFill>
              <a:sym typeface="+mn-ea"/>
            </a:endParaRPr>
          </a:p>
        </p:txBody>
      </p:sp>
      <p:sp>
        <p:nvSpPr>
          <p:cNvPr id="17" name="文本框 16"/>
          <p:cNvSpPr txBox="1"/>
          <p:nvPr/>
        </p:nvSpPr>
        <p:spPr>
          <a:xfrm>
            <a:off x="313690" y="5476875"/>
            <a:ext cx="7029450" cy="521970"/>
          </a:xfrm>
          <a:prstGeom prst="rect">
            <a:avLst/>
          </a:prstGeom>
          <a:noFill/>
        </p:spPr>
        <p:txBody>
          <a:bodyPr wrap="square" rtlCol="0" anchor="t">
            <a:spAutoFit/>
          </a:bodyPr>
          <a:p>
            <a:pPr indent="0"/>
            <a:r>
              <a:rPr lang="en-US" altLang="zh-CN" sz="2800">
                <a:latin typeface="宋体" panose="02010600030101010101" pitchFamily="2" charset="-122"/>
                <a:ea typeface="宋体" panose="02010600030101010101" pitchFamily="2" charset="-122"/>
                <a:cs typeface="宋体" panose="02010600030101010101" pitchFamily="2" charset="-122"/>
                <a:sym typeface="+mn-ea"/>
              </a:rPr>
              <a:t>4. </a:t>
            </a:r>
            <a:r>
              <a:rPr lang="zh-CN" sz="2800">
                <a:latin typeface="宋体" panose="02010600030101010101" pitchFamily="2" charset="-122"/>
                <a:ea typeface="宋体" panose="02010600030101010101" pitchFamily="2" charset="-122"/>
                <a:cs typeface="宋体" panose="02010600030101010101" pitchFamily="2" charset="-122"/>
                <a:sym typeface="+mn-ea"/>
              </a:rPr>
              <a:t>这栋建筑物</a:t>
            </a:r>
            <a:r>
              <a:rPr lang="zh-CN" altLang="en-US" sz="2800" b="1">
                <a:solidFill>
                  <a:srgbClr val="C00000"/>
                </a:solidFill>
                <a:latin typeface="Times New Roman" panose="02020603050405020304" charset="0"/>
                <a:cs typeface="Times New Roman" panose="02020603050405020304" charset="0"/>
                <a:sym typeface="+mn-ea"/>
              </a:rPr>
              <a:t>被大火彻底焚毁</a:t>
            </a:r>
            <a:r>
              <a:rPr lang="zh-CN" sz="2800">
                <a:latin typeface="宋体" panose="02010600030101010101" pitchFamily="2" charset="-122"/>
                <a:ea typeface="宋体" panose="02010600030101010101" pitchFamily="2" charset="-122"/>
                <a:cs typeface="宋体" panose="02010600030101010101" pitchFamily="2" charset="-122"/>
                <a:sym typeface="+mn-ea"/>
              </a:rPr>
              <a:t>了。</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8" name="图片 17"/>
          <p:cNvPicPr>
            <a:picLocks noChangeAspect="1"/>
          </p:cNvPicPr>
          <p:nvPr/>
        </p:nvPicPr>
        <p:blipFill>
          <a:blip r:embed="rId3"/>
          <a:stretch>
            <a:fillRect/>
          </a:stretch>
        </p:blipFill>
        <p:spPr>
          <a:xfrm>
            <a:off x="7193915" y="4289425"/>
            <a:ext cx="3170555" cy="2482850"/>
          </a:xfrm>
          <a:prstGeom prst="rect">
            <a:avLst/>
          </a:prstGeom>
        </p:spPr>
      </p:pic>
      <p:pic>
        <p:nvPicPr>
          <p:cNvPr id="19" name="图片 18"/>
          <p:cNvPicPr>
            <a:picLocks noChangeAspect="1"/>
          </p:cNvPicPr>
          <p:nvPr/>
        </p:nvPicPr>
        <p:blipFill>
          <a:blip r:embed="rId4"/>
          <a:stretch>
            <a:fillRect/>
          </a:stretch>
        </p:blipFill>
        <p:spPr>
          <a:xfrm>
            <a:off x="8627110" y="613410"/>
            <a:ext cx="3169285" cy="266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 to="" calcmode="lin" valueType="num">
                                      <p:cBhvr>
                                        <p:cTn id="22" dur="1" fill="hold"/>
                                        <p:tgtEl>
                                          <p:spTgt spid="10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7" grpId="0"/>
      <p:bldP spid="7" grpId="1"/>
      <p:bldP spid="100" grpId="0"/>
      <p:bldP spid="10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helicopter	/ˈhelɪkɒptə(r)/	n.直升机</a:t>
            </a:r>
            <a:endParaRPr lang="zh-CN" altLang="en-US" sz="2400" b="1">
              <a:solidFill>
                <a:srgbClr val="7030A0"/>
              </a:solidFill>
            </a:endParaRPr>
          </a:p>
        </p:txBody>
      </p:sp>
      <p:sp>
        <p:nvSpPr>
          <p:cNvPr id="5" name="文本框 4"/>
          <p:cNvSpPr txBox="1"/>
          <p:nvPr/>
        </p:nvSpPr>
        <p:spPr>
          <a:xfrm>
            <a:off x="164465" y="3115310"/>
            <a:ext cx="8015605" cy="138366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Suddenly a low，buzzing sound appearing，Whiston raised his head，glanced around and spotted </a:t>
            </a:r>
            <a:r>
              <a:rPr lang="zh-CN" altLang="en-US" sz="2800" b="1">
                <a:solidFill>
                  <a:srgbClr val="C00000"/>
                </a:solidFill>
                <a:latin typeface="Times New Roman" panose="02020603050405020304" charset="0"/>
                <a:cs typeface="Times New Roman" panose="02020603050405020304" charset="0"/>
              </a:rPr>
              <a:t>a helicopter </a:t>
            </a:r>
            <a:r>
              <a:rPr lang="zh-CN" altLang="en-US" sz="2800">
                <a:latin typeface="Times New Roman" panose="02020603050405020304" charset="0"/>
                <a:cs typeface="Times New Roman" panose="02020603050405020304" charset="0"/>
              </a:rPr>
              <a:t>in the distance.</a:t>
            </a:r>
            <a:endParaRPr lang="zh-CN" altLang="en-US" sz="2800">
              <a:latin typeface="Times New Roman" panose="02020603050405020304" charset="0"/>
              <a:cs typeface="Times New Roman" panose="02020603050405020304" charset="0"/>
            </a:endParaRPr>
          </a:p>
        </p:txBody>
      </p:sp>
      <p:sp>
        <p:nvSpPr>
          <p:cNvPr id="6" name="文本框 5"/>
          <p:cNvSpPr txBox="1"/>
          <p:nvPr/>
        </p:nvSpPr>
        <p:spPr>
          <a:xfrm>
            <a:off x="300990" y="5452110"/>
            <a:ext cx="8015605" cy="1090295"/>
          </a:xfrm>
          <a:prstGeom prst="rect">
            <a:avLst/>
          </a:prstGeom>
          <a:noFill/>
        </p:spPr>
        <p:txBody>
          <a:bodyPr wrap="square" rtlCol="0" anchor="t">
            <a:noAutofit/>
          </a:bodyPr>
          <a:p>
            <a:r>
              <a:rPr lang="zh-CN" altLang="en-US" sz="2800">
                <a:latin typeface="Times New Roman" panose="02020603050405020304" charset="0"/>
                <a:cs typeface="Times New Roman" panose="02020603050405020304" charset="0"/>
              </a:rPr>
              <a:t>However，the sound of </a:t>
            </a:r>
            <a:r>
              <a:rPr lang="zh-CN" altLang="en-US" sz="2800" b="1">
                <a:solidFill>
                  <a:srgbClr val="C00000"/>
                </a:solidFill>
                <a:latin typeface="Times New Roman" panose="02020603050405020304" charset="0"/>
                <a:cs typeface="Times New Roman" panose="02020603050405020304" charset="0"/>
              </a:rPr>
              <a:t>the helicopter</a:t>
            </a:r>
            <a:r>
              <a:rPr lang="zh-CN" altLang="en-US" sz="2800">
                <a:latin typeface="Times New Roman" panose="02020603050405020304" charset="0"/>
                <a:cs typeface="Times New Roman" panose="02020603050405020304" charset="0"/>
              </a:rPr>
              <a:t> drowned him out the helicopter hovered for a while and faded in the suffocating darkness.</a:t>
            </a:r>
            <a:endParaRPr lang="zh-CN" altLang="en-US" sz="2800">
              <a:latin typeface="Times New Roman" panose="02020603050405020304" charset="0"/>
              <a:cs typeface="Times New Roman" panose="02020603050405020304" charset="0"/>
            </a:endParaRPr>
          </a:p>
        </p:txBody>
      </p:sp>
      <p:sp>
        <p:nvSpPr>
          <p:cNvPr id="8" name="文本框 7"/>
          <p:cNvSpPr txBox="1"/>
          <p:nvPr/>
        </p:nvSpPr>
        <p:spPr>
          <a:xfrm>
            <a:off x="309245" y="1534160"/>
            <a:ext cx="8336915"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Once the </a:t>
            </a:r>
            <a:r>
              <a:rPr lang="zh-CN" altLang="en-US" sz="2800" b="1">
                <a:solidFill>
                  <a:srgbClr val="C00000"/>
                </a:solidFill>
                <a:latin typeface="Times New Roman" panose="02020603050405020304" charset="0"/>
                <a:cs typeface="Times New Roman" panose="02020603050405020304" charset="0"/>
              </a:rPr>
              <a:t>helicopter</a:t>
            </a:r>
            <a:r>
              <a:rPr lang="zh-CN" altLang="en-US" sz="2800">
                <a:latin typeface="Times New Roman" panose="02020603050405020304" charset="0"/>
                <a:cs typeface="Times New Roman" panose="02020603050405020304" charset="0"/>
              </a:rPr>
              <a:t> landed, we got onto it in no time, excited and relieved. </a:t>
            </a:r>
            <a:endParaRPr lang="zh-CN" altLang="en-US" sz="2800">
              <a:latin typeface="Times New Roman" panose="02020603050405020304" charset="0"/>
              <a:cs typeface="Times New Roman" panose="02020603050405020304" charset="0"/>
            </a:endParaRPr>
          </a:p>
        </p:txBody>
      </p:sp>
      <p:sp>
        <p:nvSpPr>
          <p:cNvPr id="9" name="文本框 8"/>
          <p:cNvSpPr txBox="1"/>
          <p:nvPr/>
        </p:nvSpPr>
        <p:spPr>
          <a:xfrm>
            <a:off x="300990" y="618490"/>
            <a:ext cx="8767445"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b="1">
                <a:solidFill>
                  <a:srgbClr val="C00000"/>
                </a:solidFill>
                <a:latin typeface="Times New Roman" panose="02020603050405020304" charset="0"/>
                <a:cs typeface="Times New Roman" panose="02020603050405020304" charset="0"/>
              </a:rPr>
              <a:t>.直升机</a:t>
            </a:r>
            <a:r>
              <a:rPr lang="zh-CN" altLang="en-US" sz="2800">
                <a:latin typeface="宋体" panose="02010600030101010101" pitchFamily="2" charset="-122"/>
                <a:ea typeface="宋体" panose="02010600030101010101" pitchFamily="2" charset="-122"/>
                <a:cs typeface="宋体" panose="02010600030101010101" pitchFamily="2" charset="-122"/>
              </a:rPr>
              <a:t>一降落，我们马上就上了飞机，既兴奋又松了一口气。</a:t>
            </a:r>
            <a:r>
              <a:rPr lang="zh-CN" altLang="en-US" sz="2000" b="1">
                <a:solidFill>
                  <a:schemeClr val="accent6">
                    <a:lumMod val="75000"/>
                  </a:schemeClr>
                </a:solidFill>
              </a:rPr>
              <a:t>(</a:t>
            </a:r>
            <a:r>
              <a:rPr lang="zh-CN" altLang="en-US" sz="2000" b="1">
                <a:solidFill>
                  <a:schemeClr val="accent6">
                    <a:lumMod val="75000"/>
                  </a:schemeClr>
                </a:solidFill>
                <a:sym typeface="+mn-ea"/>
              </a:rPr>
              <a:t>2020年7月浙江卷续写</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10" name="文本框 9"/>
          <p:cNvSpPr txBox="1"/>
          <p:nvPr/>
        </p:nvSpPr>
        <p:spPr>
          <a:xfrm>
            <a:off x="300990" y="2273300"/>
            <a:ext cx="11257280" cy="953135"/>
          </a:xfrm>
          <a:prstGeom prst="rect">
            <a:avLst/>
          </a:prstGeom>
          <a:noFill/>
        </p:spPr>
        <p:txBody>
          <a:bodyPr wrap="square" rtlCol="0" anchor="t">
            <a:spAutoFit/>
          </a:bodyPr>
          <a:p>
            <a:pPr algn="l">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突然，一个低沉的嗡嗡声出现了，惠斯顿抬起头，环顾四周，发现远处有</a:t>
            </a:r>
            <a:r>
              <a:rPr lang="zh-CN" altLang="en-US" sz="2800" b="1">
                <a:solidFill>
                  <a:srgbClr val="C00000"/>
                </a:solidFill>
                <a:latin typeface="Times New Roman" panose="02020603050405020304" charset="0"/>
                <a:cs typeface="Times New Roman" panose="02020603050405020304" charset="0"/>
              </a:rPr>
              <a:t>一架直升机</a:t>
            </a:r>
            <a:r>
              <a:rPr lang="zh-CN" altLang="en-US" sz="2800">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rPr>
              <a:t>(读后续写之</a:t>
            </a:r>
            <a:r>
              <a:rPr lang="zh-CN" altLang="en-US" sz="2000" b="1">
                <a:solidFill>
                  <a:schemeClr val="accent6">
                    <a:lumMod val="75000"/>
                  </a:schemeClr>
                </a:solidFill>
                <a:sym typeface="+mn-ea"/>
              </a:rPr>
              <a:t>人与自然-被困在海边</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13" name="文本框 12"/>
          <p:cNvSpPr txBox="1"/>
          <p:nvPr/>
        </p:nvSpPr>
        <p:spPr>
          <a:xfrm>
            <a:off x="309245" y="4498975"/>
            <a:ext cx="7631430"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3.</a:t>
            </a:r>
            <a:r>
              <a:rPr lang="zh-CN" altLang="en-US" sz="2800">
                <a:latin typeface="宋体" panose="02010600030101010101" pitchFamily="2" charset="-122"/>
                <a:ea typeface="宋体" panose="02010600030101010101" pitchFamily="2" charset="-122"/>
                <a:cs typeface="宋体" panose="02010600030101010101" pitchFamily="2" charset="-122"/>
              </a:rPr>
              <a:t>然而，直升机的声音淹没了他，</a:t>
            </a:r>
            <a:r>
              <a:rPr lang="zh-CN" altLang="en-US" sz="2800" b="1">
                <a:solidFill>
                  <a:srgbClr val="C00000"/>
                </a:solidFill>
                <a:latin typeface="Times New Roman" panose="02020603050405020304" charset="0"/>
                <a:cs typeface="Times New Roman" panose="02020603050405020304" charset="0"/>
              </a:rPr>
              <a:t>直升机</a:t>
            </a:r>
            <a:r>
              <a:rPr lang="zh-CN" altLang="en-US" sz="2800">
                <a:latin typeface="宋体" panose="02010600030101010101" pitchFamily="2" charset="-122"/>
                <a:ea typeface="宋体" panose="02010600030101010101" pitchFamily="2" charset="-122"/>
                <a:cs typeface="宋体" panose="02010600030101010101" pitchFamily="2" charset="-122"/>
              </a:rPr>
              <a:t>盘旋了一会儿，在令人窒息的黑暗中消失了。</a:t>
            </a:r>
            <a:r>
              <a:rPr lang="zh-CN" altLang="en-US" sz="2000" b="1">
                <a:solidFill>
                  <a:schemeClr val="accent6">
                    <a:lumMod val="75000"/>
                  </a:schemeClr>
                </a:solidFill>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endParaRPr>
          </a:p>
        </p:txBody>
      </p:sp>
      <p:pic>
        <p:nvPicPr>
          <p:cNvPr id="16" name="图片 15"/>
          <p:cNvPicPr>
            <a:picLocks noChangeAspect="1"/>
          </p:cNvPicPr>
          <p:nvPr/>
        </p:nvPicPr>
        <p:blipFill>
          <a:blip r:embed="rId3"/>
          <a:stretch>
            <a:fillRect/>
          </a:stretch>
        </p:blipFill>
        <p:spPr>
          <a:xfrm>
            <a:off x="9297035" y="196850"/>
            <a:ext cx="2596515" cy="2076450"/>
          </a:xfrm>
          <a:prstGeom prst="rect">
            <a:avLst/>
          </a:prstGeom>
        </p:spPr>
      </p:pic>
      <p:pic>
        <p:nvPicPr>
          <p:cNvPr id="17" name="图片 16"/>
          <p:cNvPicPr>
            <a:picLocks noChangeAspect="1"/>
          </p:cNvPicPr>
          <p:nvPr/>
        </p:nvPicPr>
        <p:blipFill>
          <a:blip r:embed="rId4"/>
          <a:stretch>
            <a:fillRect/>
          </a:stretch>
        </p:blipFill>
        <p:spPr>
          <a:xfrm>
            <a:off x="8324850" y="3392805"/>
            <a:ext cx="3327400" cy="28238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 grpId="0"/>
      <p:bldP spid="5" grpId="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death	/deθ/	n.死;死亡</a:t>
            </a:r>
            <a:endParaRPr lang="zh-CN" altLang="en-US" sz="2400" b="1">
              <a:solidFill>
                <a:srgbClr val="7030A0"/>
              </a:solidFill>
            </a:endParaRPr>
          </a:p>
        </p:txBody>
      </p:sp>
      <p:sp>
        <p:nvSpPr>
          <p:cNvPr id="3" name="文本框 2"/>
          <p:cNvSpPr txBox="1"/>
          <p:nvPr/>
        </p:nvSpPr>
        <p:spPr>
          <a:xfrm>
            <a:off x="309245" y="4145280"/>
            <a:ext cx="8289925"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Suddenly, she heard the shouts of tigers, which made her </a:t>
            </a:r>
            <a:r>
              <a:rPr lang="zh-CN" altLang="en-US" sz="2800" b="1">
                <a:solidFill>
                  <a:srgbClr val="C00000"/>
                </a:solidFill>
                <a:latin typeface="Times New Roman" panose="02020603050405020304" charset="0"/>
                <a:cs typeface="Times New Roman" panose="02020603050405020304" charset="0"/>
              </a:rPr>
              <a:t>scared to death</a:t>
            </a:r>
            <a:r>
              <a:rPr lang="zh-CN" altLang="en-US" sz="2800">
                <a:latin typeface="Times New Roman" panose="02020603050405020304" charset="0"/>
                <a:cs typeface="Times New Roman" panose="02020603050405020304" charset="0"/>
              </a:rPr>
              <a:t>. </a:t>
            </a:r>
            <a:endParaRPr lang="zh-CN" altLang="en-US" sz="2800">
              <a:latin typeface="Times New Roman" panose="02020603050405020304" charset="0"/>
              <a:cs typeface="Times New Roman" panose="02020603050405020304" charset="0"/>
            </a:endParaRPr>
          </a:p>
        </p:txBody>
      </p:sp>
      <p:sp>
        <p:nvSpPr>
          <p:cNvPr id="5" name="文本框 4"/>
          <p:cNvSpPr txBox="1"/>
          <p:nvPr/>
        </p:nvSpPr>
        <p:spPr>
          <a:xfrm>
            <a:off x="309245" y="1374775"/>
            <a:ext cx="9809480"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Picturing the road cracked and the car was flooded away，I felt more frightened and</a:t>
            </a:r>
            <a:r>
              <a:rPr lang="zh-CN" altLang="en-US" sz="2800" b="1">
                <a:solidFill>
                  <a:srgbClr val="C00000"/>
                </a:solidFill>
                <a:latin typeface="Times New Roman" panose="02020603050405020304" charset="0"/>
                <a:cs typeface="Times New Roman" panose="02020603050405020304" charset="0"/>
              </a:rPr>
              <a:t> sensed death</a:t>
            </a:r>
            <a:r>
              <a:rPr lang="zh-CN" altLang="en-US" sz="2800">
                <a:latin typeface="Times New Roman" panose="02020603050405020304" charset="0"/>
                <a:cs typeface="Times New Roman" panose="02020603050405020304" charset="0"/>
              </a:rPr>
              <a:t> was waiting for me.</a:t>
            </a:r>
            <a:endParaRPr lang="zh-CN" altLang="en-US" sz="2800">
              <a:latin typeface="Times New Roman" panose="02020603050405020304" charset="0"/>
              <a:cs typeface="Times New Roman" panose="02020603050405020304" charset="0"/>
            </a:endParaRPr>
          </a:p>
        </p:txBody>
      </p:sp>
      <p:sp>
        <p:nvSpPr>
          <p:cNvPr id="6" name="文本框 5"/>
          <p:cNvSpPr txBox="1"/>
          <p:nvPr/>
        </p:nvSpPr>
        <p:spPr>
          <a:xfrm>
            <a:off x="-635" y="5835015"/>
            <a:ext cx="11957050"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Thanks to an insightful editor, Jim could pursue his dream of being an artist while </a:t>
            </a:r>
            <a:r>
              <a:rPr lang="zh-CN" altLang="en-US" sz="2800" b="1">
                <a:solidFill>
                  <a:srgbClr val="C00000"/>
                </a:solidFill>
                <a:latin typeface="Times New Roman" panose="02020603050405020304" charset="0"/>
                <a:cs typeface="Times New Roman" panose="02020603050405020304" charset="0"/>
              </a:rPr>
              <a:t>saving his mom from death </a:t>
            </a:r>
            <a:r>
              <a:rPr lang="zh-CN" altLang="en-US" sz="2800">
                <a:latin typeface="Times New Roman" panose="02020603050405020304" charset="0"/>
                <a:cs typeface="Times New Roman" panose="02020603050405020304" charset="0"/>
              </a:rPr>
              <a:t>and feeding the family three square meals a day</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309245" y="2834640"/>
            <a:ext cx="8572500"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Meatball stood at the door, meowing to go outside I shook my head at her, afraid that she might</a:t>
            </a:r>
            <a:r>
              <a:rPr lang="zh-CN" altLang="en-US" sz="2800" b="1">
                <a:solidFill>
                  <a:srgbClr val="C00000"/>
                </a:solidFill>
                <a:latin typeface="Times New Roman" panose="02020603050405020304" charset="0"/>
                <a:cs typeface="Times New Roman" panose="02020603050405020304" charset="0"/>
              </a:rPr>
              <a:t> freeze to death</a:t>
            </a:r>
            <a:r>
              <a:rPr lang="zh-CN" altLang="en-US" sz="2800">
                <a:latin typeface="Times New Roman" panose="02020603050405020304" charset="0"/>
                <a:cs typeface="Times New Roman" panose="02020603050405020304" charset="0"/>
              </a:rPr>
              <a:t>. </a:t>
            </a:r>
            <a:endParaRPr lang="zh-CN" altLang="en-US" sz="2800">
              <a:latin typeface="Times New Roman" panose="02020603050405020304" charset="0"/>
              <a:cs typeface="Times New Roman" panose="02020603050405020304" charset="0"/>
            </a:endParaRPr>
          </a:p>
        </p:txBody>
      </p:sp>
      <p:sp>
        <p:nvSpPr>
          <p:cNvPr id="9" name="文本框 8"/>
          <p:cNvSpPr txBox="1"/>
          <p:nvPr/>
        </p:nvSpPr>
        <p:spPr>
          <a:xfrm>
            <a:off x="300990" y="2209800"/>
            <a:ext cx="8450580" cy="1198880"/>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rPr>
              <a:t>2.</a:t>
            </a:r>
            <a:r>
              <a:rPr lang="zh-CN" altLang="en-US" sz="2400">
                <a:latin typeface="宋体" panose="02010600030101010101" pitchFamily="2" charset="-122"/>
                <a:ea typeface="宋体" panose="02010600030101010101" pitchFamily="2" charset="-122"/>
              </a:rPr>
              <a:t>肉丸站在门口，喵喵叫着要出去。我朝她摇了摇头，怕她会被</a:t>
            </a:r>
            <a:r>
              <a:rPr lang="zh-CN" altLang="en-US" sz="2400" b="1">
                <a:solidFill>
                  <a:srgbClr val="C00000"/>
                </a:solidFill>
                <a:latin typeface="Times New Roman" panose="02020603050405020304" charset="0"/>
                <a:cs typeface="Times New Roman" panose="02020603050405020304" charset="0"/>
              </a:rPr>
              <a:t>冻死</a:t>
            </a:r>
            <a:r>
              <a:rPr lang="zh-CN" altLang="en-US" sz="2400">
                <a:latin typeface="宋体" panose="02010600030101010101" pitchFamily="2" charset="-122"/>
                <a:ea typeface="宋体" panose="02010600030101010101" pitchFamily="2" charset="-122"/>
              </a:rPr>
              <a:t>。</a:t>
            </a:r>
            <a:r>
              <a:rPr lang="zh-CN" altLang="en-US" b="1">
                <a:solidFill>
                  <a:schemeClr val="accent6">
                    <a:lumMod val="75000"/>
                  </a:schemeClr>
                </a:solidFill>
                <a:sym typeface="+mn-ea"/>
              </a:rPr>
              <a:t>(续写)</a:t>
            </a:r>
            <a:endParaRPr lang="en-US" altLang="zh-CN" sz="2400">
              <a:latin typeface="宋体" panose="02010600030101010101" pitchFamily="2" charset="-122"/>
              <a:ea typeface="宋体" panose="02010600030101010101" pitchFamily="2" charset="-122"/>
              <a:cs typeface="宋体" panose="02010600030101010101" pitchFamily="2" charset="-122"/>
            </a:endParaRPr>
          </a:p>
          <a:p>
            <a:endParaRPr lang="zh-CN" altLang="en-US" sz="2400">
              <a:latin typeface="宋体" panose="02010600030101010101" pitchFamily="2" charset="-122"/>
              <a:ea typeface="宋体" panose="02010600030101010101" pitchFamily="2" charset="-122"/>
            </a:endParaRPr>
          </a:p>
        </p:txBody>
      </p:sp>
      <p:sp>
        <p:nvSpPr>
          <p:cNvPr id="10" name="文本框 9"/>
          <p:cNvSpPr txBox="1"/>
          <p:nvPr/>
        </p:nvSpPr>
        <p:spPr>
          <a:xfrm>
            <a:off x="300990" y="582930"/>
            <a:ext cx="9431020"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1.</a:t>
            </a:r>
            <a:r>
              <a:rPr lang="zh-CN" altLang="en-US" sz="2400">
                <a:latin typeface="宋体" panose="02010600030101010101" pitchFamily="2" charset="-122"/>
                <a:ea typeface="宋体" panose="02010600030101010101" pitchFamily="2" charset="-122"/>
                <a:cs typeface="宋体" panose="02010600030101010101" pitchFamily="2" charset="-122"/>
              </a:rPr>
              <a:t>想象着道路破裂，汽车被洪水冲走，我感到更加害怕，</a:t>
            </a:r>
            <a:r>
              <a:rPr lang="zh-CN" altLang="en-US" sz="2400" b="1">
                <a:solidFill>
                  <a:srgbClr val="C00000"/>
                </a:solidFill>
                <a:latin typeface="Times New Roman" panose="02020603050405020304" charset="0"/>
                <a:cs typeface="Times New Roman" panose="02020603050405020304" charset="0"/>
              </a:rPr>
              <a:t>感觉到死亡</a:t>
            </a:r>
            <a:r>
              <a:rPr lang="zh-CN" altLang="en-US" sz="2400">
                <a:latin typeface="宋体" panose="02010600030101010101" pitchFamily="2" charset="-122"/>
                <a:ea typeface="宋体" panose="02010600030101010101" pitchFamily="2" charset="-122"/>
                <a:cs typeface="宋体" panose="02010600030101010101" pitchFamily="2" charset="-122"/>
              </a:rPr>
              <a:t>在等着我。</a:t>
            </a:r>
            <a:r>
              <a:rPr lang="zh-CN" altLang="en-US" sz="1800" b="1">
                <a:solidFill>
                  <a:schemeClr val="accent6">
                    <a:lumMod val="75000"/>
                  </a:schemeClr>
                </a:solidFill>
              </a:rPr>
              <a:t>(读后续写之</a:t>
            </a:r>
            <a:r>
              <a:rPr lang="zh-CN" altLang="en-US" sz="1800" b="1">
                <a:solidFill>
                  <a:schemeClr val="accent6">
                    <a:lumMod val="75000"/>
                  </a:schemeClr>
                </a:solidFill>
                <a:sym typeface="+mn-ea"/>
              </a:rPr>
              <a:t>困在洪水中</a:t>
            </a:r>
            <a:r>
              <a:rPr lang="zh-CN" altLang="en-US" sz="1800" b="1">
                <a:solidFill>
                  <a:schemeClr val="accent6">
                    <a:lumMod val="75000"/>
                  </a:schemeClr>
                </a:solidFill>
              </a:rPr>
              <a:t>)</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文本框 16"/>
          <p:cNvSpPr txBox="1"/>
          <p:nvPr/>
        </p:nvSpPr>
        <p:spPr>
          <a:xfrm>
            <a:off x="300990" y="3834765"/>
            <a:ext cx="9431020" cy="46037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3.</a:t>
            </a:r>
            <a:r>
              <a:rPr lang="zh-CN" altLang="en-US" sz="2400">
                <a:latin typeface="宋体" panose="02010600030101010101" pitchFamily="2" charset="-122"/>
                <a:ea typeface="宋体" panose="02010600030101010101" pitchFamily="2" charset="-122"/>
                <a:cs typeface="宋体" panose="02010600030101010101" pitchFamily="2" charset="-122"/>
              </a:rPr>
              <a:t>突然，她听到老虎的叫声，</a:t>
            </a:r>
            <a:r>
              <a:rPr lang="zh-CN" altLang="en-US" sz="2400" b="1">
                <a:solidFill>
                  <a:srgbClr val="C00000"/>
                </a:solidFill>
                <a:latin typeface="Times New Roman" panose="02020603050405020304" charset="0"/>
                <a:cs typeface="Times New Roman" panose="02020603050405020304" charset="0"/>
              </a:rPr>
              <a:t>吓得她半死</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zh-CN" altLang="en-US" sz="1800" b="1">
                <a:solidFill>
                  <a:schemeClr val="accent6">
                    <a:lumMod val="75000"/>
                  </a:schemeClr>
                </a:solidFill>
                <a:sym typeface="+mn-ea"/>
              </a:rPr>
              <a:t>(2016·浙江卷续写)</a:t>
            </a:r>
            <a:endParaRPr lang="zh-CN" altLang="en-US" sz="1800" b="1">
              <a:solidFill>
                <a:schemeClr val="accent6">
                  <a:lumMod val="75000"/>
                </a:schemeClr>
              </a:solidFill>
              <a:sym typeface="+mn-ea"/>
            </a:endParaRPr>
          </a:p>
        </p:txBody>
      </p:sp>
      <p:sp>
        <p:nvSpPr>
          <p:cNvPr id="18" name="文本框 17"/>
          <p:cNvSpPr txBox="1"/>
          <p:nvPr/>
        </p:nvSpPr>
        <p:spPr>
          <a:xfrm>
            <a:off x="300990" y="5005070"/>
            <a:ext cx="8116570" cy="1198880"/>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rPr>
              <a:t>4.</a:t>
            </a:r>
            <a:r>
              <a:rPr lang="zh-CN" altLang="en-US" sz="2400">
                <a:latin typeface="宋体" panose="02010600030101010101" pitchFamily="2" charset="-122"/>
                <a:ea typeface="宋体" panose="02010600030101010101" pitchFamily="2" charset="-122"/>
              </a:rPr>
              <a:t>多亏了一位有见地的编辑，吉姆可以在</a:t>
            </a:r>
            <a:r>
              <a:rPr lang="zh-CN" altLang="en-US" sz="2400" b="1">
                <a:solidFill>
                  <a:srgbClr val="C00000"/>
                </a:solidFill>
                <a:latin typeface="Times New Roman" panose="02020603050405020304" charset="0"/>
                <a:cs typeface="Times New Roman" panose="02020603050405020304" charset="0"/>
              </a:rPr>
              <a:t>救母亲命</a:t>
            </a:r>
            <a:r>
              <a:rPr lang="zh-CN" altLang="en-US" sz="2400">
                <a:latin typeface="宋体" panose="02010600030101010101" pitchFamily="2" charset="-122"/>
                <a:ea typeface="宋体" panose="02010600030101010101" pitchFamily="2" charset="-122"/>
              </a:rPr>
              <a:t>的同时追求自己的艺术家梦想，还能让一家人吃上一日三餐。</a:t>
            </a:r>
            <a:r>
              <a:rPr lang="zh-CN" altLang="en-US" b="1">
                <a:solidFill>
                  <a:schemeClr val="accent6">
                    <a:lumMod val="75000"/>
                  </a:schemeClr>
                </a:solidFill>
                <a:sym typeface="+mn-ea"/>
              </a:rPr>
              <a:t>(续写)</a:t>
            </a:r>
            <a:endParaRPr lang="en-US" altLang="zh-CN" sz="2400">
              <a:latin typeface="宋体" panose="02010600030101010101" pitchFamily="2" charset="-122"/>
              <a:ea typeface="宋体" panose="02010600030101010101" pitchFamily="2" charset="-122"/>
              <a:cs typeface="宋体" panose="02010600030101010101" pitchFamily="2" charset="-122"/>
            </a:endParaRPr>
          </a:p>
          <a:p>
            <a:endParaRPr lang="zh-CN" altLang="en-US" sz="2400">
              <a:latin typeface="宋体" panose="02010600030101010101" pitchFamily="2" charset="-122"/>
              <a:ea typeface="宋体" panose="02010600030101010101" pitchFamily="2" charset="-122"/>
            </a:endParaRPr>
          </a:p>
        </p:txBody>
      </p:sp>
      <p:pic>
        <p:nvPicPr>
          <p:cNvPr id="19" name="图片 18"/>
          <p:cNvPicPr>
            <a:picLocks noChangeAspect="1"/>
          </p:cNvPicPr>
          <p:nvPr/>
        </p:nvPicPr>
        <p:blipFill>
          <a:blip r:embed="rId3"/>
          <a:stretch>
            <a:fillRect/>
          </a:stretch>
        </p:blipFill>
        <p:spPr>
          <a:xfrm>
            <a:off x="9034145" y="1044575"/>
            <a:ext cx="2922270" cy="1651000"/>
          </a:xfrm>
          <a:prstGeom prst="rect">
            <a:avLst/>
          </a:prstGeom>
        </p:spPr>
      </p:pic>
      <p:pic>
        <p:nvPicPr>
          <p:cNvPr id="20" name="图片 19" descr="动物老虎我超凶表情包"/>
          <p:cNvPicPr>
            <a:picLocks noChangeAspect="1"/>
          </p:cNvPicPr>
          <p:nvPr/>
        </p:nvPicPr>
        <p:blipFill>
          <a:blip r:embed="rId4"/>
          <a:stretch>
            <a:fillRect/>
          </a:stretch>
        </p:blipFill>
        <p:spPr>
          <a:xfrm>
            <a:off x="8751570" y="3408680"/>
            <a:ext cx="2747010" cy="2286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 grpId="0"/>
      <p:bldP spid="3" grpId="1"/>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death	/deθ/	n.死;死亡</a:t>
            </a:r>
            <a:endParaRPr lang="zh-CN" altLang="en-US" sz="2400" b="1">
              <a:solidFill>
                <a:srgbClr val="7030A0"/>
              </a:solidFill>
            </a:endParaRPr>
          </a:p>
        </p:txBody>
      </p:sp>
      <p:sp>
        <p:nvSpPr>
          <p:cNvPr id="100" name="文本框 99"/>
          <p:cNvSpPr txBox="1"/>
          <p:nvPr/>
        </p:nvSpPr>
        <p:spPr>
          <a:xfrm>
            <a:off x="62230" y="3509645"/>
            <a:ext cx="8264525" cy="95313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When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the applause had died down</a:t>
            </a:r>
            <a:r>
              <a:rPr lang="en-US" sz="2800" b="0">
                <a:latin typeface="Times New Roman" panose="02020603050405020304" charset="0"/>
                <a:ea typeface="宋体" panose="02010600030101010101" pitchFamily="2" charset="-122"/>
                <a:cs typeface="Times New Roman" panose="02020603050405020304" charset="0"/>
              </a:rPr>
              <a:t>, she began her speech.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146050" y="695960"/>
            <a:ext cx="6096000" cy="521970"/>
          </a:xfrm>
          <a:prstGeom prst="rect">
            <a:avLst/>
          </a:prstGeom>
          <a:noFill/>
        </p:spPr>
        <p:txBody>
          <a:bodyPr wrap="square" rtlCol="0" anchor="t">
            <a:spAutoFit/>
          </a:bodyPr>
          <a:p>
            <a:r>
              <a:rPr lang="en-US" sz="2800">
                <a:latin typeface="宋体" panose="02010600030101010101" pitchFamily="2" charset="-122"/>
                <a:ea typeface="宋体" panose="02010600030101010101" pitchFamily="2" charset="-122"/>
                <a:cs typeface="宋体" panose="02010600030101010101" pitchFamily="2" charset="-122"/>
                <a:sym typeface="+mn-ea"/>
              </a:rPr>
              <a:t> 5. </a:t>
            </a:r>
            <a:r>
              <a:rPr lang="zh-CN" sz="2800">
                <a:latin typeface="宋体" panose="02010600030101010101" pitchFamily="2" charset="-122"/>
                <a:ea typeface="宋体" panose="02010600030101010101" pitchFamily="2" charset="-122"/>
                <a:cs typeface="宋体" panose="02010600030101010101" pitchFamily="2" charset="-122"/>
                <a:sym typeface="+mn-ea"/>
              </a:rPr>
              <a:t>我话到嘴边又</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缩回去了</a:t>
            </a:r>
            <a:r>
              <a:rPr 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164465" y="1391285"/>
            <a:ext cx="9918065"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The words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died on my lips</a:t>
            </a:r>
            <a:r>
              <a:rPr lang="en-US" sz="2800">
                <a:latin typeface="Times New Roman" panose="02020603050405020304" charset="0"/>
                <a:ea typeface="宋体" panose="02010600030101010101" pitchFamily="2" charset="-122"/>
                <a:cs typeface="Times New Roman" panose="02020603050405020304" charset="0"/>
                <a:sym typeface="+mn-ea"/>
              </a:rPr>
              <a:t> (= I stopped speaking) .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164465" y="1924685"/>
            <a:ext cx="6096000"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6. </a:t>
            </a:r>
            <a:r>
              <a:rPr lang="zh-CN" sz="2800">
                <a:latin typeface="宋体" panose="02010600030101010101" pitchFamily="2" charset="-122"/>
                <a:ea typeface="宋体" panose="02010600030101010101" pitchFamily="2" charset="-122"/>
                <a:cs typeface="宋体" panose="02010600030101010101" pitchFamily="2" charset="-122"/>
                <a:sym typeface="+mn-ea"/>
              </a:rPr>
              <a:t>她说那话时，我差点给</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笑死</a:t>
            </a:r>
            <a:r>
              <a:rPr 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6" name="文本框 15"/>
          <p:cNvSpPr txBox="1"/>
          <p:nvPr/>
        </p:nvSpPr>
        <p:spPr>
          <a:xfrm>
            <a:off x="164465" y="2383790"/>
            <a:ext cx="9918065"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I nearly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died laughing</a:t>
            </a:r>
            <a:r>
              <a:rPr lang="en-US" sz="2800">
                <a:latin typeface="Times New Roman" panose="02020603050405020304" charset="0"/>
                <a:ea typeface="宋体" panose="02010600030101010101" pitchFamily="2" charset="-122"/>
                <a:cs typeface="Times New Roman" panose="02020603050405020304" charset="0"/>
                <a:sym typeface="+mn-ea"/>
              </a:rPr>
              <a:t> when she said that.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8" name="文本框 17"/>
          <p:cNvSpPr txBox="1"/>
          <p:nvPr/>
        </p:nvSpPr>
        <p:spPr>
          <a:xfrm>
            <a:off x="164465" y="2987675"/>
            <a:ext cx="6096000"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7.</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掌声平息后</a:t>
            </a:r>
            <a:r>
              <a:rPr lang="zh-CN" sz="2800">
                <a:latin typeface="宋体" panose="02010600030101010101" pitchFamily="2" charset="-122"/>
                <a:ea typeface="宋体" panose="02010600030101010101" pitchFamily="2" charset="-122"/>
                <a:cs typeface="宋体" panose="02010600030101010101" pitchFamily="2" charset="-122"/>
                <a:sym typeface="+mn-ea"/>
              </a:rPr>
              <a:t>她便开始演讲了。</a:t>
            </a:r>
            <a:r>
              <a:rPr lang="zh-CN" altLang="en-US" sz="2000" b="1">
                <a:solidFill>
                  <a:schemeClr val="accent6">
                    <a:lumMod val="75000"/>
                  </a:schemeClr>
                </a:solidFill>
                <a:sym typeface="+mn-ea"/>
              </a:rPr>
              <a:t>(续写)</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endParaRPr lang="en-US" altLang="zh-CN" sz="28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9" name="文本框 18"/>
          <p:cNvSpPr txBox="1"/>
          <p:nvPr/>
        </p:nvSpPr>
        <p:spPr>
          <a:xfrm>
            <a:off x="164465" y="5279390"/>
            <a:ext cx="9918065"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The sound of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their laughter died away</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20" name="文本框 19"/>
          <p:cNvSpPr txBox="1"/>
          <p:nvPr/>
        </p:nvSpPr>
        <p:spPr>
          <a:xfrm>
            <a:off x="164465" y="4645025"/>
            <a:ext cx="6096000"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8.</a:t>
            </a:r>
            <a:r>
              <a:rPr lang="zh-CN" sz="2800">
                <a:latin typeface="宋体" panose="02010600030101010101" pitchFamily="2" charset="-122"/>
                <a:ea typeface="宋体" panose="02010600030101010101" pitchFamily="2" charset="-122"/>
                <a:cs typeface="宋体" panose="02010600030101010101" pitchFamily="2" charset="-122"/>
                <a:sym typeface="+mn-ea"/>
              </a:rPr>
              <a:t>他们的</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笑声渐渐消失了</a:t>
            </a:r>
            <a:r>
              <a:rPr 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2" name="图片 21"/>
          <p:cNvPicPr>
            <a:picLocks noChangeAspect="1"/>
          </p:cNvPicPr>
          <p:nvPr/>
        </p:nvPicPr>
        <p:blipFill>
          <a:blip r:embed="rId3"/>
          <a:stretch>
            <a:fillRect/>
          </a:stretch>
        </p:blipFill>
        <p:spPr>
          <a:xfrm>
            <a:off x="8142605" y="781685"/>
            <a:ext cx="3029585" cy="2433955"/>
          </a:xfrm>
          <a:prstGeom prst="rect">
            <a:avLst/>
          </a:prstGeom>
        </p:spPr>
      </p:pic>
      <p:pic>
        <p:nvPicPr>
          <p:cNvPr id="23" name="图片 22" descr="印尼小胖表情包 笑容消失"/>
          <p:cNvPicPr>
            <a:picLocks noChangeAspect="1"/>
          </p:cNvPicPr>
          <p:nvPr/>
        </p:nvPicPr>
        <p:blipFill>
          <a:blip r:embed="rId4"/>
          <a:stretch>
            <a:fillRect/>
          </a:stretch>
        </p:blipFill>
        <p:spPr>
          <a:xfrm>
            <a:off x="6260465" y="4071620"/>
            <a:ext cx="2804795" cy="2407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to="" calcmode="lin" valueType="num">
                                      <p:cBhvr>
                                        <p:cTn id="12" dur="1" fill="hold"/>
                                        <p:tgtEl>
                                          <p:spTgt spid="1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 to="" calcmode="lin" valueType="num">
                                      <p:cBhvr>
                                        <p:cTn id="17" dur="1" fill="hold"/>
                                        <p:tgtEl>
                                          <p:spTgt spid="10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to="" calcmode="lin" valueType="num">
                                      <p:cBhvr>
                                        <p:cTn id="22" dur="1" fill="hold"/>
                                        <p:tgtEl>
                                          <p:spTgt spid="1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6" grpId="0"/>
      <p:bldP spid="16" grpId="1"/>
      <p:bldP spid="100" grpId="0"/>
      <p:bldP spid="100" grpId="1"/>
      <p:bldP spid="19" grpId="0"/>
      <p:bldP spid="1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232650" cy="460375"/>
          </a:xfrm>
          <a:prstGeom prst="rect">
            <a:avLst/>
          </a:prstGeom>
          <a:noFill/>
        </p:spPr>
        <p:txBody>
          <a:bodyPr wrap="square" rtlCol="0" anchor="t">
            <a:spAutoFit/>
          </a:bodyPr>
          <a:p>
            <a:r>
              <a:rPr lang="zh-CN" altLang="en-US" sz="2400" b="1">
                <a:solidFill>
                  <a:srgbClr val="7030A0"/>
                </a:solidFill>
              </a:rPr>
              <a:t>affect	/əˈfekt/	vt.影响;(疾病)侵袭</a:t>
            </a:r>
            <a:endParaRPr lang="zh-CN" altLang="en-US" sz="2400" b="1">
              <a:solidFill>
                <a:srgbClr val="7030A0"/>
              </a:solidFill>
            </a:endParaRPr>
          </a:p>
        </p:txBody>
      </p:sp>
      <p:sp>
        <p:nvSpPr>
          <p:cNvPr id="5" name="文本框 4"/>
          <p:cNvSpPr txBox="1"/>
          <p:nvPr/>
        </p:nvSpPr>
        <p:spPr>
          <a:xfrm>
            <a:off x="164465" y="1158240"/>
            <a:ext cx="10302875"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sym typeface="+mn-ea"/>
              </a:rPr>
              <a:t> Although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affected with a serious disease</a:t>
            </a:r>
            <a:r>
              <a:rPr lang="zh-CN" altLang="en-US" sz="2800">
                <a:latin typeface="Times New Roman" panose="02020603050405020304" charset="0"/>
                <a:cs typeface="Times New Roman" panose="02020603050405020304" charset="0"/>
                <a:sym typeface="+mn-ea"/>
              </a:rPr>
              <a:t>, he held a positive attitude and believed there was a hope of recovery.</a:t>
            </a:r>
            <a:endParaRPr lang="zh-CN" altLang="en-US" sz="2800">
              <a:latin typeface="Times New Roman" panose="02020603050405020304" charset="0"/>
              <a:cs typeface="Times New Roman" panose="02020603050405020304" charset="0"/>
              <a:sym typeface="+mn-ea"/>
            </a:endParaRPr>
          </a:p>
        </p:txBody>
      </p:sp>
      <p:sp>
        <p:nvSpPr>
          <p:cNvPr id="6" name="文本框 5"/>
          <p:cNvSpPr txBox="1"/>
          <p:nvPr/>
        </p:nvSpPr>
        <p:spPr>
          <a:xfrm>
            <a:off x="300990" y="637540"/>
            <a:ext cx="10525125"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他虽然</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身患重病</a:t>
            </a:r>
            <a:r>
              <a:rPr lang="zh-CN" altLang="en-US" sz="2800">
                <a:latin typeface="宋体" panose="02010600030101010101" pitchFamily="2" charset="-122"/>
                <a:ea typeface="宋体" panose="02010600030101010101" pitchFamily="2" charset="-122"/>
                <a:cs typeface="宋体" panose="02010600030101010101" pitchFamily="2" charset="-122"/>
              </a:rPr>
              <a:t>，但态度积极，相信有康复的希望。</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nvSpPr>
        <p:spPr>
          <a:xfrm>
            <a:off x="309245" y="2838450"/>
            <a:ext cx="8016240" cy="953135"/>
          </a:xfrm>
          <a:prstGeom prst="rect">
            <a:avLst/>
          </a:prstGeom>
          <a:noFill/>
        </p:spPr>
        <p:txBody>
          <a:bodyPr wrap="square" rtlCol="0" anchor="t">
            <a:spAutoFit/>
          </a:bodyPr>
          <a:p>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Affected by these selfless doctors</a:t>
            </a:r>
            <a:r>
              <a:rPr lang="zh-CN" altLang="en-US" sz="2800">
                <a:latin typeface="Times New Roman" panose="02020603050405020304" charset="0"/>
                <a:cs typeface="Times New Roman" panose="02020603050405020304" charset="0"/>
                <a:sym typeface="+mn-ea"/>
              </a:rPr>
              <a:t>, I have developed a deep affection for the career. 　</a:t>
            </a:r>
            <a:endParaRPr lang="zh-CN" altLang="en-US" sz="2800">
              <a:latin typeface="Times New Roman" panose="02020603050405020304" charset="0"/>
              <a:cs typeface="Times New Roman" panose="02020603050405020304" charset="0"/>
              <a:sym typeface="+mn-ea"/>
            </a:endParaRPr>
          </a:p>
        </p:txBody>
      </p:sp>
      <p:sp>
        <p:nvSpPr>
          <p:cNvPr id="8" name="文本框 7"/>
          <p:cNvSpPr txBox="1"/>
          <p:nvPr/>
        </p:nvSpPr>
        <p:spPr>
          <a:xfrm>
            <a:off x="309245" y="2046605"/>
            <a:ext cx="11046460" cy="829945"/>
          </a:xfrm>
          <a:prstGeom prst="rect">
            <a:avLst/>
          </a:prstGeom>
          <a:noFill/>
        </p:spPr>
        <p:txBody>
          <a:bodyPr wrap="square" rtlCol="0" anchor="t">
            <a:spAutoFit/>
          </a:bodyPr>
          <a:p>
            <a:r>
              <a:rPr lang="en-US" altLang="zh-CN" sz="2800">
                <a:latin typeface="Times New Roman" panose="02020603050405020304" charset="0"/>
                <a:ea typeface="宋体" panose="02010600030101010101" pitchFamily="2" charset="-122"/>
                <a:cs typeface="Times New Roman" panose="02020603050405020304" charset="0"/>
                <a:sym typeface="+mn-ea"/>
              </a:rPr>
              <a:t>2.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在这些无私的医生的影响下</a:t>
            </a:r>
            <a:r>
              <a:rPr lang="zh-CN" altLang="en-US" sz="2800">
                <a:latin typeface="Times New Roman" panose="02020603050405020304" charset="0"/>
                <a:ea typeface="宋体" panose="02010600030101010101" pitchFamily="2" charset="-122"/>
                <a:cs typeface="Times New Roman" panose="02020603050405020304" charset="0"/>
                <a:sym typeface="+mn-ea"/>
              </a:rPr>
              <a:t>,我深深地喜欢上了这个职业。</a:t>
            </a:r>
            <a:r>
              <a:rPr lang="zh-CN" altLang="en-US" sz="2000" b="1">
                <a:solidFill>
                  <a:schemeClr val="accent6">
                    <a:lumMod val="75000"/>
                  </a:schemeClr>
                </a:solidFill>
                <a:sym typeface="+mn-ea"/>
              </a:rPr>
              <a:t>（2021天津卷应用文）</a:t>
            </a:r>
            <a:endParaRPr lang="zh-CN" altLang="en-US" sz="2000" b="1">
              <a:solidFill>
                <a:schemeClr val="accent6">
                  <a:lumMod val="75000"/>
                </a:schemeClr>
              </a:solidFill>
              <a:sym typeface="+mn-ea"/>
            </a:endParaRPr>
          </a:p>
        </p:txBody>
      </p:sp>
      <p:sp>
        <p:nvSpPr>
          <p:cNvPr id="9" name="文本框 8"/>
          <p:cNvSpPr txBox="1"/>
          <p:nvPr/>
        </p:nvSpPr>
        <p:spPr>
          <a:xfrm>
            <a:off x="309245" y="4180840"/>
            <a:ext cx="609600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She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affected a calmness</a:t>
            </a:r>
            <a:r>
              <a:rPr lang="en-US" sz="2800">
                <a:latin typeface="Times New Roman" panose="02020603050405020304" charset="0"/>
                <a:ea typeface="宋体" panose="02010600030101010101" pitchFamily="2" charset="-122"/>
                <a:cs typeface="Times New Roman" panose="02020603050405020304" charset="0"/>
                <a:sym typeface="+mn-ea"/>
              </a:rPr>
              <a:t> she did not feel.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nvSpPr>
        <p:spPr>
          <a:xfrm>
            <a:off x="300990" y="3658870"/>
            <a:ext cx="6096000"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3. </a:t>
            </a:r>
            <a:r>
              <a:rPr lang="zh-CN" sz="2800">
                <a:latin typeface="宋体" panose="02010600030101010101" pitchFamily="2" charset="-122"/>
                <a:ea typeface="宋体" panose="02010600030101010101" pitchFamily="2" charset="-122"/>
                <a:cs typeface="宋体" panose="02010600030101010101" pitchFamily="2" charset="-122"/>
                <a:sym typeface="+mn-ea"/>
              </a:rPr>
              <a:t>她</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强装镇静</a:t>
            </a:r>
            <a:r>
              <a:rPr 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300990" y="5841365"/>
            <a:ext cx="10525125"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My grief</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consumed me as I continually questioned how the college courses</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 I was taking would affect my life</a:t>
            </a:r>
            <a:r>
              <a:rPr lang="zh-CN" altLang="en-US" sz="2800">
                <a:latin typeface="Times New Roman" panose="02020603050405020304" charset="0"/>
                <a:cs typeface="Times New Roman" panose="02020603050405020304" charset="0"/>
              </a:rPr>
              <a:t>. </a:t>
            </a:r>
            <a:endParaRPr lang="zh-CN" altLang="en-US" sz="2800">
              <a:latin typeface="Times New Roman" panose="02020603050405020304" charset="0"/>
              <a:cs typeface="Times New Roman" panose="02020603050405020304" charset="0"/>
            </a:endParaRPr>
          </a:p>
        </p:txBody>
      </p:sp>
      <p:sp>
        <p:nvSpPr>
          <p:cNvPr id="16" name="文本框 15"/>
          <p:cNvSpPr txBox="1"/>
          <p:nvPr/>
        </p:nvSpPr>
        <p:spPr>
          <a:xfrm>
            <a:off x="164465" y="4795520"/>
            <a:ext cx="11191240"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4.</a:t>
            </a:r>
            <a:r>
              <a:rPr lang="zh-CN" altLang="en-US" sz="2800">
                <a:latin typeface="宋体" panose="02010600030101010101" pitchFamily="2" charset="-122"/>
                <a:ea typeface="宋体" panose="02010600030101010101" pitchFamily="2" charset="-122"/>
                <a:cs typeface="宋体" panose="02010600030101010101" pitchFamily="2" charset="-122"/>
              </a:rPr>
              <a:t>因为我不断地质疑我正在上的大学课程</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将如何影响我的生活时</a:t>
            </a:r>
            <a:r>
              <a:rPr lang="zh-CN" altLang="en-US" sz="2800">
                <a:latin typeface="宋体" panose="02010600030101010101" pitchFamily="2" charset="-122"/>
                <a:ea typeface="宋体" panose="02010600030101010101" pitchFamily="2" charset="-122"/>
                <a:cs typeface="宋体" panose="02010600030101010101" pitchFamily="2" charset="-122"/>
              </a:rPr>
              <a:t>，悲伤吞噬了我。</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7" name="图片 16" descr="讲解的男医生动图"/>
          <p:cNvPicPr>
            <a:picLocks noChangeAspect="1"/>
          </p:cNvPicPr>
          <p:nvPr/>
        </p:nvPicPr>
        <p:blipFill>
          <a:blip r:embed="rId3"/>
          <a:stretch>
            <a:fillRect/>
          </a:stretch>
        </p:blipFill>
        <p:spPr>
          <a:xfrm>
            <a:off x="6622415" y="2290445"/>
            <a:ext cx="2773680" cy="2773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a:stretch>
            <a:fillRect/>
          </a:stretch>
        </p:blipFill>
        <p:spPr>
          <a:xfrm>
            <a:off x="9696450" y="249555"/>
            <a:ext cx="2359660" cy="2089150"/>
          </a:xfrm>
          <a:prstGeom prst="rect">
            <a:avLst/>
          </a:prstGeom>
        </p:spPr>
      </p:pic>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2"/>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3"/>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291070" cy="460375"/>
          </a:xfrm>
          <a:prstGeom prst="rect">
            <a:avLst/>
          </a:prstGeom>
          <a:noFill/>
        </p:spPr>
        <p:txBody>
          <a:bodyPr wrap="square" rtlCol="0" anchor="t">
            <a:spAutoFit/>
          </a:bodyPr>
          <a:p>
            <a:r>
              <a:rPr lang="zh-CN" altLang="en-US" sz="2400" b="1">
                <a:solidFill>
                  <a:srgbClr val="7030A0"/>
                </a:solidFill>
              </a:rPr>
              <a:t>affect	/əˈfekt/	vt.影响;(疾病)侵袭</a:t>
            </a:r>
            <a:endParaRPr lang="zh-CN" altLang="en-US" sz="2400" b="1">
              <a:solidFill>
                <a:srgbClr val="7030A0"/>
              </a:solidFill>
            </a:endParaRPr>
          </a:p>
        </p:txBody>
      </p:sp>
      <p:sp>
        <p:nvSpPr>
          <p:cNvPr id="3" name="文本框 2"/>
          <p:cNvSpPr txBox="1"/>
          <p:nvPr/>
        </p:nvSpPr>
        <p:spPr>
          <a:xfrm>
            <a:off x="0" y="1777365"/>
            <a:ext cx="10272395" cy="138366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With the purpose of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arousing the affection to nature</a:t>
            </a:r>
            <a:r>
              <a:rPr lang="zh-CN" altLang="en-US" sz="2800">
                <a:latin typeface="Times New Roman" panose="02020603050405020304" charset="0"/>
                <a:cs typeface="Times New Roman" panose="02020603050405020304" charset="0"/>
              </a:rPr>
              <a:t> and strengthen our body and mind, this sightseeing will start at 8:00 a.m. this Sunday from our school gate, where we will board a bus to the National Park.</a:t>
            </a:r>
            <a:endParaRPr lang="zh-CN" altLang="en-US" sz="2800">
              <a:latin typeface="Times New Roman" panose="02020603050405020304" charset="0"/>
              <a:cs typeface="Times New Roman" panose="02020603050405020304" charset="0"/>
            </a:endParaRPr>
          </a:p>
        </p:txBody>
      </p:sp>
      <p:sp>
        <p:nvSpPr>
          <p:cNvPr id="18" name="文本框 17"/>
          <p:cNvSpPr txBox="1"/>
          <p:nvPr/>
        </p:nvSpPr>
        <p:spPr>
          <a:xfrm>
            <a:off x="0" y="673735"/>
            <a:ext cx="8844915" cy="1198880"/>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5.</a:t>
            </a:r>
            <a:r>
              <a:rPr lang="zh-CN" altLang="en-US" sz="2400">
                <a:latin typeface="宋体" panose="02010600030101010101" pitchFamily="2" charset="-122"/>
                <a:ea typeface="宋体" panose="02010600030101010101" pitchFamily="2" charset="-122"/>
                <a:cs typeface="宋体" panose="02010600030101010101" pitchFamily="2" charset="-122"/>
              </a:rPr>
              <a:t>为了</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唤起我们对自然的感情</a:t>
            </a:r>
            <a:r>
              <a:rPr lang="zh-CN" altLang="en-US" sz="2400">
                <a:latin typeface="宋体" panose="02010600030101010101" pitchFamily="2" charset="-122"/>
                <a:ea typeface="宋体" panose="02010600030101010101" pitchFamily="2" charset="-122"/>
                <a:cs typeface="宋体" panose="02010600030101010101" pitchFamily="2" charset="-122"/>
              </a:rPr>
              <a:t>，增强我们的身心，这次观光将于本周日上午8点从我们学校门口开始，在那里我们将乘坐巴士前往国家公园。</a:t>
            </a:r>
            <a:r>
              <a:rPr lang="zh-CN" altLang="en-US" sz="1800" b="1">
                <a:solidFill>
                  <a:schemeClr val="accent6">
                    <a:lumMod val="75000"/>
                  </a:schemeClr>
                </a:solidFill>
              </a:rPr>
              <a:t>(应用文之”</a:t>
            </a:r>
            <a:r>
              <a:rPr lang="zh-CN" altLang="en-US" sz="1800" b="1">
                <a:solidFill>
                  <a:schemeClr val="accent6">
                    <a:lumMod val="75000"/>
                  </a:schemeClr>
                </a:solidFill>
                <a:sym typeface="+mn-ea"/>
              </a:rPr>
              <a:t>亲近自然 强我身心”的远足活动</a:t>
            </a:r>
            <a:r>
              <a:rPr lang="zh-CN" altLang="en-US" sz="1800" b="1">
                <a:solidFill>
                  <a:schemeClr val="accent6">
                    <a:lumMod val="75000"/>
                  </a:schemeClr>
                </a:solidFill>
              </a:rPr>
              <a:t>)</a:t>
            </a:r>
            <a:endParaRPr lang="zh-CN" altLang="en-US" sz="1800" b="1">
              <a:solidFill>
                <a:schemeClr val="accent6">
                  <a:lumMod val="75000"/>
                </a:schemeClr>
              </a:solidFill>
            </a:endParaRPr>
          </a:p>
        </p:txBody>
      </p:sp>
      <p:sp>
        <p:nvSpPr>
          <p:cNvPr id="19" name="文本框 18"/>
          <p:cNvSpPr txBox="1"/>
          <p:nvPr/>
        </p:nvSpPr>
        <p:spPr>
          <a:xfrm>
            <a:off x="-635" y="3836035"/>
            <a:ext cx="12192635" cy="521970"/>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sym typeface="+mn-ea"/>
              </a:rPr>
              <a:t> It shows their love and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affection</a:t>
            </a:r>
            <a:r>
              <a:rPr lang="zh-CN" altLang="en-US" sz="2800">
                <a:latin typeface="Times New Roman" panose="02020603050405020304" charset="0"/>
                <a:cs typeface="Times New Roman" panose="02020603050405020304" charset="0"/>
                <a:sym typeface="+mn-ea"/>
              </a:rPr>
              <a:t> for me, and it is a precious memory that I cherish.</a:t>
            </a:r>
            <a:endParaRPr lang="zh-CN" altLang="en-US" sz="2800">
              <a:latin typeface="Times New Roman" panose="02020603050405020304" charset="0"/>
              <a:cs typeface="Times New Roman" panose="02020603050405020304" charset="0"/>
              <a:sym typeface="+mn-ea"/>
            </a:endParaRPr>
          </a:p>
        </p:txBody>
      </p:sp>
      <p:sp>
        <p:nvSpPr>
          <p:cNvPr id="20" name="文本框 19"/>
          <p:cNvSpPr txBox="1"/>
          <p:nvPr/>
        </p:nvSpPr>
        <p:spPr>
          <a:xfrm>
            <a:off x="0" y="3180715"/>
            <a:ext cx="12056110" cy="737235"/>
          </a:xfrm>
          <a:prstGeom prst="rect">
            <a:avLst/>
          </a:prstGeom>
          <a:noFill/>
        </p:spPr>
        <p:txBody>
          <a:bodyPr wrap="square" rtlCol="0" anchor="t">
            <a:spAutoFit/>
          </a:bodyPr>
          <a:p>
            <a:pPr algn="l">
              <a:buClrTx/>
              <a:buSzTx/>
              <a:buFontTx/>
            </a:pPr>
            <a:r>
              <a:rPr lang="en-US" altLang="zh-CN" sz="2400">
                <a:latin typeface="宋体" panose="02010600030101010101" pitchFamily="2" charset="-122"/>
                <a:ea typeface="宋体" panose="02010600030101010101" pitchFamily="2" charset="-122"/>
                <a:cs typeface="宋体" panose="02010600030101010101" pitchFamily="2" charset="-122"/>
              </a:rPr>
              <a:t>6.</a:t>
            </a:r>
            <a:r>
              <a:rPr lang="zh-CN" altLang="en-US" sz="2400">
                <a:latin typeface="宋体" panose="02010600030101010101" pitchFamily="2" charset="-122"/>
                <a:ea typeface="宋体" panose="02010600030101010101" pitchFamily="2" charset="-122"/>
                <a:cs typeface="宋体" panose="02010600030101010101" pitchFamily="2" charset="-122"/>
              </a:rPr>
              <a:t>这表明了他们对我的爱和</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感情</a:t>
            </a:r>
            <a:r>
              <a:rPr lang="zh-CN" altLang="en-US" sz="2400">
                <a:latin typeface="宋体" panose="02010600030101010101" pitchFamily="2" charset="-122"/>
                <a:ea typeface="宋体" panose="02010600030101010101" pitchFamily="2" charset="-122"/>
                <a:cs typeface="宋体" panose="02010600030101010101" pitchFamily="2" charset="-122"/>
              </a:rPr>
              <a:t>，这是我珍惜的宝贵记忆。</a:t>
            </a:r>
            <a:r>
              <a:rPr lang="zh-CN" altLang="en-US" sz="1800" b="1">
                <a:solidFill>
                  <a:schemeClr val="accent6">
                    <a:lumMod val="75000"/>
                  </a:schemeClr>
                </a:solidFill>
                <a:sym typeface="+mn-ea"/>
              </a:rPr>
              <a:t>(2023年6月·上海卷“快乐童年”的展览) </a:t>
            </a:r>
            <a:endParaRPr lang="zh-CN" altLang="en-US" sz="1800" b="1">
              <a:solidFill>
                <a:schemeClr val="accent6">
                  <a:lumMod val="75000"/>
                </a:schemeClr>
              </a:solidFill>
            </a:endParaRPr>
          </a:p>
        </p:txBody>
      </p:sp>
      <p:sp>
        <p:nvSpPr>
          <p:cNvPr id="21" name="文本框 20"/>
          <p:cNvSpPr txBox="1"/>
          <p:nvPr/>
        </p:nvSpPr>
        <p:spPr>
          <a:xfrm>
            <a:off x="0" y="5033010"/>
            <a:ext cx="8314690"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sym typeface="+mn-ea"/>
              </a:rPr>
              <a:t>In summary</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 the English newspaper Youth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affects me greatly/has a great effect on me</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sym typeface="+mn-ea"/>
            </a:endParaRPr>
          </a:p>
        </p:txBody>
      </p:sp>
      <p:sp>
        <p:nvSpPr>
          <p:cNvPr id="22" name="文本框 21"/>
          <p:cNvSpPr txBox="1"/>
          <p:nvPr/>
        </p:nvSpPr>
        <p:spPr>
          <a:xfrm>
            <a:off x="0" y="4387850"/>
            <a:ext cx="7494905" cy="737235"/>
          </a:xfrm>
          <a:prstGeom prst="rect">
            <a:avLst/>
          </a:prstGeom>
          <a:noFill/>
        </p:spPr>
        <p:txBody>
          <a:bodyPr wrap="square" rtlCol="0" anchor="t">
            <a:spAutoFit/>
          </a:bodyPr>
          <a:p>
            <a:pPr algn="l">
              <a:buClrTx/>
              <a:buSzTx/>
              <a:buFontTx/>
            </a:pPr>
            <a:r>
              <a:rPr lang="en-US" altLang="zh-CN" sz="2400">
                <a:latin typeface="宋体" panose="02010600030101010101" pitchFamily="2" charset="-122"/>
                <a:ea typeface="宋体" panose="02010600030101010101" pitchFamily="2" charset="-122"/>
                <a:cs typeface="宋体" panose="02010600030101010101" pitchFamily="2" charset="-122"/>
                <a:sym typeface="+mn-ea"/>
              </a:rPr>
              <a:t>7.</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总的来说，英文报《青年》</a:t>
            </a:r>
            <a:r>
              <a:rPr 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对我有巨大的影响</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a:t>
            </a:r>
            <a:r>
              <a:rPr lang="zh-CN" altLang="en-US" sz="1800" b="1">
                <a:solidFill>
                  <a:schemeClr val="accent6">
                    <a:lumMod val="75000"/>
                  </a:schemeClr>
                </a:solidFill>
                <a:sym typeface="+mn-ea"/>
              </a:rPr>
              <a:t>(2021新高考全国卷Ⅰ应用文)</a:t>
            </a:r>
            <a:endParaRPr lang="zh-CN" altLang="en-US" sz="1800" b="1">
              <a:solidFill>
                <a:schemeClr val="accent6">
                  <a:lumMod val="75000"/>
                </a:schemeClr>
              </a:solidFill>
              <a:sym typeface="+mn-ea"/>
            </a:endParaRPr>
          </a:p>
        </p:txBody>
      </p:sp>
      <p:sp>
        <p:nvSpPr>
          <p:cNvPr id="23" name="文本框 22"/>
          <p:cNvSpPr txBox="1"/>
          <p:nvPr/>
        </p:nvSpPr>
        <p:spPr>
          <a:xfrm>
            <a:off x="164465" y="6351905"/>
            <a:ext cx="6088380" cy="521970"/>
          </a:xfrm>
          <a:prstGeom prst="rect">
            <a:avLst/>
          </a:prstGeom>
          <a:noFill/>
        </p:spPr>
        <p:txBody>
          <a:bodyPr wrap="square" rtlCol="0" anchor="t">
            <a:spAutoFit/>
          </a:bodyPr>
          <a:p>
            <a:pPr indent="0"/>
            <a:r>
              <a:rPr lang="en-US" sz="2800">
                <a:latin typeface="Times New Roman" panose="02020603050405020304" charset="0"/>
                <a:ea typeface="宋体" panose="02010600030101010101" pitchFamily="2" charset="-122"/>
                <a:cs typeface="Times New Roman" panose="02020603050405020304" charset="0"/>
                <a:sym typeface="+mn-ea"/>
              </a:rPr>
              <a:t>He stroked her hair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affectionately</a:t>
            </a:r>
            <a:r>
              <a:rPr lang="en-US" sz="2800">
                <a:latin typeface="Times New Roman" panose="02020603050405020304" charset="0"/>
                <a:ea typeface="宋体" panose="02010600030101010101" pitchFamily="2" charset="-122"/>
                <a:cs typeface="Times New Roman" panose="02020603050405020304" charset="0"/>
                <a:sym typeface="+mn-ea"/>
              </a:rPr>
              <a:t>.</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24" name="文本框 23"/>
          <p:cNvSpPr txBox="1"/>
          <p:nvPr/>
        </p:nvSpPr>
        <p:spPr>
          <a:xfrm>
            <a:off x="0" y="5840095"/>
            <a:ext cx="6096000" cy="521970"/>
          </a:xfrm>
          <a:prstGeom prst="rect">
            <a:avLst/>
          </a:prstGeom>
          <a:noFill/>
        </p:spPr>
        <p:txBody>
          <a:bodyPr wrap="square" rtlCol="0" anchor="t">
            <a:spAutoFit/>
          </a:bodyPr>
          <a:p>
            <a:r>
              <a:rPr lang="en-US" sz="2800">
                <a:latin typeface="宋体" panose="02010600030101010101" pitchFamily="2" charset="-122"/>
                <a:ea typeface="宋体" panose="02010600030101010101" pitchFamily="2" charset="-122"/>
                <a:cs typeface="宋体" panose="02010600030101010101" pitchFamily="2" charset="-122"/>
                <a:sym typeface="+mn-ea"/>
              </a:rPr>
              <a:t> 8. </a:t>
            </a:r>
            <a:r>
              <a:rPr lang="zh-CN" sz="2800">
                <a:latin typeface="宋体" panose="02010600030101010101" pitchFamily="2" charset="-122"/>
                <a:ea typeface="宋体" panose="02010600030101010101" pitchFamily="2" charset="-122"/>
                <a:cs typeface="宋体" panose="02010600030101010101" pitchFamily="2" charset="-122"/>
                <a:sym typeface="+mn-ea"/>
              </a:rPr>
              <a:t>他</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深情地</a:t>
            </a:r>
            <a:r>
              <a:rPr lang="zh-CN" sz="2800">
                <a:latin typeface="宋体" panose="02010600030101010101" pitchFamily="2" charset="-122"/>
                <a:ea typeface="宋体" panose="02010600030101010101" pitchFamily="2" charset="-122"/>
                <a:cs typeface="宋体" panose="02010600030101010101" pitchFamily="2" charset="-122"/>
                <a:sym typeface="+mn-ea"/>
              </a:rPr>
              <a:t>抚摩着她的头发。</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6" name="图片 25"/>
          <p:cNvPicPr>
            <a:picLocks noChangeAspect="1"/>
          </p:cNvPicPr>
          <p:nvPr/>
        </p:nvPicPr>
        <p:blipFill>
          <a:blip r:embed="rId4"/>
          <a:stretch>
            <a:fillRect/>
          </a:stretch>
        </p:blipFill>
        <p:spPr>
          <a:xfrm>
            <a:off x="8007985" y="4537710"/>
            <a:ext cx="3441065" cy="2299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to="" calcmode="lin" valueType="num">
                                      <p:cBhvr>
                                        <p:cTn id="12" dur="1" fill="hold"/>
                                        <p:tgtEl>
                                          <p:spTgt spid="1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to="" calcmode="lin" valueType="num">
                                      <p:cBhvr>
                                        <p:cTn id="17" dur="1" fill="hold"/>
                                        <p:tgtEl>
                                          <p:spTgt spid="21"/>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to="" calcmode="lin" valueType="num">
                                      <p:cBhvr>
                                        <p:cTn id="22" dur="1" fill="hold"/>
                                        <p:tgtEl>
                                          <p:spTgt spid="2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9" grpId="0"/>
      <p:bldP spid="19" grpId="1"/>
      <p:bldP spid="21" grpId="0"/>
      <p:bldP spid="21" grpId="1"/>
      <p:bldP spid="23" grpId="0"/>
      <p:bldP spid="2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093585" cy="460375"/>
          </a:xfrm>
          <a:prstGeom prst="rect">
            <a:avLst/>
          </a:prstGeom>
          <a:noFill/>
        </p:spPr>
        <p:txBody>
          <a:bodyPr wrap="square" rtlCol="0" anchor="t">
            <a:spAutoFit/>
          </a:bodyPr>
          <a:p>
            <a:r>
              <a:rPr lang="zh-CN" altLang="en-US" sz="2400" b="1">
                <a:solidFill>
                  <a:srgbClr val="7030A0"/>
                </a:solidFill>
              </a:rPr>
              <a:t>shelter	/ˈʃeltə(r)/	n.避难处;居所 vt.保护</a:t>
            </a:r>
            <a:endParaRPr lang="zh-CN" altLang="en-US" sz="2400" b="1">
              <a:solidFill>
                <a:srgbClr val="7030A0"/>
              </a:solidFill>
            </a:endParaRPr>
          </a:p>
        </p:txBody>
      </p:sp>
      <p:sp>
        <p:nvSpPr>
          <p:cNvPr id="100" name="文本框 99"/>
          <p:cNvSpPr txBox="1"/>
          <p:nvPr/>
        </p:nvSpPr>
        <p:spPr>
          <a:xfrm>
            <a:off x="438150" y="5387340"/>
            <a:ext cx="6372225"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We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sheltered from the rain</a:t>
            </a:r>
            <a:r>
              <a:rPr lang="en-US" sz="2800" b="0">
                <a:latin typeface="Times New Roman" panose="02020603050405020304" charset="0"/>
                <a:ea typeface="宋体" panose="02010600030101010101" pitchFamily="2" charset="-122"/>
                <a:cs typeface="Times New Roman" panose="02020603050405020304" charset="0"/>
              </a:rPr>
              <a:t> in a doorway.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438150" y="1641475"/>
            <a:ext cx="7647305" cy="138366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He started volunteering at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an animal shelter</a:t>
            </a:r>
            <a:r>
              <a:rPr lang="zh-CN" altLang="en-US" sz="2800">
                <a:latin typeface="Times New Roman" panose="02020603050405020304" charset="0"/>
                <a:cs typeface="Times New Roman" panose="02020603050405020304" charset="0"/>
              </a:rPr>
              <a:t>, where he would help care for injured and abandoned animals.</a:t>
            </a:r>
            <a:endParaRPr lang="zh-CN" altLang="en-US" sz="2800">
              <a:latin typeface="Times New Roman" panose="02020603050405020304" charset="0"/>
              <a:cs typeface="Times New Roman" panose="02020603050405020304" charset="0"/>
            </a:endParaRPr>
          </a:p>
        </p:txBody>
      </p:sp>
      <p:sp>
        <p:nvSpPr>
          <p:cNvPr id="8" name="文本框 7"/>
          <p:cNvSpPr txBox="1"/>
          <p:nvPr/>
        </p:nvSpPr>
        <p:spPr>
          <a:xfrm>
            <a:off x="438150" y="3813810"/>
            <a:ext cx="11222355"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I have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set up</a:t>
            </a:r>
            <a:r>
              <a:rPr lang="zh-CN" altLang="en-US" sz="2800">
                <a:latin typeface="Times New Roman" panose="02020603050405020304" charset="0"/>
                <a:cs typeface="Times New Roman" panose="02020603050405020304" charset="0"/>
              </a:rPr>
              <a:t>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several shelters</a:t>
            </a:r>
            <a:r>
              <a:rPr lang="zh-CN" altLang="en-US" sz="2800">
                <a:latin typeface="Times New Roman" panose="02020603050405020304" charset="0"/>
                <a:cs typeface="Times New Roman" panose="02020603050405020304" charset="0"/>
              </a:rPr>
              <a:t> to help more people like me that winter, which I think is the best to repay your kindness. </a:t>
            </a:r>
            <a:endParaRPr lang="zh-CN" altLang="en-US" sz="2800">
              <a:latin typeface="Times New Roman" panose="02020603050405020304" charset="0"/>
              <a:cs typeface="Times New Roman" panose="02020603050405020304" charset="0"/>
            </a:endParaRPr>
          </a:p>
        </p:txBody>
      </p:sp>
      <p:sp>
        <p:nvSpPr>
          <p:cNvPr id="9" name="文本框 8"/>
          <p:cNvSpPr txBox="1"/>
          <p:nvPr/>
        </p:nvSpPr>
        <p:spPr>
          <a:xfrm>
            <a:off x="438150" y="650875"/>
            <a:ext cx="7647305"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他开始在</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一个动物收容所</a:t>
            </a:r>
            <a:r>
              <a:rPr lang="zh-CN" altLang="en-US" sz="2800">
                <a:latin typeface="宋体" panose="02010600030101010101" pitchFamily="2" charset="-122"/>
                <a:ea typeface="宋体" panose="02010600030101010101" pitchFamily="2" charset="-122"/>
                <a:cs typeface="宋体" panose="02010600030101010101" pitchFamily="2" charset="-122"/>
              </a:rPr>
              <a:t>做志愿者，在那里他会帮助照顾受伤和被遗弃的动物。</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438150" y="2957195"/>
            <a:ext cx="10824210"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2.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那年冬天，我</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建立了几个避难所</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来帮助更多像我这样的人，我认为这是最好的办法来报答你的好意。</a:t>
            </a:r>
            <a:r>
              <a:rPr lang="zh-CN" altLang="en-US" sz="2000" b="1">
                <a:solidFill>
                  <a:schemeClr val="accent6">
                    <a:lumMod val="75000"/>
                  </a:schemeClr>
                </a:solidFill>
                <a:sym typeface="+mn-ea"/>
              </a:rPr>
              <a:t>（读后续写之避难所）</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438150" y="4839335"/>
            <a:ext cx="6096000" cy="521970"/>
          </a:xfrm>
          <a:prstGeom prst="rect">
            <a:avLst/>
          </a:prstGeom>
          <a:noFill/>
        </p:spPr>
        <p:txBody>
          <a:bodyPr wrap="square" rtlCol="0" anchor="t">
            <a:spAutoFit/>
          </a:bodyPr>
          <a:p>
            <a:pPr indent="0"/>
            <a:r>
              <a:rPr lang="en-US" altLang="zh-CN" sz="2800">
                <a:latin typeface="宋体" panose="02010600030101010101" pitchFamily="2" charset="-122"/>
                <a:ea typeface="宋体" panose="02010600030101010101" pitchFamily="2" charset="-122"/>
                <a:sym typeface="+mn-ea"/>
              </a:rPr>
              <a:t>3.</a:t>
            </a:r>
            <a:r>
              <a:rPr lang="zh-CN" sz="2800">
                <a:latin typeface="宋体" panose="02010600030101010101" pitchFamily="2" charset="-122"/>
                <a:ea typeface="宋体" panose="02010600030101010101" pitchFamily="2" charset="-122"/>
                <a:sym typeface="+mn-ea"/>
              </a:rPr>
              <a:t>我们在一处门廊里</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避雨</a:t>
            </a:r>
            <a:r>
              <a:rPr lang="zh-CN" sz="2800">
                <a:latin typeface="宋体" panose="02010600030101010101" pitchFamily="2" charset="-122"/>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pic>
        <p:nvPicPr>
          <p:cNvPr id="16" name="图片 15"/>
          <p:cNvPicPr>
            <a:picLocks noChangeAspect="1"/>
          </p:cNvPicPr>
          <p:nvPr/>
        </p:nvPicPr>
        <p:blipFill>
          <a:blip r:embed="rId3"/>
          <a:stretch>
            <a:fillRect/>
          </a:stretch>
        </p:blipFill>
        <p:spPr>
          <a:xfrm>
            <a:off x="7989570" y="745490"/>
            <a:ext cx="3396615" cy="2049145"/>
          </a:xfrm>
          <a:prstGeom prst="rect">
            <a:avLst/>
          </a:prstGeom>
        </p:spPr>
      </p:pic>
      <p:pic>
        <p:nvPicPr>
          <p:cNvPr id="17" name="图片 16"/>
          <p:cNvPicPr>
            <a:picLocks noChangeAspect="1"/>
          </p:cNvPicPr>
          <p:nvPr/>
        </p:nvPicPr>
        <p:blipFill>
          <a:blip r:embed="rId4"/>
          <a:stretch>
            <a:fillRect/>
          </a:stretch>
        </p:blipFill>
        <p:spPr>
          <a:xfrm>
            <a:off x="7007225" y="4535805"/>
            <a:ext cx="3138170" cy="23374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 to="" calcmode="lin" valueType="num">
                                      <p:cBhvr>
                                        <p:cTn id="17" dur="1" fill="hold"/>
                                        <p:tgtEl>
                                          <p:spTgt spid="10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0" grpId="0"/>
      <p:bldP spid="10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910070" cy="460375"/>
          </a:xfrm>
          <a:prstGeom prst="rect">
            <a:avLst/>
          </a:prstGeom>
          <a:noFill/>
        </p:spPr>
        <p:txBody>
          <a:bodyPr wrap="square" rtlCol="0" anchor="t">
            <a:spAutoFit/>
          </a:bodyPr>
          <a:p>
            <a:r>
              <a:rPr lang="zh-CN" altLang="en-US" sz="2400" b="1">
                <a:solidFill>
                  <a:srgbClr val="7030A0"/>
                </a:solidFill>
              </a:rPr>
              <a:t>crack	/kræk/	n.裂纹;裂缝 vi.&amp;vt.使破裂</a:t>
            </a:r>
            <a:endParaRPr lang="zh-CN" altLang="en-US" sz="2400" b="1">
              <a:solidFill>
                <a:srgbClr val="7030A0"/>
              </a:solidFill>
            </a:endParaRPr>
          </a:p>
        </p:txBody>
      </p:sp>
      <p:sp>
        <p:nvSpPr>
          <p:cNvPr id="8" name="文本框 7"/>
          <p:cNvSpPr txBox="1"/>
          <p:nvPr/>
        </p:nvSpPr>
        <p:spPr>
          <a:xfrm>
            <a:off x="164465" y="3188970"/>
            <a:ext cx="9223375" cy="521970"/>
          </a:xfrm>
          <a:prstGeom prst="rect">
            <a:avLst/>
          </a:prstGeom>
          <a:noFill/>
          <a:ln w="9525">
            <a:noFill/>
          </a:ln>
        </p:spPr>
        <p:txBody>
          <a:bodyPr wrap="square">
            <a:spAutoFit/>
          </a:bodyPr>
          <a:p>
            <a:pPr indent="0"/>
            <a:r>
              <a:rPr lang="en-US" altLang="zh-CN" sz="2800" b="0">
                <a:latin typeface="Times New Roman" panose="02020603050405020304" charset="0"/>
                <a:ea typeface="宋体" panose="02010600030101010101" pitchFamily="2" charset="-122"/>
                <a:cs typeface="Times New Roman" panose="02020603050405020304" charset="0"/>
              </a:rPr>
              <a:t>3. </a:t>
            </a:r>
            <a:r>
              <a:rPr lang="zh-CN" sz="2800" b="0">
                <a:latin typeface="Times New Roman" panose="02020603050405020304" charset="0"/>
                <a:ea typeface="宋体" panose="02010600030101010101" pitchFamily="2" charset="-122"/>
                <a:cs typeface="Times New Roman" panose="02020603050405020304" charset="0"/>
              </a:rPr>
              <a:t>他</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悲恸失声地</a:t>
            </a:r>
            <a:r>
              <a:rPr lang="zh-CN" sz="2800" b="0">
                <a:latin typeface="Times New Roman" panose="02020603050405020304" charset="0"/>
                <a:ea typeface="宋体" panose="02010600030101010101" pitchFamily="2" charset="-122"/>
                <a:cs typeface="Times New Roman" panose="02020603050405020304" charset="0"/>
              </a:rPr>
              <a:t>告诉我们他儿子去世的消息。</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nvSpPr>
        <p:spPr>
          <a:xfrm>
            <a:off x="309245" y="804545"/>
            <a:ext cx="7776845" cy="521970"/>
          </a:xfrm>
          <a:prstGeom prst="rect">
            <a:avLst/>
          </a:prstGeom>
          <a:noFill/>
        </p:spPr>
        <p:txBody>
          <a:bodyPr wrap="square" rtlCol="0" anchor="t">
            <a:spAutoFit/>
          </a:bodyPr>
          <a:p>
            <a:r>
              <a:rPr lang="en-US" altLang="zh-CN" sz="2800">
                <a:latin typeface="Times New Roman" panose="02020603050405020304" charset="0"/>
                <a:ea typeface="宋体" panose="02010600030101010101" pitchFamily="2" charset="-122"/>
                <a:cs typeface="Times New Roman" panose="02020603050405020304" charset="0"/>
                <a:sym typeface="+mn-ea"/>
              </a:rPr>
              <a:t>1. </a:t>
            </a:r>
            <a:r>
              <a:rPr lang="zh-CN" sz="2800">
                <a:latin typeface="Times New Roman" panose="02020603050405020304" charset="0"/>
                <a:ea typeface="宋体" panose="02010600030101010101" pitchFamily="2" charset="-122"/>
                <a:cs typeface="Times New Roman" panose="02020603050405020304" charset="0"/>
                <a:sym typeface="+mn-ea"/>
              </a:rPr>
              <a:t>他脸上</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绽出了微笑</a:t>
            </a:r>
            <a:r>
              <a:rPr lang="zh-CN" sz="2800">
                <a:latin typeface="Times New Roman" panose="02020603050405020304" charset="0"/>
                <a:ea typeface="宋体" panose="02010600030101010101" pitchFamily="2" charset="-122"/>
                <a:cs typeface="Times New Roman" panose="02020603050405020304" charset="0"/>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nvSpPr>
        <p:spPr>
          <a:xfrm>
            <a:off x="300990" y="1348105"/>
            <a:ext cx="7776845"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His face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cracked into a smile</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309245" y="2053590"/>
            <a:ext cx="7776845" cy="521970"/>
          </a:xfrm>
          <a:prstGeom prst="rect">
            <a:avLst/>
          </a:prstGeom>
          <a:noFill/>
        </p:spPr>
        <p:txBody>
          <a:bodyPr wrap="square" rtlCol="0" anchor="t">
            <a:spAutoFit/>
          </a:bodyPr>
          <a:p>
            <a:r>
              <a:rPr lang="en-US" altLang="zh-CN" sz="2800">
                <a:latin typeface="Times New Roman" panose="02020603050405020304" charset="0"/>
                <a:ea typeface="宋体" panose="02010600030101010101" pitchFamily="2" charset="-122"/>
                <a:cs typeface="Times New Roman" panose="02020603050405020304" charset="0"/>
                <a:sym typeface="+mn-ea"/>
              </a:rPr>
              <a:t>2.</a:t>
            </a:r>
            <a:r>
              <a:rPr lang="zh-CN" sz="2800">
                <a:latin typeface="Times New Roman" panose="02020603050405020304" charset="0"/>
                <a:ea typeface="宋体" panose="02010600030101010101" pitchFamily="2" charset="-122"/>
                <a:cs typeface="Times New Roman" panose="02020603050405020304" charset="0"/>
                <a:sym typeface="+mn-ea"/>
              </a:rPr>
              <a:t>他用尺子</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猛击我的头部</a:t>
            </a:r>
            <a:r>
              <a:rPr lang="zh-CN" sz="2800">
                <a:latin typeface="Times New Roman" panose="02020603050405020304" charset="0"/>
                <a:ea typeface="宋体" panose="02010600030101010101" pitchFamily="2" charset="-122"/>
                <a:cs typeface="Times New Roman" panose="02020603050405020304" charset="0"/>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6" name="文本框 15"/>
          <p:cNvSpPr txBox="1"/>
          <p:nvPr/>
        </p:nvSpPr>
        <p:spPr>
          <a:xfrm>
            <a:off x="309245" y="2574925"/>
            <a:ext cx="7776845"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He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cracked me on the head </a:t>
            </a:r>
            <a:r>
              <a:rPr lang="en-US" sz="2800">
                <a:latin typeface="Times New Roman" panose="02020603050405020304" charset="0"/>
                <a:ea typeface="宋体" panose="02010600030101010101" pitchFamily="2" charset="-122"/>
                <a:cs typeface="Times New Roman" panose="02020603050405020304" charset="0"/>
                <a:sym typeface="+mn-ea"/>
              </a:rPr>
              <a:t>with a ruler.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7" name="文本框 16"/>
          <p:cNvSpPr txBox="1"/>
          <p:nvPr/>
        </p:nvSpPr>
        <p:spPr>
          <a:xfrm>
            <a:off x="421005" y="3710940"/>
            <a:ext cx="9903460" cy="521970"/>
          </a:xfrm>
          <a:prstGeom prst="rect">
            <a:avLst/>
          </a:prstGeom>
          <a:noFill/>
        </p:spPr>
        <p:txBody>
          <a:bodyPr wrap="square" rtlCol="0" anchor="t">
            <a:spAutoFit/>
          </a:bodyPr>
          <a:p>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In a voice cracking with emotion</a:t>
            </a:r>
            <a:r>
              <a:rPr lang="en-US" sz="2800">
                <a:latin typeface="Times New Roman" panose="02020603050405020304" charset="0"/>
                <a:ea typeface="宋体" panose="02010600030101010101" pitchFamily="2" charset="-122"/>
                <a:cs typeface="Times New Roman" panose="02020603050405020304" charset="0"/>
                <a:sym typeface="+mn-ea"/>
              </a:rPr>
              <a:t>, he told us of his son's death.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pic>
        <p:nvPicPr>
          <p:cNvPr id="18" name="图片 17"/>
          <p:cNvPicPr>
            <a:picLocks noChangeAspect="1"/>
          </p:cNvPicPr>
          <p:nvPr/>
        </p:nvPicPr>
        <p:blipFill>
          <a:blip r:embed="rId3"/>
          <a:stretch>
            <a:fillRect/>
          </a:stretch>
        </p:blipFill>
        <p:spPr>
          <a:xfrm>
            <a:off x="6668770" y="522605"/>
            <a:ext cx="3044190" cy="2107565"/>
          </a:xfrm>
          <a:prstGeom prst="rect">
            <a:avLst/>
          </a:prstGeom>
        </p:spPr>
      </p:pic>
      <p:pic>
        <p:nvPicPr>
          <p:cNvPr id="19" name="图片 18"/>
          <p:cNvPicPr>
            <a:picLocks noChangeAspect="1"/>
          </p:cNvPicPr>
          <p:nvPr/>
        </p:nvPicPr>
        <p:blipFill>
          <a:blip r:embed="rId4"/>
          <a:stretch>
            <a:fillRect/>
          </a:stretch>
        </p:blipFill>
        <p:spPr>
          <a:xfrm>
            <a:off x="3198495" y="4481195"/>
            <a:ext cx="3469640" cy="2242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to="" calcmode="lin" valueType="num">
                                      <p:cBhvr>
                                        <p:cTn id="12" dur="1" fill="hold"/>
                                        <p:tgtEl>
                                          <p:spTgt spid="1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to="" calcmode="lin" valueType="num">
                                      <p:cBhvr>
                                        <p:cTn id="17" dur="1" fill="hold"/>
                                        <p:tgtEl>
                                          <p:spTgt spid="1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6" grpId="0"/>
      <p:bldP spid="16" grpId="1"/>
      <p:bldP spid="17" grpId="0"/>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446645" cy="460375"/>
          </a:xfrm>
          <a:prstGeom prst="rect">
            <a:avLst/>
          </a:prstGeom>
          <a:noFill/>
        </p:spPr>
        <p:txBody>
          <a:bodyPr wrap="square" rtlCol="0" anchor="t">
            <a:spAutoFit/>
          </a:bodyPr>
          <a:p>
            <a:r>
              <a:rPr lang="zh-CN" altLang="en-US" sz="2400" b="1">
                <a:solidFill>
                  <a:srgbClr val="7030A0"/>
                </a:solidFill>
              </a:rPr>
              <a:t>crack	/kræk/	n.裂纹;裂缝 vi.&amp;vt.使破裂</a:t>
            </a:r>
            <a:endParaRPr lang="zh-CN" altLang="en-US" sz="2400" b="1">
              <a:solidFill>
                <a:srgbClr val="7030A0"/>
              </a:solidFill>
            </a:endParaRPr>
          </a:p>
        </p:txBody>
      </p:sp>
      <p:sp>
        <p:nvSpPr>
          <p:cNvPr id="3" name="文本框 2"/>
          <p:cNvSpPr txBox="1"/>
          <p:nvPr/>
        </p:nvSpPr>
        <p:spPr>
          <a:xfrm>
            <a:off x="189230" y="1400810"/>
            <a:ext cx="9457055" cy="521970"/>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After we climbed further, we reached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a nine­inch crack</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sp>
        <p:nvSpPr>
          <p:cNvPr id="7" name="文本框 6"/>
          <p:cNvSpPr txBox="1"/>
          <p:nvPr/>
        </p:nvSpPr>
        <p:spPr>
          <a:xfrm>
            <a:off x="189230" y="3989070"/>
            <a:ext cx="11038205"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Picturing the road</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 cracked</a:t>
            </a:r>
            <a:r>
              <a:rPr lang="zh-CN" altLang="en-US" sz="2800">
                <a:latin typeface="Times New Roman" panose="02020603050405020304" charset="0"/>
                <a:cs typeface="Times New Roman" panose="02020603050405020304" charset="0"/>
              </a:rPr>
              <a:t> and the car was flooded away，I felt more frightened and sensed death was waiting for me.</a:t>
            </a:r>
            <a:endParaRPr lang="zh-CN" altLang="en-US" sz="2800">
              <a:latin typeface="Times New Roman" panose="02020603050405020304" charset="0"/>
              <a:cs typeface="Times New Roman" panose="02020603050405020304" charset="0"/>
            </a:endParaRPr>
          </a:p>
        </p:txBody>
      </p:sp>
      <p:sp>
        <p:nvSpPr>
          <p:cNvPr id="8" name="文本框 7"/>
          <p:cNvSpPr txBox="1"/>
          <p:nvPr/>
        </p:nvSpPr>
        <p:spPr>
          <a:xfrm>
            <a:off x="164465" y="676910"/>
            <a:ext cx="9457055" cy="82994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4.</a:t>
            </a:r>
            <a:r>
              <a:rPr lang="zh-CN" altLang="en-US" sz="2800">
                <a:latin typeface="宋体" panose="02010600030101010101" pitchFamily="2" charset="-122"/>
                <a:ea typeface="宋体" panose="02010600030101010101" pitchFamily="2" charset="-122"/>
                <a:cs typeface="宋体" panose="02010600030101010101" pitchFamily="2" charset="-122"/>
              </a:rPr>
              <a:t>我们继续往上爬，到达了一个</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九英寸的裂缝</a:t>
            </a:r>
            <a:r>
              <a:rPr lang="zh-CN" altLang="en-US" sz="2800">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rPr>
              <a:t>(续写之</a:t>
            </a:r>
            <a:r>
              <a:rPr lang="zh-CN" altLang="en-US" sz="2000" b="1">
                <a:solidFill>
                  <a:schemeClr val="accent6">
                    <a:lumMod val="75000"/>
                  </a:schemeClr>
                </a:solidFill>
                <a:sym typeface="+mn-ea"/>
              </a:rPr>
              <a:t>洞穴遇险</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9" name="文本框 8"/>
          <p:cNvSpPr txBox="1"/>
          <p:nvPr/>
        </p:nvSpPr>
        <p:spPr>
          <a:xfrm>
            <a:off x="164465" y="2649220"/>
            <a:ext cx="9457055"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She peeped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through the crack in the curtains</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nvSpPr>
        <p:spPr>
          <a:xfrm>
            <a:off x="164465" y="2025015"/>
            <a:ext cx="9457055"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5. </a:t>
            </a:r>
            <a:r>
              <a:rPr lang="zh-CN" sz="2800">
                <a:latin typeface="宋体" panose="02010600030101010101" pitchFamily="2" charset="-122"/>
                <a:ea typeface="宋体" panose="02010600030101010101" pitchFamily="2" charset="-122"/>
                <a:cs typeface="宋体" panose="02010600030101010101" pitchFamily="2" charset="-122"/>
                <a:sym typeface="+mn-ea"/>
              </a:rPr>
              <a:t>她</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透过窗帘的缝隙</a:t>
            </a:r>
            <a:r>
              <a:rPr lang="zh-CN" sz="2800">
                <a:latin typeface="宋体" panose="02010600030101010101" pitchFamily="2" charset="-122"/>
                <a:ea typeface="宋体" panose="02010600030101010101" pitchFamily="2" charset="-122"/>
                <a:cs typeface="宋体" panose="02010600030101010101" pitchFamily="2" charset="-122"/>
                <a:sym typeface="+mn-ea"/>
              </a:rPr>
              <a:t>窥视。</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189230" y="3204845"/>
            <a:ext cx="9457055"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6. </a:t>
            </a:r>
            <a:r>
              <a:rPr lang="zh-CN" altLang="en-US" sz="2800">
                <a:latin typeface="宋体" panose="02010600030101010101" pitchFamily="2" charset="-122"/>
                <a:ea typeface="宋体" panose="02010600030101010101" pitchFamily="2" charset="-122"/>
                <a:cs typeface="宋体" panose="02010600030101010101" pitchFamily="2" charset="-122"/>
              </a:rPr>
              <a:t>想象着道路</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破裂</a:t>
            </a:r>
            <a:r>
              <a:rPr lang="zh-CN" altLang="en-US" sz="2800">
                <a:latin typeface="宋体" panose="02010600030101010101" pitchFamily="2" charset="-122"/>
                <a:ea typeface="宋体" panose="02010600030101010101" pitchFamily="2" charset="-122"/>
                <a:cs typeface="宋体" panose="02010600030101010101" pitchFamily="2" charset="-122"/>
              </a:rPr>
              <a:t>，汽车被洪水冲走，我感到更加害怕，感觉到死亡来临。</a:t>
            </a:r>
            <a:r>
              <a:rPr lang="zh-CN" altLang="en-US" sz="2000" b="1">
                <a:solidFill>
                  <a:schemeClr val="accent6">
                    <a:lumMod val="75000"/>
                  </a:schemeClr>
                </a:solidFill>
              </a:rPr>
              <a:t>(读后续写之</a:t>
            </a:r>
            <a:r>
              <a:rPr lang="zh-CN" altLang="en-US" sz="2000" b="1">
                <a:solidFill>
                  <a:schemeClr val="accent6">
                    <a:lumMod val="75000"/>
                  </a:schemeClr>
                </a:solidFill>
                <a:sym typeface="+mn-ea"/>
              </a:rPr>
              <a:t>困在洪水中</a:t>
            </a:r>
            <a:r>
              <a:rPr lang="zh-CN" altLang="en-US" sz="2000" b="1">
                <a:solidFill>
                  <a:schemeClr val="accent6">
                    <a:lumMod val="75000"/>
                  </a:schemeClr>
                </a:solidFill>
              </a:rPr>
              <a:t>)</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endParaRPr>
          </a:p>
        </p:txBody>
      </p:sp>
      <p:pic>
        <p:nvPicPr>
          <p:cNvPr id="16" name="图片 15"/>
          <p:cNvPicPr>
            <a:picLocks noChangeAspect="1"/>
          </p:cNvPicPr>
          <p:nvPr/>
        </p:nvPicPr>
        <p:blipFill>
          <a:blip r:embed="rId3"/>
          <a:stretch>
            <a:fillRect/>
          </a:stretch>
        </p:blipFill>
        <p:spPr>
          <a:xfrm>
            <a:off x="9366885" y="582930"/>
            <a:ext cx="2592705" cy="3043555"/>
          </a:xfrm>
          <a:prstGeom prst="rect">
            <a:avLst/>
          </a:prstGeom>
        </p:spPr>
      </p:pic>
      <p:pic>
        <p:nvPicPr>
          <p:cNvPr id="17" name="图片 16"/>
          <p:cNvPicPr>
            <a:picLocks noChangeAspect="1"/>
          </p:cNvPicPr>
          <p:nvPr/>
        </p:nvPicPr>
        <p:blipFill>
          <a:blip r:embed="rId4"/>
          <a:stretch>
            <a:fillRect/>
          </a:stretch>
        </p:blipFill>
        <p:spPr>
          <a:xfrm>
            <a:off x="9064625" y="4382135"/>
            <a:ext cx="2894965" cy="2219960"/>
          </a:xfrm>
          <a:prstGeom prst="rect">
            <a:avLst/>
          </a:prstGeom>
        </p:spPr>
      </p:pic>
      <p:pic>
        <p:nvPicPr>
          <p:cNvPr id="18" name="图片 17"/>
          <p:cNvPicPr>
            <a:picLocks noChangeAspect="1"/>
          </p:cNvPicPr>
          <p:nvPr/>
        </p:nvPicPr>
        <p:blipFill>
          <a:blip r:embed="rId5"/>
          <a:stretch>
            <a:fillRect/>
          </a:stretch>
        </p:blipFill>
        <p:spPr>
          <a:xfrm>
            <a:off x="1214120" y="4829810"/>
            <a:ext cx="3486785" cy="20154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59"/>
          <p:cNvSpPr>
            <a:spLocks noChangeArrowheads="1"/>
          </p:cNvSpPr>
          <p:nvPr>
            <p:custDataLst>
              <p:tags r:id="rId1"/>
            </p:custDataLst>
          </p:nvPr>
        </p:nvSpPr>
        <p:spPr bwMode="auto">
          <a:xfrm>
            <a:off x="-107315" y="123825"/>
            <a:ext cx="7053580"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buNone/>
            </a:pPr>
            <a:r>
              <a:rPr sz="4000" b="1" cap="all" dirty="0">
                <a:solidFill>
                  <a:schemeClr val="accent4">
                    <a:lumMod val="50000"/>
                  </a:schemeClr>
                </a:solidFill>
                <a:cs typeface="Arial" panose="020B0604020202020204" pitchFamily="34" charset="0"/>
              </a:rPr>
              <a:t>活用教材词汇，靶向高考写作</a:t>
            </a:r>
            <a:endParaRPr sz="4000" b="1" cap="all" dirty="0">
              <a:solidFill>
                <a:schemeClr val="accent4">
                  <a:lumMod val="50000"/>
                </a:schemeClr>
              </a:solidFill>
              <a:cs typeface="Arial" panose="020B0604020202020204" pitchFamily="34" charset="0"/>
            </a:endParaRPr>
          </a:p>
        </p:txBody>
      </p:sp>
      <p:sp>
        <p:nvSpPr>
          <p:cNvPr id="14" name="文本框 13"/>
          <p:cNvSpPr txBox="1"/>
          <p:nvPr>
            <p:custDataLst>
              <p:tags r:id="rId2"/>
            </p:custDataLst>
          </p:nvPr>
        </p:nvSpPr>
        <p:spPr>
          <a:xfrm>
            <a:off x="850265" y="2199005"/>
            <a:ext cx="6096000" cy="1106805"/>
          </a:xfrm>
          <a:prstGeom prst="rect">
            <a:avLst/>
          </a:prstGeom>
          <a:noFill/>
        </p:spPr>
        <p:txBody>
          <a:bodyPr wrap="square" rtlCol="0" anchor="t">
            <a:spAutoFit/>
          </a:bodyPr>
          <a:p>
            <a:r>
              <a:rPr lang="en-US" altLang="zh-CN" sz="6600" b="1">
                <a:latin typeface="微软雅黑" panose="020B0503020204020204" pitchFamily="34" charset="-122"/>
                <a:ea typeface="微软雅黑" panose="020B0503020204020204" pitchFamily="34" charset="-122"/>
                <a:cs typeface="微软雅黑" panose="020B0503020204020204" pitchFamily="34" charset="-122"/>
                <a:sym typeface="+mn-ea"/>
              </a:rPr>
              <a:t>B1</a:t>
            </a:r>
            <a:r>
              <a:rPr lang="zh-CN" altLang="en-US" sz="6600" b="1">
                <a:latin typeface="微软雅黑" panose="020B0503020204020204" pitchFamily="34" charset="-122"/>
                <a:ea typeface="微软雅黑" panose="020B0503020204020204" pitchFamily="34" charset="-122"/>
                <a:cs typeface="微软雅黑" panose="020B0503020204020204" pitchFamily="34" charset="-122"/>
                <a:sym typeface="+mn-ea"/>
              </a:rPr>
              <a:t>U</a:t>
            </a:r>
            <a:r>
              <a:rPr lang="en-US" altLang="zh-CN" sz="6600" b="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6600" b="1">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6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矩形 259"/>
          <p:cNvSpPr>
            <a:spLocks noChangeArrowheads="1"/>
          </p:cNvSpPr>
          <p:nvPr>
            <p:custDataLst>
              <p:tags r:id="rId3"/>
            </p:custDataLst>
          </p:nvPr>
        </p:nvSpPr>
        <p:spPr bwMode="auto">
          <a:xfrm>
            <a:off x="1009650" y="4272280"/>
            <a:ext cx="8540750"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buNone/>
            </a:pPr>
            <a:r>
              <a:rPr lang="en-US" sz="4000" b="1" dirty="0" smtClean="0">
                <a:solidFill>
                  <a:schemeClr val="accent4">
                    <a:lumMod val="50000"/>
                  </a:schemeClr>
                </a:solidFill>
                <a:cs typeface="Arial" panose="020B0604020202020204" pitchFamily="34" charset="0"/>
              </a:rPr>
              <a:t>Natural Disasters</a:t>
            </a:r>
            <a:endParaRPr lang="en-US" sz="4000" b="1" dirty="0" smtClean="0">
              <a:solidFill>
                <a:schemeClr val="accent4">
                  <a:lumMod val="50000"/>
                </a:schemeClr>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as if	/əz ɪf/	似乎;好像;仿佛</a:t>
            </a:r>
            <a:endParaRPr lang="zh-CN" altLang="en-US" sz="2400" b="1">
              <a:solidFill>
                <a:srgbClr val="7030A0"/>
              </a:solidFill>
            </a:endParaRPr>
          </a:p>
        </p:txBody>
      </p:sp>
      <p:sp>
        <p:nvSpPr>
          <p:cNvPr id="100" name="文本框 99"/>
          <p:cNvSpPr txBox="1"/>
          <p:nvPr/>
        </p:nvSpPr>
        <p:spPr>
          <a:xfrm>
            <a:off x="450215" y="1101725"/>
            <a:ext cx="6517005"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He behaved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as if nothing had happened</a:t>
            </a:r>
            <a:r>
              <a:rPr lang="en-US" sz="2800" b="0">
                <a:latin typeface="Times New Roman" panose="02020603050405020304" charset="0"/>
                <a:ea typeface="宋体" panose="02010600030101010101" pitchFamily="2" charset="-122"/>
                <a:cs typeface="Times New Roman" panose="02020603050405020304" charset="0"/>
              </a:rPr>
              <a:t>.</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450215" y="2483485"/>
            <a:ext cx="10098405" cy="953135"/>
          </a:xfrm>
          <a:prstGeom prst="rect">
            <a:avLst/>
          </a:prstGeom>
          <a:noFill/>
          <a:ln w="9525">
            <a:noFill/>
          </a:ln>
        </p:spPr>
        <p:txBody>
          <a:bodyPr wrap="square">
            <a:spAutoFit/>
          </a:bodyPr>
          <a:p>
            <a:pPr indent="0"/>
            <a:r>
              <a:rPr lang="en-US" sz="2800" b="0">
                <a:solidFill>
                  <a:srgbClr val="000000"/>
                </a:solidFill>
                <a:latin typeface="Times New Roman" panose="02020603050405020304" charset="0"/>
                <a:ea typeface="宋体" panose="02010600030101010101" pitchFamily="2" charset="-122"/>
                <a:cs typeface="Times New Roman" panose="02020603050405020304" charset="0"/>
              </a:rPr>
              <a:t>All the way, I just listened attentively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as if I were a loyal audience to my mother</a:t>
            </a:r>
            <a:r>
              <a:rPr lang="zh-CN" sz="28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0">
                <a:solidFill>
                  <a:srgbClr val="000000"/>
                </a:solidFill>
                <a:latin typeface="Times New Roman" panose="02020603050405020304" charset="0"/>
                <a:ea typeface="宋体" panose="02010600030101010101" pitchFamily="2" charset="-122"/>
                <a:cs typeface="Times New Roman" panose="02020603050405020304" charset="0"/>
              </a:rPr>
              <a:t>who was looking back on her good old days.</a:t>
            </a:r>
            <a:endParaRPr lang="en-US" altLang="en-US" sz="2800" b="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309245" y="4418965"/>
            <a:ext cx="10920730" cy="138366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sym typeface="+mn-ea"/>
              </a:rPr>
              <a:t>Upon approaching the house, I noticed my dad and mom standing beside the old truck, looking sad. It seemed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as if something unpleasant happened</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sym typeface="+mn-ea"/>
            </a:endParaRPr>
          </a:p>
        </p:txBody>
      </p:sp>
      <p:sp>
        <p:nvSpPr>
          <p:cNvPr id="7" name="文本框 6"/>
          <p:cNvSpPr txBox="1"/>
          <p:nvPr/>
        </p:nvSpPr>
        <p:spPr>
          <a:xfrm>
            <a:off x="450215" y="733425"/>
            <a:ext cx="6701790" cy="521970"/>
          </a:xfrm>
          <a:prstGeom prst="rect">
            <a:avLst/>
          </a:prstGeom>
          <a:noFill/>
        </p:spPr>
        <p:txBody>
          <a:bodyPr wrap="square" rtlCol="0" anchor="t">
            <a:spAutoFit/>
          </a:bodyPr>
          <a:p>
            <a:pPr indent="0"/>
            <a:r>
              <a:rPr lang="en-US" sz="2800">
                <a:latin typeface="宋体" panose="02010600030101010101" pitchFamily="2" charset="-122"/>
                <a:ea typeface="宋体" panose="02010600030101010101" pitchFamily="2" charset="-122"/>
                <a:cs typeface="宋体" panose="02010600030101010101" pitchFamily="2" charset="-122"/>
                <a:sym typeface="+mn-ea"/>
              </a:rPr>
              <a:t> 1.</a:t>
            </a:r>
            <a:r>
              <a:rPr lang="zh-CN" sz="2800">
                <a:latin typeface="宋体" panose="02010600030101010101" pitchFamily="2" charset="-122"/>
                <a:ea typeface="宋体" panose="02010600030101010101" pitchFamily="2" charset="-122"/>
                <a:cs typeface="宋体" panose="02010600030101010101" pitchFamily="2" charset="-122"/>
                <a:sym typeface="+mn-ea"/>
              </a:rPr>
              <a:t>他表现得</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若无其事</a:t>
            </a:r>
            <a:r>
              <a:rPr 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8" name="文本框 7"/>
          <p:cNvSpPr txBox="1"/>
          <p:nvPr/>
        </p:nvSpPr>
        <p:spPr>
          <a:xfrm>
            <a:off x="450215" y="1654175"/>
            <a:ext cx="8806815" cy="953135"/>
          </a:xfrm>
          <a:prstGeom prst="rect">
            <a:avLst/>
          </a:prstGeom>
          <a:noFill/>
        </p:spPr>
        <p:txBody>
          <a:bodyPr wrap="square" rtlCol="0" anchor="t">
            <a:spAutoFit/>
          </a:bodyPr>
          <a:p>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2. </a:t>
            </a:r>
            <a:r>
              <a:rPr lang="zh-CN" sz="28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一路上，我只是专心地听着，</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就像我是母亲的忠实听众一样</a:t>
            </a:r>
            <a:r>
              <a:rPr lang="zh-CN" sz="28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，她正在回忆她过去的美好时光。</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300990" y="3451225"/>
            <a:ext cx="11118215"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3.</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靠近房子的时候，我注意到我的爸爸和妈妈站在那辆旧卡车旁边，一脸悲伤。</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好像发生了什么不愉快的事情</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(2021浙江卷6月读后续写)</a:t>
            </a:r>
            <a:endParaRPr lang="zh-CN" altLang="en-US" sz="2000" b="1">
              <a:solidFill>
                <a:schemeClr val="accent6">
                  <a:lumMod val="75000"/>
                </a:schemeClr>
              </a:solidFill>
              <a:sym typeface="+mn-ea"/>
            </a:endParaRPr>
          </a:p>
        </p:txBody>
      </p:sp>
      <p:pic>
        <p:nvPicPr>
          <p:cNvPr id="10" name="图片 9"/>
          <p:cNvPicPr>
            <a:picLocks noChangeAspect="1"/>
          </p:cNvPicPr>
          <p:nvPr/>
        </p:nvPicPr>
        <p:blipFill>
          <a:blip r:embed="rId3"/>
          <a:stretch>
            <a:fillRect/>
          </a:stretch>
        </p:blipFill>
        <p:spPr>
          <a:xfrm>
            <a:off x="9257030" y="733425"/>
            <a:ext cx="2162175" cy="1873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to="" calcmode="lin" valueType="num">
                                      <p:cBhvr>
                                        <p:cTn id="7" dur="1" fill="hold"/>
                                        <p:tgtEl>
                                          <p:spTgt spid="100"/>
                                        </p:tgtEl>
                                      </p:cBhvr>
                                    </p:anim>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67335"/>
            <a:ext cx="6096000" cy="460375"/>
          </a:xfrm>
          <a:prstGeom prst="rect">
            <a:avLst/>
          </a:prstGeom>
          <a:noFill/>
        </p:spPr>
        <p:txBody>
          <a:bodyPr wrap="square" rtlCol="0" anchor="t">
            <a:spAutoFit/>
          </a:bodyPr>
          <a:p>
            <a:r>
              <a:rPr lang="zh-CN" altLang="en-US" sz="2400" b="1">
                <a:solidFill>
                  <a:srgbClr val="7030A0"/>
                </a:solidFill>
              </a:rPr>
              <a:t>ruin	/ˈru:ɪn/	n.&amp;vt.破坏;毁坏</a:t>
            </a:r>
            <a:endParaRPr lang="zh-CN" altLang="en-US" sz="2400" b="1">
              <a:solidFill>
                <a:srgbClr val="7030A0"/>
              </a:solidFill>
            </a:endParaRPr>
          </a:p>
        </p:txBody>
      </p:sp>
      <p:sp>
        <p:nvSpPr>
          <p:cNvPr id="3" name="文本框 2"/>
          <p:cNvSpPr txBox="1"/>
          <p:nvPr>
            <p:custDataLst>
              <p:tags r:id="rId3"/>
            </p:custDataLst>
          </p:nvPr>
        </p:nvSpPr>
        <p:spPr>
          <a:xfrm>
            <a:off x="702945" y="844550"/>
            <a:ext cx="12256135" cy="953135"/>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地震过后，</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整个城市成了一片废墟</a:t>
            </a:r>
            <a:r>
              <a:rPr lang="zh-CN" altLang="en-US" sz="2800">
                <a:latin typeface="宋体" panose="02010600030101010101" pitchFamily="2" charset="-122"/>
                <a:ea typeface="宋体" panose="02010600030101010101" pitchFamily="2" charset="-122"/>
                <a:cs typeface="宋体" panose="02010600030101010101" pitchFamily="2" charset="-122"/>
              </a:rPr>
              <a:t>，使我们彻夜未眠。</a:t>
            </a:r>
            <a:r>
              <a:rPr lang="zh-CN" altLang="en-US" sz="2000" b="1">
                <a:solidFill>
                  <a:schemeClr val="accent6">
                    <a:lumMod val="75000"/>
                  </a:schemeClr>
                </a:solidFill>
                <a:sym typeface="+mn-ea"/>
              </a:rPr>
              <a:t>(续写)</a:t>
            </a:r>
            <a:endPar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endParaRPr>
          </a:p>
          <a:p>
            <a:endParaRPr lang="en-US"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00" name="文本框 99"/>
          <p:cNvSpPr txBox="1"/>
          <p:nvPr>
            <p:custDataLst>
              <p:tags r:id="rId4"/>
            </p:custDataLst>
          </p:nvPr>
        </p:nvSpPr>
        <p:spPr>
          <a:xfrm>
            <a:off x="702945" y="4185285"/>
            <a:ext cx="8251825" cy="953135"/>
          </a:xfrm>
          <a:prstGeom prst="rect">
            <a:avLst/>
          </a:prstGeom>
          <a:noFill/>
          <a:ln w="9525">
            <a:noFill/>
          </a:ln>
        </p:spPr>
        <p:txBody>
          <a:bodyPr wrap="square">
            <a:spAutoFit/>
          </a:bodyPr>
          <a:p>
            <a:pPr indent="0"/>
            <a:r>
              <a:rPr lang="zh-CN" altLang="en-US" sz="2800" b="0">
                <a:latin typeface="Times New Roman" panose="02020603050405020304" charset="0"/>
                <a:cs typeface="Times New Roman" panose="02020603050405020304" charset="0"/>
              </a:rPr>
              <a:t>It is no wonder that the whole building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is now in ruins</a:t>
            </a:r>
            <a:r>
              <a:rPr lang="zh-CN" altLang="en-US" sz="2800" b="0">
                <a:latin typeface="Times New Roman" panose="02020603050405020304" charset="0"/>
                <a:cs typeface="Times New Roman" panose="02020603050405020304" charset="0"/>
              </a:rPr>
              <a:t>; it caught so big a fire last night.</a:t>
            </a:r>
            <a:endParaRPr lang="zh-CN" altLang="en-US" sz="2800" b="0">
              <a:latin typeface="Times New Roman" panose="02020603050405020304" charset="0"/>
              <a:cs typeface="Times New Roman" panose="02020603050405020304" charset="0"/>
            </a:endParaRPr>
          </a:p>
        </p:txBody>
      </p:sp>
      <p:sp>
        <p:nvSpPr>
          <p:cNvPr id="6" name="文本框 5"/>
          <p:cNvSpPr txBox="1"/>
          <p:nvPr>
            <p:custDataLst>
              <p:tags r:id="rId5"/>
            </p:custDataLst>
          </p:nvPr>
        </p:nvSpPr>
        <p:spPr>
          <a:xfrm>
            <a:off x="702945" y="2584450"/>
            <a:ext cx="9902190"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sym typeface="+mn-ea"/>
              </a:rPr>
              <a:t>He made a mistake, which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ruined his chance of going abroad</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=He made a mistake,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ruining his chance of going abroad</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sym typeface="+mn-ea"/>
            </a:endParaRPr>
          </a:p>
        </p:txBody>
      </p:sp>
      <p:sp>
        <p:nvSpPr>
          <p:cNvPr id="7" name="文本框 6"/>
          <p:cNvSpPr txBox="1"/>
          <p:nvPr>
            <p:custDataLst>
              <p:tags r:id="rId6"/>
            </p:custDataLst>
          </p:nvPr>
        </p:nvSpPr>
        <p:spPr>
          <a:xfrm>
            <a:off x="702945" y="2226310"/>
            <a:ext cx="8616315"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他犯了一个错误，这让他</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失去了出国的机会</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custDataLst>
              <p:tags r:id="rId7"/>
            </p:custDataLst>
          </p:nvPr>
        </p:nvSpPr>
        <p:spPr>
          <a:xfrm>
            <a:off x="488950" y="3514090"/>
            <a:ext cx="8616315" cy="829945"/>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rPr>
              <a:t>3.</a:t>
            </a:r>
            <a:r>
              <a:rPr lang="zh-CN" altLang="en-US" sz="2800">
                <a:latin typeface="宋体" panose="02010600030101010101" pitchFamily="2" charset="-122"/>
                <a:ea typeface="宋体" panose="02010600030101010101" pitchFamily="2" charset="-122"/>
                <a:cs typeface="宋体" panose="02010600030101010101" pitchFamily="2" charset="-122"/>
              </a:rPr>
              <a:t>难怪整座建筑现在都</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成了废墟</a:t>
            </a:r>
            <a:r>
              <a:rPr lang="zh-CN" altLang="en-US" sz="2800">
                <a:latin typeface="宋体" panose="02010600030101010101" pitchFamily="2" charset="-122"/>
                <a:ea typeface="宋体" panose="02010600030101010101" pitchFamily="2" charset="-122"/>
                <a:cs typeface="宋体" panose="02010600030101010101" pitchFamily="2" charset="-122"/>
              </a:rPr>
              <a:t>;昨晚发生了一场大火。</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custDataLst>
              <p:tags r:id="rId8"/>
            </p:custDataLst>
          </p:nvPr>
        </p:nvSpPr>
        <p:spPr>
          <a:xfrm>
            <a:off x="615315" y="1353185"/>
            <a:ext cx="11703050" cy="953135"/>
          </a:xfrm>
          <a:prstGeom prst="rect">
            <a:avLst/>
          </a:prstGeom>
          <a:noFill/>
        </p:spPr>
        <p:txBody>
          <a:bodyPr wrap="square" rtlCol="0" anchor="t">
            <a:spAutoFit/>
          </a:bodyPr>
          <a:p>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The whole city lay in ruins after the earthquake</a:t>
            </a:r>
            <a:r>
              <a:rPr lang="zh-CN" altLang="en-US" sz="2800">
                <a:latin typeface="Times New Roman" panose="02020603050405020304" charset="0"/>
                <a:cs typeface="Times New Roman" panose="02020603050405020304" charset="0"/>
                <a:sym typeface="+mn-ea"/>
              </a:rPr>
              <a:t>, which made us awake all night.</a:t>
            </a:r>
            <a:endParaRPr lang="zh-CN" altLang="en-US" sz="2800">
              <a:latin typeface="Times New Roman" panose="02020603050405020304" charset="0"/>
              <a:cs typeface="Times New Roman" panose="02020603050405020304" charset="0"/>
              <a:sym typeface="+mn-ea"/>
            </a:endParaRPr>
          </a:p>
        </p:txBody>
      </p:sp>
      <p:pic>
        <p:nvPicPr>
          <p:cNvPr id="10" name="图片 9"/>
          <p:cNvPicPr>
            <a:picLocks noChangeAspect="1"/>
          </p:cNvPicPr>
          <p:nvPr>
            <p:custDataLst>
              <p:tags r:id="rId9"/>
            </p:custDataLst>
          </p:nvPr>
        </p:nvPicPr>
        <p:blipFill>
          <a:blip r:embed="rId10"/>
          <a:stretch>
            <a:fillRect/>
          </a:stretch>
        </p:blipFill>
        <p:spPr>
          <a:xfrm>
            <a:off x="9842500" y="1953260"/>
            <a:ext cx="2349500" cy="2390775"/>
          </a:xfrm>
          <a:prstGeom prst="rect">
            <a:avLst/>
          </a:prstGeom>
        </p:spPr>
      </p:pic>
      <p:pic>
        <p:nvPicPr>
          <p:cNvPr id="13" name="图片 12"/>
          <p:cNvPicPr>
            <a:picLocks noChangeAspect="1"/>
          </p:cNvPicPr>
          <p:nvPr/>
        </p:nvPicPr>
        <p:blipFill>
          <a:blip r:embed="rId11"/>
          <a:stretch>
            <a:fillRect/>
          </a:stretch>
        </p:blipFill>
        <p:spPr>
          <a:xfrm>
            <a:off x="5507990" y="4582160"/>
            <a:ext cx="3446780" cy="1996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 to="" calcmode="lin" valueType="num">
                                      <p:cBhvr>
                                        <p:cTn id="17" dur="1" fill="hold"/>
                                        <p:tgtEl>
                                          <p:spTgt spid="10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6" grpId="0"/>
      <p:bldP spid="6" grpId="1"/>
      <p:bldP spid="100" grpId="0"/>
      <p:bldP spid="10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509510" cy="460375"/>
          </a:xfrm>
          <a:prstGeom prst="rect">
            <a:avLst/>
          </a:prstGeom>
          <a:noFill/>
        </p:spPr>
        <p:txBody>
          <a:bodyPr wrap="square" rtlCol="0" anchor="t">
            <a:spAutoFit/>
          </a:bodyPr>
          <a:p>
            <a:r>
              <a:rPr lang="zh-CN" altLang="en-US" sz="2400" b="1">
                <a:solidFill>
                  <a:srgbClr val="7030A0"/>
                </a:solidFill>
              </a:rPr>
              <a:t>percent	/pə'sent/	n.百分之… adv.每一百中</a:t>
            </a:r>
            <a:endParaRPr lang="zh-CN" altLang="en-US" sz="2400" b="1">
              <a:solidFill>
                <a:srgbClr val="7030A0"/>
              </a:solidFill>
            </a:endParaRPr>
          </a:p>
        </p:txBody>
      </p:sp>
      <p:sp>
        <p:nvSpPr>
          <p:cNvPr id="100" name="文本框 99"/>
          <p:cNvSpPr txBox="1"/>
          <p:nvPr/>
        </p:nvSpPr>
        <p:spPr>
          <a:xfrm>
            <a:off x="309245" y="1513840"/>
            <a:ext cx="11214735" cy="1014095"/>
          </a:xfrm>
          <a:prstGeom prst="rect">
            <a:avLst/>
          </a:prstGeom>
          <a:noFill/>
          <a:ln w="9525">
            <a:noFill/>
          </a:ln>
        </p:spPr>
        <p:txBody>
          <a:bodyPr wrap="square">
            <a:noAutofit/>
          </a:bodyPr>
          <a:p>
            <a:pPr indent="0"/>
            <a:r>
              <a:rPr lang="en-US" sz="2800" b="0">
                <a:latin typeface="Times New Roman" panose="02020603050405020304" charset="0"/>
                <a:ea typeface="宋体" panose="02010600030101010101" pitchFamily="2" charset="-122"/>
                <a:cs typeface="Times New Roman" panose="02020603050405020304" charset="0"/>
              </a:rPr>
              <a:t>If she got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100 percent</a:t>
            </a:r>
            <a:r>
              <a:rPr lang="en-US" sz="2800" b="0">
                <a:latin typeface="Times New Roman" panose="02020603050405020304" charset="0"/>
                <a:ea typeface="宋体" panose="02010600030101010101" pitchFamily="2" charset="-122"/>
                <a:cs typeface="Times New Roman" panose="02020603050405020304" charset="0"/>
              </a:rPr>
              <a:t> today, she’d win her class' First- Quarter Spelling Challenge and a brand-new dictionary that came with videos and other cool stuff.</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300990" y="744855"/>
            <a:ext cx="10201275" cy="829945"/>
          </a:xfrm>
          <a:prstGeom prst="rect">
            <a:avLst/>
          </a:prstGeom>
          <a:noFill/>
          <a:ln w="9525">
            <a:noFill/>
          </a:ln>
        </p:spPr>
        <p:txBody>
          <a:bodyPr wrap="square">
            <a:spAutoFit/>
          </a:bodyPr>
          <a:p>
            <a:pPr indent="0"/>
            <a:r>
              <a:rPr lang="en-US" altLang="zh-CN" sz="2400">
                <a:latin typeface="宋体" panose="02010600030101010101" pitchFamily="2" charset="-122"/>
                <a:ea typeface="宋体" panose="02010600030101010101" pitchFamily="2" charset="-122"/>
                <a:cs typeface="宋体" panose="02010600030101010101" pitchFamily="2" charset="-122"/>
              </a:rPr>
              <a:t>1. </a:t>
            </a:r>
            <a:r>
              <a:rPr lang="zh-CN" sz="2400">
                <a:latin typeface="宋体" panose="02010600030101010101" pitchFamily="2" charset="-122"/>
                <a:ea typeface="宋体" panose="02010600030101010101" pitchFamily="2" charset="-122"/>
                <a:cs typeface="宋体" panose="02010600030101010101" pitchFamily="2" charset="-122"/>
              </a:rPr>
              <a:t>如果她今天考了</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100分</a:t>
            </a:r>
            <a:r>
              <a:rPr lang="zh-CN" sz="2400">
                <a:latin typeface="宋体" panose="02010600030101010101" pitchFamily="2" charset="-122"/>
                <a:ea typeface="宋体" panose="02010600030101010101" pitchFamily="2" charset="-122"/>
                <a:cs typeface="宋体" panose="02010600030101010101" pitchFamily="2" charset="-122"/>
              </a:rPr>
              <a:t>，她就会赢得班级的拼写挑战赛</a:t>
            </a:r>
            <a:r>
              <a:rPr lang="zh-CN" sz="2400">
                <a:latin typeface="宋体" panose="02010600030101010101" pitchFamily="2" charset="-122"/>
                <a:ea typeface="宋体" panose="02010600030101010101" pitchFamily="2" charset="-122"/>
                <a:cs typeface="宋体" panose="02010600030101010101" pitchFamily="2" charset="-122"/>
                <a:sym typeface="+mn-ea"/>
              </a:rPr>
              <a:t>第一名</a:t>
            </a:r>
            <a:r>
              <a:rPr lang="zh-CN" sz="2400">
                <a:latin typeface="宋体" panose="02010600030101010101" pitchFamily="2" charset="-122"/>
                <a:ea typeface="宋体" panose="02010600030101010101" pitchFamily="2" charset="-122"/>
                <a:cs typeface="宋体" panose="02010600030101010101" pitchFamily="2" charset="-122"/>
              </a:rPr>
              <a:t>，还会得到一本全新的字典，里面还有视频和其他很酷的东西。</a:t>
            </a:r>
            <a:r>
              <a:rPr lang="zh-CN" altLang="en-US" sz="1800" b="1">
                <a:solidFill>
                  <a:schemeClr val="accent6">
                    <a:lumMod val="75000"/>
                  </a:schemeClr>
                </a:solidFill>
              </a:rPr>
              <a:t>(续写之</a:t>
            </a:r>
            <a:r>
              <a:rPr lang="zh-CN" altLang="en-US" sz="1800" b="1">
                <a:solidFill>
                  <a:schemeClr val="accent6">
                    <a:lumMod val="75000"/>
                  </a:schemeClr>
                </a:solidFill>
                <a:sym typeface="+mn-ea"/>
              </a:rPr>
              <a:t>拼写测试</a:t>
            </a:r>
            <a:r>
              <a:rPr lang="zh-CN" altLang="en-US" sz="1800" b="1">
                <a:solidFill>
                  <a:schemeClr val="accent6">
                    <a:lumMod val="75000"/>
                  </a:schemeClr>
                </a:solidFill>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417195" y="3458845"/>
            <a:ext cx="9444990" cy="1383665"/>
          </a:xfrm>
          <a:prstGeom prst="rect">
            <a:avLst/>
          </a:prstGeom>
          <a:noFill/>
          <a:ln w="9525">
            <a:noFill/>
          </a:ln>
        </p:spPr>
        <p:txBody>
          <a:bodyPr wrap="square">
            <a:spAutoFit/>
          </a:bodyPr>
          <a:p>
            <a:pPr indent="0"/>
            <a:r>
              <a:rPr lang="en-US" sz="2800" b="0">
                <a:solidFill>
                  <a:srgbClr val="000000"/>
                </a:solidFill>
                <a:latin typeface="Times New Roman" panose="02020603050405020304" charset="0"/>
                <a:ea typeface="宋体" panose="02010600030101010101" pitchFamily="2" charset="-122"/>
                <a:cs typeface="Times New Roman" panose="02020603050405020304" charset="0"/>
              </a:rPr>
              <a:t>The drought can be caused by several factors. Firstly, about</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 63 percent </a:t>
            </a:r>
            <a:r>
              <a:rPr lang="en-US" sz="2800" b="0">
                <a:solidFill>
                  <a:srgbClr val="000000"/>
                </a:solidFill>
                <a:latin typeface="Times New Roman" panose="02020603050405020304" charset="0"/>
                <a:ea typeface="宋体" panose="02010600030101010101" pitchFamily="2" charset="-122"/>
                <a:cs typeface="Times New Roman" panose="02020603050405020304" charset="0"/>
              </a:rPr>
              <a:t>of the cities in China are facing water shortage. The situation is worsened by pollution and industrialization.</a:t>
            </a:r>
            <a:endParaRPr lang="en-US" altLang="en-US" sz="2800" b="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417195" y="2588260"/>
            <a:ext cx="9444355" cy="829945"/>
          </a:xfrm>
          <a:prstGeom prst="rect">
            <a:avLst/>
          </a:prstGeom>
          <a:noFill/>
          <a:ln w="9525">
            <a:noFill/>
          </a:ln>
        </p:spPr>
        <p:txBody>
          <a:bodyPr wrap="square">
            <a:spAutoFit/>
          </a:bodyPr>
          <a:p>
            <a:pPr indent="0"/>
            <a:r>
              <a:rPr lang="en-US" altLang="zh-CN" sz="24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zh-CN" sz="2400">
                <a:solidFill>
                  <a:srgbClr val="000000"/>
                </a:solidFill>
                <a:latin typeface="宋体" panose="02010600030101010101" pitchFamily="2" charset="-122"/>
                <a:ea typeface="宋体" panose="02010600030101010101" pitchFamily="2" charset="-122"/>
                <a:cs typeface="宋体" panose="02010600030101010101" pitchFamily="2" charset="-122"/>
              </a:rPr>
              <a:t>造成干旱的原因有很多。首先，中国大约</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63%</a:t>
            </a:r>
            <a:r>
              <a:rPr lang="zh-CN" sz="2400">
                <a:solidFill>
                  <a:srgbClr val="000000"/>
                </a:solidFill>
                <a:latin typeface="宋体" panose="02010600030101010101" pitchFamily="2" charset="-122"/>
                <a:ea typeface="宋体" panose="02010600030101010101" pitchFamily="2" charset="-122"/>
                <a:cs typeface="宋体" panose="02010600030101010101" pitchFamily="2" charset="-122"/>
              </a:rPr>
              <a:t>的城市面临水资源短缺。污染和工业化使情况更加恶化。</a:t>
            </a:r>
            <a:r>
              <a:rPr lang="zh-CN" altLang="en-US" sz="1800" b="1">
                <a:solidFill>
                  <a:schemeClr val="accent6">
                    <a:lumMod val="75000"/>
                  </a:schemeClr>
                </a:solidFill>
              </a:rPr>
              <a:t>(应用文之</a:t>
            </a:r>
            <a:r>
              <a:rPr lang="zh-CN" altLang="en-US" sz="1800" b="1">
                <a:solidFill>
                  <a:schemeClr val="accent6">
                    <a:lumMod val="75000"/>
                  </a:schemeClr>
                </a:solidFill>
                <a:sym typeface="+mn-ea"/>
              </a:rPr>
              <a:t>分析周围的环境）</a:t>
            </a:r>
            <a:endParaRPr lang="zh-CN" altLang="en-US" sz="240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nvSpPr>
        <p:spPr>
          <a:xfrm>
            <a:off x="585470" y="5424170"/>
            <a:ext cx="15517495" cy="521970"/>
          </a:xfrm>
          <a:prstGeom prst="rect">
            <a:avLst/>
          </a:prstGeom>
          <a:noFill/>
          <a:ln w="9525">
            <a:noFill/>
          </a:ln>
        </p:spPr>
        <p:txBody>
          <a:bodyPr wrap="square">
            <a:spAutoFit/>
          </a:bodyPr>
          <a:p>
            <a:pPr indent="0"/>
            <a:r>
              <a:rPr lang="en-US" sz="2800" b="0">
                <a:solidFill>
                  <a:srgbClr val="424242"/>
                </a:solidFill>
                <a:latin typeface="Times New Roman" panose="02020603050405020304" charset="0"/>
                <a:ea typeface="宋体" panose="02010600030101010101" pitchFamily="2" charset="-122"/>
                <a:cs typeface="Times New Roman" panose="02020603050405020304" charset="0"/>
              </a:rPr>
              <a:t>I felt</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 one hundred percent</a:t>
            </a:r>
            <a:r>
              <a:rPr lang="en-US" sz="2800" b="0">
                <a:solidFill>
                  <a:srgbClr val="424242"/>
                </a:solidFill>
                <a:latin typeface="Times New Roman" panose="02020603050405020304" charset="0"/>
                <a:ea typeface="宋体" panose="02010600030101010101" pitchFamily="2" charset="-122"/>
                <a:cs typeface="Times New Roman" panose="02020603050405020304" charset="0"/>
              </a:rPr>
              <a:t> sure she was my beloved kitty. </a:t>
            </a:r>
            <a:endParaRPr lang="en-US" altLang="en-US" sz="2800" b="0">
              <a:solidFill>
                <a:srgbClr val="424242"/>
              </a:solidFill>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417195" y="4963795"/>
            <a:ext cx="6864985"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3.</a:t>
            </a:r>
            <a:r>
              <a:rPr lang="zh-CN" altLang="en-US" sz="2400">
                <a:latin typeface="宋体" panose="02010600030101010101" pitchFamily="2" charset="-122"/>
                <a:ea typeface="宋体" panose="02010600030101010101" pitchFamily="2" charset="-122"/>
                <a:cs typeface="宋体" panose="02010600030101010101" pitchFamily="2" charset="-122"/>
              </a:rPr>
              <a:t>我</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百分之百</a:t>
            </a:r>
            <a:r>
              <a:rPr lang="zh-CN" altLang="en-US" sz="2400">
                <a:latin typeface="宋体" panose="02010600030101010101" pitchFamily="2" charset="-122"/>
                <a:ea typeface="宋体" panose="02010600030101010101" pitchFamily="2" charset="-122"/>
                <a:cs typeface="宋体" panose="02010600030101010101" pitchFamily="2" charset="-122"/>
              </a:rPr>
              <a:t>确信她就是我心爱的小猫。</a:t>
            </a:r>
            <a:r>
              <a:rPr lang="zh-CN" altLang="en-US" b="1">
                <a:solidFill>
                  <a:schemeClr val="accent6">
                    <a:lumMod val="75000"/>
                  </a:schemeClr>
                </a:solidFill>
                <a:sym typeface="+mn-ea"/>
              </a:rPr>
              <a:t>(续写)</a:t>
            </a:r>
            <a:endParaRPr lang="zh-CN" altLang="en-US" sz="240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p>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10" name="图片 9" descr="10001"/>
          <p:cNvPicPr>
            <a:picLocks noChangeAspect="1"/>
          </p:cNvPicPr>
          <p:nvPr/>
        </p:nvPicPr>
        <p:blipFill>
          <a:blip r:embed="rId3"/>
          <a:stretch>
            <a:fillRect/>
          </a:stretch>
        </p:blipFill>
        <p:spPr>
          <a:xfrm>
            <a:off x="8679815" y="-3971290"/>
            <a:ext cx="6480175" cy="6480175"/>
          </a:xfrm>
          <a:prstGeom prst="rect">
            <a:avLst/>
          </a:prstGeom>
        </p:spPr>
      </p:pic>
      <p:pic>
        <p:nvPicPr>
          <p:cNvPr id="16" name="图片 15" descr="10001"/>
          <p:cNvPicPr>
            <a:picLocks noChangeAspect="1"/>
          </p:cNvPicPr>
          <p:nvPr/>
        </p:nvPicPr>
        <p:blipFill>
          <a:blip r:embed="rId4"/>
          <a:stretch>
            <a:fillRect/>
          </a:stretch>
        </p:blipFill>
        <p:spPr>
          <a:xfrm>
            <a:off x="9743440" y="2584450"/>
            <a:ext cx="2346960" cy="2073275"/>
          </a:xfrm>
          <a:prstGeom prst="rect">
            <a:avLst/>
          </a:prstGeom>
        </p:spPr>
      </p:pic>
      <p:pic>
        <p:nvPicPr>
          <p:cNvPr id="17" name="图片 16" descr="可爱小猫猫咪卖萌表情包"/>
          <p:cNvPicPr>
            <a:picLocks noChangeAspect="1"/>
          </p:cNvPicPr>
          <p:nvPr/>
        </p:nvPicPr>
        <p:blipFill>
          <a:blip r:embed="rId5"/>
          <a:stretch>
            <a:fillRect/>
          </a:stretch>
        </p:blipFill>
        <p:spPr>
          <a:xfrm>
            <a:off x="9158605" y="4714240"/>
            <a:ext cx="2099945" cy="20999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to="" calcmode="lin" valueType="num">
                                      <p:cBhvr>
                                        <p:cTn id="7" dur="1" fill="hold"/>
                                        <p:tgtEl>
                                          <p:spTgt spid="100"/>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5" grpId="0"/>
      <p:bldP spid="5" grpId="1"/>
      <p:bldP spid="8" grpId="0"/>
      <p:bldP spid="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brick	/brɪk/	n.砖;砖块</a:t>
            </a:r>
            <a:endParaRPr lang="zh-CN" altLang="en-US" sz="2400" b="1">
              <a:solidFill>
                <a:srgbClr val="7030A0"/>
              </a:solidFill>
            </a:endParaRPr>
          </a:p>
        </p:txBody>
      </p:sp>
      <p:sp>
        <p:nvSpPr>
          <p:cNvPr id="100" name="文本框 99"/>
          <p:cNvSpPr txBox="1"/>
          <p:nvPr/>
        </p:nvSpPr>
        <p:spPr>
          <a:xfrm>
            <a:off x="541655" y="2489200"/>
            <a:ext cx="10429240" cy="953135"/>
          </a:xfrm>
          <a:prstGeom prst="rect">
            <a:avLst/>
          </a:prstGeom>
          <a:noFill/>
          <a:ln w="9525">
            <a:noFill/>
          </a:ln>
        </p:spPr>
        <p:txBody>
          <a:bodyPr wrap="square">
            <a:spAutoFit/>
          </a:bodyPr>
          <a:p>
            <a:pPr indent="0"/>
            <a:r>
              <a:rPr lang="en-US" sz="2800" b="0">
                <a:solidFill>
                  <a:srgbClr val="0A0A0A"/>
                </a:solidFill>
                <a:latin typeface="Times New Roman" panose="02020603050405020304" charset="0"/>
                <a:ea typeface="宋体" panose="02010600030101010101" pitchFamily="2" charset="-122"/>
                <a:cs typeface="Times New Roman" panose="02020603050405020304" charset="0"/>
              </a:rPr>
              <a:t> My stomach sank to my knees like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a brick in water </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Morgan tried to convince me it would be fine. </a:t>
            </a:r>
            <a:endParaRPr lang="en-US" alt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551180" y="4293235"/>
            <a:ext cx="8780145" cy="1383665"/>
          </a:xfrm>
          <a:prstGeom prst="rect">
            <a:avLst/>
          </a:prstGeom>
          <a:noFill/>
          <a:ln w="9525">
            <a:noFill/>
          </a:ln>
        </p:spPr>
        <p:txBody>
          <a:bodyPr wrap="square">
            <a:spAutoFit/>
          </a:bodyPr>
          <a:p>
            <a:pPr indent="0" fontAlgn="auto"/>
            <a:r>
              <a:rPr lang="en-US" sz="2800" b="0">
                <a:solidFill>
                  <a:srgbClr val="0A0A0A"/>
                </a:solidFill>
                <a:latin typeface="Times New Roman" panose="02020603050405020304" charset="0"/>
                <a:cs typeface="Times New Roman" panose="02020603050405020304" charset="0"/>
              </a:rPr>
              <a:t>When we got to the school ground, no one was around, so we began hitting our balls </a:t>
            </a:r>
            <a:r>
              <a:rPr lang="en-US" sz="2800" b="0">
                <a:solidFill>
                  <a:srgbClr val="1C1C1C"/>
                </a:solidFill>
                <a:latin typeface="Times New Roman" panose="02020603050405020304" charset="0"/>
                <a:cs typeface="Times New Roman" panose="02020603050405020304" charset="0"/>
              </a:rPr>
              <a:t>against </a:t>
            </a:r>
            <a:r>
              <a:rPr lang="en-US" sz="2800" b="0">
                <a:solidFill>
                  <a:srgbClr val="0A0A0A"/>
                </a:solidFill>
                <a:latin typeface="Times New Roman" panose="02020603050405020304" charset="0"/>
                <a:cs typeface="Times New Roman" panose="02020603050405020304" charset="0"/>
              </a:rPr>
              <a:t>the side of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the two-story brick building.</a:t>
            </a:r>
            <a:endParaRPr lang="en-US" altLang="en-US" sz="2800" b="1">
              <a:solidFill>
                <a:srgbClr val="C00000"/>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551180" y="1116330"/>
            <a:ext cx="11137900" cy="521970"/>
          </a:xfrm>
          <a:prstGeom prst="rect">
            <a:avLst/>
          </a:prstGeom>
          <a:noFill/>
          <a:ln w="9525">
            <a:noFill/>
          </a:ln>
        </p:spPr>
        <p:txBody>
          <a:bodyPr wrap="square">
            <a:spAutoFit/>
          </a:bodyPr>
          <a:p>
            <a:pPr indent="0"/>
            <a:r>
              <a:rPr lang="en-US" sz="2800" b="0">
                <a:solidFill>
                  <a:srgbClr val="0A0A0A"/>
                </a:solidFill>
                <a:latin typeface="Times New Roman" panose="02020603050405020304" charset="0"/>
                <a:ea typeface="宋体" panose="02010600030101010101" pitchFamily="2" charset="-122"/>
                <a:cs typeface="Times New Roman" panose="02020603050405020304" charset="0"/>
              </a:rPr>
              <a:t>Its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old brick </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outside hadn't changed</a:t>
            </a:r>
            <a:r>
              <a:rPr lang="en-US" sz="2800" b="0">
                <a:solidFill>
                  <a:srgbClr val="262626"/>
                </a:solidFill>
                <a:latin typeface="Times New Roman" panose="02020603050405020304" charset="0"/>
                <a:ea typeface="宋体" panose="02010600030101010101" pitchFamily="2" charset="-122"/>
                <a:cs typeface="Times New Roman" panose="02020603050405020304" charset="0"/>
              </a:rPr>
              <a:t>, </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but inside it was like a different world.</a:t>
            </a:r>
            <a:endParaRPr lang="en-US" alt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nvSpPr>
        <p:spPr>
          <a:xfrm>
            <a:off x="419100" y="696595"/>
            <a:ext cx="10100945"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它外面的</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旧砖</a:t>
            </a:r>
            <a:r>
              <a:rPr lang="zh-CN" altLang="en-US" sz="2800">
                <a:latin typeface="宋体" panose="02010600030101010101" pitchFamily="2" charset="-122"/>
                <a:ea typeface="宋体" panose="02010600030101010101" pitchFamily="2" charset="-122"/>
                <a:cs typeface="宋体" panose="02010600030101010101" pitchFamily="2" charset="-122"/>
              </a:rPr>
              <a:t>没有变，但里面却像是一个不同的世界。</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419100" y="1761490"/>
            <a:ext cx="11871325" cy="138366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我的胃像一块浸在</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水里的砖</a:t>
            </a:r>
            <a:r>
              <a:rPr lang="zh-CN" altLang="en-US" sz="2800">
                <a:latin typeface="宋体" panose="02010600030101010101" pitchFamily="2" charset="-122"/>
                <a:ea typeface="宋体" panose="02010600030101010101" pitchFamily="2" charset="-122"/>
                <a:cs typeface="宋体" panose="02010600030101010101" pitchFamily="2" charset="-122"/>
              </a:rPr>
              <a:t>一样沉到了膝盖上。摩根试图劝说我一切都会好的。</a:t>
            </a:r>
            <a:r>
              <a:rPr lang="zh-CN" altLang="en-US" sz="2000" b="1">
                <a:solidFill>
                  <a:schemeClr val="accent6">
                    <a:lumMod val="75000"/>
                  </a:schemeClr>
                </a:solidFill>
                <a:sym typeface="+mn-ea"/>
              </a:rPr>
              <a:t>(续写)</a:t>
            </a:r>
            <a:endPar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p>
            <a:endPar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551180" y="3463290"/>
            <a:ext cx="9044305"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3.</a:t>
            </a:r>
            <a:r>
              <a:rPr lang="zh-CN" altLang="en-US" sz="2800">
                <a:latin typeface="宋体" panose="02010600030101010101" pitchFamily="2" charset="-122"/>
                <a:ea typeface="宋体" panose="02010600030101010101" pitchFamily="2" charset="-122"/>
                <a:cs typeface="宋体" panose="02010600030101010101" pitchFamily="2" charset="-122"/>
              </a:rPr>
              <a:t>当我们到达学校场地时，周围没有人，所以我们开始在</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两层砖楼</a:t>
            </a:r>
            <a:r>
              <a:rPr lang="zh-CN" altLang="en-US" sz="2800">
                <a:latin typeface="宋体" panose="02010600030101010101" pitchFamily="2" charset="-122"/>
                <a:ea typeface="宋体" panose="02010600030101010101" pitchFamily="2" charset="-122"/>
                <a:cs typeface="宋体" panose="02010600030101010101" pitchFamily="2" charset="-122"/>
              </a:rPr>
              <a:t>的侧面打球。</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6" name="图片 5"/>
          <p:cNvPicPr>
            <a:picLocks noChangeAspect="1"/>
          </p:cNvPicPr>
          <p:nvPr/>
        </p:nvPicPr>
        <p:blipFill>
          <a:blip r:embed="rId3"/>
          <a:stretch>
            <a:fillRect/>
          </a:stretch>
        </p:blipFill>
        <p:spPr>
          <a:xfrm>
            <a:off x="9596120" y="3065145"/>
            <a:ext cx="2595245" cy="2895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to="" calcmode="lin" valueType="num">
                                      <p:cBhvr>
                                        <p:cTn id="12" dur="1" fill="hold"/>
                                        <p:tgtEl>
                                          <p:spTgt spid="10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0" grpId="0"/>
      <p:bldP spid="100" grpId="1"/>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metal	/ˈmetl/	n.金属</a:t>
            </a:r>
            <a:endParaRPr lang="zh-CN" altLang="en-US" sz="2400" b="1">
              <a:solidFill>
                <a:srgbClr val="7030A0"/>
              </a:solidFill>
            </a:endParaRPr>
          </a:p>
        </p:txBody>
      </p:sp>
      <p:sp>
        <p:nvSpPr>
          <p:cNvPr id="100" name="文本框 99"/>
          <p:cNvSpPr txBox="1"/>
          <p:nvPr/>
        </p:nvSpPr>
        <p:spPr>
          <a:xfrm>
            <a:off x="668655" y="1948180"/>
            <a:ext cx="6828155" cy="521970"/>
          </a:xfrm>
          <a:prstGeom prst="rect">
            <a:avLst/>
          </a:prstGeom>
          <a:noFill/>
          <a:ln w="9525">
            <a:noFill/>
          </a:ln>
        </p:spPr>
        <p:txBody>
          <a:bodyPr wrap="square">
            <a:spAutoFit/>
          </a:bodyPr>
          <a:p>
            <a:pPr indent="0"/>
            <a:r>
              <a:rPr lang="en-US" sz="2800" b="1">
                <a:solidFill>
                  <a:srgbClr val="C00000"/>
                </a:solidFill>
                <a:latin typeface="Times New Roman" panose="02020603050405020304" charset="0"/>
                <a:ea typeface="宋体" panose="02010600030101010101" pitchFamily="2" charset="-122"/>
                <a:cs typeface="Times New Roman" panose="02020603050405020304" charset="0"/>
              </a:rPr>
              <a:t>The cold metal</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links </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hurt his side. </a:t>
            </a:r>
            <a:endParaRPr lang="en-US" alt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553085" y="3561080"/>
            <a:ext cx="8549640" cy="95313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 It was dangerous enough that the entrance was blocked by a locked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metal door </a:t>
            </a:r>
            <a:r>
              <a:rPr lang="en-US" sz="2800" b="0">
                <a:latin typeface="Times New Roman" panose="02020603050405020304" charset="0"/>
                <a:ea typeface="宋体" panose="02010600030101010101" pitchFamily="2" charset="-122"/>
                <a:cs typeface="Times New Roman" panose="02020603050405020304" charset="0"/>
              </a:rPr>
              <a:t>to keep the casual cavers out.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668655" y="2685415"/>
            <a:ext cx="9904095" cy="953135"/>
          </a:xfrm>
          <a:prstGeom prst="rect">
            <a:avLst/>
          </a:prstGeom>
          <a:noFill/>
          <a:ln w="9525">
            <a:noFill/>
          </a:ln>
        </p:spPr>
        <p:txBody>
          <a:bodyPr wrap="square">
            <a:spAutoFit/>
          </a:bodyPr>
          <a:p>
            <a:pPr indent="0"/>
            <a:r>
              <a:rPr lang="en-US" altLang="zh-CN" sz="2800" b="0">
                <a:latin typeface="宋体" panose="02010600030101010101" pitchFamily="2" charset="-122"/>
                <a:ea typeface="宋体" panose="02010600030101010101" pitchFamily="2" charset="-122"/>
                <a:cs typeface="宋体" panose="02010600030101010101" pitchFamily="2" charset="-122"/>
              </a:rPr>
              <a:t>2.</a:t>
            </a:r>
            <a:r>
              <a:rPr lang="zh-CN" sz="2800" b="0">
                <a:latin typeface="宋体" panose="02010600030101010101" pitchFamily="2" charset="-122"/>
                <a:ea typeface="宋体" panose="02010600030101010101" pitchFamily="2" charset="-122"/>
                <a:cs typeface="宋体" panose="02010600030101010101" pitchFamily="2" charset="-122"/>
              </a:rPr>
              <a:t>入口被一扇锁着的</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金属门</a:t>
            </a:r>
            <a:r>
              <a:rPr lang="zh-CN" sz="2800" b="0">
                <a:latin typeface="宋体" panose="02010600030101010101" pitchFamily="2" charset="-122"/>
                <a:ea typeface="宋体" panose="02010600030101010101" pitchFamily="2" charset="-122"/>
                <a:cs typeface="宋体" panose="02010600030101010101" pitchFamily="2" charset="-122"/>
              </a:rPr>
              <a:t>堵住了，以防偶然的洞穴探险者进入。</a:t>
            </a:r>
            <a:r>
              <a:rPr lang="zh-CN" altLang="en-US" sz="2000" b="1">
                <a:solidFill>
                  <a:schemeClr val="accent6">
                    <a:lumMod val="75000"/>
                  </a:schemeClr>
                </a:solidFill>
              </a:rPr>
              <a:t>(续写</a:t>
            </a:r>
            <a:r>
              <a:rPr lang="zh-CN" altLang="en-US" sz="2000" b="1">
                <a:solidFill>
                  <a:schemeClr val="accent6">
                    <a:lumMod val="75000"/>
                  </a:schemeClr>
                </a:solidFill>
                <a:sym typeface="+mn-ea"/>
              </a:rPr>
              <a:t>洞穴遇险</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6" name="文本框 5"/>
          <p:cNvSpPr txBox="1"/>
          <p:nvPr/>
        </p:nvSpPr>
        <p:spPr>
          <a:xfrm>
            <a:off x="553085" y="1210945"/>
            <a:ext cx="6096000"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冰冷的金属环</a:t>
            </a:r>
            <a:r>
              <a:rPr lang="zh-CN" altLang="en-US" sz="2800">
                <a:latin typeface="宋体" panose="02010600030101010101" pitchFamily="2" charset="-122"/>
                <a:ea typeface="宋体" panose="02010600030101010101" pitchFamily="2" charset="-122"/>
                <a:cs typeface="宋体" panose="02010600030101010101" pitchFamily="2" charset="-122"/>
              </a:rPr>
              <a:t>伤了他的身体。</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7" name="图片 6"/>
          <p:cNvPicPr>
            <a:picLocks noChangeAspect="1"/>
          </p:cNvPicPr>
          <p:nvPr/>
        </p:nvPicPr>
        <p:blipFill>
          <a:blip r:embed="rId3"/>
          <a:stretch>
            <a:fillRect/>
          </a:stretch>
        </p:blipFill>
        <p:spPr>
          <a:xfrm>
            <a:off x="9331325" y="3429000"/>
            <a:ext cx="2095500" cy="3114675"/>
          </a:xfrm>
          <a:prstGeom prst="rect">
            <a:avLst/>
          </a:prstGeom>
        </p:spPr>
      </p:pic>
      <p:pic>
        <p:nvPicPr>
          <p:cNvPr id="8" name="图片 7"/>
          <p:cNvPicPr>
            <a:picLocks noChangeAspect="1"/>
          </p:cNvPicPr>
          <p:nvPr/>
        </p:nvPicPr>
        <p:blipFill>
          <a:blip r:embed="rId4"/>
          <a:stretch>
            <a:fillRect/>
          </a:stretch>
        </p:blipFill>
        <p:spPr>
          <a:xfrm>
            <a:off x="668655" y="4529455"/>
            <a:ext cx="3468370" cy="2085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to="" calcmode="lin" valueType="num">
                                      <p:cBhvr>
                                        <p:cTn id="7" dur="1" fill="hold"/>
                                        <p:tgtEl>
                                          <p:spTgt spid="100"/>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shock	/ʃɒk/	n.震惊;休克 vt.(使)震惊</a:t>
            </a:r>
            <a:endParaRPr lang="zh-CN" altLang="en-US" sz="2400" b="1">
              <a:solidFill>
                <a:srgbClr val="7030A0"/>
              </a:solidFill>
            </a:endParaRPr>
          </a:p>
        </p:txBody>
      </p:sp>
      <p:sp>
        <p:nvSpPr>
          <p:cNvPr id="7" name="文本框 6"/>
          <p:cNvSpPr txBox="1"/>
          <p:nvPr/>
        </p:nvSpPr>
        <p:spPr>
          <a:xfrm>
            <a:off x="391160" y="4829810"/>
            <a:ext cx="10347960"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What strikes me most is that their gifts for art are extremely</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 shocking</a:t>
            </a:r>
            <a:r>
              <a:rPr lang="en-US" sz="2800" b="0">
                <a:latin typeface="Times New Roman" panose="02020603050405020304" charset="0"/>
                <a:ea typeface="宋体" panose="02010600030101010101" pitchFamily="2" charset="-122"/>
                <a:cs typeface="Times New Roman" panose="02020603050405020304" charset="0"/>
              </a:rPr>
              <a:t>.</a:t>
            </a:r>
            <a:endParaRPr lang="en-US" sz="2800" b="0">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nvSpPr>
        <p:spPr>
          <a:xfrm>
            <a:off x="391160" y="1151255"/>
            <a:ext cx="8095615"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bear tore a hole in the fence and put his head in. Elli and I were </a:t>
            </a:r>
            <a:r>
              <a:rPr 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shocked</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10" name="文本框 9"/>
          <p:cNvSpPr txBox="1"/>
          <p:nvPr/>
        </p:nvSpPr>
        <p:spPr>
          <a:xfrm>
            <a:off x="391160" y="639445"/>
            <a:ext cx="9676130" cy="46037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1.</a:t>
            </a:r>
            <a:r>
              <a:rPr lang="zh-CN" altLang="en-US" sz="2400">
                <a:latin typeface="宋体" panose="02010600030101010101" pitchFamily="2" charset="-122"/>
                <a:ea typeface="宋体" panose="02010600030101010101" pitchFamily="2" charset="-122"/>
                <a:cs typeface="宋体" panose="02010600030101010101" pitchFamily="2" charset="-122"/>
              </a:rPr>
              <a:t>熊在篱笆上撕开了一个洞，把头伸了进去。埃利和我都</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惊呆了</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zh-CN" altLang="en-US" b="1">
                <a:solidFill>
                  <a:schemeClr val="accent6">
                    <a:lumMod val="75000"/>
                  </a:schemeClr>
                </a:solidFill>
                <a:sym typeface="+mn-ea"/>
              </a:rPr>
              <a:t>(续写)</a:t>
            </a:r>
            <a:endParaRPr lang="zh-CN" altLang="en-US"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391160" y="1904365"/>
            <a:ext cx="8998585"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What</a:t>
            </a:r>
            <a:r>
              <a:rPr 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 shocked </a:t>
            </a:r>
            <a:r>
              <a:rPr lang="zh-CN" altLang="en-US" sz="2400">
                <a:latin typeface="Times New Roman" panose="02020603050405020304" charset="0"/>
                <a:cs typeface="Times New Roman" panose="02020603050405020304" charset="0"/>
                <a:sym typeface="+mn-ea"/>
              </a:rPr>
              <a:t>Elli and me</a:t>
            </a:r>
            <a:r>
              <a:rPr 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was that the bear tore a hole in the fence and put his head in.</a:t>
            </a:r>
            <a:endParaRPr lang="zh-CN" altLang="en-US" sz="2400">
              <a:latin typeface="Times New Roman" panose="02020603050405020304" charset="0"/>
              <a:cs typeface="Times New Roman" panose="02020603050405020304" charset="0"/>
              <a:sym typeface="+mn-ea"/>
            </a:endParaRPr>
          </a:p>
        </p:txBody>
      </p:sp>
      <p:sp>
        <p:nvSpPr>
          <p:cNvPr id="16" name="文本框 15"/>
          <p:cNvSpPr txBox="1"/>
          <p:nvPr/>
        </p:nvSpPr>
        <p:spPr>
          <a:xfrm>
            <a:off x="391160" y="3811270"/>
            <a:ext cx="10347960" cy="521970"/>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sym typeface="+mn-ea"/>
              </a:rPr>
              <a:t>I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froze with shock</a:t>
            </a:r>
            <a:r>
              <a:rPr lang="zh-CN" altLang="en-US" sz="2800">
                <a:latin typeface="Times New Roman" panose="02020603050405020304" charset="0"/>
                <a:cs typeface="Times New Roman" panose="02020603050405020304" charset="0"/>
                <a:sym typeface="+mn-ea"/>
              </a:rPr>
              <a:t>, feeling as if I had been thrown into a dark world.</a:t>
            </a:r>
            <a:endParaRPr lang="zh-CN" altLang="en-US" sz="2800">
              <a:latin typeface="Times New Roman" panose="02020603050405020304" charset="0"/>
              <a:cs typeface="Times New Roman" panose="02020603050405020304" charset="0"/>
              <a:sym typeface="+mn-ea"/>
            </a:endParaRPr>
          </a:p>
        </p:txBody>
      </p:sp>
      <p:sp>
        <p:nvSpPr>
          <p:cNvPr id="17" name="文本框 16"/>
          <p:cNvSpPr txBox="1"/>
          <p:nvPr/>
        </p:nvSpPr>
        <p:spPr>
          <a:xfrm>
            <a:off x="309245" y="3388995"/>
            <a:ext cx="11441430" cy="46037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sym typeface="+mn-ea"/>
              </a:rPr>
              <a:t>2.</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我</a:t>
            </a:r>
            <a:r>
              <a:rPr 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吓呆了</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，感觉自己好像被扔进了一个黑暗的世界。</a:t>
            </a:r>
            <a:r>
              <a:rPr lang="zh-CN" altLang="en-US" sz="1800" b="1">
                <a:solidFill>
                  <a:schemeClr val="accent6">
                    <a:lumMod val="75000"/>
                  </a:schemeClr>
                </a:solidFill>
                <a:sym typeface="+mn-ea"/>
              </a:rPr>
              <a:t>(读后续写之心理描写)</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391160" y="2550795"/>
            <a:ext cx="94361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The bear tore a hole in the fence and put his head in， which </a:t>
            </a:r>
            <a:r>
              <a:rPr 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shocked</a:t>
            </a:r>
            <a:r>
              <a:rPr lang="zh-CN" altLang="en-US" sz="2400">
                <a:latin typeface="Times New Roman" panose="02020603050405020304" charset="0"/>
                <a:cs typeface="Times New Roman" panose="02020603050405020304" charset="0"/>
                <a:sym typeface="+mn-ea"/>
              </a:rPr>
              <a:t> Elli and me/which made Elli and me shocked.</a:t>
            </a:r>
            <a:endParaRPr lang="zh-CN" altLang="en-US" sz="2400">
              <a:latin typeface="Times New Roman" panose="02020603050405020304" charset="0"/>
              <a:cs typeface="Times New Roman" panose="02020603050405020304" charset="0"/>
              <a:sym typeface="+mn-ea"/>
            </a:endParaRPr>
          </a:p>
        </p:txBody>
      </p:sp>
      <p:sp>
        <p:nvSpPr>
          <p:cNvPr id="19" name="文本框 18"/>
          <p:cNvSpPr txBox="1"/>
          <p:nvPr/>
        </p:nvSpPr>
        <p:spPr>
          <a:xfrm>
            <a:off x="391160" y="4341495"/>
            <a:ext cx="11191240" cy="46037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3.</a:t>
            </a:r>
            <a:r>
              <a:rPr lang="zh-CN" altLang="en-US" sz="2400">
                <a:latin typeface="宋体" panose="02010600030101010101" pitchFamily="2" charset="-122"/>
                <a:ea typeface="宋体" panose="02010600030101010101" pitchFamily="2" charset="-122"/>
                <a:cs typeface="宋体" panose="02010600030101010101" pitchFamily="2" charset="-122"/>
              </a:rPr>
              <a:t>最让我震惊的是他们</a:t>
            </a:r>
            <a:r>
              <a:rPr 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令人震惊</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的</a:t>
            </a:r>
            <a:r>
              <a:rPr lang="zh-CN" altLang="en-US" sz="2400">
                <a:latin typeface="宋体" panose="02010600030101010101" pitchFamily="2" charset="-122"/>
                <a:ea typeface="宋体" panose="02010600030101010101" pitchFamily="2" charset="-122"/>
                <a:cs typeface="宋体" panose="02010600030101010101" pitchFamily="2" charset="-122"/>
              </a:rPr>
              <a:t>艺术天赋。</a:t>
            </a:r>
            <a:r>
              <a:rPr lang="zh-CN" altLang="en-US" sz="1800" b="1">
                <a:solidFill>
                  <a:schemeClr val="accent6">
                    <a:lumMod val="75000"/>
                  </a:schemeClr>
                </a:solidFill>
                <a:sym typeface="+mn-ea"/>
              </a:rPr>
              <a:t>(2021年6月·浙江卷应用文-参观学生国画展) </a:t>
            </a:r>
            <a:endParaRPr lang="zh-CN" altLang="en-US" sz="1800" b="1">
              <a:solidFill>
                <a:schemeClr val="accent6">
                  <a:lumMod val="75000"/>
                </a:schemeClr>
              </a:solidFill>
              <a:sym typeface="+mn-ea"/>
            </a:endParaRPr>
          </a:p>
        </p:txBody>
      </p:sp>
      <p:pic>
        <p:nvPicPr>
          <p:cNvPr id="3" name="图片 2"/>
          <p:cNvPicPr>
            <a:picLocks noChangeAspect="1"/>
          </p:cNvPicPr>
          <p:nvPr/>
        </p:nvPicPr>
        <p:blipFill>
          <a:blip r:embed="rId3"/>
          <a:stretch>
            <a:fillRect/>
          </a:stretch>
        </p:blipFill>
        <p:spPr>
          <a:xfrm>
            <a:off x="9973310" y="633095"/>
            <a:ext cx="2304415" cy="2817495"/>
          </a:xfrm>
          <a:prstGeom prst="rect">
            <a:avLst/>
          </a:prstGeom>
        </p:spPr>
      </p:pic>
      <p:pic>
        <p:nvPicPr>
          <p:cNvPr id="9" name="图片 8"/>
          <p:cNvPicPr>
            <a:picLocks noChangeAspect="1"/>
          </p:cNvPicPr>
          <p:nvPr/>
        </p:nvPicPr>
        <p:blipFill>
          <a:blip r:embed="rId4"/>
          <a:stretch>
            <a:fillRect/>
          </a:stretch>
        </p:blipFill>
        <p:spPr>
          <a:xfrm>
            <a:off x="10639425" y="4763770"/>
            <a:ext cx="1807210" cy="2355850"/>
          </a:xfrm>
          <a:prstGeom prst="rect">
            <a:avLst/>
          </a:prstGeom>
        </p:spPr>
      </p:pic>
      <p:pic>
        <p:nvPicPr>
          <p:cNvPr id="20" name="图片 19"/>
          <p:cNvPicPr>
            <a:picLocks noChangeAspect="1"/>
          </p:cNvPicPr>
          <p:nvPr/>
        </p:nvPicPr>
        <p:blipFill>
          <a:blip r:embed="rId5"/>
          <a:stretch>
            <a:fillRect/>
          </a:stretch>
        </p:blipFill>
        <p:spPr>
          <a:xfrm>
            <a:off x="983615" y="5514975"/>
            <a:ext cx="2200275" cy="1304925"/>
          </a:xfrm>
          <a:prstGeom prst="rect">
            <a:avLst/>
          </a:prstGeom>
        </p:spPr>
      </p:pic>
      <p:pic>
        <p:nvPicPr>
          <p:cNvPr id="21" name="图片 20"/>
          <p:cNvPicPr>
            <a:picLocks noChangeAspect="1"/>
          </p:cNvPicPr>
          <p:nvPr/>
        </p:nvPicPr>
        <p:blipFill>
          <a:blip r:embed="rId6"/>
          <a:stretch>
            <a:fillRect/>
          </a:stretch>
        </p:blipFill>
        <p:spPr>
          <a:xfrm>
            <a:off x="4129405" y="5318125"/>
            <a:ext cx="2714625" cy="15386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to="" calcmode="lin" valueType="num">
                                      <p:cBhvr>
                                        <p:cTn id="17" dur="1" fill="hold"/>
                                        <p:tgtEl>
                                          <p:spTgt spid="18"/>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to="" calcmode="lin" valueType="num">
                                      <p:cBhvr>
                                        <p:cTn id="22" dur="1" fill="hold"/>
                                        <p:tgtEl>
                                          <p:spTgt spid="16"/>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3" grpId="0"/>
      <p:bldP spid="13" grpId="1"/>
      <p:bldP spid="18" grpId="0"/>
      <p:bldP spid="18" grpId="1"/>
      <p:bldP spid="16" grpId="0"/>
      <p:bldP spid="16" grpId="1"/>
      <p:bldP spid="7" grpId="0"/>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38580" y="214630"/>
            <a:ext cx="7877175" cy="460375"/>
          </a:xfrm>
          <a:prstGeom prst="rect">
            <a:avLst/>
          </a:prstGeom>
          <a:noFill/>
        </p:spPr>
        <p:txBody>
          <a:bodyPr wrap="square" rtlCol="0" anchor="t">
            <a:spAutoFit/>
          </a:bodyPr>
          <a:p>
            <a:r>
              <a:rPr lang="zh-CN" altLang="en-US" sz="2400" b="1">
                <a:solidFill>
                  <a:srgbClr val="7030A0"/>
                </a:solidFill>
              </a:rPr>
              <a:t>electricity	/ɪˌlekˈtrɪsəti/	n.电;电能</a:t>
            </a:r>
            <a:endParaRPr lang="zh-CN" altLang="en-US" sz="2400" b="1">
              <a:solidFill>
                <a:srgbClr val="7030A0"/>
              </a:solidFill>
            </a:endParaRPr>
          </a:p>
        </p:txBody>
      </p:sp>
      <p:sp>
        <p:nvSpPr>
          <p:cNvPr id="100" name="文本框 99"/>
          <p:cNvSpPr txBox="1"/>
          <p:nvPr/>
        </p:nvSpPr>
        <p:spPr>
          <a:xfrm>
            <a:off x="419735" y="4331335"/>
            <a:ext cx="5080000" cy="521970"/>
          </a:xfrm>
          <a:prstGeom prst="rect">
            <a:avLst/>
          </a:prstGeom>
          <a:noFill/>
          <a:ln w="9525">
            <a:noFill/>
          </a:ln>
        </p:spPr>
        <p:txBody>
          <a:bodyPr>
            <a:spAutoFit/>
          </a:bodyPr>
          <a:p>
            <a:pPr indent="0"/>
            <a:r>
              <a:rPr lang="en-US" sz="2800" b="0">
                <a:latin typeface="Times New Roman" panose="02020603050405020304" charset="0"/>
                <a:ea typeface="宋体" panose="02010600030101010101" pitchFamily="2" charset="-122"/>
                <a:cs typeface="Times New Roman" panose="02020603050405020304" charset="0"/>
              </a:rPr>
              <a:t>The atmosphere was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electric</a:t>
            </a:r>
            <a:r>
              <a:rPr lang="en-US" sz="2800" b="0">
                <a:latin typeface="Times New Roman" panose="02020603050405020304" charset="0"/>
                <a:ea typeface="宋体" panose="02010600030101010101" pitchFamily="2" charset="-122"/>
                <a:cs typeface="Times New Roman" panose="02020603050405020304" charset="0"/>
              </a:rPr>
              <a:t>.</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105" name="文本框 104"/>
          <p:cNvSpPr txBox="1"/>
          <p:nvPr/>
        </p:nvSpPr>
        <p:spPr>
          <a:xfrm>
            <a:off x="419735" y="1989455"/>
            <a:ext cx="11375390" cy="1814830"/>
          </a:xfrm>
          <a:prstGeom prst="rect">
            <a:avLst/>
          </a:prstGeom>
          <a:noFill/>
          <a:ln w="9525">
            <a:noFill/>
          </a:ln>
        </p:spPr>
        <p:txBody>
          <a:bodyPr wrap="square">
            <a:spAutoFit/>
          </a:bodyPr>
          <a:p>
            <a:pPr indent="0"/>
            <a:r>
              <a:rPr lang="en-US" sz="2800" b="0">
                <a:solidFill>
                  <a:srgbClr val="0A0A0A"/>
                </a:solidFill>
                <a:latin typeface="Times New Roman" panose="02020603050405020304" charset="0"/>
                <a:ea typeface="宋体" panose="02010600030101010101" pitchFamily="2" charset="-122"/>
                <a:cs typeface="Times New Roman" panose="02020603050405020304" charset="0"/>
              </a:rPr>
              <a:t>The lecture started with some shocking cases resulting from safety ignorance. It then offered necessary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rules on dealing with electricity, swimming and extreme weather conditions</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 Furthermore, suggestions were discussed on travelling alone and venturing outdoors.</a:t>
            </a:r>
            <a:endParaRPr lang="en-US" alt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419735" y="582930"/>
            <a:ext cx="10756900" cy="138366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讲座以一些因忽视安全而导致的令人震惊的案例开始。随后，它提出了</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应对电力、游泳和极端天气条件的必要规则</a:t>
            </a:r>
            <a:r>
              <a:rPr lang="zh-CN" altLang="en-US" sz="2800">
                <a:latin typeface="宋体" panose="02010600030101010101" pitchFamily="2" charset="-122"/>
                <a:ea typeface="宋体" panose="02010600030101010101" pitchFamily="2" charset="-122"/>
                <a:cs typeface="宋体" panose="02010600030101010101" pitchFamily="2" charset="-122"/>
              </a:rPr>
              <a:t>。此外，还讨论了关于独自旅行和户外冒险的建议。</a:t>
            </a:r>
            <a:r>
              <a:rPr lang="zh-CN" altLang="en-US" sz="2000" b="1">
                <a:solidFill>
                  <a:schemeClr val="accent6">
                    <a:lumMod val="75000"/>
                  </a:schemeClr>
                </a:solidFill>
              </a:rPr>
              <a:t>(应用文之</a:t>
            </a:r>
            <a:r>
              <a:rPr lang="zh-CN" altLang="en-US" sz="2000" b="1">
                <a:solidFill>
                  <a:schemeClr val="accent6">
                    <a:lumMod val="75000"/>
                  </a:schemeClr>
                </a:solidFill>
                <a:sym typeface="+mn-ea"/>
              </a:rPr>
              <a:t>暑假安全教育”讲座活动</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6" name="文本框 5"/>
          <p:cNvSpPr txBox="1"/>
          <p:nvPr/>
        </p:nvSpPr>
        <p:spPr>
          <a:xfrm>
            <a:off x="300990" y="3835400"/>
            <a:ext cx="7623175" cy="521970"/>
          </a:xfrm>
          <a:prstGeom prst="rect">
            <a:avLst/>
          </a:prstGeom>
          <a:noFill/>
        </p:spPr>
        <p:txBody>
          <a:bodyPr wrap="square" rtlCol="0" anchor="t">
            <a:spAutoFit/>
          </a:bodyPr>
          <a:p>
            <a:pPr indent="0"/>
            <a:r>
              <a:rPr lang="en-US" sz="2800">
                <a:latin typeface="宋体" panose="02010600030101010101" pitchFamily="2" charset="-122"/>
                <a:ea typeface="宋体" panose="02010600030101010101" pitchFamily="2" charset="-122"/>
                <a:cs typeface="宋体" panose="02010600030101010101" pitchFamily="2" charset="-122"/>
                <a:sym typeface="+mn-ea"/>
              </a:rPr>
              <a:t> 2.</a:t>
            </a:r>
            <a:r>
              <a:rPr lang="zh-CN" sz="2800">
                <a:latin typeface="宋体" panose="02010600030101010101" pitchFamily="2" charset="-122"/>
                <a:ea typeface="宋体" panose="02010600030101010101" pitchFamily="2" charset="-122"/>
                <a:cs typeface="宋体" panose="02010600030101010101" pitchFamily="2" charset="-122"/>
                <a:sym typeface="+mn-ea"/>
              </a:rPr>
              <a:t>气氛很</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热烈</a:t>
            </a:r>
            <a:r>
              <a:rPr 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7" name="图片 6"/>
          <p:cNvPicPr>
            <a:picLocks noChangeAspect="1"/>
          </p:cNvPicPr>
          <p:nvPr/>
        </p:nvPicPr>
        <p:blipFill>
          <a:blip r:embed="rId3"/>
          <a:stretch>
            <a:fillRect/>
          </a:stretch>
        </p:blipFill>
        <p:spPr>
          <a:xfrm>
            <a:off x="9538335" y="3429000"/>
            <a:ext cx="2355215" cy="2661920"/>
          </a:xfrm>
          <a:prstGeom prst="rect">
            <a:avLst/>
          </a:prstGeom>
        </p:spPr>
      </p:pic>
      <p:pic>
        <p:nvPicPr>
          <p:cNvPr id="8" name="图片 7"/>
          <p:cNvPicPr>
            <a:picLocks noChangeAspect="1"/>
          </p:cNvPicPr>
          <p:nvPr/>
        </p:nvPicPr>
        <p:blipFill>
          <a:blip r:embed="rId4"/>
          <a:stretch>
            <a:fillRect/>
          </a:stretch>
        </p:blipFill>
        <p:spPr>
          <a:xfrm>
            <a:off x="579120" y="4964430"/>
            <a:ext cx="2901315" cy="1622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to="" calcmode="lin" valueType="num">
                                      <p:cBhvr>
                                        <p:cTn id="7" dur="1" fill="hold"/>
                                        <p:tgtEl>
                                          <p:spTgt spid="10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to="" calcmode="lin" valueType="num">
                                      <p:cBhvr>
                                        <p:cTn id="12" dur="1" fill="hold"/>
                                        <p:tgtEl>
                                          <p:spTgt spid="10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5" grpId="1"/>
      <p:bldP spid="100" grpId="0"/>
      <p:bldP spid="10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960235" cy="460375"/>
          </a:xfrm>
          <a:prstGeom prst="rect">
            <a:avLst/>
          </a:prstGeom>
          <a:noFill/>
        </p:spPr>
        <p:txBody>
          <a:bodyPr wrap="square" rtlCol="0" anchor="t">
            <a:spAutoFit/>
          </a:bodyPr>
          <a:p>
            <a:r>
              <a:rPr lang="zh-CN" altLang="en-US" sz="2400" b="1">
                <a:solidFill>
                  <a:srgbClr val="7030A0"/>
                </a:solidFill>
              </a:rPr>
              <a:t>trap	/træp/	vt.使落入险境 n.险境;陷阱</a:t>
            </a:r>
            <a:endParaRPr lang="zh-CN" altLang="en-US" sz="2400" b="1">
              <a:solidFill>
                <a:srgbClr val="7030A0"/>
              </a:solidFill>
            </a:endParaRPr>
          </a:p>
        </p:txBody>
      </p:sp>
      <p:sp>
        <p:nvSpPr>
          <p:cNvPr id="100" name="文本框 99"/>
          <p:cNvSpPr txBox="1"/>
          <p:nvPr/>
        </p:nvSpPr>
        <p:spPr>
          <a:xfrm>
            <a:off x="300990" y="2238375"/>
            <a:ext cx="7169150"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We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became trapped by</a:t>
            </a:r>
            <a:r>
              <a:rPr lang="en-US" sz="2800" b="0">
                <a:latin typeface="Times New Roman" panose="02020603050405020304" charset="0"/>
                <a:ea typeface="宋体" panose="02010600030101010101" pitchFamily="2" charset="-122"/>
                <a:cs typeface="Times New Roman" panose="02020603050405020304" charset="0"/>
              </a:rPr>
              <a:t> the rising floodwater.</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105" name="文本框 104"/>
          <p:cNvSpPr txBox="1"/>
          <p:nvPr/>
        </p:nvSpPr>
        <p:spPr>
          <a:xfrm>
            <a:off x="300990" y="3733800"/>
            <a:ext cx="10934065" cy="1383665"/>
          </a:xfrm>
          <a:prstGeom prst="rect">
            <a:avLst/>
          </a:prstGeom>
          <a:noFill/>
          <a:ln w="9525">
            <a:noFill/>
          </a:ln>
        </p:spPr>
        <p:txBody>
          <a:bodyPr wrap="square">
            <a:spAutoFit/>
          </a:bodyPr>
          <a:p>
            <a:pPr indent="0"/>
            <a:r>
              <a:rPr lang="en-US" sz="2800" b="1">
                <a:solidFill>
                  <a:srgbClr val="C00000"/>
                </a:solidFill>
                <a:latin typeface="Times New Roman" panose="02020603050405020304" charset="0"/>
                <a:ea typeface="宋体" panose="02010600030101010101" pitchFamily="2" charset="-122"/>
                <a:cs typeface="Times New Roman" panose="02020603050405020304" charset="0"/>
              </a:rPr>
              <a:t>Trapped in the dilemma</a:t>
            </a:r>
            <a:r>
              <a:rPr lang="en-US" sz="2800" b="0">
                <a:solidFill>
                  <a:srgbClr val="424242"/>
                </a:solidFill>
                <a:latin typeface="Times New Roman" panose="02020603050405020304" charset="0"/>
                <a:ea typeface="宋体" panose="02010600030101010101" pitchFamily="2" charset="-122"/>
                <a:cs typeface="Times New Roman" panose="02020603050405020304" charset="0"/>
              </a:rPr>
              <a:t>, I enveloped by the sense of sadness, still felt confused why things turned out to be that complicated, not knowing how to tackle the problem.</a:t>
            </a:r>
            <a:endParaRPr lang="en-US" altLang="en-US" sz="2800" b="0">
              <a:solidFill>
                <a:srgbClr val="424242"/>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309245" y="5655310"/>
            <a:ext cx="11429365" cy="953135"/>
          </a:xfrm>
          <a:prstGeom prst="rect">
            <a:avLst/>
          </a:prstGeom>
          <a:noFill/>
          <a:ln w="9525">
            <a:noFill/>
          </a:ln>
        </p:spPr>
        <p:txBody>
          <a:bodyPr wrap="square">
            <a:spAutoFit/>
          </a:bodyPr>
          <a:p>
            <a:pPr indent="0"/>
            <a:r>
              <a:rPr lang="en-US" sz="2800" b="0">
                <a:solidFill>
                  <a:srgbClr val="0A0A0A"/>
                </a:solidFill>
                <a:latin typeface="Times New Roman" panose="02020603050405020304" charset="0"/>
                <a:ea typeface="宋体" panose="02010600030101010101" pitchFamily="2" charset="-122"/>
                <a:cs typeface="Times New Roman" panose="02020603050405020304" charset="0"/>
              </a:rPr>
              <a:t>As a teenager, he once knocked fiercely in the door of a house that was on fire to see if anyone </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was trapped inside</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 Fortunately, the house was empty.</a:t>
            </a:r>
            <a:endParaRPr lang="en-US" alt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309245" y="1195705"/>
            <a:ext cx="680212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They </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were trapped in</a:t>
            </a:r>
            <a:r>
              <a:rPr lang="en-US" sz="2800">
                <a:latin typeface="Times New Roman" panose="02020603050405020304" charset="0"/>
                <a:ea typeface="宋体" panose="02010600030101010101" pitchFamily="2" charset="-122"/>
                <a:cs typeface="Times New Roman" panose="02020603050405020304" charset="0"/>
                <a:sym typeface="+mn-ea"/>
              </a:rPr>
              <a:t> the burning building.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8" name="文本框 7"/>
          <p:cNvSpPr txBox="1"/>
          <p:nvPr/>
        </p:nvSpPr>
        <p:spPr>
          <a:xfrm>
            <a:off x="300990" y="742950"/>
            <a:ext cx="8169275"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sym typeface="+mn-ea"/>
              </a:rPr>
              <a:t>1.</a:t>
            </a:r>
            <a:r>
              <a:rPr lang="zh-CN" sz="2800">
                <a:latin typeface="宋体" panose="02010600030101010101" pitchFamily="2" charset="-122"/>
                <a:ea typeface="宋体" panose="02010600030101010101" pitchFamily="2" charset="-122"/>
                <a:cs typeface="宋体" panose="02010600030101010101" pitchFamily="2" charset="-122"/>
                <a:sym typeface="+mn-ea"/>
              </a:rPr>
              <a:t>他们</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被困在</a:t>
            </a:r>
            <a:r>
              <a:rPr lang="zh-CN" sz="2800">
                <a:latin typeface="宋体" panose="02010600030101010101" pitchFamily="2" charset="-122"/>
                <a:ea typeface="宋体" panose="02010600030101010101" pitchFamily="2" charset="-122"/>
                <a:cs typeface="宋体" panose="02010600030101010101" pitchFamily="2" charset="-122"/>
                <a:sym typeface="+mn-ea"/>
              </a:rPr>
              <a:t>燃烧着的楼房里。</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164465" y="1754505"/>
            <a:ext cx="8169275" cy="521970"/>
          </a:xfrm>
          <a:prstGeom prst="rect">
            <a:avLst/>
          </a:prstGeom>
          <a:noFill/>
        </p:spPr>
        <p:txBody>
          <a:bodyPr wrap="square" rtlCol="0" anchor="t">
            <a:spAutoFit/>
          </a:bodyPr>
          <a:p>
            <a:pPr indent="0" algn="l"/>
            <a:r>
              <a:rPr lang="en-US" sz="2800">
                <a:latin typeface="宋体" panose="02010600030101010101" pitchFamily="2" charset="-122"/>
                <a:ea typeface="宋体" panose="02010600030101010101" pitchFamily="2" charset="-122"/>
                <a:cs typeface="宋体" panose="02010600030101010101" pitchFamily="2" charset="-122"/>
                <a:sym typeface="+mn-ea"/>
              </a:rPr>
              <a:t> 2.</a:t>
            </a:r>
            <a:r>
              <a:rPr lang="zh-CN" sz="2800">
                <a:latin typeface="宋体" panose="02010600030101010101" pitchFamily="2" charset="-122"/>
                <a:ea typeface="宋体" panose="02010600030101010101" pitchFamily="2" charset="-122"/>
                <a:cs typeface="宋体" panose="02010600030101010101" pitchFamily="2" charset="-122"/>
                <a:sym typeface="+mn-ea"/>
              </a:rPr>
              <a:t>我们</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被</a:t>
            </a:r>
            <a:r>
              <a:rPr lang="zh-CN" sz="2800">
                <a:latin typeface="宋体" panose="02010600030101010101" pitchFamily="2" charset="-122"/>
                <a:ea typeface="宋体" panose="02010600030101010101" pitchFamily="2" charset="-122"/>
                <a:cs typeface="宋体" panose="02010600030101010101" pitchFamily="2" charset="-122"/>
                <a:sym typeface="+mn-ea"/>
              </a:rPr>
              <a:t>上涨的洪水</a:t>
            </a:r>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困住了</a:t>
            </a:r>
            <a:r>
              <a:rPr 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300990" y="2739390"/>
            <a:ext cx="10175240" cy="953135"/>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rPr>
              <a:t>3.</a:t>
            </a:r>
            <a:r>
              <a:rPr lang="zh-CN" altLang="en-US" sz="2800">
                <a:latin typeface="宋体" panose="02010600030101010101" pitchFamily="2" charset="-122"/>
                <a:ea typeface="宋体" panose="02010600030101010101" pitchFamily="2" charset="-122"/>
                <a:cs typeface="宋体" panose="02010600030101010101" pitchFamily="2" charset="-122"/>
              </a:rPr>
              <a:t>我</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陷入了两难的境地</a:t>
            </a:r>
            <a:r>
              <a:rPr lang="zh-CN" altLang="en-US" sz="2800">
                <a:latin typeface="宋体" panose="02010600030101010101" pitchFamily="2" charset="-122"/>
                <a:ea typeface="宋体" panose="02010600030101010101" pitchFamily="2" charset="-122"/>
                <a:cs typeface="宋体" panose="02010600030101010101" pitchFamily="2" charset="-122"/>
              </a:rPr>
              <a:t>，心中充满了悲伤，仍然不明白为什么事情会变得那么复杂，不知道如何解决这个问题。</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309245" y="4816475"/>
            <a:ext cx="10603230" cy="953135"/>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rPr>
              <a:t>4.</a:t>
            </a:r>
            <a:r>
              <a:rPr lang="zh-CN" altLang="en-US" sz="2800">
                <a:latin typeface="宋体" panose="02010600030101010101" pitchFamily="2" charset="-122"/>
                <a:ea typeface="宋体" panose="02010600030101010101" pitchFamily="2" charset="-122"/>
                <a:cs typeface="宋体" panose="02010600030101010101" pitchFamily="2" charset="-122"/>
              </a:rPr>
              <a:t>十几岁的时候，他曾经用力敲一所着火的房子的门，看看是否有人</a:t>
            </a:r>
            <a:r>
              <a:rPr lang="en-US" sz="2800" b="1">
                <a:solidFill>
                  <a:srgbClr val="C00000"/>
                </a:solidFill>
                <a:latin typeface="Times New Roman" panose="02020603050405020304" charset="0"/>
                <a:ea typeface="宋体" panose="02010600030101010101" pitchFamily="2" charset="-122"/>
                <a:cs typeface="Times New Roman" panose="02020603050405020304" charset="0"/>
              </a:rPr>
              <a:t>被困在里面</a:t>
            </a:r>
            <a:r>
              <a:rPr lang="zh-CN" altLang="en-US" sz="2800">
                <a:latin typeface="宋体" panose="02010600030101010101" pitchFamily="2" charset="-122"/>
                <a:ea typeface="宋体" panose="02010600030101010101" pitchFamily="2" charset="-122"/>
                <a:cs typeface="宋体" panose="02010600030101010101" pitchFamily="2" charset="-122"/>
              </a:rPr>
              <a:t>。幸运的是，房子是空的。</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6" name="图片 15" descr="洪水"/>
          <p:cNvPicPr>
            <a:picLocks noChangeAspect="1"/>
          </p:cNvPicPr>
          <p:nvPr/>
        </p:nvPicPr>
        <p:blipFill>
          <a:blip r:embed="rId3"/>
          <a:stretch>
            <a:fillRect/>
          </a:stretch>
        </p:blipFill>
        <p:spPr>
          <a:xfrm>
            <a:off x="10212070" y="1550035"/>
            <a:ext cx="1858010" cy="2645410"/>
          </a:xfrm>
          <a:prstGeom prst="rect">
            <a:avLst/>
          </a:prstGeom>
        </p:spPr>
      </p:pic>
      <p:pic>
        <p:nvPicPr>
          <p:cNvPr id="17" name="图片 16"/>
          <p:cNvPicPr>
            <a:picLocks noChangeAspect="1"/>
          </p:cNvPicPr>
          <p:nvPr/>
        </p:nvPicPr>
        <p:blipFill>
          <a:blip r:embed="rId4"/>
          <a:stretch>
            <a:fillRect/>
          </a:stretch>
        </p:blipFill>
        <p:spPr>
          <a:xfrm>
            <a:off x="7598410" y="670560"/>
            <a:ext cx="2755265" cy="1812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to="" calcmode="lin" valueType="num">
                                      <p:cBhvr>
                                        <p:cTn id="12" dur="1" fill="hold"/>
                                        <p:tgtEl>
                                          <p:spTgt spid="10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 to="" calcmode="lin" valueType="num">
                                      <p:cBhvr>
                                        <p:cTn id="17" dur="1" fill="hold"/>
                                        <p:tgtEl>
                                          <p:spTgt spid="105"/>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0" grpId="0"/>
      <p:bldP spid="100" grpId="1"/>
      <p:bldP spid="105" grpId="0"/>
      <p:bldP spid="105" grpId="1"/>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300990" y="4630420"/>
            <a:ext cx="9280525" cy="953135"/>
          </a:xfrm>
          <a:prstGeom prst="rect">
            <a:avLst/>
          </a:prstGeom>
          <a:noFill/>
        </p:spPr>
        <p:txBody>
          <a:bodyPr wrap="square" rtlCol="0" anchor="t">
            <a:spAutoFit/>
          </a:bodyPr>
          <a:p>
            <a:r>
              <a:rPr lang="en-US" sz="2800">
                <a:solidFill>
                  <a:srgbClr val="0A0A0A"/>
                </a:solidFill>
                <a:latin typeface="Times New Roman" panose="02020603050405020304" charset="0"/>
                <a:ea typeface="宋体" panose="02010600030101010101" pitchFamily="2" charset="-122"/>
                <a:cs typeface="Times New Roman" panose="02020603050405020304" charset="0"/>
              </a:rPr>
              <a:t>But fear drove her back and she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buried her head</a:t>
            </a:r>
            <a:r>
              <a:rPr lang="en-US" sz="2800">
                <a:solidFill>
                  <a:srgbClr val="0A0A0A"/>
                </a:solidFill>
                <a:latin typeface="Times New Roman" panose="02020603050405020304" charset="0"/>
                <a:ea typeface="宋体" panose="02010600030101010101" pitchFamily="2" charset="-122"/>
                <a:cs typeface="Times New Roman" panose="02020603050405020304" charset="0"/>
              </a:rPr>
              <a:t> under the blanket. </a:t>
            </a:r>
            <a:endParaRPr lang="en-US" sz="280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105" name="文本框 104"/>
          <p:cNvSpPr txBox="1"/>
          <p:nvPr/>
        </p:nvSpPr>
        <p:spPr>
          <a:xfrm>
            <a:off x="133350" y="1271905"/>
            <a:ext cx="11010900" cy="138366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From then on, I began to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bury myself in </a:t>
            </a:r>
            <a:r>
              <a:rPr lang="en-US" sz="2800" b="0">
                <a:latin typeface="Times New Roman" panose="02020603050405020304" charset="0"/>
                <a:ea typeface="宋体" panose="02010600030101010101" pitchFamily="2" charset="-122"/>
                <a:cs typeface="Times New Roman" panose="02020603050405020304" charset="0"/>
              </a:rPr>
              <a:t>English as well as English writing. Just as what my teacher said, I did it well and I won another several competitions.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164465" y="3285490"/>
            <a:ext cx="12056745" cy="953135"/>
          </a:xfrm>
          <a:prstGeom prst="rect">
            <a:avLst/>
          </a:prstGeom>
          <a:noFill/>
          <a:ln w="9525">
            <a:noFill/>
          </a:ln>
        </p:spPr>
        <p:txBody>
          <a:bodyPr wrap="square">
            <a:spAutoFit/>
          </a:bodyPr>
          <a:p>
            <a:pPr indent="0"/>
            <a:r>
              <a:rPr lang="en-US" sz="2800" b="0">
                <a:solidFill>
                  <a:srgbClr val="0A0A0A"/>
                </a:solidFill>
                <a:latin typeface="Times New Roman" panose="02020603050405020304" charset="0"/>
                <a:ea typeface="宋体" panose="02010600030101010101" pitchFamily="2" charset="-122"/>
                <a:cs typeface="Times New Roman" panose="02020603050405020304" charset="0"/>
              </a:rPr>
              <a:t>One hot day, I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buried myself in </a:t>
            </a:r>
            <a:r>
              <a:rPr lang="en-US" sz="2800">
                <a:solidFill>
                  <a:srgbClr val="0A0A0A"/>
                </a:solidFill>
                <a:latin typeface="Times New Roman" panose="02020603050405020304" charset="0"/>
                <a:ea typeface="宋体" panose="02010600030101010101" pitchFamily="2" charset="-122"/>
                <a:cs typeface="Times New Roman" panose="02020603050405020304" charset="0"/>
              </a:rPr>
              <a:t>piles of </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work when Sophie rushed into the room, asking "Mommy, can I take Captain Flint to the pond?" </a:t>
            </a:r>
            <a:endParaRPr lang="en-US" alt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nvSpPr>
        <p:spPr>
          <a:xfrm>
            <a:off x="1394460" y="168275"/>
            <a:ext cx="6096000" cy="460375"/>
          </a:xfrm>
          <a:prstGeom prst="rect">
            <a:avLst/>
          </a:prstGeom>
          <a:noFill/>
        </p:spPr>
        <p:txBody>
          <a:bodyPr wrap="square" rtlCol="0" anchor="t">
            <a:spAutoFit/>
          </a:bodyPr>
          <a:p>
            <a:r>
              <a:rPr lang="zh-CN" altLang="en-US" sz="2400" b="1">
                <a:solidFill>
                  <a:srgbClr val="7030A0"/>
                </a:solidFill>
              </a:rPr>
              <a:t>bury	/ˈberi/	vt.埋葬;安葬</a:t>
            </a:r>
            <a:endParaRPr lang="zh-CN" altLang="en-US" sz="2400" b="1">
              <a:solidFill>
                <a:srgbClr val="7030A0"/>
              </a:solidFill>
            </a:endParaRPr>
          </a:p>
        </p:txBody>
      </p:sp>
      <p:sp>
        <p:nvSpPr>
          <p:cNvPr id="16" name="文本框 15"/>
          <p:cNvSpPr txBox="1"/>
          <p:nvPr/>
        </p:nvSpPr>
        <p:spPr>
          <a:xfrm>
            <a:off x="164465" y="653415"/>
            <a:ext cx="9525000"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1.</a:t>
            </a:r>
            <a:r>
              <a:rPr lang="zh-CN" altLang="en-US" sz="2400">
                <a:latin typeface="宋体" panose="02010600030101010101" pitchFamily="2" charset="-122"/>
                <a:ea typeface="宋体" panose="02010600030101010101" pitchFamily="2" charset="-122"/>
                <a:cs typeface="宋体" panose="02010600030101010101" pitchFamily="2" charset="-122"/>
              </a:rPr>
              <a:t>从那时起，我开始</a:t>
            </a:r>
            <a:r>
              <a:rPr lang="zh-CN" altLang="en-US" sz="2400" b="1">
                <a:solidFill>
                  <a:srgbClr val="C00000"/>
                </a:solidFill>
                <a:latin typeface="宋体" panose="02010600030101010101" pitchFamily="2" charset="-122"/>
                <a:ea typeface="宋体" panose="02010600030101010101" pitchFamily="2" charset="-122"/>
                <a:cs typeface="宋体" panose="02010600030101010101" pitchFamily="2" charset="-122"/>
              </a:rPr>
              <a:t>把自己埋在</a:t>
            </a:r>
            <a:r>
              <a:rPr lang="zh-CN" altLang="en-US" sz="2400">
                <a:latin typeface="宋体" panose="02010600030101010101" pitchFamily="2" charset="-122"/>
                <a:ea typeface="宋体" panose="02010600030101010101" pitchFamily="2" charset="-122"/>
                <a:cs typeface="宋体" panose="02010600030101010101" pitchFamily="2" charset="-122"/>
              </a:rPr>
              <a:t>英语和英语写作中。正如我的老师所说，我做得很好，我又赢得了几次比赛。</a:t>
            </a:r>
            <a:r>
              <a:rPr lang="zh-CN" altLang="en-US" sz="1800" b="1">
                <a:solidFill>
                  <a:schemeClr val="accent6">
                    <a:lumMod val="75000"/>
                  </a:schemeClr>
                </a:solidFill>
              </a:rPr>
              <a:t>(</a:t>
            </a:r>
            <a:r>
              <a:rPr lang="zh-CN" altLang="en-US" sz="1800" b="1">
                <a:solidFill>
                  <a:schemeClr val="accent6">
                    <a:lumMod val="75000"/>
                  </a:schemeClr>
                </a:solidFill>
                <a:sym typeface="+mn-ea"/>
              </a:rPr>
              <a:t>2023新全国I卷续写</a:t>
            </a:r>
            <a:r>
              <a:rPr lang="zh-CN" altLang="en-US" sz="1800" b="1">
                <a:solidFill>
                  <a:schemeClr val="accent6">
                    <a:lumMod val="75000"/>
                  </a:schemeClr>
                </a:solidFill>
              </a:rPr>
              <a:t>)</a:t>
            </a:r>
            <a:endParaRPr lang="zh-CN" altLang="en-US" sz="1800" b="1">
              <a:solidFill>
                <a:schemeClr val="accent6">
                  <a:lumMod val="75000"/>
                </a:schemeClr>
              </a:solidFill>
            </a:endParaRPr>
          </a:p>
        </p:txBody>
      </p:sp>
      <p:sp>
        <p:nvSpPr>
          <p:cNvPr id="17" name="文本框 16"/>
          <p:cNvSpPr txBox="1"/>
          <p:nvPr/>
        </p:nvSpPr>
        <p:spPr>
          <a:xfrm>
            <a:off x="133350" y="2593975"/>
            <a:ext cx="10558780" cy="953135"/>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一个大热天，我</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忙着做一堆工作</a:t>
            </a:r>
            <a:r>
              <a:rPr lang="zh-CN" altLang="en-US" sz="2800">
                <a:latin typeface="宋体" panose="02010600030101010101" pitchFamily="2" charset="-122"/>
                <a:ea typeface="宋体" panose="02010600030101010101" pitchFamily="2" charset="-122"/>
                <a:cs typeface="宋体" panose="02010600030101010101" pitchFamily="2" charset="-122"/>
              </a:rPr>
              <a:t>，索菲冲进房间问:“妈妈，我能带弗林特船长去池塘吗?”</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164465" y="4165600"/>
            <a:ext cx="8997315" cy="521970"/>
          </a:xfrm>
          <a:prstGeom prst="rect">
            <a:avLst/>
          </a:prstGeom>
          <a:noFill/>
        </p:spPr>
        <p:txBody>
          <a:bodyPr wrap="square" rtlCol="0" anchor="t">
            <a:spAutoFit/>
          </a:bodyPr>
          <a:p>
            <a:pPr algn="l"/>
            <a:r>
              <a:rPr lang="zh-CN" altLang="en-US" sz="2800">
                <a:latin typeface="宋体" panose="02010600030101010101" pitchFamily="2" charset="-122"/>
                <a:ea typeface="宋体" panose="02010600030101010101" pitchFamily="2" charset="-122"/>
                <a:cs typeface="宋体" panose="02010600030101010101" pitchFamily="2" charset="-122"/>
              </a:rPr>
              <a:t>3.但是恐惧把她逼了回来，她</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把头埋在</a:t>
            </a:r>
            <a:r>
              <a:rPr lang="zh-CN" altLang="en-US" sz="2800">
                <a:latin typeface="宋体" panose="02010600030101010101" pitchFamily="2" charset="-122"/>
                <a:ea typeface="宋体" panose="02010600030101010101" pitchFamily="2" charset="-122"/>
                <a:cs typeface="宋体" panose="02010600030101010101" pitchFamily="2" charset="-122"/>
              </a:rPr>
              <a:t>毯子下面。</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9" name="文本框 18"/>
          <p:cNvSpPr txBox="1"/>
          <p:nvPr/>
        </p:nvSpPr>
        <p:spPr>
          <a:xfrm>
            <a:off x="164465" y="6040755"/>
            <a:ext cx="7554595"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He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buried his face</a:t>
            </a:r>
            <a:r>
              <a:rPr lang="en-US" sz="2800">
                <a:latin typeface="Times New Roman" panose="02020603050405020304" charset="0"/>
                <a:ea typeface="宋体" panose="02010600030101010101" pitchFamily="2" charset="-122"/>
                <a:cs typeface="Times New Roman" panose="02020603050405020304" charset="0"/>
                <a:sym typeface="+mn-ea"/>
              </a:rPr>
              <a:t> in his hands and wept.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20" name="文本框 19"/>
          <p:cNvSpPr txBox="1"/>
          <p:nvPr/>
        </p:nvSpPr>
        <p:spPr>
          <a:xfrm>
            <a:off x="300990" y="5499100"/>
            <a:ext cx="6096000"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sym typeface="+mn-ea"/>
              </a:rPr>
              <a:t>4. </a:t>
            </a:r>
            <a:r>
              <a:rPr lang="zh-CN" sz="2800">
                <a:latin typeface="宋体" panose="02010600030101010101" pitchFamily="2" charset="-122"/>
                <a:ea typeface="宋体" panose="02010600030101010101" pitchFamily="2" charset="-122"/>
                <a:cs typeface="宋体" panose="02010600030101010101" pitchFamily="2" charset="-122"/>
                <a:sym typeface="+mn-ea"/>
              </a:rPr>
              <a:t>他</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双手掩面</a:t>
            </a:r>
            <a:r>
              <a:rPr lang="zh-CN" sz="2800">
                <a:latin typeface="宋体" panose="02010600030101010101" pitchFamily="2" charset="-122"/>
                <a:ea typeface="宋体" panose="02010600030101010101" pitchFamily="2" charset="-122"/>
                <a:cs typeface="宋体" panose="02010600030101010101" pitchFamily="2" charset="-122"/>
                <a:sym typeface="+mn-ea"/>
              </a:rPr>
              <a:t>而泣。</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1" name="图片 20"/>
          <p:cNvPicPr>
            <a:picLocks noChangeAspect="1"/>
          </p:cNvPicPr>
          <p:nvPr/>
        </p:nvPicPr>
        <p:blipFill>
          <a:blip r:embed="rId3"/>
          <a:stretch>
            <a:fillRect/>
          </a:stretch>
        </p:blipFill>
        <p:spPr>
          <a:xfrm>
            <a:off x="9581515" y="4165600"/>
            <a:ext cx="2238375" cy="1924050"/>
          </a:xfrm>
          <a:prstGeom prst="rect">
            <a:avLst/>
          </a:prstGeom>
        </p:spPr>
      </p:pic>
      <p:pic>
        <p:nvPicPr>
          <p:cNvPr id="22" name="图片 21"/>
          <p:cNvPicPr>
            <a:picLocks noChangeAspect="1"/>
          </p:cNvPicPr>
          <p:nvPr/>
        </p:nvPicPr>
        <p:blipFill>
          <a:blip r:embed="rId4"/>
          <a:stretch>
            <a:fillRect/>
          </a:stretch>
        </p:blipFill>
        <p:spPr>
          <a:xfrm>
            <a:off x="6396990" y="5090795"/>
            <a:ext cx="2499360" cy="1929765"/>
          </a:xfrm>
          <a:prstGeom prst="rect">
            <a:avLst/>
          </a:prstGeom>
        </p:spPr>
      </p:pic>
      <p:pic>
        <p:nvPicPr>
          <p:cNvPr id="23" name="图片 22"/>
          <p:cNvPicPr>
            <a:picLocks noChangeAspect="1"/>
          </p:cNvPicPr>
          <p:nvPr/>
        </p:nvPicPr>
        <p:blipFill>
          <a:blip r:embed="rId5"/>
          <a:stretch>
            <a:fillRect/>
          </a:stretch>
        </p:blipFill>
        <p:spPr>
          <a:xfrm>
            <a:off x="10217150" y="624840"/>
            <a:ext cx="1974850" cy="2486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to="" calcmode="lin" valueType="num">
                                      <p:cBhvr>
                                        <p:cTn id="7" dur="1" fill="hold"/>
                                        <p:tgtEl>
                                          <p:spTgt spid="10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to="" calcmode="lin" valueType="num">
                                      <p:cBhvr>
                                        <p:cTn id="17" dur="1" fill="hold"/>
                                        <p:tgtEl>
                                          <p:spTgt spid="14"/>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to="" calcmode="lin" valueType="num">
                                      <p:cBhvr>
                                        <p:cTn id="22" dur="1" fill="hold"/>
                                        <p:tgtEl>
                                          <p:spTgt spid="1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5" grpId="1"/>
      <p:bldP spid="7" grpId="0"/>
      <p:bldP spid="7" grpId="1"/>
      <p:bldP spid="14" grpId="0"/>
      <p:bldP spid="14" grpId="1"/>
      <p:bldP spid="19" grpId="0"/>
      <p:bldP spid="1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 name="文本框 104"/>
          <p:cNvSpPr txBox="1"/>
          <p:nvPr/>
        </p:nvSpPr>
        <p:spPr>
          <a:xfrm>
            <a:off x="244475" y="1316355"/>
            <a:ext cx="8969375" cy="953135"/>
          </a:xfrm>
          <a:prstGeom prst="rect">
            <a:avLst/>
          </a:prstGeom>
          <a:noFill/>
          <a:ln w="9525">
            <a:noFill/>
          </a:ln>
        </p:spPr>
        <p:txBody>
          <a:bodyPr wrap="square">
            <a:spAutoFit/>
          </a:bodyPr>
          <a:p>
            <a:pPr indent="0" fontAlgn="auto"/>
            <a:r>
              <a:rPr lang="en-US" sz="2800" b="0">
                <a:latin typeface="Times New Roman" panose="02020603050405020304" charset="0"/>
                <a:ea typeface="宋体" panose="02010600030101010101" pitchFamily="2" charset="-122"/>
                <a:cs typeface="Times New Roman" panose="02020603050405020304" charset="0"/>
              </a:rPr>
              <a:t>Capitan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was buried beside his owner</a:t>
            </a:r>
            <a:r>
              <a:rPr lang="en-US" sz="2800" b="0">
                <a:latin typeface="Times New Roman" panose="02020603050405020304" charset="0"/>
                <a:ea typeface="宋体" panose="02010600030101010101" pitchFamily="2" charset="-122"/>
                <a:cs typeface="Times New Roman" panose="02020603050405020304" charset="0"/>
              </a:rPr>
              <a:t> and the family believe their loyal dog will surely live in heaven with Guzman.</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244475" y="297180"/>
            <a:ext cx="9565640" cy="953135"/>
          </a:xfrm>
          <a:prstGeom prst="rect">
            <a:avLst/>
          </a:prstGeom>
          <a:noFill/>
          <a:ln w="9525">
            <a:noFill/>
          </a:ln>
        </p:spPr>
        <p:txBody>
          <a:bodyPr wrap="square">
            <a:spAutoFit/>
          </a:bodyPr>
          <a:p>
            <a:pPr algn="l"/>
            <a:r>
              <a:rPr lang="en-US" altLang="zh-CN" sz="2800" b="0">
                <a:latin typeface="宋体" panose="02010600030101010101" pitchFamily="2" charset="-122"/>
                <a:ea typeface="宋体" panose="02010600030101010101" pitchFamily="2" charset="-122"/>
                <a:cs typeface="宋体" panose="02010600030101010101" pitchFamily="2" charset="-122"/>
              </a:rPr>
              <a:t>5.</a:t>
            </a:r>
            <a:r>
              <a:rPr lang="zh-CN" sz="2800" b="0">
                <a:latin typeface="宋体" panose="02010600030101010101" pitchFamily="2" charset="-122"/>
                <a:ea typeface="宋体" panose="02010600030101010101" pitchFamily="2" charset="-122"/>
                <a:cs typeface="宋体" panose="02010600030101010101" pitchFamily="2" charset="-122"/>
              </a:rPr>
              <a:t>卡皮坦</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被葬在他的主人旁边</a:t>
            </a:r>
            <a:r>
              <a:rPr lang="zh-CN" sz="2800" b="0">
                <a:latin typeface="宋体" panose="02010600030101010101" pitchFamily="2" charset="-122"/>
                <a:ea typeface="宋体" panose="02010600030101010101" pitchFamily="2" charset="-122"/>
                <a:cs typeface="宋体" panose="02010600030101010101" pitchFamily="2" charset="-122"/>
              </a:rPr>
              <a:t>，家人相信这只皇室狗肯定会和古兹曼住在天堂。</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0" name="文本框 99"/>
          <p:cNvSpPr txBox="1"/>
          <p:nvPr/>
        </p:nvSpPr>
        <p:spPr>
          <a:xfrm>
            <a:off x="244475" y="4284345"/>
            <a:ext cx="6964045" cy="95313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He walked slowly,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his hands buried in his pockets</a:t>
            </a:r>
            <a:r>
              <a:rPr lang="en-US" sz="2800" b="0">
                <a:latin typeface="Times New Roman" panose="02020603050405020304" charset="0"/>
                <a:ea typeface="宋体" panose="02010600030101010101" pitchFamily="2" charset="-122"/>
                <a:cs typeface="Times New Roman" panose="02020603050405020304" charset="0"/>
              </a:rPr>
              <a:t>.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244475" y="2985135"/>
            <a:ext cx="8969375" cy="521970"/>
          </a:xfrm>
          <a:prstGeom prst="rect">
            <a:avLst/>
          </a:prstGeom>
          <a:noFill/>
          <a:ln w="9525">
            <a:noFill/>
          </a:ln>
        </p:spPr>
        <p:txBody>
          <a:bodyPr wrap="square">
            <a:spAutoFit/>
          </a:bodyPr>
          <a:p>
            <a:pPr indent="0"/>
            <a:r>
              <a:rPr lang="en-US" sz="2800" b="0">
                <a:solidFill>
                  <a:srgbClr val="0A0A0A"/>
                </a:solidFill>
                <a:latin typeface="Times New Roman" panose="02020603050405020304" charset="0"/>
                <a:ea typeface="宋体" panose="02010600030101010101" pitchFamily="2" charset="-122"/>
                <a:cs typeface="Times New Roman" panose="02020603050405020304" charset="0"/>
              </a:rPr>
              <a:t>The next morning,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the car was buried in snow</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a:t>
            </a:r>
            <a:endParaRPr lang="en-US" alt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244475" y="2335530"/>
            <a:ext cx="6786880"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rPr>
              <a:t>6.</a:t>
            </a:r>
            <a:r>
              <a:rPr lang="zh-CN" altLang="en-US" sz="2800">
                <a:latin typeface="宋体" panose="02010600030101010101" pitchFamily="2" charset="-122"/>
                <a:ea typeface="宋体" panose="02010600030101010101" pitchFamily="2" charset="-122"/>
                <a:cs typeface="宋体" panose="02010600030101010101" pitchFamily="2" charset="-122"/>
              </a:rPr>
              <a:t>第二天早上，</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汽车被埋在雪里</a:t>
            </a:r>
            <a:r>
              <a:rPr lang="zh-CN" altLang="en-US" sz="2800">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文本框 3"/>
          <p:cNvSpPr txBox="1"/>
          <p:nvPr/>
        </p:nvSpPr>
        <p:spPr>
          <a:xfrm>
            <a:off x="244475" y="3685540"/>
            <a:ext cx="6096000"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sym typeface="+mn-ea"/>
              </a:rPr>
              <a:t>7. </a:t>
            </a:r>
            <a:r>
              <a:rPr lang="zh-CN" sz="2800">
                <a:latin typeface="宋体" panose="02010600030101010101" pitchFamily="2" charset="-122"/>
                <a:ea typeface="宋体" panose="02010600030101010101" pitchFamily="2" charset="-122"/>
                <a:cs typeface="宋体" panose="02010600030101010101" pitchFamily="2" charset="-122"/>
                <a:sym typeface="+mn-ea"/>
              </a:rPr>
              <a:t>他</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双手插在口袋里</a:t>
            </a:r>
            <a:r>
              <a:rPr lang="zh-CN" sz="2800">
                <a:latin typeface="宋体" panose="02010600030101010101" pitchFamily="2" charset="-122"/>
                <a:ea typeface="宋体" panose="02010600030101010101" pitchFamily="2" charset="-122"/>
                <a:cs typeface="宋体" panose="02010600030101010101" pitchFamily="2" charset="-122"/>
                <a:sym typeface="+mn-ea"/>
              </a:rPr>
              <a:t>缓步而行。</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p:cNvPicPr>
            <a:picLocks noChangeAspect="1"/>
          </p:cNvPicPr>
          <p:nvPr/>
        </p:nvPicPr>
        <p:blipFill>
          <a:blip r:embed="rId1"/>
          <a:stretch>
            <a:fillRect/>
          </a:stretch>
        </p:blipFill>
        <p:spPr>
          <a:xfrm>
            <a:off x="8137525" y="2269490"/>
            <a:ext cx="3239770" cy="2579370"/>
          </a:xfrm>
          <a:prstGeom prst="rect">
            <a:avLst/>
          </a:prstGeom>
        </p:spPr>
      </p:pic>
      <p:pic>
        <p:nvPicPr>
          <p:cNvPr id="7" name="图片 6"/>
          <p:cNvPicPr>
            <a:picLocks noChangeAspect="1"/>
          </p:cNvPicPr>
          <p:nvPr/>
        </p:nvPicPr>
        <p:blipFill>
          <a:blip r:embed="rId2"/>
          <a:stretch>
            <a:fillRect/>
          </a:stretch>
        </p:blipFill>
        <p:spPr>
          <a:xfrm>
            <a:off x="5334000" y="4711065"/>
            <a:ext cx="2097405" cy="2105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to="" calcmode="lin" valueType="num">
                                      <p:cBhvr>
                                        <p:cTn id="7" dur="1" fill="hold"/>
                                        <p:tgtEl>
                                          <p:spTgt spid="10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 to="" calcmode="lin" valueType="num">
                                      <p:cBhvr>
                                        <p:cTn id="17" dur="1" fill="hold"/>
                                        <p:tgtEl>
                                          <p:spTgt spid="10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5" grpId="1"/>
      <p:bldP spid="9" grpId="0"/>
      <p:bldP spid="9" grpId="1"/>
      <p:bldP spid="100" grpId="0"/>
      <p:bldP spid="10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803515" cy="460375"/>
          </a:xfrm>
          <a:prstGeom prst="rect">
            <a:avLst/>
          </a:prstGeom>
          <a:noFill/>
        </p:spPr>
        <p:txBody>
          <a:bodyPr wrap="square" rtlCol="0" anchor="t">
            <a:spAutoFit/>
          </a:bodyPr>
          <a:p>
            <a:r>
              <a:rPr lang="zh-CN" altLang="en-US" sz="2400" b="1">
                <a:solidFill>
                  <a:srgbClr val="7030A0"/>
                </a:solidFill>
              </a:rPr>
              <a:t>disaster	/dɪˈzɑ:stə(r)/	n.灾难;灾害</a:t>
            </a:r>
            <a:endParaRPr lang="zh-CN" altLang="en-US" sz="2400" b="1">
              <a:solidFill>
                <a:srgbClr val="7030A0"/>
              </a:solidFill>
            </a:endParaRPr>
          </a:p>
        </p:txBody>
      </p:sp>
      <p:sp>
        <p:nvSpPr>
          <p:cNvPr id="3" name="文本框 2"/>
          <p:cNvSpPr txBox="1"/>
          <p:nvPr/>
        </p:nvSpPr>
        <p:spPr>
          <a:xfrm>
            <a:off x="300990" y="2659380"/>
            <a:ext cx="9218295" cy="1383665"/>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rPr>
              <a:t>Wi</a:t>
            </a:r>
            <a:r>
              <a:rPr lang="zh-CN" altLang="en-US" sz="2800">
                <a:latin typeface="Times New Roman" panose="02020603050405020304" charset="0"/>
                <a:cs typeface="Times New Roman" panose="02020603050405020304" charset="0"/>
              </a:rPr>
              <a:t>th the approaching of </a:t>
            </a:r>
            <a:r>
              <a:rPr lang="zh-CN" sz="2800" b="1">
                <a:solidFill>
                  <a:srgbClr val="C00000"/>
                </a:solidFill>
                <a:latin typeface="Times New Roman" panose="02020603050405020304" charset="0"/>
                <a:ea typeface="宋体" panose="02010600030101010101" pitchFamily="2" charset="-122"/>
                <a:cs typeface="Times New Roman" panose="02020603050405020304" charset="0"/>
              </a:rPr>
              <a:t>National Disaster Prevention and Mitigation Day</a:t>
            </a:r>
            <a:r>
              <a:rPr lang="zh-CN" altLang="en-US" sz="2800">
                <a:latin typeface="Times New Roman" panose="02020603050405020304" charset="0"/>
                <a:cs typeface="Times New Roman" panose="02020603050405020304" charset="0"/>
              </a:rPr>
              <a:t>, our school carried out a series of events. And I would like to share some details</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5" name="文本框 4"/>
          <p:cNvSpPr txBox="1"/>
          <p:nvPr/>
        </p:nvSpPr>
        <p:spPr>
          <a:xfrm>
            <a:off x="163830" y="4617085"/>
            <a:ext cx="9575165" cy="138366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The events are beneficial. They not only raise our awareness of self-protection but also prepare us better for long-term</a:t>
            </a:r>
            <a:r>
              <a:rPr lang="zh-CN" sz="2800" b="1">
                <a:solidFill>
                  <a:srgbClr val="C00000"/>
                </a:solidFill>
                <a:latin typeface="Times New Roman" panose="02020603050405020304" charset="0"/>
                <a:ea typeface="宋体" panose="02010600030101010101" pitchFamily="2" charset="-122"/>
                <a:cs typeface="Times New Roman" panose="02020603050405020304" charset="0"/>
              </a:rPr>
              <a:t> disaster prevention</a:t>
            </a:r>
            <a:r>
              <a:rPr lang="zh-CN" altLang="en-US" sz="2800">
                <a:latin typeface="Times New Roman" panose="02020603050405020304" charset="0"/>
                <a:cs typeface="Times New Roman" panose="02020603050405020304" charset="0"/>
              </a:rPr>
              <a:t> and recovery</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6353810" y="5659755"/>
            <a:ext cx="5720080" cy="138366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The first practice was </a:t>
            </a:r>
            <a:r>
              <a:rPr lang="zh-CN" sz="2800" b="1">
                <a:solidFill>
                  <a:srgbClr val="C00000"/>
                </a:solidFill>
                <a:latin typeface="Times New Roman" panose="02020603050405020304" charset="0"/>
                <a:ea typeface="宋体" panose="02010600030101010101" pitchFamily="2" charset="-122"/>
                <a:cs typeface="Times New Roman" panose="02020603050405020304" charset="0"/>
              </a:rPr>
              <a:t>a disaster</a:t>
            </a:r>
            <a:r>
              <a:rPr lang="zh-CN" altLang="en-US" sz="2800">
                <a:latin typeface="Times New Roman" panose="02020603050405020304" charset="0"/>
                <a:cs typeface="Times New Roman" panose="02020603050405020304" charset="0"/>
              </a:rPr>
              <a:t>. I lost rhythm</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on my strokes. I messed up my turns</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164465" y="762000"/>
            <a:ext cx="11779885" cy="460375"/>
          </a:xfrm>
          <a:prstGeom prst="rect">
            <a:avLst/>
          </a:prstGeom>
          <a:noFill/>
        </p:spPr>
        <p:txBody>
          <a:bodyPr wrap="square" rtlCol="0" anchor="t">
            <a:spAutoFit/>
          </a:bodyPr>
          <a:p>
            <a:r>
              <a:rPr lang="en-US" altLang="zh-CN" sz="2400">
                <a:solidFill>
                  <a:srgbClr val="000000"/>
                </a:solidFill>
                <a:ea typeface="宋体" panose="02010600030101010101" pitchFamily="2" charset="-122"/>
                <a:sym typeface="+mn-ea"/>
              </a:rPr>
              <a:t>1.</a:t>
            </a:r>
            <a:r>
              <a:rPr lang="zh-CN" sz="2400">
                <a:solidFill>
                  <a:srgbClr val="000000"/>
                </a:solidFill>
                <a:ea typeface="宋体" panose="02010600030101010101" pitchFamily="2" charset="-122"/>
                <a:sym typeface="+mn-ea"/>
              </a:rPr>
              <a:t>最近几年</a:t>
            </a:r>
            <a:r>
              <a:rPr lang="zh-CN" sz="2400" b="1">
                <a:solidFill>
                  <a:srgbClr val="C00000"/>
                </a:solidFill>
                <a:ea typeface="宋体" panose="02010600030101010101" pitchFamily="2" charset="-122"/>
                <a:sym typeface="+mn-ea"/>
              </a:rPr>
              <a:t>自然灾害</a:t>
            </a:r>
            <a:r>
              <a:rPr lang="zh-CN" sz="2400">
                <a:solidFill>
                  <a:srgbClr val="000000"/>
                </a:solidFill>
                <a:ea typeface="宋体" panose="02010600030101010101" pitchFamily="2" charset="-122"/>
                <a:sym typeface="+mn-ea"/>
              </a:rPr>
              <a:t>频发，例如地震、飓风和洪水等，它们是对人们的生命的巨大威胁。</a:t>
            </a:r>
            <a:endParaRPr lang="zh-CN" altLang="en-US" sz="2400">
              <a:solidFill>
                <a:srgbClr val="00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410845" y="1211580"/>
            <a:ext cx="11663680" cy="953135"/>
          </a:xfrm>
          <a:prstGeom prst="rect">
            <a:avLst/>
          </a:prstGeom>
          <a:noFill/>
        </p:spPr>
        <p:txBody>
          <a:bodyPr wrap="square" rtlCol="0" anchor="t">
            <a:spAutoFit/>
          </a:bodyPr>
          <a:p>
            <a:r>
              <a:rPr lang="en-US" sz="2800">
                <a:solidFill>
                  <a:srgbClr val="000000"/>
                </a:solidFill>
                <a:latin typeface="Times New Roman" panose="02020603050405020304" charset="0"/>
                <a:ea typeface="宋体" panose="02010600030101010101" pitchFamily="2" charset="-122"/>
                <a:sym typeface="+mn-ea"/>
              </a:rPr>
              <a:t>Recent years have seen a big increase in </a:t>
            </a:r>
            <a:r>
              <a:rPr lang="en-US" sz="2800" b="1">
                <a:solidFill>
                  <a:srgbClr val="C00000"/>
                </a:solidFill>
                <a:latin typeface="Times New Roman" panose="02020603050405020304" charset="0"/>
                <a:ea typeface="宋体" panose="02010600030101010101" pitchFamily="2" charset="-122"/>
                <a:sym typeface="+mn-ea"/>
              </a:rPr>
              <a:t>natural disasters</a:t>
            </a:r>
            <a:r>
              <a:rPr lang="en-US" altLang="zh-CN" sz="2800">
                <a:solidFill>
                  <a:srgbClr val="000000"/>
                </a:solidFill>
                <a:ea typeface="宋体" panose="02010600030101010101" pitchFamily="2" charset="-122"/>
                <a:sym typeface="+mn-ea"/>
              </a:rPr>
              <a:t>,</a:t>
            </a:r>
            <a:r>
              <a:rPr lang="en-US" sz="2800">
                <a:solidFill>
                  <a:srgbClr val="000000"/>
                </a:solidFill>
                <a:latin typeface="Times New Roman" panose="02020603050405020304" charset="0"/>
                <a:ea typeface="宋体" panose="02010600030101010101" pitchFamily="2" charset="-122"/>
                <a:sym typeface="+mn-ea"/>
              </a:rPr>
              <a:t>such as earthquakes, hurricanes and floods, which are big threats to people's lives.</a:t>
            </a:r>
            <a:endParaRPr lang="en-US" altLang="en-US" sz="2800">
              <a:solidFill>
                <a:srgbClr val="000000"/>
              </a:solidFill>
              <a:latin typeface="Times New Roman" panose="02020603050405020304" charset="0"/>
              <a:ea typeface="宋体" panose="02010600030101010101" pitchFamily="2" charset="-122"/>
              <a:sym typeface="+mn-ea"/>
            </a:endParaRPr>
          </a:p>
        </p:txBody>
      </p:sp>
      <p:sp>
        <p:nvSpPr>
          <p:cNvPr id="13" name="文本框 12"/>
          <p:cNvSpPr txBox="1"/>
          <p:nvPr/>
        </p:nvSpPr>
        <p:spPr>
          <a:xfrm>
            <a:off x="164465" y="1996440"/>
            <a:ext cx="8415655"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rPr>
              <a:t>2.</a:t>
            </a:r>
            <a:r>
              <a:rPr lang="zh-CN" altLang="en-US" sz="2400">
                <a:latin typeface="宋体" panose="02010600030101010101" pitchFamily="2" charset="-122"/>
                <a:ea typeface="宋体" panose="02010600030101010101" pitchFamily="2" charset="-122"/>
              </a:rPr>
              <a:t>随着</a:t>
            </a:r>
            <a:r>
              <a:rPr lang="zh-CN" sz="2400" b="1">
                <a:solidFill>
                  <a:srgbClr val="C00000"/>
                </a:solidFill>
                <a:ea typeface="宋体" panose="02010600030101010101" pitchFamily="2" charset="-122"/>
              </a:rPr>
              <a:t>国家防灾减灾日</a:t>
            </a:r>
            <a:r>
              <a:rPr lang="zh-CN" altLang="en-US" sz="2400">
                <a:latin typeface="宋体" panose="02010600030101010101" pitchFamily="2" charset="-122"/>
                <a:ea typeface="宋体" panose="02010600030101010101" pitchFamily="2" charset="-122"/>
              </a:rPr>
              <a:t>的临近，我校开展了一系列活动。我想分享一些细节。</a:t>
            </a:r>
            <a:r>
              <a:rPr lang="zh-CN" altLang="en-US" b="1">
                <a:solidFill>
                  <a:schemeClr val="accent6">
                    <a:lumMod val="75000"/>
                  </a:schemeClr>
                </a:solidFill>
                <a:sym typeface="+mn-ea"/>
              </a:rPr>
              <a:t>（应用文之向外国友人分享全国防灾减灾日）</a:t>
            </a:r>
            <a:endParaRPr lang="zh-CN" altLang="en-US" b="1">
              <a:solidFill>
                <a:schemeClr val="accent6">
                  <a:lumMod val="75000"/>
                </a:schemeClr>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16" name="文本框 15"/>
          <p:cNvSpPr txBox="1"/>
          <p:nvPr/>
        </p:nvSpPr>
        <p:spPr>
          <a:xfrm>
            <a:off x="164465" y="3923030"/>
            <a:ext cx="9114155"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3.</a:t>
            </a:r>
            <a:r>
              <a:rPr lang="zh-CN" altLang="en-US" sz="2400">
                <a:latin typeface="宋体" panose="02010600030101010101" pitchFamily="2" charset="-122"/>
                <a:ea typeface="宋体" panose="02010600030101010101" pitchFamily="2" charset="-122"/>
                <a:cs typeface="宋体" panose="02010600030101010101" pitchFamily="2" charset="-122"/>
              </a:rPr>
              <a:t>这些活动是有益的。它们不仅提高了我们的自我保护意识，而且还使我们为长期的</a:t>
            </a:r>
            <a:r>
              <a:rPr lang="zh-CN" sz="2400" b="1">
                <a:solidFill>
                  <a:srgbClr val="C00000"/>
                </a:solidFill>
                <a:latin typeface="Times New Roman" panose="02020603050405020304" charset="0"/>
                <a:ea typeface="宋体" panose="02010600030101010101" pitchFamily="2" charset="-122"/>
                <a:cs typeface="Times New Roman" panose="02020603050405020304" charset="0"/>
              </a:rPr>
              <a:t>灾害预防</a:t>
            </a:r>
            <a:r>
              <a:rPr lang="zh-CN" altLang="en-US" sz="2400">
                <a:latin typeface="宋体" panose="02010600030101010101" pitchFamily="2" charset="-122"/>
                <a:ea typeface="宋体" panose="02010600030101010101" pitchFamily="2" charset="-122"/>
                <a:cs typeface="宋体" panose="02010600030101010101" pitchFamily="2" charset="-122"/>
              </a:rPr>
              <a:t>和恢复做好了准备。</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17" name="文本框 16"/>
          <p:cNvSpPr txBox="1"/>
          <p:nvPr/>
        </p:nvSpPr>
        <p:spPr>
          <a:xfrm>
            <a:off x="164465" y="6028055"/>
            <a:ext cx="6307455"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4.</a:t>
            </a:r>
            <a:r>
              <a:rPr lang="zh-CN" altLang="en-US" sz="2400">
                <a:latin typeface="宋体" panose="02010600030101010101" pitchFamily="2" charset="-122"/>
                <a:ea typeface="宋体" panose="02010600030101010101" pitchFamily="2" charset="-122"/>
                <a:cs typeface="宋体" panose="02010600030101010101" pitchFamily="2" charset="-122"/>
              </a:rPr>
              <a:t>第一次练习是</a:t>
            </a:r>
            <a:r>
              <a:rPr lang="zh-CN" sz="2400" b="1">
                <a:solidFill>
                  <a:srgbClr val="C00000"/>
                </a:solidFill>
                <a:latin typeface="Times New Roman" panose="02020603050405020304" charset="0"/>
                <a:ea typeface="宋体" panose="02010600030101010101" pitchFamily="2" charset="-122"/>
                <a:cs typeface="Times New Roman" panose="02020603050405020304" charset="0"/>
              </a:rPr>
              <a:t>一场灾难</a:t>
            </a:r>
            <a:r>
              <a:rPr lang="zh-CN" altLang="en-US" sz="2400">
                <a:latin typeface="宋体" panose="02010600030101010101" pitchFamily="2" charset="-122"/>
                <a:ea typeface="宋体" panose="02010600030101010101" pitchFamily="2" charset="-122"/>
                <a:cs typeface="宋体" panose="02010600030101010101" pitchFamily="2" charset="-122"/>
              </a:rPr>
              <a:t>。我的动作失去了节奏。我</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弄乱了</a:t>
            </a:r>
            <a:r>
              <a:rPr lang="zh-CN" altLang="en-US" sz="2400">
                <a:latin typeface="宋体" panose="02010600030101010101" pitchFamily="2" charset="-122"/>
                <a:ea typeface="宋体" panose="02010600030101010101" pitchFamily="2" charset="-122"/>
                <a:cs typeface="宋体" panose="02010600030101010101" pitchFamily="2" charset="-122"/>
              </a:rPr>
              <a:t>我的部分。</a:t>
            </a:r>
            <a:r>
              <a:rPr lang="zh-CN" altLang="en-US" sz="1800" b="1">
                <a:solidFill>
                  <a:schemeClr val="accent6">
                    <a:lumMod val="75000"/>
                  </a:schemeClr>
                </a:solidFill>
              </a:rPr>
              <a:t>(续写之舞台表演)</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pic>
        <p:nvPicPr>
          <p:cNvPr id="20" name="图片 19" descr="38f4c86760a1fd84b3dd8be33efefbf151608919c104-abL3jd_fw658webp.webp"/>
          <p:cNvPicPr>
            <a:picLocks noChangeAspect="1"/>
          </p:cNvPicPr>
          <p:nvPr/>
        </p:nvPicPr>
        <p:blipFill>
          <a:blip r:embed="rId3"/>
          <a:stretch>
            <a:fillRect/>
          </a:stretch>
        </p:blipFill>
        <p:spPr>
          <a:xfrm>
            <a:off x="9519920" y="1817370"/>
            <a:ext cx="2553970" cy="3847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P spid="3" grpId="1"/>
      <p:bldP spid="5" grpId="0"/>
      <p:bldP spid="5" grpId="1"/>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breathe	/bri:ð/	vi.&amp;vt.呼吸</a:t>
            </a:r>
            <a:endParaRPr lang="zh-CN" altLang="en-US" sz="2400" b="1">
              <a:solidFill>
                <a:srgbClr val="7030A0"/>
              </a:solidFill>
            </a:endParaRPr>
          </a:p>
        </p:txBody>
      </p:sp>
      <p:sp>
        <p:nvSpPr>
          <p:cNvPr id="5" name="文本框 4"/>
          <p:cNvSpPr txBox="1"/>
          <p:nvPr/>
        </p:nvSpPr>
        <p:spPr>
          <a:xfrm>
            <a:off x="405130" y="1525270"/>
            <a:ext cx="11132185" cy="138366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When they finally neared the top of the Crawl, there were barely four inches of air left between the water and the ceiling. not enough for them to keep their heads up to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breathe</a:t>
            </a:r>
            <a:r>
              <a:rPr lang="en-US" sz="2800" b="0">
                <a:latin typeface="Times New Roman" panose="02020603050405020304" charset="0"/>
                <a:ea typeface="宋体" panose="02010600030101010101" pitchFamily="2" charset="-122"/>
                <a:cs typeface="Times New Roman" panose="02020603050405020304" charset="0"/>
              </a:rPr>
              <a:t>.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nvSpPr>
        <p:spPr>
          <a:xfrm>
            <a:off x="405130" y="5757545"/>
            <a:ext cx="8345805" cy="953135"/>
          </a:xfrm>
          <a:prstGeom prst="rect">
            <a:avLst/>
          </a:prstGeom>
          <a:noFill/>
          <a:ln w="9525">
            <a:noFill/>
          </a:ln>
        </p:spPr>
        <p:txBody>
          <a:bodyPr wrap="square">
            <a:spAutoFit/>
          </a:bodyPr>
          <a:p>
            <a:pPr indent="0"/>
            <a:r>
              <a:rPr lang="en-US" sz="2800" b="0">
                <a:solidFill>
                  <a:srgbClr val="0A0A0A"/>
                </a:solidFill>
                <a:latin typeface="Times New Roman" panose="02020603050405020304" charset="0"/>
                <a:ea typeface="宋体" panose="02010600030101010101" pitchFamily="2" charset="-122"/>
                <a:cs typeface="Times New Roman" panose="02020603050405020304" charset="0"/>
              </a:rPr>
              <a:t> Nervous though Molly was, she</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 took a deep breath</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 and recalled what she had practiced. </a:t>
            </a:r>
            <a:endParaRPr lang="en-US" alt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405130" y="3334385"/>
            <a:ext cx="11889740" cy="953135"/>
          </a:xfrm>
          <a:prstGeom prst="rect">
            <a:avLst/>
          </a:prstGeom>
          <a:noFill/>
          <a:ln w="9525">
            <a:noFill/>
          </a:ln>
        </p:spPr>
        <p:txBody>
          <a:bodyPr wrap="square">
            <a:spAutoFit/>
          </a:bodyPr>
          <a:p>
            <a:pPr indent="0" fontAlgn="auto"/>
            <a:r>
              <a:rPr lang="en-US" sz="2800" b="0">
                <a:solidFill>
                  <a:srgbClr val="424242"/>
                </a:solidFill>
                <a:latin typeface="Times New Roman" panose="02020603050405020304" charset="0"/>
                <a:cs typeface="Times New Roman" panose="02020603050405020304" charset="0"/>
              </a:rPr>
              <a:t>With a pounding heart and cold, moist palms, I found it was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getting hard to breathe</a:t>
            </a:r>
            <a:r>
              <a:rPr lang="en-US" sz="2800" b="0">
                <a:solidFill>
                  <a:srgbClr val="424242"/>
                </a:solidFill>
                <a:latin typeface="Times New Roman" panose="02020603050405020304" charset="0"/>
                <a:cs typeface="Times New Roman" panose="02020603050405020304" charset="0"/>
              </a:rPr>
              <a:t>.</a:t>
            </a:r>
            <a:endParaRPr lang="en-US" altLang="en-US" sz="2800" b="0">
              <a:solidFill>
                <a:srgbClr val="424242"/>
              </a:solidFill>
              <a:latin typeface="Times New Roman" panose="02020603050405020304" charset="0"/>
              <a:cs typeface="Times New Roman" panose="02020603050405020304" charset="0"/>
            </a:endParaRPr>
          </a:p>
        </p:txBody>
      </p:sp>
      <p:sp>
        <p:nvSpPr>
          <p:cNvPr id="6" name="文本框 5"/>
          <p:cNvSpPr txBox="1"/>
          <p:nvPr/>
        </p:nvSpPr>
        <p:spPr>
          <a:xfrm>
            <a:off x="309245" y="730885"/>
            <a:ext cx="11075670" cy="953135"/>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rPr>
              <a:t>1.</a:t>
            </a:r>
            <a:r>
              <a:rPr lang="zh-CN" altLang="en-US" sz="2800">
                <a:latin typeface="宋体" panose="02010600030101010101" pitchFamily="2" charset="-122"/>
                <a:ea typeface="宋体" panose="02010600030101010101" pitchFamily="2" charset="-122"/>
              </a:rPr>
              <a:t>当他们终于接近爬坡的顶端时，水面和天花板之间只剩下四英寸了。不足以让他们抬起头来</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呼吸</a:t>
            </a:r>
            <a:r>
              <a:rPr lang="zh-CN" altLang="en-US" sz="2800">
                <a:latin typeface="宋体" panose="02010600030101010101" pitchFamily="2" charset="-122"/>
                <a:ea typeface="宋体" panose="02010600030101010101" pitchFamily="2" charset="-122"/>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405130" y="4940300"/>
            <a:ext cx="8115935" cy="953135"/>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rPr>
              <a:t>4.</a:t>
            </a:r>
            <a:r>
              <a:rPr lang="zh-CN" altLang="en-US" sz="2800">
                <a:latin typeface="宋体" panose="02010600030101010101" pitchFamily="2" charset="-122"/>
                <a:ea typeface="宋体" panose="02010600030101010101" pitchFamily="2" charset="-122"/>
              </a:rPr>
              <a:t>虽然莫莉很紧张，但她</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深吸了一口气</a:t>
            </a:r>
            <a:r>
              <a:rPr lang="zh-CN" altLang="en-US" sz="2800">
                <a:latin typeface="宋体" panose="02010600030101010101" pitchFamily="2" charset="-122"/>
                <a:ea typeface="宋体" panose="02010600030101010101" pitchFamily="2" charset="-122"/>
              </a:rPr>
              <a:t>，回忆起她练习的内容。</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8" name="文本框 7"/>
          <p:cNvSpPr txBox="1"/>
          <p:nvPr/>
        </p:nvSpPr>
        <p:spPr>
          <a:xfrm>
            <a:off x="405130" y="2915920"/>
            <a:ext cx="9632950"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rPr>
              <a:t>2.</a:t>
            </a:r>
            <a:r>
              <a:rPr lang="zh-CN" altLang="en-US" sz="2800">
                <a:latin typeface="宋体" panose="02010600030101010101" pitchFamily="2" charset="-122"/>
                <a:ea typeface="宋体" panose="02010600030101010101" pitchFamily="2" charset="-122"/>
              </a:rPr>
              <a:t>我的心怦怦直跳，手掌又冷又湿，我感到</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呼吸困难</a:t>
            </a:r>
            <a:r>
              <a:rPr lang="zh-CN" altLang="en-US" sz="2800">
                <a:latin typeface="宋体" panose="02010600030101010101" pitchFamily="2" charset="-122"/>
                <a:ea typeface="宋体" panose="02010600030101010101" pitchFamily="2" charset="-122"/>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9" name="文本框 8"/>
          <p:cNvSpPr txBox="1"/>
          <p:nvPr/>
        </p:nvSpPr>
        <p:spPr>
          <a:xfrm>
            <a:off x="485140" y="4441190"/>
            <a:ext cx="9239885" cy="521970"/>
          </a:xfrm>
          <a:prstGeom prst="rect">
            <a:avLst/>
          </a:prstGeom>
          <a:noFill/>
        </p:spPr>
        <p:txBody>
          <a:bodyPr wrap="square" rtlCol="0" anchor="t">
            <a:spAutoFit/>
          </a:bodyPr>
          <a:p>
            <a:pPr indent="0" fontAlgn="auto"/>
            <a:r>
              <a:rPr lang="en-US" sz="2800">
                <a:solidFill>
                  <a:srgbClr val="0A0A0A"/>
                </a:solidFill>
                <a:latin typeface="Times New Roman" panose="02020603050405020304" charset="0"/>
                <a:cs typeface="Times New Roman" panose="02020603050405020304" charset="0"/>
                <a:sym typeface="+mn-ea"/>
              </a:rPr>
              <a:t>Looking at the cute creature, we both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breathed a sigh of relief</a:t>
            </a:r>
            <a:endPar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nvSpPr>
        <p:spPr>
          <a:xfrm>
            <a:off x="164465" y="4098925"/>
            <a:ext cx="8427085"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rPr>
              <a:t>3.</a:t>
            </a:r>
            <a:r>
              <a:rPr lang="zh-CN" altLang="en-US" sz="2800">
                <a:latin typeface="宋体" panose="02010600030101010101" pitchFamily="2" charset="-122"/>
                <a:ea typeface="宋体" panose="02010600030101010101" pitchFamily="2" charset="-122"/>
                <a:cs typeface="宋体" panose="02010600030101010101" pitchFamily="2" charset="-122"/>
              </a:rPr>
              <a:t>看着这个可爱的小家伙，我们都</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松了一口气</a:t>
            </a:r>
            <a:r>
              <a:rPr lang="zh-CN" altLang="en-US" sz="2800">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6" name="图片 15" descr="用劲憋一口气"/>
          <p:cNvPicPr>
            <a:picLocks noChangeAspect="1"/>
          </p:cNvPicPr>
          <p:nvPr/>
        </p:nvPicPr>
        <p:blipFill>
          <a:blip r:embed="rId3"/>
          <a:stretch>
            <a:fillRect/>
          </a:stretch>
        </p:blipFill>
        <p:spPr>
          <a:xfrm>
            <a:off x="9795510" y="4287520"/>
            <a:ext cx="2258695" cy="2130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to="" calcmode="lin" valueType="num">
                                      <p:cBhvr>
                                        <p:cTn id="12" dur="1" fill="hold"/>
                                        <p:tgtEl>
                                          <p:spTgt spid="3">
                                            <p:txEl>
                                              <p:pRg st="0" end="0"/>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3" grpId="0"/>
      <p:bldP spid="1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breathe</a:t>
            </a:r>
            <a:r>
              <a:rPr lang="zh-CN" altLang="en-US" sz="2000" b="1">
                <a:solidFill>
                  <a:srgbClr val="7030A0"/>
                </a:solidFill>
              </a:rPr>
              <a:t>	/bri:ð/	vi.&amp;vt.呼吸</a:t>
            </a:r>
            <a:endParaRPr lang="zh-CN" altLang="en-US" sz="2000" b="1">
              <a:solidFill>
                <a:srgbClr val="7030A0"/>
              </a:solidFill>
            </a:endParaRPr>
          </a:p>
        </p:txBody>
      </p:sp>
      <p:sp>
        <p:nvSpPr>
          <p:cNvPr id="100" name="文本框 99"/>
          <p:cNvSpPr txBox="1"/>
          <p:nvPr/>
        </p:nvSpPr>
        <p:spPr>
          <a:xfrm>
            <a:off x="499745" y="5080635"/>
            <a:ext cx="10594975"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She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felt short of breath</a:t>
            </a:r>
            <a:r>
              <a:rPr lang="en-US" sz="2800" b="0">
                <a:latin typeface="Times New Roman" panose="02020603050405020304" charset="0"/>
                <a:ea typeface="宋体" panose="02010600030101010101" pitchFamily="2" charset="-122"/>
                <a:cs typeface="Times New Roman" panose="02020603050405020304" charset="0"/>
              </a:rPr>
              <a:t> and flushed.</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499745" y="1503045"/>
            <a:ext cx="800735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We had to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stop for breath</a:t>
            </a:r>
            <a:r>
              <a:rPr lang="en-US" sz="2800">
                <a:latin typeface="Times New Roman" panose="02020603050405020304" charset="0"/>
                <a:ea typeface="宋体" panose="02010600030101010101" pitchFamily="2" charset="-122"/>
                <a:cs typeface="Times New Roman" panose="02020603050405020304" charset="0"/>
                <a:sym typeface="+mn-ea"/>
              </a:rPr>
              <a:t> before we got to the top.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499745" y="942340"/>
            <a:ext cx="6970395"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sym typeface="+mn-ea"/>
              </a:rPr>
              <a:t>5.</a:t>
            </a:r>
            <a:r>
              <a:rPr lang="zh-CN" sz="2800">
                <a:latin typeface="宋体" panose="02010600030101010101" pitchFamily="2" charset="-122"/>
                <a:ea typeface="宋体" panose="02010600030101010101" pitchFamily="2" charset="-122"/>
                <a:sym typeface="+mn-ea"/>
              </a:rPr>
              <a:t>我们不得不</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喘口气</a:t>
            </a:r>
            <a:r>
              <a:rPr lang="zh-CN" sz="2800">
                <a:latin typeface="宋体" panose="02010600030101010101" pitchFamily="2" charset="-122"/>
                <a:ea typeface="宋体" panose="02010600030101010101" pitchFamily="2" charset="-122"/>
                <a:sym typeface="+mn-ea"/>
              </a:rPr>
              <a:t>，然后再登山顶。</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6" name="文本框 5"/>
          <p:cNvSpPr txBox="1"/>
          <p:nvPr/>
        </p:nvSpPr>
        <p:spPr>
          <a:xfrm>
            <a:off x="499745" y="2063750"/>
            <a:ext cx="6096000"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sym typeface="+mn-ea"/>
              </a:rPr>
              <a:t>6.</a:t>
            </a:r>
            <a:r>
              <a:rPr lang="zh-CN" sz="2800">
                <a:latin typeface="宋体" panose="02010600030101010101" pitchFamily="2" charset="-122"/>
                <a:ea typeface="宋体" panose="02010600030101010101" pitchFamily="2" charset="-122"/>
                <a:sym typeface="+mn-ea"/>
              </a:rPr>
              <a:t>宣读结果时，他</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屏住了呼吸</a:t>
            </a:r>
            <a:r>
              <a:rPr lang="zh-CN" sz="2800">
                <a:latin typeface="宋体" panose="02010600030101010101" pitchFamily="2" charset="-122"/>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7" name="文本框 6"/>
          <p:cNvSpPr txBox="1"/>
          <p:nvPr/>
        </p:nvSpPr>
        <p:spPr>
          <a:xfrm>
            <a:off x="499745" y="2624455"/>
            <a:ext cx="800735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He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held his breath</a:t>
            </a:r>
            <a:r>
              <a:rPr lang="en-US" sz="2800">
                <a:latin typeface="Times New Roman" panose="02020603050405020304" charset="0"/>
                <a:ea typeface="宋体" panose="02010600030101010101" pitchFamily="2" charset="-122"/>
                <a:cs typeface="Times New Roman" panose="02020603050405020304" charset="0"/>
                <a:sym typeface="+mn-ea"/>
              </a:rPr>
              <a:t> while the results were read out.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8" name="文本框 7"/>
          <p:cNvSpPr txBox="1"/>
          <p:nvPr/>
        </p:nvSpPr>
        <p:spPr>
          <a:xfrm>
            <a:off x="499745" y="3165475"/>
            <a:ext cx="6096000"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sym typeface="+mn-ea"/>
              </a:rPr>
              <a:t>7.</a:t>
            </a:r>
            <a:r>
              <a:rPr lang="zh-CN" sz="2800">
                <a:latin typeface="宋体" panose="02010600030101010101" pitchFamily="2" charset="-122"/>
                <a:ea typeface="宋体" panose="02010600030101010101" pitchFamily="2" charset="-122"/>
                <a:cs typeface="宋体" panose="02010600030101010101" pitchFamily="2" charset="-122"/>
                <a:sym typeface="+mn-ea"/>
              </a:rPr>
              <a:t>她靠在门上</a:t>
            </a:r>
            <a:r>
              <a:rPr lang="en-US"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大口喘着气。</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nvSpPr>
        <p:spPr>
          <a:xfrm>
            <a:off x="499745" y="3686175"/>
            <a:ext cx="800735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Gasping for breath</a:t>
            </a:r>
            <a:r>
              <a:rPr lang="en-US" sz="2800">
                <a:latin typeface="Times New Roman" panose="02020603050405020304" charset="0"/>
                <a:ea typeface="宋体" panose="02010600030101010101" pitchFamily="2" charset="-122"/>
                <a:cs typeface="Times New Roman" panose="02020603050405020304" charset="0"/>
                <a:sym typeface="+mn-ea"/>
              </a:rPr>
              <a:t>, she leaned against the door.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nvSpPr>
        <p:spPr>
          <a:xfrm>
            <a:off x="499745" y="4383405"/>
            <a:ext cx="6096000"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sym typeface="+mn-ea"/>
              </a:rPr>
              <a:t>8.</a:t>
            </a:r>
            <a:r>
              <a:rPr lang="zh-CN" sz="2800">
                <a:latin typeface="宋体" panose="02010600030101010101" pitchFamily="2" charset="-122"/>
                <a:ea typeface="宋体" panose="02010600030101010101" pitchFamily="2" charset="-122"/>
                <a:cs typeface="宋体" panose="02010600030101010101" pitchFamily="2" charset="-122"/>
                <a:sym typeface="+mn-ea"/>
              </a:rPr>
              <a:t>她</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感到气短</a:t>
            </a:r>
            <a:r>
              <a:rPr lang="en-US" sz="2800">
                <a:latin typeface="宋体" panose="02010600030101010101" pitchFamily="2" charset="-122"/>
                <a:ea typeface="宋体" panose="02010600030101010101" pitchFamily="2" charset="-122"/>
                <a:cs typeface="宋体" panose="02010600030101010101" pitchFamily="2" charset="-122"/>
                <a:sym typeface="+mn-ea"/>
              </a:rPr>
              <a:t>,</a:t>
            </a:r>
            <a:r>
              <a:rPr lang="zh-CN" sz="2800">
                <a:latin typeface="宋体" panose="02010600030101010101" pitchFamily="2" charset="-122"/>
                <a:ea typeface="宋体" panose="02010600030101010101" pitchFamily="2" charset="-122"/>
                <a:cs typeface="宋体" panose="02010600030101010101" pitchFamily="2" charset="-122"/>
                <a:sym typeface="+mn-ea"/>
              </a:rPr>
              <a:t>脸也红了。</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3" name="图片 12"/>
          <p:cNvPicPr>
            <a:picLocks noChangeAspect="1"/>
          </p:cNvPicPr>
          <p:nvPr/>
        </p:nvPicPr>
        <p:blipFill>
          <a:blip r:embed="rId3"/>
          <a:stretch>
            <a:fillRect/>
          </a:stretch>
        </p:blipFill>
        <p:spPr>
          <a:xfrm>
            <a:off x="8320405" y="582930"/>
            <a:ext cx="3004185" cy="2631440"/>
          </a:xfrm>
          <a:prstGeom prst="rect">
            <a:avLst/>
          </a:prstGeom>
        </p:spPr>
      </p:pic>
      <p:pic>
        <p:nvPicPr>
          <p:cNvPr id="16" name="图片 15"/>
          <p:cNvPicPr>
            <a:picLocks noChangeAspect="1"/>
          </p:cNvPicPr>
          <p:nvPr/>
        </p:nvPicPr>
        <p:blipFill>
          <a:blip r:embed="rId4"/>
          <a:stretch>
            <a:fillRect/>
          </a:stretch>
        </p:blipFill>
        <p:spPr>
          <a:xfrm>
            <a:off x="6174740" y="4306570"/>
            <a:ext cx="2926715" cy="2275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 to="" calcmode="lin" valueType="num">
                                      <p:cBhvr>
                                        <p:cTn id="22" dur="1" fill="hold"/>
                                        <p:tgtEl>
                                          <p:spTgt spid="10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9" grpId="0"/>
      <p:bldP spid="9" grpId="1"/>
      <p:bldP spid="100" grpId="0"/>
      <p:bldP spid="10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123825"/>
            <a:ext cx="7216140" cy="460375"/>
          </a:xfrm>
          <a:prstGeom prst="rect">
            <a:avLst/>
          </a:prstGeom>
          <a:noFill/>
        </p:spPr>
        <p:txBody>
          <a:bodyPr wrap="square" rtlCol="0" anchor="t">
            <a:spAutoFit/>
          </a:bodyPr>
          <a:p>
            <a:r>
              <a:rPr lang="zh-CN" altLang="en-US" sz="2400" b="1">
                <a:solidFill>
                  <a:srgbClr val="7030A0"/>
                </a:solidFill>
              </a:rPr>
              <a:t>revive	/rɪˈvaɪv/	vi.&amp;vt.复活;(使)苏醒</a:t>
            </a:r>
            <a:endParaRPr lang="zh-CN" altLang="en-US" sz="2400" b="1">
              <a:solidFill>
                <a:srgbClr val="7030A0"/>
              </a:solidFill>
            </a:endParaRPr>
          </a:p>
        </p:txBody>
      </p:sp>
      <p:sp>
        <p:nvSpPr>
          <p:cNvPr id="100" name="文本框 99"/>
          <p:cNvSpPr txBox="1"/>
          <p:nvPr/>
        </p:nvSpPr>
        <p:spPr>
          <a:xfrm>
            <a:off x="730885" y="3320415"/>
            <a:ext cx="7247890"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They made frantic attempts to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revive him</a:t>
            </a:r>
            <a:r>
              <a:rPr lang="en-US" sz="2800" b="0">
                <a:latin typeface="Times New Roman" panose="02020603050405020304" charset="0"/>
                <a:ea typeface="宋体" panose="02010600030101010101" pitchFamily="2" charset="-122"/>
                <a:cs typeface="Times New Roman" panose="02020603050405020304" charset="0"/>
              </a:rPr>
              <a:t>.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716915" y="1015365"/>
            <a:ext cx="8060690" cy="829945"/>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sym typeface="+mn-ea"/>
              </a:rPr>
              <a:t>1.</a:t>
            </a:r>
            <a:r>
              <a:rPr lang="zh-CN" sz="2800">
                <a:latin typeface="宋体" panose="02010600030101010101" pitchFamily="2" charset="-122"/>
                <a:ea typeface="宋体" panose="02010600030101010101" pitchFamily="2" charset="-122"/>
                <a:sym typeface="+mn-ea"/>
              </a:rPr>
              <a:t>她和一个邻居试图</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使他苏醒过来</a:t>
            </a:r>
            <a:r>
              <a:rPr lang="zh-CN" sz="2800">
                <a:latin typeface="宋体" panose="02010600030101010101" pitchFamily="2" charset="-122"/>
                <a:ea typeface="宋体" panose="02010600030101010101" pitchFamily="2" charset="-122"/>
                <a:sym typeface="+mn-ea"/>
              </a:rPr>
              <a:t>，却没有成功。</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5" name="文本框 4"/>
          <p:cNvSpPr txBox="1"/>
          <p:nvPr/>
        </p:nvSpPr>
        <p:spPr>
          <a:xfrm>
            <a:off x="716915" y="1907540"/>
            <a:ext cx="7155815"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She and a neighbour tried in vain to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revive him</a:t>
            </a:r>
            <a:r>
              <a:rPr lang="en-US" sz="2800">
                <a:latin typeface="Times New Roman" panose="02020603050405020304" charset="0"/>
                <a:ea typeface="宋体" panose="02010600030101010101" pitchFamily="2" charset="-122"/>
                <a:cs typeface="Times New Roman" panose="02020603050405020304" charset="0"/>
                <a:sym typeface="+mn-ea"/>
              </a:rPr>
              <a:t>.</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nvSpPr>
        <p:spPr>
          <a:xfrm>
            <a:off x="716915" y="2691130"/>
            <a:ext cx="6753860"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sym typeface="+mn-ea"/>
              </a:rPr>
              <a:t>2.</a:t>
            </a:r>
            <a:r>
              <a:rPr lang="zh-CN" sz="2800">
                <a:latin typeface="宋体" panose="02010600030101010101" pitchFamily="2" charset="-122"/>
                <a:ea typeface="宋体" panose="02010600030101010101" pitchFamily="2" charset="-122"/>
                <a:sym typeface="+mn-ea"/>
              </a:rPr>
              <a:t>他们拼命地努力</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让他苏醒过来</a:t>
            </a:r>
            <a:r>
              <a:rPr lang="zh-CN" sz="2800">
                <a:latin typeface="宋体" panose="02010600030101010101" pitchFamily="2" charset="-122"/>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pic>
        <p:nvPicPr>
          <p:cNvPr id="7" name="图片 6"/>
          <p:cNvPicPr>
            <a:picLocks noChangeAspect="1"/>
          </p:cNvPicPr>
          <p:nvPr/>
        </p:nvPicPr>
        <p:blipFill>
          <a:blip r:embed="rId3"/>
          <a:stretch>
            <a:fillRect/>
          </a:stretch>
        </p:blipFill>
        <p:spPr>
          <a:xfrm>
            <a:off x="8270875" y="1170940"/>
            <a:ext cx="3199130" cy="2473325"/>
          </a:xfrm>
          <a:prstGeom prst="rect">
            <a:avLst/>
          </a:prstGeom>
        </p:spPr>
      </p:pic>
      <p:pic>
        <p:nvPicPr>
          <p:cNvPr id="8" name="图片 7"/>
          <p:cNvPicPr>
            <a:picLocks noChangeAspect="1"/>
          </p:cNvPicPr>
          <p:nvPr/>
        </p:nvPicPr>
        <p:blipFill>
          <a:blip r:embed="rId4"/>
          <a:stretch>
            <a:fillRect/>
          </a:stretch>
        </p:blipFill>
        <p:spPr>
          <a:xfrm>
            <a:off x="3901440" y="4075430"/>
            <a:ext cx="3418840" cy="2253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to="" calcmode="lin" valueType="num">
                                      <p:cBhvr>
                                        <p:cTn id="12" dur="1" fill="hold"/>
                                        <p:tgtEl>
                                          <p:spTgt spid="10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0" grpId="0"/>
      <p:bldP spid="10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400290" cy="460375"/>
          </a:xfrm>
          <a:prstGeom prst="rect">
            <a:avLst/>
          </a:prstGeom>
          <a:noFill/>
        </p:spPr>
        <p:txBody>
          <a:bodyPr wrap="square" rtlCol="0" anchor="t">
            <a:spAutoFit/>
          </a:bodyPr>
          <a:p>
            <a:r>
              <a:rPr lang="zh-CN" altLang="en-US" sz="2400" b="1">
                <a:solidFill>
                  <a:srgbClr val="7030A0"/>
                </a:solidFill>
              </a:rPr>
              <a:t>effort	/ˈefət/	n.努力;艰难的尝试;尽力</a:t>
            </a:r>
            <a:endParaRPr lang="zh-CN" altLang="en-US" sz="2400" b="1">
              <a:solidFill>
                <a:srgbClr val="7030A0"/>
              </a:solidFill>
            </a:endParaRPr>
          </a:p>
        </p:txBody>
      </p:sp>
      <p:sp>
        <p:nvSpPr>
          <p:cNvPr id="3" name="文本框 2"/>
          <p:cNvSpPr txBox="1"/>
          <p:nvPr/>
        </p:nvSpPr>
        <p:spPr>
          <a:xfrm>
            <a:off x="300990" y="2251710"/>
            <a:ext cx="8670925" cy="953135"/>
          </a:xfrm>
          <a:prstGeom prst="rect">
            <a:avLst/>
          </a:prstGeom>
          <a:noFill/>
          <a:ln w="9525">
            <a:noFill/>
          </a:ln>
        </p:spPr>
        <p:txBody>
          <a:bodyPr wrap="square">
            <a:spAutoFit/>
          </a:bodyPr>
          <a:p>
            <a:pPr indent="0"/>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With great effort</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 and with much danger to himself, he brought Ronny to the shore in time. </a:t>
            </a:r>
            <a:endParaRPr 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300990" y="3721735"/>
            <a:ext cx="10101580" cy="953135"/>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Correa took a hard right out of the parking lot and closely followed the Honda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in an effort to see the car number</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 　</a:t>
            </a:r>
            <a:endParaRPr 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309245" y="1061720"/>
            <a:ext cx="9027795" cy="583565"/>
          </a:xfrm>
          <a:prstGeom prst="rect">
            <a:avLst/>
          </a:prstGeom>
          <a:noFill/>
        </p:spPr>
        <p:txBody>
          <a:bodyPr wrap="square" rtlCol="0" anchor="t">
            <a:spAutoFit/>
          </a:bodyPr>
          <a:p>
            <a:r>
              <a:rPr 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He </a:t>
            </a:r>
            <a:r>
              <a:rPr lang="zh-CN" altLang="en-US" sz="3200" b="1">
                <a:solidFill>
                  <a:srgbClr val="C00000"/>
                </a:solidFill>
                <a:latin typeface="Times New Roman" panose="02020603050405020304" charset="0"/>
                <a:ea typeface="宋体" panose="02010600030101010101" pitchFamily="2" charset="-122"/>
                <a:cs typeface="Times New Roman" panose="02020603050405020304" charset="0"/>
                <a:sym typeface="+mn-ea"/>
              </a:rPr>
              <a:t>made no effort to</a:t>
            </a:r>
            <a:r>
              <a:rPr 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 hide his disappointment.</a:t>
            </a:r>
            <a:endParaRPr lang="en-US"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7" name="文本框 6"/>
          <p:cNvSpPr txBox="1"/>
          <p:nvPr/>
        </p:nvSpPr>
        <p:spPr>
          <a:xfrm>
            <a:off x="300990" y="5346065"/>
            <a:ext cx="11763375" cy="1383665"/>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We should especially recognize our children’s efforts to push themselves and work hard to achieve a goal.But if he’s out there every day and playing hard, you should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praise his effort</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 regardless of whether his team wins or loses.</a:t>
            </a:r>
            <a:endParaRPr 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nvSpPr>
        <p:spPr>
          <a:xfrm>
            <a:off x="309245" y="660400"/>
            <a:ext cx="6096000" cy="521970"/>
          </a:xfrm>
          <a:prstGeom prst="rect">
            <a:avLst/>
          </a:prstGeom>
          <a:noFill/>
        </p:spPr>
        <p:txBody>
          <a:bodyPr wrap="square" rtlCol="0" anchor="t">
            <a:spAutoFit/>
          </a:bodyPr>
          <a:p>
            <a:pPr algn="l"/>
            <a:r>
              <a:rPr lang="en-US" altLang="zh-CN" sz="2800">
                <a:solidFill>
                  <a:schemeClr val="tx1"/>
                </a:solidFill>
                <a:latin typeface="宋体" panose="02010600030101010101" pitchFamily="2" charset="-122"/>
                <a:ea typeface="宋体" panose="02010600030101010101" pitchFamily="2" charset="-122"/>
                <a:sym typeface="+mn-ea"/>
              </a:rPr>
              <a:t>1.</a:t>
            </a:r>
            <a:r>
              <a:rPr lang="zh-CN" sz="2800">
                <a:solidFill>
                  <a:schemeClr val="tx1"/>
                </a:solidFill>
                <a:latin typeface="宋体" panose="02010600030101010101" pitchFamily="2" charset="-122"/>
                <a:ea typeface="宋体" panose="02010600030101010101" pitchFamily="2" charset="-122"/>
                <a:sym typeface="+mn-ea"/>
              </a:rPr>
              <a:t>他</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不试图</a:t>
            </a:r>
            <a:r>
              <a:rPr lang="zh-CN" sz="2800">
                <a:solidFill>
                  <a:schemeClr val="tx1"/>
                </a:solidFill>
                <a:latin typeface="宋体" panose="02010600030101010101" pitchFamily="2" charset="-122"/>
                <a:ea typeface="宋体" panose="02010600030101010101" pitchFamily="2" charset="-122"/>
                <a:sym typeface="+mn-ea"/>
              </a:rPr>
              <a:t>隐瞒自己的失望。</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9" name="文本框 8"/>
          <p:cNvSpPr txBox="1"/>
          <p:nvPr/>
        </p:nvSpPr>
        <p:spPr>
          <a:xfrm>
            <a:off x="309245" y="1562100"/>
            <a:ext cx="8670290" cy="829945"/>
          </a:xfrm>
          <a:prstGeom prst="rect">
            <a:avLst/>
          </a:prstGeom>
          <a:noFill/>
        </p:spPr>
        <p:txBody>
          <a:bodyPr wrap="square" rtlCol="0" anchor="t">
            <a:spAutoFit/>
          </a:bodyPr>
          <a:p>
            <a:pPr algn="l"/>
            <a:r>
              <a:rPr lang="en-US" sz="2400">
                <a:solidFill>
                  <a:schemeClr val="tx1"/>
                </a:solidFill>
                <a:latin typeface="宋体" panose="02010600030101010101" pitchFamily="2" charset="-122"/>
                <a:ea typeface="宋体" panose="02010600030101010101" pitchFamily="2" charset="-122"/>
                <a:sym typeface="+mn-ea"/>
              </a:rPr>
              <a:t>2.河中救人他</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费了巨大的努力</a:t>
            </a:r>
            <a:r>
              <a:rPr lang="en-US" sz="2400">
                <a:solidFill>
                  <a:schemeClr val="tx1"/>
                </a:solidFill>
                <a:latin typeface="宋体" panose="02010600030101010101" pitchFamily="2" charset="-122"/>
                <a:ea typeface="宋体" panose="02010600030101010101" pitchFamily="2" charset="-122"/>
                <a:sym typeface="+mn-ea"/>
              </a:rPr>
              <a:t>，对自己也很危险，及时把罗尼带到了岸边。</a:t>
            </a:r>
            <a:r>
              <a:rPr lang="zh-CN" altLang="en-US" b="1">
                <a:solidFill>
                  <a:schemeClr val="accent6">
                    <a:lumMod val="75000"/>
                  </a:schemeClr>
                </a:solidFill>
                <a:sym typeface="+mn-ea"/>
              </a:rPr>
              <a:t>(续写)</a:t>
            </a:r>
            <a:endParaRPr lang="en-US" altLang="en-US" sz="2400">
              <a:solidFill>
                <a:schemeClr val="tx1"/>
              </a:solidFill>
              <a:latin typeface="宋体" panose="02010600030101010101" pitchFamily="2" charset="-122"/>
              <a:ea typeface="宋体" panose="02010600030101010101" pitchFamily="2" charset="-122"/>
              <a:sym typeface="+mn-ea"/>
            </a:endParaRPr>
          </a:p>
        </p:txBody>
      </p:sp>
      <p:sp>
        <p:nvSpPr>
          <p:cNvPr id="10" name="文本框 9"/>
          <p:cNvSpPr txBox="1"/>
          <p:nvPr/>
        </p:nvSpPr>
        <p:spPr>
          <a:xfrm>
            <a:off x="300990" y="3081020"/>
            <a:ext cx="11149965" cy="829945"/>
          </a:xfrm>
          <a:prstGeom prst="rect">
            <a:avLst/>
          </a:prstGeom>
          <a:noFill/>
        </p:spPr>
        <p:txBody>
          <a:bodyPr wrap="square" rtlCol="0" anchor="t">
            <a:spAutoFit/>
          </a:bodyPr>
          <a:p>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科雷亚从停车场向右猛击，紧跟着那辆本田车，</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努力想看看车号</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rPr>
              <a:t>(续写之</a:t>
            </a:r>
            <a:r>
              <a:rPr lang="zh-CN" altLang="en-US" sz="2000" b="1">
                <a:solidFill>
                  <a:schemeClr val="accent6">
                    <a:lumMod val="75000"/>
                  </a:schemeClr>
                </a:solidFill>
                <a:sym typeface="+mn-ea"/>
              </a:rPr>
              <a:t>智斗绑匪</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13" name="文本框 12"/>
          <p:cNvSpPr txBox="1"/>
          <p:nvPr/>
        </p:nvSpPr>
        <p:spPr>
          <a:xfrm>
            <a:off x="300990" y="4568190"/>
            <a:ext cx="11149965" cy="829945"/>
          </a:xfrm>
          <a:prstGeom prst="rect">
            <a:avLst/>
          </a:prstGeom>
          <a:noFill/>
        </p:spPr>
        <p:txBody>
          <a:bodyPr wrap="square" rtlCol="0" anchor="t">
            <a:spAutoFit/>
          </a:bodyPr>
          <a:p>
            <a:pPr algn="l">
              <a:buClrTx/>
              <a:buSzTx/>
              <a:buFontTx/>
            </a:pP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4.</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我们应该特别认可我们的孩子努力推动自己，努力实现目标。但是如果他每天都在那里，努力打球，你应该</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表扬他的努力</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，不管他的球队是赢是输。</a:t>
            </a:r>
            <a:r>
              <a:rPr lang="zh-CN" altLang="en-US" sz="1800" b="1">
                <a:solidFill>
                  <a:schemeClr val="accent6">
                    <a:lumMod val="75000"/>
                  </a:schemeClr>
                </a:solidFill>
              </a:rPr>
              <a:t>(</a:t>
            </a:r>
            <a:r>
              <a:rPr lang="zh-CN" altLang="en-US" sz="1800" b="1">
                <a:solidFill>
                  <a:schemeClr val="accent6">
                    <a:lumMod val="75000"/>
                  </a:schemeClr>
                </a:solidFill>
                <a:sym typeface="+mn-ea"/>
              </a:rPr>
              <a:t>2019浙江续写</a:t>
            </a:r>
            <a:r>
              <a:rPr lang="zh-CN" altLang="en-US" sz="1800" b="1">
                <a:solidFill>
                  <a:schemeClr val="accent6">
                    <a:lumMod val="75000"/>
                  </a:schemeClr>
                </a:solidFill>
              </a:rPr>
              <a:t>)</a:t>
            </a:r>
            <a:endParaRPr lang="zh-CN" altLang="en-US" sz="1800" b="1">
              <a:solidFill>
                <a:schemeClr val="accent6">
                  <a:lumMod val="75000"/>
                </a:schemeClr>
              </a:solidFill>
            </a:endParaRPr>
          </a:p>
        </p:txBody>
      </p:sp>
      <p:pic>
        <p:nvPicPr>
          <p:cNvPr id="16" name="图片 15"/>
          <p:cNvPicPr>
            <a:picLocks noChangeAspect="1"/>
          </p:cNvPicPr>
          <p:nvPr/>
        </p:nvPicPr>
        <p:blipFill>
          <a:blip r:embed="rId3"/>
          <a:stretch>
            <a:fillRect/>
          </a:stretch>
        </p:blipFill>
        <p:spPr>
          <a:xfrm>
            <a:off x="8979535" y="660400"/>
            <a:ext cx="2829560" cy="2019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5" grpId="0"/>
      <p:bldP spid="5" grpId="1"/>
      <p:bldP spid="7" grpId="0"/>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493000" cy="460375"/>
          </a:xfrm>
          <a:prstGeom prst="rect">
            <a:avLst/>
          </a:prstGeom>
          <a:noFill/>
        </p:spPr>
        <p:txBody>
          <a:bodyPr wrap="square" rtlCol="0" anchor="t">
            <a:spAutoFit/>
          </a:bodyPr>
          <a:p>
            <a:r>
              <a:rPr lang="zh-CN" altLang="en-US" sz="2400" b="1">
                <a:solidFill>
                  <a:srgbClr val="7030A0"/>
                </a:solidFill>
              </a:rPr>
              <a:t>effort	/ˈefət/	n.努力;艰难的尝试;尽力</a:t>
            </a:r>
            <a:endParaRPr lang="zh-CN" altLang="en-US" sz="2400" b="1">
              <a:solidFill>
                <a:srgbClr val="7030A0"/>
              </a:solidFill>
            </a:endParaRPr>
          </a:p>
        </p:txBody>
      </p:sp>
      <p:sp>
        <p:nvSpPr>
          <p:cNvPr id="6" name="文本框 5"/>
          <p:cNvSpPr txBox="1"/>
          <p:nvPr/>
        </p:nvSpPr>
        <p:spPr>
          <a:xfrm>
            <a:off x="309245" y="1987550"/>
            <a:ext cx="11786235" cy="138366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rPr>
              <a:t>During the cycling tour, we could stop at some of the parks and gardens in Beijing, such as the Summer Palace and the Temple of Heaven, to learn about their history and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the efforts made to preserve them</a:t>
            </a:r>
            <a:r>
              <a:rPr lang="en-US" sz="2800" b="0">
                <a:latin typeface="Times New Roman" panose="02020603050405020304" charset="0"/>
                <a:ea typeface="宋体" panose="02010600030101010101" pitchFamily="2" charset="-122"/>
              </a:rPr>
              <a:t>. </a:t>
            </a:r>
            <a:endParaRPr lang="en-US" sz="2800" b="0">
              <a:latin typeface="Times New Roman" panose="02020603050405020304" charset="0"/>
              <a:ea typeface="宋体" panose="02010600030101010101" pitchFamily="2" charset="-122"/>
            </a:endParaRPr>
          </a:p>
        </p:txBody>
      </p:sp>
      <p:sp>
        <p:nvSpPr>
          <p:cNvPr id="7" name="文本框 6"/>
          <p:cNvSpPr txBox="1"/>
          <p:nvPr/>
        </p:nvSpPr>
        <p:spPr>
          <a:xfrm>
            <a:off x="339090" y="3188970"/>
            <a:ext cx="9624060" cy="953135"/>
          </a:xfrm>
          <a:prstGeom prst="rect">
            <a:avLst/>
          </a:prstGeom>
          <a:noFill/>
          <a:ln w="9525">
            <a:noFill/>
          </a:ln>
        </p:spPr>
        <p:txBody>
          <a:bodyPr wrap="square">
            <a:spAutoFit/>
          </a:bodyPr>
          <a:p>
            <a:pPr algn="l">
              <a:buClrTx/>
              <a:buSzTx/>
              <a:buFontTx/>
            </a:pPr>
            <a:r>
              <a:rPr lang="en-US" sz="2800" b="0">
                <a:latin typeface="宋体" panose="02010600030101010101" pitchFamily="2" charset="-122"/>
                <a:ea typeface="宋体" panose="02010600030101010101" pitchFamily="2" charset="-122"/>
                <a:cs typeface="宋体" panose="02010600030101010101" pitchFamily="2" charset="-122"/>
              </a:rPr>
              <a:t>6.网上种类繁多的商品可以</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毫不费力地</a:t>
            </a:r>
            <a:r>
              <a:rPr lang="en-US" sz="2800" b="0">
                <a:latin typeface="宋体" panose="02010600030101010101" pitchFamily="2" charset="-122"/>
                <a:ea typeface="宋体" panose="02010600030101010101" pitchFamily="2" charset="-122"/>
                <a:cs typeface="宋体" panose="02010600030101010101" pitchFamily="2" charset="-122"/>
              </a:rPr>
              <a:t>进行比较，也很容易选择。</a:t>
            </a:r>
            <a:r>
              <a:rPr lang="zh-CN" altLang="en-US" sz="2000" b="1">
                <a:solidFill>
                  <a:schemeClr val="accent6">
                    <a:lumMod val="75000"/>
                  </a:schemeClr>
                </a:solidFill>
              </a:rPr>
              <a:t>(应用文之</a:t>
            </a:r>
            <a:r>
              <a:rPr lang="zh-CN" altLang="en-US" sz="2000" b="1">
                <a:solidFill>
                  <a:schemeClr val="accent6">
                    <a:lumMod val="75000"/>
                  </a:schemeClr>
                </a:solidFill>
                <a:sym typeface="+mn-ea"/>
              </a:rPr>
              <a:t>“网上购物”主题发表看法</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8" name="文本框 7"/>
          <p:cNvSpPr txBox="1"/>
          <p:nvPr/>
        </p:nvSpPr>
        <p:spPr>
          <a:xfrm>
            <a:off x="339090" y="5659120"/>
            <a:ext cx="11755755" cy="1383665"/>
          </a:xfrm>
          <a:prstGeom prst="rect">
            <a:avLst/>
          </a:prstGeom>
          <a:noFill/>
          <a:ln w="9525">
            <a:noFill/>
          </a:ln>
        </p:spPr>
        <p:txBody>
          <a:bodyPr wrap="square">
            <a:spAutoFit/>
          </a:bodyPr>
          <a:p>
            <a:pPr indent="0" fontAlgn="auto"/>
            <a:r>
              <a:rPr lang="en-US" sz="2800" b="0">
                <a:latin typeface="Times New Roman" panose="02020603050405020304" charset="0"/>
                <a:ea typeface="宋体" panose="02010600030101010101" pitchFamily="2" charset="-122"/>
              </a:rPr>
              <a:t>The process of creating the entry was filled with hardship and annoyance , but it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deserved my unremitting effort</a:t>
            </a:r>
            <a:r>
              <a:rPr lang="en-US" sz="2800" b="0">
                <a:latin typeface="Times New Roman" panose="02020603050405020304" charset="0"/>
                <a:ea typeface="宋体" panose="02010600030101010101" pitchFamily="2" charset="-122"/>
              </a:rPr>
              <a:t>. The jury issued a certificate to prove my efforts.</a:t>
            </a:r>
            <a:endParaRPr lang="en-US" altLang="en-US" sz="2800" b="0">
              <a:latin typeface="Times New Roman" panose="02020603050405020304" charset="0"/>
              <a:ea typeface="宋体" panose="02010600030101010101" pitchFamily="2" charset="-122"/>
            </a:endParaRPr>
          </a:p>
        </p:txBody>
      </p:sp>
      <p:sp>
        <p:nvSpPr>
          <p:cNvPr id="9" name="文本框 8"/>
          <p:cNvSpPr txBox="1"/>
          <p:nvPr/>
        </p:nvSpPr>
        <p:spPr>
          <a:xfrm>
            <a:off x="309245" y="745490"/>
            <a:ext cx="10399395" cy="138366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5.</a:t>
            </a:r>
            <a:r>
              <a:rPr lang="zh-CN" altLang="en-US" sz="2800">
                <a:latin typeface="宋体" panose="02010600030101010101" pitchFamily="2" charset="-122"/>
                <a:ea typeface="宋体" panose="02010600030101010101" pitchFamily="2" charset="-122"/>
                <a:cs typeface="宋体" panose="02010600030101010101" pitchFamily="2" charset="-122"/>
              </a:rPr>
              <a:t>在自行车旅行中，我们可以在北京的一些公园和花园停下来，比如颐和园和天坛，了解它们的历史和人们</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为保护它们所做的努力</a:t>
            </a:r>
            <a:r>
              <a:rPr lang="zh-CN" altLang="en-US" sz="2800">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sym typeface="+mn-ea"/>
              </a:rPr>
              <a:t>(2023年北京卷“绿色北京”应用文)</a:t>
            </a:r>
            <a:endParaRPr lang="zh-CN" altLang="en-US" sz="2000" b="1">
              <a:solidFill>
                <a:schemeClr val="accent6">
                  <a:lumMod val="75000"/>
                </a:schemeClr>
              </a:solidFill>
              <a:sym typeface="+mn-ea"/>
            </a:endParaRPr>
          </a:p>
        </p:txBody>
      </p:sp>
      <p:sp>
        <p:nvSpPr>
          <p:cNvPr id="10" name="文本框 9"/>
          <p:cNvSpPr txBox="1"/>
          <p:nvPr/>
        </p:nvSpPr>
        <p:spPr>
          <a:xfrm>
            <a:off x="339090" y="3987165"/>
            <a:ext cx="9623425" cy="953135"/>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sym typeface="+mn-ea"/>
              </a:rPr>
              <a:t>The large varieties of goods on the net are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effortlessly</a:t>
            </a:r>
            <a:r>
              <a:rPr lang="en-US" sz="2800">
                <a:latin typeface="Times New Roman" panose="02020603050405020304" charset="0"/>
                <a:ea typeface="宋体" panose="02010600030101010101" pitchFamily="2" charset="-122"/>
                <a:sym typeface="+mn-ea"/>
              </a:rPr>
              <a:t> comparable and easy to choose.</a:t>
            </a:r>
            <a:endParaRPr lang="en-US" altLang="en-US" sz="2800">
              <a:latin typeface="Times New Roman" panose="02020603050405020304" charset="0"/>
              <a:ea typeface="宋体" panose="02010600030101010101" pitchFamily="2" charset="-122"/>
              <a:sym typeface="+mn-ea"/>
            </a:endParaRPr>
          </a:p>
        </p:txBody>
      </p:sp>
      <p:sp>
        <p:nvSpPr>
          <p:cNvPr id="13" name="文本框 12"/>
          <p:cNvSpPr txBox="1"/>
          <p:nvPr/>
        </p:nvSpPr>
        <p:spPr>
          <a:xfrm>
            <a:off x="339090" y="4728845"/>
            <a:ext cx="9643745" cy="953135"/>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rPr>
              <a:t>7.</a:t>
            </a:r>
            <a:r>
              <a:rPr lang="zh-CN" altLang="en-US" sz="2800">
                <a:latin typeface="宋体" panose="02010600030101010101" pitchFamily="2" charset="-122"/>
                <a:ea typeface="宋体" panose="02010600030101010101" pitchFamily="2" charset="-122"/>
              </a:rPr>
              <a:t>创作这个条目的过程充满了艰辛和烦恼，但它</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值得我不懈的努力</a:t>
            </a:r>
            <a:r>
              <a:rPr lang="zh-CN" altLang="en-US" sz="2800">
                <a:latin typeface="宋体" panose="02010600030101010101" pitchFamily="2" charset="-122"/>
                <a:ea typeface="宋体" panose="02010600030101010101" pitchFamily="2" charset="-122"/>
              </a:rPr>
              <a:t>。陪审团颁发了一份证书来证明我的努力。</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pic>
        <p:nvPicPr>
          <p:cNvPr id="16" name="图片 15"/>
          <p:cNvPicPr>
            <a:picLocks noChangeAspect="1"/>
          </p:cNvPicPr>
          <p:nvPr/>
        </p:nvPicPr>
        <p:blipFill>
          <a:blip r:embed="rId3"/>
          <a:stretch>
            <a:fillRect/>
          </a:stretch>
        </p:blipFill>
        <p:spPr>
          <a:xfrm>
            <a:off x="9982200" y="2922270"/>
            <a:ext cx="2209800" cy="23507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8" grpId="0"/>
      <p:bldP spid="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wisdom	/ˈwɪzdəm/	n.智慧;才智</a:t>
            </a:r>
            <a:endParaRPr lang="zh-CN" altLang="en-US" sz="2400" b="1">
              <a:solidFill>
                <a:srgbClr val="7030A0"/>
              </a:solidFill>
            </a:endParaRPr>
          </a:p>
        </p:txBody>
      </p:sp>
      <p:sp>
        <p:nvSpPr>
          <p:cNvPr id="100" name="文本框 99"/>
          <p:cNvSpPr txBox="1"/>
          <p:nvPr/>
        </p:nvSpPr>
        <p:spPr>
          <a:xfrm>
            <a:off x="194310" y="2569845"/>
            <a:ext cx="5080000" cy="521970"/>
          </a:xfrm>
          <a:prstGeom prst="rect">
            <a:avLst/>
          </a:prstGeom>
          <a:noFill/>
          <a:ln w="9525">
            <a:noFill/>
          </a:ln>
        </p:spPr>
        <p:txBody>
          <a:bodyPr>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He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wisely </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decided to tell the truth. </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194310" y="1278255"/>
            <a:ext cx="9444355" cy="953135"/>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They are the representatives of ancient civilization and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the wisdom of </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ancient folks.</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194310" y="779780"/>
            <a:ext cx="10275570" cy="521970"/>
          </a:xfrm>
          <a:prstGeom prst="rect">
            <a:avLst/>
          </a:prstGeom>
          <a:noFill/>
        </p:spPr>
        <p:txBody>
          <a:bodyPr wrap="square" rtlCol="0" anchor="t">
            <a:spAutoFit/>
          </a:bodyPr>
          <a:p>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他们是古代文明的代表，是古人</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智慧的结晶</a:t>
            </a:r>
            <a:r>
              <a:rPr 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(2021天津卷应用文)</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164465" y="2119630"/>
            <a:ext cx="6462395" cy="521970"/>
          </a:xfrm>
          <a:prstGeom prst="rect">
            <a:avLst/>
          </a:prstGeom>
          <a:noFill/>
        </p:spPr>
        <p:txBody>
          <a:bodyPr wrap="square" rtlCol="0" anchor="t">
            <a:spAutoFit/>
          </a:bodyPr>
          <a:p>
            <a:pPr indent="0"/>
            <a:r>
              <a:rPr lang="en-US" altLang="zh-CN" sz="2800">
                <a:solidFill>
                  <a:schemeClr val="tx1"/>
                </a:solidFill>
                <a:latin typeface="宋体" panose="02010600030101010101" pitchFamily="2" charset="-122"/>
                <a:ea typeface="宋体" panose="02010600030101010101" pitchFamily="2" charset="-122"/>
                <a:sym typeface="+mn-ea"/>
              </a:rPr>
              <a:t>2.</a:t>
            </a:r>
            <a:r>
              <a:rPr lang="zh-CN" sz="2800">
                <a:solidFill>
                  <a:schemeClr val="tx1"/>
                </a:solidFill>
                <a:latin typeface="宋体" panose="02010600030101010101" pitchFamily="2" charset="-122"/>
                <a:ea typeface="宋体" panose="02010600030101010101" pitchFamily="2" charset="-122"/>
                <a:sym typeface="+mn-ea"/>
              </a:rPr>
              <a:t>他</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明智地</a:t>
            </a:r>
            <a:r>
              <a:rPr lang="zh-CN" sz="2800">
                <a:solidFill>
                  <a:schemeClr val="tx1"/>
                </a:solidFill>
                <a:latin typeface="宋体" panose="02010600030101010101" pitchFamily="2" charset="-122"/>
                <a:ea typeface="宋体" panose="02010600030101010101" pitchFamily="2" charset="-122"/>
                <a:sym typeface="+mn-ea"/>
              </a:rPr>
              <a:t>决定实话实说。</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13" name="文本框 12"/>
          <p:cNvSpPr txBox="1"/>
          <p:nvPr/>
        </p:nvSpPr>
        <p:spPr>
          <a:xfrm>
            <a:off x="164465" y="3993515"/>
            <a:ext cx="9995535" cy="953135"/>
          </a:xfrm>
          <a:prstGeom prst="rect">
            <a:avLst/>
          </a:prstGeom>
          <a:noFill/>
        </p:spPr>
        <p:txBody>
          <a:bodyPr wrap="square" rtlCol="0" anchor="t">
            <a:spAutoFit/>
          </a:bodyPr>
          <a:p>
            <a:pPr indent="0"/>
            <a:r>
              <a:rPr 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Forgetful people like me may lose things repeatedly, so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it</a:t>
            </a:r>
            <a:r>
              <a:rPr lang="en-US" altLang="zh-CN" sz="28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s unwise to</a:t>
            </a:r>
            <a:r>
              <a:rPr 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 give up the tent.</a:t>
            </a:r>
            <a:endParaRPr lang="en-US"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6" name="文本框 15"/>
          <p:cNvSpPr txBox="1"/>
          <p:nvPr/>
        </p:nvSpPr>
        <p:spPr>
          <a:xfrm>
            <a:off x="300990" y="5653405"/>
            <a:ext cx="9540240" cy="953135"/>
          </a:xfrm>
          <a:prstGeom prst="rect">
            <a:avLst/>
          </a:prstGeom>
          <a:noFill/>
        </p:spPr>
        <p:txBody>
          <a:bodyPr wrap="square" rtlCol="0" anchor="t">
            <a:spAutoFit/>
          </a:bodyPr>
          <a:p>
            <a:pPr indent="0"/>
            <a:r>
              <a:rPr 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Vhat's more, it is wise to refuse to meet strangers who could put us in danger.</a:t>
            </a:r>
            <a:endParaRPr lang="en-US"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7" name="文本框 16"/>
          <p:cNvSpPr txBox="1"/>
          <p:nvPr/>
        </p:nvSpPr>
        <p:spPr>
          <a:xfrm>
            <a:off x="194310" y="3163570"/>
            <a:ext cx="9966325" cy="953135"/>
          </a:xfrm>
          <a:prstGeom prst="rect">
            <a:avLst/>
          </a:prstGeom>
          <a:noFill/>
        </p:spPr>
        <p:txBody>
          <a:bodyPr wrap="square" rtlCol="0" anchor="t">
            <a:spAutoFit/>
          </a:bodyPr>
          <a:p>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像我这样健忘的人可能会反复失去东西，所以放弃帐篷是</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不明智的</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rPr>
              <a:t>(</a:t>
            </a:r>
            <a:r>
              <a:rPr lang="zh-CN" altLang="en-US" sz="2000" b="1">
                <a:solidFill>
                  <a:schemeClr val="accent6">
                    <a:lumMod val="75000"/>
                  </a:schemeClr>
                </a:solidFill>
                <a:sym typeface="+mn-ea"/>
              </a:rPr>
              <a:t>2017年11月浙江卷续写</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18" name="文本框 17"/>
          <p:cNvSpPr txBox="1"/>
          <p:nvPr/>
        </p:nvSpPr>
        <p:spPr>
          <a:xfrm>
            <a:off x="164465" y="4823460"/>
            <a:ext cx="8766810" cy="953135"/>
          </a:xfrm>
          <a:prstGeom prst="rect">
            <a:avLst/>
          </a:prstGeom>
          <a:noFill/>
        </p:spPr>
        <p:txBody>
          <a:bodyPr wrap="square" rtlCol="0" anchor="t">
            <a:spAutoFit/>
          </a:bodyPr>
          <a:p>
            <a:pPr algn="l">
              <a:buClrTx/>
              <a:buSzTx/>
              <a:buFontTx/>
            </a:pP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4.</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更重要的是，拒绝会见</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可能会给我们带来危险</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陌生人</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是明智的</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rPr>
              <a:t>(应用文之</a:t>
            </a:r>
            <a:r>
              <a:rPr lang="zh-CN" altLang="en-US" sz="2000" b="1">
                <a:solidFill>
                  <a:schemeClr val="accent6">
                    <a:lumMod val="75000"/>
                  </a:schemeClr>
                </a:solidFill>
                <a:sym typeface="+mn-ea"/>
              </a:rPr>
              <a:t>"Stay Safe Online" 为题投稿</a:t>
            </a:r>
            <a:r>
              <a:rPr lang="zh-CN" altLang="en-US" sz="2000" b="1">
                <a:solidFill>
                  <a:schemeClr val="accent6">
                    <a:lumMod val="75000"/>
                  </a:schemeClr>
                </a:solidFill>
              </a:rPr>
              <a:t>)</a:t>
            </a:r>
            <a:endParaRPr lang="zh-CN" altLang="en-US" sz="2000" b="1">
              <a:solidFill>
                <a:schemeClr val="accent6">
                  <a:lumMod val="75000"/>
                </a:schemeClr>
              </a:solidFill>
            </a:endParaRPr>
          </a:p>
        </p:txBody>
      </p:sp>
      <p:pic>
        <p:nvPicPr>
          <p:cNvPr id="19" name="图片 18"/>
          <p:cNvPicPr>
            <a:picLocks noChangeAspect="1"/>
          </p:cNvPicPr>
          <p:nvPr/>
        </p:nvPicPr>
        <p:blipFill>
          <a:blip r:embed="rId3"/>
          <a:stretch>
            <a:fillRect/>
          </a:stretch>
        </p:blipFill>
        <p:spPr>
          <a:xfrm>
            <a:off x="9638665" y="1127760"/>
            <a:ext cx="2295525" cy="2781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to="" calcmode="lin" valueType="num">
                                      <p:cBhvr>
                                        <p:cTn id="12" dur="1" fill="hold"/>
                                        <p:tgtEl>
                                          <p:spTgt spid="10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to="" calcmode="lin" valueType="num">
                                      <p:cBhvr>
                                        <p:cTn id="22" dur="1" fill="hold"/>
                                        <p:tgtEl>
                                          <p:spTgt spid="1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0" grpId="0"/>
      <p:bldP spid="100" grpId="1"/>
      <p:bldP spid="13" grpId="0"/>
      <p:bldP spid="13" grpId="1"/>
      <p:bldP spid="16" grpId="0"/>
      <p:bldP spid="16"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347585" cy="460375"/>
          </a:xfrm>
          <a:prstGeom prst="rect">
            <a:avLst/>
          </a:prstGeom>
          <a:noFill/>
        </p:spPr>
        <p:txBody>
          <a:bodyPr wrap="square" rtlCol="0" anchor="t">
            <a:spAutoFit/>
          </a:bodyPr>
          <a:p>
            <a:r>
              <a:rPr lang="zh-CN" altLang="en-US" sz="2400" b="1">
                <a:solidFill>
                  <a:srgbClr val="7030A0"/>
                </a:solidFill>
              </a:rPr>
              <a:t>suffer	/ˈsʌfə(r)/	vt.遭受;蒙受 vi.受苦</a:t>
            </a:r>
            <a:endParaRPr lang="zh-CN" altLang="en-US" sz="2400" b="1">
              <a:solidFill>
                <a:srgbClr val="7030A0"/>
              </a:solidFill>
            </a:endParaRPr>
          </a:p>
        </p:txBody>
      </p:sp>
      <p:sp>
        <p:nvSpPr>
          <p:cNvPr id="100" name="文本框 99"/>
          <p:cNvSpPr txBox="1"/>
          <p:nvPr/>
        </p:nvSpPr>
        <p:spPr>
          <a:xfrm>
            <a:off x="309245" y="4490085"/>
            <a:ext cx="9700895"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The incident woke memories of his past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sufferings</a:t>
            </a:r>
            <a:r>
              <a:rPr lang="en-US" sz="2800" b="0">
                <a:latin typeface="Times New Roman" panose="02020603050405020304" charset="0"/>
                <a:ea typeface="宋体" panose="02010600030101010101" pitchFamily="2" charset="-122"/>
                <a:cs typeface="Times New Roman" panose="02020603050405020304" charset="0"/>
              </a:rPr>
              <a:t>.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309245" y="1470660"/>
            <a:ext cx="11641455" cy="521970"/>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sym typeface="+mn-ea"/>
              </a:rPr>
              <a:t>In these days of technological change we all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suffer from</a:t>
            </a:r>
            <a:r>
              <a:rPr lang="zh-CN" altLang="en-US" sz="2800">
                <a:latin typeface="Times New Roman" panose="02020603050405020304" charset="0"/>
                <a:cs typeface="Times New Roman" panose="02020603050405020304" charset="0"/>
                <a:sym typeface="+mn-ea"/>
              </a:rPr>
              <a:t> information overload.</a:t>
            </a:r>
            <a:endParaRPr lang="zh-CN" altLang="en-US" sz="2800">
              <a:latin typeface="Times New Roman" panose="02020603050405020304" charset="0"/>
              <a:cs typeface="Times New Roman" panose="02020603050405020304" charset="0"/>
              <a:sym typeface="+mn-ea"/>
            </a:endParaRPr>
          </a:p>
        </p:txBody>
      </p:sp>
      <p:sp>
        <p:nvSpPr>
          <p:cNvPr id="7" name="文本框 6"/>
          <p:cNvSpPr txBox="1"/>
          <p:nvPr/>
        </p:nvSpPr>
        <p:spPr>
          <a:xfrm>
            <a:off x="309245" y="888365"/>
            <a:ext cx="10812145"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在这个科技日新月异的时代，过多的信息使我们</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应接不暇</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(应用文)</a:t>
            </a:r>
            <a:endParaRPr lang="zh-CN" altLang="en-US" sz="2000" b="1">
              <a:solidFill>
                <a:schemeClr val="accent6">
                  <a:lumMod val="75000"/>
                </a:schemeClr>
              </a:solidFill>
              <a:sym typeface="+mn-ea"/>
            </a:endParaRPr>
          </a:p>
        </p:txBody>
      </p:sp>
      <p:sp>
        <p:nvSpPr>
          <p:cNvPr id="105" name="文本框 104"/>
          <p:cNvSpPr txBox="1"/>
          <p:nvPr/>
        </p:nvSpPr>
        <p:spPr>
          <a:xfrm>
            <a:off x="309245" y="2910840"/>
            <a:ext cx="9700895" cy="95313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Despite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suffering unimaginable hardships</a:t>
            </a:r>
            <a:r>
              <a:rPr lang="zh-CN" sz="2800" b="0">
                <a:latin typeface="Times New Roman" panose="02020603050405020304" charset="0"/>
                <a:ea typeface="宋体" panose="02010600030101010101" pitchFamily="2" charset="-122"/>
                <a:cs typeface="Times New Roman" panose="02020603050405020304" charset="0"/>
              </a:rPr>
              <a:t>，</a:t>
            </a:r>
            <a:r>
              <a:rPr lang="en-US" sz="2800" b="0">
                <a:latin typeface="Times New Roman" panose="02020603050405020304" charset="0"/>
                <a:ea typeface="宋体" panose="02010600030101010101" pitchFamily="2" charset="-122"/>
                <a:cs typeface="Times New Roman" panose="02020603050405020304" charset="0"/>
              </a:rPr>
              <a:t>Salvador had survived his journey.</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nvSpPr>
        <p:spPr>
          <a:xfrm>
            <a:off x="309245" y="2089150"/>
            <a:ext cx="9173210" cy="953135"/>
          </a:xfrm>
          <a:prstGeom prst="rect">
            <a:avLst/>
          </a:prstGeom>
          <a:noFill/>
          <a:ln w="9525">
            <a:noFill/>
          </a:ln>
        </p:spPr>
        <p:txBody>
          <a:bodyPr wrap="square">
            <a:spAutoFit/>
          </a:bodyPr>
          <a:p>
            <a:pPr algn="l">
              <a:buClrTx/>
              <a:buSzTx/>
              <a:buFontTx/>
            </a:pPr>
            <a:r>
              <a:rPr lang="en-US" altLang="zh-CN" sz="2800" b="0">
                <a:latin typeface="宋体" panose="02010600030101010101" pitchFamily="2" charset="-122"/>
                <a:ea typeface="宋体" panose="02010600030101010101" pitchFamily="2" charset="-122"/>
                <a:cs typeface="宋体" panose="02010600030101010101" pitchFamily="2" charset="-122"/>
              </a:rPr>
              <a:t>2.</a:t>
            </a:r>
            <a:r>
              <a:rPr lang="zh-CN" sz="2800" b="0">
                <a:latin typeface="宋体" panose="02010600030101010101" pitchFamily="2" charset="-122"/>
                <a:ea typeface="宋体" panose="02010600030101010101" pitchFamily="2" charset="-122"/>
                <a:cs typeface="宋体" panose="02010600030101010101" pitchFamily="2" charset="-122"/>
              </a:rPr>
              <a:t>尽管</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经历了难以想象的困难</a:t>
            </a:r>
            <a:r>
              <a:rPr lang="zh-CN" sz="2800" b="0">
                <a:latin typeface="宋体" panose="02010600030101010101" pitchFamily="2" charset="-122"/>
                <a:ea typeface="宋体" panose="02010600030101010101" pitchFamily="2" charset="-122"/>
                <a:cs typeface="宋体" panose="02010600030101010101" pitchFamily="2" charset="-122"/>
              </a:rPr>
              <a:t>，萨尔瓦多还是在旅途中幸存了下来。</a:t>
            </a:r>
            <a:r>
              <a:rPr lang="zh-CN" altLang="en-US" sz="2000" b="1">
                <a:solidFill>
                  <a:schemeClr val="accent6">
                    <a:lumMod val="75000"/>
                  </a:schemeClr>
                </a:solidFill>
              </a:rPr>
              <a:t>(续写之</a:t>
            </a:r>
            <a:r>
              <a:rPr lang="zh-CN" altLang="en-US" sz="2000" b="1">
                <a:solidFill>
                  <a:schemeClr val="accent6">
                    <a:lumMod val="75000"/>
                  </a:schemeClr>
                </a:solidFill>
                <a:sym typeface="+mn-ea"/>
              </a:rPr>
              <a:t>海上失联</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9" name="文本框 8"/>
          <p:cNvSpPr txBox="1"/>
          <p:nvPr/>
        </p:nvSpPr>
        <p:spPr>
          <a:xfrm>
            <a:off x="300990" y="3863975"/>
            <a:ext cx="7841615" cy="521970"/>
          </a:xfrm>
          <a:prstGeom prst="rect">
            <a:avLst/>
          </a:prstGeom>
          <a:noFill/>
        </p:spPr>
        <p:txBody>
          <a:bodyPr wrap="square" rtlCol="0" anchor="t">
            <a:spAutoFit/>
          </a:bodyPr>
          <a:p>
            <a:pPr indent="0"/>
            <a:r>
              <a:rPr lang="en-US" altLang="zh-CN" sz="2800">
                <a:latin typeface="宋体" panose="02010600030101010101" pitchFamily="2" charset="-122"/>
                <a:ea typeface="宋体" panose="02010600030101010101" pitchFamily="2" charset="-122"/>
                <a:cs typeface="宋体" panose="02010600030101010101" pitchFamily="2" charset="-122"/>
                <a:sym typeface="+mn-ea"/>
              </a:rPr>
              <a:t>3.</a:t>
            </a:r>
            <a:r>
              <a:rPr lang="zh-CN" sz="2800">
                <a:latin typeface="宋体" panose="02010600030101010101" pitchFamily="2" charset="-122"/>
                <a:ea typeface="宋体" panose="02010600030101010101" pitchFamily="2" charset="-122"/>
                <a:cs typeface="宋体" panose="02010600030101010101" pitchFamily="2" charset="-122"/>
                <a:sym typeface="+mn-ea"/>
              </a:rPr>
              <a:t>这件事唤起了他对往昔</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苦难</a:t>
            </a:r>
            <a:r>
              <a:rPr lang="zh-CN" sz="2800">
                <a:latin typeface="宋体" panose="02010600030101010101" pitchFamily="2" charset="-122"/>
                <a:ea typeface="宋体" panose="02010600030101010101" pitchFamily="2" charset="-122"/>
                <a:cs typeface="宋体" panose="02010600030101010101" pitchFamily="2" charset="-122"/>
                <a:sym typeface="+mn-ea"/>
              </a:rPr>
              <a:t>的回忆。</a:t>
            </a:r>
            <a:r>
              <a:rPr lang="zh-CN" altLang="en-US" sz="2000" b="1">
                <a:solidFill>
                  <a:schemeClr val="accent6">
                    <a:lumMod val="75000"/>
                  </a:schemeClr>
                </a:solidFill>
                <a:sym typeface="+mn-ea"/>
              </a:rPr>
              <a:t>(续写)</a:t>
            </a:r>
            <a:endParaRPr lang="zh-CN" altLang="en-US" sz="2000" b="1">
              <a:solidFill>
                <a:schemeClr val="accent6">
                  <a:lumMod val="75000"/>
                </a:schemeClr>
              </a:solidFill>
              <a:sym typeface="+mn-ea"/>
            </a:endParaRPr>
          </a:p>
        </p:txBody>
      </p:sp>
      <p:pic>
        <p:nvPicPr>
          <p:cNvPr id="10" name="图片 9"/>
          <p:cNvPicPr>
            <a:picLocks noChangeAspect="1"/>
          </p:cNvPicPr>
          <p:nvPr/>
        </p:nvPicPr>
        <p:blipFill>
          <a:blip r:embed="rId3"/>
          <a:stretch>
            <a:fillRect/>
          </a:stretch>
        </p:blipFill>
        <p:spPr>
          <a:xfrm>
            <a:off x="9482455" y="2077085"/>
            <a:ext cx="2344420" cy="1882775"/>
          </a:xfrm>
          <a:prstGeom prst="rect">
            <a:avLst/>
          </a:prstGeom>
        </p:spPr>
      </p:pic>
      <p:pic>
        <p:nvPicPr>
          <p:cNvPr id="13" name="图片 12"/>
          <p:cNvPicPr>
            <a:picLocks noChangeAspect="1"/>
          </p:cNvPicPr>
          <p:nvPr/>
        </p:nvPicPr>
        <p:blipFill>
          <a:blip r:embed="rId4"/>
          <a:stretch>
            <a:fillRect/>
          </a:stretch>
        </p:blipFill>
        <p:spPr>
          <a:xfrm>
            <a:off x="8721090" y="4674870"/>
            <a:ext cx="3105785" cy="19246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 to="" calcmode="lin" valueType="num">
                                      <p:cBhvr>
                                        <p:cTn id="12" dur="1" fill="hold"/>
                                        <p:tgtEl>
                                          <p:spTgt spid="10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 to="" calcmode="lin" valueType="num">
                                      <p:cBhvr>
                                        <p:cTn id="17" dur="1" fill="hold"/>
                                        <p:tgtEl>
                                          <p:spTgt spid="10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5" grpId="0"/>
      <p:bldP spid="105" grpId="1"/>
      <p:bldP spid="100" grpId="0"/>
      <p:bldP spid="10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306310" cy="460375"/>
          </a:xfrm>
          <a:prstGeom prst="rect">
            <a:avLst/>
          </a:prstGeom>
          <a:noFill/>
        </p:spPr>
        <p:txBody>
          <a:bodyPr wrap="square" rtlCol="0" anchor="t">
            <a:spAutoFit/>
          </a:bodyPr>
          <a:p>
            <a:r>
              <a:rPr lang="zh-CN" altLang="en-US" sz="2400" b="1">
                <a:solidFill>
                  <a:srgbClr val="7030A0"/>
                </a:solidFill>
              </a:rPr>
              <a:t>erupt	/ɪˈrʌpt/	vi.&amp;vt.火山爆发;岩浆喷出</a:t>
            </a:r>
            <a:endParaRPr lang="zh-CN" altLang="en-US" sz="2400" b="1">
              <a:solidFill>
                <a:srgbClr val="7030A0"/>
              </a:solidFill>
            </a:endParaRPr>
          </a:p>
        </p:txBody>
      </p:sp>
      <p:sp>
        <p:nvSpPr>
          <p:cNvPr id="5" name="文本框 4"/>
          <p:cNvSpPr txBox="1"/>
          <p:nvPr/>
        </p:nvSpPr>
        <p:spPr>
          <a:xfrm>
            <a:off x="508000" y="5555615"/>
            <a:ext cx="9185275" cy="521970"/>
          </a:xfrm>
          <a:prstGeom prst="rect">
            <a:avLst/>
          </a:prstGeom>
          <a:noFill/>
        </p:spPr>
        <p:txBody>
          <a:bodyPr wrap="square" rtlCol="0" anchor="t">
            <a:spAutoFit/>
          </a:bodyPr>
          <a:p>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Then, without warning, she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erupts into laughter</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671195" y="1606550"/>
            <a:ext cx="9022080" cy="953135"/>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 Hardly had he finished the last word of the song when</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 a wave of applause erupted </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from the audience.</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671195" y="829945"/>
            <a:ext cx="8711565" cy="953135"/>
          </a:xfrm>
          <a:prstGeom prst="rect">
            <a:avLst/>
          </a:prstGeom>
          <a:noFill/>
          <a:ln w="9525">
            <a:noFill/>
          </a:ln>
        </p:spPr>
        <p:txBody>
          <a:bodyPr wrap="square">
            <a:spAutoFit/>
          </a:bodyPr>
          <a:p>
            <a:pPr indent="0"/>
            <a:r>
              <a:rPr lang="en-US" altLang="zh-CN" sz="2800" b="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sz="2800" b="0">
                <a:solidFill>
                  <a:schemeClr val="tx1"/>
                </a:solidFill>
                <a:latin typeface="宋体" panose="02010600030101010101" pitchFamily="2" charset="-122"/>
                <a:ea typeface="宋体" panose="02010600030101010101" pitchFamily="2" charset="-122"/>
                <a:cs typeface="宋体" panose="02010600030101010101" pitchFamily="2" charset="-122"/>
              </a:rPr>
              <a:t>他还没唱完这首歌的最后一个字，观众就</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爆发了一阵掌声</a:t>
            </a:r>
            <a:r>
              <a:rPr lang="zh-CN" sz="2800" b="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rPr>
              <a:t>(续写之</a:t>
            </a:r>
            <a:r>
              <a:rPr lang="zh-CN" altLang="en-US" sz="2000" b="1">
                <a:solidFill>
                  <a:schemeClr val="accent6">
                    <a:lumMod val="75000"/>
                  </a:schemeClr>
                </a:solidFill>
                <a:sym typeface="+mn-ea"/>
              </a:rPr>
              <a:t>选择</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8" name="文本框 7"/>
          <p:cNvSpPr txBox="1"/>
          <p:nvPr/>
        </p:nvSpPr>
        <p:spPr>
          <a:xfrm>
            <a:off x="508000" y="3081655"/>
            <a:ext cx="9185275" cy="521970"/>
          </a:xfrm>
          <a:prstGeom prst="rect">
            <a:avLst/>
          </a:prstGeom>
          <a:noFill/>
        </p:spPr>
        <p:txBody>
          <a:bodyPr wrap="square" rtlCol="0" anchor="t">
            <a:spAutoFit/>
          </a:bodyPr>
          <a:p>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My father just</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 erupted into fury</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nvSpPr>
        <p:spPr>
          <a:xfrm>
            <a:off x="309245" y="2621280"/>
            <a:ext cx="6096000" cy="521970"/>
          </a:xfrm>
          <a:prstGeom prst="rect">
            <a:avLst/>
          </a:prstGeom>
          <a:noFill/>
        </p:spPr>
        <p:txBody>
          <a:bodyPr wrap="square" rtlCol="0" anchor="t">
            <a:spAutoFit/>
          </a:bodyPr>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我父亲</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勃然大怒</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508000" y="3604260"/>
            <a:ext cx="7461885" cy="521970"/>
          </a:xfrm>
          <a:prstGeom prst="rect">
            <a:avLst/>
          </a:prstGeom>
          <a:noFill/>
        </p:spPr>
        <p:txBody>
          <a:bodyPr wrap="square" rtlCol="0" anchor="t">
            <a:spAutoFit/>
          </a:bodyPr>
          <a:p>
            <a:pPr algn="l"/>
            <a:r>
              <a:rPr lang="en-US" altLang="zh-CN" sz="2800">
                <a:solidFill>
                  <a:schemeClr val="tx1"/>
                </a:solidFill>
                <a:latin typeface="宋体" panose="02010600030101010101" pitchFamily="2" charset="-122"/>
                <a:ea typeface="宋体" panose="02010600030101010101" pitchFamily="2" charset="-122"/>
                <a:sym typeface="+mn-ea"/>
              </a:rPr>
              <a:t>3.</a:t>
            </a:r>
            <a:r>
              <a:rPr lang="zh-CN" altLang="en-US" sz="2800">
                <a:solidFill>
                  <a:schemeClr val="tx1"/>
                </a:solidFill>
                <a:latin typeface="宋体" panose="02010600030101010101" pitchFamily="2" charset="-122"/>
                <a:ea typeface="宋体" panose="02010600030101010101" pitchFamily="2" charset="-122"/>
                <a:sym typeface="+mn-ea"/>
              </a:rPr>
              <a:t>戴维斯第三次得分，观众</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欢声雷动</a:t>
            </a:r>
            <a:r>
              <a:rPr lang="zh-CN" altLang="en-US" sz="2800">
                <a:solidFill>
                  <a:schemeClr val="tx1"/>
                </a:solidFill>
                <a:latin typeface="宋体" panose="02010600030101010101" pitchFamily="2" charset="-122"/>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13" name="文本框 12"/>
          <p:cNvSpPr txBox="1"/>
          <p:nvPr/>
        </p:nvSpPr>
        <p:spPr>
          <a:xfrm>
            <a:off x="508000" y="4231005"/>
            <a:ext cx="9185275" cy="521970"/>
          </a:xfrm>
          <a:prstGeom prst="rect">
            <a:avLst/>
          </a:prstGeom>
          <a:noFill/>
        </p:spPr>
        <p:txBody>
          <a:bodyPr wrap="square" rtlCol="0" anchor="t">
            <a:spAutoFit/>
          </a:bodyPr>
          <a:p>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When Davis scored for the third time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the crowd erupted</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6" name="文本框 15"/>
          <p:cNvSpPr txBox="1"/>
          <p:nvPr/>
        </p:nvSpPr>
        <p:spPr>
          <a:xfrm>
            <a:off x="508000" y="4787900"/>
            <a:ext cx="7131050" cy="521970"/>
          </a:xfrm>
          <a:prstGeom prst="rect">
            <a:avLst/>
          </a:prstGeom>
          <a:noFill/>
        </p:spPr>
        <p:txBody>
          <a:bodyPr wrap="square" rtlCol="0" anchor="t">
            <a:spAutoFit/>
          </a:bodyPr>
          <a:p>
            <a:pPr algn="l"/>
            <a:r>
              <a:rPr lang="en-US" altLang="zh-CN" sz="2800">
                <a:solidFill>
                  <a:schemeClr val="tx1"/>
                </a:solidFill>
                <a:latin typeface="宋体" panose="02010600030101010101" pitchFamily="2" charset="-122"/>
                <a:ea typeface="宋体" panose="02010600030101010101" pitchFamily="2" charset="-122"/>
                <a:sym typeface="+mn-ea"/>
              </a:rPr>
              <a:t>4.</a:t>
            </a:r>
            <a:r>
              <a:rPr lang="zh-CN" altLang="en-US" sz="2800">
                <a:solidFill>
                  <a:schemeClr val="tx1"/>
                </a:solidFill>
                <a:latin typeface="宋体" panose="02010600030101010101" pitchFamily="2" charset="-122"/>
                <a:ea typeface="宋体" panose="02010600030101010101" pitchFamily="2" charset="-122"/>
                <a:sym typeface="+mn-ea"/>
              </a:rPr>
              <a:t>然后，突如其来地，她</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爆发出笑声</a:t>
            </a:r>
            <a:r>
              <a:rPr lang="zh-CN" altLang="en-US" sz="2800">
                <a:solidFill>
                  <a:schemeClr val="tx1"/>
                </a:solidFill>
                <a:latin typeface="宋体" panose="02010600030101010101" pitchFamily="2" charset="-122"/>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pic>
        <p:nvPicPr>
          <p:cNvPr id="17" name="图片 16" descr="5462bd91-1f07-4917-9ae9-ae9d26b55e9a"/>
          <p:cNvPicPr>
            <a:picLocks noChangeAspect="1"/>
          </p:cNvPicPr>
          <p:nvPr/>
        </p:nvPicPr>
        <p:blipFill>
          <a:blip r:embed="rId3"/>
          <a:stretch>
            <a:fillRect/>
          </a:stretch>
        </p:blipFill>
        <p:spPr>
          <a:xfrm>
            <a:off x="8679815" y="214630"/>
            <a:ext cx="3524250" cy="2857500"/>
          </a:xfrm>
          <a:prstGeom prst="rect">
            <a:avLst/>
          </a:prstGeom>
        </p:spPr>
      </p:pic>
      <p:pic>
        <p:nvPicPr>
          <p:cNvPr id="18" name="图片 17"/>
          <p:cNvPicPr>
            <a:picLocks noChangeAspect="1"/>
          </p:cNvPicPr>
          <p:nvPr/>
        </p:nvPicPr>
        <p:blipFill>
          <a:blip r:embed="rId4"/>
          <a:stretch>
            <a:fillRect/>
          </a:stretch>
        </p:blipFill>
        <p:spPr>
          <a:xfrm>
            <a:off x="9105900" y="3889375"/>
            <a:ext cx="3086100" cy="2733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3" grpId="0"/>
      <p:bldP spid="13" grpId="1"/>
      <p:bldP spid="5" grpId="0"/>
      <p:bldP spid="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706995" cy="460375"/>
          </a:xfrm>
          <a:prstGeom prst="rect">
            <a:avLst/>
          </a:prstGeom>
          <a:noFill/>
        </p:spPr>
        <p:txBody>
          <a:bodyPr wrap="square" rtlCol="0" anchor="t">
            <a:spAutoFit/>
          </a:bodyPr>
          <a:p>
            <a:r>
              <a:rPr lang="zh-CN" altLang="en-US" sz="2400" b="1">
                <a:solidFill>
                  <a:srgbClr val="7030A0"/>
                </a:solidFill>
              </a:rPr>
              <a:t>supply	/səˈplaɪ/	n.供应;补给 vt.供应;供给</a:t>
            </a:r>
            <a:endParaRPr lang="zh-CN" altLang="en-US" sz="2400" b="1">
              <a:solidFill>
                <a:srgbClr val="7030A0"/>
              </a:solidFill>
            </a:endParaRPr>
          </a:p>
        </p:txBody>
      </p:sp>
      <p:sp>
        <p:nvSpPr>
          <p:cNvPr id="3" name="文本框 2"/>
          <p:cNvSpPr txBox="1"/>
          <p:nvPr>
            <p:custDataLst>
              <p:tags r:id="rId3"/>
            </p:custDataLst>
          </p:nvPr>
        </p:nvSpPr>
        <p:spPr>
          <a:xfrm>
            <a:off x="86360" y="1195705"/>
            <a:ext cx="12105640" cy="1383665"/>
          </a:xfrm>
          <a:prstGeom prst="rect">
            <a:avLst/>
          </a:prstGeom>
          <a:noFill/>
        </p:spPr>
        <p:txBody>
          <a:bodyPr wrap="square" rtlCol="0" anchor="t">
            <a:spAutoFit/>
          </a:bodyPr>
          <a:p>
            <a:pPr algn="l"/>
            <a:r>
              <a:rPr lang="zh-CN" altLang="en-US" sz="2800">
                <a:latin typeface="Times New Roman" panose="02020603050405020304" charset="0"/>
                <a:cs typeface="Times New Roman" panose="02020603050405020304" charset="0"/>
              </a:rPr>
              <a:t>（1） Moreover，the competition will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supply you with a chance</a:t>
            </a:r>
            <a:r>
              <a:rPr lang="zh-CN" altLang="en-US" sz="2800">
                <a:latin typeface="Times New Roman" panose="02020603050405020304" charset="0"/>
                <a:cs typeface="Times New Roman" panose="02020603050405020304" charset="0"/>
              </a:rPr>
              <a:t> to develop your creativity and build friendship with other students who share the same interest with you.</a:t>
            </a:r>
            <a:endParaRPr lang="zh-CN" altLang="en-US" sz="2800">
              <a:latin typeface="Times New Roman" panose="02020603050405020304" charset="0"/>
              <a:cs typeface="Times New Roman" panose="02020603050405020304" charset="0"/>
            </a:endParaRPr>
          </a:p>
        </p:txBody>
      </p:sp>
      <p:sp>
        <p:nvSpPr>
          <p:cNvPr id="6" name="文本框 5"/>
          <p:cNvSpPr txBox="1"/>
          <p:nvPr>
            <p:custDataLst>
              <p:tags r:id="rId4"/>
            </p:custDataLst>
          </p:nvPr>
        </p:nvSpPr>
        <p:spPr>
          <a:xfrm>
            <a:off x="86360" y="4092575"/>
            <a:ext cx="11044555" cy="1383665"/>
          </a:xfrm>
          <a:prstGeom prst="rect">
            <a:avLst/>
          </a:prstGeom>
          <a:noFill/>
          <a:ln w="9525">
            <a:noFill/>
          </a:ln>
        </p:spPr>
        <p:txBody>
          <a:bodyPr wrap="square">
            <a:spAutoFit/>
          </a:bodyPr>
          <a:p>
            <a:pPr indent="0"/>
            <a:r>
              <a:rPr lang="en-US" sz="2800" b="0">
                <a:solidFill>
                  <a:srgbClr val="000000"/>
                </a:solidFill>
                <a:latin typeface="Times New Roman" panose="02020603050405020304" charset="0"/>
                <a:ea typeface="宋体" panose="02010600030101010101" pitchFamily="2" charset="-122"/>
                <a:cs typeface="Times New Roman" panose="02020603050405020304" charset="0"/>
              </a:rPr>
              <a:t>What's more, some water conservation projects haven't been functioning properly, thus people there have had to rely more heavily on rainfall for their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water supply</a:t>
            </a:r>
            <a:r>
              <a:rPr lang="en-US" sz="2800" b="0">
                <a:solidFill>
                  <a:srgbClr val="000000"/>
                </a:solidFill>
                <a:latin typeface="Times New Roman" panose="02020603050405020304" charset="0"/>
                <a:ea typeface="宋体" panose="02010600030101010101" pitchFamily="2" charset="-122"/>
                <a:cs typeface="Times New Roman" panose="02020603050405020304" charset="0"/>
              </a:rPr>
              <a:t>. </a:t>
            </a:r>
            <a:endParaRPr lang="en-US" sz="2800" b="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nvSpPr>
        <p:spPr>
          <a:xfrm>
            <a:off x="164465" y="5904865"/>
            <a:ext cx="10669905" cy="953135"/>
          </a:xfrm>
          <a:prstGeom prst="rect">
            <a:avLst/>
          </a:prstGeom>
          <a:noFill/>
          <a:ln w="9525">
            <a:noFill/>
          </a:ln>
        </p:spPr>
        <p:txBody>
          <a:bodyPr wrap="square">
            <a:spAutoFit/>
          </a:bodyPr>
          <a:p>
            <a:pPr indent="0" algn="l" fontAlgn="auto"/>
            <a:r>
              <a:rPr lang="en-US" sz="2800" b="0">
                <a:solidFill>
                  <a:srgbClr val="0A0A0A"/>
                </a:solidFill>
                <a:latin typeface="Times New Roman" panose="02020603050405020304" charset="0"/>
                <a:cs typeface="Times New Roman" panose="02020603050405020304" charset="0"/>
              </a:rPr>
              <a:t>Grandma Lou had been tending a garden for me all these years and had pressed</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 a lifetime supply of love</a:t>
            </a:r>
            <a:r>
              <a:rPr lang="en-US" sz="2800" b="0">
                <a:solidFill>
                  <a:srgbClr val="0A0A0A"/>
                </a:solidFill>
                <a:latin typeface="Times New Roman" panose="02020603050405020304" charset="0"/>
                <a:cs typeface="Times New Roman" panose="02020603050405020304" charset="0"/>
              </a:rPr>
              <a:t> into that old Mason jar.</a:t>
            </a:r>
            <a:endParaRPr lang="en-US" altLang="en-US" sz="2800" b="0">
              <a:solidFill>
                <a:srgbClr val="0A0A0A"/>
              </a:solidFill>
              <a:latin typeface="Times New Roman" panose="02020603050405020304" charset="0"/>
              <a:cs typeface="Times New Roman" panose="02020603050405020304" charset="0"/>
            </a:endParaRPr>
          </a:p>
        </p:txBody>
      </p:sp>
      <p:sp>
        <p:nvSpPr>
          <p:cNvPr id="9" name="文本框 8"/>
          <p:cNvSpPr txBox="1"/>
          <p:nvPr>
            <p:custDataLst>
              <p:tags r:id="rId5"/>
            </p:custDataLst>
          </p:nvPr>
        </p:nvSpPr>
        <p:spPr>
          <a:xfrm>
            <a:off x="300990" y="522605"/>
            <a:ext cx="9192260" cy="829945"/>
          </a:xfrm>
          <a:prstGeom prst="rect">
            <a:avLst/>
          </a:prstGeom>
          <a:noFill/>
        </p:spPr>
        <p:txBody>
          <a:bodyPr wrap="square" rtlCol="0" anchor="t">
            <a:spAutoFit/>
          </a:bodyPr>
          <a:p>
            <a:pPr algn="l"/>
            <a:r>
              <a:rPr lang="zh-CN" altLang="en-US" sz="2400">
                <a:latin typeface="宋体" panose="02010600030101010101" pitchFamily="2" charset="-122"/>
                <a:ea typeface="宋体" panose="02010600030101010101" pitchFamily="2" charset="-122"/>
                <a:cs typeface="宋体" panose="02010600030101010101" pitchFamily="2" charset="-122"/>
                <a:sym typeface="+mn-ea"/>
              </a:rPr>
              <a:t>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此外，这次竞赛将会给你</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提供一个机会</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，帮助你培养创造力，与志同道合的同学建立友谊。</a:t>
            </a:r>
            <a:r>
              <a:rPr lang="zh-CN" altLang="en-US" b="1">
                <a:solidFill>
                  <a:schemeClr val="accent6">
                    <a:lumMod val="75000"/>
                  </a:schemeClr>
                </a:solidFill>
                <a:sym typeface="+mn-ea"/>
              </a:rPr>
              <a:t>(应用文)</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custDataLst>
              <p:tags r:id="rId6"/>
            </p:custDataLst>
          </p:nvPr>
        </p:nvSpPr>
        <p:spPr>
          <a:xfrm>
            <a:off x="0" y="2280920"/>
            <a:ext cx="12191365" cy="1383665"/>
          </a:xfrm>
          <a:prstGeom prst="rect">
            <a:avLst/>
          </a:prstGeom>
          <a:noFill/>
        </p:spPr>
        <p:txBody>
          <a:bodyPr wrap="square" rtlCol="0" anchor="t">
            <a:spAutoFit/>
          </a:bodyPr>
          <a:p>
            <a:pPr algn="l"/>
            <a:r>
              <a:rPr lang="zh-CN" altLang="en-US" sz="2800">
                <a:latin typeface="Times New Roman" panose="02020603050405020304" charset="0"/>
                <a:cs typeface="Times New Roman" panose="02020603050405020304" charset="0"/>
                <a:sym typeface="+mn-ea"/>
              </a:rPr>
              <a:t>（2） Moreover，the competition will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supply a chance to you</a:t>
            </a:r>
            <a:r>
              <a:rPr lang="zh-CN" altLang="en-US" sz="2800">
                <a:latin typeface="Times New Roman" panose="02020603050405020304" charset="0"/>
                <a:cs typeface="Times New Roman" panose="02020603050405020304" charset="0"/>
                <a:sym typeface="+mn-ea"/>
              </a:rPr>
              <a:t> to develop your creativity and build friendship with other students who share the same interest with you.</a:t>
            </a:r>
            <a:endParaRPr lang="zh-CN" altLang="en-US" sz="2800">
              <a:latin typeface="Times New Roman" panose="02020603050405020304" charset="0"/>
              <a:cs typeface="Times New Roman" panose="02020603050405020304" charset="0"/>
              <a:sym typeface="+mn-ea"/>
            </a:endParaRPr>
          </a:p>
        </p:txBody>
      </p:sp>
      <p:sp>
        <p:nvSpPr>
          <p:cNvPr id="13" name="文本框 12"/>
          <p:cNvSpPr txBox="1"/>
          <p:nvPr>
            <p:custDataLst>
              <p:tags r:id="rId7"/>
            </p:custDataLst>
          </p:nvPr>
        </p:nvSpPr>
        <p:spPr>
          <a:xfrm>
            <a:off x="594995" y="3366135"/>
            <a:ext cx="9508490" cy="829945"/>
          </a:xfrm>
          <a:prstGeom prst="rect">
            <a:avLst/>
          </a:prstGeom>
          <a:noFill/>
        </p:spPr>
        <p:txBody>
          <a:bodyPr wrap="square" rtlCol="0" anchor="t">
            <a:spAutoFit/>
          </a:bodyPr>
          <a:p>
            <a:pPr algn="l"/>
            <a:r>
              <a:rPr lang="en-US" altLang="zh-CN" sz="2400">
                <a:latin typeface="宋体" panose="02010600030101010101" pitchFamily="2" charset="-122"/>
                <a:ea typeface="宋体" panose="02010600030101010101" pitchFamily="2" charset="-122"/>
                <a:cs typeface="宋体" panose="02010600030101010101" pitchFamily="2" charset="-122"/>
              </a:rPr>
              <a:t>2.</a:t>
            </a:r>
            <a:r>
              <a:rPr lang="zh-CN" altLang="en-US" sz="2400">
                <a:latin typeface="宋体" panose="02010600030101010101" pitchFamily="2" charset="-122"/>
                <a:ea typeface="宋体" panose="02010600030101010101" pitchFamily="2" charset="-122"/>
                <a:cs typeface="宋体" panose="02010600030101010101" pitchFamily="2" charset="-122"/>
              </a:rPr>
              <a:t>更重要的是，一些节水工程没有正常运行，因此那里的人们不得不更多地依赖降雨来</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供水</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zh-CN" altLang="en-US" sz="1800" b="1">
                <a:solidFill>
                  <a:schemeClr val="accent6">
                    <a:lumMod val="75000"/>
                  </a:schemeClr>
                </a:solidFill>
              </a:rPr>
              <a:t>(应用文之</a:t>
            </a:r>
            <a:r>
              <a:rPr lang="zh-CN" altLang="en-US" sz="1800" b="1">
                <a:solidFill>
                  <a:schemeClr val="accent6">
                    <a:lumMod val="75000"/>
                  </a:schemeClr>
                </a:solidFill>
                <a:sym typeface="+mn-ea"/>
              </a:rPr>
              <a:t>周围的环境</a:t>
            </a:r>
            <a:r>
              <a:rPr lang="zh-CN" altLang="en-US" sz="1800" b="1">
                <a:solidFill>
                  <a:schemeClr val="accent6">
                    <a:lumMod val="75000"/>
                  </a:schemeClr>
                </a:solidFill>
              </a:rPr>
              <a:t>)</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sp>
        <p:nvSpPr>
          <p:cNvPr id="16" name="文本框 15"/>
          <p:cNvSpPr txBox="1"/>
          <p:nvPr>
            <p:custDataLst>
              <p:tags r:id="rId8"/>
            </p:custDataLst>
          </p:nvPr>
        </p:nvSpPr>
        <p:spPr>
          <a:xfrm>
            <a:off x="300990" y="5269865"/>
            <a:ext cx="9802495" cy="829945"/>
          </a:xfrm>
          <a:prstGeom prst="rect">
            <a:avLst/>
          </a:prstGeom>
          <a:noFill/>
        </p:spPr>
        <p:txBody>
          <a:bodyPr wrap="square" rtlCol="0" anchor="t">
            <a:spAutoFit/>
          </a:bodyPr>
          <a:p>
            <a:pPr algn="l"/>
            <a:r>
              <a:rPr lang="en-US" altLang="zh-CN" sz="2400">
                <a:latin typeface="宋体" panose="02010600030101010101" pitchFamily="2" charset="-122"/>
                <a:ea typeface="宋体" panose="02010600030101010101" pitchFamily="2" charset="-122"/>
                <a:cs typeface="宋体" panose="02010600030101010101" pitchFamily="2" charset="-122"/>
              </a:rPr>
              <a:t>3.</a:t>
            </a:r>
            <a:r>
              <a:rPr lang="zh-CN" altLang="en-US" sz="2400">
                <a:latin typeface="宋体" panose="02010600030101010101" pitchFamily="2" charset="-122"/>
                <a:ea typeface="宋体" panose="02010600030101010101" pitchFamily="2" charset="-122"/>
                <a:cs typeface="宋体" panose="02010600030101010101" pitchFamily="2" charset="-122"/>
              </a:rPr>
              <a:t>这些年来，卢奶奶一直为我照料花园，她把</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一生的爱</a:t>
            </a:r>
            <a:r>
              <a:rPr lang="zh-CN" altLang="en-US" sz="2400">
                <a:latin typeface="宋体" panose="02010600030101010101" pitchFamily="2" charset="-122"/>
                <a:ea typeface="宋体" panose="02010600030101010101" pitchFamily="2" charset="-122"/>
                <a:cs typeface="宋体" panose="02010600030101010101" pitchFamily="2" charset="-122"/>
              </a:rPr>
              <a:t>都塞进了那个古老的石匠罐子里。</a:t>
            </a:r>
            <a:r>
              <a:rPr lang="zh-CN" altLang="en-US" b="1">
                <a:solidFill>
                  <a:schemeClr val="accent6">
                    <a:lumMod val="75000"/>
                  </a:schemeClr>
                </a:solidFill>
                <a:sym typeface="+mn-ea"/>
              </a:rPr>
              <a:t>(续写)</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17" name="图片 16"/>
          <p:cNvPicPr>
            <a:picLocks noChangeAspect="1"/>
          </p:cNvPicPr>
          <p:nvPr/>
        </p:nvPicPr>
        <p:blipFill>
          <a:blip r:embed="rId9"/>
          <a:stretch>
            <a:fillRect/>
          </a:stretch>
        </p:blipFill>
        <p:spPr>
          <a:xfrm>
            <a:off x="10460355" y="3509645"/>
            <a:ext cx="2266950" cy="3267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6" grpId="0"/>
      <p:bldP spid="6" grpId="1"/>
      <p:bldP spid="8" grpId="0"/>
      <p:bldP spid="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109460" cy="460375"/>
          </a:xfrm>
          <a:prstGeom prst="rect">
            <a:avLst/>
          </a:prstGeom>
          <a:noFill/>
        </p:spPr>
        <p:txBody>
          <a:bodyPr wrap="square" rtlCol="0" anchor="t">
            <a:spAutoFit/>
          </a:bodyPr>
          <a:p>
            <a:r>
              <a:rPr lang="zh-CN" altLang="en-US" sz="2400" b="1">
                <a:solidFill>
                  <a:srgbClr val="7030A0"/>
                </a:solidFill>
              </a:rPr>
              <a:t>survive	/səˈvaɪv/	vi.生存;存活 vt.幸存</a:t>
            </a:r>
            <a:endParaRPr lang="zh-CN" altLang="en-US" sz="2400" b="1">
              <a:solidFill>
                <a:srgbClr val="7030A0"/>
              </a:solidFill>
            </a:endParaRPr>
          </a:p>
        </p:txBody>
      </p:sp>
      <p:sp>
        <p:nvSpPr>
          <p:cNvPr id="6" name="文本框 5"/>
          <p:cNvSpPr txBox="1"/>
          <p:nvPr>
            <p:custDataLst>
              <p:tags r:id="rId3"/>
            </p:custDataLst>
          </p:nvPr>
        </p:nvSpPr>
        <p:spPr>
          <a:xfrm>
            <a:off x="386715" y="2640965"/>
            <a:ext cx="9117965" cy="953135"/>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 Nike taught me that attitude is everything in the game of</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 wilderness survival</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386715" y="4960620"/>
            <a:ext cx="8298815" cy="953135"/>
          </a:xfrm>
          <a:prstGeom prst="rect">
            <a:avLst/>
          </a:prstGeom>
          <a:noFill/>
          <a:ln w="9525">
            <a:noFill/>
          </a:ln>
        </p:spPr>
        <p:txBody>
          <a:bodyPr wrap="square">
            <a:spAutoFit/>
          </a:bodyPr>
          <a:p>
            <a:pPr algn="l">
              <a:buClrTx/>
              <a:buSzTx/>
              <a:buFontTx/>
            </a:pPr>
            <a:r>
              <a:rPr lang="en-US" altLang="zh-CN" sz="2800" b="0">
                <a:solidFill>
                  <a:srgbClr val="000000"/>
                </a:solidFill>
                <a:latin typeface="宋体" panose="02010600030101010101" pitchFamily="2" charset="-122"/>
                <a:ea typeface="宋体" panose="02010600030101010101" pitchFamily="2" charset="-122"/>
                <a:cs typeface="宋体" panose="02010600030101010101" pitchFamily="2" charset="-122"/>
              </a:rPr>
              <a:t>4.</a:t>
            </a:r>
            <a:r>
              <a:rPr lang="zh-CN" sz="2800" b="0">
                <a:solidFill>
                  <a:srgbClr val="000000"/>
                </a:solidFill>
                <a:latin typeface="宋体" panose="02010600030101010101" pitchFamily="2" charset="-122"/>
                <a:ea typeface="宋体" panose="02010600030101010101" pitchFamily="2" charset="-122"/>
                <a:cs typeface="宋体" panose="02010600030101010101" pitchFamily="2" charset="-122"/>
              </a:rPr>
              <a:t>生活不在于如何从暴风雨中</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幸存</a:t>
            </a:r>
            <a:r>
              <a:rPr lang="zh-CN" sz="2800" b="0">
                <a:solidFill>
                  <a:srgbClr val="000000"/>
                </a:solidFill>
                <a:latin typeface="宋体" panose="02010600030101010101" pitchFamily="2" charset="-122"/>
                <a:ea typeface="宋体" panose="02010600030101010101" pitchFamily="2" charset="-122"/>
                <a:cs typeface="宋体" panose="02010600030101010101" pitchFamily="2" charset="-122"/>
              </a:rPr>
              <a:t>，而在于学会在雨中翩翩起舞。</a:t>
            </a:r>
            <a:r>
              <a:rPr lang="zh-CN" altLang="en-US" sz="2000" b="1">
                <a:solidFill>
                  <a:schemeClr val="accent6">
                    <a:lumMod val="75000"/>
                  </a:schemeClr>
                </a:solidFill>
              </a:rPr>
              <a:t>(</a:t>
            </a:r>
            <a:r>
              <a:rPr lang="zh-CN" altLang="en-US" sz="2000" b="1">
                <a:solidFill>
                  <a:schemeClr val="accent6">
                    <a:lumMod val="75000"/>
                  </a:schemeClr>
                </a:solidFill>
                <a:sym typeface="+mn-ea"/>
              </a:rPr>
              <a:t>读后续写之主旨升华</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5" name="文本框 4"/>
          <p:cNvSpPr txBox="1"/>
          <p:nvPr>
            <p:custDataLst>
              <p:tags r:id="rId4"/>
            </p:custDataLst>
          </p:nvPr>
        </p:nvSpPr>
        <p:spPr>
          <a:xfrm>
            <a:off x="386715" y="628650"/>
            <a:ext cx="10771505"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没有海洋，任何生物都无法</a:t>
            </a:r>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rPr>
              <a:t>生存</a:t>
            </a:r>
            <a:r>
              <a:rPr lang="zh-CN" altLang="en-US" sz="2800">
                <a:latin typeface="宋体" panose="02010600030101010101" pitchFamily="2" charset="-122"/>
                <a:ea typeface="宋体" panose="02010600030101010101" pitchFamily="2" charset="-122"/>
                <a:cs typeface="宋体" panose="02010600030101010101" pitchFamily="2" charset="-122"/>
              </a:rPr>
              <a:t>，包括人类。</a:t>
            </a:r>
            <a:r>
              <a:rPr lang="zh-CN" altLang="en-US" sz="2000" b="1">
                <a:solidFill>
                  <a:schemeClr val="accent6">
                    <a:lumMod val="75000"/>
                  </a:schemeClr>
                </a:solidFill>
              </a:rPr>
              <a:t>（2022全国甲卷应用文）</a:t>
            </a:r>
            <a:endParaRPr lang="zh-CN" altLang="en-US" sz="2000" b="1">
              <a:solidFill>
                <a:schemeClr val="accent6">
                  <a:lumMod val="75000"/>
                </a:schemeClr>
              </a:solidFill>
            </a:endParaRPr>
          </a:p>
        </p:txBody>
      </p:sp>
      <p:sp>
        <p:nvSpPr>
          <p:cNvPr id="7" name="文本框 6"/>
          <p:cNvSpPr txBox="1"/>
          <p:nvPr>
            <p:custDataLst>
              <p:tags r:id="rId5"/>
            </p:custDataLst>
          </p:nvPr>
        </p:nvSpPr>
        <p:spPr>
          <a:xfrm>
            <a:off x="468630" y="4036695"/>
            <a:ext cx="11262995" cy="953135"/>
          </a:xfrm>
          <a:prstGeom prst="rect">
            <a:avLst/>
          </a:prstGeom>
          <a:noFill/>
          <a:ln w="9525">
            <a:noFill/>
          </a:ln>
        </p:spPr>
        <p:txBody>
          <a:bodyPr wrap="square">
            <a:spAutoFit/>
          </a:bodyPr>
          <a:p>
            <a:pPr indent="0"/>
            <a:r>
              <a:rPr lang="en-US" sz="2800" b="0">
                <a:solidFill>
                  <a:srgbClr val="424242"/>
                </a:solidFill>
                <a:latin typeface="Times New Roman" panose="02020603050405020304" charset="0"/>
                <a:ea typeface="宋体" panose="02010600030101010101" pitchFamily="2" charset="-122"/>
                <a:cs typeface="Times New Roman" panose="02020603050405020304" charset="0"/>
              </a:rPr>
              <a:t> It was a miracle that she had managed to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survive on her own</a:t>
            </a:r>
            <a:r>
              <a:rPr lang="en-US" sz="2800" b="0">
                <a:solidFill>
                  <a:srgbClr val="424242"/>
                </a:solidFill>
                <a:latin typeface="Times New Roman" panose="02020603050405020304" charset="0"/>
                <a:ea typeface="宋体" panose="02010600030101010101" pitchFamily="2" charset="-122"/>
                <a:cs typeface="Times New Roman" panose="02020603050405020304" charset="0"/>
              </a:rPr>
              <a:t> for so long, and I was filled with admiration for her strength and determination. </a:t>
            </a:r>
            <a:endParaRPr lang="en-US" altLang="en-US" sz="2800" b="0">
              <a:solidFill>
                <a:srgbClr val="424242"/>
              </a:solidFill>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custDataLst>
              <p:tags r:id="rId6"/>
            </p:custDataLst>
          </p:nvPr>
        </p:nvSpPr>
        <p:spPr>
          <a:xfrm>
            <a:off x="386715" y="1165860"/>
            <a:ext cx="9289415"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sym typeface="+mn-ea"/>
              </a:rPr>
              <a:t>Without the oceans, no living things would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survive</a:t>
            </a:r>
            <a:r>
              <a:rPr lang="zh-CN" altLang="en-US" sz="2800">
                <a:latin typeface="Times New Roman" panose="02020603050405020304" charset="0"/>
                <a:cs typeface="Times New Roman" panose="02020603050405020304" charset="0"/>
                <a:sym typeface="+mn-ea"/>
              </a:rPr>
              <a:t>, humans included.</a:t>
            </a:r>
            <a:endParaRPr lang="zh-CN" altLang="en-US" sz="2800">
              <a:latin typeface="Times New Roman" panose="02020603050405020304" charset="0"/>
              <a:cs typeface="Times New Roman" panose="02020603050405020304" charset="0"/>
              <a:sym typeface="+mn-ea"/>
            </a:endParaRPr>
          </a:p>
        </p:txBody>
      </p:sp>
      <p:sp>
        <p:nvSpPr>
          <p:cNvPr id="9" name="文本框 8"/>
          <p:cNvSpPr txBox="1"/>
          <p:nvPr>
            <p:custDataLst>
              <p:tags r:id="rId7"/>
            </p:custDataLst>
          </p:nvPr>
        </p:nvSpPr>
        <p:spPr>
          <a:xfrm>
            <a:off x="468630" y="2134235"/>
            <a:ext cx="9958070" cy="521970"/>
          </a:xfrm>
          <a:prstGeom prst="rect">
            <a:avLst/>
          </a:prstGeom>
          <a:noFill/>
        </p:spPr>
        <p:txBody>
          <a:bodyPr wrap="square" rtlCol="0" anchor="t">
            <a:spAutoFit/>
          </a:bodyPr>
          <a:p>
            <a:pPr algn="l"/>
            <a:r>
              <a:rPr lang="zh-CN" altLang="en-US" sz="2000" b="1">
                <a:solidFill>
                  <a:schemeClr val="accent6">
                    <a:lumMod val="75000"/>
                  </a:schemeClr>
                </a:solidFill>
              </a:rPr>
              <a:t>2</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耐克教会了我，在</a:t>
            </a:r>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rPr>
              <a:t>野外生存</a:t>
            </a:r>
            <a:r>
              <a:rPr lang="zh-CN" altLang="en-US" sz="2800">
                <a:latin typeface="宋体" panose="02010600030101010101" pitchFamily="2" charset="-122"/>
                <a:ea typeface="宋体" panose="02010600030101010101" pitchFamily="2" charset="-122"/>
                <a:cs typeface="宋体" panose="02010600030101010101" pitchFamily="2" charset="-122"/>
              </a:rPr>
              <a:t>的游戏中，态度决定一切。</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custDataLst>
              <p:tags r:id="rId8"/>
            </p:custDataLst>
          </p:nvPr>
        </p:nvSpPr>
        <p:spPr>
          <a:xfrm>
            <a:off x="386715" y="3576320"/>
            <a:ext cx="9958070" cy="460375"/>
          </a:xfrm>
          <a:prstGeom prst="rect">
            <a:avLst/>
          </a:prstGeom>
          <a:noFill/>
        </p:spPr>
        <p:txBody>
          <a:bodyPr wrap="square" rtlCol="0" anchor="t">
            <a:spAutoFit/>
          </a:bodyPr>
          <a:p>
            <a:pPr algn="l"/>
            <a:r>
              <a:rPr lang="en-US" altLang="zh-CN" sz="2400">
                <a:latin typeface="宋体" panose="02010600030101010101" pitchFamily="2" charset="-122"/>
                <a:ea typeface="宋体" panose="02010600030101010101" pitchFamily="2" charset="-122"/>
                <a:cs typeface="宋体" panose="02010600030101010101" pitchFamily="2" charset="-122"/>
              </a:rPr>
              <a:t>3.</a:t>
            </a:r>
            <a:r>
              <a:rPr lang="zh-CN" altLang="en-US" sz="2400">
                <a:latin typeface="宋体" panose="02010600030101010101" pitchFamily="2" charset="-122"/>
                <a:ea typeface="宋体" panose="02010600030101010101" pitchFamily="2" charset="-122"/>
                <a:cs typeface="宋体" panose="02010600030101010101" pitchFamily="2" charset="-122"/>
              </a:rPr>
              <a:t>她能</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独自活</a:t>
            </a:r>
            <a:r>
              <a:rPr lang="zh-CN" altLang="en-US" sz="2400">
                <a:latin typeface="宋体" panose="02010600030101010101" pitchFamily="2" charset="-122"/>
                <a:ea typeface="宋体" panose="02010600030101010101" pitchFamily="2" charset="-122"/>
                <a:cs typeface="宋体" panose="02010600030101010101" pitchFamily="2" charset="-122"/>
              </a:rPr>
              <a:t>这么久真是个奇迹，我对她的力量和决心充满了钦佩。</a:t>
            </a:r>
            <a:r>
              <a:rPr lang="zh-CN" altLang="en-US" b="1">
                <a:solidFill>
                  <a:schemeClr val="accent6">
                    <a:lumMod val="75000"/>
                  </a:schemeClr>
                </a:solidFill>
                <a:sym typeface="+mn-ea"/>
              </a:rPr>
              <a:t>(续写)</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p:cNvSpPr txBox="1"/>
          <p:nvPr/>
        </p:nvSpPr>
        <p:spPr>
          <a:xfrm>
            <a:off x="468630" y="5836285"/>
            <a:ext cx="9688830" cy="953135"/>
          </a:xfrm>
          <a:prstGeom prst="rect">
            <a:avLst/>
          </a:prstGeom>
          <a:noFill/>
        </p:spPr>
        <p:txBody>
          <a:bodyPr wrap="square" rtlCol="0" anchor="t">
            <a:spAutoFit/>
          </a:bodyPr>
          <a:p>
            <a:pPr indent="0"/>
            <a:r>
              <a:rPr 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Life isn't about </a:t>
            </a:r>
            <a:r>
              <a:rPr lang="en-US" sz="2800">
                <a:solidFill>
                  <a:schemeClr val="tx1"/>
                </a:solidFill>
                <a:uFill>
                  <a:solidFill>
                    <a:srgbClr val="000000"/>
                  </a:solidFill>
                </a:uFill>
                <a:latin typeface="Times New Roman" panose="02020603050405020304" charset="0"/>
                <a:ea typeface="宋体" panose="02010600030101010101" pitchFamily="2" charset="-122"/>
                <a:cs typeface="Times New Roman" panose="02020603050405020304" charset="0"/>
                <a:sym typeface="+mn-ea"/>
              </a:rPr>
              <a:t>how to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survive</a:t>
            </a:r>
            <a:r>
              <a:rPr lang="en-US" sz="2800">
                <a:solidFill>
                  <a:schemeClr val="tx1"/>
                </a:solidFill>
                <a:uFill>
                  <a:solidFill>
                    <a:srgbClr val="000000"/>
                  </a:solidFill>
                </a:uFill>
                <a:latin typeface="Times New Roman" panose="02020603050405020304" charset="0"/>
                <a:ea typeface="宋体" panose="02010600030101010101" pitchFamily="2" charset="-122"/>
                <a:cs typeface="Times New Roman" panose="02020603050405020304" charset="0"/>
                <a:sym typeface="+mn-ea"/>
              </a:rPr>
              <a:t> the storm</a:t>
            </a:r>
            <a:r>
              <a:rPr 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a:t>
            </a:r>
            <a:r>
              <a:rPr 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it's about learning to dance in the rain.</a:t>
            </a:r>
            <a:endParaRPr lang="en-US"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17" name="图片 16"/>
          <p:cNvPicPr>
            <a:picLocks noChangeAspect="1"/>
          </p:cNvPicPr>
          <p:nvPr/>
        </p:nvPicPr>
        <p:blipFill>
          <a:blip r:embed="rId9"/>
          <a:stretch>
            <a:fillRect/>
          </a:stretch>
        </p:blipFill>
        <p:spPr>
          <a:xfrm>
            <a:off x="10258425" y="4591050"/>
            <a:ext cx="1933575" cy="2266950"/>
          </a:xfrm>
          <a:prstGeom prst="rect">
            <a:avLst/>
          </a:prstGeom>
        </p:spPr>
      </p:pic>
      <p:pic>
        <p:nvPicPr>
          <p:cNvPr id="18" name="图片 17"/>
          <p:cNvPicPr>
            <a:picLocks noChangeAspect="1"/>
          </p:cNvPicPr>
          <p:nvPr/>
        </p:nvPicPr>
        <p:blipFill>
          <a:blip r:embed="rId10"/>
          <a:stretch>
            <a:fillRect/>
          </a:stretch>
        </p:blipFill>
        <p:spPr>
          <a:xfrm>
            <a:off x="9504680" y="1133475"/>
            <a:ext cx="2425700" cy="2352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 grpId="0"/>
      <p:bldP spid="6" grpId="1"/>
      <p:bldP spid="7" grpId="0"/>
      <p:bldP spid="7" grpId="1"/>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098030" cy="460375"/>
          </a:xfrm>
          <a:prstGeom prst="rect">
            <a:avLst/>
          </a:prstGeom>
          <a:noFill/>
        </p:spPr>
        <p:txBody>
          <a:bodyPr wrap="square" rtlCol="0" anchor="t">
            <a:spAutoFit/>
          </a:bodyPr>
          <a:p>
            <a:r>
              <a:rPr lang="zh-CN" altLang="en-US" sz="2400" b="1">
                <a:solidFill>
                  <a:srgbClr val="7030A0"/>
                </a:solidFill>
              </a:rPr>
              <a:t>slide	/slaɪd/	vi.&amp;vt.(使)滑行;滑动</a:t>
            </a:r>
            <a:endParaRPr lang="zh-CN" altLang="en-US" sz="2400" b="1">
              <a:solidFill>
                <a:srgbClr val="7030A0"/>
              </a:solidFill>
            </a:endParaRPr>
          </a:p>
        </p:txBody>
      </p:sp>
      <p:sp>
        <p:nvSpPr>
          <p:cNvPr id="3" name="文本框 2"/>
          <p:cNvSpPr txBox="1"/>
          <p:nvPr/>
        </p:nvSpPr>
        <p:spPr>
          <a:xfrm>
            <a:off x="300990" y="1042670"/>
            <a:ext cx="11331575"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Suddenly, I felt something furry brush my ankle and saw him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slide past with elegance</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p:txBody>
      </p:sp>
      <p:sp>
        <p:nvSpPr>
          <p:cNvPr id="6" name="文本框 5"/>
          <p:cNvSpPr txBox="1"/>
          <p:nvPr/>
        </p:nvSpPr>
        <p:spPr>
          <a:xfrm>
            <a:off x="331470" y="2280920"/>
            <a:ext cx="9781540"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However, the tasks were boring: helping confused visitors and measuring the height of children before they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went down the slide</a:t>
            </a:r>
            <a:r>
              <a:rPr lang="zh-CN" altLang="en-US" sz="2400">
                <a:latin typeface="Times New Roman" panose="02020603050405020304" charset="0"/>
                <a:cs typeface="Times New Roman" panose="02020603050405020304" charset="0"/>
              </a:rPr>
              <a:t>, those sorts of things. </a:t>
            </a:r>
            <a:endParaRPr lang="zh-CN" altLang="en-US" sz="2400">
              <a:latin typeface="Times New Roman" panose="02020603050405020304" charset="0"/>
              <a:cs typeface="Times New Roman" panose="02020603050405020304" charset="0"/>
            </a:endParaRPr>
          </a:p>
        </p:txBody>
      </p:sp>
      <p:sp>
        <p:nvSpPr>
          <p:cNvPr id="7" name="文本框 6"/>
          <p:cNvSpPr txBox="1"/>
          <p:nvPr/>
        </p:nvSpPr>
        <p:spPr>
          <a:xfrm>
            <a:off x="331470" y="3852545"/>
            <a:ext cx="11860530" cy="138366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The first day he walked into Mr. Rowe</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 classroom, he ignored the other students, looking angry and annoyed, and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slid into his chair</a:t>
            </a:r>
            <a:r>
              <a:rPr lang="zh-CN" altLang="en-US" sz="2800">
                <a:latin typeface="Times New Roman" panose="02020603050405020304" charset="0"/>
                <a:cs typeface="Times New Roman" panose="02020603050405020304" charset="0"/>
              </a:rPr>
              <a:t>, knocking a couple of textbook onto the floor.</a:t>
            </a:r>
            <a:endParaRPr lang="zh-CN" altLang="en-US" sz="2800">
              <a:latin typeface="Times New Roman" panose="02020603050405020304" charset="0"/>
              <a:cs typeface="Times New Roman" panose="02020603050405020304" charset="0"/>
            </a:endParaRPr>
          </a:p>
        </p:txBody>
      </p:sp>
      <p:sp>
        <p:nvSpPr>
          <p:cNvPr id="13" name="文本框 12"/>
          <p:cNvSpPr txBox="1"/>
          <p:nvPr/>
        </p:nvSpPr>
        <p:spPr>
          <a:xfrm>
            <a:off x="300990" y="5904865"/>
            <a:ext cx="8590280"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I explained my position, then he smiled and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slid me an envelope</a:t>
            </a:r>
            <a:r>
              <a:rPr lang="zh-CN" altLang="en-US" sz="2800">
                <a:latin typeface="Times New Roman" panose="02020603050405020304" charset="0"/>
                <a:cs typeface="Times New Roman" panose="02020603050405020304" charset="0"/>
              </a:rPr>
              <a:t>. “This is for you,” he said.</a:t>
            </a:r>
            <a:endParaRPr lang="zh-CN" altLang="en-US" sz="2800">
              <a:latin typeface="Times New Roman" panose="02020603050405020304" charset="0"/>
              <a:cs typeface="Times New Roman" panose="02020603050405020304" charset="0"/>
            </a:endParaRPr>
          </a:p>
        </p:txBody>
      </p:sp>
      <p:sp>
        <p:nvSpPr>
          <p:cNvPr id="16" name="文本框 15"/>
          <p:cNvSpPr txBox="1"/>
          <p:nvPr/>
        </p:nvSpPr>
        <p:spPr>
          <a:xfrm>
            <a:off x="300990" y="582930"/>
            <a:ext cx="10733405" cy="46037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rPr>
              <a:t>1.</a:t>
            </a:r>
            <a:r>
              <a:rPr lang="zh-CN" altLang="en-US" sz="2400">
                <a:latin typeface="宋体" panose="02010600030101010101" pitchFamily="2" charset="-122"/>
                <a:ea typeface="宋体" panose="02010600030101010101" pitchFamily="2" charset="-122"/>
              </a:rPr>
              <a:t>突然，我感到有什么毛茸茸的东西擦过我的脚踝，看见它</a:t>
            </a:r>
            <a:r>
              <a:rPr lang="zh-CN" altLang="en-US" sz="2400" b="1">
                <a:solidFill>
                  <a:srgbClr val="C00000"/>
                </a:solidFill>
                <a:latin typeface="宋体" panose="02010600030101010101" pitchFamily="2" charset="-122"/>
                <a:ea typeface="宋体" panose="02010600030101010101" pitchFamily="2" charset="-122"/>
              </a:rPr>
              <a:t>优雅地滑过</a:t>
            </a:r>
            <a:r>
              <a:rPr lang="zh-CN" altLang="en-US" sz="2400">
                <a:latin typeface="宋体" panose="02010600030101010101" pitchFamily="2" charset="-122"/>
                <a:ea typeface="宋体" panose="02010600030101010101" pitchFamily="2" charset="-122"/>
              </a:rPr>
              <a:t>。</a:t>
            </a:r>
            <a:r>
              <a:rPr lang="zh-CN" altLang="en-US" sz="1800" b="1">
                <a:solidFill>
                  <a:schemeClr val="accent6">
                    <a:lumMod val="75000"/>
                  </a:schemeClr>
                </a:solidFill>
              </a:rPr>
              <a:t>(续写)</a:t>
            </a:r>
            <a:endParaRPr lang="en-US" altLang="zh-CN" sz="2400">
              <a:latin typeface="宋体" panose="02010600030101010101" pitchFamily="2" charset="-122"/>
              <a:ea typeface="宋体" panose="02010600030101010101" pitchFamily="2" charset="-122"/>
            </a:endParaRPr>
          </a:p>
        </p:txBody>
      </p:sp>
      <p:sp>
        <p:nvSpPr>
          <p:cNvPr id="18" name="文本框 17"/>
          <p:cNvSpPr txBox="1"/>
          <p:nvPr/>
        </p:nvSpPr>
        <p:spPr>
          <a:xfrm>
            <a:off x="300990" y="1503045"/>
            <a:ext cx="8590915"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rPr>
              <a:t>2.</a:t>
            </a:r>
            <a:r>
              <a:rPr lang="zh-CN" altLang="en-US" sz="2400">
                <a:latin typeface="宋体" panose="02010600030101010101" pitchFamily="2" charset="-122"/>
                <a:ea typeface="宋体" panose="02010600030101010101" pitchFamily="2" charset="-122"/>
              </a:rPr>
              <a:t>然而，任务很无聊:帮助困惑的游客，在孩子们</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滑下滑梯</a:t>
            </a:r>
            <a:r>
              <a:rPr lang="zh-CN" altLang="en-US" sz="2400">
                <a:latin typeface="宋体" panose="02010600030101010101" pitchFamily="2" charset="-122"/>
                <a:ea typeface="宋体" panose="02010600030101010101" pitchFamily="2" charset="-122"/>
              </a:rPr>
              <a:t>之前测量他们的身高，诸如此类的事情。</a:t>
            </a:r>
            <a:r>
              <a:rPr lang="zh-CN" altLang="en-US" sz="1800" b="1">
                <a:solidFill>
                  <a:schemeClr val="accent6">
                    <a:lumMod val="75000"/>
                  </a:schemeClr>
                </a:solidFill>
              </a:rPr>
              <a:t>(读后续写之志愿者活动)</a:t>
            </a:r>
            <a:endParaRPr lang="zh-CN" altLang="en-US" sz="2400">
              <a:latin typeface="宋体" panose="02010600030101010101" pitchFamily="2" charset="-122"/>
              <a:ea typeface="宋体" panose="02010600030101010101" pitchFamily="2" charset="-122"/>
            </a:endParaRPr>
          </a:p>
        </p:txBody>
      </p:sp>
      <p:sp>
        <p:nvSpPr>
          <p:cNvPr id="19" name="文本框 18"/>
          <p:cNvSpPr txBox="1"/>
          <p:nvPr/>
        </p:nvSpPr>
        <p:spPr>
          <a:xfrm>
            <a:off x="300990" y="3106420"/>
            <a:ext cx="11577320"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3.</a:t>
            </a:r>
            <a:r>
              <a:rPr lang="zh-CN" altLang="en-US" sz="2400">
                <a:latin typeface="宋体" panose="02010600030101010101" pitchFamily="2" charset="-122"/>
                <a:ea typeface="宋体" panose="02010600030101010101" pitchFamily="2" charset="-122"/>
                <a:cs typeface="宋体" panose="02010600030101010101" pitchFamily="2" charset="-122"/>
              </a:rPr>
              <a:t>第一天，他走进罗老师的教室，无视其他学生，看上去又生气又恼火，然后</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坐到椅子上</a:t>
            </a:r>
            <a:r>
              <a:rPr lang="zh-CN" altLang="en-US" sz="2400">
                <a:latin typeface="宋体" panose="02010600030101010101" pitchFamily="2" charset="-122"/>
                <a:ea typeface="宋体" panose="02010600030101010101" pitchFamily="2" charset="-122"/>
                <a:cs typeface="宋体" panose="02010600030101010101" pitchFamily="2" charset="-122"/>
              </a:rPr>
              <a:t>，把几本课本打翻在地。</a:t>
            </a:r>
            <a:r>
              <a:rPr lang="zh-CN" altLang="en-US" sz="1800" b="1">
                <a:solidFill>
                  <a:schemeClr val="accent6">
                    <a:lumMod val="75000"/>
                  </a:schemeClr>
                </a:solidFill>
                <a:sym typeface="+mn-ea"/>
              </a:rPr>
              <a:t>(读后续写之动作描写)</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20" name="文本框 19"/>
          <p:cNvSpPr txBox="1"/>
          <p:nvPr/>
        </p:nvSpPr>
        <p:spPr>
          <a:xfrm>
            <a:off x="300990" y="5074920"/>
            <a:ext cx="7339330"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4.</a:t>
            </a:r>
            <a:r>
              <a:rPr lang="zh-CN" altLang="en-US" sz="2400">
                <a:latin typeface="宋体" panose="02010600030101010101" pitchFamily="2" charset="-122"/>
                <a:ea typeface="宋体" panose="02010600030101010101" pitchFamily="2" charset="-122"/>
                <a:cs typeface="宋体" panose="02010600030101010101" pitchFamily="2" charset="-122"/>
              </a:rPr>
              <a:t>我解释了我的立场，然后他微笑着</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递给我一个信封</a:t>
            </a:r>
            <a:r>
              <a:rPr lang="zh-CN" altLang="en-US" sz="2400">
                <a:latin typeface="宋体" panose="02010600030101010101" pitchFamily="2" charset="-122"/>
                <a:ea typeface="宋体" panose="02010600030101010101" pitchFamily="2" charset="-122"/>
                <a:cs typeface="宋体" panose="02010600030101010101" pitchFamily="2" charset="-122"/>
              </a:rPr>
              <a:t>。“这是给你的，”他说。</a:t>
            </a:r>
            <a:r>
              <a:rPr lang="zh-CN" altLang="en-US" sz="1800" b="1">
                <a:solidFill>
                  <a:schemeClr val="accent6">
                    <a:lumMod val="75000"/>
                  </a:schemeClr>
                </a:solidFill>
                <a:sym typeface="+mn-ea"/>
              </a:rPr>
              <a:t>(续写)</a:t>
            </a:r>
            <a:endParaRPr lang="zh-CN" altLang="en-US" sz="1800" b="1">
              <a:solidFill>
                <a:schemeClr val="accent6">
                  <a:lumMod val="75000"/>
                </a:schemeClr>
              </a:solidFill>
            </a:endParaRPr>
          </a:p>
        </p:txBody>
      </p:sp>
      <p:pic>
        <p:nvPicPr>
          <p:cNvPr id="21" name="图片 20" descr="六一儿童节 滑滑梯"/>
          <p:cNvPicPr>
            <a:picLocks noChangeAspect="1"/>
          </p:cNvPicPr>
          <p:nvPr/>
        </p:nvPicPr>
        <p:blipFill>
          <a:blip r:embed="rId3"/>
          <a:stretch>
            <a:fillRect/>
          </a:stretch>
        </p:blipFill>
        <p:spPr>
          <a:xfrm>
            <a:off x="9654540" y="1042035"/>
            <a:ext cx="2538095" cy="2171700"/>
          </a:xfrm>
          <a:prstGeom prst="rect">
            <a:avLst/>
          </a:prstGeom>
        </p:spPr>
      </p:pic>
      <p:pic>
        <p:nvPicPr>
          <p:cNvPr id="22" name="图片 21"/>
          <p:cNvPicPr>
            <a:picLocks noChangeAspect="1"/>
          </p:cNvPicPr>
          <p:nvPr/>
        </p:nvPicPr>
        <p:blipFill>
          <a:blip r:embed="rId4"/>
          <a:stretch>
            <a:fillRect/>
          </a:stretch>
        </p:blipFill>
        <p:spPr>
          <a:xfrm>
            <a:off x="7648575" y="4709795"/>
            <a:ext cx="3533140" cy="1958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13" grpId="0"/>
      <p:bldP spid="13" grpId="1"/>
      <p:bldP spid="6" grpId="0"/>
      <p:bldP spid="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power	/ˈpaʊə(r)/	n.电力供应;能量;力量</a:t>
            </a:r>
            <a:endParaRPr lang="zh-CN" altLang="en-US" sz="2400" b="1">
              <a:solidFill>
                <a:srgbClr val="7030A0"/>
              </a:solidFill>
            </a:endParaRPr>
          </a:p>
        </p:txBody>
      </p:sp>
      <p:sp>
        <p:nvSpPr>
          <p:cNvPr id="100" name="文本框 99"/>
          <p:cNvSpPr txBox="1"/>
          <p:nvPr/>
        </p:nvSpPr>
        <p:spPr>
          <a:xfrm>
            <a:off x="545465" y="5867400"/>
            <a:ext cx="5927725"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He had</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 lost the power of speech</a:t>
            </a:r>
            <a:r>
              <a:rPr lang="en-US" sz="2800" b="0">
                <a:latin typeface="Times New Roman" panose="02020603050405020304" charset="0"/>
                <a:ea typeface="宋体" panose="02010600030101010101" pitchFamily="2" charset="-122"/>
                <a:cs typeface="Times New Roman" panose="02020603050405020304" charset="0"/>
              </a:rPr>
              <a:t>.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545465" y="706755"/>
            <a:ext cx="7113905" cy="829945"/>
          </a:xfrm>
          <a:prstGeom prst="rect">
            <a:avLst/>
          </a:prstGeom>
          <a:noFill/>
        </p:spPr>
        <p:txBody>
          <a:bodyPr wrap="square" rtlCol="0" anchor="t">
            <a:spAutoFit/>
          </a:bodyPr>
          <a:p>
            <a:pPr indent="0"/>
            <a:r>
              <a:rPr lang="en-US" sz="2400">
                <a:latin typeface="宋体" panose="02010600030101010101" pitchFamily="2" charset="-122"/>
                <a:ea typeface="宋体" panose="02010600030101010101" pitchFamily="2" charset="-122"/>
                <a:cs typeface="宋体" panose="02010600030101010101" pitchFamily="2" charset="-122"/>
                <a:sym typeface="+mn-ea"/>
              </a:rPr>
              <a:t>1.他的诗歌证明了</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文字的力量</a:t>
            </a:r>
            <a:r>
              <a:rPr lang="en-US" sz="2400">
                <a:latin typeface="宋体" panose="02010600030101010101" pitchFamily="2" charset="-122"/>
                <a:ea typeface="宋体" panose="02010600030101010101" pitchFamily="2" charset="-122"/>
                <a:cs typeface="宋体" panose="02010600030101010101" pitchFamily="2" charset="-122"/>
                <a:sym typeface="+mn-ea"/>
              </a:rPr>
              <a:t>和通过艺术表达自己的重要性。</a:t>
            </a:r>
            <a:r>
              <a:rPr lang="zh-CN" altLang="en-US" sz="1800" b="1">
                <a:solidFill>
                  <a:schemeClr val="accent6">
                    <a:lumMod val="75000"/>
                  </a:schemeClr>
                </a:solidFill>
                <a:sym typeface="+mn-ea"/>
              </a:rPr>
              <a:t>(2023全国甲卷应用文之投稿中国历史人物) </a:t>
            </a:r>
            <a:endParaRPr lang="zh-CN" altLang="en-US" sz="1800" b="1">
              <a:solidFill>
                <a:schemeClr val="accent6">
                  <a:lumMod val="75000"/>
                </a:schemeClr>
              </a:solidFill>
              <a:sym typeface="+mn-ea"/>
            </a:endParaRPr>
          </a:p>
        </p:txBody>
      </p:sp>
      <p:sp>
        <p:nvSpPr>
          <p:cNvPr id="5" name="文本框 4"/>
          <p:cNvSpPr txBox="1"/>
          <p:nvPr/>
        </p:nvSpPr>
        <p:spPr>
          <a:xfrm>
            <a:off x="545465" y="2403475"/>
            <a:ext cx="9383395" cy="829945"/>
          </a:xfrm>
          <a:prstGeom prst="rect">
            <a:avLst/>
          </a:prstGeom>
          <a:noFill/>
          <a:ln w="9525">
            <a:noFill/>
          </a:ln>
        </p:spPr>
        <p:txBody>
          <a:bodyPr wrap="square">
            <a:spAutoFit/>
          </a:bodyPr>
          <a:p>
            <a:pPr indent="0"/>
            <a:r>
              <a:rPr lang="en-US" sz="2400" b="0">
                <a:latin typeface="宋体" panose="02010600030101010101" pitchFamily="2" charset="-122"/>
                <a:ea typeface="宋体" panose="02010600030101010101" pitchFamily="2" charset="-122"/>
                <a:cs typeface="宋体" panose="02010600030101010101" pitchFamily="2" charset="-122"/>
              </a:rPr>
              <a:t>2.一想到赛场上的运动员，我就被他们</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强大的精神</a:t>
            </a:r>
            <a:r>
              <a:rPr lang="en-US" sz="2400" b="0">
                <a:latin typeface="宋体" panose="02010600030101010101" pitchFamily="2" charset="-122"/>
                <a:ea typeface="宋体" panose="02010600030101010101" pitchFamily="2" charset="-122"/>
                <a:cs typeface="宋体" panose="02010600030101010101" pitchFamily="2" charset="-122"/>
              </a:rPr>
              <a:t>所鼓舞。 </a:t>
            </a:r>
            <a:r>
              <a:rPr lang="zh-CN" altLang="en-US" sz="1800" b="1">
                <a:solidFill>
                  <a:schemeClr val="accent6">
                    <a:lumMod val="75000"/>
                  </a:schemeClr>
                </a:solidFill>
              </a:rPr>
              <a:t>(2023全国乙卷应用文之</a:t>
            </a:r>
            <a:r>
              <a:rPr lang="zh-CN" altLang="en-US" sz="1800" b="1">
                <a:solidFill>
                  <a:schemeClr val="accent6">
                    <a:lumMod val="75000"/>
                  </a:schemeClr>
                </a:solidFill>
                <a:sym typeface="+mn-ea"/>
              </a:rPr>
              <a:t>描述在暑假所学到的一项新技能</a:t>
            </a:r>
            <a:r>
              <a:rPr lang="zh-CN" altLang="en-US" sz="1800" b="1">
                <a:solidFill>
                  <a:schemeClr val="accent6">
                    <a:lumMod val="75000"/>
                  </a:schemeClr>
                </a:solidFill>
              </a:rPr>
              <a:t>)</a:t>
            </a:r>
            <a:r>
              <a:rPr lang="en-US" sz="2400" b="0">
                <a:latin typeface="宋体" panose="02010600030101010101" pitchFamily="2" charset="-122"/>
                <a:ea typeface="宋体" panose="02010600030101010101" pitchFamily="2" charset="-122"/>
                <a:cs typeface="宋体" panose="02010600030101010101" pitchFamily="2" charset="-122"/>
              </a:rPr>
              <a:t> </a:t>
            </a:r>
            <a:endParaRPr lang="en-US" sz="2400" b="0">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300990" y="1447165"/>
            <a:ext cx="7870190" cy="953135"/>
          </a:xfrm>
          <a:prstGeom prst="rect">
            <a:avLst/>
          </a:prstGeom>
          <a:noFill/>
        </p:spPr>
        <p:txBody>
          <a:bodyPr wrap="square" rtlCol="0" anchor="t">
            <a:spAutoFit/>
          </a:bodyPr>
          <a:p>
            <a:pPr algn="l"/>
            <a:r>
              <a:rPr lang="en-US" sz="2800">
                <a:latin typeface="Times New Roman" panose="02020603050405020304" charset="0"/>
                <a:ea typeface="宋体" panose="02010600030101010101" pitchFamily="2" charset="-122"/>
                <a:cs typeface="Times New Roman" panose="02020603050405020304" charset="0"/>
                <a:sym typeface="+mn-ea"/>
              </a:rPr>
              <a:t> His poetry is a testament to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the power of words </a:t>
            </a:r>
            <a:r>
              <a:rPr lang="en-US" sz="2800">
                <a:latin typeface="Times New Roman" panose="02020603050405020304" charset="0"/>
                <a:ea typeface="宋体" panose="02010600030101010101" pitchFamily="2" charset="-122"/>
                <a:cs typeface="Times New Roman" panose="02020603050405020304" charset="0"/>
                <a:sym typeface="+mn-ea"/>
              </a:rPr>
              <a:t>and the importance of expressing oneself through art.</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7" name="文本框 6"/>
          <p:cNvSpPr txBox="1"/>
          <p:nvPr/>
        </p:nvSpPr>
        <p:spPr>
          <a:xfrm>
            <a:off x="545465" y="3233420"/>
            <a:ext cx="7494270" cy="953135"/>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 The moment I thought of the athletes on the field, I was inspired by their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powerful spirits</a:t>
            </a:r>
            <a:r>
              <a:rPr lang="en-US" sz="2800">
                <a:latin typeface="Times New Roman" panose="02020603050405020304" charset="0"/>
                <a:ea typeface="宋体" panose="02010600030101010101" pitchFamily="2" charset="-122"/>
                <a:cs typeface="Times New Roman" panose="02020603050405020304" charset="0"/>
                <a:sym typeface="+mn-ea"/>
              </a:rPr>
              <a:t>.</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8" name="文本框 7"/>
          <p:cNvSpPr txBox="1"/>
          <p:nvPr/>
        </p:nvSpPr>
        <p:spPr>
          <a:xfrm>
            <a:off x="545465" y="4086225"/>
            <a:ext cx="7113270" cy="474345"/>
          </a:xfrm>
          <a:prstGeom prst="rect">
            <a:avLst/>
          </a:prstGeom>
          <a:noFill/>
        </p:spPr>
        <p:txBody>
          <a:bodyPr wrap="square" rtlCol="0" anchor="t">
            <a:noAutofit/>
          </a:bodyPr>
          <a:p>
            <a:r>
              <a:rPr lang="en-US" altLang="zh-CN" sz="2800">
                <a:latin typeface="宋体" panose="02010600030101010101" pitchFamily="2" charset="-122"/>
                <a:ea typeface="宋体" panose="02010600030101010101" pitchFamily="2" charset="-122"/>
                <a:sym typeface="+mn-ea"/>
              </a:rPr>
              <a:t>3.</a:t>
            </a:r>
            <a:r>
              <a:rPr lang="zh-CN" sz="2800">
                <a:latin typeface="宋体" panose="02010600030101010101" pitchFamily="2" charset="-122"/>
                <a:ea typeface="宋体" panose="02010600030101010101" pitchFamily="2" charset="-122"/>
                <a:sym typeface="+mn-ea"/>
              </a:rPr>
              <a:t>我将</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尽全力</a:t>
            </a:r>
            <a:r>
              <a:rPr lang="zh-CN" sz="2800">
                <a:latin typeface="宋体" panose="02010600030101010101" pitchFamily="2" charset="-122"/>
                <a:ea typeface="宋体" panose="02010600030101010101" pitchFamily="2" charset="-122"/>
                <a:sym typeface="+mn-ea"/>
              </a:rPr>
              <a:t>帮助你。</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9" name="文本框 8"/>
          <p:cNvSpPr txBox="1"/>
          <p:nvPr/>
        </p:nvSpPr>
        <p:spPr>
          <a:xfrm>
            <a:off x="545465" y="4732020"/>
            <a:ext cx="711327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I will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do everything in my power </a:t>
            </a:r>
            <a:r>
              <a:rPr lang="en-US" sz="2800">
                <a:latin typeface="Times New Roman" panose="02020603050405020304" charset="0"/>
                <a:ea typeface="宋体" panose="02010600030101010101" pitchFamily="2" charset="-122"/>
                <a:cs typeface="Times New Roman" panose="02020603050405020304" charset="0"/>
                <a:sym typeface="+mn-ea"/>
              </a:rPr>
              <a:t>to help you.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nvSpPr>
        <p:spPr>
          <a:xfrm>
            <a:off x="545465" y="5364480"/>
            <a:ext cx="7113270" cy="460375"/>
          </a:xfrm>
          <a:prstGeom prst="rect">
            <a:avLst/>
          </a:prstGeom>
          <a:noFill/>
        </p:spPr>
        <p:txBody>
          <a:bodyPr wrap="square" rtlCol="0" anchor="t">
            <a:spAutoFit/>
          </a:bodyPr>
          <a:p>
            <a:pPr algn="l"/>
            <a:r>
              <a:rPr lang="en-US" altLang="zh-CN" sz="2400">
                <a:latin typeface="宋体" panose="02010600030101010101" pitchFamily="2" charset="-122"/>
                <a:ea typeface="宋体" panose="02010600030101010101" pitchFamily="2" charset="-122"/>
                <a:sym typeface="+mn-ea"/>
              </a:rPr>
              <a:t>4.</a:t>
            </a:r>
            <a:r>
              <a:rPr lang="zh-CN" sz="2400">
                <a:latin typeface="宋体" panose="02010600030101010101" pitchFamily="2" charset="-122"/>
                <a:ea typeface="宋体" panose="02010600030101010101" pitchFamily="2" charset="-122"/>
                <a:sym typeface="+mn-ea"/>
              </a:rPr>
              <a:t>他丧失了</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语言能力</a:t>
            </a:r>
            <a:r>
              <a:rPr lang="zh-CN" sz="2400">
                <a:latin typeface="宋体" panose="02010600030101010101" pitchFamily="2" charset="-122"/>
                <a:ea typeface="宋体" panose="02010600030101010101" pitchFamily="2" charset="-122"/>
                <a:sym typeface="+mn-ea"/>
              </a:rPr>
              <a:t>。</a:t>
            </a:r>
            <a:r>
              <a:rPr lang="zh-CN" altLang="en-US" b="1">
                <a:solidFill>
                  <a:schemeClr val="accent6">
                    <a:lumMod val="75000"/>
                  </a:schemeClr>
                </a:solidFill>
                <a:sym typeface="+mn-ea"/>
              </a:rPr>
              <a:t>(续写)</a:t>
            </a:r>
            <a:endParaRPr lang="zh-CN" altLang="en-US" sz="2400">
              <a:latin typeface="宋体" panose="02010600030101010101" pitchFamily="2" charset="-122"/>
              <a:ea typeface="宋体" panose="02010600030101010101" pitchFamily="2" charset="-122"/>
              <a:sym typeface="+mn-ea"/>
            </a:endParaRPr>
          </a:p>
        </p:txBody>
      </p:sp>
      <p:pic>
        <p:nvPicPr>
          <p:cNvPr id="13" name="图片 12"/>
          <p:cNvPicPr>
            <a:picLocks noChangeAspect="1"/>
          </p:cNvPicPr>
          <p:nvPr/>
        </p:nvPicPr>
        <p:blipFill>
          <a:blip r:embed="rId3"/>
          <a:stretch>
            <a:fillRect/>
          </a:stretch>
        </p:blipFill>
        <p:spPr>
          <a:xfrm>
            <a:off x="7893685" y="3186430"/>
            <a:ext cx="3028950" cy="2638425"/>
          </a:xfrm>
          <a:prstGeom prst="rect">
            <a:avLst/>
          </a:prstGeom>
        </p:spPr>
      </p:pic>
      <p:pic>
        <p:nvPicPr>
          <p:cNvPr id="16" name="图片 15"/>
          <p:cNvPicPr>
            <a:picLocks noChangeAspect="1"/>
          </p:cNvPicPr>
          <p:nvPr/>
        </p:nvPicPr>
        <p:blipFill>
          <a:blip r:embed="rId4"/>
          <a:stretch>
            <a:fillRect/>
          </a:stretch>
        </p:blipFill>
        <p:spPr>
          <a:xfrm>
            <a:off x="8039735" y="16510"/>
            <a:ext cx="3161030" cy="2266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 to="" calcmode="lin" valueType="num">
                                      <p:cBhvr>
                                        <p:cTn id="22" dur="1" fill="hold"/>
                                        <p:tgtEl>
                                          <p:spTgt spid="10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00" grpId="0"/>
      <p:bldP spid="100"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56895" y="4854575"/>
            <a:ext cx="6096000" cy="521970"/>
          </a:xfrm>
          <a:prstGeom prst="rect">
            <a:avLst/>
          </a:prstGeom>
          <a:noFill/>
        </p:spPr>
        <p:txBody>
          <a:bodyPr wrap="square" rtlCol="0" anchor="t">
            <a:spAutoFit/>
          </a:bodyPr>
          <a:p>
            <a:pPr indent="0"/>
            <a:r>
              <a:rPr lang="en-US" sz="2800">
                <a:latin typeface="Times New Roman" panose="02020603050405020304" charset="0"/>
                <a:ea typeface="宋体" panose="02010600030101010101" pitchFamily="2" charset="-122"/>
                <a:cs typeface="Times New Roman" panose="02020603050405020304" charset="0"/>
                <a:sym typeface="+mn-ea"/>
              </a:rPr>
              <a:t>The air smelled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powerfully </a:t>
            </a:r>
            <a:r>
              <a:rPr lang="en-US" sz="2800">
                <a:latin typeface="Times New Roman" panose="02020603050405020304" charset="0"/>
                <a:ea typeface="宋体" panose="02010600030101010101" pitchFamily="2" charset="-122"/>
                <a:cs typeface="Times New Roman" panose="02020603050405020304" charset="0"/>
                <a:sym typeface="+mn-ea"/>
              </a:rPr>
              <a:t>of dry dust.</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grpSp>
        <p:nvGrpSpPr>
          <p:cNvPr id="15" name="组合 14"/>
          <p:cNvGrpSpPr/>
          <p:nvPr/>
        </p:nvGrpSpPr>
        <p:grpSpPr>
          <a:xfrm rot="0">
            <a:off x="-146050" y="214630"/>
            <a:ext cx="10980420" cy="368300"/>
            <a:chOff x="934" y="657"/>
            <a:chExt cx="17292" cy="580"/>
          </a:xfrm>
        </p:grpSpPr>
        <p:cxnSp>
          <p:nvCxnSpPr>
            <p:cNvPr id="7" name="直接连接符 6"/>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8" name="文本框 7"/>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power	/ˈpaʊə(r)/	n.电力供应;能量;力量</a:t>
            </a:r>
            <a:endParaRPr lang="zh-CN" altLang="en-US" sz="2400" b="1">
              <a:solidFill>
                <a:srgbClr val="7030A0"/>
              </a:solidFill>
            </a:endParaRPr>
          </a:p>
        </p:txBody>
      </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4" name="文本框 3"/>
          <p:cNvSpPr txBox="1"/>
          <p:nvPr/>
        </p:nvSpPr>
        <p:spPr>
          <a:xfrm>
            <a:off x="556895" y="1602105"/>
            <a:ext cx="8970010" cy="953135"/>
          </a:xfrm>
          <a:prstGeom prst="rect">
            <a:avLst/>
          </a:prstGeom>
          <a:noFill/>
          <a:ln w="9525">
            <a:noFill/>
          </a:ln>
        </p:spPr>
        <p:txBody>
          <a:bodyPr wrap="square">
            <a:spAutoFit/>
          </a:bodyPr>
          <a:p>
            <a:pPr indent="0"/>
            <a:r>
              <a:rPr lang="en-US" sz="2800" b="0">
                <a:solidFill>
                  <a:srgbClr val="000000"/>
                </a:solidFill>
                <a:latin typeface="Times New Roman" panose="02020603050405020304" charset="0"/>
                <a:ea typeface="Microsoft YaHei UI" panose="020B0503020204020204" charset="-122"/>
                <a:cs typeface="Times New Roman" panose="02020603050405020304" charset="0"/>
              </a:rPr>
              <a:t>I realized that the real Christmas was for the children who had deep belief in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the amazing power</a:t>
            </a:r>
            <a:r>
              <a:rPr lang="en-US" sz="2800" b="0">
                <a:solidFill>
                  <a:srgbClr val="000000"/>
                </a:solidFill>
                <a:latin typeface="Times New Roman" panose="02020603050405020304" charset="0"/>
                <a:ea typeface="Microsoft YaHei UI" panose="020B0503020204020204" charset="-122"/>
                <a:cs typeface="Times New Roman" panose="02020603050405020304" charset="0"/>
              </a:rPr>
              <a:t> of Santa Claus. </a:t>
            </a:r>
            <a:endParaRPr lang="en-US" sz="2800" b="0">
              <a:solidFill>
                <a:srgbClr val="000000"/>
              </a:solidFill>
              <a:latin typeface="Times New Roman" panose="02020603050405020304" charset="0"/>
              <a:ea typeface="Microsoft YaHei UI" panose="020B0503020204020204" charset="-122"/>
              <a:cs typeface="Times New Roman" panose="02020603050405020304" charset="0"/>
            </a:endParaRPr>
          </a:p>
        </p:txBody>
      </p:sp>
      <p:sp>
        <p:nvSpPr>
          <p:cNvPr id="9" name="文本框 8"/>
          <p:cNvSpPr txBox="1"/>
          <p:nvPr/>
        </p:nvSpPr>
        <p:spPr>
          <a:xfrm>
            <a:off x="556895" y="733425"/>
            <a:ext cx="9253220"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5.</a:t>
            </a:r>
            <a:r>
              <a:rPr lang="zh-CN" altLang="en-US" sz="2800">
                <a:latin typeface="宋体" panose="02010600030101010101" pitchFamily="2" charset="-122"/>
                <a:ea typeface="宋体" panose="02010600030101010101" pitchFamily="2" charset="-122"/>
                <a:cs typeface="宋体" panose="02010600030101010101" pitchFamily="2" charset="-122"/>
              </a:rPr>
              <a:t>我意识到，真正的圣诞节是为那些深信圣诞老人</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神奇力量</a:t>
            </a:r>
            <a:r>
              <a:rPr lang="zh-CN" altLang="en-US" sz="2800">
                <a:latin typeface="宋体" panose="02010600030101010101" pitchFamily="2" charset="-122"/>
                <a:ea typeface="宋体" panose="02010600030101010101" pitchFamily="2" charset="-122"/>
                <a:cs typeface="宋体" panose="02010600030101010101" pitchFamily="2" charset="-122"/>
              </a:rPr>
              <a:t>的孩子们准备的。</a:t>
            </a:r>
            <a:r>
              <a:rPr lang="zh-CN" altLang="en-US" sz="2000" b="1">
                <a:solidFill>
                  <a:schemeClr val="accent6">
                    <a:lumMod val="75000"/>
                  </a:schemeClr>
                </a:solidFill>
              </a:rPr>
              <a:t>(续写之</a:t>
            </a:r>
            <a:r>
              <a:rPr lang="zh-CN" altLang="en-US" sz="2000" b="1">
                <a:solidFill>
                  <a:schemeClr val="accent6">
                    <a:lumMod val="75000"/>
                  </a:schemeClr>
                </a:solidFill>
                <a:sym typeface="+mn-ea"/>
              </a:rPr>
              <a:t>圣诞节礼物</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10" name="文本框 9"/>
          <p:cNvSpPr txBox="1"/>
          <p:nvPr/>
        </p:nvSpPr>
        <p:spPr>
          <a:xfrm>
            <a:off x="556895" y="2740025"/>
            <a:ext cx="7569835"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sym typeface="+mn-ea"/>
              </a:rPr>
              <a:t>6.</a:t>
            </a:r>
            <a:r>
              <a:rPr lang="zh-CN" sz="2800">
                <a:latin typeface="宋体" panose="02010600030101010101" pitchFamily="2" charset="-122"/>
                <a:ea typeface="宋体" panose="02010600030101010101" pitchFamily="2" charset="-122"/>
                <a:sym typeface="+mn-ea"/>
              </a:rPr>
              <a:t>我眼看着事情发生，却</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无力相助</a:t>
            </a:r>
            <a:r>
              <a:rPr lang="zh-CN" sz="2800">
                <a:latin typeface="宋体" panose="02010600030101010101" pitchFamily="2" charset="-122"/>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13" name="文本框 12"/>
          <p:cNvSpPr txBox="1"/>
          <p:nvPr/>
        </p:nvSpPr>
        <p:spPr>
          <a:xfrm>
            <a:off x="556895" y="3324225"/>
            <a:ext cx="858266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I saw what was happening, but I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was powerless to help</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6" name="文本框 15"/>
          <p:cNvSpPr txBox="1"/>
          <p:nvPr/>
        </p:nvSpPr>
        <p:spPr>
          <a:xfrm>
            <a:off x="556895" y="4171315"/>
            <a:ext cx="6096000" cy="521970"/>
          </a:xfrm>
          <a:prstGeom prst="rect">
            <a:avLst/>
          </a:prstGeom>
          <a:noFill/>
        </p:spPr>
        <p:txBody>
          <a:bodyPr wrap="square" rtlCol="0" anchor="t">
            <a:spAutoFit/>
          </a:bodyPr>
          <a:p>
            <a:pPr indent="0"/>
            <a:r>
              <a:rPr lang="en-US" altLang="zh-CN" sz="2800">
                <a:latin typeface="宋体" panose="02010600030101010101" pitchFamily="2" charset="-122"/>
                <a:ea typeface="宋体" panose="02010600030101010101" pitchFamily="2" charset="-122"/>
                <a:sym typeface="+mn-ea"/>
              </a:rPr>
              <a:t>7.</a:t>
            </a:r>
            <a:r>
              <a:rPr lang="zh-CN" sz="2800">
                <a:latin typeface="宋体" panose="02010600030101010101" pitchFamily="2" charset="-122"/>
                <a:ea typeface="宋体" panose="02010600030101010101" pitchFamily="2" charset="-122"/>
                <a:sym typeface="+mn-ea"/>
              </a:rPr>
              <a:t>空气中弥漫着</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浓烈的</a:t>
            </a:r>
            <a:r>
              <a:rPr lang="zh-CN" sz="2800">
                <a:latin typeface="宋体" panose="02010600030101010101" pitchFamily="2" charset="-122"/>
                <a:ea typeface="宋体" panose="02010600030101010101" pitchFamily="2" charset="-122"/>
                <a:sym typeface="+mn-ea"/>
              </a:rPr>
              <a:t>尘土味。</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pic>
        <p:nvPicPr>
          <p:cNvPr id="17" name="图片 16"/>
          <p:cNvPicPr>
            <a:picLocks noChangeAspect="1"/>
          </p:cNvPicPr>
          <p:nvPr/>
        </p:nvPicPr>
        <p:blipFill>
          <a:blip r:embed="rId3"/>
          <a:stretch>
            <a:fillRect/>
          </a:stretch>
        </p:blipFill>
        <p:spPr>
          <a:xfrm>
            <a:off x="9527540" y="963295"/>
            <a:ext cx="2379980" cy="2924175"/>
          </a:xfrm>
          <a:prstGeom prst="rect">
            <a:avLst/>
          </a:prstGeom>
        </p:spPr>
      </p:pic>
      <p:pic>
        <p:nvPicPr>
          <p:cNvPr id="18" name="图片 17"/>
          <p:cNvPicPr>
            <a:picLocks noChangeAspect="1"/>
          </p:cNvPicPr>
          <p:nvPr/>
        </p:nvPicPr>
        <p:blipFill>
          <a:blip r:embed="rId4"/>
          <a:stretch>
            <a:fillRect/>
          </a:stretch>
        </p:blipFill>
        <p:spPr>
          <a:xfrm>
            <a:off x="7101205" y="4315460"/>
            <a:ext cx="2581275" cy="2261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to="" calcmode="lin" valueType="num">
                                      <p:cBhvr>
                                        <p:cTn id="17" dur="1" fill="hold"/>
                                        <p:tgtEl>
                                          <p:spTgt spid="6">
                                            <p:txEl>
                                              <p:pRg st="0" end="0"/>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P spid="1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敲桌子表情包"/>
          <p:cNvPicPr>
            <a:picLocks noChangeAspect="1"/>
          </p:cNvPicPr>
          <p:nvPr/>
        </p:nvPicPr>
        <p:blipFill>
          <a:blip r:embed="rId1"/>
          <a:stretch>
            <a:fillRect/>
          </a:stretch>
        </p:blipFill>
        <p:spPr>
          <a:xfrm>
            <a:off x="10617835" y="1649730"/>
            <a:ext cx="1750695" cy="1841500"/>
          </a:xfrm>
          <a:prstGeom prst="rect">
            <a:avLst/>
          </a:prstGeom>
        </p:spPr>
      </p:pic>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2"/>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3"/>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tap	/tæp/	vi.&amp;vt.轻叩;轻敲 n.水龙头</a:t>
            </a:r>
            <a:endParaRPr lang="zh-CN" altLang="en-US" sz="2400" b="1">
              <a:solidFill>
                <a:srgbClr val="7030A0"/>
              </a:solidFill>
            </a:endParaRPr>
          </a:p>
        </p:txBody>
      </p:sp>
      <p:sp>
        <p:nvSpPr>
          <p:cNvPr id="5" name="文本框 4"/>
          <p:cNvSpPr txBox="1"/>
          <p:nvPr/>
        </p:nvSpPr>
        <p:spPr>
          <a:xfrm>
            <a:off x="0" y="1288415"/>
            <a:ext cx="12369165" cy="953135"/>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Fortunately, thanks to Disley’s continuous directions, the police had blocked the path the kidnapper was taking and set up a roadblock on the way,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tapping the car </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soon.</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338455" y="522605"/>
            <a:ext cx="10280015" cy="829945"/>
          </a:xfrm>
          <a:prstGeom prst="rect">
            <a:avLst/>
          </a:prstGeom>
          <a:noFill/>
          <a:ln w="9525">
            <a:noFill/>
          </a:ln>
        </p:spPr>
        <p:txBody>
          <a:bodyPr wrap="square">
            <a:spAutoFit/>
          </a:bodyPr>
          <a:p>
            <a:pPr indent="0"/>
            <a:r>
              <a:rPr lang="en-US" altLang="zh-CN" sz="2400" b="0">
                <a:latin typeface="宋体" panose="02010600030101010101" pitchFamily="2" charset="-122"/>
                <a:ea typeface="宋体" panose="02010600030101010101" pitchFamily="2" charset="-122"/>
              </a:rPr>
              <a:t>1.</a:t>
            </a:r>
            <a:r>
              <a:rPr lang="zh-CN" sz="2400" b="0">
                <a:latin typeface="宋体" panose="02010600030101010101" pitchFamily="2" charset="-122"/>
                <a:ea typeface="宋体" panose="02010600030101010101" pitchFamily="2" charset="-122"/>
              </a:rPr>
              <a:t>幸运的是，多亏了迪斯利的持续指示，警察封锁了绑匪的道路，并在路上设置了路障，然后就</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敲击了汽车</a:t>
            </a:r>
            <a:r>
              <a:rPr lang="zh-CN" sz="2400" b="0">
                <a:latin typeface="宋体" panose="02010600030101010101" pitchFamily="2" charset="-122"/>
                <a:ea typeface="宋体" panose="02010600030101010101" pitchFamily="2" charset="-122"/>
              </a:rPr>
              <a:t>。</a:t>
            </a:r>
            <a:r>
              <a:rPr lang="zh-CN" altLang="en-US" b="1">
                <a:solidFill>
                  <a:schemeClr val="accent6">
                    <a:lumMod val="75000"/>
                  </a:schemeClr>
                </a:solidFill>
                <a:sym typeface="+mn-ea"/>
              </a:rPr>
              <a:t>(续写)</a:t>
            </a:r>
            <a:endParaRPr lang="zh-CN" altLang="en-US" sz="2400" b="0">
              <a:latin typeface="宋体" panose="02010600030101010101" pitchFamily="2" charset="-122"/>
              <a:ea typeface="宋体" panose="02010600030101010101" pitchFamily="2" charset="-122"/>
            </a:endParaRPr>
          </a:p>
        </p:txBody>
      </p:sp>
      <p:sp>
        <p:nvSpPr>
          <p:cNvPr id="8" name="文本框 7"/>
          <p:cNvSpPr txBox="1"/>
          <p:nvPr/>
        </p:nvSpPr>
        <p:spPr>
          <a:xfrm>
            <a:off x="164465" y="2562860"/>
            <a:ext cx="609600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He kept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tapping his fingers on the table</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nvSpPr>
        <p:spPr>
          <a:xfrm>
            <a:off x="-635" y="5720080"/>
            <a:ext cx="12369800" cy="829945"/>
          </a:xfrm>
          <a:prstGeom prst="rect">
            <a:avLst/>
          </a:prstGeom>
          <a:noFill/>
        </p:spPr>
        <p:txBody>
          <a:bodyPr wrap="square" rtlCol="0" anchor="t">
            <a:spAutoFit/>
          </a:bodyPr>
          <a:p>
            <a:pPr indent="0"/>
            <a:r>
              <a:rPr lang="en-US" sz="2400">
                <a:latin typeface="Times New Roman" panose="02020603050405020304" charset="0"/>
                <a:ea typeface="宋体" panose="02010600030101010101" pitchFamily="2" charset="-122"/>
                <a:cs typeface="Times New Roman" panose="02020603050405020304" charset="0"/>
                <a:sym typeface="+mn-ea"/>
              </a:rPr>
              <a:t>Much to my surprise</a:t>
            </a:r>
            <a:r>
              <a:rPr lang="zh-CN" sz="2400">
                <a:latin typeface="Times New Roman" panose="02020603050405020304" charset="0"/>
                <a:ea typeface="宋体" panose="02010600030101010101" pitchFamily="2" charset="-122"/>
                <a:cs typeface="Times New Roman" panose="02020603050405020304" charset="0"/>
                <a:sym typeface="+mn-ea"/>
              </a:rPr>
              <a:t>，</a:t>
            </a:r>
            <a:r>
              <a:rPr lang="en-US" sz="2400">
                <a:latin typeface="Times New Roman" panose="02020603050405020304" charset="0"/>
                <a:ea typeface="宋体" panose="02010600030101010101" pitchFamily="2" charset="-122"/>
                <a:cs typeface="Times New Roman" panose="02020603050405020304" charset="0"/>
                <a:sym typeface="+mn-ea"/>
              </a:rPr>
              <a:t>my father came up to me</a:t>
            </a:r>
            <a:r>
              <a:rPr lang="zh-CN" sz="2400">
                <a:latin typeface="Times New Roman" panose="02020603050405020304" charset="0"/>
                <a:ea typeface="宋体" panose="02010600030101010101" pitchFamily="2" charset="-122"/>
                <a:cs typeface="Times New Roman" panose="02020603050405020304" charset="0"/>
                <a:sym typeface="+mn-ea"/>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tapped my shoulder </a:t>
            </a:r>
            <a:r>
              <a:rPr lang="en-US" sz="2400">
                <a:latin typeface="Times New Roman" panose="02020603050405020304" charset="0"/>
                <a:ea typeface="宋体" panose="02010600030101010101" pitchFamily="2" charset="-122"/>
                <a:cs typeface="Times New Roman" panose="02020603050405020304" charset="0"/>
                <a:sym typeface="+mn-ea"/>
              </a:rPr>
              <a:t>and said</a:t>
            </a:r>
            <a:r>
              <a:rPr lang="zh-CN" sz="2400">
                <a:latin typeface="Times New Roman" panose="02020603050405020304" charset="0"/>
                <a:ea typeface="宋体" panose="02010600030101010101" pitchFamily="2" charset="-122"/>
                <a:cs typeface="Times New Roman" panose="02020603050405020304" charset="0"/>
                <a:sym typeface="+mn-ea"/>
              </a:rPr>
              <a:t>，</a:t>
            </a:r>
            <a:r>
              <a:rPr lang="en-US" sz="2400">
                <a:latin typeface="Times New Roman" panose="02020603050405020304" charset="0"/>
                <a:ea typeface="宋体" panose="02010600030101010101" pitchFamily="2" charset="-122"/>
                <a:cs typeface="Times New Roman" panose="02020603050405020304" charset="0"/>
                <a:sym typeface="+mn-ea"/>
              </a:rPr>
              <a:t>"You could have had it if you'd asked for it</a:t>
            </a:r>
            <a:r>
              <a:rPr lang="zh-CN" sz="2400">
                <a:latin typeface="Times New Roman" panose="02020603050405020304" charset="0"/>
                <a:ea typeface="宋体" panose="02010600030101010101" pitchFamily="2" charset="-122"/>
                <a:cs typeface="Times New Roman" panose="02020603050405020304" charset="0"/>
                <a:sym typeface="+mn-ea"/>
              </a:rPr>
              <a:t>，</a:t>
            </a:r>
            <a:r>
              <a:rPr lang="en-US" sz="2400">
                <a:latin typeface="Times New Roman" panose="02020603050405020304" charset="0"/>
                <a:ea typeface="宋体" panose="02010600030101010101" pitchFamily="2" charset="-122"/>
                <a:cs typeface="Times New Roman" panose="02020603050405020304" charset="0"/>
                <a:sym typeface="+mn-ea"/>
              </a:rPr>
              <a:t>but I won't have you being sneaky about things." </a:t>
            </a:r>
            <a:endParaRPr lang="en-US" altLang="en-US" sz="2400">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nvSpPr>
        <p:spPr>
          <a:xfrm>
            <a:off x="0" y="3803015"/>
            <a:ext cx="11731625" cy="1383665"/>
          </a:xfrm>
          <a:prstGeom prst="rect">
            <a:avLst/>
          </a:prstGeom>
          <a:noFill/>
          <a:ln w="9525">
            <a:noFill/>
          </a:ln>
        </p:spPr>
        <p:txBody>
          <a:bodyPr wrap="square">
            <a:spAutoFit/>
          </a:bodyPr>
          <a:p>
            <a:pPr indent="0"/>
            <a:r>
              <a:rPr lang="en-US" sz="2800" b="0">
                <a:solidFill>
                  <a:srgbClr val="0A0A0A"/>
                </a:solidFill>
                <a:latin typeface="Times New Roman" panose="02020603050405020304" charset="0"/>
                <a:ea typeface="宋体" panose="02010600030101010101" pitchFamily="2" charset="-122"/>
                <a:cs typeface="Times New Roman" panose="02020603050405020304" charset="0"/>
              </a:rPr>
              <a:t>Mother took another job earning half, but the evening practice sessions on the old green typewriter continued I had a very different feeling now when I passed her door at night and heard her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tapping away</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a:t>
            </a:r>
            <a:endParaRPr lang="en-US" alt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nvSpPr>
        <p:spPr>
          <a:xfrm>
            <a:off x="164465" y="3097530"/>
            <a:ext cx="11430635"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rPr>
              <a:t>3.</a:t>
            </a:r>
            <a:r>
              <a:rPr lang="zh-CN" altLang="en-US" sz="2400">
                <a:latin typeface="宋体" panose="02010600030101010101" pitchFamily="2" charset="-122"/>
                <a:ea typeface="宋体" panose="02010600030101010101" pitchFamily="2" charset="-122"/>
              </a:rPr>
              <a:t>母亲找了另一份工作，挣一半收入，但晚上仍在用那台旧的绿色打字机练习。现在，当我夜里经过她家门口，听到她不停地</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敲打</a:t>
            </a:r>
            <a:r>
              <a:rPr lang="zh-CN" altLang="en-US" sz="2400">
                <a:latin typeface="宋体" panose="02010600030101010101" pitchFamily="2" charset="-122"/>
                <a:ea typeface="宋体" panose="02010600030101010101" pitchFamily="2" charset="-122"/>
              </a:rPr>
              <a:t>时，我有一种完全不同的感觉。</a:t>
            </a:r>
            <a:r>
              <a:rPr lang="zh-CN" altLang="en-US" b="1">
                <a:solidFill>
                  <a:schemeClr val="accent6">
                    <a:lumMod val="75000"/>
                  </a:schemeClr>
                </a:solidFill>
                <a:sym typeface="+mn-ea"/>
              </a:rPr>
              <a:t>(续写)</a:t>
            </a:r>
            <a:endParaRPr lang="zh-CN" altLang="en-US" sz="2400">
              <a:latin typeface="宋体" panose="02010600030101010101" pitchFamily="2" charset="-122"/>
              <a:ea typeface="宋体" panose="02010600030101010101" pitchFamily="2" charset="-122"/>
            </a:endParaRPr>
          </a:p>
        </p:txBody>
      </p:sp>
      <p:sp>
        <p:nvSpPr>
          <p:cNvPr id="16" name="文本框 15"/>
          <p:cNvSpPr txBox="1"/>
          <p:nvPr/>
        </p:nvSpPr>
        <p:spPr>
          <a:xfrm>
            <a:off x="164465" y="2225675"/>
            <a:ext cx="6096000" cy="46037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sym typeface="+mn-ea"/>
              </a:rPr>
              <a:t>2.</a:t>
            </a:r>
            <a:r>
              <a:rPr lang="zh-CN" sz="2400">
                <a:latin typeface="宋体" panose="02010600030101010101" pitchFamily="2" charset="-122"/>
                <a:ea typeface="宋体" panose="02010600030101010101" pitchFamily="2" charset="-122"/>
                <a:sym typeface="+mn-ea"/>
              </a:rPr>
              <a:t>他不停地用</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手指轻轻敲着桌子</a:t>
            </a:r>
            <a:r>
              <a:rPr lang="zh-CN" sz="2400">
                <a:latin typeface="宋体" panose="02010600030101010101" pitchFamily="2" charset="-122"/>
                <a:ea typeface="宋体" panose="02010600030101010101" pitchFamily="2" charset="-122"/>
                <a:sym typeface="+mn-ea"/>
              </a:rPr>
              <a:t>。</a:t>
            </a:r>
            <a:r>
              <a:rPr lang="zh-CN" altLang="en-US" b="1">
                <a:solidFill>
                  <a:schemeClr val="accent6">
                    <a:lumMod val="75000"/>
                  </a:schemeClr>
                </a:solidFill>
                <a:sym typeface="+mn-ea"/>
              </a:rPr>
              <a:t>(续写)</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p:txBody>
      </p:sp>
      <p:sp>
        <p:nvSpPr>
          <p:cNvPr id="17" name="文本框 16"/>
          <p:cNvSpPr txBox="1"/>
          <p:nvPr/>
        </p:nvSpPr>
        <p:spPr>
          <a:xfrm>
            <a:off x="0" y="5034280"/>
            <a:ext cx="11635105"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4.</a:t>
            </a:r>
            <a:r>
              <a:rPr lang="zh-CN" altLang="en-US" sz="2400">
                <a:latin typeface="宋体" panose="02010600030101010101" pitchFamily="2" charset="-122"/>
                <a:ea typeface="宋体" panose="02010600030101010101" pitchFamily="2" charset="-122"/>
                <a:cs typeface="宋体" panose="02010600030101010101" pitchFamily="2" charset="-122"/>
              </a:rPr>
              <a:t>令我吃惊的是，父亲走到我跟前，</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拍了拍我的肩膀</a:t>
            </a:r>
            <a:r>
              <a:rPr lang="zh-CN" altLang="en-US" sz="2400">
                <a:latin typeface="宋体" panose="02010600030101010101" pitchFamily="2" charset="-122"/>
                <a:ea typeface="宋体" panose="02010600030101010101" pitchFamily="2" charset="-122"/>
                <a:cs typeface="宋体" panose="02010600030101010101" pitchFamily="2" charset="-122"/>
              </a:rPr>
              <a:t>说:“如果你想要的话，是可以得到的，但我不允许你偷偷摸摸地做事。”</a:t>
            </a:r>
            <a:r>
              <a:rPr lang="zh-CN" altLang="en-US" sz="1800" b="1">
                <a:solidFill>
                  <a:schemeClr val="accent6">
                    <a:lumMod val="75000"/>
                  </a:schemeClr>
                </a:solidFill>
              </a:rPr>
              <a:t>(读后续写之</a:t>
            </a:r>
            <a:r>
              <a:rPr lang="zh-CN" altLang="en-US" sz="1800" b="1">
                <a:solidFill>
                  <a:schemeClr val="accent6">
                    <a:lumMod val="75000"/>
                  </a:schemeClr>
                </a:solidFill>
                <a:sym typeface="+mn-ea"/>
              </a:rPr>
              <a:t>学会诚信</a:t>
            </a:r>
            <a:r>
              <a:rPr lang="zh-CN" altLang="en-US" sz="1800" b="1">
                <a:solidFill>
                  <a:schemeClr val="accent6">
                    <a:lumMod val="75000"/>
                  </a:schemeClr>
                </a:solidFill>
              </a:rPr>
              <a:t>)</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10" grpId="0"/>
      <p:bldP spid="10" grpId="1"/>
      <p:bldP spid="9" grpId="0"/>
      <p:bldP spid="9"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tap	/tæp/	vi.&amp;vt.轻叩;轻敲 n.水龙头</a:t>
            </a:r>
            <a:endParaRPr lang="zh-CN" altLang="en-US" sz="2400" b="1">
              <a:solidFill>
                <a:srgbClr val="7030A0"/>
              </a:solidFill>
            </a:endParaRPr>
          </a:p>
        </p:txBody>
      </p:sp>
      <p:sp>
        <p:nvSpPr>
          <p:cNvPr id="100" name="文本框 99"/>
          <p:cNvSpPr txBox="1"/>
          <p:nvPr>
            <p:custDataLst>
              <p:tags r:id="rId3"/>
            </p:custDataLst>
          </p:nvPr>
        </p:nvSpPr>
        <p:spPr>
          <a:xfrm>
            <a:off x="300990" y="1474470"/>
            <a:ext cx="7545705"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He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felt a tap on his shoulder</a:t>
            </a:r>
            <a:r>
              <a:rPr lang="en-US" sz="2800" b="0">
                <a:latin typeface="Times New Roman" panose="02020603050405020304" charset="0"/>
                <a:ea typeface="宋体" panose="02010600030101010101" pitchFamily="2" charset="-122"/>
                <a:cs typeface="Times New Roman" panose="02020603050405020304" charset="0"/>
              </a:rPr>
              <a:t> and turned round.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105" name="文本框 104"/>
          <p:cNvSpPr txBox="1"/>
          <p:nvPr>
            <p:custDataLst>
              <p:tags r:id="rId4"/>
            </p:custDataLst>
          </p:nvPr>
        </p:nvSpPr>
        <p:spPr>
          <a:xfrm>
            <a:off x="300990" y="2819400"/>
            <a:ext cx="8331835" cy="95313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 I would excitedly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tu</a:t>
            </a:r>
            <a:r>
              <a:rPr lang="en-US" altLang="zh-CN" sz="2800" b="1">
                <a:solidFill>
                  <a:srgbClr val="C00000"/>
                </a:solidFill>
                <a:latin typeface="Times New Roman" panose="02020603050405020304" charset="0"/>
                <a:ea typeface="宋体" panose="02010600030101010101" pitchFamily="2" charset="-122"/>
                <a:cs typeface="Times New Roman" panose="02020603050405020304" charset="0"/>
              </a:rPr>
              <a:t>rn</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 the tap on</a:t>
            </a:r>
            <a:r>
              <a:rPr lang="en-US" sz="2800" b="0">
                <a:latin typeface="Times New Roman" panose="02020603050405020304" charset="0"/>
                <a:ea typeface="宋体" panose="02010600030101010101" pitchFamily="2" charset="-122"/>
                <a:cs typeface="Times New Roman" panose="02020603050405020304" charset="0"/>
              </a:rPr>
              <a:t>, then brush the comb with a used toothbrush as hard as I could.</a:t>
            </a:r>
            <a:endParaRPr lang="en-US" sz="2800" b="0">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custDataLst>
              <p:tags r:id="rId5"/>
            </p:custDataLst>
          </p:nvPr>
        </p:nvSpPr>
        <p:spPr>
          <a:xfrm>
            <a:off x="300990" y="4507230"/>
            <a:ext cx="9924415" cy="521970"/>
          </a:xfrm>
          <a:prstGeom prst="rect">
            <a:avLst/>
          </a:prstGeom>
          <a:noFill/>
          <a:ln w="9525">
            <a:noFill/>
          </a:ln>
        </p:spPr>
        <p:txBody>
          <a:bodyPr wrap="square">
            <a:spAutoFit/>
          </a:bodyPr>
          <a:p>
            <a:pPr indent="0"/>
            <a:r>
              <a:rPr lang="en-US" sz="2800" b="0">
                <a:solidFill>
                  <a:srgbClr val="0A0A0A"/>
                </a:solidFill>
                <a:latin typeface="Times New Roman" panose="02020603050405020304" charset="0"/>
                <a:ea typeface="宋体" panose="02010600030101010101" pitchFamily="2" charset="-122"/>
                <a:cs typeface="Times New Roman" panose="02020603050405020304" charset="0"/>
              </a:rPr>
              <a:t>The slow </a:t>
            </a:r>
            <a:r>
              <a:rPr lang="en-US" altLang="zh-CN" sz="2800" b="1">
                <a:solidFill>
                  <a:srgbClr val="C00000"/>
                </a:solidFill>
                <a:latin typeface="Times New Roman" panose="02020603050405020304" charset="0"/>
                <a:ea typeface="宋体" panose="02010600030101010101" pitchFamily="2" charset="-122"/>
                <a:cs typeface="Times New Roman" panose="02020603050405020304" charset="0"/>
              </a:rPr>
              <a:t>tap, tap, tap </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went on some nights until midnight.</a:t>
            </a:r>
            <a:endParaRPr lang="en-US" alt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custDataLst>
              <p:tags r:id="rId6"/>
            </p:custDataLst>
          </p:nvPr>
        </p:nvSpPr>
        <p:spPr>
          <a:xfrm>
            <a:off x="164465" y="937895"/>
            <a:ext cx="7681595" cy="521970"/>
          </a:xfrm>
          <a:prstGeom prst="rect">
            <a:avLst/>
          </a:prstGeom>
          <a:noFill/>
        </p:spPr>
        <p:txBody>
          <a:bodyPr wrap="square" rtlCol="0" anchor="t">
            <a:spAutoFit/>
          </a:bodyPr>
          <a:p>
            <a:r>
              <a:rPr lang="en-US" sz="2800">
                <a:latin typeface="宋体" panose="02010600030101010101" pitchFamily="2" charset="-122"/>
                <a:ea typeface="宋体" panose="02010600030101010101" pitchFamily="2" charset="-122"/>
                <a:cs typeface="宋体" panose="02010600030101010101" pitchFamily="2" charset="-122"/>
                <a:sym typeface="+mn-ea"/>
              </a:rPr>
              <a:t>5.</a:t>
            </a:r>
            <a:r>
              <a:rPr lang="zh-CN" sz="2800">
                <a:latin typeface="宋体" panose="02010600030101010101" pitchFamily="2" charset="-122"/>
                <a:ea typeface="宋体" panose="02010600030101010101" pitchFamily="2" charset="-122"/>
                <a:cs typeface="宋体" panose="02010600030101010101" pitchFamily="2" charset="-122"/>
                <a:sym typeface="+mn-ea"/>
              </a:rPr>
              <a:t>他觉得有人</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轻轻拍他的肩膀</a:t>
            </a:r>
            <a:r>
              <a:rPr lang="zh-CN" sz="2800">
                <a:latin typeface="宋体" panose="02010600030101010101" pitchFamily="2" charset="-122"/>
                <a:ea typeface="宋体" panose="02010600030101010101" pitchFamily="2" charset="-122"/>
                <a:cs typeface="宋体" panose="02010600030101010101" pitchFamily="2" charset="-122"/>
                <a:sym typeface="+mn-ea"/>
              </a:rPr>
              <a:t>便转过身来。</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custDataLst>
              <p:tags r:id="rId7"/>
            </p:custDataLst>
          </p:nvPr>
        </p:nvSpPr>
        <p:spPr>
          <a:xfrm>
            <a:off x="300990" y="2011045"/>
            <a:ext cx="8223250"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6.</a:t>
            </a:r>
            <a:r>
              <a:rPr lang="zh-CN" altLang="en-US" sz="2800">
                <a:latin typeface="宋体" panose="02010600030101010101" pitchFamily="2" charset="-122"/>
                <a:ea typeface="宋体" panose="02010600030101010101" pitchFamily="2" charset="-122"/>
                <a:cs typeface="宋体" panose="02010600030101010101" pitchFamily="2" charset="-122"/>
              </a:rPr>
              <a:t>我会兴奋地</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打开水龙头</a:t>
            </a:r>
            <a:r>
              <a:rPr lang="zh-CN" altLang="en-US" sz="2800">
                <a:latin typeface="宋体" panose="02010600030101010101" pitchFamily="2" charset="-122"/>
                <a:ea typeface="宋体" panose="02010600030101010101" pitchFamily="2" charset="-122"/>
                <a:cs typeface="宋体" panose="02010600030101010101" pitchFamily="2" charset="-122"/>
              </a:rPr>
              <a:t>，然后用一把用过的牙刷使劲刷梳子。</a:t>
            </a:r>
            <a:r>
              <a:rPr lang="zh-CN" altLang="en-US" sz="2000" b="1">
                <a:solidFill>
                  <a:schemeClr val="accent6">
                    <a:lumMod val="75000"/>
                  </a:schemeClr>
                </a:solidFill>
              </a:rPr>
              <a:t>(</a:t>
            </a:r>
            <a:r>
              <a:rPr lang="zh-CN" altLang="en-US" sz="2000" b="1">
                <a:solidFill>
                  <a:schemeClr val="accent6">
                    <a:lumMod val="75000"/>
                  </a:schemeClr>
                </a:solidFill>
                <a:sym typeface="+mn-ea"/>
              </a:rPr>
              <a:t>续写之爸爸的梳子</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13" name="文本框 12"/>
          <p:cNvSpPr txBox="1"/>
          <p:nvPr>
            <p:custDataLst>
              <p:tags r:id="rId8"/>
            </p:custDataLst>
          </p:nvPr>
        </p:nvSpPr>
        <p:spPr>
          <a:xfrm>
            <a:off x="300990" y="3814445"/>
            <a:ext cx="9924415"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rPr>
              <a:t>7.</a:t>
            </a:r>
            <a:r>
              <a:rPr lang="zh-CN" altLang="en-US" sz="2800">
                <a:latin typeface="宋体" panose="02010600030101010101" pitchFamily="2" charset="-122"/>
                <a:ea typeface="宋体" panose="02010600030101010101" pitchFamily="2" charset="-122"/>
              </a:rPr>
              <a:t>缓慢的</a:t>
            </a:r>
            <a:r>
              <a:rPr lang="en-US" altLang="zh-CN" sz="2800" b="1">
                <a:solidFill>
                  <a:srgbClr val="C00000"/>
                </a:solidFill>
                <a:latin typeface="Times New Roman" panose="02020603050405020304" charset="0"/>
                <a:ea typeface="宋体" panose="02010600030101010101" pitchFamily="2" charset="-122"/>
                <a:cs typeface="Times New Roman" panose="02020603050405020304" charset="0"/>
              </a:rPr>
              <a:t>滴答声，滴答声，滴答声</a:t>
            </a:r>
            <a:r>
              <a:rPr lang="zh-CN" altLang="en-US" sz="2800">
                <a:latin typeface="宋体" panose="02010600030101010101" pitchFamily="2" charset="-122"/>
                <a:ea typeface="宋体" panose="02010600030101010101" pitchFamily="2" charset="-122"/>
              </a:rPr>
              <a:t>一直持续到半夜。</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pic>
        <p:nvPicPr>
          <p:cNvPr id="16" name="图片 15"/>
          <p:cNvPicPr>
            <a:picLocks noChangeAspect="1"/>
          </p:cNvPicPr>
          <p:nvPr/>
        </p:nvPicPr>
        <p:blipFill>
          <a:blip r:embed="rId9"/>
          <a:stretch>
            <a:fillRect/>
          </a:stretch>
        </p:blipFill>
        <p:spPr>
          <a:xfrm>
            <a:off x="8633460" y="641350"/>
            <a:ext cx="2675890" cy="3049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 to="" calcmode="lin" valueType="num">
                                      <p:cBhvr>
                                        <p:cTn id="12" dur="1" fill="hold"/>
                                        <p:tgtEl>
                                          <p:spTgt spid="10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105" grpId="0"/>
      <p:bldP spid="105" grpId="1"/>
      <p:bldP spid="8" grpId="0"/>
      <p:bldP spid="8"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600950" cy="460375"/>
          </a:xfrm>
          <a:prstGeom prst="rect">
            <a:avLst/>
          </a:prstGeom>
          <a:noFill/>
        </p:spPr>
        <p:txBody>
          <a:bodyPr wrap="square" rtlCol="0" anchor="t">
            <a:spAutoFit/>
          </a:bodyPr>
          <a:p>
            <a:r>
              <a:rPr lang="zh-CN" altLang="en-US" sz="2400" b="1">
                <a:solidFill>
                  <a:srgbClr val="7030A0"/>
                </a:solidFill>
              </a:rPr>
              <a:t>whistle	/ˈwɪsl/	vi.&amp;vt.吹口哨 n.哨子(声)</a:t>
            </a:r>
            <a:endParaRPr lang="zh-CN" altLang="en-US" sz="2400" b="1">
              <a:solidFill>
                <a:srgbClr val="7030A0"/>
              </a:solidFill>
            </a:endParaRPr>
          </a:p>
        </p:txBody>
      </p:sp>
      <p:sp>
        <p:nvSpPr>
          <p:cNvPr id="105" name="文本框 104"/>
          <p:cNvSpPr txBox="1"/>
          <p:nvPr/>
        </p:nvSpPr>
        <p:spPr>
          <a:xfrm>
            <a:off x="309245" y="3037205"/>
            <a:ext cx="9215120"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He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whistled</a:t>
            </a:r>
            <a:r>
              <a:rPr lang="en-US" sz="2800" b="0">
                <a:latin typeface="Times New Roman" panose="02020603050405020304" charset="0"/>
                <a:ea typeface="宋体" panose="02010600030101010101" pitchFamily="2" charset="-122"/>
                <a:cs typeface="Times New Roman" panose="02020603050405020304" charset="0"/>
              </a:rPr>
              <a:t> in astonishment when seeing the breakfast.</a:t>
            </a:r>
            <a:endParaRPr lang="en-US" sz="28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309245" y="1350010"/>
            <a:ext cx="10053955" cy="1383665"/>
          </a:xfrm>
          <a:prstGeom prst="rect">
            <a:avLst/>
          </a:prstGeom>
          <a:noFill/>
          <a:ln w="9525">
            <a:noFill/>
          </a:ln>
        </p:spPr>
        <p:txBody>
          <a:bodyPr wrap="square">
            <a:spAutoFit/>
          </a:bodyPr>
          <a:p>
            <a:pPr indent="0"/>
            <a:r>
              <a:rPr lang="en-US" sz="2800" b="0">
                <a:solidFill>
                  <a:srgbClr val="0A0A0A"/>
                </a:solidFill>
                <a:latin typeface="Times New Roman" panose="02020603050405020304" charset="0"/>
                <a:ea typeface="宋体" panose="02010600030101010101" pitchFamily="2" charset="-122"/>
                <a:cs typeface="Times New Roman" panose="02020603050405020304" charset="0"/>
              </a:rPr>
              <a:t>Then,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the whistle blew </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and we jumped into the water, stroking forward desperately.Suddenly, the referee</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 blew the whistle</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 which signaled we were on the last leg of our race.</a:t>
            </a:r>
            <a:endParaRPr 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300990" y="5494655"/>
            <a:ext cx="10533380" cy="1383665"/>
          </a:xfrm>
          <a:prstGeom prst="rect">
            <a:avLst/>
          </a:prstGeom>
          <a:noFill/>
          <a:ln w="9525">
            <a:noFill/>
          </a:ln>
        </p:spPr>
        <p:txBody>
          <a:bodyPr wrap="square">
            <a:spAutoFit/>
          </a:bodyPr>
          <a:p>
            <a:pPr indent="0"/>
            <a:r>
              <a:rPr lang="en-US" sz="2800" b="0">
                <a:solidFill>
                  <a:srgbClr val="0A0A0A"/>
                </a:solidFill>
                <a:latin typeface="Times New Roman" panose="02020603050405020304" charset="0"/>
                <a:ea typeface="宋体" panose="02010600030101010101" pitchFamily="2" charset="-122"/>
                <a:cs typeface="Times New Roman" panose="02020603050405020304" charset="0"/>
              </a:rPr>
              <a:t>With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the whistle buzzing </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and horns blaring, they joined the stream of enthusiastic cyclists and flew along amidship the thunderous cheers of the crowd. </a:t>
            </a:r>
            <a:endParaRPr lang="en-US" alt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nvSpPr>
        <p:spPr>
          <a:xfrm>
            <a:off x="300990" y="2574925"/>
            <a:ext cx="10310495" cy="46037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2.</a:t>
            </a:r>
            <a:r>
              <a:rPr lang="zh-CN" altLang="en-US" sz="2400">
                <a:latin typeface="宋体" panose="02010600030101010101" pitchFamily="2" charset="-122"/>
                <a:ea typeface="宋体" panose="02010600030101010101" pitchFamily="2" charset="-122"/>
                <a:cs typeface="宋体" panose="02010600030101010101" pitchFamily="2" charset="-122"/>
              </a:rPr>
              <a:t>他看到早餐时惊奇地</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吹了一声口哨</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zh-CN" altLang="en-US" sz="1800" b="1">
                <a:solidFill>
                  <a:schemeClr val="accent6">
                    <a:lumMod val="75000"/>
                  </a:schemeClr>
                </a:solidFill>
                <a:sym typeface="+mn-ea"/>
              </a:rPr>
              <a:t>(2021新高考全国I卷续写)</a:t>
            </a:r>
            <a:endParaRPr lang="zh-CN" altLang="en-US" sz="1800" b="1">
              <a:solidFill>
                <a:schemeClr val="accent6">
                  <a:lumMod val="75000"/>
                </a:schemeClr>
              </a:solidFill>
              <a:sym typeface="+mn-ea"/>
            </a:endParaRPr>
          </a:p>
        </p:txBody>
      </p:sp>
      <p:sp>
        <p:nvSpPr>
          <p:cNvPr id="9" name="文本框 8"/>
          <p:cNvSpPr txBox="1"/>
          <p:nvPr/>
        </p:nvSpPr>
        <p:spPr>
          <a:xfrm>
            <a:off x="300990" y="643890"/>
            <a:ext cx="10405110"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rPr>
              <a:t>1.</a:t>
            </a:r>
            <a:r>
              <a:rPr lang="zh-CN" altLang="en-US" sz="2400">
                <a:latin typeface="宋体" panose="02010600030101010101" pitchFamily="2" charset="-122"/>
                <a:ea typeface="宋体" panose="02010600030101010101" pitchFamily="2" charset="-122"/>
              </a:rPr>
              <a:t>然后，</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哨声响起</a:t>
            </a:r>
            <a:r>
              <a:rPr lang="zh-CN" altLang="en-US" sz="2400">
                <a:latin typeface="宋体" panose="02010600030101010101" pitchFamily="2" charset="-122"/>
                <a:ea typeface="宋体" panose="02010600030101010101" pitchFamily="2" charset="-122"/>
              </a:rPr>
              <a:t>，我们跳进水里，拼命地向前冲。突然，裁判</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吹响了哨子</a:t>
            </a:r>
            <a:r>
              <a:rPr lang="zh-CN" altLang="en-US" sz="2400">
                <a:latin typeface="宋体" panose="02010600030101010101" pitchFamily="2" charset="-122"/>
                <a:ea typeface="宋体" panose="02010600030101010101" pitchFamily="2" charset="-122"/>
              </a:rPr>
              <a:t>，表示我们已经跑到最后一段了。</a:t>
            </a:r>
            <a:r>
              <a:rPr lang="zh-CN" altLang="en-US" b="1">
                <a:solidFill>
                  <a:schemeClr val="accent6">
                    <a:lumMod val="75000"/>
                  </a:schemeClr>
                </a:solidFill>
                <a:sym typeface="+mn-ea"/>
              </a:rPr>
              <a:t>(续写)</a:t>
            </a:r>
            <a:endParaRPr lang="zh-CN" altLang="en-US" sz="2400">
              <a:latin typeface="宋体" panose="02010600030101010101" pitchFamily="2" charset="-122"/>
              <a:ea typeface="宋体" panose="02010600030101010101" pitchFamily="2" charset="-122"/>
            </a:endParaRPr>
          </a:p>
        </p:txBody>
      </p:sp>
      <p:sp>
        <p:nvSpPr>
          <p:cNvPr id="10" name="文本框 9"/>
          <p:cNvSpPr txBox="1"/>
          <p:nvPr/>
        </p:nvSpPr>
        <p:spPr>
          <a:xfrm>
            <a:off x="300990" y="4610735"/>
            <a:ext cx="9036050"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rPr>
              <a:t>4.</a:t>
            </a:r>
            <a:r>
              <a:rPr lang="zh-CN" altLang="en-US" sz="2400">
                <a:latin typeface="宋体" panose="02010600030101010101" pitchFamily="2" charset="-122"/>
                <a:ea typeface="宋体" panose="02010600030101010101" pitchFamily="2" charset="-122"/>
              </a:rPr>
              <a:t>随着</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汽笛的嗡嗡声</a:t>
            </a:r>
            <a:r>
              <a:rPr lang="zh-CN" altLang="en-US" sz="2400">
                <a:latin typeface="宋体" panose="02010600030101010101" pitchFamily="2" charset="-122"/>
                <a:ea typeface="宋体" panose="02010600030101010101" pitchFamily="2" charset="-122"/>
              </a:rPr>
              <a:t>和喇叭的鸣响，他们加入了热情的骑自行车的队伍，在人群雷鸣般的欢呼声中在船中央飞驰。</a:t>
            </a:r>
            <a:r>
              <a:rPr lang="zh-CN" altLang="en-US" b="1">
                <a:solidFill>
                  <a:schemeClr val="accent6">
                    <a:lumMod val="75000"/>
                  </a:schemeClr>
                </a:solidFill>
                <a:sym typeface="+mn-ea"/>
              </a:rPr>
              <a:t>(续写)</a:t>
            </a:r>
            <a:endParaRPr lang="zh-CN" altLang="en-US" sz="2400">
              <a:latin typeface="宋体" panose="02010600030101010101" pitchFamily="2" charset="-122"/>
              <a:ea typeface="宋体" panose="02010600030101010101" pitchFamily="2" charset="-122"/>
            </a:endParaRPr>
          </a:p>
        </p:txBody>
      </p:sp>
      <p:sp>
        <p:nvSpPr>
          <p:cNvPr id="13" name="文本框 12"/>
          <p:cNvSpPr txBox="1"/>
          <p:nvPr/>
        </p:nvSpPr>
        <p:spPr>
          <a:xfrm>
            <a:off x="164465" y="4034790"/>
            <a:ext cx="6597650"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The wind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whistled down</a:t>
            </a:r>
            <a:r>
              <a:rPr lang="en-US" sz="2800" b="0">
                <a:latin typeface="Times New Roman" panose="02020603050405020304" charset="0"/>
                <a:ea typeface="宋体" panose="02010600030101010101" pitchFamily="2" charset="-122"/>
                <a:cs typeface="Times New Roman" panose="02020603050405020304" charset="0"/>
              </a:rPr>
              <a:t> the chimney. </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6" name="文本框 15"/>
          <p:cNvSpPr txBox="1"/>
          <p:nvPr/>
        </p:nvSpPr>
        <p:spPr>
          <a:xfrm>
            <a:off x="300990" y="3640455"/>
            <a:ext cx="6096000" cy="460375"/>
          </a:xfrm>
          <a:prstGeom prst="rect">
            <a:avLst/>
          </a:prstGeom>
          <a:noFill/>
        </p:spPr>
        <p:txBody>
          <a:bodyPr wrap="square" rtlCol="0" anchor="t">
            <a:spAutoFit/>
          </a:bodyPr>
          <a:p>
            <a:pPr indent="0"/>
            <a:r>
              <a:rPr lang="en-US" altLang="zh-CN" sz="2400">
                <a:latin typeface="宋体" panose="02010600030101010101" pitchFamily="2" charset="-122"/>
                <a:ea typeface="宋体" panose="02010600030101010101" pitchFamily="2" charset="-122"/>
                <a:sym typeface="+mn-ea"/>
              </a:rPr>
              <a:t>3.</a:t>
            </a:r>
            <a:r>
              <a:rPr lang="zh-CN" sz="2400">
                <a:latin typeface="宋体" panose="02010600030101010101" pitchFamily="2" charset="-122"/>
                <a:ea typeface="宋体" panose="02010600030101010101" pitchFamily="2" charset="-122"/>
                <a:sym typeface="+mn-ea"/>
              </a:rPr>
              <a:t>风飕飕地顺着烟囱</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往下刮</a:t>
            </a:r>
            <a:r>
              <a:rPr lang="zh-CN" sz="2400">
                <a:latin typeface="宋体" panose="02010600030101010101" pitchFamily="2" charset="-122"/>
                <a:ea typeface="宋体" panose="02010600030101010101" pitchFamily="2" charset="-122"/>
                <a:sym typeface="+mn-ea"/>
              </a:rPr>
              <a:t>。</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p:txBody>
      </p:sp>
      <p:pic>
        <p:nvPicPr>
          <p:cNvPr id="17" name="图片 16"/>
          <p:cNvPicPr>
            <a:picLocks noChangeAspect="1"/>
          </p:cNvPicPr>
          <p:nvPr/>
        </p:nvPicPr>
        <p:blipFill>
          <a:blip r:embed="rId3"/>
          <a:stretch>
            <a:fillRect/>
          </a:stretch>
        </p:blipFill>
        <p:spPr>
          <a:xfrm>
            <a:off x="9967595" y="1069975"/>
            <a:ext cx="2108835" cy="1967230"/>
          </a:xfrm>
          <a:prstGeom prst="rect">
            <a:avLst/>
          </a:prstGeom>
        </p:spPr>
      </p:pic>
      <p:pic>
        <p:nvPicPr>
          <p:cNvPr id="18" name="图片 17"/>
          <p:cNvPicPr>
            <a:picLocks noChangeAspect="1"/>
          </p:cNvPicPr>
          <p:nvPr/>
        </p:nvPicPr>
        <p:blipFill>
          <a:blip r:embed="rId4"/>
          <a:stretch>
            <a:fillRect/>
          </a:stretch>
        </p:blipFill>
        <p:spPr>
          <a:xfrm>
            <a:off x="9661525" y="3787775"/>
            <a:ext cx="2531110" cy="1774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 to="" calcmode="lin" valueType="num">
                                      <p:cBhvr>
                                        <p:cTn id="12" dur="1" fill="hold"/>
                                        <p:tgtEl>
                                          <p:spTgt spid="10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5" grpId="0"/>
      <p:bldP spid="105" grpId="1"/>
      <p:bldP spid="13" grpId="0"/>
      <p:bldP spid="13" grpId="1"/>
      <p:bldP spid="5" grpId="0"/>
      <p:bldP spid="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10045700" y="102870"/>
            <a:ext cx="2238375" cy="1419225"/>
          </a:xfrm>
          <a:prstGeom prst="rect">
            <a:avLst/>
          </a:prstGeom>
        </p:spPr>
      </p:pic>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2"/>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3"/>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102870"/>
            <a:ext cx="8094345" cy="521970"/>
          </a:xfrm>
          <a:prstGeom prst="rect">
            <a:avLst/>
          </a:prstGeom>
          <a:noFill/>
        </p:spPr>
        <p:txBody>
          <a:bodyPr wrap="square" rtlCol="0" anchor="t">
            <a:spAutoFit/>
          </a:bodyPr>
          <a:p>
            <a:r>
              <a:rPr lang="zh-CN" altLang="en-US" sz="2800" b="1">
                <a:solidFill>
                  <a:srgbClr val="7030A0"/>
                </a:solidFill>
              </a:rPr>
              <a:t>emergency</a:t>
            </a:r>
            <a:r>
              <a:rPr lang="zh-CN" altLang="en-US" sz="2400" b="1">
                <a:solidFill>
                  <a:srgbClr val="7030A0"/>
                </a:solidFill>
              </a:rPr>
              <a:t>	/iˈmɜ:dʒənsi/	n.突发事件;紧急情况</a:t>
            </a:r>
            <a:endParaRPr lang="zh-CN" altLang="en-US" sz="2400" b="1">
              <a:solidFill>
                <a:srgbClr val="7030A0"/>
              </a:solidFill>
            </a:endParaRPr>
          </a:p>
        </p:txBody>
      </p:sp>
      <p:sp>
        <p:nvSpPr>
          <p:cNvPr id="105" name="文本框 104"/>
          <p:cNvSpPr txBox="1"/>
          <p:nvPr/>
        </p:nvSpPr>
        <p:spPr>
          <a:xfrm>
            <a:off x="418465" y="6010275"/>
            <a:ext cx="9397365" cy="953135"/>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Worried and anxious, Ryan waited restlessly outside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the emergency room</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418465" y="2840990"/>
            <a:ext cx="11521440" cy="953135"/>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I forgot all I had learned from the training about measures to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deal with an emergency</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 </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419100" y="2380615"/>
            <a:ext cx="11287125" cy="460375"/>
          </a:xfrm>
          <a:prstGeom prst="rect">
            <a:avLst/>
          </a:prstGeom>
          <a:noFill/>
          <a:ln w="9525">
            <a:noFill/>
          </a:ln>
        </p:spPr>
        <p:txBody>
          <a:bodyPr wrap="square">
            <a:spAutoFit/>
          </a:bodyPr>
          <a:p>
            <a:pPr indent="0"/>
            <a:r>
              <a:rPr lang="en-US" altLang="zh-CN" sz="2400" b="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我忘记了我从培训中学到的所有关于</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应对紧急情况</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的措施。</a:t>
            </a:r>
            <a:r>
              <a:rPr lang="zh-CN" altLang="en-US" sz="1800" b="1">
                <a:solidFill>
                  <a:schemeClr val="accent6">
                    <a:lumMod val="75000"/>
                  </a:schemeClr>
                </a:solidFill>
              </a:rPr>
              <a:t>(续写之</a:t>
            </a:r>
            <a:r>
              <a:rPr lang="zh-CN" altLang="en-US" sz="1800" b="1">
                <a:solidFill>
                  <a:schemeClr val="accent6">
                    <a:lumMod val="75000"/>
                  </a:schemeClr>
                </a:solidFill>
                <a:sym typeface="+mn-ea"/>
              </a:rPr>
              <a:t>特殊的面试</a:t>
            </a:r>
            <a:r>
              <a:rPr lang="zh-CN" altLang="en-US" sz="1800" b="1">
                <a:solidFill>
                  <a:schemeClr val="accent6">
                    <a:lumMod val="75000"/>
                  </a:schemeClr>
                </a:solidFill>
              </a:rPr>
              <a:t>)</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zh-CN" sz="2400" b="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419100" y="4559935"/>
            <a:ext cx="11413490" cy="953135"/>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He yelled, “It's a baby!" Mohr had an instant decision to make, applying full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emergency brakes</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 with half the train still wrapped around a curve. </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419100" y="3699510"/>
            <a:ext cx="9796145" cy="953135"/>
          </a:xfrm>
          <a:prstGeom prst="rect">
            <a:avLst/>
          </a:prstGeom>
          <a:noFill/>
          <a:ln w="9525">
            <a:noFill/>
          </a:ln>
        </p:spPr>
        <p:txBody>
          <a:bodyPr wrap="square">
            <a:spAutoFit/>
          </a:bodyPr>
          <a:p>
            <a:pPr indent="0" algn="l"/>
            <a:r>
              <a:rPr lang="en-US" altLang="zh-CN" sz="2800" b="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sz="2800" b="0">
                <a:solidFill>
                  <a:schemeClr val="tx1"/>
                </a:solidFill>
                <a:latin typeface="宋体" panose="02010600030101010101" pitchFamily="2" charset="-122"/>
                <a:ea typeface="宋体" panose="02010600030101010101" pitchFamily="2" charset="-122"/>
                <a:cs typeface="宋体" panose="02010600030101010101" pitchFamily="2" charset="-122"/>
              </a:rPr>
              <a:t>他大声喊道，</a:t>
            </a:r>
            <a:r>
              <a:rPr lang="en-US" sz="2800" b="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sz="2800" b="0">
                <a:solidFill>
                  <a:schemeClr val="tx1"/>
                </a:solidFill>
                <a:latin typeface="宋体" panose="02010600030101010101" pitchFamily="2" charset="-122"/>
                <a:ea typeface="宋体" panose="02010600030101010101" pitchFamily="2" charset="-122"/>
                <a:cs typeface="宋体" panose="02010600030101010101" pitchFamily="2" charset="-122"/>
              </a:rPr>
              <a:t>这是个婴儿！</a:t>
            </a:r>
            <a:r>
              <a:rPr lang="en-US" sz="2800" b="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sz="2800" b="0">
                <a:solidFill>
                  <a:schemeClr val="tx1"/>
                </a:solidFill>
                <a:latin typeface="宋体" panose="02010600030101010101" pitchFamily="2" charset="-122"/>
                <a:ea typeface="宋体" panose="02010600030101010101" pitchFamily="2" charset="-122"/>
                <a:cs typeface="宋体" panose="02010600030101010101" pitchFamily="2" charset="-122"/>
              </a:rPr>
              <a:t>莫尔立即做出了决定，实施了</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紧急刹车</a:t>
            </a:r>
            <a:r>
              <a:rPr lang="zh-CN" sz="2800" b="0">
                <a:solidFill>
                  <a:schemeClr val="tx1"/>
                </a:solidFill>
                <a:latin typeface="宋体" panose="02010600030101010101" pitchFamily="2" charset="-122"/>
                <a:ea typeface="宋体" panose="02010600030101010101" pitchFamily="2" charset="-122"/>
                <a:cs typeface="宋体" panose="02010600030101010101" pitchFamily="2" charset="-122"/>
              </a:rPr>
              <a:t>，一半的火车仍然绕在弯道上。</a:t>
            </a:r>
            <a:r>
              <a:rPr lang="en-US" sz="2800">
                <a:latin typeface="Times New Roman" panose="02020603050405020304" charset="0"/>
                <a:ea typeface="宋体" panose="02010600030101010101" pitchFamily="2" charset="-122"/>
                <a:cs typeface="Times New Roman" panose="02020603050405020304" charset="0"/>
                <a:sym typeface="+mn-ea"/>
              </a:rPr>
              <a:t> </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157480" y="1420495"/>
            <a:ext cx="11285220" cy="953135"/>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Awareness events include professional seminars introducing theoretical knowledge and workshops teaching survival skills</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 in time of emergency</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nvSpPr>
        <p:spPr>
          <a:xfrm>
            <a:off x="158115" y="636905"/>
            <a:ext cx="9795510" cy="953135"/>
          </a:xfrm>
          <a:prstGeom prst="rect">
            <a:avLst/>
          </a:prstGeom>
          <a:noFill/>
        </p:spPr>
        <p:txBody>
          <a:bodyPr wrap="square" rtlCol="0" anchor="t">
            <a:spAutoFit/>
          </a:bodyPr>
          <a:p>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提高认识活动包括介绍理论知识的专业研讨会和教授</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紧急情况下</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生存技能的讲习班。</a:t>
            </a:r>
            <a:r>
              <a:rPr lang="zh-CN" altLang="en-US" sz="2000" b="1">
                <a:solidFill>
                  <a:schemeClr val="accent6">
                    <a:lumMod val="75000"/>
                  </a:schemeClr>
                </a:solidFill>
              </a:rPr>
              <a:t>(应用文之</a:t>
            </a:r>
            <a:r>
              <a:rPr lang="zh-CN" altLang="en-US" sz="2000" b="1">
                <a:solidFill>
                  <a:schemeClr val="accent6">
                    <a:lumMod val="75000"/>
                  </a:schemeClr>
                </a:solidFill>
                <a:sym typeface="+mn-ea"/>
              </a:rPr>
              <a:t>全国防灾减灾日活动</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13" name="文本框 12"/>
          <p:cNvSpPr txBox="1"/>
          <p:nvPr/>
        </p:nvSpPr>
        <p:spPr>
          <a:xfrm>
            <a:off x="419100" y="5558790"/>
            <a:ext cx="9626600" cy="521970"/>
          </a:xfrm>
          <a:prstGeom prst="rect">
            <a:avLst/>
          </a:prstGeom>
          <a:noFill/>
        </p:spPr>
        <p:txBody>
          <a:bodyPr wrap="square" rtlCol="0" anchor="t">
            <a:spAutoFit/>
          </a:bodyPr>
          <a:p>
            <a:pPr algn="l"/>
            <a:r>
              <a:rPr lang="en-US" altLang="zh-CN" sz="2800">
                <a:solidFill>
                  <a:schemeClr val="tx1"/>
                </a:solidFill>
                <a:latin typeface="宋体" panose="02010600030101010101" pitchFamily="2" charset="-122"/>
                <a:ea typeface="宋体" panose="02010600030101010101" pitchFamily="2" charset="-122"/>
              </a:rPr>
              <a:t>4.</a:t>
            </a:r>
            <a:r>
              <a:rPr lang="zh-CN" altLang="en-US" sz="2800">
                <a:solidFill>
                  <a:schemeClr val="tx1"/>
                </a:solidFill>
                <a:latin typeface="宋体" panose="02010600030101010101" pitchFamily="2" charset="-122"/>
                <a:ea typeface="宋体" panose="02010600030101010101" pitchFamily="2" charset="-122"/>
              </a:rPr>
              <a:t>瑞恩又担心又焦虑地在</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急诊室</a:t>
            </a:r>
            <a:r>
              <a:rPr lang="zh-CN" altLang="en-US" sz="2800">
                <a:solidFill>
                  <a:schemeClr val="tx1"/>
                </a:solidFill>
                <a:latin typeface="宋体" panose="02010600030101010101" pitchFamily="2" charset="-122"/>
                <a:ea typeface="宋体" panose="02010600030101010101" pitchFamily="2" charset="-122"/>
              </a:rPr>
              <a:t>外面焦急地等待着。</a:t>
            </a:r>
            <a:r>
              <a:rPr lang="en-US" sz="2800">
                <a:latin typeface="Times New Roman" panose="02020603050405020304" charset="0"/>
                <a:ea typeface="宋体" panose="02010600030101010101" pitchFamily="2" charset="-122"/>
                <a:cs typeface="Times New Roman" panose="02020603050405020304" charset="0"/>
                <a:sym typeface="+mn-ea"/>
              </a:rPr>
              <a:t> </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pic>
        <p:nvPicPr>
          <p:cNvPr id="17" name="图片 16"/>
          <p:cNvPicPr>
            <a:picLocks noChangeAspect="1"/>
          </p:cNvPicPr>
          <p:nvPr/>
        </p:nvPicPr>
        <p:blipFill>
          <a:blip r:embed="rId4"/>
          <a:stretch>
            <a:fillRect/>
          </a:stretch>
        </p:blipFill>
        <p:spPr>
          <a:xfrm>
            <a:off x="9953625" y="5365750"/>
            <a:ext cx="2228850" cy="1104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anim to="" calcmode="lin" valueType="num">
                                      <p:cBhvr>
                                        <p:cTn id="22" dur="1" fill="hold"/>
                                        <p:tgtEl>
                                          <p:spTgt spid="10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P spid="3" grpId="1"/>
      <p:bldP spid="6" grpId="0"/>
      <p:bldP spid="6" grpId="1"/>
      <p:bldP spid="105" grpId="0"/>
      <p:bldP spid="105"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324090" cy="460375"/>
          </a:xfrm>
          <a:prstGeom prst="rect">
            <a:avLst/>
          </a:prstGeom>
          <a:noFill/>
        </p:spPr>
        <p:txBody>
          <a:bodyPr wrap="square" rtlCol="0" anchor="t">
            <a:spAutoFit/>
          </a:bodyPr>
          <a:p>
            <a:r>
              <a:rPr lang="zh-CN" altLang="en-US" sz="2400" b="1">
                <a:solidFill>
                  <a:srgbClr val="7030A0"/>
                </a:solidFill>
              </a:rPr>
              <a:t>calm	/kɑ:m/	a.镇静的;沉着的 vt.使平静</a:t>
            </a:r>
            <a:endParaRPr lang="zh-CN" altLang="en-US" sz="2400" b="1">
              <a:solidFill>
                <a:srgbClr val="7030A0"/>
              </a:solidFill>
            </a:endParaRPr>
          </a:p>
        </p:txBody>
      </p:sp>
      <p:sp>
        <p:nvSpPr>
          <p:cNvPr id="3" name="文本框 2"/>
          <p:cNvSpPr txBox="1"/>
          <p:nvPr/>
        </p:nvSpPr>
        <p:spPr>
          <a:xfrm>
            <a:off x="149225" y="1255395"/>
            <a:ext cx="11376025" cy="521970"/>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The bright light coming on, Devin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calmed down </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and sang with confidence. </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149225" y="758190"/>
            <a:ext cx="9267190" cy="521970"/>
          </a:xfrm>
          <a:prstGeom prst="rect">
            <a:avLst/>
          </a:prstGeom>
          <a:noFill/>
          <a:ln w="9525">
            <a:noFill/>
          </a:ln>
        </p:spPr>
        <p:txBody>
          <a:bodyPr wrap="square">
            <a:spAutoFit/>
          </a:bodyPr>
          <a:p>
            <a:pPr indent="0" algn="l"/>
            <a:r>
              <a:rPr lang="en-US" altLang="zh-CN" sz="2800" b="0">
                <a:solidFill>
                  <a:schemeClr val="tx1"/>
                </a:solidFill>
                <a:latin typeface="宋体" panose="02010600030101010101" pitchFamily="2" charset="-122"/>
                <a:ea typeface="宋体" panose="02010600030101010101" pitchFamily="2" charset="-122"/>
              </a:rPr>
              <a:t>1.</a:t>
            </a:r>
            <a:r>
              <a:rPr lang="zh-CN" sz="2800" b="0">
                <a:solidFill>
                  <a:schemeClr val="tx1"/>
                </a:solidFill>
                <a:latin typeface="宋体" panose="02010600030101010101" pitchFamily="2" charset="-122"/>
                <a:ea typeface="宋体" panose="02010600030101010101" pitchFamily="2" charset="-122"/>
              </a:rPr>
              <a:t>明亮的灯光亮起了，德文</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平静下来</a:t>
            </a:r>
            <a:r>
              <a:rPr lang="zh-CN" sz="2800" b="0">
                <a:solidFill>
                  <a:schemeClr val="tx1"/>
                </a:solidFill>
                <a:latin typeface="宋体" panose="02010600030101010101" pitchFamily="2" charset="-122"/>
                <a:ea typeface="宋体" panose="02010600030101010101" pitchFamily="2" charset="-122"/>
              </a:rPr>
              <a:t>，自信地唱着。</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149225" y="2329815"/>
            <a:ext cx="8063230" cy="521970"/>
          </a:xfrm>
          <a:prstGeom prst="rect">
            <a:avLst/>
          </a:prstGeom>
          <a:noFill/>
        </p:spPr>
        <p:txBody>
          <a:bodyPr wrap="square" rtlCol="0" anchor="t">
            <a:spAutoFit/>
          </a:bodyPr>
          <a:p>
            <a:r>
              <a:rPr lang="en-US" sz="2800">
                <a:latin typeface="Times New Roman" panose="02020603050405020304" charset="0"/>
                <a:cs typeface="Times New Roman" panose="02020603050405020304" charset="0"/>
              </a:rPr>
              <a:t>Her voice </a:t>
            </a:r>
            <a:r>
              <a:rPr lang="zh-CN" altLang="en-US" sz="2800">
                <a:latin typeface="Times New Roman" panose="02020603050405020304" charset="0"/>
                <a:cs typeface="Times New Roman" panose="02020603050405020304" charset="0"/>
              </a:rPr>
              <a:t>was</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 surprisingly calm</a:t>
            </a:r>
            <a:r>
              <a:rPr lang="en-US" sz="2800">
                <a:latin typeface="Times New Roman" panose="02020603050405020304" charset="0"/>
                <a:cs typeface="Times New Roman" panose="02020603050405020304" charset="0"/>
              </a:rPr>
              <a:t>.</a:t>
            </a:r>
            <a:endParaRPr lang="en-US" altLang="en-US" sz="2800">
              <a:latin typeface="Times New Roman" panose="02020603050405020304" charset="0"/>
              <a:cs typeface="Times New Roman" panose="02020603050405020304" charset="0"/>
            </a:endParaRPr>
          </a:p>
        </p:txBody>
      </p:sp>
      <p:sp>
        <p:nvSpPr>
          <p:cNvPr id="7" name="文本框 6"/>
          <p:cNvSpPr txBox="1"/>
          <p:nvPr/>
        </p:nvSpPr>
        <p:spPr>
          <a:xfrm>
            <a:off x="0" y="4238625"/>
            <a:ext cx="9767570" cy="521970"/>
          </a:xfrm>
          <a:prstGeom prst="rect">
            <a:avLst/>
          </a:prstGeom>
          <a:noFill/>
        </p:spPr>
        <p:txBody>
          <a:bodyPr wrap="square" rtlCol="0" anchor="t">
            <a:spAutoFit/>
          </a:bodyPr>
          <a:p>
            <a:r>
              <a:rPr 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Choking back my anger, I tried to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speak calmly with my parents</a:t>
            </a:r>
            <a:r>
              <a:rPr 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en-US"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8" name="文本框 7"/>
          <p:cNvSpPr txBox="1"/>
          <p:nvPr/>
        </p:nvSpPr>
        <p:spPr>
          <a:xfrm>
            <a:off x="149225" y="5862955"/>
            <a:ext cx="6719570" cy="953135"/>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 Thankfully, Jeff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stayed calm</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 and turned off the gas quickly. </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149225" y="4754880"/>
            <a:ext cx="8806180" cy="829945"/>
          </a:xfrm>
          <a:prstGeom prst="rect">
            <a:avLst/>
          </a:prstGeom>
          <a:noFill/>
          <a:ln w="9525">
            <a:noFill/>
          </a:ln>
        </p:spPr>
        <p:txBody>
          <a:bodyPr wrap="square">
            <a:spAutoFit/>
          </a:bodyPr>
          <a:p>
            <a:pPr indent="0"/>
            <a:r>
              <a:rPr lang="en-US" sz="2800">
                <a:solidFill>
                  <a:srgbClr val="000000"/>
                </a:solidFill>
                <a:latin typeface="宋体" panose="02010600030101010101" pitchFamily="2" charset="-122"/>
                <a:ea typeface="宋体" panose="02010600030101010101" pitchFamily="2" charset="-122"/>
                <a:cs typeface="宋体" panose="02010600030101010101" pitchFamily="2" charset="-122"/>
              </a:rPr>
              <a:t>5.谢天谢地，杰夫</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保持冷静</a:t>
            </a:r>
            <a:r>
              <a:rPr lang="en-US" sz="2800">
                <a:solidFill>
                  <a:srgbClr val="000000"/>
                </a:solidFill>
                <a:latin typeface="宋体" panose="02010600030101010101" pitchFamily="2" charset="-122"/>
                <a:ea typeface="宋体" panose="02010600030101010101" pitchFamily="2" charset="-122"/>
                <a:cs typeface="宋体" panose="02010600030101010101" pitchFamily="2" charset="-122"/>
              </a:rPr>
              <a:t>，迅速关掉了煤气。</a:t>
            </a:r>
            <a:r>
              <a:rPr lang="zh-CN" altLang="en-US" sz="2000" b="1">
                <a:solidFill>
                  <a:schemeClr val="accent6">
                    <a:lumMod val="75000"/>
                  </a:schemeClr>
                </a:solidFill>
              </a:rPr>
              <a:t>（</a:t>
            </a:r>
            <a:r>
              <a:rPr lang="zh-CN" altLang="en-US" sz="2000" b="1">
                <a:solidFill>
                  <a:schemeClr val="accent6">
                    <a:lumMod val="75000"/>
                  </a:schemeClr>
                </a:solidFill>
                <a:sym typeface="+mn-ea"/>
              </a:rPr>
              <a:t>2021年新高考全国I&amp;II卷续写</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10" name="文本框 9"/>
          <p:cNvSpPr txBox="1"/>
          <p:nvPr/>
        </p:nvSpPr>
        <p:spPr>
          <a:xfrm>
            <a:off x="0" y="1788795"/>
            <a:ext cx="8063230" cy="521970"/>
          </a:xfrm>
          <a:prstGeom prst="rect">
            <a:avLst/>
          </a:prstGeom>
          <a:noFill/>
        </p:spPr>
        <p:txBody>
          <a:bodyPr wrap="square" rtlCol="0" anchor="t">
            <a:spAutoFit/>
          </a:bodyPr>
          <a:p>
            <a:pPr algn="l"/>
            <a:r>
              <a:rPr lang="en-US" sz="2800">
                <a:latin typeface="宋体" panose="02010600030101010101" pitchFamily="2" charset="-122"/>
                <a:ea typeface="宋体" panose="02010600030101010101" pitchFamily="2" charset="-122"/>
                <a:cs typeface="宋体" panose="02010600030101010101" pitchFamily="2" charset="-122"/>
                <a:sym typeface="+mn-ea"/>
              </a:rPr>
              <a:t> 2.</a:t>
            </a:r>
            <a:r>
              <a:rPr lang="zh-CN" sz="2800">
                <a:latin typeface="宋体" panose="02010600030101010101" pitchFamily="2" charset="-122"/>
                <a:ea typeface="宋体" panose="02010600030101010101" pitchFamily="2" charset="-122"/>
                <a:cs typeface="宋体" panose="02010600030101010101" pitchFamily="2" charset="-122"/>
                <a:sym typeface="+mn-ea"/>
              </a:rPr>
              <a:t>她的声音</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出人意料地平静</a:t>
            </a:r>
            <a:r>
              <a:rPr 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149225" y="2835275"/>
            <a:ext cx="8063230"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sym typeface="+mn-ea"/>
              </a:rPr>
              <a:t>3.</a:t>
            </a:r>
            <a:r>
              <a:rPr lang="zh-CN" sz="2800">
                <a:latin typeface="宋体" panose="02010600030101010101" pitchFamily="2" charset="-122"/>
                <a:ea typeface="宋体" panose="02010600030101010101" pitchFamily="2" charset="-122"/>
                <a:sym typeface="+mn-ea"/>
              </a:rPr>
              <a:t>他吸了一口气，</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强自镇定</a:t>
            </a:r>
            <a:r>
              <a:rPr lang="zh-CN" sz="2800">
                <a:latin typeface="宋体" panose="02010600030101010101" pitchFamily="2" charset="-122"/>
                <a:ea typeface="宋体" panose="02010600030101010101" pitchFamily="2" charset="-122"/>
                <a:sym typeface="+mn-ea"/>
              </a:rPr>
              <a:t>。</a:t>
            </a:r>
            <a:endParaRPr lang="zh-CN" altLang="en-US" sz="2800">
              <a:latin typeface="宋体" panose="02010600030101010101" pitchFamily="2" charset="-122"/>
              <a:ea typeface="宋体" panose="02010600030101010101" pitchFamily="2" charset="-122"/>
              <a:sym typeface="+mn-ea"/>
            </a:endParaRPr>
          </a:p>
        </p:txBody>
      </p:sp>
      <p:sp>
        <p:nvSpPr>
          <p:cNvPr id="16" name="文本框 15"/>
          <p:cNvSpPr txBox="1"/>
          <p:nvPr/>
        </p:nvSpPr>
        <p:spPr>
          <a:xfrm>
            <a:off x="149225" y="3209290"/>
            <a:ext cx="8063230" cy="521970"/>
          </a:xfrm>
          <a:prstGeom prst="rect">
            <a:avLst/>
          </a:prstGeom>
          <a:noFill/>
        </p:spPr>
        <p:txBody>
          <a:bodyPr wrap="square" rtlCol="0" anchor="t">
            <a:spAutoFit/>
          </a:bodyPr>
          <a:p>
            <a:r>
              <a:rPr 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He breathes in, </a:t>
            </a:r>
            <a:r>
              <a:rPr lang="en-US" sz="2800">
                <a:latin typeface="Times New Roman" panose="02020603050405020304" charset="0"/>
                <a:ea typeface="宋体" panose="02010600030101010101" pitchFamily="2" charset="-122"/>
                <a:cs typeface="Times New Roman" panose="02020603050405020304" charset="0"/>
                <a:sym typeface="+mn-ea"/>
              </a:rPr>
              <a:t>forcing calmness</a:t>
            </a:r>
            <a:r>
              <a:rPr 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endParaRPr lang="en-US"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7" name="文本框 16"/>
          <p:cNvSpPr txBox="1"/>
          <p:nvPr/>
        </p:nvSpPr>
        <p:spPr>
          <a:xfrm>
            <a:off x="164465" y="3825875"/>
            <a:ext cx="8063230"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sym typeface="+mn-ea"/>
              </a:rPr>
              <a:t>4.</a:t>
            </a:r>
            <a:r>
              <a:rPr lang="zh-CN" sz="2800">
                <a:latin typeface="宋体" panose="02010600030101010101" pitchFamily="2" charset="-122"/>
                <a:ea typeface="宋体" panose="02010600030101010101" pitchFamily="2" charset="-122"/>
                <a:sym typeface="+mn-ea"/>
              </a:rPr>
              <a:t>我强忍住怒火，尽量</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平静地和父母说话</a:t>
            </a:r>
            <a:r>
              <a:rPr lang="zh-CN" sz="2800">
                <a:latin typeface="宋体" panose="02010600030101010101" pitchFamily="2" charset="-122"/>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pic>
        <p:nvPicPr>
          <p:cNvPr id="18" name="图片 17"/>
          <p:cNvPicPr>
            <a:picLocks noChangeAspect="1"/>
          </p:cNvPicPr>
          <p:nvPr/>
        </p:nvPicPr>
        <p:blipFill>
          <a:blip r:embed="rId3"/>
          <a:stretch>
            <a:fillRect/>
          </a:stretch>
        </p:blipFill>
        <p:spPr>
          <a:xfrm>
            <a:off x="9137015" y="4754880"/>
            <a:ext cx="2266950" cy="1409700"/>
          </a:xfrm>
          <a:prstGeom prst="rect">
            <a:avLst/>
          </a:prstGeom>
        </p:spPr>
      </p:pic>
      <p:pic>
        <p:nvPicPr>
          <p:cNvPr id="19" name="图片 18"/>
          <p:cNvPicPr>
            <a:picLocks noChangeAspect="1"/>
          </p:cNvPicPr>
          <p:nvPr/>
        </p:nvPicPr>
        <p:blipFill>
          <a:blip r:embed="rId4"/>
          <a:stretch>
            <a:fillRect/>
          </a:stretch>
        </p:blipFill>
        <p:spPr>
          <a:xfrm>
            <a:off x="10220325" y="1849755"/>
            <a:ext cx="1971675" cy="2305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to="" calcmode="lin" valueType="num">
                                      <p:cBhvr>
                                        <p:cTn id="17" dur="1" fill="hold"/>
                                        <p:tgtEl>
                                          <p:spTgt spid="1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16" grpId="0"/>
      <p:bldP spid="16" grpId="1"/>
      <p:bldP spid="7" grpId="0"/>
      <p:bldP spid="7" grpId="1"/>
      <p:bldP spid="8" grpId="0"/>
      <p:bldP spid="8"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aid	/eɪd/	n.援助;帮助 vi.&amp;vt.帮助</a:t>
            </a:r>
            <a:endParaRPr lang="zh-CN" altLang="en-US" sz="2400" b="1">
              <a:solidFill>
                <a:srgbClr val="7030A0"/>
              </a:solidFill>
            </a:endParaRPr>
          </a:p>
        </p:txBody>
      </p:sp>
      <p:sp>
        <p:nvSpPr>
          <p:cNvPr id="100" name="文本框 99"/>
          <p:cNvSpPr txBox="1"/>
          <p:nvPr/>
        </p:nvSpPr>
        <p:spPr>
          <a:xfrm>
            <a:off x="652145" y="1572895"/>
            <a:ext cx="7112000" cy="953135"/>
          </a:xfrm>
          <a:prstGeom prst="rect">
            <a:avLst/>
          </a:prstGeom>
          <a:noFill/>
          <a:ln w="9525">
            <a:noFill/>
          </a:ln>
        </p:spPr>
        <p:txBody>
          <a:bodyPr wrap="square">
            <a:spAutoFit/>
          </a:bodyPr>
          <a:p>
            <a:pPr indent="0"/>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The financial aid advisor</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 looked at me as if I had lost my mind. </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570865" y="786765"/>
            <a:ext cx="8832850" cy="829945"/>
          </a:xfrm>
          <a:prstGeom prst="rect">
            <a:avLst/>
          </a:prstGeom>
          <a:noFill/>
          <a:ln w="9525">
            <a:noFill/>
          </a:ln>
        </p:spPr>
        <p:txBody>
          <a:bodyPr wrap="square">
            <a:spAutoFit/>
          </a:bodyPr>
          <a:p>
            <a:pPr algn="l"/>
            <a:r>
              <a:rPr lang="en-US" altLang="zh-CN" sz="2800" b="0">
                <a:latin typeface="宋体" panose="02010600030101010101" pitchFamily="2" charset="-122"/>
                <a:ea typeface="宋体" panose="02010600030101010101" pitchFamily="2" charset="-122"/>
              </a:rPr>
              <a:t>1.</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财政援助顾问</a:t>
            </a:r>
            <a:r>
              <a:rPr lang="zh-CN" sz="2800" b="0">
                <a:latin typeface="宋体" panose="02010600030101010101" pitchFamily="2" charset="-122"/>
                <a:ea typeface="宋体" panose="02010600030101010101" pitchFamily="2" charset="-122"/>
              </a:rPr>
              <a:t>看着我，好像我疯了似的。</a:t>
            </a:r>
            <a:r>
              <a:rPr lang="zh-CN" altLang="en-US" sz="2000" b="1">
                <a:solidFill>
                  <a:schemeClr val="accent6">
                    <a:lumMod val="75000"/>
                  </a:schemeClr>
                </a:solidFill>
                <a:sym typeface="+mn-ea"/>
              </a:rPr>
              <a:t>(续写之特别的钢琴曲)</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5" name="文本框 4"/>
          <p:cNvSpPr txBox="1"/>
          <p:nvPr/>
        </p:nvSpPr>
        <p:spPr>
          <a:xfrm>
            <a:off x="652145" y="5358765"/>
            <a:ext cx="7912100" cy="953135"/>
          </a:xfrm>
          <a:prstGeom prst="rect">
            <a:avLst/>
          </a:prstGeom>
          <a:noFill/>
          <a:ln w="9525">
            <a:noFill/>
          </a:ln>
        </p:spPr>
        <p:txBody>
          <a:bodyPr wrap="square">
            <a:spAutoFit/>
          </a:bodyPr>
          <a:p>
            <a:pPr indent="0"/>
            <a:r>
              <a:rPr lang="en-US" sz="2800" b="0">
                <a:solidFill>
                  <a:schemeClr val="tx1"/>
                </a:solidFill>
                <a:latin typeface="Times New Roman" panose="02020603050405020304" charset="0"/>
                <a:ea typeface="宋体" panose="02010600030101010101" pitchFamily="2" charset="-122"/>
                <a:cs typeface="Times New Roman" panose="02020603050405020304" charset="0"/>
              </a:rPr>
              <a:t>That poor fool didn’t have a chance. She shouted for help to bystanders, and they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rushed to her aid</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 </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652145" y="4334510"/>
            <a:ext cx="9645650" cy="953135"/>
          </a:xfrm>
          <a:prstGeom prst="rect">
            <a:avLst/>
          </a:prstGeom>
          <a:noFill/>
          <a:ln w="9525">
            <a:noFill/>
          </a:ln>
        </p:spPr>
        <p:txBody>
          <a:bodyPr wrap="square">
            <a:spAutoFit/>
          </a:bodyPr>
          <a:p>
            <a:pPr algn="l"/>
            <a:r>
              <a:rPr lang="en-US" altLang="zh-CN" sz="2800" b="0">
                <a:latin typeface="宋体" panose="02010600030101010101" pitchFamily="2" charset="-122"/>
                <a:ea typeface="宋体" panose="02010600030101010101" pitchFamily="2" charset="-122"/>
              </a:rPr>
              <a:t>3.</a:t>
            </a:r>
            <a:r>
              <a:rPr lang="zh-CN" sz="2800" b="0">
                <a:latin typeface="宋体" panose="02010600030101010101" pitchFamily="2" charset="-122"/>
                <a:ea typeface="宋体" panose="02010600030101010101" pitchFamily="2" charset="-122"/>
              </a:rPr>
              <a:t>那个可怜的傻瓜没有机会。她向旁观者大声呼救，他们</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冲过去帮助她</a:t>
            </a:r>
            <a:r>
              <a:rPr lang="zh-CN" sz="2800" b="0">
                <a:latin typeface="宋体" panose="02010600030101010101" pitchFamily="2" charset="-122"/>
                <a:ea typeface="宋体" panose="02010600030101010101" pitchFamily="2" charset="-122"/>
              </a:rPr>
              <a:t>。</a:t>
            </a:r>
            <a:r>
              <a:rPr lang="zh-CN" altLang="en-US" sz="2000" b="1">
                <a:solidFill>
                  <a:schemeClr val="accent6">
                    <a:lumMod val="75000"/>
                  </a:schemeClr>
                </a:solidFill>
                <a:sym typeface="+mn-ea"/>
              </a:rPr>
              <a:t>(续写之智斗抢劫犯)</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8" name="文本框 7"/>
          <p:cNvSpPr txBox="1"/>
          <p:nvPr/>
        </p:nvSpPr>
        <p:spPr>
          <a:xfrm>
            <a:off x="652145" y="3465830"/>
            <a:ext cx="10010775" cy="95313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Without hesitation, I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did first aid</a:t>
            </a:r>
            <a:r>
              <a:rPr lang="en-US" sz="2800" b="0">
                <a:latin typeface="Times New Roman" panose="02020603050405020304" charset="0"/>
                <a:ea typeface="宋体" panose="02010600030101010101" pitchFamily="2" charset="-122"/>
                <a:cs typeface="Times New Roman" panose="02020603050405020304" charset="0"/>
              </a:rPr>
              <a:t>, giving him mouth-to-mouth breathing and doing CPR as trained.</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652145" y="2604770"/>
            <a:ext cx="8264525" cy="953135"/>
          </a:xfrm>
          <a:prstGeom prst="rect">
            <a:avLst/>
          </a:prstGeom>
          <a:noFill/>
          <a:ln w="9525">
            <a:noFill/>
          </a:ln>
        </p:spPr>
        <p:txBody>
          <a:bodyPr wrap="square">
            <a:spAutoFit/>
          </a:bodyPr>
          <a:p>
            <a:pPr algn="l"/>
            <a:r>
              <a:rPr lang="en-US" altLang="zh-CN" sz="2800" b="0">
                <a:latin typeface="宋体" panose="02010600030101010101" pitchFamily="2" charset="-122"/>
                <a:ea typeface="宋体" panose="02010600030101010101" pitchFamily="2" charset="-122"/>
              </a:rPr>
              <a:t>2.</a:t>
            </a:r>
            <a:r>
              <a:rPr lang="zh-CN" sz="2800" b="0">
                <a:latin typeface="宋体" panose="02010600030101010101" pitchFamily="2" charset="-122"/>
                <a:ea typeface="宋体" panose="02010600030101010101" pitchFamily="2" charset="-122"/>
              </a:rPr>
              <a:t>我毫不犹豫地</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做了急救</a:t>
            </a:r>
            <a:r>
              <a:rPr lang="zh-CN" sz="2800" b="0">
                <a:latin typeface="宋体" panose="02010600030101010101" pitchFamily="2" charset="-122"/>
                <a:ea typeface="宋体" panose="02010600030101010101" pitchFamily="2" charset="-122"/>
              </a:rPr>
              <a:t>，给他口对口呼吸，并按照训练做心肺复苏。</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pic>
        <p:nvPicPr>
          <p:cNvPr id="13" name="图片 12"/>
          <p:cNvPicPr>
            <a:picLocks noChangeAspect="1"/>
          </p:cNvPicPr>
          <p:nvPr/>
        </p:nvPicPr>
        <p:blipFill>
          <a:blip r:embed="rId3"/>
          <a:stretch>
            <a:fillRect/>
          </a:stretch>
        </p:blipFill>
        <p:spPr>
          <a:xfrm>
            <a:off x="8835390" y="1697355"/>
            <a:ext cx="2548890" cy="1759585"/>
          </a:xfrm>
          <a:prstGeom prst="rect">
            <a:avLst/>
          </a:prstGeom>
        </p:spPr>
      </p:pic>
      <p:pic>
        <p:nvPicPr>
          <p:cNvPr id="16" name="图片 15"/>
          <p:cNvPicPr>
            <a:picLocks noChangeAspect="1"/>
          </p:cNvPicPr>
          <p:nvPr/>
        </p:nvPicPr>
        <p:blipFill>
          <a:blip r:embed="rId4"/>
          <a:stretch>
            <a:fillRect/>
          </a:stretch>
        </p:blipFill>
        <p:spPr>
          <a:xfrm>
            <a:off x="8352790" y="4788535"/>
            <a:ext cx="2480945" cy="1899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to="" calcmode="lin" valueType="num">
                                      <p:cBhvr>
                                        <p:cTn id="7" dur="1" fill="hold"/>
                                        <p:tgtEl>
                                          <p:spTgt spid="100"/>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8" grpId="0"/>
      <p:bldP spid="8" grpId="1"/>
      <p:bldP spid="6" grpId="1"/>
      <p:bldP spid="5" grpId="0"/>
      <p:bldP spid="5"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on hand	/ɒn hænd/	现有(尤指帮助)</a:t>
            </a:r>
            <a:endParaRPr lang="zh-CN" altLang="en-US" sz="2400" b="1">
              <a:solidFill>
                <a:srgbClr val="7030A0"/>
              </a:solidFill>
            </a:endParaRPr>
          </a:p>
        </p:txBody>
      </p:sp>
      <p:sp>
        <p:nvSpPr>
          <p:cNvPr id="100" name="文本框 99"/>
          <p:cNvSpPr txBox="1"/>
          <p:nvPr/>
        </p:nvSpPr>
        <p:spPr>
          <a:xfrm>
            <a:off x="424180" y="1859915"/>
            <a:ext cx="10546715" cy="953135"/>
          </a:xfrm>
          <a:prstGeom prst="rect">
            <a:avLst/>
          </a:prstGeom>
          <a:noFill/>
          <a:ln w="9525">
            <a:noFill/>
          </a:ln>
        </p:spPr>
        <p:txBody>
          <a:bodyPr wrap="square">
            <a:spAutoFit/>
          </a:bodyPr>
          <a:p>
            <a:pPr indent="0" fontAlgn="auto"/>
            <a:r>
              <a:rPr lang="en-US" sz="2800" b="0">
                <a:latin typeface="Times New Roman" panose="02020603050405020304" charset="0"/>
                <a:cs typeface="TimesNewRomanPS-BoldMT" charset="0"/>
              </a:rPr>
              <a:t>“Three hundred dollars, but</a:t>
            </a:r>
            <a:r>
              <a:rPr lang="en-US" sz="2800" b="0">
                <a:latin typeface="Times New Roman" panose="02020603050405020304" charset="0"/>
                <a:ea typeface="宋体" panose="02010600030101010101" pitchFamily="2" charset="-122"/>
                <a:cs typeface="Times New Roman" panose="02020603050405020304" charset="0"/>
              </a:rPr>
              <a:t> </a:t>
            </a:r>
            <a:r>
              <a:rPr lang="en-US" sz="2800" b="0">
                <a:latin typeface="Times New Roman" panose="02020603050405020304" charset="0"/>
                <a:cs typeface="TimesNewRomanPS-BoldMT" charset="0"/>
              </a:rPr>
              <a:t>we have only two hundred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on hand</a:t>
            </a:r>
            <a:r>
              <a:rPr lang="en-US" sz="2800" b="0">
                <a:latin typeface="Times New Roman" panose="02020603050405020304" charset="0"/>
                <a:cs typeface="TimesNewRomanPS-BoldMT" charset="0"/>
              </a:rPr>
              <a:t>,” answered my dad.</a:t>
            </a:r>
            <a:endParaRPr lang="en-US" sz="2800" b="0">
              <a:latin typeface="Times New Roman" panose="02020603050405020304" charset="0"/>
              <a:cs typeface="TimesNewRomanPS-BoldMT" charset="0"/>
            </a:endParaRPr>
          </a:p>
        </p:txBody>
      </p:sp>
      <p:sp>
        <p:nvSpPr>
          <p:cNvPr id="3" name="文本框 2"/>
          <p:cNvSpPr txBox="1"/>
          <p:nvPr/>
        </p:nvSpPr>
        <p:spPr>
          <a:xfrm>
            <a:off x="591185" y="891540"/>
            <a:ext cx="9996170" cy="829945"/>
          </a:xfrm>
          <a:prstGeom prst="rect">
            <a:avLst/>
          </a:prstGeom>
          <a:noFill/>
        </p:spPr>
        <p:txBody>
          <a:bodyPr wrap="square" rtlCol="0" anchor="t">
            <a:spAutoFit/>
          </a:bodyPr>
          <a:p>
            <a:pPr indent="0" fontAlgn="auto"/>
            <a:r>
              <a:rPr lang="en-US" sz="2800">
                <a:latin typeface="宋体" panose="02010600030101010101" pitchFamily="2" charset="-122"/>
                <a:ea typeface="宋体" panose="02010600030101010101" pitchFamily="2" charset="-122"/>
                <a:cs typeface="宋体" panose="02010600030101010101" pitchFamily="2" charset="-122"/>
                <a:sym typeface="+mn-ea"/>
              </a:rPr>
              <a:t>1.“300美元，但我们</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手头</a:t>
            </a:r>
            <a:r>
              <a:rPr lang="en-US" sz="2800">
                <a:latin typeface="宋体" panose="02010600030101010101" pitchFamily="2" charset="-122"/>
                <a:ea typeface="宋体" panose="02010600030101010101" pitchFamily="2" charset="-122"/>
                <a:cs typeface="宋体" panose="02010600030101010101" pitchFamily="2" charset="-122"/>
                <a:sym typeface="+mn-ea"/>
              </a:rPr>
              <a:t>只有200美元，”爸爸回答。</a:t>
            </a:r>
            <a:r>
              <a:rPr lang="zh-CN" altLang="en-US" sz="2000" b="1">
                <a:solidFill>
                  <a:schemeClr val="accent6">
                    <a:lumMod val="75000"/>
                  </a:schemeClr>
                </a:solidFill>
                <a:sym typeface="+mn-ea"/>
              </a:rPr>
              <a:t>（2021年6月浙江卷）</a:t>
            </a:r>
            <a:endParaRPr lang="zh-CN" altLang="en-US" sz="2000" b="1">
              <a:solidFill>
                <a:schemeClr val="accent6">
                  <a:lumMod val="75000"/>
                </a:schemeClr>
              </a:solidFill>
              <a:sym typeface="+mn-ea"/>
            </a:endParaRPr>
          </a:p>
        </p:txBody>
      </p:sp>
      <p:sp>
        <p:nvSpPr>
          <p:cNvPr id="5" name="文本框 4"/>
          <p:cNvSpPr txBox="1"/>
          <p:nvPr/>
        </p:nvSpPr>
        <p:spPr>
          <a:xfrm>
            <a:off x="309245" y="4333875"/>
            <a:ext cx="2959100" cy="645160"/>
          </a:xfrm>
          <a:prstGeom prst="rect">
            <a:avLst/>
          </a:prstGeom>
          <a:noFill/>
        </p:spPr>
        <p:txBody>
          <a:bodyPr wrap="square" rtlCol="0">
            <a:spAutoFit/>
          </a:bodyPr>
          <a:p>
            <a:r>
              <a:rPr lang="en-US" altLang="zh-CN" sz="3600" b="1">
                <a:solidFill>
                  <a:srgbClr val="7030A0"/>
                </a:solidFill>
                <a:latin typeface="Times New Roman" panose="02020603050405020304" charset="0"/>
                <a:cs typeface="Times New Roman" panose="02020603050405020304" charset="0"/>
              </a:rPr>
              <a:t>“hand”</a:t>
            </a:r>
            <a:r>
              <a:rPr lang="zh-CN" altLang="en-US" sz="3600" b="1">
                <a:solidFill>
                  <a:srgbClr val="7030A0"/>
                </a:solidFill>
                <a:latin typeface="Times New Roman" panose="02020603050405020304" charset="0"/>
                <a:cs typeface="Times New Roman" panose="02020603050405020304" charset="0"/>
              </a:rPr>
              <a:t>用法</a:t>
            </a:r>
            <a:endParaRPr lang="zh-CN" altLang="en-US" sz="3600" b="1">
              <a:solidFill>
                <a:srgbClr val="7030A0"/>
              </a:solidFill>
              <a:latin typeface="Times New Roman" panose="02020603050405020304" charset="0"/>
              <a:cs typeface="Times New Roman" panose="02020603050405020304" charset="0"/>
            </a:endParaRPr>
          </a:p>
        </p:txBody>
      </p:sp>
      <p:sp>
        <p:nvSpPr>
          <p:cNvPr id="7" name="文本框 6"/>
          <p:cNvSpPr txBox="1"/>
          <p:nvPr/>
        </p:nvSpPr>
        <p:spPr>
          <a:xfrm>
            <a:off x="3074670" y="5718175"/>
            <a:ext cx="9144000" cy="953135"/>
          </a:xfrm>
          <a:prstGeom prst="rect">
            <a:avLst/>
          </a:prstGeom>
          <a:noFill/>
        </p:spPr>
        <p:txBody>
          <a:bodyPr wrap="square" rtlCol="0" anchor="t">
            <a:spAutoFit/>
          </a:bodyPr>
          <a:p>
            <a:pPr marL="457200" indent="-457200">
              <a:buFont typeface="Wingdings" panose="05000000000000000000" charset="0"/>
              <a:buChar char="Ø"/>
            </a:pPr>
            <a:r>
              <a:rPr lang="en-US" altLang="zh-CN" sz="2800" b="1">
                <a:solidFill>
                  <a:srgbClr val="C00000"/>
                </a:solidFill>
                <a:latin typeface="Times New Roman" panose="02020603050405020304" charset="0"/>
                <a:cs typeface="Times New Roman" panose="02020603050405020304" charset="0"/>
              </a:rPr>
              <a:t>on the one hand... on the other hand... </a:t>
            </a:r>
            <a:r>
              <a:rPr lang="zh-CN" altLang="en-US" sz="2800" b="1">
                <a:solidFill>
                  <a:schemeClr val="accent3">
                    <a:lumMod val="75000"/>
                  </a:schemeClr>
                </a:solidFill>
                <a:latin typeface="Times New Roman" panose="02020603050405020304" charset="0"/>
                <a:cs typeface="Times New Roman" panose="02020603050405020304" charset="0"/>
              </a:rPr>
              <a:t>（一方面...另一方面...）</a:t>
            </a:r>
            <a:endParaRPr lang="zh-CN" altLang="en-US" sz="2800" b="1">
              <a:solidFill>
                <a:schemeClr val="accent3">
                  <a:lumMod val="75000"/>
                </a:schemeClr>
              </a:solidFill>
              <a:latin typeface="Times New Roman" panose="02020603050405020304" charset="0"/>
              <a:cs typeface="Times New Roman" panose="02020603050405020304" charset="0"/>
            </a:endParaRPr>
          </a:p>
        </p:txBody>
      </p:sp>
      <p:sp>
        <p:nvSpPr>
          <p:cNvPr id="8" name="文本框 7"/>
          <p:cNvSpPr txBox="1"/>
          <p:nvPr/>
        </p:nvSpPr>
        <p:spPr>
          <a:xfrm>
            <a:off x="3048000" y="3443605"/>
            <a:ext cx="7246620" cy="521970"/>
          </a:xfrm>
          <a:prstGeom prst="rect">
            <a:avLst/>
          </a:prstGeom>
          <a:noFill/>
        </p:spPr>
        <p:txBody>
          <a:bodyPr wrap="square" rtlCol="0" anchor="t">
            <a:spAutoFit/>
          </a:bodyPr>
          <a:p>
            <a:pPr marL="457200" indent="-457200">
              <a:buFont typeface="Wingdings" panose="05000000000000000000" charset="0"/>
              <a:buChar char="Ø"/>
            </a:pPr>
            <a:r>
              <a:rPr lang="en-US" altLang="zh-CN" sz="2800" b="1">
                <a:solidFill>
                  <a:srgbClr val="C00000"/>
                </a:solidFill>
                <a:latin typeface="Times New Roman" panose="02020603050405020304" charset="0"/>
                <a:cs typeface="Times New Roman" panose="02020603050405020304" charset="0"/>
              </a:rPr>
              <a:t>hand in hand</a:t>
            </a:r>
            <a:r>
              <a:rPr lang="zh-CN" altLang="en-US" sz="2800" b="1">
                <a:solidFill>
                  <a:schemeClr val="accent3">
                    <a:lumMod val="75000"/>
                  </a:schemeClr>
                </a:solidFill>
                <a:latin typeface="Times New Roman" panose="02020603050405020304" charset="0"/>
                <a:cs typeface="Times New Roman" panose="02020603050405020304" charset="0"/>
              </a:rPr>
              <a:t> （手牵手，紧密相连）</a:t>
            </a:r>
            <a:endParaRPr lang="zh-CN" altLang="en-US" sz="2800" b="1">
              <a:solidFill>
                <a:schemeClr val="accent3">
                  <a:lumMod val="75000"/>
                </a:schemeClr>
              </a:solidFill>
              <a:latin typeface="Times New Roman" panose="02020603050405020304" charset="0"/>
              <a:cs typeface="Times New Roman" panose="02020603050405020304" charset="0"/>
            </a:endParaRPr>
          </a:p>
        </p:txBody>
      </p:sp>
      <p:sp>
        <p:nvSpPr>
          <p:cNvPr id="9" name="文本框 8"/>
          <p:cNvSpPr txBox="1"/>
          <p:nvPr/>
        </p:nvSpPr>
        <p:spPr>
          <a:xfrm>
            <a:off x="3048000" y="3982085"/>
            <a:ext cx="7246620" cy="521970"/>
          </a:xfrm>
          <a:prstGeom prst="rect">
            <a:avLst/>
          </a:prstGeom>
          <a:noFill/>
        </p:spPr>
        <p:txBody>
          <a:bodyPr wrap="square" rtlCol="0" anchor="t">
            <a:spAutoFit/>
          </a:bodyPr>
          <a:p>
            <a:pPr marL="457200" indent="-457200">
              <a:buFont typeface="Wingdings" panose="05000000000000000000" charset="0"/>
              <a:buChar char="Ø"/>
            </a:pPr>
            <a:r>
              <a:rPr lang="en-US" altLang="zh-CN" sz="2800" b="1">
                <a:solidFill>
                  <a:srgbClr val="C00000"/>
                </a:solidFill>
                <a:latin typeface="Times New Roman" panose="02020603050405020304" charset="0"/>
                <a:cs typeface="Times New Roman" panose="02020603050405020304" charset="0"/>
              </a:rPr>
              <a:t>at hand </a:t>
            </a:r>
            <a:r>
              <a:rPr lang="zh-CN" altLang="en-US" sz="2800" b="1">
                <a:solidFill>
                  <a:schemeClr val="accent3">
                    <a:lumMod val="75000"/>
                  </a:schemeClr>
                </a:solidFill>
                <a:latin typeface="Times New Roman" panose="02020603050405020304" charset="0"/>
                <a:cs typeface="Times New Roman" panose="02020603050405020304" charset="0"/>
              </a:rPr>
              <a:t>（在手边，近在眼前）</a:t>
            </a:r>
            <a:endParaRPr lang="zh-CN" altLang="en-US" sz="2800" b="1">
              <a:solidFill>
                <a:schemeClr val="accent3">
                  <a:lumMod val="75000"/>
                </a:schemeClr>
              </a:solidFill>
              <a:latin typeface="Times New Roman" panose="02020603050405020304" charset="0"/>
              <a:cs typeface="Times New Roman" panose="02020603050405020304" charset="0"/>
            </a:endParaRPr>
          </a:p>
        </p:txBody>
      </p:sp>
      <p:sp>
        <p:nvSpPr>
          <p:cNvPr id="10" name="文本框 9"/>
          <p:cNvSpPr txBox="1"/>
          <p:nvPr/>
        </p:nvSpPr>
        <p:spPr>
          <a:xfrm>
            <a:off x="3048000" y="4520565"/>
            <a:ext cx="7246620" cy="521970"/>
          </a:xfrm>
          <a:prstGeom prst="rect">
            <a:avLst/>
          </a:prstGeom>
          <a:noFill/>
        </p:spPr>
        <p:txBody>
          <a:bodyPr wrap="square" rtlCol="0" anchor="t">
            <a:spAutoFit/>
          </a:bodyPr>
          <a:p>
            <a:pPr marL="457200" indent="-457200">
              <a:buFont typeface="Wingdings" panose="05000000000000000000" charset="0"/>
              <a:buChar char="Ø"/>
            </a:pPr>
            <a:r>
              <a:rPr lang="en-US" altLang="zh-CN" sz="2800" b="1">
                <a:solidFill>
                  <a:srgbClr val="C00000"/>
                </a:solidFill>
                <a:latin typeface="Times New Roman" panose="02020603050405020304" charset="0"/>
                <a:cs typeface="Times New Roman" panose="02020603050405020304" charset="0"/>
              </a:rPr>
              <a:t>shake hands </a:t>
            </a:r>
            <a:r>
              <a:rPr lang="zh-CN" altLang="en-US" sz="2800" b="1">
                <a:solidFill>
                  <a:schemeClr val="accent3">
                    <a:lumMod val="75000"/>
                  </a:schemeClr>
                </a:solidFill>
                <a:latin typeface="Times New Roman" panose="02020603050405020304" charset="0"/>
                <a:cs typeface="Times New Roman" panose="02020603050405020304" charset="0"/>
              </a:rPr>
              <a:t>（握手）</a:t>
            </a:r>
            <a:endParaRPr lang="zh-CN" altLang="en-US" sz="2800" b="1">
              <a:solidFill>
                <a:schemeClr val="accent3">
                  <a:lumMod val="75000"/>
                </a:schemeClr>
              </a:solidFill>
              <a:latin typeface="Times New Roman" panose="02020603050405020304" charset="0"/>
              <a:cs typeface="Times New Roman" panose="02020603050405020304" charset="0"/>
            </a:endParaRPr>
          </a:p>
        </p:txBody>
      </p:sp>
      <p:sp>
        <p:nvSpPr>
          <p:cNvPr id="13" name="文本框 12"/>
          <p:cNvSpPr txBox="1"/>
          <p:nvPr/>
        </p:nvSpPr>
        <p:spPr>
          <a:xfrm>
            <a:off x="3048000" y="2844800"/>
            <a:ext cx="7246620" cy="521970"/>
          </a:xfrm>
          <a:prstGeom prst="rect">
            <a:avLst/>
          </a:prstGeom>
          <a:noFill/>
        </p:spPr>
        <p:txBody>
          <a:bodyPr wrap="square" rtlCol="0" anchor="t">
            <a:spAutoFit/>
          </a:bodyPr>
          <a:p>
            <a:pPr marL="457200" indent="-457200">
              <a:buFont typeface="Wingdings" panose="05000000000000000000" charset="0"/>
              <a:buChar char="Ø"/>
            </a:pPr>
            <a:r>
              <a:rPr lang="en-US" altLang="zh-CN" sz="2800" b="1">
                <a:solidFill>
                  <a:srgbClr val="C00000"/>
                </a:solidFill>
                <a:latin typeface="Times New Roman" panose="02020603050405020304" charset="0"/>
                <a:cs typeface="Times New Roman" panose="02020603050405020304" charset="0"/>
              </a:rPr>
              <a:t>by hand</a:t>
            </a:r>
            <a:r>
              <a:rPr lang="zh-CN" altLang="en-US" sz="2800" b="1">
                <a:solidFill>
                  <a:schemeClr val="accent3">
                    <a:lumMod val="75000"/>
                  </a:schemeClr>
                </a:solidFill>
                <a:latin typeface="Times New Roman" panose="02020603050405020304" charset="0"/>
                <a:cs typeface="Times New Roman" panose="02020603050405020304" charset="0"/>
              </a:rPr>
              <a:t> （手工制作）</a:t>
            </a:r>
            <a:endParaRPr lang="zh-CN" altLang="en-US" sz="2800" b="1">
              <a:solidFill>
                <a:schemeClr val="accent3">
                  <a:lumMod val="75000"/>
                </a:schemeClr>
              </a:solidFill>
              <a:latin typeface="Times New Roman" panose="02020603050405020304" charset="0"/>
              <a:cs typeface="Times New Roman" panose="02020603050405020304" charset="0"/>
            </a:endParaRPr>
          </a:p>
        </p:txBody>
      </p:sp>
      <p:sp>
        <p:nvSpPr>
          <p:cNvPr id="16" name="文本框 15"/>
          <p:cNvSpPr txBox="1"/>
          <p:nvPr/>
        </p:nvSpPr>
        <p:spPr>
          <a:xfrm>
            <a:off x="3074670" y="5119370"/>
            <a:ext cx="7246620" cy="521970"/>
          </a:xfrm>
          <a:prstGeom prst="rect">
            <a:avLst/>
          </a:prstGeom>
          <a:noFill/>
        </p:spPr>
        <p:txBody>
          <a:bodyPr wrap="square" rtlCol="0" anchor="t">
            <a:spAutoFit/>
          </a:bodyPr>
          <a:p>
            <a:pPr marL="457200" indent="-457200">
              <a:buFont typeface="Wingdings" panose="05000000000000000000" charset="0"/>
              <a:buChar char="Ø"/>
            </a:pPr>
            <a:r>
              <a:rPr lang="en-US" altLang="zh-CN" sz="2800" b="1">
                <a:solidFill>
                  <a:srgbClr val="C00000"/>
                </a:solidFill>
                <a:latin typeface="Times New Roman" panose="02020603050405020304" charset="0"/>
                <a:cs typeface="Times New Roman" panose="02020603050405020304" charset="0"/>
              </a:rPr>
              <a:t>get out of hand </a:t>
            </a:r>
            <a:r>
              <a:rPr lang="zh-CN" altLang="en-US" sz="2800" b="1">
                <a:solidFill>
                  <a:schemeClr val="accent3">
                    <a:lumMod val="75000"/>
                  </a:schemeClr>
                </a:solidFill>
                <a:latin typeface="Times New Roman" panose="02020603050405020304" charset="0"/>
                <a:cs typeface="Times New Roman" panose="02020603050405020304" charset="0"/>
              </a:rPr>
              <a:t>（失控）</a:t>
            </a:r>
            <a:endParaRPr lang="zh-CN" altLang="en-US" sz="2800" b="1">
              <a:solidFill>
                <a:schemeClr val="accent3">
                  <a:lumMod val="75000"/>
                </a:schemeClr>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to="" calcmode="lin" valueType="num">
                                      <p:cBhvr>
                                        <p:cTn id="11" dur="1" fill="hold"/>
                                        <p:tgtEl>
                                          <p:spTgt spid="5"/>
                                        </p:tgtEl>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to="" calcmode="lin" valueType="num">
                                      <p:cBhvr>
                                        <p:cTn id="21" dur="1" fill="hold"/>
                                        <p:tgtEl>
                                          <p:spTgt spid="8"/>
                                        </p:tgtEl>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to="" calcmode="lin" valueType="num">
                                      <p:cBhvr>
                                        <p:cTn id="26" dur="1" fill="hold"/>
                                        <p:tgtEl>
                                          <p:spTgt spid="9"/>
                                        </p:tgtEl>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to="" calcmode="lin" valueType="num">
                                      <p:cBhvr>
                                        <p:cTn id="31" dur="1" fill="hold"/>
                                        <p:tgtEl>
                                          <p:spTgt spid="10"/>
                                        </p:tgtEl>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to="" calcmode="lin" valueType="num">
                                      <p:cBhvr>
                                        <p:cTn id="36" dur="1" fill="hold"/>
                                        <p:tgtEl>
                                          <p:spTgt spid="16"/>
                                        </p:tgtEl>
                                      </p:cBhvr>
                                    </p:anim>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to="" calcmode="lin" valueType="num">
                                      <p:cBhvr>
                                        <p:cTn id="41"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5" grpId="0"/>
      <p:bldP spid="5" grpId="1"/>
      <p:bldP spid="13" grpId="0"/>
      <p:bldP spid="13" grpId="1"/>
      <p:bldP spid="8" grpId="0"/>
      <p:bldP spid="8" grpId="1"/>
      <p:bldP spid="9" grpId="0"/>
      <p:bldP spid="9" grpId="1"/>
      <p:bldP spid="10" grpId="0"/>
      <p:bldP spid="10" grpId="1"/>
      <p:bldP spid="16" grpId="0"/>
      <p:bldP spid="16" grpId="1"/>
      <p:bldP spid="7" grpId="0"/>
      <p:bldP spid="7"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993380" cy="460375"/>
          </a:xfrm>
          <a:prstGeom prst="rect">
            <a:avLst/>
          </a:prstGeom>
          <a:noFill/>
        </p:spPr>
        <p:txBody>
          <a:bodyPr wrap="square" rtlCol="0" anchor="t">
            <a:spAutoFit/>
          </a:bodyPr>
          <a:p>
            <a:r>
              <a:rPr lang="zh-CN" altLang="en-US" sz="2400" b="1">
                <a:solidFill>
                  <a:srgbClr val="7030A0"/>
                </a:solidFill>
              </a:rPr>
              <a:t>crash	/kræʃ/	vt&amp;vi.碰撞;撞击 n.撞车</a:t>
            </a:r>
            <a:endParaRPr lang="zh-CN" altLang="en-US" sz="2400" b="1">
              <a:solidFill>
                <a:srgbClr val="7030A0"/>
              </a:solidFill>
            </a:endParaRPr>
          </a:p>
        </p:txBody>
      </p:sp>
      <p:sp>
        <p:nvSpPr>
          <p:cNvPr id="3" name="文本框 2"/>
          <p:cNvSpPr txBox="1"/>
          <p:nvPr/>
        </p:nvSpPr>
        <p:spPr>
          <a:xfrm>
            <a:off x="300990" y="4992370"/>
            <a:ext cx="8819515" cy="138366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The car abruptly stopped in front of  him. Mac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crashed into the car with a loud bang</a:t>
            </a:r>
            <a:r>
              <a:rPr lang="en-US" sz="2800" b="0">
                <a:latin typeface="Times New Roman" panose="02020603050405020304" charset="0"/>
                <a:ea typeface="宋体" panose="02010600030101010101" pitchFamily="2" charset="-122"/>
                <a:cs typeface="Times New Roman" panose="02020603050405020304" charset="0"/>
              </a:rPr>
              <a:t>. As a result, he fell off the bicycle and had his left ankle twisted. </a:t>
            </a:r>
            <a:endParaRPr lang="en-US" sz="2800" b="0">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309245" y="748665"/>
            <a:ext cx="7477760"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1.</a:t>
            </a:r>
            <a:r>
              <a:rPr lang="zh-CN" sz="2800">
                <a:latin typeface="宋体" panose="02010600030101010101" pitchFamily="2" charset="-122"/>
                <a:ea typeface="宋体" panose="02010600030101010101" pitchFamily="2" charset="-122"/>
                <a:cs typeface="宋体" panose="02010600030101010101" pitchFamily="2" charset="-122"/>
                <a:sym typeface="+mn-ea"/>
              </a:rPr>
              <a:t>远处的第一声</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霹雳</a:t>
            </a:r>
            <a:r>
              <a:rPr lang="zh-CN" sz="2800">
                <a:latin typeface="宋体" panose="02010600030101010101" pitchFamily="2" charset="-122"/>
                <a:ea typeface="宋体" panose="02010600030101010101" pitchFamily="2" charset="-122"/>
                <a:cs typeface="宋体" panose="02010600030101010101" pitchFamily="2" charset="-122"/>
                <a:sym typeface="+mn-ea"/>
              </a:rPr>
              <a:t>震撼着天空。</a:t>
            </a: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468630" y="1282700"/>
            <a:ext cx="731774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The first distant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crash of thunder</a:t>
            </a:r>
            <a:r>
              <a:rPr lang="en-US" sz="2800">
                <a:latin typeface="Times New Roman" panose="02020603050405020304" charset="0"/>
                <a:ea typeface="宋体" panose="02010600030101010101" pitchFamily="2" charset="-122"/>
                <a:cs typeface="Times New Roman" panose="02020603050405020304" charset="0"/>
                <a:sym typeface="+mn-ea"/>
              </a:rPr>
              <a:t> shook the air.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7" name="文本框 6"/>
          <p:cNvSpPr txBox="1"/>
          <p:nvPr/>
        </p:nvSpPr>
        <p:spPr>
          <a:xfrm>
            <a:off x="309245" y="1816735"/>
            <a:ext cx="7477760"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2.</a:t>
            </a:r>
            <a:r>
              <a:rPr lang="zh-CN" sz="2800">
                <a:latin typeface="宋体" panose="02010600030101010101" pitchFamily="2" charset="-122"/>
                <a:ea typeface="宋体" panose="02010600030101010101" pitchFamily="2" charset="-122"/>
                <a:cs typeface="宋体" panose="02010600030101010101" pitchFamily="2" charset="-122"/>
                <a:sym typeface="+mn-ea"/>
              </a:rPr>
              <a:t>砖块哗啦一声</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砸入了窗户</a:t>
            </a:r>
            <a:r>
              <a:rPr lang="zh-CN" sz="28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309245" y="2230755"/>
            <a:ext cx="609600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A brick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crashed through the window</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nvSpPr>
        <p:spPr>
          <a:xfrm>
            <a:off x="309245" y="2632075"/>
            <a:ext cx="7477760"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3.</a:t>
            </a:r>
            <a:r>
              <a:rPr lang="zh-CN" sz="2800">
                <a:latin typeface="宋体" panose="02010600030101010101" pitchFamily="2" charset="-122"/>
                <a:ea typeface="宋体" panose="02010600030101010101" pitchFamily="2" charset="-122"/>
                <a:cs typeface="宋体" panose="02010600030101010101" pitchFamily="2" charset="-122"/>
                <a:sym typeface="+mn-ea"/>
              </a:rPr>
              <a:t>她愤怒地冲出房间并随手</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把门砰的一声关上</a:t>
            </a:r>
            <a:r>
              <a:rPr lang="zh-CN" sz="28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468630" y="3178810"/>
            <a:ext cx="1097661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She stormed out of the room and</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 crashed the door shut</a:t>
            </a:r>
            <a:r>
              <a:rPr lang="en-US" sz="2800">
                <a:latin typeface="Times New Roman" panose="02020603050405020304" charset="0"/>
                <a:ea typeface="宋体" panose="02010600030101010101" pitchFamily="2" charset="-122"/>
                <a:cs typeface="Times New Roman" panose="02020603050405020304" charset="0"/>
                <a:sym typeface="+mn-ea"/>
              </a:rPr>
              <a:t> behind her.</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309245" y="3725545"/>
            <a:ext cx="9184640" cy="126047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4.</a:t>
            </a:r>
            <a:r>
              <a:rPr lang="zh-CN" altLang="en-US" sz="2800">
                <a:latin typeface="宋体" panose="02010600030101010101" pitchFamily="2" charset="-122"/>
                <a:ea typeface="宋体" panose="02010600030101010101" pitchFamily="2" charset="-122"/>
                <a:cs typeface="宋体" panose="02010600030101010101" pitchFamily="2" charset="-122"/>
              </a:rPr>
              <a:t>汽车突然在他面前停住了。麦克</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砰的一声撞进了车里</a:t>
            </a:r>
            <a:r>
              <a:rPr lang="zh-CN" altLang="en-US" sz="2800">
                <a:latin typeface="宋体" panose="02010600030101010101" pitchFamily="2" charset="-122"/>
                <a:ea typeface="宋体" panose="02010600030101010101" pitchFamily="2" charset="-122"/>
                <a:cs typeface="宋体" panose="02010600030101010101" pitchFamily="2" charset="-122"/>
              </a:rPr>
              <a:t>。结果，他从自行车上摔了下来，左脚踝扭伤了。</a:t>
            </a:r>
            <a:r>
              <a:rPr lang="zh-CN" altLang="en-US" sz="2000" b="1">
                <a:solidFill>
                  <a:schemeClr val="accent6">
                    <a:lumMod val="75000"/>
                  </a:schemeClr>
                </a:solidFill>
              </a:rPr>
              <a:t>（</a:t>
            </a:r>
            <a:r>
              <a:rPr lang="zh-CN" altLang="en-US" sz="2000" b="1">
                <a:solidFill>
                  <a:schemeClr val="accent6">
                    <a:lumMod val="75000"/>
                  </a:schemeClr>
                </a:solidFill>
                <a:sym typeface="+mn-ea"/>
              </a:rPr>
              <a:t>2017浙江卷续写</a:t>
            </a:r>
            <a:r>
              <a:rPr lang="zh-CN" altLang="en-US" sz="2000" b="1">
                <a:solidFill>
                  <a:schemeClr val="accent6">
                    <a:lumMod val="75000"/>
                  </a:schemeClr>
                </a:solidFill>
              </a:rPr>
              <a:t>）</a:t>
            </a:r>
            <a:endParaRPr lang="zh-CN" altLang="en-US" sz="2000" b="1">
              <a:solidFill>
                <a:schemeClr val="accent6">
                  <a:lumMod val="75000"/>
                </a:schemeClr>
              </a:solidFill>
            </a:endParaRPr>
          </a:p>
        </p:txBody>
      </p:sp>
      <p:pic>
        <p:nvPicPr>
          <p:cNvPr id="16" name="图片 15"/>
          <p:cNvPicPr>
            <a:picLocks noChangeAspect="1"/>
          </p:cNvPicPr>
          <p:nvPr/>
        </p:nvPicPr>
        <p:blipFill>
          <a:blip r:embed="rId3"/>
          <a:stretch>
            <a:fillRect/>
          </a:stretch>
        </p:blipFill>
        <p:spPr>
          <a:xfrm>
            <a:off x="7787005" y="522605"/>
            <a:ext cx="2555875" cy="1945640"/>
          </a:xfrm>
          <a:prstGeom prst="rect">
            <a:avLst/>
          </a:prstGeom>
        </p:spPr>
      </p:pic>
      <p:pic>
        <p:nvPicPr>
          <p:cNvPr id="17" name="图片 16"/>
          <p:cNvPicPr>
            <a:picLocks noChangeAspect="1"/>
          </p:cNvPicPr>
          <p:nvPr/>
        </p:nvPicPr>
        <p:blipFill>
          <a:blip r:embed="rId4"/>
          <a:stretch>
            <a:fillRect/>
          </a:stretch>
        </p:blipFill>
        <p:spPr>
          <a:xfrm>
            <a:off x="9368155" y="3429000"/>
            <a:ext cx="2279650" cy="2762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P spid="10" grpId="1"/>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slide	/slaɪd/	vi.&amp;vt.(使)滑行;滑动</a:t>
            </a:r>
            <a:endParaRPr lang="zh-CN" altLang="en-US" sz="2400" b="1">
              <a:solidFill>
                <a:srgbClr val="7030A0"/>
              </a:solidFill>
            </a:endParaRPr>
          </a:p>
        </p:txBody>
      </p:sp>
      <p:sp>
        <p:nvSpPr>
          <p:cNvPr id="100" name="文本框 99"/>
          <p:cNvSpPr txBox="1"/>
          <p:nvPr/>
        </p:nvSpPr>
        <p:spPr>
          <a:xfrm>
            <a:off x="6569075" y="3758247"/>
            <a:ext cx="5080000" cy="521970"/>
          </a:xfrm>
          <a:prstGeom prst="rect">
            <a:avLst/>
          </a:prstGeom>
          <a:noFill/>
          <a:ln w="9525">
            <a:noFill/>
          </a:ln>
        </p:spPr>
        <p:txBody>
          <a:bodyPr>
            <a:spAutoFit/>
          </a:bodyPr>
          <a:p>
            <a:pPr indent="0"/>
            <a:r>
              <a:rPr lang="en-US" sz="2800">
                <a:latin typeface="Times New Roman" panose="02020603050405020304" charset="0"/>
                <a:ea typeface="宋体" panose="02010600030101010101" pitchFamily="2" charset="-122"/>
                <a:cs typeface="Times New Roman" panose="02020603050405020304" charset="0"/>
              </a:rPr>
              <a:t>He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slid into</a:t>
            </a:r>
            <a:r>
              <a:rPr lang="en-US" sz="2800">
                <a:latin typeface="Times New Roman" panose="02020603050405020304" charset="0"/>
                <a:ea typeface="宋体" panose="02010600030101010101" pitchFamily="2" charset="-122"/>
                <a:cs typeface="Times New Roman" panose="02020603050405020304" charset="0"/>
              </a:rPr>
              <a:t> bed.</a:t>
            </a:r>
            <a:endParaRPr lang="en-US" altLang="en-US" sz="2800">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309245" y="1412875"/>
            <a:ext cx="11691620" cy="1383665"/>
          </a:xfrm>
          <a:prstGeom prst="rect">
            <a:avLst/>
          </a:prstGeom>
          <a:noFill/>
        </p:spPr>
        <p:txBody>
          <a:bodyPr wrap="square" rtlCol="0" anchor="t">
            <a:spAutoFit/>
          </a:bodyPr>
          <a:p>
            <a:r>
              <a:rPr lang="zh-CN" altLang="en-US" sz="2800">
                <a:latin typeface="Times New Roman" panose="02020603050405020304" charset="0"/>
                <a:ea typeface="宋体" panose="02010600030101010101" pitchFamily="2" charset="-122"/>
                <a:cs typeface="Times New Roman" panose="02020603050405020304" charset="0"/>
              </a:rPr>
              <a:t>I didn't want to inconvenience anyone by having to make the long trip back through the cave, so I backed out and took off my wetsuit. In just my T­shirt, I tried to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slide through</a:t>
            </a:r>
            <a:r>
              <a:rPr lang="zh-CN" altLang="en-US" sz="2800">
                <a:latin typeface="Times New Roman" panose="02020603050405020304" charset="0"/>
                <a:ea typeface="宋体" panose="02010600030101010101" pitchFamily="2" charset="-122"/>
                <a:cs typeface="Times New Roman" panose="02020603050405020304" charset="0"/>
              </a:rPr>
              <a:t> again but my hips were trapped.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nvSpPr>
        <p:spPr>
          <a:xfrm>
            <a:off x="358140" y="3104515"/>
            <a:ext cx="11291570" cy="521970"/>
          </a:xfrm>
          <a:prstGeom prst="rect">
            <a:avLst/>
          </a:prstGeom>
          <a:noFill/>
        </p:spPr>
        <p:txBody>
          <a:bodyPr wrap="square" rtlCol="0" anchor="t">
            <a:spAutoFit/>
          </a:bodyPr>
          <a:p>
            <a:r>
              <a:rPr lang="zh-CN" altLang="en-US" sz="2800">
                <a:latin typeface="Times New Roman" panose="02020603050405020304" charset="0"/>
                <a:ea typeface="宋体" panose="02010600030101010101" pitchFamily="2" charset="-122"/>
                <a:cs typeface="Times New Roman" panose="02020603050405020304" charset="0"/>
              </a:rPr>
              <a:t> He got under the car, and 2 minutes later, he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slid out</a:t>
            </a:r>
            <a:r>
              <a:rPr lang="zh-CN" altLang="en-US" sz="2800">
                <a:latin typeface="Times New Roman" panose="02020603050405020304" charset="0"/>
                <a:ea typeface="宋体" panose="02010600030101010101" pitchFamily="2" charset="-122"/>
                <a:cs typeface="Times New Roman" panose="02020603050405020304" charset="0"/>
              </a:rPr>
              <a:t> and said it was all fixed.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358140" y="582930"/>
            <a:ext cx="11068685"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5.</a:t>
            </a:r>
            <a:r>
              <a:rPr lang="zh-CN" altLang="en-US" sz="2800">
                <a:latin typeface="宋体" panose="02010600030101010101" pitchFamily="2" charset="-122"/>
                <a:ea typeface="宋体" panose="02010600030101010101" pitchFamily="2" charset="-122"/>
                <a:cs typeface="宋体" panose="02010600030101010101" pitchFamily="2" charset="-122"/>
              </a:rPr>
              <a:t>我不想麻烦任何人重新长途跋涉穿过洞穴，所以我退出了，脱下了潜水服。穿着t恤，我试着再次</a:t>
            </a:r>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rPr>
              <a:t>滑过</a:t>
            </a:r>
            <a:r>
              <a:rPr lang="zh-CN" altLang="en-US" sz="2800">
                <a:latin typeface="宋体" panose="02010600030101010101" pitchFamily="2" charset="-122"/>
                <a:ea typeface="宋体" panose="02010600030101010101" pitchFamily="2" charset="-122"/>
                <a:cs typeface="宋体" panose="02010600030101010101" pitchFamily="2" charset="-122"/>
              </a:rPr>
              <a:t>，但我的屁股被困住了。</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358140" y="2651125"/>
            <a:ext cx="10323830"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rPr>
              <a:t>6.</a:t>
            </a:r>
            <a:r>
              <a:rPr lang="zh-CN" altLang="en-US" sz="2800">
                <a:latin typeface="宋体" panose="02010600030101010101" pitchFamily="2" charset="-122"/>
                <a:ea typeface="宋体" panose="02010600030101010101" pitchFamily="2" charset="-122"/>
              </a:rPr>
              <a:t>他钻到车底下，然后两分钟后，他</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溜出来</a:t>
            </a:r>
            <a:r>
              <a:rPr lang="zh-CN" altLang="en-US" sz="2800">
                <a:latin typeface="宋体" panose="02010600030101010101" pitchFamily="2" charset="-122"/>
                <a:ea typeface="宋体" panose="02010600030101010101" pitchFamily="2" charset="-122"/>
              </a:rPr>
              <a:t>说车修好了。</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9" name="文本框 8"/>
          <p:cNvSpPr txBox="1"/>
          <p:nvPr/>
        </p:nvSpPr>
        <p:spPr>
          <a:xfrm>
            <a:off x="309245" y="3703320"/>
            <a:ext cx="6017260" cy="583565"/>
          </a:xfrm>
          <a:prstGeom prst="rect">
            <a:avLst/>
          </a:prstGeom>
          <a:noFill/>
        </p:spPr>
        <p:txBody>
          <a:bodyPr wrap="square" rtlCol="0" anchor="t">
            <a:spAutoFit/>
          </a:bodyPr>
          <a:p>
            <a:r>
              <a:rPr lang="en-US" sz="3200">
                <a:latin typeface="宋体" panose="02010600030101010101" pitchFamily="2" charset="-122"/>
                <a:ea typeface="宋体" panose="02010600030101010101" pitchFamily="2" charset="-122"/>
                <a:cs typeface="宋体" panose="02010600030101010101" pitchFamily="2" charset="-122"/>
                <a:sym typeface="+mn-ea"/>
              </a:rPr>
              <a:t>7.</a:t>
            </a:r>
            <a:r>
              <a:rPr lang="zh-CN" sz="3200">
                <a:latin typeface="宋体" panose="02010600030101010101" pitchFamily="2" charset="-122"/>
                <a:ea typeface="宋体" panose="02010600030101010101" pitchFamily="2" charset="-122"/>
                <a:cs typeface="宋体" panose="02010600030101010101" pitchFamily="2" charset="-122"/>
                <a:sym typeface="+mn-ea"/>
              </a:rPr>
              <a:t>他不声不响地</a:t>
            </a:r>
            <a:r>
              <a:rPr lang="zh-CN" altLang="en-US" sz="3200" b="1">
                <a:solidFill>
                  <a:srgbClr val="C00000"/>
                </a:solidFill>
                <a:latin typeface="Times New Roman" panose="02020603050405020304" charset="0"/>
                <a:ea typeface="宋体" panose="02010600030101010101" pitchFamily="2" charset="-122"/>
                <a:cs typeface="Times New Roman" panose="02020603050405020304" charset="0"/>
                <a:sym typeface="+mn-ea"/>
              </a:rPr>
              <a:t>钻进</a:t>
            </a:r>
            <a:r>
              <a:rPr lang="zh-CN" sz="3200">
                <a:latin typeface="宋体" panose="02010600030101010101" pitchFamily="2" charset="-122"/>
                <a:ea typeface="宋体" panose="02010600030101010101" pitchFamily="2" charset="-122"/>
                <a:cs typeface="宋体" panose="02010600030101010101" pitchFamily="2" charset="-122"/>
                <a:sym typeface="+mn-ea"/>
              </a:rPr>
              <a:t>被子。</a:t>
            </a:r>
            <a:r>
              <a:rPr lang="zh-CN" altLang="en-US" sz="2400" b="1">
                <a:solidFill>
                  <a:schemeClr val="accent6">
                    <a:lumMod val="75000"/>
                  </a:schemeClr>
                </a:solidFill>
                <a:sym typeface="+mn-ea"/>
              </a:rPr>
              <a:t>(续写)</a:t>
            </a:r>
            <a:endParaRPr lang="zh-CN" altLang="en-US" sz="24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4004945" y="5241290"/>
            <a:ext cx="4716780" cy="865505"/>
          </a:xfrm>
          <a:prstGeom prst="rect">
            <a:avLst/>
          </a:prstGeom>
          <a:noFill/>
        </p:spPr>
        <p:txBody>
          <a:bodyPr wrap="square" rtlCol="0" anchor="t">
            <a:noAutofit/>
          </a:bodyPr>
          <a:p>
            <a:pPr indent="0"/>
            <a:r>
              <a:rPr lang="en-US" sz="2800">
                <a:latin typeface="Times New Roman" panose="02020603050405020304" charset="0"/>
                <a:ea typeface="宋体" panose="02010600030101010101" pitchFamily="2" charset="-122"/>
                <a:cs typeface="Times New Roman" panose="02020603050405020304" charset="0"/>
                <a:sym typeface="+mn-ea"/>
              </a:rPr>
              <a:t>We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slid down</a:t>
            </a:r>
            <a:r>
              <a:rPr lang="en-US" sz="2800">
                <a:latin typeface="Times New Roman" panose="02020603050405020304" charset="0"/>
                <a:ea typeface="宋体" panose="02010600030101010101" pitchFamily="2" charset="-122"/>
                <a:cs typeface="Times New Roman" panose="02020603050405020304" charset="0"/>
                <a:sym typeface="+mn-ea"/>
              </a:rPr>
              <a:t> the grassy slope.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3882390" y="4304030"/>
            <a:ext cx="5530850" cy="521970"/>
          </a:xfrm>
          <a:prstGeom prst="rect">
            <a:avLst/>
          </a:prstGeom>
          <a:noFill/>
        </p:spPr>
        <p:txBody>
          <a:bodyPr wrap="square" rtlCol="0" anchor="t">
            <a:spAutoFit/>
          </a:bodyPr>
          <a:p>
            <a:pPr indent="0"/>
            <a:r>
              <a:rPr lang="en-US" altLang="zh-CN" sz="2800">
                <a:latin typeface="宋体" panose="02010600030101010101" pitchFamily="2" charset="-122"/>
                <a:ea typeface="宋体" panose="02010600030101010101" pitchFamily="2" charset="-122"/>
                <a:sym typeface="+mn-ea"/>
              </a:rPr>
              <a:t>8.</a:t>
            </a:r>
            <a:r>
              <a:rPr lang="zh-CN" sz="2800">
                <a:latin typeface="宋体" panose="02010600030101010101" pitchFamily="2" charset="-122"/>
                <a:ea typeface="宋体" panose="02010600030101010101" pitchFamily="2" charset="-122"/>
                <a:sym typeface="+mn-ea"/>
              </a:rPr>
              <a:t>我们从草坡上</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滑了下来</a:t>
            </a:r>
            <a:r>
              <a:rPr lang="zh-CN" sz="2800">
                <a:latin typeface="宋体" panose="02010600030101010101" pitchFamily="2" charset="-122"/>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pic>
        <p:nvPicPr>
          <p:cNvPr id="16" name="图片 15"/>
          <p:cNvPicPr>
            <a:picLocks noChangeAspect="1"/>
          </p:cNvPicPr>
          <p:nvPr/>
        </p:nvPicPr>
        <p:blipFill>
          <a:blip r:embed="rId3"/>
          <a:stretch>
            <a:fillRect/>
          </a:stretch>
        </p:blipFill>
        <p:spPr>
          <a:xfrm>
            <a:off x="9412605" y="4210685"/>
            <a:ext cx="2588895" cy="2448560"/>
          </a:xfrm>
          <a:prstGeom prst="rect">
            <a:avLst/>
          </a:prstGeom>
        </p:spPr>
      </p:pic>
      <p:pic>
        <p:nvPicPr>
          <p:cNvPr id="17" name="图片 16" descr="可爱皮卡丘 盖被子"/>
          <p:cNvPicPr>
            <a:picLocks noChangeAspect="1"/>
          </p:cNvPicPr>
          <p:nvPr/>
        </p:nvPicPr>
        <p:blipFill>
          <a:blip r:embed="rId4"/>
          <a:stretch>
            <a:fillRect/>
          </a:stretch>
        </p:blipFill>
        <p:spPr>
          <a:xfrm>
            <a:off x="164465" y="4363720"/>
            <a:ext cx="3536315" cy="2372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 to="" calcmode="lin" valueType="num">
                                      <p:cBhvr>
                                        <p:cTn id="17" dur="1" fill="hold"/>
                                        <p:tgtEl>
                                          <p:spTgt spid="10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100" grpId="0"/>
      <p:bldP spid="100" grpId="1"/>
      <p:bldP spid="10" grpId="0"/>
      <p:bldP spid="10"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223645" y="214630"/>
            <a:ext cx="6096000" cy="460375"/>
          </a:xfrm>
          <a:prstGeom prst="rect">
            <a:avLst/>
          </a:prstGeom>
          <a:noFill/>
        </p:spPr>
        <p:txBody>
          <a:bodyPr wrap="square" rtlCol="0" anchor="t">
            <a:spAutoFit/>
          </a:bodyPr>
          <a:p>
            <a:r>
              <a:rPr lang="zh-CN" altLang="en-US" sz="2400" b="1">
                <a:solidFill>
                  <a:srgbClr val="7030A0"/>
                </a:solidFill>
              </a:rPr>
              <a:t>sweep	/swi:p/	vt.&amp;vi.打扫;清扫</a:t>
            </a:r>
            <a:endParaRPr lang="zh-CN" altLang="en-US" sz="2400" b="1">
              <a:solidFill>
                <a:srgbClr val="7030A0"/>
              </a:solidFill>
            </a:endParaRPr>
          </a:p>
        </p:txBody>
      </p:sp>
      <p:sp>
        <p:nvSpPr>
          <p:cNvPr id="3" name="文本框 2"/>
          <p:cNvSpPr txBox="1"/>
          <p:nvPr/>
        </p:nvSpPr>
        <p:spPr>
          <a:xfrm>
            <a:off x="164465" y="568325"/>
            <a:ext cx="8779510" cy="953135"/>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一阵恐慌涌上了她的心头</a:t>
            </a:r>
            <a:r>
              <a:rPr lang="zh-CN" altLang="en-US" sz="2800">
                <a:latin typeface="宋体" panose="02010600030101010101" pitchFamily="2" charset="-122"/>
                <a:ea typeface="宋体" panose="02010600030101010101" pitchFamily="2" charset="-122"/>
                <a:cs typeface="宋体" panose="02010600030101010101" pitchFamily="2" charset="-122"/>
              </a:rPr>
              <a:t>，但她强迫自己平静地离开了房间。</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164465" y="3128645"/>
            <a:ext cx="10527665" cy="953135"/>
          </a:xfrm>
          <a:prstGeom prst="rect">
            <a:avLst/>
          </a:prstGeom>
          <a:noFill/>
          <a:ln w="9525">
            <a:noFill/>
          </a:ln>
        </p:spPr>
        <p:txBody>
          <a:bodyPr wrap="square">
            <a:spAutoFit/>
          </a:bodyPr>
          <a:p>
            <a:pPr indent="0"/>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Tomb Sweeping Day </a:t>
            </a:r>
            <a:r>
              <a:rPr lang="en-US" sz="2800">
                <a:latin typeface="Times New Roman" panose="02020603050405020304" charset="0"/>
                <a:ea typeface="宋体" panose="02010600030101010101" pitchFamily="2" charset="-122"/>
                <a:cs typeface="Times New Roman" panose="02020603050405020304" charset="0"/>
              </a:rPr>
              <a:t>falls on Apr</a:t>
            </a:r>
            <a:r>
              <a:rPr lang="en-US" sz="2800" b="0">
                <a:latin typeface="Times New Roman" panose="02020603050405020304" charset="0"/>
                <a:ea typeface="宋体" panose="02010600030101010101" pitchFamily="2" charset="-122"/>
                <a:cs typeface="Times New Roman" panose="02020603050405020304" charset="0"/>
              </a:rPr>
              <a:t>il 5th or so every year, when people can do something special according to the tradition.</a:t>
            </a:r>
            <a:endParaRPr lang="en-US" sz="2800" b="0">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164465" y="1433195"/>
            <a:ext cx="8685530" cy="953135"/>
          </a:xfrm>
          <a:prstGeom prst="rect">
            <a:avLst/>
          </a:prstGeom>
          <a:noFill/>
        </p:spPr>
        <p:txBody>
          <a:bodyPr wrap="square" rtlCol="0" anchor="t">
            <a:spAutoFit/>
          </a:bodyPr>
          <a:p>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A wave of panic swept over her</a:t>
            </a:r>
            <a:r>
              <a:rPr lang="zh-CN" altLang="en-US" sz="2800">
                <a:latin typeface="Times New Roman" panose="02020603050405020304" charset="0"/>
                <a:cs typeface="Times New Roman" panose="02020603050405020304" charset="0"/>
                <a:sym typeface="+mn-ea"/>
              </a:rPr>
              <a:t>, but she forced herself to leave the room calmly.</a:t>
            </a:r>
            <a:endParaRPr lang="zh-CN" altLang="en-US" sz="2800">
              <a:latin typeface="Times New Roman" panose="02020603050405020304" charset="0"/>
              <a:cs typeface="Times New Roman" panose="02020603050405020304" charset="0"/>
              <a:sym typeface="+mn-ea"/>
            </a:endParaRPr>
          </a:p>
        </p:txBody>
      </p:sp>
      <p:sp>
        <p:nvSpPr>
          <p:cNvPr id="9" name="文本框 8"/>
          <p:cNvSpPr txBox="1"/>
          <p:nvPr/>
        </p:nvSpPr>
        <p:spPr>
          <a:xfrm>
            <a:off x="164465" y="2211705"/>
            <a:ext cx="10351770" cy="953135"/>
          </a:xfrm>
          <a:prstGeom prst="rect">
            <a:avLst/>
          </a:prstGeom>
          <a:noFill/>
        </p:spPr>
        <p:txBody>
          <a:bodyPr wrap="square" rtlCol="0" anchor="t">
            <a:spAutoFit/>
          </a:bodyPr>
          <a:p>
            <a:pPr indent="0"/>
            <a:r>
              <a:rPr lang="en-US" altLang="zh-CN" sz="2800">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清明节</a:t>
            </a:r>
            <a:r>
              <a:rPr lang="zh-CN" sz="2800">
                <a:latin typeface="宋体" panose="02010600030101010101" pitchFamily="2" charset="-122"/>
                <a:ea typeface="宋体" panose="02010600030101010101" pitchFamily="2" charset="-122"/>
                <a:cs typeface="宋体" panose="02010600030101010101" pitchFamily="2" charset="-122"/>
                <a:sym typeface="+mn-ea"/>
              </a:rPr>
              <a:t>一般在每年的</a:t>
            </a:r>
            <a:r>
              <a:rPr lang="en-US" sz="2800">
                <a:latin typeface="宋体" panose="02010600030101010101" pitchFamily="2" charset="-122"/>
                <a:ea typeface="宋体" panose="02010600030101010101" pitchFamily="2" charset="-122"/>
                <a:cs typeface="宋体" panose="02010600030101010101" pitchFamily="2" charset="-122"/>
                <a:sym typeface="+mn-ea"/>
              </a:rPr>
              <a:t>4</a:t>
            </a:r>
            <a:r>
              <a:rPr lang="zh-CN" sz="2800">
                <a:latin typeface="宋体" panose="02010600030101010101" pitchFamily="2" charset="-122"/>
                <a:ea typeface="宋体" panose="02010600030101010101" pitchFamily="2" charset="-122"/>
                <a:cs typeface="宋体" panose="02010600030101010101" pitchFamily="2" charset="-122"/>
                <a:sym typeface="+mn-ea"/>
              </a:rPr>
              <a:t>月</a:t>
            </a:r>
            <a:r>
              <a:rPr lang="en-US" sz="2800">
                <a:latin typeface="宋体" panose="02010600030101010101" pitchFamily="2" charset="-122"/>
                <a:ea typeface="宋体" panose="02010600030101010101" pitchFamily="2" charset="-122"/>
                <a:cs typeface="宋体" panose="02010600030101010101" pitchFamily="2" charset="-122"/>
                <a:sym typeface="+mn-ea"/>
              </a:rPr>
              <a:t>5</a:t>
            </a:r>
            <a:r>
              <a:rPr lang="zh-CN" sz="2800">
                <a:latin typeface="宋体" panose="02010600030101010101" pitchFamily="2" charset="-122"/>
                <a:ea typeface="宋体" panose="02010600030101010101" pitchFamily="2" charset="-122"/>
                <a:cs typeface="宋体" panose="02010600030101010101" pitchFamily="2" charset="-122"/>
                <a:sym typeface="+mn-ea"/>
              </a:rPr>
              <a:t>日左右，那天人们根据传统做些特别的事情。</a:t>
            </a:r>
            <a:r>
              <a:rPr lang="zh-CN" altLang="en-US" sz="2000" b="1">
                <a:solidFill>
                  <a:schemeClr val="accent6">
                    <a:lumMod val="75000"/>
                  </a:schemeClr>
                </a:solidFill>
                <a:sym typeface="+mn-ea"/>
              </a:rPr>
              <a:t>(应用文之节假日活动)</a:t>
            </a:r>
            <a:endParaRPr lang="zh-CN" altLang="en-US" sz="2000" b="1">
              <a:solidFill>
                <a:schemeClr val="accent6">
                  <a:lumMod val="75000"/>
                </a:schemeClr>
              </a:solidFill>
              <a:sym typeface="+mn-ea"/>
            </a:endParaRPr>
          </a:p>
        </p:txBody>
      </p:sp>
      <p:sp>
        <p:nvSpPr>
          <p:cNvPr id="10" name="文本框 9"/>
          <p:cNvSpPr txBox="1"/>
          <p:nvPr/>
        </p:nvSpPr>
        <p:spPr>
          <a:xfrm>
            <a:off x="164465" y="4701540"/>
            <a:ext cx="10039985" cy="953135"/>
          </a:xfrm>
          <a:prstGeom prst="rect">
            <a:avLst/>
          </a:prstGeom>
          <a:noFill/>
          <a:ln w="9525">
            <a:noFill/>
          </a:ln>
        </p:spPr>
        <p:txBody>
          <a:bodyPr wrap="square">
            <a:spAutoFit/>
          </a:bodyPr>
          <a:p>
            <a:pPr indent="0"/>
            <a:r>
              <a:rPr lang="en-US" sz="2800" b="0">
                <a:solidFill>
                  <a:srgbClr val="0A0A0A"/>
                </a:solidFill>
                <a:latin typeface="Times New Roman" panose="02020603050405020304" charset="0"/>
                <a:ea typeface="宋体" panose="02010600030101010101" pitchFamily="2" charset="-122"/>
                <a:cs typeface="Times New Roman" panose="02020603050405020304" charset="0"/>
              </a:rPr>
              <a:t>McTell by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sweeping the snow off the path</a:t>
            </a:r>
            <a:r>
              <a:rPr lang="en-US" sz="2800" b="0">
                <a:solidFill>
                  <a:srgbClr val="0A0A0A"/>
                </a:solidFill>
                <a:latin typeface="Times New Roman" panose="02020603050405020304" charset="0"/>
                <a:ea typeface="宋体" panose="02010600030101010101" pitchFamily="2" charset="-122"/>
                <a:cs typeface="Times New Roman" panose="02020603050405020304" charset="0"/>
              </a:rPr>
              <a:t> and putting salt down to melt the ice.</a:t>
            </a:r>
            <a:endParaRPr lang="en-US" altLang="en-US" sz="2800" b="0">
              <a:solidFill>
                <a:srgbClr val="0A0A0A"/>
              </a:solidFill>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nvSpPr>
        <p:spPr>
          <a:xfrm>
            <a:off x="164465" y="4161790"/>
            <a:ext cx="10351770"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rPr>
              <a:t>3.</a:t>
            </a:r>
            <a:r>
              <a:rPr lang="zh-CN" altLang="en-US" sz="2800">
                <a:latin typeface="宋体" panose="02010600030101010101" pitchFamily="2" charset="-122"/>
                <a:ea typeface="宋体" panose="02010600030101010101" pitchFamily="2" charset="-122"/>
              </a:rPr>
              <a:t>麦克泰尔通过</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扫掉小路上的雪</a:t>
            </a:r>
            <a:r>
              <a:rPr lang="zh-CN" altLang="en-US" sz="2800">
                <a:latin typeface="宋体" panose="02010600030101010101" pitchFamily="2" charset="-122"/>
                <a:ea typeface="宋体" panose="02010600030101010101" pitchFamily="2" charset="-122"/>
              </a:rPr>
              <a:t>，并放盐来融化冰。</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16" name="文本框 15"/>
          <p:cNvSpPr txBox="1"/>
          <p:nvPr/>
        </p:nvSpPr>
        <p:spPr>
          <a:xfrm>
            <a:off x="300990" y="6122670"/>
            <a:ext cx="609600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His eyes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swept around the room</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7" name="文本框 16"/>
          <p:cNvSpPr txBox="1"/>
          <p:nvPr/>
        </p:nvSpPr>
        <p:spPr>
          <a:xfrm>
            <a:off x="164465" y="5631815"/>
            <a:ext cx="6096000" cy="521970"/>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sym typeface="+mn-ea"/>
              </a:rPr>
              <a:t>4.</a:t>
            </a:r>
            <a:r>
              <a:rPr lang="zh-CN" sz="2800">
                <a:latin typeface="宋体" panose="02010600030101010101" pitchFamily="2" charset="-122"/>
                <a:ea typeface="宋体" panose="02010600030101010101" pitchFamily="2" charset="-122"/>
                <a:sym typeface="+mn-ea"/>
              </a:rPr>
              <a:t>他的目光</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把房间扫视了一遍</a:t>
            </a:r>
            <a:r>
              <a:rPr lang="zh-CN" sz="2800">
                <a:latin typeface="宋体" panose="02010600030101010101" pitchFamily="2" charset="-122"/>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pic>
        <p:nvPicPr>
          <p:cNvPr id="18" name="图片 17"/>
          <p:cNvPicPr>
            <a:picLocks noChangeAspect="1"/>
          </p:cNvPicPr>
          <p:nvPr/>
        </p:nvPicPr>
        <p:blipFill>
          <a:blip r:embed="rId3"/>
          <a:stretch>
            <a:fillRect/>
          </a:stretch>
        </p:blipFill>
        <p:spPr>
          <a:xfrm>
            <a:off x="10106660" y="4147185"/>
            <a:ext cx="1628775" cy="2438400"/>
          </a:xfrm>
          <a:prstGeom prst="rect">
            <a:avLst/>
          </a:prstGeom>
        </p:spPr>
      </p:pic>
      <p:pic>
        <p:nvPicPr>
          <p:cNvPr id="19" name="图片 18"/>
          <p:cNvPicPr>
            <a:picLocks noChangeAspect="1"/>
          </p:cNvPicPr>
          <p:nvPr/>
        </p:nvPicPr>
        <p:blipFill>
          <a:blip r:embed="rId4"/>
          <a:stretch>
            <a:fillRect/>
          </a:stretch>
        </p:blipFill>
        <p:spPr>
          <a:xfrm>
            <a:off x="9915525" y="582930"/>
            <a:ext cx="2276475" cy="2847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to="" calcmode="lin" valueType="num">
                                      <p:cBhvr>
                                        <p:cTn id="22" dur="1" fill="hold"/>
                                        <p:tgtEl>
                                          <p:spTgt spid="1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10" grpId="0"/>
      <p:bldP spid="10" grpId="1"/>
      <p:bldP spid="16" grpId="0"/>
      <p:bldP spid="16"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838325" y="184150"/>
            <a:ext cx="8198485" cy="460375"/>
          </a:xfrm>
          <a:prstGeom prst="rect">
            <a:avLst/>
          </a:prstGeom>
          <a:noFill/>
        </p:spPr>
        <p:txBody>
          <a:bodyPr wrap="square" rtlCol="0" anchor="t">
            <a:spAutoFit/>
          </a:bodyPr>
          <a:p>
            <a:r>
              <a:rPr lang="en-US" altLang="zh-CN" sz="2400" b="1">
                <a:solidFill>
                  <a:srgbClr val="7030A0"/>
                </a:solidFill>
              </a:rPr>
              <a:t>“</a:t>
            </a:r>
            <a:r>
              <a:rPr lang="en-US" altLang="zh-CN" sz="2400" b="1">
                <a:solidFill>
                  <a:srgbClr val="7030A0"/>
                </a:solidFill>
                <a:sym typeface="+mn-ea"/>
              </a:rPr>
              <a:t>other tradition festivals</a:t>
            </a:r>
            <a:r>
              <a:rPr lang="en-US" altLang="zh-CN" sz="2400" b="1">
                <a:solidFill>
                  <a:srgbClr val="7030A0"/>
                </a:solidFill>
              </a:rPr>
              <a:t>”</a:t>
            </a:r>
            <a:endParaRPr lang="en-US" altLang="zh-CN" sz="2400" b="1">
              <a:solidFill>
                <a:srgbClr val="7030A0"/>
              </a:solidFill>
            </a:endParaRPr>
          </a:p>
        </p:txBody>
      </p:sp>
      <p:sp>
        <p:nvSpPr>
          <p:cNvPr id="3" name="文本框 2"/>
          <p:cNvSpPr txBox="1"/>
          <p:nvPr/>
        </p:nvSpPr>
        <p:spPr>
          <a:xfrm>
            <a:off x="164465" y="3093720"/>
            <a:ext cx="4064000" cy="521970"/>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The Spring Festival </a:t>
            </a:r>
            <a:endParaRPr lang="en-US" altLang="zh-CN" sz="2800" b="1">
              <a:solidFill>
                <a:srgbClr val="C00000"/>
              </a:solidFill>
              <a:latin typeface="Times New Roman" panose="02020603050405020304" charset="0"/>
              <a:cs typeface="Times New Roman" panose="02020603050405020304" charset="0"/>
            </a:endParaRPr>
          </a:p>
        </p:txBody>
      </p:sp>
      <p:sp>
        <p:nvSpPr>
          <p:cNvPr id="5" name="文本框 4"/>
          <p:cNvSpPr txBox="1"/>
          <p:nvPr/>
        </p:nvSpPr>
        <p:spPr>
          <a:xfrm>
            <a:off x="3905885" y="3033395"/>
            <a:ext cx="4064000" cy="521970"/>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The Lantern Festival </a:t>
            </a:r>
            <a:endParaRPr lang="en-US" altLang="zh-CN" sz="2800" b="1">
              <a:solidFill>
                <a:srgbClr val="C00000"/>
              </a:solidFill>
              <a:latin typeface="Times New Roman" panose="02020603050405020304" charset="0"/>
              <a:cs typeface="Times New Roman" panose="02020603050405020304" charset="0"/>
            </a:endParaRPr>
          </a:p>
        </p:txBody>
      </p:sp>
      <p:sp>
        <p:nvSpPr>
          <p:cNvPr id="6" name="文本框 5"/>
          <p:cNvSpPr txBox="1"/>
          <p:nvPr/>
        </p:nvSpPr>
        <p:spPr>
          <a:xfrm>
            <a:off x="7818120" y="2987675"/>
            <a:ext cx="5445760" cy="521970"/>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The Dragon Boat Festival </a:t>
            </a:r>
            <a:endParaRPr lang="en-US" altLang="zh-CN" sz="2800" b="1">
              <a:solidFill>
                <a:srgbClr val="C00000"/>
              </a:solidFill>
              <a:latin typeface="Times New Roman" panose="02020603050405020304" charset="0"/>
              <a:cs typeface="Times New Roman" panose="02020603050405020304" charset="0"/>
            </a:endParaRPr>
          </a:p>
        </p:txBody>
      </p:sp>
      <p:sp>
        <p:nvSpPr>
          <p:cNvPr id="7" name="文本框 6"/>
          <p:cNvSpPr txBox="1"/>
          <p:nvPr/>
        </p:nvSpPr>
        <p:spPr>
          <a:xfrm>
            <a:off x="0" y="6049645"/>
            <a:ext cx="4229100" cy="521970"/>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The Tana Bata Festival</a:t>
            </a:r>
            <a:endParaRPr lang="en-US" altLang="zh-CN" sz="2800" b="1">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7969885" y="6005830"/>
            <a:ext cx="5445760" cy="521970"/>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The Double-ninth Day </a:t>
            </a:r>
            <a:endParaRPr lang="en-US" altLang="zh-CN" sz="2800" b="1">
              <a:solidFill>
                <a:srgbClr val="C00000"/>
              </a:solidFill>
              <a:latin typeface="Times New Roman" panose="02020603050405020304" charset="0"/>
              <a:cs typeface="Times New Roman" panose="02020603050405020304" charset="0"/>
            </a:endParaRPr>
          </a:p>
        </p:txBody>
      </p:sp>
      <p:sp>
        <p:nvSpPr>
          <p:cNvPr id="9" name="文本框 8"/>
          <p:cNvSpPr txBox="1"/>
          <p:nvPr/>
        </p:nvSpPr>
        <p:spPr>
          <a:xfrm>
            <a:off x="3742690" y="6022340"/>
            <a:ext cx="4227195" cy="521970"/>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The Mid-autumn Festival </a:t>
            </a:r>
            <a:endParaRPr lang="en-US" altLang="zh-CN" sz="2800" b="1">
              <a:solidFill>
                <a:srgbClr val="C00000"/>
              </a:solidFill>
              <a:latin typeface="Times New Roman" panose="02020603050405020304" charset="0"/>
              <a:cs typeface="Times New Roman" panose="02020603050405020304" charset="0"/>
            </a:endParaRPr>
          </a:p>
        </p:txBody>
      </p:sp>
      <p:pic>
        <p:nvPicPr>
          <p:cNvPr id="10" name="图片 9"/>
          <p:cNvPicPr>
            <a:picLocks noChangeAspect="1"/>
          </p:cNvPicPr>
          <p:nvPr/>
        </p:nvPicPr>
        <p:blipFill>
          <a:blip r:embed="rId3"/>
          <a:srcRect l="9586" r="5782" b="361"/>
          <a:stretch>
            <a:fillRect/>
          </a:stretch>
        </p:blipFill>
        <p:spPr>
          <a:xfrm>
            <a:off x="164465" y="582930"/>
            <a:ext cx="2719070" cy="2450465"/>
          </a:xfrm>
          <a:custGeom>
            <a:avLst/>
            <a:gdLst/>
            <a:ahLst/>
            <a:cxnLst>
              <a:cxn ang="3">
                <a:pos x="hc" y="t"/>
              </a:cxn>
              <a:cxn ang="cd2">
                <a:pos x="l" y="vc"/>
              </a:cxn>
              <a:cxn ang="cd4">
                <a:pos x="hc" y="b"/>
              </a:cxn>
              <a:cxn ang="0">
                <a:pos x="r" y="vc"/>
              </a:cxn>
            </a:cxnLst>
            <a:rect l="l" t="t" r="r" b="b"/>
            <a:pathLst>
              <a:path w="5006" h="3859">
                <a:moveTo>
                  <a:pt x="2276" y="0"/>
                </a:moveTo>
                <a:lnTo>
                  <a:pt x="2730" y="0"/>
                </a:lnTo>
                <a:lnTo>
                  <a:pt x="2759" y="2"/>
                </a:lnTo>
                <a:cubicBezTo>
                  <a:pt x="4021" y="101"/>
                  <a:pt x="5006" y="924"/>
                  <a:pt x="5006" y="1926"/>
                </a:cubicBezTo>
                <a:cubicBezTo>
                  <a:pt x="5006" y="2993"/>
                  <a:pt x="3885" y="3859"/>
                  <a:pt x="2503" y="3859"/>
                </a:cubicBezTo>
                <a:cubicBezTo>
                  <a:pt x="1121" y="3859"/>
                  <a:pt x="0" y="2993"/>
                  <a:pt x="0" y="1926"/>
                </a:cubicBezTo>
                <a:cubicBezTo>
                  <a:pt x="0" y="924"/>
                  <a:pt x="985" y="101"/>
                  <a:pt x="2247" y="2"/>
                </a:cubicBezTo>
                <a:lnTo>
                  <a:pt x="2276" y="0"/>
                </a:lnTo>
                <a:close/>
              </a:path>
            </a:pathLst>
          </a:custGeom>
        </p:spPr>
      </p:pic>
      <p:pic>
        <p:nvPicPr>
          <p:cNvPr id="16" name="图片 15"/>
          <p:cNvPicPr>
            <a:picLocks noChangeAspect="1"/>
          </p:cNvPicPr>
          <p:nvPr/>
        </p:nvPicPr>
        <p:blipFill>
          <a:blip r:embed="rId4"/>
          <a:srcRect/>
          <a:stretch>
            <a:fillRect/>
          </a:stretch>
        </p:blipFill>
        <p:spPr>
          <a:xfrm>
            <a:off x="3555365" y="582930"/>
            <a:ext cx="2921635" cy="2355850"/>
          </a:xfrm>
          <a:custGeom>
            <a:avLst/>
            <a:gdLst/>
            <a:ahLst/>
            <a:cxnLst>
              <a:cxn ang="3">
                <a:pos x="hc" y="t"/>
              </a:cxn>
              <a:cxn ang="cd2">
                <a:pos x="l" y="vc"/>
              </a:cxn>
              <a:cxn ang="cd4">
                <a:pos x="hc" y="b"/>
              </a:cxn>
              <a:cxn ang="0">
                <a:pos x="r" y="vc"/>
              </a:cxn>
            </a:cxnLst>
            <a:rect l="l" t="t" r="r" b="b"/>
            <a:pathLst>
              <a:path w="4601" h="4740">
                <a:moveTo>
                  <a:pt x="1742" y="0"/>
                </a:moveTo>
                <a:lnTo>
                  <a:pt x="2860" y="0"/>
                </a:lnTo>
                <a:lnTo>
                  <a:pt x="2876" y="4"/>
                </a:lnTo>
                <a:cubicBezTo>
                  <a:pt x="3832" y="267"/>
                  <a:pt x="4548" y="1167"/>
                  <a:pt x="4600" y="2255"/>
                </a:cubicBezTo>
                <a:lnTo>
                  <a:pt x="4601" y="2283"/>
                </a:lnTo>
                <a:lnTo>
                  <a:pt x="4601" y="2480"/>
                </a:lnTo>
                <a:lnTo>
                  <a:pt x="4600" y="2508"/>
                </a:lnTo>
                <a:cubicBezTo>
                  <a:pt x="4550" y="3554"/>
                  <a:pt x="3887" y="4427"/>
                  <a:pt x="2986" y="4726"/>
                </a:cubicBezTo>
                <a:lnTo>
                  <a:pt x="2940" y="4740"/>
                </a:lnTo>
                <a:lnTo>
                  <a:pt x="1662" y="4740"/>
                </a:lnTo>
                <a:lnTo>
                  <a:pt x="1616" y="4726"/>
                </a:lnTo>
                <a:cubicBezTo>
                  <a:pt x="715" y="4427"/>
                  <a:pt x="52" y="3554"/>
                  <a:pt x="2" y="2508"/>
                </a:cubicBezTo>
                <a:lnTo>
                  <a:pt x="0" y="2452"/>
                </a:lnTo>
                <a:lnTo>
                  <a:pt x="0" y="2311"/>
                </a:lnTo>
                <a:lnTo>
                  <a:pt x="2" y="2255"/>
                </a:lnTo>
                <a:cubicBezTo>
                  <a:pt x="54" y="1167"/>
                  <a:pt x="770" y="267"/>
                  <a:pt x="1726" y="4"/>
                </a:cubicBezTo>
                <a:lnTo>
                  <a:pt x="1742" y="0"/>
                </a:lnTo>
                <a:close/>
              </a:path>
            </a:pathLst>
          </a:custGeom>
        </p:spPr>
      </p:pic>
      <p:pic>
        <p:nvPicPr>
          <p:cNvPr id="18" name="图片 17"/>
          <p:cNvPicPr>
            <a:picLocks noChangeAspect="1"/>
          </p:cNvPicPr>
          <p:nvPr/>
        </p:nvPicPr>
        <p:blipFill>
          <a:blip r:embed="rId5"/>
          <a:srcRect l="634" t="6171"/>
          <a:stretch>
            <a:fillRect/>
          </a:stretch>
        </p:blipFill>
        <p:spPr>
          <a:xfrm>
            <a:off x="7722235" y="427990"/>
            <a:ext cx="2759710" cy="2510790"/>
          </a:xfrm>
          <a:custGeom>
            <a:avLst/>
            <a:gdLst/>
            <a:ahLst/>
            <a:cxnLst>
              <a:cxn ang="3">
                <a:pos x="hc" y="t"/>
              </a:cxn>
              <a:cxn ang="cd2">
                <a:pos x="l" y="vc"/>
              </a:cxn>
              <a:cxn ang="cd4">
                <a:pos x="hc" y="b"/>
              </a:cxn>
              <a:cxn ang="0">
                <a:pos x="r" y="vc"/>
              </a:cxn>
            </a:cxnLst>
            <a:rect l="l" t="t" r="r" b="b"/>
            <a:pathLst>
              <a:path w="4860" h="4546">
                <a:moveTo>
                  <a:pt x="2430" y="0"/>
                </a:moveTo>
                <a:cubicBezTo>
                  <a:pt x="3772" y="0"/>
                  <a:pt x="4860" y="1018"/>
                  <a:pt x="4860" y="2273"/>
                </a:cubicBezTo>
                <a:cubicBezTo>
                  <a:pt x="4860" y="3528"/>
                  <a:pt x="3772" y="4546"/>
                  <a:pt x="2430" y="4546"/>
                </a:cubicBezTo>
                <a:cubicBezTo>
                  <a:pt x="1088" y="4546"/>
                  <a:pt x="0" y="3528"/>
                  <a:pt x="0" y="2273"/>
                </a:cubicBezTo>
                <a:cubicBezTo>
                  <a:pt x="0" y="1018"/>
                  <a:pt x="1088" y="0"/>
                  <a:pt x="2430" y="0"/>
                </a:cubicBezTo>
                <a:close/>
              </a:path>
            </a:pathLst>
          </a:custGeom>
        </p:spPr>
      </p:pic>
      <p:pic>
        <p:nvPicPr>
          <p:cNvPr id="20" name="图片 19"/>
          <p:cNvPicPr>
            <a:picLocks noChangeAspect="1"/>
          </p:cNvPicPr>
          <p:nvPr/>
        </p:nvPicPr>
        <p:blipFill>
          <a:blip r:embed="rId6"/>
          <a:srcRect r="21"/>
          <a:stretch>
            <a:fillRect/>
          </a:stretch>
        </p:blipFill>
        <p:spPr>
          <a:xfrm>
            <a:off x="164465" y="3615690"/>
            <a:ext cx="3019425" cy="2395220"/>
          </a:xfrm>
          <a:custGeom>
            <a:avLst/>
            <a:gdLst/>
            <a:ahLst/>
            <a:cxnLst>
              <a:cxn ang="3">
                <a:pos x="hc" y="t"/>
              </a:cxn>
              <a:cxn ang="cd2">
                <a:pos x="l" y="vc"/>
              </a:cxn>
              <a:cxn ang="cd4">
                <a:pos x="hc" y="b"/>
              </a:cxn>
              <a:cxn ang="0">
                <a:pos x="r" y="vc"/>
              </a:cxn>
            </a:cxnLst>
            <a:rect l="l" t="t" r="r" b="b"/>
            <a:pathLst>
              <a:path w="4755" h="4499">
                <a:moveTo>
                  <a:pt x="1633" y="0"/>
                </a:moveTo>
                <a:lnTo>
                  <a:pt x="3018" y="0"/>
                </a:lnTo>
                <a:lnTo>
                  <a:pt x="3048" y="8"/>
                </a:lnTo>
                <a:cubicBezTo>
                  <a:pt x="4037" y="299"/>
                  <a:pt x="4755" y="1172"/>
                  <a:pt x="4755" y="2203"/>
                </a:cubicBezTo>
                <a:cubicBezTo>
                  <a:pt x="4755" y="3432"/>
                  <a:pt x="3734" y="4435"/>
                  <a:pt x="2451" y="4497"/>
                </a:cubicBezTo>
                <a:lnTo>
                  <a:pt x="2395" y="4499"/>
                </a:lnTo>
                <a:lnTo>
                  <a:pt x="2256" y="4499"/>
                </a:lnTo>
                <a:lnTo>
                  <a:pt x="2200" y="4497"/>
                </a:lnTo>
                <a:cubicBezTo>
                  <a:pt x="1165" y="4447"/>
                  <a:pt x="301" y="3785"/>
                  <a:pt x="5" y="2886"/>
                </a:cubicBezTo>
                <a:lnTo>
                  <a:pt x="0" y="2869"/>
                </a:lnTo>
                <a:lnTo>
                  <a:pt x="0" y="1536"/>
                </a:lnTo>
                <a:lnTo>
                  <a:pt x="5" y="1519"/>
                </a:lnTo>
                <a:cubicBezTo>
                  <a:pt x="242" y="800"/>
                  <a:pt x="842" y="232"/>
                  <a:pt x="1603" y="8"/>
                </a:cubicBezTo>
                <a:lnTo>
                  <a:pt x="1633" y="0"/>
                </a:lnTo>
                <a:close/>
              </a:path>
            </a:pathLst>
          </a:custGeom>
        </p:spPr>
      </p:pic>
      <p:pic>
        <p:nvPicPr>
          <p:cNvPr id="22" name="图片 21"/>
          <p:cNvPicPr>
            <a:picLocks noChangeAspect="1"/>
          </p:cNvPicPr>
          <p:nvPr/>
        </p:nvPicPr>
        <p:blipFill>
          <a:blip r:embed="rId7"/>
          <a:srcRect l="24" t="1108" r="3118"/>
          <a:stretch>
            <a:fillRect/>
          </a:stretch>
        </p:blipFill>
        <p:spPr>
          <a:xfrm>
            <a:off x="4228465" y="3597910"/>
            <a:ext cx="2564130" cy="2153285"/>
          </a:xfrm>
          <a:custGeom>
            <a:avLst/>
            <a:gdLst/>
            <a:ahLst/>
            <a:cxnLst>
              <a:cxn ang="3">
                <a:pos x="hc" y="t"/>
              </a:cxn>
              <a:cxn ang="cd2">
                <a:pos x="l" y="vc"/>
              </a:cxn>
              <a:cxn ang="cd4">
                <a:pos x="hc" y="b"/>
              </a:cxn>
              <a:cxn ang="0">
                <a:pos x="r" y="vc"/>
              </a:cxn>
            </a:cxnLst>
            <a:rect l="l" t="t" r="r" b="b"/>
            <a:pathLst>
              <a:path w="4038" h="3391">
                <a:moveTo>
                  <a:pt x="2019" y="0"/>
                </a:moveTo>
                <a:cubicBezTo>
                  <a:pt x="3134" y="0"/>
                  <a:pt x="4038" y="839"/>
                  <a:pt x="4038" y="1874"/>
                </a:cubicBezTo>
                <a:cubicBezTo>
                  <a:pt x="4038" y="2489"/>
                  <a:pt x="3719" y="3034"/>
                  <a:pt x="3227" y="3376"/>
                </a:cubicBezTo>
                <a:lnTo>
                  <a:pt x="3204" y="3391"/>
                </a:lnTo>
                <a:lnTo>
                  <a:pt x="834" y="3391"/>
                </a:lnTo>
                <a:lnTo>
                  <a:pt x="811" y="3376"/>
                </a:lnTo>
                <a:cubicBezTo>
                  <a:pt x="319" y="3034"/>
                  <a:pt x="0" y="2489"/>
                  <a:pt x="0" y="1874"/>
                </a:cubicBezTo>
                <a:cubicBezTo>
                  <a:pt x="0" y="839"/>
                  <a:pt x="904" y="0"/>
                  <a:pt x="2019" y="0"/>
                </a:cubicBezTo>
                <a:close/>
              </a:path>
            </a:pathLst>
          </a:custGeom>
        </p:spPr>
      </p:pic>
      <p:pic>
        <p:nvPicPr>
          <p:cNvPr id="24" name="图片 23"/>
          <p:cNvPicPr>
            <a:picLocks noChangeAspect="1"/>
          </p:cNvPicPr>
          <p:nvPr/>
        </p:nvPicPr>
        <p:blipFill>
          <a:blip r:embed="rId8"/>
          <a:srcRect/>
          <a:stretch>
            <a:fillRect/>
          </a:stretch>
        </p:blipFill>
        <p:spPr>
          <a:xfrm>
            <a:off x="8084185" y="3554095"/>
            <a:ext cx="2749550" cy="2406650"/>
          </a:xfrm>
          <a:custGeom>
            <a:avLst/>
            <a:gdLst/>
            <a:ahLst/>
            <a:cxnLst>
              <a:cxn ang="3">
                <a:pos x="hc" y="t"/>
              </a:cxn>
              <a:cxn ang="cd2">
                <a:pos x="l" y="vc"/>
              </a:cxn>
              <a:cxn ang="cd4">
                <a:pos x="hc" y="b"/>
              </a:cxn>
              <a:cxn ang="0">
                <a:pos x="r" y="vc"/>
              </a:cxn>
            </a:cxnLst>
            <a:rect l="l" t="t" r="r" b="b"/>
            <a:pathLst>
              <a:path w="4330" h="4155">
                <a:moveTo>
                  <a:pt x="1725" y="0"/>
                </a:moveTo>
                <a:lnTo>
                  <a:pt x="2607" y="0"/>
                </a:lnTo>
                <a:lnTo>
                  <a:pt x="2655" y="10"/>
                </a:lnTo>
                <a:cubicBezTo>
                  <a:pt x="3581" y="220"/>
                  <a:pt x="4280" y="1010"/>
                  <a:pt x="4329" y="1967"/>
                </a:cubicBezTo>
                <a:lnTo>
                  <a:pt x="4330" y="1988"/>
                </a:lnTo>
                <a:lnTo>
                  <a:pt x="4330" y="2165"/>
                </a:lnTo>
                <a:lnTo>
                  <a:pt x="4329" y="2186"/>
                </a:lnTo>
                <a:cubicBezTo>
                  <a:pt x="4279" y="3161"/>
                  <a:pt x="3554" y="3963"/>
                  <a:pt x="2603" y="4154"/>
                </a:cubicBezTo>
                <a:lnTo>
                  <a:pt x="2597" y="4155"/>
                </a:lnTo>
                <a:lnTo>
                  <a:pt x="1735" y="4155"/>
                </a:lnTo>
                <a:lnTo>
                  <a:pt x="1729" y="4154"/>
                </a:lnTo>
                <a:cubicBezTo>
                  <a:pt x="742" y="3956"/>
                  <a:pt x="0" y="3101"/>
                  <a:pt x="0" y="2077"/>
                </a:cubicBezTo>
                <a:cubicBezTo>
                  <a:pt x="0" y="1070"/>
                  <a:pt x="716" y="227"/>
                  <a:pt x="1677" y="10"/>
                </a:cubicBezTo>
                <a:lnTo>
                  <a:pt x="1725" y="0"/>
                </a:lnTo>
                <a:close/>
              </a:path>
            </a:pathLst>
          </a:cu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7" grpId="0"/>
      <p:bldP spid="7" grpId="1"/>
      <p:bldP spid="9" grpId="0"/>
      <p:bldP spid="9" grpId="1"/>
      <p:bldP spid="8" grpId="0"/>
      <p:bldP spid="8"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223645" y="214630"/>
            <a:ext cx="6096000" cy="460375"/>
          </a:xfrm>
          <a:prstGeom prst="rect">
            <a:avLst/>
          </a:prstGeom>
          <a:noFill/>
        </p:spPr>
        <p:txBody>
          <a:bodyPr wrap="square" rtlCol="0" anchor="t">
            <a:spAutoFit/>
          </a:bodyPr>
          <a:p>
            <a:r>
              <a:rPr lang="zh-CN" altLang="en-US" sz="2400" b="1">
                <a:solidFill>
                  <a:srgbClr val="7030A0"/>
                </a:solidFill>
              </a:rPr>
              <a:t>sweep	/swi:p/	vt.&amp;vi.打扫;清扫</a:t>
            </a:r>
            <a:endParaRPr lang="zh-CN" altLang="en-US" sz="2400" b="1">
              <a:solidFill>
                <a:srgbClr val="7030A0"/>
              </a:solidFill>
            </a:endParaRPr>
          </a:p>
        </p:txBody>
      </p:sp>
      <p:sp>
        <p:nvSpPr>
          <p:cNvPr id="5" name="文本框 4"/>
          <p:cNvSpPr txBox="1"/>
          <p:nvPr>
            <p:custDataLst>
              <p:tags r:id="rId3"/>
            </p:custDataLst>
          </p:nvPr>
        </p:nvSpPr>
        <p:spPr>
          <a:xfrm>
            <a:off x="309245" y="1426845"/>
            <a:ext cx="7753985"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He rushed to greet her,</a:t>
            </a:r>
            <a:r>
              <a:rPr lang="zh-CN" sz="2800" b="1">
                <a:solidFill>
                  <a:srgbClr val="C00000"/>
                </a:solidFill>
                <a:latin typeface="Times New Roman" panose="02020603050405020304" charset="0"/>
                <a:ea typeface="宋体" panose="02010600030101010101" pitchFamily="2" charset="-122"/>
                <a:sym typeface="+mn-ea"/>
              </a:rPr>
              <a:t> sweeping his arms wide</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custDataLst>
              <p:tags r:id="rId4"/>
            </p:custDataLst>
          </p:nvPr>
        </p:nvSpPr>
        <p:spPr>
          <a:xfrm>
            <a:off x="309245" y="912495"/>
            <a:ext cx="7010400" cy="521970"/>
          </a:xfrm>
          <a:prstGeom prst="rect">
            <a:avLst/>
          </a:prstGeom>
          <a:noFill/>
        </p:spPr>
        <p:txBody>
          <a:bodyPr wrap="square" rtlCol="0" anchor="t">
            <a:spAutoFit/>
          </a:bodyPr>
          <a:p>
            <a:pPr algn="l"/>
            <a:r>
              <a:rPr lang="en-US" altLang="zh-CN" sz="2800">
                <a:latin typeface="Times New Roman" panose="02020603050405020304" charset="0"/>
                <a:ea typeface="宋体" panose="02010600030101010101" pitchFamily="2" charset="-122"/>
                <a:sym typeface="+mn-ea"/>
              </a:rPr>
              <a:t>5.</a:t>
            </a:r>
            <a:r>
              <a:rPr lang="zh-CN" sz="2800">
                <a:latin typeface="Times New Roman" panose="02020603050405020304" charset="0"/>
                <a:ea typeface="宋体" panose="02010600030101010101" pitchFamily="2" charset="-122"/>
                <a:sym typeface="+mn-ea"/>
              </a:rPr>
              <a:t>他</a:t>
            </a:r>
            <a:r>
              <a:rPr lang="zh-CN" sz="2800" b="1">
                <a:solidFill>
                  <a:srgbClr val="C00000"/>
                </a:solidFill>
                <a:latin typeface="Times New Roman" panose="02020603050405020304" charset="0"/>
                <a:ea typeface="宋体" panose="02010600030101010101" pitchFamily="2" charset="-122"/>
                <a:sym typeface="+mn-ea"/>
              </a:rPr>
              <a:t>张开双臂舞动着</a:t>
            </a:r>
            <a:r>
              <a:rPr lang="zh-CN" sz="2800">
                <a:latin typeface="Times New Roman" panose="02020603050405020304" charset="0"/>
                <a:ea typeface="宋体" panose="02010600030101010101" pitchFamily="2" charset="-122"/>
                <a:sym typeface="+mn-ea"/>
              </a:rPr>
              <a:t>，冲过去迎接她。</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sym typeface="+mn-ea"/>
            </a:endParaRPr>
          </a:p>
        </p:txBody>
      </p:sp>
      <p:sp>
        <p:nvSpPr>
          <p:cNvPr id="7" name="文本框 6"/>
          <p:cNvSpPr txBox="1"/>
          <p:nvPr>
            <p:custDataLst>
              <p:tags r:id="rId5"/>
            </p:custDataLst>
          </p:nvPr>
        </p:nvSpPr>
        <p:spPr>
          <a:xfrm>
            <a:off x="429895" y="2792730"/>
            <a:ext cx="763397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Without another word she </a:t>
            </a:r>
            <a:r>
              <a:rPr lang="zh-CN" sz="2800" b="1">
                <a:solidFill>
                  <a:srgbClr val="C00000"/>
                </a:solidFill>
                <a:latin typeface="Times New Roman" panose="02020603050405020304" charset="0"/>
                <a:ea typeface="宋体" panose="02010600030101010101" pitchFamily="2" charset="-122"/>
                <a:sym typeface="+mn-ea"/>
              </a:rPr>
              <a:t>swept out of the room</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8" name="文本框 7"/>
          <p:cNvSpPr txBox="1"/>
          <p:nvPr>
            <p:custDataLst>
              <p:tags r:id="rId6"/>
            </p:custDataLst>
          </p:nvPr>
        </p:nvSpPr>
        <p:spPr>
          <a:xfrm>
            <a:off x="309245" y="2165985"/>
            <a:ext cx="7400290" cy="521970"/>
          </a:xfrm>
          <a:prstGeom prst="rect">
            <a:avLst/>
          </a:prstGeom>
          <a:noFill/>
        </p:spPr>
        <p:txBody>
          <a:bodyPr wrap="square" rtlCol="0" anchor="t">
            <a:spAutoFit/>
          </a:bodyPr>
          <a:p>
            <a:pPr algn="l"/>
            <a:r>
              <a:rPr lang="en-US" altLang="zh-CN" sz="2800">
                <a:latin typeface="Times New Roman" panose="02020603050405020304" charset="0"/>
                <a:ea typeface="宋体" panose="02010600030101010101" pitchFamily="2" charset="-122"/>
                <a:sym typeface="+mn-ea"/>
              </a:rPr>
              <a:t>6.</a:t>
            </a:r>
            <a:r>
              <a:rPr lang="zh-CN" sz="2800">
                <a:latin typeface="Times New Roman" panose="02020603050405020304" charset="0"/>
                <a:ea typeface="宋体" panose="02010600030101010101" pitchFamily="2" charset="-122"/>
                <a:sym typeface="+mn-ea"/>
              </a:rPr>
              <a:t>她再没说话，</a:t>
            </a:r>
            <a:r>
              <a:rPr lang="zh-CN" sz="2800" b="1">
                <a:solidFill>
                  <a:srgbClr val="C00000"/>
                </a:solidFill>
                <a:latin typeface="Times New Roman" panose="02020603050405020304" charset="0"/>
                <a:ea typeface="宋体" panose="02010600030101010101" pitchFamily="2" charset="-122"/>
                <a:sym typeface="+mn-ea"/>
              </a:rPr>
              <a:t>大模大样地走出房间</a:t>
            </a:r>
            <a:r>
              <a:rPr lang="zh-CN" sz="2800">
                <a:latin typeface="Times New Roman" panose="02020603050405020304" charset="0"/>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custDataLst>
              <p:tags r:id="rId7"/>
            </p:custDataLst>
          </p:nvPr>
        </p:nvSpPr>
        <p:spPr>
          <a:xfrm>
            <a:off x="429895" y="3943350"/>
            <a:ext cx="609600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Memories came</a:t>
            </a:r>
            <a:r>
              <a:rPr lang="zh-CN" sz="2800" b="1">
                <a:solidFill>
                  <a:srgbClr val="C00000"/>
                </a:solidFill>
                <a:latin typeface="Times New Roman" panose="02020603050405020304" charset="0"/>
                <a:ea typeface="宋体" panose="02010600030101010101" pitchFamily="2" charset="-122"/>
                <a:sym typeface="+mn-ea"/>
              </a:rPr>
              <a:t> sweeping back</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custDataLst>
              <p:tags r:id="rId8"/>
            </p:custDataLst>
          </p:nvPr>
        </p:nvSpPr>
        <p:spPr>
          <a:xfrm>
            <a:off x="429895" y="3419475"/>
            <a:ext cx="6096000" cy="521970"/>
          </a:xfrm>
          <a:prstGeom prst="rect">
            <a:avLst/>
          </a:prstGeom>
          <a:noFill/>
        </p:spPr>
        <p:txBody>
          <a:bodyPr wrap="square" rtlCol="0" anchor="t">
            <a:spAutoFit/>
          </a:bodyPr>
          <a:p>
            <a:pPr algn="l"/>
            <a:r>
              <a:rPr lang="en-US" altLang="zh-CN" sz="2800">
                <a:latin typeface="Times New Roman" panose="02020603050405020304" charset="0"/>
                <a:ea typeface="宋体" panose="02010600030101010101" pitchFamily="2" charset="-122"/>
                <a:sym typeface="+mn-ea"/>
              </a:rPr>
              <a:t>7.</a:t>
            </a:r>
            <a:r>
              <a:rPr lang="zh-CN" sz="2800">
                <a:latin typeface="Times New Roman" panose="02020603050405020304" charset="0"/>
                <a:ea typeface="宋体" panose="02010600030101010101" pitchFamily="2" charset="-122"/>
                <a:sym typeface="+mn-ea"/>
              </a:rPr>
              <a:t>往事倏地重又</a:t>
            </a:r>
            <a:r>
              <a:rPr lang="zh-CN" sz="2800" b="1">
                <a:solidFill>
                  <a:srgbClr val="C00000"/>
                </a:solidFill>
                <a:latin typeface="Times New Roman" panose="02020603050405020304" charset="0"/>
                <a:ea typeface="宋体" panose="02010600030101010101" pitchFamily="2" charset="-122"/>
                <a:sym typeface="+mn-ea"/>
              </a:rPr>
              <a:t>浮现在脑海中</a:t>
            </a:r>
            <a:r>
              <a:rPr lang="zh-CN" sz="2800">
                <a:latin typeface="Times New Roman" panose="02020603050405020304" charset="0"/>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sym typeface="+mn-ea"/>
            </a:endParaRPr>
          </a:p>
        </p:txBody>
      </p:sp>
      <p:sp>
        <p:nvSpPr>
          <p:cNvPr id="13" name="文本框 12"/>
          <p:cNvSpPr txBox="1"/>
          <p:nvPr>
            <p:custDataLst>
              <p:tags r:id="rId9"/>
            </p:custDataLst>
          </p:nvPr>
        </p:nvSpPr>
        <p:spPr>
          <a:xfrm>
            <a:off x="521970" y="5268595"/>
            <a:ext cx="692531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Rain </a:t>
            </a:r>
            <a:r>
              <a:rPr lang="zh-CN" sz="2800" b="1">
                <a:solidFill>
                  <a:srgbClr val="C00000"/>
                </a:solidFill>
                <a:latin typeface="Times New Roman" panose="02020603050405020304" charset="0"/>
                <a:ea typeface="宋体" panose="02010600030101010101" pitchFamily="2" charset="-122"/>
                <a:sym typeface="+mn-ea"/>
              </a:rPr>
              <a:t>swept in through the broken windows</a:t>
            </a:r>
            <a:r>
              <a:rPr lang="en-US" sz="2800">
                <a:latin typeface="Times New Roman" panose="02020603050405020304" charset="0"/>
                <a:ea typeface="宋体" panose="02010600030101010101" pitchFamily="2" charset="-122"/>
                <a:cs typeface="Times New Roman" panose="02020603050405020304" charset="0"/>
                <a:sym typeface="+mn-ea"/>
              </a:rPr>
              <a:t>.</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6" name="文本框 15"/>
          <p:cNvSpPr txBox="1"/>
          <p:nvPr>
            <p:custDataLst>
              <p:tags r:id="rId10"/>
            </p:custDataLst>
          </p:nvPr>
        </p:nvSpPr>
        <p:spPr>
          <a:xfrm>
            <a:off x="521970" y="4559935"/>
            <a:ext cx="6096000" cy="521970"/>
          </a:xfrm>
          <a:prstGeom prst="rect">
            <a:avLst/>
          </a:prstGeom>
          <a:noFill/>
        </p:spPr>
        <p:txBody>
          <a:bodyPr wrap="square" rtlCol="0" anchor="t">
            <a:spAutoFit/>
          </a:bodyPr>
          <a:p>
            <a:pPr algn="l"/>
            <a:r>
              <a:rPr lang="en-US" sz="2800">
                <a:latin typeface="Times New Roman" panose="02020603050405020304" charset="0"/>
                <a:ea typeface="宋体" panose="02010600030101010101" pitchFamily="2" charset="-122"/>
                <a:cs typeface="Times New Roman" panose="02020603050405020304" charset="0"/>
                <a:sym typeface="+mn-ea"/>
              </a:rPr>
              <a:t> 8.</a:t>
            </a:r>
            <a:r>
              <a:rPr lang="zh-CN" sz="2800">
                <a:latin typeface="Times New Roman" panose="02020603050405020304" charset="0"/>
                <a:ea typeface="宋体" panose="02010600030101010101" pitchFamily="2" charset="-122"/>
                <a:cs typeface="Times New Roman" panose="02020603050405020304" charset="0"/>
                <a:sym typeface="+mn-ea"/>
              </a:rPr>
              <a:t>雨水</a:t>
            </a:r>
            <a:r>
              <a:rPr lang="zh-CN" sz="2800" b="1">
                <a:solidFill>
                  <a:srgbClr val="C00000"/>
                </a:solidFill>
                <a:latin typeface="Times New Roman" panose="02020603050405020304" charset="0"/>
                <a:ea typeface="宋体" panose="02010600030101010101" pitchFamily="2" charset="-122"/>
                <a:sym typeface="+mn-ea"/>
              </a:rPr>
              <a:t>从破窗户灌进屋内</a:t>
            </a:r>
            <a:r>
              <a:rPr lang="zh-CN" sz="2800">
                <a:latin typeface="Times New Roman" panose="02020603050405020304" charset="0"/>
                <a:ea typeface="宋体" panose="02010600030101010101" pitchFamily="2" charset="-122"/>
                <a:cs typeface="Times New Roman" panose="02020603050405020304" charset="0"/>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17" name="图片 16"/>
          <p:cNvPicPr>
            <a:picLocks noChangeAspect="1"/>
          </p:cNvPicPr>
          <p:nvPr/>
        </p:nvPicPr>
        <p:blipFill>
          <a:blip r:embed="rId11"/>
          <a:stretch>
            <a:fillRect/>
          </a:stretch>
        </p:blipFill>
        <p:spPr>
          <a:xfrm>
            <a:off x="7319645" y="5009515"/>
            <a:ext cx="1857375" cy="1695450"/>
          </a:xfrm>
          <a:prstGeom prst="rect">
            <a:avLst/>
          </a:prstGeom>
        </p:spPr>
      </p:pic>
      <p:pic>
        <p:nvPicPr>
          <p:cNvPr id="18" name="图片 17"/>
          <p:cNvPicPr>
            <a:picLocks noChangeAspect="1"/>
          </p:cNvPicPr>
          <p:nvPr/>
        </p:nvPicPr>
        <p:blipFill>
          <a:blip r:embed="rId12"/>
          <a:stretch>
            <a:fillRect/>
          </a:stretch>
        </p:blipFill>
        <p:spPr>
          <a:xfrm>
            <a:off x="7811135" y="2621280"/>
            <a:ext cx="2639695" cy="2095500"/>
          </a:xfrm>
          <a:prstGeom prst="rect">
            <a:avLst/>
          </a:prstGeom>
        </p:spPr>
      </p:pic>
      <p:pic>
        <p:nvPicPr>
          <p:cNvPr id="19" name="图片 18"/>
          <p:cNvPicPr>
            <a:picLocks noChangeAspect="1"/>
          </p:cNvPicPr>
          <p:nvPr/>
        </p:nvPicPr>
        <p:blipFill>
          <a:blip r:embed="rId13"/>
          <a:stretch>
            <a:fillRect/>
          </a:stretch>
        </p:blipFill>
        <p:spPr>
          <a:xfrm>
            <a:off x="8063230" y="579120"/>
            <a:ext cx="2967355" cy="1749425"/>
          </a:xfrm>
          <a:prstGeom prst="rect">
            <a:avLst/>
          </a:prstGeom>
        </p:spPr>
      </p:pic>
      <p:sp>
        <p:nvSpPr>
          <p:cNvPr id="28" name="文本框 27"/>
          <p:cNvSpPr txBox="1"/>
          <p:nvPr/>
        </p:nvSpPr>
        <p:spPr>
          <a:xfrm>
            <a:off x="500823230" y="495991515"/>
            <a:ext cx="4064000" cy="368300"/>
          </a:xfrm>
          <a:prstGeom prst="rect">
            <a:avLst/>
          </a:prstGeom>
          <a:noFill/>
        </p:spPr>
        <p:txBody>
          <a:bodyPr wrap="square" rtlCol="0">
            <a:spAutoFit/>
          </a:bodyPr>
          <a:p>
            <a:endParaRPr lang="zh-CN" altLang="en-US"/>
          </a:p>
        </p:txBody>
      </p:sp>
      <p:sp>
        <p:nvSpPr>
          <p:cNvPr id="29" name="文本框 28"/>
          <p:cNvSpPr txBox="1"/>
          <p:nvPr/>
        </p:nvSpPr>
        <p:spPr>
          <a:xfrm>
            <a:off x="989900230" y="985098360"/>
            <a:ext cx="4064000" cy="368300"/>
          </a:xfrm>
          <a:prstGeom prst="rect">
            <a:avLst/>
          </a:prstGeom>
          <a:noFill/>
        </p:spPr>
        <p:txBody>
          <a:bodyPr wrap="square" rtlCol="0">
            <a:spAutoFit/>
          </a:bodyPr>
          <a:p>
            <a:endParaRPr lang="zh-CN" altLang="en-US"/>
          </a:p>
        </p:txBody>
      </p:sp>
      <p:sp>
        <p:nvSpPr>
          <p:cNvPr id="30" name="文本框 29"/>
          <p:cNvSpPr txBox="1"/>
          <p:nvPr/>
        </p:nvSpPr>
        <p:spPr>
          <a:xfrm>
            <a:off x="1478931510" y="1474220445"/>
            <a:ext cx="4064000" cy="368300"/>
          </a:xfrm>
          <a:prstGeom prst="rect">
            <a:avLst/>
          </a:prstGeom>
          <a:noFill/>
        </p:spPr>
        <p:txBody>
          <a:bodyPr wrap="square" rtlCol="0">
            <a:spAutoFit/>
          </a:bodyPr>
          <a:p>
            <a:endParaRPr lang="zh-CN" altLang="en-US"/>
          </a:p>
        </p:txBody>
      </p:sp>
      <p:sp>
        <p:nvSpPr>
          <p:cNvPr id="31" name="文本框 30"/>
          <p:cNvSpPr txBox="1"/>
          <p:nvPr/>
        </p:nvSpPr>
        <p:spPr>
          <a:xfrm>
            <a:off x="1967962790" y="1963342530"/>
            <a:ext cx="4064000" cy="368300"/>
          </a:xfrm>
          <a:prstGeom prst="rect">
            <a:avLst/>
          </a:prstGeom>
          <a:noFill/>
        </p:spPr>
        <p:txBody>
          <a:bodyPr wrap="square" rtlCol="0">
            <a:spAutoFit/>
          </a:bodyPr>
          <a:p>
            <a:endParaRPr lang="zh-CN" altLang="en-US"/>
          </a:p>
        </p:txBody>
      </p:sp>
      <p:sp>
        <p:nvSpPr>
          <p:cNvPr id="32" name="文本框 31"/>
          <p:cNvSpPr txBox="1"/>
          <p:nvPr/>
        </p:nvSpPr>
        <p:spPr>
          <a:xfrm>
            <a:off x="2147483647" y="2147483647"/>
            <a:ext cx="4064000" cy="368300"/>
          </a:xfrm>
          <a:prstGeom prst="rect">
            <a:avLst/>
          </a:prstGeom>
          <a:noFill/>
        </p:spPr>
        <p:txBody>
          <a:bodyPr wrap="square" rtlCol="0">
            <a:spAutoFit/>
          </a:bodyPr>
          <a:p>
            <a:endParaRPr lang="zh-CN" altLang="en-US"/>
          </a:p>
        </p:txBody>
      </p:sp>
      <p:sp>
        <p:nvSpPr>
          <p:cNvPr id="33" name="文本框 32"/>
          <p:cNvSpPr txBox="1"/>
          <p:nvPr/>
        </p:nvSpPr>
        <p:spPr>
          <a:xfrm>
            <a:off x="2147483647" y="2147483647"/>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3" grpId="0"/>
      <p:bldP spid="13"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wave	/weɪv/	n.海浪;波浪 vi.&amp;vt.挥手</a:t>
            </a:r>
            <a:endParaRPr lang="zh-CN" altLang="en-US" sz="2400" b="1">
              <a:solidFill>
                <a:srgbClr val="7030A0"/>
              </a:solidFill>
            </a:endParaRPr>
          </a:p>
        </p:txBody>
      </p:sp>
      <p:sp>
        <p:nvSpPr>
          <p:cNvPr id="3" name="文本框 2"/>
          <p:cNvSpPr txBox="1"/>
          <p:nvPr/>
        </p:nvSpPr>
        <p:spPr>
          <a:xfrm>
            <a:off x="309245" y="1176655"/>
            <a:ext cx="6096000" cy="521970"/>
          </a:xfrm>
          <a:prstGeom prst="rect">
            <a:avLst/>
          </a:prstGeom>
          <a:noFill/>
        </p:spPr>
        <p:txBody>
          <a:bodyPr wrap="square" rtlCol="0" anchor="t">
            <a:spAutoFit/>
          </a:bodyPr>
          <a:p>
            <a:r>
              <a:rPr lang="zh-CN" sz="2800" b="1">
                <a:solidFill>
                  <a:srgbClr val="C00000"/>
                </a:solidFill>
                <a:latin typeface="Times New Roman" panose="02020603050405020304" charset="0"/>
                <a:ea typeface="宋体" panose="02010600030101010101" pitchFamily="2" charset="-122"/>
                <a:sym typeface="+mn-ea"/>
              </a:rPr>
              <a:t>A wave of fear </a:t>
            </a:r>
            <a:r>
              <a:rPr lang="en-US" sz="2800">
                <a:latin typeface="Times New Roman" panose="02020603050405020304" charset="0"/>
                <a:ea typeface="宋体" panose="02010600030101010101" pitchFamily="2" charset="-122"/>
                <a:cs typeface="Times New Roman" panose="02020603050405020304" charset="0"/>
                <a:sym typeface="+mn-ea"/>
              </a:rPr>
              <a:t>swept over him.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309245" y="649605"/>
            <a:ext cx="6096000" cy="521970"/>
          </a:xfrm>
          <a:prstGeom prst="rect">
            <a:avLst/>
          </a:prstGeom>
          <a:noFill/>
        </p:spPr>
        <p:txBody>
          <a:bodyPr wrap="square" rtlCol="0" anchor="t">
            <a:spAutoFit/>
          </a:bodyPr>
          <a:p>
            <a:pPr algn="l"/>
            <a:r>
              <a:rPr lang="en-US" altLang="zh-CN" sz="2800">
                <a:latin typeface="Times New Roman" panose="02020603050405020304" charset="0"/>
                <a:ea typeface="宋体" panose="02010600030101010101" pitchFamily="2" charset="-122"/>
                <a:sym typeface="+mn-ea"/>
              </a:rPr>
              <a:t>1.</a:t>
            </a:r>
            <a:r>
              <a:rPr lang="zh-CN" sz="2800" b="1">
                <a:solidFill>
                  <a:srgbClr val="C00000"/>
                </a:solidFill>
                <a:latin typeface="Times New Roman" panose="02020603050405020304" charset="0"/>
                <a:ea typeface="宋体" panose="02010600030101010101" pitchFamily="2" charset="-122"/>
                <a:sym typeface="+mn-ea"/>
              </a:rPr>
              <a:t>一阵恐惧</a:t>
            </a:r>
            <a:r>
              <a:rPr lang="zh-CN" sz="2800">
                <a:latin typeface="Times New Roman" panose="02020603050405020304" charset="0"/>
                <a:ea typeface="宋体" panose="02010600030101010101" pitchFamily="2" charset="-122"/>
                <a:sym typeface="+mn-ea"/>
              </a:rPr>
              <a:t>传遍他的全身。</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sym typeface="+mn-ea"/>
            </a:endParaRPr>
          </a:p>
        </p:txBody>
      </p:sp>
      <p:sp>
        <p:nvSpPr>
          <p:cNvPr id="6" name="文本框 5"/>
          <p:cNvSpPr txBox="1"/>
          <p:nvPr/>
        </p:nvSpPr>
        <p:spPr>
          <a:xfrm>
            <a:off x="300990" y="1778635"/>
            <a:ext cx="7063105" cy="521970"/>
          </a:xfrm>
          <a:prstGeom prst="rect">
            <a:avLst/>
          </a:prstGeom>
          <a:noFill/>
        </p:spPr>
        <p:txBody>
          <a:bodyPr wrap="square" rtlCol="0" anchor="t">
            <a:spAutoFit/>
          </a:bodyPr>
          <a:p>
            <a:pPr algn="l"/>
            <a:r>
              <a:rPr lang="en-US" altLang="zh-CN" sz="2800">
                <a:latin typeface="Times New Roman" panose="02020603050405020304" charset="0"/>
                <a:ea typeface="宋体" panose="02010600030101010101" pitchFamily="2" charset="-122"/>
                <a:sym typeface="+mn-ea"/>
              </a:rPr>
              <a:t>2.</a:t>
            </a:r>
            <a:r>
              <a:rPr lang="zh-CN" sz="2800">
                <a:latin typeface="Times New Roman" panose="02020603050405020304" charset="0"/>
                <a:ea typeface="宋体" panose="02010600030101010101" pitchFamily="2" charset="-122"/>
                <a:sym typeface="+mn-ea"/>
              </a:rPr>
              <a:t>歉疚和恐惧</a:t>
            </a:r>
            <a:r>
              <a:rPr lang="zh-CN" sz="2800" b="1">
                <a:solidFill>
                  <a:srgbClr val="C00000"/>
                </a:solidFill>
                <a:latin typeface="Times New Roman" panose="02020603050405020304" charset="0"/>
                <a:ea typeface="宋体" panose="02010600030101010101" pitchFamily="2" charset="-122"/>
                <a:sym typeface="+mn-ea"/>
              </a:rPr>
              <a:t>一阵阵</a:t>
            </a:r>
            <a:r>
              <a:rPr lang="zh-CN" sz="2800">
                <a:latin typeface="Times New Roman" panose="02020603050405020304" charset="0"/>
                <a:ea typeface="宋体" panose="02010600030101010101" pitchFamily="2" charset="-122"/>
                <a:sym typeface="+mn-ea"/>
              </a:rPr>
              <a:t>涌上她的心头。</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309245" y="2331085"/>
            <a:ext cx="609600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Guilt and horror flooded her </a:t>
            </a:r>
            <a:r>
              <a:rPr lang="zh-CN" sz="2800" b="1">
                <a:solidFill>
                  <a:srgbClr val="C00000"/>
                </a:solidFill>
                <a:latin typeface="Times New Roman" panose="02020603050405020304" charset="0"/>
                <a:ea typeface="宋体" panose="02010600030101010101" pitchFamily="2" charset="-122"/>
                <a:sym typeface="+mn-ea"/>
              </a:rPr>
              <a:t>in waves</a:t>
            </a:r>
            <a:r>
              <a:rPr lang="en-US" sz="2800">
                <a:latin typeface="Times New Roman" panose="02020603050405020304" charset="0"/>
                <a:ea typeface="宋体" panose="02010600030101010101" pitchFamily="2" charset="-122"/>
                <a:cs typeface="Times New Roman" panose="02020603050405020304" charset="0"/>
                <a:sym typeface="+mn-ea"/>
              </a:rPr>
              <a:t> .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nvSpPr>
        <p:spPr>
          <a:xfrm>
            <a:off x="309245" y="5160645"/>
            <a:ext cx="9917430" cy="1383665"/>
          </a:xfrm>
          <a:prstGeom prst="rect">
            <a:avLst/>
          </a:prstGeom>
          <a:noFill/>
          <a:ln w="9525">
            <a:noFill/>
          </a:ln>
        </p:spPr>
        <p:txBody>
          <a:bodyPr wrap="square">
            <a:spAutoFit/>
          </a:bodyPr>
          <a:p>
            <a:pPr indent="0" fontAlgn="auto"/>
            <a:r>
              <a:rPr lang="en-US" sz="2800" b="0">
                <a:solidFill>
                  <a:schemeClr val="tx1"/>
                </a:solidFill>
                <a:latin typeface="Times New Roman" panose="02020603050405020304" charset="0"/>
                <a:ea typeface="宋体" panose="02010600030101010101" pitchFamily="2" charset="-122"/>
                <a:cs typeface="Times New Roman" panose="02020603050405020304" charset="0"/>
              </a:rPr>
              <a:t>Although he was exhausted and painful, he still tried to </a:t>
            </a:r>
            <a:r>
              <a:rPr lang="zh-CN" sz="2800" b="1">
                <a:solidFill>
                  <a:srgbClr val="C00000"/>
                </a:solidFill>
                <a:latin typeface="Times New Roman" panose="02020603050405020304" charset="0"/>
                <a:ea typeface="宋体" panose="02010600030101010101" pitchFamily="2" charset="-122"/>
              </a:rPr>
              <a:t>wave down a driver</a:t>
            </a:r>
            <a:r>
              <a:rPr lang="en-US" sz="2800" b="0">
                <a:solidFill>
                  <a:schemeClr val="tx1"/>
                </a:solidFill>
                <a:latin typeface="Times New Roman" panose="02020603050405020304" charset="0"/>
                <a:ea typeface="宋体" panose="02010600030101010101" pitchFamily="2" charset="-122"/>
                <a:cs typeface="Times New Roman" panose="02020603050405020304" charset="0"/>
              </a:rPr>
              <a:t> for fear that he might lose consciousness at any time. He waved wildly and shouted loudly but with no reply from any car. </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nvSpPr>
        <p:spPr>
          <a:xfrm>
            <a:off x="309245" y="3899535"/>
            <a:ext cx="9916795" cy="1383665"/>
          </a:xfrm>
          <a:prstGeom prst="rect">
            <a:avLst/>
          </a:prstGeom>
          <a:noFill/>
          <a:ln w="9525">
            <a:noFill/>
          </a:ln>
        </p:spPr>
        <p:txBody>
          <a:bodyPr wrap="square">
            <a:spAutoFit/>
          </a:bodyPr>
          <a:p>
            <a:pPr indent="0" fontAlgn="auto"/>
            <a:r>
              <a:rPr lang="en-US" altLang="zh-CN" sz="2800" b="0">
                <a:latin typeface="Times New Roman" panose="02020603050405020304" charset="0"/>
                <a:ea typeface="宋体" panose="02010600030101010101" pitchFamily="2" charset="-122"/>
              </a:rPr>
              <a:t>4.</a:t>
            </a:r>
            <a:r>
              <a:rPr lang="zh-CN" sz="2800" b="0">
                <a:latin typeface="Times New Roman" panose="02020603050405020304" charset="0"/>
                <a:ea typeface="宋体" panose="02010600030101010101" pitchFamily="2" charset="-122"/>
              </a:rPr>
              <a:t>虽然他筋疲力尽，但他仍然试图</a:t>
            </a:r>
            <a:r>
              <a:rPr lang="zh-CN" sz="2800" b="1">
                <a:solidFill>
                  <a:srgbClr val="C00000"/>
                </a:solidFill>
                <a:latin typeface="Times New Roman" panose="02020603050405020304" charset="0"/>
                <a:ea typeface="宋体" panose="02010600030101010101" pitchFamily="2" charset="-122"/>
              </a:rPr>
              <a:t>挥手示意司机</a:t>
            </a:r>
            <a:r>
              <a:rPr lang="zh-CN" sz="2800" b="0">
                <a:latin typeface="Times New Roman" panose="02020603050405020304" charset="0"/>
                <a:ea typeface="宋体" panose="02010600030101010101" pitchFamily="2" charset="-122"/>
              </a:rPr>
              <a:t>，因为他担心自己会随时失去知觉。他疯狂地挥手，大声喊着，但任何汽车都没有回答。</a:t>
            </a:r>
            <a:r>
              <a:rPr lang="zh-CN" altLang="en-US" sz="2000" b="1">
                <a:solidFill>
                  <a:schemeClr val="accent6">
                    <a:lumMod val="75000"/>
                  </a:schemeClr>
                </a:solidFill>
              </a:rPr>
              <a:t>(续写之</a:t>
            </a:r>
            <a:r>
              <a:rPr lang="zh-CN" altLang="en-US" sz="2000" b="1">
                <a:solidFill>
                  <a:schemeClr val="accent6">
                    <a:lumMod val="75000"/>
                  </a:schemeClr>
                </a:solidFill>
                <a:sym typeface="+mn-ea"/>
              </a:rPr>
              <a:t>受伤获救</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13" name="文本框 12"/>
          <p:cNvSpPr txBox="1"/>
          <p:nvPr/>
        </p:nvSpPr>
        <p:spPr>
          <a:xfrm>
            <a:off x="309245" y="3376295"/>
            <a:ext cx="609600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He </a:t>
            </a:r>
            <a:r>
              <a:rPr lang="zh-CN" sz="2800" b="1">
                <a:solidFill>
                  <a:srgbClr val="C00000"/>
                </a:solidFill>
                <a:latin typeface="Times New Roman" panose="02020603050405020304" charset="0"/>
                <a:ea typeface="宋体" panose="02010600030101010101" pitchFamily="2" charset="-122"/>
                <a:sym typeface="+mn-ea"/>
              </a:rPr>
              <a:t>gave us a wave </a:t>
            </a:r>
            <a:r>
              <a:rPr lang="en-US" sz="2800">
                <a:latin typeface="Times New Roman" panose="02020603050405020304" charset="0"/>
                <a:ea typeface="宋体" panose="02010600030101010101" pitchFamily="2" charset="-122"/>
                <a:cs typeface="Times New Roman" panose="02020603050405020304" charset="0"/>
                <a:sym typeface="+mn-ea"/>
              </a:rPr>
              <a:t>as the bus drove off.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6" name="文本框 15"/>
          <p:cNvSpPr txBox="1"/>
          <p:nvPr/>
        </p:nvSpPr>
        <p:spPr>
          <a:xfrm>
            <a:off x="309245" y="2863850"/>
            <a:ext cx="7631430" cy="521970"/>
          </a:xfrm>
          <a:prstGeom prst="rect">
            <a:avLst/>
          </a:prstGeom>
          <a:noFill/>
        </p:spPr>
        <p:txBody>
          <a:bodyPr wrap="square" rtlCol="0" anchor="t">
            <a:spAutoFit/>
          </a:bodyPr>
          <a:p>
            <a:pPr algn="l"/>
            <a:r>
              <a:rPr lang="en-US" altLang="zh-CN" sz="2800">
                <a:latin typeface="Times New Roman" panose="02020603050405020304" charset="0"/>
                <a:ea typeface="宋体" panose="02010600030101010101" pitchFamily="2" charset="-122"/>
                <a:sym typeface="+mn-ea"/>
              </a:rPr>
              <a:t>3.</a:t>
            </a:r>
            <a:r>
              <a:rPr lang="zh-CN" sz="2800">
                <a:latin typeface="Times New Roman" panose="02020603050405020304" charset="0"/>
                <a:ea typeface="宋体" panose="02010600030101010101" pitchFamily="2" charset="-122"/>
                <a:sym typeface="+mn-ea"/>
              </a:rPr>
              <a:t>公共汽车开走时他向我们</a:t>
            </a:r>
            <a:r>
              <a:rPr lang="zh-CN" sz="2800" b="1">
                <a:solidFill>
                  <a:srgbClr val="C00000"/>
                </a:solidFill>
                <a:latin typeface="Times New Roman" panose="02020603050405020304" charset="0"/>
                <a:ea typeface="宋体" panose="02010600030101010101" pitchFamily="2" charset="-122"/>
                <a:sym typeface="+mn-ea"/>
              </a:rPr>
              <a:t>挥了挥手</a:t>
            </a:r>
            <a:r>
              <a:rPr lang="zh-CN" sz="2800">
                <a:latin typeface="Times New Roman" panose="02020603050405020304" charset="0"/>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sym typeface="+mn-ea"/>
            </a:endParaRPr>
          </a:p>
        </p:txBody>
      </p:sp>
      <p:pic>
        <p:nvPicPr>
          <p:cNvPr id="17" name="图片 16" descr="卡通猫猫挥手拜拜"/>
          <p:cNvPicPr>
            <a:picLocks noChangeAspect="1"/>
          </p:cNvPicPr>
          <p:nvPr/>
        </p:nvPicPr>
        <p:blipFill>
          <a:blip r:embed="rId3"/>
          <a:stretch>
            <a:fillRect/>
          </a:stretch>
        </p:blipFill>
        <p:spPr>
          <a:xfrm>
            <a:off x="9451340" y="1894205"/>
            <a:ext cx="2546985" cy="2665095"/>
          </a:xfrm>
          <a:prstGeom prst="rect">
            <a:avLst/>
          </a:prstGeom>
        </p:spPr>
      </p:pic>
      <p:pic>
        <p:nvPicPr>
          <p:cNvPr id="18" name="图片 17"/>
          <p:cNvPicPr>
            <a:picLocks noChangeAspect="1"/>
          </p:cNvPicPr>
          <p:nvPr/>
        </p:nvPicPr>
        <p:blipFill>
          <a:blip r:embed="rId4"/>
          <a:stretch>
            <a:fillRect/>
          </a:stretch>
        </p:blipFill>
        <p:spPr>
          <a:xfrm>
            <a:off x="6926580" y="582930"/>
            <a:ext cx="2524760" cy="184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p:bldP spid="3" grpId="1"/>
      <p:bldP spid="7" grpId="0"/>
      <p:bldP spid="7" grpId="1"/>
      <p:bldP spid="13" grpId="0"/>
      <p:bldP spid="13" grpId="1"/>
      <p:bldP spid="9" grpId="0"/>
      <p:bldP spid="9"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wave	/weɪv/	n.海浪;波浪 vi.&amp;vt.挥手</a:t>
            </a:r>
            <a:endParaRPr lang="zh-CN" altLang="en-US" sz="2400" b="1">
              <a:solidFill>
                <a:srgbClr val="7030A0"/>
              </a:solidFill>
            </a:endParaRPr>
          </a:p>
        </p:txBody>
      </p:sp>
      <p:sp>
        <p:nvSpPr>
          <p:cNvPr id="8" name="文本框 7"/>
          <p:cNvSpPr txBox="1"/>
          <p:nvPr/>
        </p:nvSpPr>
        <p:spPr>
          <a:xfrm>
            <a:off x="309245" y="1003300"/>
            <a:ext cx="6096000" cy="521970"/>
          </a:xfrm>
          <a:prstGeom prst="rect">
            <a:avLst/>
          </a:prstGeom>
          <a:noFill/>
        </p:spPr>
        <p:txBody>
          <a:bodyPr wrap="square" rtlCol="0" anchor="t">
            <a:spAutoFit/>
          </a:bodyPr>
          <a:p>
            <a:pPr algn="l"/>
            <a:r>
              <a:rPr lang="en-US" altLang="zh-CN" sz="2800">
                <a:latin typeface="Times New Roman" panose="02020603050405020304" charset="0"/>
                <a:ea typeface="宋体" panose="02010600030101010101" pitchFamily="2" charset="-122"/>
                <a:sym typeface="+mn-ea"/>
              </a:rPr>
              <a:t>5.</a:t>
            </a:r>
            <a:r>
              <a:rPr lang="zh-CN" sz="2800">
                <a:latin typeface="Times New Roman" panose="02020603050405020304" charset="0"/>
                <a:ea typeface="宋体" panose="02010600030101010101" pitchFamily="2" charset="-122"/>
                <a:sym typeface="+mn-ea"/>
              </a:rPr>
              <a:t>风吹得池水</a:t>
            </a:r>
            <a:r>
              <a:rPr lang="zh-CN" sz="2800" b="1">
                <a:solidFill>
                  <a:srgbClr val="C00000"/>
                </a:solidFill>
                <a:latin typeface="Times New Roman" panose="02020603050405020304" charset="0"/>
                <a:ea typeface="宋体" panose="02010600030101010101" pitchFamily="2" charset="-122"/>
                <a:sym typeface="+mn-ea"/>
              </a:rPr>
              <a:t>起了涟漪</a:t>
            </a:r>
            <a:r>
              <a:rPr lang="zh-CN" sz="2800">
                <a:latin typeface="Times New Roman" panose="02020603050405020304" charset="0"/>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sym typeface="+mn-ea"/>
            </a:endParaRPr>
          </a:p>
        </p:txBody>
      </p:sp>
      <p:sp>
        <p:nvSpPr>
          <p:cNvPr id="17" name="文本框 16"/>
          <p:cNvSpPr txBox="1"/>
          <p:nvPr/>
        </p:nvSpPr>
        <p:spPr>
          <a:xfrm>
            <a:off x="309245" y="1494790"/>
            <a:ext cx="609600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The wind </a:t>
            </a:r>
            <a:r>
              <a:rPr lang="zh-CN" sz="2800" b="1">
                <a:solidFill>
                  <a:srgbClr val="C00000"/>
                </a:solidFill>
                <a:latin typeface="Times New Roman" panose="02020603050405020304" charset="0"/>
                <a:ea typeface="宋体" panose="02010600030101010101" pitchFamily="2" charset="-122"/>
                <a:sym typeface="+mn-ea"/>
              </a:rPr>
              <a:t>made little waves</a:t>
            </a:r>
            <a:r>
              <a:rPr lang="en-US" sz="2800">
                <a:latin typeface="Times New Roman" panose="02020603050405020304" charset="0"/>
                <a:ea typeface="宋体" panose="02010600030101010101" pitchFamily="2" charset="-122"/>
                <a:cs typeface="Times New Roman" panose="02020603050405020304" charset="0"/>
                <a:sym typeface="+mn-ea"/>
              </a:rPr>
              <a:t> on the pond.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9" name="文本框 18"/>
          <p:cNvSpPr txBox="1"/>
          <p:nvPr/>
        </p:nvSpPr>
        <p:spPr>
          <a:xfrm>
            <a:off x="309245" y="4159885"/>
            <a:ext cx="9566275" cy="953135"/>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A man in the water was shouting and </a:t>
            </a:r>
            <a:r>
              <a:rPr lang="zh-CN" sz="2800" b="1">
                <a:solidFill>
                  <a:srgbClr val="C00000"/>
                </a:solidFill>
                <a:latin typeface="Times New Roman" panose="02020603050405020304" charset="0"/>
                <a:ea typeface="宋体" panose="02010600030101010101" pitchFamily="2" charset="-122"/>
                <a:sym typeface="+mn-ea"/>
              </a:rPr>
              <a:t>waving his arms around frantically</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20" name="文本框 19"/>
          <p:cNvSpPr txBox="1"/>
          <p:nvPr/>
        </p:nvSpPr>
        <p:spPr>
          <a:xfrm>
            <a:off x="309245" y="2170430"/>
            <a:ext cx="6096000" cy="521970"/>
          </a:xfrm>
          <a:prstGeom prst="rect">
            <a:avLst/>
          </a:prstGeom>
          <a:noFill/>
        </p:spPr>
        <p:txBody>
          <a:bodyPr wrap="square" rtlCol="0" anchor="t">
            <a:spAutoFit/>
          </a:bodyPr>
          <a:p>
            <a:pPr algn="l"/>
            <a:r>
              <a:rPr lang="en-US" altLang="zh-CN" sz="2800">
                <a:latin typeface="Times New Roman" panose="02020603050405020304" charset="0"/>
                <a:ea typeface="宋体" panose="02010600030101010101" pitchFamily="2" charset="-122"/>
                <a:sym typeface="+mn-ea"/>
              </a:rPr>
              <a:t>6.</a:t>
            </a:r>
            <a:r>
              <a:rPr lang="zh-CN" sz="2800">
                <a:latin typeface="Times New Roman" panose="02020603050405020304" charset="0"/>
                <a:ea typeface="宋体" panose="02010600030101010101" pitchFamily="2" charset="-122"/>
                <a:sym typeface="+mn-ea"/>
              </a:rPr>
              <a:t>我向母亲</a:t>
            </a:r>
            <a:r>
              <a:rPr lang="zh-CN" sz="2800" b="1">
                <a:solidFill>
                  <a:srgbClr val="C00000"/>
                </a:solidFill>
                <a:latin typeface="Times New Roman" panose="02020603050405020304" charset="0"/>
                <a:ea typeface="宋体" panose="02010600030101010101" pitchFamily="2" charset="-122"/>
                <a:sym typeface="+mn-ea"/>
              </a:rPr>
              <a:t>挥手告别</a:t>
            </a:r>
            <a:r>
              <a:rPr lang="zh-CN" sz="2800">
                <a:latin typeface="Times New Roman" panose="02020603050405020304" charset="0"/>
                <a:ea typeface="宋体" panose="02010600030101010101" pitchFamily="2" charset="-122"/>
                <a:sym typeface="+mn-ea"/>
              </a:rPr>
              <a:t>时她哭了。</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sym typeface="+mn-ea"/>
            </a:endParaRPr>
          </a:p>
        </p:txBody>
      </p:sp>
      <p:sp>
        <p:nvSpPr>
          <p:cNvPr id="21" name="文本框 20"/>
          <p:cNvSpPr txBox="1"/>
          <p:nvPr/>
        </p:nvSpPr>
        <p:spPr>
          <a:xfrm>
            <a:off x="309245" y="2707640"/>
            <a:ext cx="7160895"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My mother was crying as I </a:t>
            </a:r>
            <a:r>
              <a:rPr lang="zh-CN" sz="2800" b="1">
                <a:solidFill>
                  <a:srgbClr val="C00000"/>
                </a:solidFill>
                <a:latin typeface="Times New Roman" panose="02020603050405020304" charset="0"/>
                <a:ea typeface="宋体" panose="02010600030101010101" pitchFamily="2" charset="-122"/>
                <a:sym typeface="+mn-ea"/>
              </a:rPr>
              <a:t>waved her goodbye</a:t>
            </a:r>
            <a:r>
              <a:rPr lang="en-US" sz="2800">
                <a:latin typeface="Times New Roman" panose="02020603050405020304" charset="0"/>
                <a:ea typeface="宋体" panose="02010600030101010101" pitchFamily="2" charset="-122"/>
                <a:cs typeface="Times New Roman" panose="02020603050405020304" charset="0"/>
                <a:sym typeface="+mn-ea"/>
              </a:rPr>
              <a:t> .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22" name="文本框 21"/>
          <p:cNvSpPr txBox="1"/>
          <p:nvPr/>
        </p:nvSpPr>
        <p:spPr>
          <a:xfrm>
            <a:off x="309245" y="3505200"/>
            <a:ext cx="8763635" cy="521970"/>
          </a:xfrm>
          <a:prstGeom prst="rect">
            <a:avLst/>
          </a:prstGeom>
          <a:noFill/>
        </p:spPr>
        <p:txBody>
          <a:bodyPr wrap="square" rtlCol="0" anchor="t">
            <a:spAutoFit/>
          </a:bodyPr>
          <a:p>
            <a:pPr algn="l"/>
            <a:r>
              <a:rPr lang="en-US" altLang="zh-CN" sz="2800">
                <a:latin typeface="Times New Roman" panose="02020603050405020304" charset="0"/>
                <a:ea typeface="宋体" panose="02010600030101010101" pitchFamily="2" charset="-122"/>
                <a:sym typeface="+mn-ea"/>
              </a:rPr>
              <a:t>7.</a:t>
            </a:r>
            <a:r>
              <a:rPr lang="zh-CN" sz="2800">
                <a:latin typeface="Times New Roman" panose="02020603050405020304" charset="0"/>
                <a:ea typeface="宋体" panose="02010600030101010101" pitchFamily="2" charset="-122"/>
                <a:sym typeface="+mn-ea"/>
              </a:rPr>
              <a:t>水里有个人大喊大叫，</a:t>
            </a:r>
            <a:r>
              <a:rPr lang="zh-CN" sz="2800" b="1">
                <a:solidFill>
                  <a:srgbClr val="C00000"/>
                </a:solidFill>
                <a:latin typeface="Times New Roman" panose="02020603050405020304" charset="0"/>
                <a:ea typeface="宋体" panose="02010600030101010101" pitchFamily="2" charset="-122"/>
                <a:sym typeface="+mn-ea"/>
              </a:rPr>
              <a:t>拼命摆动着双臂</a:t>
            </a:r>
            <a:r>
              <a:rPr lang="zh-CN" sz="2800">
                <a:latin typeface="Times New Roman" panose="02020603050405020304" charset="0"/>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23" name="图片 22"/>
          <p:cNvPicPr>
            <a:picLocks noChangeAspect="1"/>
          </p:cNvPicPr>
          <p:nvPr/>
        </p:nvPicPr>
        <p:blipFill>
          <a:blip r:embed="rId3"/>
          <a:stretch>
            <a:fillRect/>
          </a:stretch>
        </p:blipFill>
        <p:spPr>
          <a:xfrm>
            <a:off x="6666230" y="640080"/>
            <a:ext cx="2406015" cy="1924050"/>
          </a:xfrm>
          <a:prstGeom prst="rect">
            <a:avLst/>
          </a:prstGeom>
        </p:spPr>
      </p:pic>
      <p:pic>
        <p:nvPicPr>
          <p:cNvPr id="24" name="图片 23"/>
          <p:cNvPicPr>
            <a:picLocks noChangeAspect="1"/>
          </p:cNvPicPr>
          <p:nvPr/>
        </p:nvPicPr>
        <p:blipFill>
          <a:blip r:embed="rId4"/>
          <a:stretch>
            <a:fillRect/>
          </a:stretch>
        </p:blipFill>
        <p:spPr>
          <a:xfrm>
            <a:off x="9764395" y="4159885"/>
            <a:ext cx="2028825" cy="1905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to="" calcmode="lin" valueType="num">
                                      <p:cBhvr>
                                        <p:cTn id="12" dur="1" fill="hold"/>
                                        <p:tgtEl>
                                          <p:spTgt spid="2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 to="" calcmode="lin" valueType="num">
                                      <p:cBhvr>
                                        <p:cTn id="17" dur="1" fill="hold"/>
                                        <p:tgtEl>
                                          <p:spTgt spid="19">
                                            <p:txEl>
                                              <p:pRg st="0" end="0"/>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1" grpId="0"/>
      <p:bldP spid="21"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89380" y="184150"/>
            <a:ext cx="7861935" cy="460375"/>
          </a:xfrm>
          <a:prstGeom prst="rect">
            <a:avLst/>
          </a:prstGeom>
          <a:noFill/>
        </p:spPr>
        <p:txBody>
          <a:bodyPr wrap="square" rtlCol="0" anchor="t">
            <a:spAutoFit/>
          </a:bodyPr>
          <a:p>
            <a:r>
              <a:rPr lang="zh-CN" altLang="en-US" sz="2400" b="1">
                <a:solidFill>
                  <a:srgbClr val="7030A0"/>
                </a:solidFill>
              </a:rPr>
              <a:t>strike	/straɪk/	vi.&amp;vt.侵袭;突击 n.罢工</a:t>
            </a:r>
            <a:endParaRPr lang="zh-CN" altLang="en-US" sz="2400" b="1">
              <a:solidFill>
                <a:srgbClr val="7030A0"/>
              </a:solidFill>
            </a:endParaRPr>
          </a:p>
        </p:txBody>
      </p:sp>
      <p:sp>
        <p:nvSpPr>
          <p:cNvPr id="6" name="文本框 5"/>
          <p:cNvSpPr txBox="1"/>
          <p:nvPr>
            <p:custDataLst>
              <p:tags r:id="rId3"/>
            </p:custDataLst>
          </p:nvPr>
        </p:nvSpPr>
        <p:spPr>
          <a:xfrm>
            <a:off x="662940" y="1440815"/>
            <a:ext cx="758698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He fell, </a:t>
            </a:r>
            <a:r>
              <a:rPr lang="zh-CN" sz="2800" b="1">
                <a:solidFill>
                  <a:srgbClr val="C00000"/>
                </a:solidFill>
                <a:latin typeface="Times New Roman" panose="02020603050405020304" charset="0"/>
                <a:ea typeface="宋体" panose="02010600030101010101" pitchFamily="2" charset="-122"/>
                <a:sym typeface="+mn-ea"/>
              </a:rPr>
              <a:t>striking his head on the edge of the table</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7" name="文本框 6"/>
          <p:cNvSpPr txBox="1"/>
          <p:nvPr>
            <p:custDataLst>
              <p:tags r:id="rId4"/>
            </p:custDataLst>
          </p:nvPr>
        </p:nvSpPr>
        <p:spPr>
          <a:xfrm>
            <a:off x="662940" y="828040"/>
            <a:ext cx="7586980" cy="521970"/>
          </a:xfrm>
          <a:prstGeom prst="rect">
            <a:avLst/>
          </a:prstGeom>
          <a:noFill/>
        </p:spPr>
        <p:txBody>
          <a:bodyPr wrap="square" rtlCol="0" anchor="t">
            <a:spAutoFit/>
          </a:bodyPr>
          <a:p>
            <a:pPr algn="l"/>
            <a:r>
              <a:rPr lang="zh-CN" sz="2800">
                <a:solidFill>
                  <a:schemeClr val="tx1"/>
                </a:solidFill>
                <a:latin typeface="Times New Roman" panose="02020603050405020304" charset="0"/>
                <a:ea typeface="宋体" panose="02010600030101010101" pitchFamily="2" charset="-122"/>
                <a:sym typeface="+mn-ea"/>
              </a:rPr>
              <a:t>1</a:t>
            </a:r>
            <a:r>
              <a:rPr lang="en-US" altLang="zh-CN" sz="2800">
                <a:solidFill>
                  <a:schemeClr val="tx1"/>
                </a:solidFill>
                <a:latin typeface="Times New Roman" panose="02020603050405020304" charset="0"/>
                <a:ea typeface="宋体" panose="02010600030101010101" pitchFamily="2" charset="-122"/>
                <a:sym typeface="+mn-ea"/>
              </a:rPr>
              <a:t>.</a:t>
            </a:r>
            <a:r>
              <a:rPr lang="zh-CN" sz="2800">
                <a:latin typeface="Times New Roman" panose="02020603050405020304" charset="0"/>
                <a:ea typeface="宋体" panose="02010600030101010101" pitchFamily="2" charset="-122"/>
                <a:sym typeface="+mn-ea"/>
              </a:rPr>
              <a:t>他摔倒了，</a:t>
            </a:r>
            <a:r>
              <a:rPr lang="zh-CN" sz="2800" b="1">
                <a:solidFill>
                  <a:srgbClr val="C00000"/>
                </a:solidFill>
                <a:latin typeface="Times New Roman" panose="02020603050405020304" charset="0"/>
                <a:ea typeface="宋体" panose="02010600030101010101" pitchFamily="2" charset="-122"/>
                <a:sym typeface="+mn-ea"/>
              </a:rPr>
              <a:t>头碰在桌棱上</a:t>
            </a:r>
            <a:r>
              <a:rPr lang="zh-CN" sz="2800">
                <a:latin typeface="Times New Roman" panose="02020603050405020304" charset="0"/>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sym typeface="+mn-ea"/>
            </a:endParaRPr>
          </a:p>
        </p:txBody>
      </p:sp>
      <p:sp>
        <p:nvSpPr>
          <p:cNvPr id="8" name="文本框 7"/>
          <p:cNvSpPr txBox="1"/>
          <p:nvPr>
            <p:custDataLst>
              <p:tags r:id="rId5"/>
            </p:custDataLst>
          </p:nvPr>
        </p:nvSpPr>
        <p:spPr>
          <a:xfrm>
            <a:off x="662940" y="5392420"/>
            <a:ext cx="758698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He </a:t>
            </a:r>
            <a:r>
              <a:rPr lang="zh-CN" sz="2800" b="1">
                <a:solidFill>
                  <a:srgbClr val="C00000"/>
                </a:solidFill>
                <a:latin typeface="Times New Roman" panose="02020603050405020304" charset="0"/>
                <a:ea typeface="宋体" panose="02010600030101010101" pitchFamily="2" charset="-122"/>
                <a:sym typeface="+mn-ea"/>
              </a:rPr>
              <a:t>struck the table</a:t>
            </a:r>
            <a:r>
              <a:rPr lang="en-US" sz="2800">
                <a:latin typeface="Times New Roman" panose="02020603050405020304" charset="0"/>
                <a:ea typeface="宋体" panose="02010600030101010101" pitchFamily="2" charset="-122"/>
                <a:cs typeface="Times New Roman" panose="02020603050405020304" charset="0"/>
                <a:sym typeface="+mn-ea"/>
              </a:rPr>
              <a:t> with his fist.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custDataLst>
              <p:tags r:id="rId6"/>
            </p:custDataLst>
          </p:nvPr>
        </p:nvSpPr>
        <p:spPr>
          <a:xfrm>
            <a:off x="662940" y="2830830"/>
            <a:ext cx="758698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The windows sparkled as the sun </a:t>
            </a:r>
            <a:r>
              <a:rPr lang="zh-CN" sz="2800" b="1">
                <a:solidFill>
                  <a:srgbClr val="C00000"/>
                </a:solidFill>
                <a:latin typeface="Times New Roman" panose="02020603050405020304" charset="0"/>
                <a:ea typeface="宋体" panose="02010600030101010101" pitchFamily="2" charset="-122"/>
                <a:sym typeface="+mn-ea"/>
              </a:rPr>
              <a:t>struck the glass</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custDataLst>
              <p:tags r:id="rId7"/>
            </p:custDataLst>
          </p:nvPr>
        </p:nvSpPr>
        <p:spPr>
          <a:xfrm>
            <a:off x="662940" y="2135505"/>
            <a:ext cx="7586980" cy="521970"/>
          </a:xfrm>
          <a:prstGeom prst="rect">
            <a:avLst/>
          </a:prstGeom>
          <a:noFill/>
        </p:spPr>
        <p:txBody>
          <a:bodyPr wrap="square" rtlCol="0" anchor="t">
            <a:spAutoFit/>
          </a:bodyPr>
          <a:p>
            <a:pPr algn="l"/>
            <a:r>
              <a:rPr lang="en-US" altLang="zh-CN" sz="2800">
                <a:latin typeface="Times New Roman" panose="02020603050405020304" charset="0"/>
                <a:ea typeface="宋体" panose="02010600030101010101" pitchFamily="2" charset="-122"/>
                <a:sym typeface="+mn-ea"/>
              </a:rPr>
              <a:t>2.</a:t>
            </a:r>
            <a:r>
              <a:rPr lang="zh-CN" sz="2800">
                <a:latin typeface="Times New Roman" panose="02020603050405020304" charset="0"/>
                <a:ea typeface="宋体" panose="02010600030101010101" pitchFamily="2" charset="-122"/>
                <a:sym typeface="+mn-ea"/>
              </a:rPr>
              <a:t>阳光</a:t>
            </a:r>
            <a:r>
              <a:rPr lang="zh-CN" sz="2800" b="1">
                <a:solidFill>
                  <a:srgbClr val="C00000"/>
                </a:solidFill>
                <a:latin typeface="Times New Roman" panose="02020603050405020304" charset="0"/>
                <a:ea typeface="宋体" panose="02010600030101010101" pitchFamily="2" charset="-122"/>
                <a:sym typeface="+mn-ea"/>
              </a:rPr>
              <a:t>照得玻璃窗</a:t>
            </a:r>
            <a:r>
              <a:rPr lang="zh-CN" sz="2800">
                <a:latin typeface="Times New Roman" panose="02020603050405020304" charset="0"/>
                <a:ea typeface="宋体" panose="02010600030101010101" pitchFamily="2" charset="-122"/>
                <a:sym typeface="+mn-ea"/>
              </a:rPr>
              <a:t>熠熠闪光。</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sym typeface="+mn-ea"/>
            </a:endParaRPr>
          </a:p>
        </p:txBody>
      </p:sp>
      <p:sp>
        <p:nvSpPr>
          <p:cNvPr id="13" name="文本框 12"/>
          <p:cNvSpPr txBox="1"/>
          <p:nvPr>
            <p:custDataLst>
              <p:tags r:id="rId8"/>
            </p:custDataLst>
          </p:nvPr>
        </p:nvSpPr>
        <p:spPr>
          <a:xfrm>
            <a:off x="662940" y="4027170"/>
            <a:ext cx="758698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The clock has just </a:t>
            </a:r>
            <a:r>
              <a:rPr lang="zh-CN" sz="2800" b="1">
                <a:solidFill>
                  <a:srgbClr val="C00000"/>
                </a:solidFill>
                <a:latin typeface="Times New Roman" panose="02020603050405020304" charset="0"/>
                <a:ea typeface="宋体" panose="02010600030101010101" pitchFamily="2" charset="-122"/>
                <a:sym typeface="+mn-ea"/>
              </a:rPr>
              <a:t>struck twelve</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6" name="文本框 15"/>
          <p:cNvSpPr txBox="1"/>
          <p:nvPr>
            <p:custDataLst>
              <p:tags r:id="rId9"/>
            </p:custDataLst>
          </p:nvPr>
        </p:nvSpPr>
        <p:spPr>
          <a:xfrm>
            <a:off x="662940" y="3429000"/>
            <a:ext cx="7586980" cy="521970"/>
          </a:xfrm>
          <a:prstGeom prst="rect">
            <a:avLst/>
          </a:prstGeom>
          <a:noFill/>
        </p:spPr>
        <p:txBody>
          <a:bodyPr wrap="square" rtlCol="0" anchor="t">
            <a:spAutoFit/>
          </a:bodyPr>
          <a:p>
            <a:pPr algn="l"/>
            <a:r>
              <a:rPr lang="en-US" altLang="zh-CN" sz="2800">
                <a:latin typeface="Times New Roman" panose="02020603050405020304" charset="0"/>
                <a:ea typeface="宋体" panose="02010600030101010101" pitchFamily="2" charset="-122"/>
                <a:sym typeface="+mn-ea"/>
              </a:rPr>
              <a:t>3.</a:t>
            </a:r>
            <a:r>
              <a:rPr lang="zh-CN" sz="2800">
                <a:latin typeface="Times New Roman" panose="02020603050405020304" charset="0"/>
                <a:ea typeface="宋体" panose="02010600030101010101" pitchFamily="2" charset="-122"/>
                <a:sym typeface="+mn-ea"/>
              </a:rPr>
              <a:t>时钟刚刚</a:t>
            </a:r>
            <a:r>
              <a:rPr lang="zh-CN" sz="2800" b="1">
                <a:solidFill>
                  <a:srgbClr val="C00000"/>
                </a:solidFill>
                <a:latin typeface="Times New Roman" panose="02020603050405020304" charset="0"/>
                <a:ea typeface="宋体" panose="02010600030101010101" pitchFamily="2" charset="-122"/>
                <a:sym typeface="+mn-ea"/>
              </a:rPr>
              <a:t>敲过12点</a:t>
            </a:r>
            <a:r>
              <a:rPr lang="zh-CN" sz="2800">
                <a:latin typeface="Times New Roman" panose="02020603050405020304" charset="0"/>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sym typeface="+mn-ea"/>
            </a:endParaRPr>
          </a:p>
        </p:txBody>
      </p:sp>
      <p:sp>
        <p:nvSpPr>
          <p:cNvPr id="17" name="文本框 16"/>
          <p:cNvSpPr txBox="1"/>
          <p:nvPr>
            <p:custDataLst>
              <p:tags r:id="rId10"/>
            </p:custDataLst>
          </p:nvPr>
        </p:nvSpPr>
        <p:spPr>
          <a:xfrm>
            <a:off x="662940" y="4625340"/>
            <a:ext cx="7586980" cy="521970"/>
          </a:xfrm>
          <a:prstGeom prst="rect">
            <a:avLst/>
          </a:prstGeom>
          <a:noFill/>
        </p:spPr>
        <p:txBody>
          <a:bodyPr wrap="square" rtlCol="0" anchor="t">
            <a:spAutoFit/>
          </a:bodyPr>
          <a:p>
            <a:pPr algn="l"/>
            <a:r>
              <a:rPr lang="en-US" altLang="zh-CN" sz="2800">
                <a:latin typeface="Times New Roman" panose="02020603050405020304" charset="0"/>
                <a:ea typeface="宋体" panose="02010600030101010101" pitchFamily="2" charset="-122"/>
                <a:sym typeface="+mn-ea"/>
              </a:rPr>
              <a:t>4.</a:t>
            </a:r>
            <a:r>
              <a:rPr lang="zh-CN" sz="2800">
                <a:latin typeface="Times New Roman" panose="02020603050405020304" charset="0"/>
                <a:ea typeface="宋体" panose="02010600030101010101" pitchFamily="2" charset="-122"/>
                <a:sym typeface="+mn-ea"/>
              </a:rPr>
              <a:t>他用拳头</a:t>
            </a:r>
            <a:r>
              <a:rPr lang="zh-CN" sz="2800" b="1">
                <a:solidFill>
                  <a:srgbClr val="C00000"/>
                </a:solidFill>
                <a:latin typeface="Times New Roman" panose="02020603050405020304" charset="0"/>
                <a:ea typeface="宋体" panose="02010600030101010101" pitchFamily="2" charset="-122"/>
                <a:sym typeface="+mn-ea"/>
              </a:rPr>
              <a:t>打桌子</a:t>
            </a:r>
            <a:r>
              <a:rPr lang="zh-CN" sz="2800">
                <a:latin typeface="Times New Roman" panose="02020603050405020304" charset="0"/>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Times New Roman" panose="02020603050405020304" charset="0"/>
              <a:ea typeface="宋体" panose="02010600030101010101" pitchFamily="2" charset="-122"/>
              <a:sym typeface="+mn-ea"/>
            </a:endParaRPr>
          </a:p>
        </p:txBody>
      </p:sp>
      <p:pic>
        <p:nvPicPr>
          <p:cNvPr id="18" name="图片 17"/>
          <p:cNvPicPr>
            <a:picLocks noChangeAspect="1"/>
          </p:cNvPicPr>
          <p:nvPr/>
        </p:nvPicPr>
        <p:blipFill>
          <a:blip r:embed="rId11"/>
          <a:stretch>
            <a:fillRect/>
          </a:stretch>
        </p:blipFill>
        <p:spPr>
          <a:xfrm>
            <a:off x="8249920" y="1916430"/>
            <a:ext cx="2992755" cy="2142490"/>
          </a:xfrm>
          <a:prstGeom prst="rect">
            <a:avLst/>
          </a:prstGeom>
        </p:spPr>
      </p:pic>
      <p:pic>
        <p:nvPicPr>
          <p:cNvPr id="19" name="图片 18"/>
          <p:cNvPicPr>
            <a:picLocks noChangeAspect="1"/>
          </p:cNvPicPr>
          <p:nvPr>
            <p:custDataLst>
              <p:tags r:id="rId12"/>
            </p:custDataLst>
          </p:nvPr>
        </p:nvPicPr>
        <p:blipFill>
          <a:blip r:embed="rId13"/>
          <a:stretch>
            <a:fillRect/>
          </a:stretch>
        </p:blipFill>
        <p:spPr>
          <a:xfrm>
            <a:off x="5730875" y="3442970"/>
            <a:ext cx="2219325" cy="2171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3" grpId="0"/>
      <p:bldP spid="13" grpId="1"/>
      <p:bldP spid="8" grpId="0"/>
      <p:bldP spid="8"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89380" y="184150"/>
            <a:ext cx="8077200" cy="460375"/>
          </a:xfrm>
          <a:prstGeom prst="rect">
            <a:avLst/>
          </a:prstGeom>
          <a:noFill/>
        </p:spPr>
        <p:txBody>
          <a:bodyPr wrap="square" rtlCol="0" anchor="t">
            <a:spAutoFit/>
          </a:bodyPr>
          <a:p>
            <a:r>
              <a:rPr lang="zh-CN" altLang="en-US" sz="2400" b="1">
                <a:solidFill>
                  <a:srgbClr val="7030A0"/>
                </a:solidFill>
              </a:rPr>
              <a:t>strike	/straɪk/	vi.&amp;vt.侵袭;突击 n.罢工</a:t>
            </a:r>
            <a:endParaRPr lang="zh-CN" altLang="en-US" sz="2400" b="1">
              <a:solidFill>
                <a:srgbClr val="7030A0"/>
              </a:solidFill>
            </a:endParaRPr>
          </a:p>
        </p:txBody>
      </p:sp>
      <p:sp>
        <p:nvSpPr>
          <p:cNvPr id="100" name="文本框 99"/>
          <p:cNvSpPr txBox="1"/>
          <p:nvPr/>
        </p:nvSpPr>
        <p:spPr>
          <a:xfrm>
            <a:off x="462280" y="1071245"/>
            <a:ext cx="10848340"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She </a:t>
            </a:r>
            <a:r>
              <a:rPr lang="zh-CN" sz="2800" b="1">
                <a:solidFill>
                  <a:srgbClr val="C00000"/>
                </a:solidFill>
                <a:latin typeface="Times New Roman" panose="02020603050405020304" charset="0"/>
                <a:ea typeface="宋体" panose="02010600030101010101" pitchFamily="2" charset="-122"/>
                <a:cs typeface="Times New Roman" panose="02020603050405020304" charset="0"/>
              </a:rPr>
              <a:t>was struck by</a:t>
            </a:r>
            <a:r>
              <a:rPr lang="en-US" sz="2800" b="0">
                <a:latin typeface="Times New Roman" panose="02020603050405020304" charset="0"/>
                <a:ea typeface="宋体" panose="02010600030101010101" pitchFamily="2" charset="-122"/>
                <a:cs typeface="Times New Roman" panose="02020603050405020304" charset="0"/>
              </a:rPr>
              <a:t> his simple, spellbinding eloquence.</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462280" y="1587500"/>
            <a:ext cx="8318500" cy="953135"/>
          </a:xfrm>
          <a:prstGeom prst="rect">
            <a:avLst/>
          </a:prstGeom>
          <a:noFill/>
        </p:spPr>
        <p:txBody>
          <a:bodyPr wrap="square" rtlCol="0" anchor="t">
            <a:spAutoFit/>
          </a:bodyPr>
          <a:p>
            <a:pPr algn="l">
              <a:buClrTx/>
              <a:buSzTx/>
              <a:buFontTx/>
            </a:pPr>
            <a:r>
              <a:rPr lang="en-US" altLang="zh-CN" sz="2800">
                <a:latin typeface="宋体" panose="02010600030101010101" pitchFamily="2" charset="-122"/>
                <a:ea typeface="宋体" panose="02010600030101010101" pitchFamily="2" charset="-122"/>
              </a:rPr>
              <a:t>6.</a:t>
            </a:r>
            <a:r>
              <a:rPr lang="zh-CN" altLang="en-US" sz="2800">
                <a:latin typeface="宋体" panose="02010600030101010101" pitchFamily="2" charset="-122"/>
                <a:ea typeface="宋体" panose="02010600030101010101" pitchFamily="2" charset="-122"/>
              </a:rPr>
              <a:t>被他为我所做的事情所</a:t>
            </a:r>
            <a:r>
              <a:rPr lang="zh-CN" sz="2800" b="1">
                <a:solidFill>
                  <a:srgbClr val="C00000"/>
                </a:solidFill>
                <a:latin typeface="Times New Roman" panose="02020603050405020304" charset="0"/>
                <a:ea typeface="宋体" panose="02010600030101010101" pitchFamily="2" charset="-122"/>
                <a:cs typeface="Times New Roman" panose="02020603050405020304" charset="0"/>
              </a:rPr>
              <a:t>感动</a:t>
            </a:r>
            <a:r>
              <a:rPr lang="zh-CN" altLang="en-US" sz="2800">
                <a:latin typeface="宋体" panose="02010600030101010101" pitchFamily="2" charset="-122"/>
                <a:ea typeface="宋体" panose="02010600030101010101" pitchFamily="2" charset="-122"/>
              </a:rPr>
              <a:t>，我不能自已，感激的泪水顺着脸颊流下来。</a:t>
            </a:r>
            <a:r>
              <a:rPr lang="zh-CN" altLang="en-US" sz="2000" b="1">
                <a:solidFill>
                  <a:schemeClr val="accent6">
                    <a:lumMod val="75000"/>
                  </a:schemeClr>
                </a:solidFill>
              </a:rPr>
              <a:t>（</a:t>
            </a:r>
            <a:r>
              <a:rPr lang="zh-CN" altLang="en-US" sz="2000" b="1">
                <a:solidFill>
                  <a:schemeClr val="accent6">
                    <a:lumMod val="75000"/>
                  </a:schemeClr>
                </a:solidFill>
                <a:sym typeface="+mn-ea"/>
              </a:rPr>
              <a:t>读后续写之情感描写</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5" name="文本框 4"/>
          <p:cNvSpPr txBox="1"/>
          <p:nvPr/>
        </p:nvSpPr>
        <p:spPr>
          <a:xfrm>
            <a:off x="462280" y="4274820"/>
            <a:ext cx="8318500" cy="953135"/>
          </a:xfrm>
          <a:prstGeom prst="rect">
            <a:avLst/>
          </a:prstGeom>
          <a:noFill/>
        </p:spPr>
        <p:txBody>
          <a:bodyPr wrap="square" rtlCol="0" anchor="t">
            <a:spAutoFit/>
          </a:bodyPr>
          <a:p>
            <a:r>
              <a:rPr lang="zh-CN" sz="2800" b="1">
                <a:solidFill>
                  <a:srgbClr val="C00000"/>
                </a:solidFill>
                <a:latin typeface="Times New Roman" panose="02020603050405020304" charset="0"/>
                <a:ea typeface="宋体" panose="02010600030101010101" pitchFamily="2" charset="-122"/>
                <a:cs typeface="Times New Roman" panose="02020603050405020304" charset="0"/>
              </a:rPr>
              <a:t>It suddenly struck/hit/occurred to me that </a:t>
            </a:r>
            <a:r>
              <a:rPr lang="zh-CN" sz="2800">
                <a:solidFill>
                  <a:schemeClr val="tx1"/>
                </a:solidFill>
                <a:latin typeface="Times New Roman" panose="02020603050405020304" charset="0"/>
                <a:ea typeface="宋体" panose="02010600030101010101" pitchFamily="2" charset="-122"/>
                <a:cs typeface="Times New Roman" panose="02020603050405020304" charset="0"/>
              </a:rPr>
              <a:t>I</a:t>
            </a:r>
            <a:r>
              <a:rPr lang="zh-CN" altLang="en-US" sz="2800">
                <a:solidFill>
                  <a:schemeClr val="tx1"/>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could win the first place by forcing my head inside the pumpkin.</a:t>
            </a:r>
            <a:endParaRPr lang="zh-CN" altLang="en-US" sz="2800">
              <a:latin typeface="Times New Roman" panose="02020603050405020304" charset="0"/>
              <a:cs typeface="Times New Roman" panose="02020603050405020304" charset="0"/>
            </a:endParaRPr>
          </a:p>
        </p:txBody>
      </p:sp>
      <p:sp>
        <p:nvSpPr>
          <p:cNvPr id="6" name="文本框 5"/>
          <p:cNvSpPr txBox="1"/>
          <p:nvPr/>
        </p:nvSpPr>
        <p:spPr>
          <a:xfrm>
            <a:off x="462280" y="662305"/>
            <a:ext cx="8318500" cy="521970"/>
          </a:xfrm>
          <a:prstGeom prst="rect">
            <a:avLst/>
          </a:prstGeom>
          <a:noFill/>
        </p:spPr>
        <p:txBody>
          <a:bodyPr wrap="square" rtlCol="0" anchor="t">
            <a:spAutoFit/>
          </a:bodyPr>
          <a:p>
            <a:pPr indent="0"/>
            <a:r>
              <a:rPr lang="en-US" altLang="zh-CN" sz="2800">
                <a:latin typeface="宋体" panose="02010600030101010101" pitchFamily="2" charset="-122"/>
                <a:ea typeface="宋体" panose="02010600030101010101" pitchFamily="2" charset="-122"/>
                <a:sym typeface="+mn-ea"/>
              </a:rPr>
              <a:t>5.</a:t>
            </a:r>
            <a:r>
              <a:rPr lang="zh-CN" sz="2800">
                <a:latin typeface="宋体" panose="02010600030101010101" pitchFamily="2" charset="-122"/>
                <a:ea typeface="宋体" panose="02010600030101010101" pitchFamily="2" charset="-122"/>
                <a:sym typeface="+mn-ea"/>
              </a:rPr>
              <a:t>她</a:t>
            </a:r>
            <a:r>
              <a:rPr lang="zh-CN" sz="2800" b="1">
                <a:solidFill>
                  <a:srgbClr val="C00000"/>
                </a:solidFill>
                <a:latin typeface="宋体" panose="02010600030101010101" pitchFamily="2" charset="-122"/>
                <a:ea typeface="宋体" panose="02010600030101010101" pitchFamily="2" charset="-122"/>
                <a:sym typeface="+mn-ea"/>
              </a:rPr>
              <a:t>被</a:t>
            </a:r>
            <a:r>
              <a:rPr lang="zh-CN" sz="2800">
                <a:latin typeface="宋体" panose="02010600030101010101" pitchFamily="2" charset="-122"/>
                <a:ea typeface="宋体" panose="02010600030101010101" pitchFamily="2" charset="-122"/>
                <a:sym typeface="+mn-ea"/>
              </a:rPr>
              <a:t>他简洁、富有鼓动性的口才</a:t>
            </a:r>
            <a:r>
              <a:rPr lang="zh-CN" sz="2800" b="1">
                <a:solidFill>
                  <a:srgbClr val="C00000"/>
                </a:solidFill>
                <a:latin typeface="宋体" panose="02010600030101010101" pitchFamily="2" charset="-122"/>
                <a:ea typeface="宋体" panose="02010600030101010101" pitchFamily="2" charset="-122"/>
                <a:sym typeface="+mn-ea"/>
              </a:rPr>
              <a:t>迷住</a:t>
            </a:r>
            <a:r>
              <a:rPr lang="zh-CN" sz="2800">
                <a:latin typeface="宋体" panose="02010600030101010101" pitchFamily="2" charset="-122"/>
                <a:ea typeface="宋体" panose="02010600030101010101" pitchFamily="2" charset="-122"/>
                <a:sym typeface="+mn-ea"/>
              </a:rPr>
              <a:t>了。</a:t>
            </a:r>
            <a:endParaRPr lang="zh-CN" altLang="en-US" sz="2800">
              <a:latin typeface="宋体" panose="02010600030101010101" pitchFamily="2" charset="-122"/>
              <a:ea typeface="宋体" panose="02010600030101010101" pitchFamily="2" charset="-122"/>
              <a:sym typeface="+mn-ea"/>
            </a:endParaRPr>
          </a:p>
        </p:txBody>
      </p:sp>
      <p:sp>
        <p:nvSpPr>
          <p:cNvPr id="7" name="文本框 6"/>
          <p:cNvSpPr txBox="1"/>
          <p:nvPr/>
        </p:nvSpPr>
        <p:spPr>
          <a:xfrm>
            <a:off x="462280" y="2457450"/>
            <a:ext cx="8318500" cy="953135"/>
          </a:xfrm>
          <a:prstGeom prst="rect">
            <a:avLst/>
          </a:prstGeom>
          <a:noFill/>
        </p:spPr>
        <p:txBody>
          <a:bodyPr wrap="square" rtlCol="0" anchor="t">
            <a:spAutoFit/>
          </a:bodyPr>
          <a:p>
            <a:r>
              <a:rPr lang="zh-CN" sz="2800" b="1">
                <a:solidFill>
                  <a:srgbClr val="C00000"/>
                </a:solidFill>
                <a:latin typeface="Times New Roman" panose="02020603050405020304" charset="0"/>
                <a:ea typeface="宋体" panose="02010600030101010101" pitchFamily="2" charset="-122"/>
                <a:cs typeface="Times New Roman" panose="02020603050405020304" charset="0"/>
                <a:sym typeface="+mn-ea"/>
              </a:rPr>
              <a:t>Struck by </a:t>
            </a:r>
            <a:r>
              <a:rPr lang="zh-CN" altLang="en-US" sz="2800">
                <a:latin typeface="Times New Roman" panose="02020603050405020304" charset="0"/>
                <a:cs typeface="Times New Roman" panose="02020603050405020304" charset="0"/>
                <a:sym typeface="+mn-ea"/>
              </a:rPr>
              <a:t>what he had done for me， I couldn't contain myself， tears of gratitude flowing down my cheeks.</a:t>
            </a:r>
            <a:endParaRPr lang="zh-CN" altLang="en-US" sz="2800">
              <a:latin typeface="Times New Roman" panose="02020603050405020304" charset="0"/>
              <a:cs typeface="Times New Roman" panose="02020603050405020304" charset="0"/>
              <a:sym typeface="+mn-ea"/>
            </a:endParaRPr>
          </a:p>
        </p:txBody>
      </p:sp>
      <p:sp>
        <p:nvSpPr>
          <p:cNvPr id="8" name="文本框 7"/>
          <p:cNvSpPr txBox="1"/>
          <p:nvPr/>
        </p:nvSpPr>
        <p:spPr>
          <a:xfrm>
            <a:off x="543560" y="3474720"/>
            <a:ext cx="8764905" cy="82994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7.</a:t>
            </a:r>
            <a:r>
              <a:rPr lang="zh-CN" sz="2800" b="1">
                <a:solidFill>
                  <a:srgbClr val="C00000"/>
                </a:solidFill>
                <a:latin typeface="Times New Roman" panose="02020603050405020304" charset="0"/>
                <a:ea typeface="宋体" panose="02010600030101010101" pitchFamily="2" charset="-122"/>
                <a:cs typeface="Times New Roman" panose="02020603050405020304" charset="0"/>
                <a:sym typeface="+mn-ea"/>
              </a:rPr>
              <a:t>我突然想到</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我可以通过把我的头塞进南瓜赢得第一名。</a:t>
            </a:r>
            <a:r>
              <a:rPr lang="zh-CN" altLang="en-US" sz="2000" b="1">
                <a:solidFill>
                  <a:schemeClr val="accent6">
                    <a:lumMod val="75000"/>
                  </a:schemeClr>
                </a:solidFill>
                <a:sym typeface="+mn-ea"/>
              </a:rPr>
              <a:t>（2021浙江卷1月读后续写）</a:t>
            </a:r>
            <a:endParaRPr lang="zh-CN" altLang="en-US" sz="2000" b="1">
              <a:solidFill>
                <a:schemeClr val="accent6">
                  <a:lumMod val="75000"/>
                </a:schemeClr>
              </a:solidFill>
              <a:sym typeface="+mn-ea"/>
            </a:endParaRPr>
          </a:p>
        </p:txBody>
      </p:sp>
      <p:sp>
        <p:nvSpPr>
          <p:cNvPr id="9" name="文本框 8"/>
          <p:cNvSpPr txBox="1"/>
          <p:nvPr/>
        </p:nvSpPr>
        <p:spPr>
          <a:xfrm>
            <a:off x="462280" y="6028055"/>
            <a:ext cx="9004300" cy="953135"/>
          </a:xfrm>
          <a:prstGeom prst="rect">
            <a:avLst/>
          </a:prstGeom>
          <a:noFill/>
          <a:ln w="9525">
            <a:noFill/>
          </a:ln>
        </p:spPr>
        <p:txBody>
          <a:bodyPr wrap="square">
            <a:spAutoFit/>
          </a:bodyPr>
          <a:p>
            <a:pPr indent="0"/>
            <a:r>
              <a:rPr lang="zh-CN" sz="2800" b="1">
                <a:solidFill>
                  <a:srgbClr val="C00000"/>
                </a:solidFill>
                <a:latin typeface="Times New Roman" panose="02020603050405020304" charset="0"/>
                <a:ea typeface="宋体" panose="02010600030101010101" pitchFamily="2" charset="-122"/>
                <a:cs typeface="Times New Roman" panose="02020603050405020304" charset="0"/>
              </a:rPr>
              <a:t>What strikes me most is that </a:t>
            </a:r>
            <a:r>
              <a:rPr lang="en-US" sz="2800" b="0">
                <a:latin typeface="Times New Roman" panose="02020603050405020304" charset="0"/>
                <a:ea typeface="宋体" panose="02010600030101010101" pitchFamily="2" charset="-122"/>
                <a:cs typeface="Times New Roman" panose="02020603050405020304" charset="0"/>
              </a:rPr>
              <a:t>their gifts for art are extremely shocking.</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nvSpPr>
        <p:spPr>
          <a:xfrm>
            <a:off x="462280" y="5239385"/>
            <a:ext cx="8318500" cy="82994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8.</a:t>
            </a:r>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rPr>
              <a:t>最让我震惊的是</a:t>
            </a:r>
            <a:r>
              <a:rPr lang="zh-CN" altLang="en-US" sz="2800">
                <a:latin typeface="宋体" panose="02010600030101010101" pitchFamily="2" charset="-122"/>
                <a:ea typeface="宋体" panose="02010600030101010101" pitchFamily="2" charset="-122"/>
                <a:cs typeface="宋体" panose="02010600030101010101" pitchFamily="2" charset="-122"/>
              </a:rPr>
              <a:t>他们</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令人震惊</a:t>
            </a:r>
            <a:r>
              <a:rPr lang="zh-CN" altLang="en-US" sz="2800">
                <a:latin typeface="宋体" panose="02010600030101010101" pitchFamily="2" charset="-122"/>
                <a:ea typeface="宋体" panose="02010600030101010101" pitchFamily="2" charset="-122"/>
                <a:cs typeface="宋体" panose="02010600030101010101" pitchFamily="2" charset="-122"/>
              </a:rPr>
              <a:t>的艺术天赋。</a:t>
            </a:r>
            <a:r>
              <a:rPr lang="zh-CN" altLang="en-US" sz="2000" b="1">
                <a:solidFill>
                  <a:schemeClr val="accent6">
                    <a:lumMod val="75000"/>
                  </a:schemeClr>
                </a:solidFill>
              </a:rPr>
              <a:t>(2021浙江卷应用文之宣传学生国画展)</a:t>
            </a:r>
            <a:endParaRPr lang="zh-CN" altLang="en-US" sz="2000" b="1">
              <a:solidFill>
                <a:schemeClr val="accent6">
                  <a:lumMod val="75000"/>
                </a:schemeClr>
              </a:solidFill>
            </a:endParaRPr>
          </a:p>
        </p:txBody>
      </p:sp>
      <p:pic>
        <p:nvPicPr>
          <p:cNvPr id="16" name="图片 15"/>
          <p:cNvPicPr>
            <a:picLocks noChangeAspect="1"/>
          </p:cNvPicPr>
          <p:nvPr/>
        </p:nvPicPr>
        <p:blipFill>
          <a:blip r:embed="rId3"/>
          <a:stretch>
            <a:fillRect/>
          </a:stretch>
        </p:blipFill>
        <p:spPr>
          <a:xfrm>
            <a:off x="8996045" y="770255"/>
            <a:ext cx="2407285" cy="1485265"/>
          </a:xfrm>
          <a:prstGeom prst="rect">
            <a:avLst/>
          </a:prstGeom>
        </p:spPr>
      </p:pic>
      <p:pic>
        <p:nvPicPr>
          <p:cNvPr id="17" name="图片 16"/>
          <p:cNvPicPr>
            <a:picLocks noChangeAspect="1"/>
          </p:cNvPicPr>
          <p:nvPr/>
        </p:nvPicPr>
        <p:blipFill>
          <a:blip r:embed="rId4"/>
          <a:stretch>
            <a:fillRect/>
          </a:stretch>
        </p:blipFill>
        <p:spPr>
          <a:xfrm>
            <a:off x="8454390" y="2658745"/>
            <a:ext cx="2541905" cy="1775460"/>
          </a:xfrm>
          <a:prstGeom prst="rect">
            <a:avLst/>
          </a:prstGeom>
        </p:spPr>
      </p:pic>
      <p:pic>
        <p:nvPicPr>
          <p:cNvPr id="18" name="图片 17"/>
          <p:cNvPicPr>
            <a:picLocks noChangeAspect="1"/>
          </p:cNvPicPr>
          <p:nvPr/>
        </p:nvPicPr>
        <p:blipFill>
          <a:blip r:embed="rId5"/>
          <a:stretch>
            <a:fillRect/>
          </a:stretch>
        </p:blipFill>
        <p:spPr>
          <a:xfrm>
            <a:off x="9466580" y="5022850"/>
            <a:ext cx="2637790" cy="1835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to="" calcmode="lin" valueType="num">
                                      <p:cBhvr>
                                        <p:cTn id="7" dur="1" fill="hold"/>
                                        <p:tgtEl>
                                          <p:spTgt spid="100"/>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P spid="5" grpId="0"/>
      <p:bldP spid="5" grpId="1"/>
      <p:bldP spid="9" grpId="0"/>
      <p:bldP spid="9"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8000365" cy="460375"/>
          </a:xfrm>
          <a:prstGeom prst="rect">
            <a:avLst/>
          </a:prstGeom>
          <a:noFill/>
        </p:spPr>
        <p:txBody>
          <a:bodyPr wrap="square" rtlCol="0" anchor="t">
            <a:spAutoFit/>
          </a:bodyPr>
          <a:p>
            <a:r>
              <a:rPr lang="zh-CN" altLang="en-US" sz="2400" b="1">
                <a:solidFill>
                  <a:srgbClr val="7030A0"/>
                </a:solidFill>
              </a:rPr>
              <a:t>deliver	/dɪˈlɪvə(r)/	vi.&amp;vt.传递;传达 vt.发表</a:t>
            </a:r>
            <a:endParaRPr lang="zh-CN" altLang="en-US" sz="2400" b="1">
              <a:solidFill>
                <a:srgbClr val="7030A0"/>
              </a:solidFill>
            </a:endParaRPr>
          </a:p>
        </p:txBody>
      </p:sp>
      <p:sp>
        <p:nvSpPr>
          <p:cNvPr id="100" name="文本框 99"/>
          <p:cNvSpPr txBox="1"/>
          <p:nvPr/>
        </p:nvSpPr>
        <p:spPr>
          <a:xfrm>
            <a:off x="300990" y="1075373"/>
            <a:ext cx="5080000" cy="521970"/>
          </a:xfrm>
          <a:prstGeom prst="rect">
            <a:avLst/>
          </a:prstGeom>
          <a:noFill/>
          <a:ln w="9525">
            <a:noFill/>
          </a:ln>
        </p:spPr>
        <p:txBody>
          <a:bodyPr>
            <a:spAutoFit/>
          </a:bodyPr>
          <a:p>
            <a:pPr indent="0"/>
            <a:r>
              <a:rPr lang="en-US" sz="2800" b="0">
                <a:latin typeface="Times New Roman" panose="02020603050405020304" charset="0"/>
                <a:ea typeface="宋体" panose="02010600030101010101" pitchFamily="2" charset="-122"/>
                <a:cs typeface="Times New Roman" panose="02020603050405020304" charset="0"/>
              </a:rPr>
              <a:t>He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delivered his lines</a:t>
            </a:r>
            <a:r>
              <a:rPr lang="en-US" sz="2800" b="0">
                <a:latin typeface="Times New Roman" panose="02020603050405020304" charset="0"/>
                <a:ea typeface="宋体" panose="02010600030101010101" pitchFamily="2" charset="-122"/>
                <a:cs typeface="Times New Roman" panose="02020603050405020304" charset="0"/>
              </a:rPr>
              <a:t> confidently.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260350" y="2230120"/>
            <a:ext cx="9669145" cy="953135"/>
          </a:xfrm>
          <a:prstGeom prst="rect">
            <a:avLst/>
          </a:prstGeom>
          <a:noFill/>
          <a:ln w="9525">
            <a:noFill/>
          </a:ln>
        </p:spPr>
        <p:txBody>
          <a:bodyPr wrap="square">
            <a:spAutoFit/>
          </a:bodyPr>
          <a:p>
            <a:pPr indent="0"/>
            <a:r>
              <a:rPr lang="en-US" sz="2800" b="0">
                <a:solidFill>
                  <a:srgbClr val="000000"/>
                </a:solidFill>
                <a:latin typeface="Times New Roman" panose="02020603050405020304" charset="0"/>
                <a:cs typeface="Times New Roman" panose="02020603050405020304" charset="0"/>
              </a:rPr>
              <a:t>The opening ceremony will start at 9:00 am, and the schoolmaster will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deliver a speech</a:t>
            </a:r>
            <a:r>
              <a:rPr lang="en-US" sz="2800" b="0">
                <a:solidFill>
                  <a:srgbClr val="000000"/>
                </a:solidFill>
                <a:latin typeface="Times New Roman" panose="02020603050405020304" charset="0"/>
                <a:cs typeface="Times New Roman" panose="02020603050405020304" charset="0"/>
              </a:rPr>
              <a:t>.</a:t>
            </a:r>
            <a:endParaRPr lang="en-US" altLang="en-US" sz="2800" b="0">
              <a:solidFill>
                <a:srgbClr val="000000"/>
              </a:solidFill>
              <a:latin typeface="Times New Roman" panose="02020603050405020304" charset="0"/>
              <a:cs typeface="Times New Roman" panose="02020603050405020304" charset="0"/>
            </a:endParaRPr>
          </a:p>
        </p:txBody>
      </p:sp>
      <p:sp>
        <p:nvSpPr>
          <p:cNvPr id="8" name="文本框 7"/>
          <p:cNvSpPr txBox="1"/>
          <p:nvPr/>
        </p:nvSpPr>
        <p:spPr>
          <a:xfrm>
            <a:off x="300990" y="3852545"/>
            <a:ext cx="11891010" cy="1383665"/>
          </a:xfrm>
          <a:prstGeom prst="rect">
            <a:avLst/>
          </a:prstGeom>
          <a:noFill/>
          <a:ln w="9525">
            <a:noFill/>
          </a:ln>
        </p:spPr>
        <p:txBody>
          <a:bodyPr wrap="square">
            <a:spAutoFit/>
          </a:bodyPr>
          <a:p>
            <a:pPr indent="0" fontAlgn="auto"/>
            <a:r>
              <a:rPr lang="en-US" sz="2800" b="0">
                <a:solidFill>
                  <a:srgbClr val="000000"/>
                </a:solidFill>
                <a:latin typeface="Times New Roman" panose="02020603050405020304" charset="0"/>
                <a:ea typeface="Microsoft YaHei UI" panose="020B0503020204020204" charset="-122"/>
                <a:cs typeface="Times New Roman" panose="02020603050405020304" charset="0"/>
              </a:rPr>
              <a:t>When their inspection had been completed, the two boys ensured that the gifts were really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delivered by Santa Claus</a:t>
            </a:r>
            <a:r>
              <a:rPr lang="en-US" sz="2800" b="0">
                <a:solidFill>
                  <a:srgbClr val="000000"/>
                </a:solidFill>
                <a:latin typeface="Times New Roman" panose="02020603050405020304" charset="0"/>
                <a:ea typeface="Microsoft YaHei UI" panose="020B0503020204020204" charset="-122"/>
                <a:cs typeface="Times New Roman" panose="02020603050405020304" charset="0"/>
              </a:rPr>
              <a:t> and they dragged everything into the center of the living room.</a:t>
            </a:r>
            <a:endParaRPr lang="en-US" sz="2800" b="0">
              <a:solidFill>
                <a:srgbClr val="000000"/>
              </a:solidFill>
              <a:latin typeface="Times New Roman" panose="02020603050405020304" charset="0"/>
              <a:ea typeface="Microsoft YaHei UI" panose="020B0503020204020204" charset="-122"/>
              <a:cs typeface="Times New Roman" panose="02020603050405020304" charset="0"/>
            </a:endParaRPr>
          </a:p>
        </p:txBody>
      </p:sp>
      <p:sp>
        <p:nvSpPr>
          <p:cNvPr id="10" name="文本框 9"/>
          <p:cNvSpPr txBox="1"/>
          <p:nvPr/>
        </p:nvSpPr>
        <p:spPr>
          <a:xfrm>
            <a:off x="309245" y="5973445"/>
            <a:ext cx="7858125" cy="95313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The couple paid him $15 in advance and left after giving the porter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their address for delivery</a:t>
            </a:r>
            <a:r>
              <a:rPr lang="en-US" sz="2800" b="0">
                <a:latin typeface="Times New Roman" panose="02020603050405020304" charset="0"/>
                <a:ea typeface="宋体" panose="02010600030101010101" pitchFamily="2" charset="-122"/>
                <a:cs typeface="Times New Roman" panose="02020603050405020304" charset="0"/>
              </a:rPr>
              <a:t>.</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nvSpPr>
        <p:spPr>
          <a:xfrm>
            <a:off x="300990" y="1601470"/>
            <a:ext cx="7722235" cy="829945"/>
          </a:xfrm>
          <a:prstGeom prst="rect">
            <a:avLst/>
          </a:prstGeom>
          <a:noFill/>
        </p:spPr>
        <p:txBody>
          <a:bodyPr wrap="square" rtlCol="0" anchor="t">
            <a:spAutoFit/>
          </a:bodyPr>
          <a:p>
            <a:pPr algn="l">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开幕式将于上午9点开始，校长将</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发表讲话</a:t>
            </a:r>
            <a:r>
              <a:rPr lang="zh-CN" altLang="en-US" sz="2800">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rPr>
              <a:t>（应用文之校园音乐节）</a:t>
            </a:r>
            <a:endParaRPr lang="zh-CN" altLang="en-US" sz="2000" b="1">
              <a:solidFill>
                <a:schemeClr val="accent6">
                  <a:lumMod val="75000"/>
                </a:schemeClr>
              </a:solidFill>
            </a:endParaRPr>
          </a:p>
        </p:txBody>
      </p:sp>
      <p:sp>
        <p:nvSpPr>
          <p:cNvPr id="16" name="文本框 15"/>
          <p:cNvSpPr txBox="1"/>
          <p:nvPr/>
        </p:nvSpPr>
        <p:spPr>
          <a:xfrm>
            <a:off x="309245" y="5051425"/>
            <a:ext cx="7714615" cy="953135"/>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rPr>
              <a:t>4.</a:t>
            </a:r>
            <a:r>
              <a:rPr lang="zh-CN" altLang="en-US" sz="2800">
                <a:latin typeface="宋体" panose="02010600030101010101" pitchFamily="2" charset="-122"/>
                <a:ea typeface="宋体" panose="02010600030101010101" pitchFamily="2" charset="-122"/>
                <a:cs typeface="宋体" panose="02010600030101010101" pitchFamily="2" charset="-122"/>
              </a:rPr>
              <a:t>这对夫妇付了15美元，把他们的</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送货地址</a:t>
            </a:r>
            <a:r>
              <a:rPr lang="zh-CN" altLang="en-US" sz="2800">
                <a:latin typeface="宋体" panose="02010600030101010101" pitchFamily="2" charset="-122"/>
                <a:ea typeface="宋体" panose="02010600030101010101" pitchFamily="2" charset="-122"/>
                <a:cs typeface="宋体" panose="02010600030101010101" pitchFamily="2" charset="-122"/>
              </a:rPr>
              <a:t>告诉了搬运工，然后离开了。</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9" name="文本框 18"/>
          <p:cNvSpPr txBox="1"/>
          <p:nvPr/>
        </p:nvSpPr>
        <p:spPr>
          <a:xfrm>
            <a:off x="300990" y="3049270"/>
            <a:ext cx="11381740" cy="953135"/>
          </a:xfrm>
          <a:prstGeom prst="rect">
            <a:avLst/>
          </a:prstGeom>
          <a:noFill/>
        </p:spPr>
        <p:txBody>
          <a:bodyPr wrap="square" rtlCol="0" anchor="t">
            <a:spAutoFit/>
          </a:bodyPr>
          <a:p>
            <a:pPr algn="l"/>
            <a:r>
              <a:rPr lang="en-US" altLang="zh-CN" sz="2800">
                <a:latin typeface="宋体" panose="02010600030101010101" pitchFamily="2" charset="-122"/>
                <a:ea typeface="宋体" panose="02010600030101010101" pitchFamily="2" charset="-122"/>
                <a:cs typeface="宋体" panose="02010600030101010101" pitchFamily="2" charset="-122"/>
              </a:rPr>
              <a:t>3.</a:t>
            </a:r>
            <a:r>
              <a:rPr lang="zh-CN" altLang="en-US" sz="2800">
                <a:latin typeface="宋体" panose="02010600030101010101" pitchFamily="2" charset="-122"/>
                <a:ea typeface="宋体" panose="02010600030101010101" pitchFamily="2" charset="-122"/>
                <a:cs typeface="宋体" panose="02010600030101010101" pitchFamily="2" charset="-122"/>
              </a:rPr>
              <a:t>当他们的检查完成后，两个男孩确定礼物真的是</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圣诞老人送的</a:t>
            </a:r>
            <a:r>
              <a:rPr lang="zh-CN" altLang="en-US" sz="2800">
                <a:latin typeface="宋体" panose="02010600030101010101" pitchFamily="2" charset="-122"/>
                <a:ea typeface="宋体" panose="02010600030101010101" pitchFamily="2" charset="-122"/>
                <a:cs typeface="宋体" panose="02010600030101010101" pitchFamily="2" charset="-122"/>
              </a:rPr>
              <a:t>，他们把所有的东西都拖到客厅中央。</a:t>
            </a:r>
            <a:r>
              <a:rPr lang="zh-CN" altLang="en-US" sz="2000" b="1">
                <a:solidFill>
                  <a:schemeClr val="accent6">
                    <a:lumMod val="75000"/>
                  </a:schemeClr>
                </a:solidFill>
              </a:rPr>
              <a:t>(续写之</a:t>
            </a:r>
            <a:r>
              <a:rPr lang="zh-CN" altLang="en-US" sz="2000" b="1">
                <a:solidFill>
                  <a:schemeClr val="accent6">
                    <a:lumMod val="75000"/>
                  </a:schemeClr>
                </a:solidFill>
                <a:sym typeface="+mn-ea"/>
              </a:rPr>
              <a:t>圣诞节礼物</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20" name="文本框 19"/>
          <p:cNvSpPr txBox="1"/>
          <p:nvPr/>
        </p:nvSpPr>
        <p:spPr>
          <a:xfrm>
            <a:off x="300990" y="641350"/>
            <a:ext cx="6096000" cy="521970"/>
          </a:xfrm>
          <a:prstGeom prst="rect">
            <a:avLst/>
          </a:prstGeom>
          <a:noFill/>
        </p:spPr>
        <p:txBody>
          <a:bodyPr wrap="square" rtlCol="0" anchor="t">
            <a:spAutoFit/>
          </a:bodyPr>
          <a:p>
            <a:pPr indent="0"/>
            <a:r>
              <a:rPr lang="en-US" altLang="zh-CN" sz="2800">
                <a:latin typeface="宋体" panose="02010600030101010101" pitchFamily="2" charset="-122"/>
                <a:ea typeface="宋体" panose="02010600030101010101" pitchFamily="2" charset="-122"/>
                <a:sym typeface="+mn-ea"/>
              </a:rPr>
              <a:t>1.</a:t>
            </a:r>
            <a:r>
              <a:rPr lang="zh-CN" sz="2800">
                <a:latin typeface="宋体" panose="02010600030101010101" pitchFamily="2" charset="-122"/>
                <a:ea typeface="宋体" panose="02010600030101010101" pitchFamily="2" charset="-122"/>
                <a:sym typeface="+mn-ea"/>
              </a:rPr>
              <a:t>他沉着地</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说了他的台词</a:t>
            </a:r>
            <a:r>
              <a:rPr lang="zh-CN" sz="2800">
                <a:latin typeface="宋体" panose="02010600030101010101" pitchFamily="2" charset="-122"/>
                <a:ea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pic>
        <p:nvPicPr>
          <p:cNvPr id="21" name="图片 20"/>
          <p:cNvPicPr>
            <a:picLocks noChangeAspect="1"/>
          </p:cNvPicPr>
          <p:nvPr/>
        </p:nvPicPr>
        <p:blipFill>
          <a:blip r:embed="rId3"/>
          <a:stretch>
            <a:fillRect/>
          </a:stretch>
        </p:blipFill>
        <p:spPr>
          <a:xfrm>
            <a:off x="8510270" y="647065"/>
            <a:ext cx="2517775" cy="1650365"/>
          </a:xfrm>
          <a:prstGeom prst="rect">
            <a:avLst/>
          </a:prstGeom>
        </p:spPr>
      </p:pic>
      <p:pic>
        <p:nvPicPr>
          <p:cNvPr id="22" name="图片 21"/>
          <p:cNvPicPr>
            <a:picLocks noChangeAspect="1"/>
          </p:cNvPicPr>
          <p:nvPr/>
        </p:nvPicPr>
        <p:blipFill>
          <a:blip r:embed="rId4"/>
          <a:stretch>
            <a:fillRect/>
          </a:stretch>
        </p:blipFill>
        <p:spPr>
          <a:xfrm>
            <a:off x="8903335" y="5051425"/>
            <a:ext cx="2779395" cy="1933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to="" calcmode="lin" valueType="num">
                                      <p:cBhvr>
                                        <p:cTn id="7" dur="1" fill="hold"/>
                                        <p:tgtEl>
                                          <p:spTgt spid="100"/>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P spid="8" grpId="0"/>
      <p:bldP spid="8" grpId="1"/>
      <p:bldP spid="10" grpId="0"/>
      <p:bldP spid="10"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8138160" cy="460375"/>
          </a:xfrm>
          <a:prstGeom prst="rect">
            <a:avLst/>
          </a:prstGeom>
          <a:noFill/>
        </p:spPr>
        <p:txBody>
          <a:bodyPr wrap="square" rtlCol="0" anchor="t">
            <a:spAutoFit/>
          </a:bodyPr>
          <a:p>
            <a:r>
              <a:rPr lang="zh-CN" altLang="en-US" sz="2400" b="1">
                <a:solidFill>
                  <a:srgbClr val="7030A0"/>
                </a:solidFill>
              </a:rPr>
              <a:t>summary	/ˈsʌməri/	n.总结;概括;概要</a:t>
            </a:r>
            <a:endParaRPr lang="zh-CN" altLang="en-US" sz="2400" b="1">
              <a:solidFill>
                <a:srgbClr val="7030A0"/>
              </a:solidFill>
            </a:endParaRPr>
          </a:p>
        </p:txBody>
      </p:sp>
      <p:sp>
        <p:nvSpPr>
          <p:cNvPr id="100" name="文本框 99"/>
          <p:cNvSpPr txBox="1"/>
          <p:nvPr/>
        </p:nvSpPr>
        <p:spPr>
          <a:xfrm>
            <a:off x="527050" y="1861185"/>
            <a:ext cx="7966710" cy="95313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Our headmaster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made a summary</a:t>
            </a:r>
            <a:r>
              <a:rPr lang="en-US" sz="2800" b="0">
                <a:latin typeface="Times New Roman" panose="02020603050405020304" charset="0"/>
                <a:ea typeface="宋体" panose="02010600030101010101" pitchFamily="2" charset="-122"/>
                <a:cs typeface="Times New Roman" panose="02020603050405020304" charset="0"/>
              </a:rPr>
              <a:t>, attaching great importance to safety.</a:t>
            </a:r>
            <a:endParaRPr lang="en-US" sz="28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527050" y="3999865"/>
            <a:ext cx="6081395" cy="953135"/>
          </a:xfrm>
          <a:prstGeom prst="rect">
            <a:avLst/>
          </a:prstGeom>
          <a:noFill/>
          <a:ln w="9525">
            <a:noFill/>
          </a:ln>
        </p:spPr>
        <p:txBody>
          <a:bodyPr wrap="square">
            <a:spAutoFit/>
          </a:bodyPr>
          <a:p>
            <a:pPr indent="0"/>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To summarize</a:t>
            </a:r>
            <a:r>
              <a:rPr lang="en-US" sz="2800" b="0">
                <a:solidFill>
                  <a:srgbClr val="000000"/>
                </a:solidFill>
                <a:latin typeface="Times New Roman" panose="02020603050405020304" charset="0"/>
                <a:ea typeface="宋体" panose="02010600030101010101" pitchFamily="2" charset="-122"/>
                <a:cs typeface="Times New Roman" panose="02020603050405020304" charset="0"/>
              </a:rPr>
              <a:t>, sharing my clothes on your app benefits others and me.</a:t>
            </a:r>
            <a:endParaRPr lang="en-US" sz="2800" b="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527050" y="1021715"/>
            <a:ext cx="8657590" cy="82994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我们校长</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做了一个总结</a:t>
            </a:r>
            <a:r>
              <a:rPr lang="zh-CN" altLang="en-US" sz="2800">
                <a:latin typeface="宋体" panose="02010600030101010101" pitchFamily="2" charset="-122"/>
                <a:ea typeface="宋体" panose="02010600030101010101" pitchFamily="2" charset="-122"/>
                <a:cs typeface="宋体" panose="02010600030101010101" pitchFamily="2" charset="-122"/>
              </a:rPr>
              <a:t>，强调安全的重要性。</a:t>
            </a:r>
            <a:r>
              <a:rPr lang="zh-CN" altLang="en-US" sz="2000" b="1">
                <a:solidFill>
                  <a:schemeClr val="accent6">
                    <a:lumMod val="75000"/>
                  </a:schemeClr>
                </a:solidFill>
              </a:rPr>
              <a:t>(应用文之</a:t>
            </a:r>
            <a:r>
              <a:rPr lang="zh-CN" altLang="en-US" sz="2000" b="1">
                <a:solidFill>
                  <a:schemeClr val="accent6">
                    <a:lumMod val="75000"/>
                  </a:schemeClr>
                </a:solidFill>
                <a:sym typeface="+mn-ea"/>
              </a:rPr>
              <a:t>紧急逃生疏散演练活动报道</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6" name="文本框 5"/>
          <p:cNvSpPr txBox="1"/>
          <p:nvPr/>
        </p:nvSpPr>
        <p:spPr>
          <a:xfrm>
            <a:off x="527050" y="3068955"/>
            <a:ext cx="8657590" cy="953135"/>
          </a:xfrm>
          <a:prstGeom prst="rect">
            <a:avLst/>
          </a:prstGeom>
          <a:noFill/>
        </p:spPr>
        <p:txBody>
          <a:bodyPr wrap="square" rtlCol="0" anchor="t">
            <a:spAutoFit/>
          </a:bodyPr>
          <a:p>
            <a:pPr algn="l">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总而言之</a:t>
            </a:r>
            <a:r>
              <a:rPr lang="zh-CN" altLang="en-US" sz="2800">
                <a:latin typeface="宋体" panose="02010600030101010101" pitchFamily="2" charset="-122"/>
                <a:ea typeface="宋体" panose="02010600030101010101" pitchFamily="2" charset="-122"/>
                <a:cs typeface="宋体" panose="02010600030101010101" pitchFamily="2" charset="-122"/>
              </a:rPr>
              <a:t>，在你的应用上分享我的衣服对别人和我都有好处。</a:t>
            </a:r>
            <a:r>
              <a:rPr lang="zh-CN" altLang="en-US" sz="2000" b="1">
                <a:solidFill>
                  <a:schemeClr val="accent6">
                    <a:lumMod val="75000"/>
                  </a:schemeClr>
                </a:solidFill>
              </a:rPr>
              <a:t>(应用文之共享衣服APP发表看法)</a:t>
            </a:r>
            <a:endParaRPr lang="zh-CN" altLang="en-US" sz="2000" b="1">
              <a:solidFill>
                <a:schemeClr val="accent6">
                  <a:lumMod val="75000"/>
                </a:schemeClr>
              </a:solidFill>
            </a:endParaRPr>
          </a:p>
        </p:txBody>
      </p:sp>
      <p:pic>
        <p:nvPicPr>
          <p:cNvPr id="7" name="图片 6"/>
          <p:cNvPicPr>
            <a:picLocks noChangeAspect="1"/>
          </p:cNvPicPr>
          <p:nvPr/>
        </p:nvPicPr>
        <p:blipFill>
          <a:blip r:embed="rId3"/>
          <a:stretch>
            <a:fillRect/>
          </a:stretch>
        </p:blipFill>
        <p:spPr>
          <a:xfrm>
            <a:off x="9184640" y="1480185"/>
            <a:ext cx="2597150" cy="1833880"/>
          </a:xfrm>
          <a:prstGeom prst="rect">
            <a:avLst/>
          </a:prstGeom>
        </p:spPr>
      </p:pic>
      <p:pic>
        <p:nvPicPr>
          <p:cNvPr id="8" name="图片 7"/>
          <p:cNvPicPr>
            <a:picLocks noChangeAspect="1"/>
          </p:cNvPicPr>
          <p:nvPr/>
        </p:nvPicPr>
        <p:blipFill>
          <a:blip r:embed="rId4"/>
          <a:stretch>
            <a:fillRect/>
          </a:stretch>
        </p:blipFill>
        <p:spPr>
          <a:xfrm>
            <a:off x="7136765" y="3898900"/>
            <a:ext cx="2200275" cy="2562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to="" calcmode="lin" valueType="num">
                                      <p:cBhvr>
                                        <p:cTn id="7" dur="1" fill="hold"/>
                                        <p:tgtEl>
                                          <p:spTgt spid="100"/>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58900" y="214630"/>
            <a:ext cx="7490460" cy="460375"/>
          </a:xfrm>
          <a:prstGeom prst="rect">
            <a:avLst/>
          </a:prstGeom>
          <a:noFill/>
        </p:spPr>
        <p:txBody>
          <a:bodyPr wrap="square" rtlCol="0" anchor="t">
            <a:spAutoFit/>
          </a:bodyPr>
          <a:p>
            <a:r>
              <a:rPr lang="zh-CN" altLang="en-US" sz="2400" b="1">
                <a:solidFill>
                  <a:srgbClr val="7030A0"/>
                </a:solidFill>
              </a:rPr>
              <a:t>effect	/ɪˈfekt/	n.影响;结果;效果</a:t>
            </a:r>
            <a:endParaRPr lang="zh-CN" altLang="en-US" sz="2400" b="1">
              <a:solidFill>
                <a:srgbClr val="7030A0"/>
              </a:solidFill>
            </a:endParaRPr>
          </a:p>
        </p:txBody>
      </p:sp>
      <p:sp>
        <p:nvSpPr>
          <p:cNvPr id="3" name="文本框 2"/>
          <p:cNvSpPr txBox="1"/>
          <p:nvPr/>
        </p:nvSpPr>
        <p:spPr>
          <a:xfrm>
            <a:off x="309245" y="1179195"/>
            <a:ext cx="8549005" cy="953135"/>
          </a:xfrm>
          <a:prstGeom prst="rect">
            <a:avLst/>
          </a:prstGeom>
          <a:noFill/>
        </p:spPr>
        <p:txBody>
          <a:bodyPr wrap="square" rtlCol="0" anchor="t">
            <a:spAutoFit/>
          </a:bodyPr>
          <a:p>
            <a:r>
              <a:rPr lang="zh-CN" altLang="en-US" sz="2800">
                <a:latin typeface="Times New Roman" panose="02020603050405020304" charset="0"/>
                <a:ea typeface="宋体" panose="02010600030101010101" pitchFamily="2" charset="-122"/>
                <a:cs typeface="Times New Roman" panose="02020603050405020304" charset="0"/>
              </a:rPr>
              <a:t>Hopefully, my recommendations will soon be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put into effect</a:t>
            </a:r>
            <a:r>
              <a:rPr lang="zh-CN" altLang="en-US" sz="2800">
                <a:latin typeface="Times New Roman" panose="02020603050405020304" charset="0"/>
                <a:ea typeface="宋体" panose="02010600030101010101" pitchFamily="2" charset="-122"/>
                <a:cs typeface="Times New Roman" panose="02020603050405020304" charset="0"/>
              </a:rPr>
              <a:t> to settle these problems.</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300990" y="3566795"/>
            <a:ext cx="9777095" cy="521970"/>
          </a:xfrm>
          <a:prstGeom prst="rect">
            <a:avLst/>
          </a:prstGeom>
          <a:noFill/>
        </p:spPr>
        <p:txBody>
          <a:bodyPr wrap="square" rtlCol="0" anchor="t">
            <a:spAutoFit/>
          </a:bodyPr>
          <a:p>
            <a:pPr algn="l">
              <a:buClrTx/>
              <a:buSzTx/>
              <a:buFontTx/>
            </a:pPr>
            <a:r>
              <a:rPr lang="en-US" altLang="zh-CN" sz="2800">
                <a:latin typeface="宋体" panose="02010600030101010101" pitchFamily="2" charset="-122"/>
                <a:ea typeface="宋体" panose="02010600030101010101" pitchFamily="2" charset="-122"/>
                <a:sym typeface="+mn-ea"/>
              </a:rPr>
              <a:t>3.</a:t>
            </a:r>
            <a:r>
              <a:rPr lang="zh-CN" altLang="en-US" sz="2800">
                <a:latin typeface="宋体" panose="02010600030101010101" pitchFamily="2" charset="-122"/>
                <a:ea typeface="宋体" panose="02010600030101010101" pitchFamily="2" charset="-122"/>
                <a:sym typeface="+mn-ea"/>
              </a:rPr>
              <a:t>由于</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温室效应</a:t>
            </a:r>
            <a:r>
              <a:rPr lang="zh-CN" altLang="en-US" sz="2800">
                <a:latin typeface="宋体" panose="02010600030101010101" pitchFamily="2" charset="-122"/>
                <a:ea typeface="宋体" panose="02010600030101010101" pitchFamily="2" charset="-122"/>
                <a:sym typeface="+mn-ea"/>
              </a:rPr>
              <a:t>，大气中的气体使地球变暖。</a:t>
            </a:r>
            <a:r>
              <a:rPr lang="zh-CN" altLang="en-US" sz="2000" b="1">
                <a:solidFill>
                  <a:schemeClr val="accent6">
                    <a:lumMod val="75000"/>
                  </a:schemeClr>
                </a:solidFill>
                <a:sym typeface="+mn-ea"/>
              </a:rPr>
              <a:t>(应用文之环境保护)</a:t>
            </a:r>
            <a:endParaRPr lang="zh-CN" altLang="en-US" sz="2000" b="1">
              <a:solidFill>
                <a:schemeClr val="accent6">
                  <a:lumMod val="75000"/>
                </a:schemeClr>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309245" y="4133850"/>
            <a:ext cx="10161905" cy="953135"/>
          </a:xfrm>
          <a:prstGeom prst="rect">
            <a:avLst/>
          </a:prstGeom>
          <a:noFill/>
        </p:spPr>
        <p:txBody>
          <a:bodyPr wrap="square" rtlCol="0" anchor="t">
            <a:spAutoFit/>
          </a:bodyPr>
          <a:p>
            <a:r>
              <a:rPr lang="zh-CN" altLang="en-US" sz="2800">
                <a:latin typeface="Times New Roman" panose="02020603050405020304" charset="0"/>
                <a:ea typeface="宋体" panose="02010600030101010101" pitchFamily="2" charset="-122"/>
                <a:cs typeface="Times New Roman" panose="02020603050405020304" charset="0"/>
                <a:sym typeface="+mn-ea"/>
              </a:rPr>
              <a:t>Because of</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 the greenhouse effect</a:t>
            </a:r>
            <a:r>
              <a:rPr lang="zh-CN" altLang="en-US" sz="2800">
                <a:latin typeface="Times New Roman" panose="02020603050405020304" charset="0"/>
                <a:ea typeface="宋体" panose="02010600030101010101" pitchFamily="2" charset="-122"/>
                <a:cs typeface="Times New Roman" panose="02020603050405020304" charset="0"/>
                <a:sym typeface="+mn-ea"/>
              </a:rPr>
              <a:t>, the earth is warmed by gases trapped in the atmosphere.</a:t>
            </a:r>
            <a:endParaRPr lang="zh-CN"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7" name="文本框 6"/>
          <p:cNvSpPr txBox="1"/>
          <p:nvPr/>
        </p:nvSpPr>
        <p:spPr>
          <a:xfrm>
            <a:off x="309245" y="4963795"/>
            <a:ext cx="7382510" cy="953135"/>
          </a:xfrm>
          <a:prstGeom prst="rect">
            <a:avLst/>
          </a:prstGeom>
          <a:noFill/>
        </p:spPr>
        <p:txBody>
          <a:bodyPr wrap="square" rtlCol="0" anchor="t">
            <a:spAutoFit/>
          </a:bodyPr>
          <a:p>
            <a:pPr algn="l">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sym typeface="+mn-ea"/>
              </a:rPr>
              <a:t>4.</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我深爱我的妈妈，她的言行对我</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有着积极的影响</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(应用文之人物介绍)</a:t>
            </a:r>
            <a:endParaRPr lang="zh-CN" altLang="en-US" sz="2000" b="1">
              <a:solidFill>
                <a:schemeClr val="accent6">
                  <a:lumMod val="75000"/>
                </a:schemeClr>
              </a:solidFill>
              <a:sym typeface="+mn-ea"/>
            </a:endParaRPr>
          </a:p>
        </p:txBody>
      </p:sp>
      <p:sp>
        <p:nvSpPr>
          <p:cNvPr id="8" name="文本框 7"/>
          <p:cNvSpPr txBox="1"/>
          <p:nvPr/>
        </p:nvSpPr>
        <p:spPr>
          <a:xfrm>
            <a:off x="309245" y="5728335"/>
            <a:ext cx="8101330" cy="953135"/>
          </a:xfrm>
          <a:prstGeom prst="rect">
            <a:avLst/>
          </a:prstGeom>
          <a:noFill/>
        </p:spPr>
        <p:txBody>
          <a:bodyPr wrap="square" rtlCol="0" anchor="t">
            <a:spAutoFit/>
          </a:bodyPr>
          <a:p>
            <a:r>
              <a:rPr lang="zh-CN" altLang="en-US" sz="2800">
                <a:latin typeface="Times New Roman" panose="02020603050405020304" charset="0"/>
                <a:ea typeface="宋体" panose="02010600030101010101" pitchFamily="2" charset="-122"/>
                <a:cs typeface="Times New Roman" panose="02020603050405020304" charset="0"/>
                <a:sym typeface="+mn-ea"/>
              </a:rPr>
              <a:t>I feel much affection for my mum, whose words and actions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have a positive effect on </a:t>
            </a:r>
            <a:r>
              <a:rPr lang="zh-CN" altLang="en-US" sz="2800">
                <a:latin typeface="Times New Roman" panose="02020603050405020304" charset="0"/>
                <a:ea typeface="宋体" panose="02010600030101010101" pitchFamily="2" charset="-122"/>
                <a:cs typeface="Times New Roman" panose="02020603050405020304" charset="0"/>
                <a:sym typeface="+mn-ea"/>
              </a:rPr>
              <a:t>me.</a:t>
            </a:r>
            <a:endParaRPr lang="zh-CN"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nvSpPr>
        <p:spPr>
          <a:xfrm>
            <a:off x="309245" y="2068830"/>
            <a:ext cx="8195945"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事实上，当别人使用这种方法时，孩子们</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认为这种方法是有效的</a:t>
            </a:r>
            <a:r>
              <a:rPr lang="zh-CN" altLang="en-US" sz="2800">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rPr>
              <a:t>（</a:t>
            </a:r>
            <a:r>
              <a:rPr lang="zh-CN" altLang="en-US" sz="2000" b="1">
                <a:solidFill>
                  <a:schemeClr val="accent6">
                    <a:lumMod val="75000"/>
                  </a:schemeClr>
                </a:solidFill>
                <a:sym typeface="+mn-ea"/>
              </a:rPr>
              <a:t>2022全国乙卷</a:t>
            </a:r>
            <a:r>
              <a:rPr lang="zh-CN" altLang="en-US" sz="2000" b="1">
                <a:solidFill>
                  <a:schemeClr val="accent6">
                    <a:lumMod val="75000"/>
                  </a:schemeClr>
                </a:solidFill>
              </a:rPr>
              <a:t>）</a:t>
            </a:r>
            <a:endParaRPr lang="zh-CN" altLang="en-US" sz="2000" b="1">
              <a:solidFill>
                <a:schemeClr val="accent6">
                  <a:lumMod val="75000"/>
                </a:schemeClr>
              </a:solidFill>
            </a:endParaRPr>
          </a:p>
        </p:txBody>
      </p:sp>
      <p:sp>
        <p:nvSpPr>
          <p:cNvPr id="10" name="文本框 9"/>
          <p:cNvSpPr txBox="1"/>
          <p:nvPr/>
        </p:nvSpPr>
        <p:spPr>
          <a:xfrm>
            <a:off x="300990" y="2908935"/>
            <a:ext cx="9777095" cy="521970"/>
          </a:xfrm>
          <a:prstGeom prst="rect">
            <a:avLst/>
          </a:prstGeom>
          <a:noFill/>
        </p:spPr>
        <p:txBody>
          <a:bodyPr wrap="square" rtlCol="0" anchor="t">
            <a:spAutoFit/>
          </a:bodyPr>
          <a:p>
            <a:r>
              <a:rPr lang="zh-CN" altLang="en-US" sz="2800">
                <a:latin typeface="Times New Roman" panose="02020603050405020304" charset="0"/>
                <a:ea typeface="宋体" panose="02010600030101010101" pitchFamily="2" charset="-122"/>
                <a:cs typeface="Times New Roman" panose="02020603050405020304" charset="0"/>
                <a:sym typeface="+mn-ea"/>
              </a:rPr>
              <a:t>In fact, children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consider this method effective</a:t>
            </a:r>
            <a:r>
              <a:rPr lang="en-US" altLang="zh-CN" sz="2800">
                <a:latin typeface="Times New Roman" panose="02020603050405020304" charset="0"/>
                <a:ea typeface="宋体" panose="02010600030101010101" pitchFamily="2" charset="-122"/>
                <a:cs typeface="Times New Roman" panose="02020603050405020304" charset="0"/>
                <a:sym typeface="+mn-ea"/>
              </a:rPr>
              <a:t> </a:t>
            </a:r>
            <a:r>
              <a:rPr lang="zh-CN" altLang="en-US" sz="2800">
                <a:latin typeface="Times New Roman" panose="02020603050405020304" charset="0"/>
                <a:ea typeface="宋体" panose="02010600030101010101" pitchFamily="2" charset="-122"/>
                <a:cs typeface="Times New Roman" panose="02020603050405020304" charset="0"/>
                <a:sym typeface="+mn-ea"/>
              </a:rPr>
              <a:t>when others use it.</a:t>
            </a:r>
            <a:endParaRPr lang="zh-CN"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309245" y="655955"/>
            <a:ext cx="10161270" cy="521970"/>
          </a:xfrm>
          <a:prstGeom prst="rect">
            <a:avLst/>
          </a:prstGeom>
          <a:noFill/>
        </p:spPr>
        <p:txBody>
          <a:bodyPr wrap="square" rtlCol="0" anchor="t">
            <a:spAutoFit/>
          </a:bodyPr>
          <a:p>
            <a:pPr algn="l">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希望我的建议能很快</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得到落实</a:t>
            </a:r>
            <a:r>
              <a:rPr lang="zh-CN" altLang="en-US" sz="2800">
                <a:latin typeface="宋体" panose="02010600030101010101" pitchFamily="2" charset="-122"/>
                <a:ea typeface="宋体" panose="02010600030101010101" pitchFamily="2" charset="-122"/>
                <a:cs typeface="宋体" panose="02010600030101010101" pitchFamily="2" charset="-122"/>
              </a:rPr>
              <a:t>，解决这些问题。</a:t>
            </a:r>
            <a:r>
              <a:rPr lang="zh-CN" altLang="en-US" sz="2000" b="1">
                <a:solidFill>
                  <a:schemeClr val="accent6">
                    <a:lumMod val="75000"/>
                  </a:schemeClr>
                </a:solidFill>
              </a:rPr>
              <a:t>(</a:t>
            </a:r>
            <a:r>
              <a:rPr lang="zh-CN" altLang="en-US" sz="2000" b="1">
                <a:solidFill>
                  <a:schemeClr val="accent6">
                    <a:lumMod val="75000"/>
                  </a:schemeClr>
                </a:solidFill>
                <a:sym typeface="+mn-ea"/>
              </a:rPr>
              <a:t>应用文之建议信</a:t>
            </a:r>
            <a:r>
              <a:rPr lang="zh-CN" altLang="en-US" sz="2000" b="1">
                <a:solidFill>
                  <a:schemeClr val="accent6">
                    <a:lumMod val="75000"/>
                  </a:schemeClr>
                </a:solidFill>
              </a:rPr>
              <a:t>)</a:t>
            </a:r>
            <a:endParaRPr lang="zh-CN" altLang="en-US" sz="2000" b="1">
              <a:solidFill>
                <a:schemeClr val="accent6">
                  <a:lumMod val="75000"/>
                </a:schemeClr>
              </a:solidFill>
            </a:endParaRPr>
          </a:p>
        </p:txBody>
      </p:sp>
      <p:pic>
        <p:nvPicPr>
          <p:cNvPr id="16" name="图片 15"/>
          <p:cNvPicPr>
            <a:picLocks noChangeAspect="1"/>
          </p:cNvPicPr>
          <p:nvPr/>
        </p:nvPicPr>
        <p:blipFill>
          <a:blip r:embed="rId3"/>
          <a:stretch>
            <a:fillRect/>
          </a:stretch>
        </p:blipFill>
        <p:spPr>
          <a:xfrm>
            <a:off x="10078085" y="1409700"/>
            <a:ext cx="2390775" cy="2724150"/>
          </a:xfrm>
          <a:prstGeom prst="rect">
            <a:avLst/>
          </a:prstGeom>
        </p:spPr>
      </p:pic>
      <p:pic>
        <p:nvPicPr>
          <p:cNvPr id="17" name="图片 16"/>
          <p:cNvPicPr>
            <a:picLocks noChangeAspect="1"/>
          </p:cNvPicPr>
          <p:nvPr/>
        </p:nvPicPr>
        <p:blipFill>
          <a:blip r:embed="rId4"/>
          <a:stretch>
            <a:fillRect/>
          </a:stretch>
        </p:blipFill>
        <p:spPr>
          <a:xfrm>
            <a:off x="7973060" y="4761865"/>
            <a:ext cx="1990725" cy="1752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6" grpId="0"/>
      <p:bldP spid="6"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106680"/>
            <a:ext cx="6096000" cy="460375"/>
          </a:xfrm>
          <a:prstGeom prst="rect">
            <a:avLst/>
          </a:prstGeom>
          <a:noFill/>
        </p:spPr>
        <p:txBody>
          <a:bodyPr wrap="square" rtlCol="0" anchor="t">
            <a:spAutoFit/>
          </a:bodyPr>
          <a:p>
            <a:r>
              <a:rPr lang="zh-CN" altLang="en-US" sz="2400" b="1">
                <a:solidFill>
                  <a:srgbClr val="7030A0"/>
                </a:solidFill>
              </a:rPr>
              <a:t>flood	/flʌd/	n.洪水;大量 vi.淹没</a:t>
            </a:r>
            <a:endParaRPr lang="zh-CN" altLang="en-US" sz="2400" b="1">
              <a:solidFill>
                <a:srgbClr val="7030A0"/>
              </a:solidFill>
            </a:endParaRPr>
          </a:p>
        </p:txBody>
      </p:sp>
      <p:sp>
        <p:nvSpPr>
          <p:cNvPr id="3" name="文本框 2"/>
          <p:cNvSpPr txBox="1"/>
          <p:nvPr/>
        </p:nvSpPr>
        <p:spPr>
          <a:xfrm>
            <a:off x="475615" y="1148715"/>
            <a:ext cx="10915650"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 </a:t>
            </a:r>
            <a:r>
              <a:rPr lang="zh-CN" altLang="en-US" sz="2800" b="1">
                <a:solidFill>
                  <a:srgbClr val="C00000"/>
                </a:solidFill>
                <a:latin typeface="Times New Roman" panose="02020603050405020304" charset="0"/>
                <a:cs typeface="Times New Roman" panose="02020603050405020304" charset="0"/>
              </a:rPr>
              <a:t>A sweet peace flooded into me</a:t>
            </a:r>
            <a:r>
              <a:rPr lang="zh-CN" altLang="en-US" sz="2800">
                <a:latin typeface="Times New Roman" panose="02020603050405020304" charset="0"/>
                <a:cs typeface="Times New Roman" panose="02020603050405020304" charset="0"/>
              </a:rPr>
              <a:t> like a blessing, which made me hopeful again.</a:t>
            </a:r>
            <a:endParaRPr lang="zh-CN" altLang="en-US" sz="2800">
              <a:latin typeface="Times New Roman" panose="02020603050405020304" charset="0"/>
              <a:cs typeface="Times New Roman" panose="02020603050405020304" charset="0"/>
            </a:endParaRPr>
          </a:p>
        </p:txBody>
      </p:sp>
      <p:sp>
        <p:nvSpPr>
          <p:cNvPr id="5" name="文本框 4"/>
          <p:cNvSpPr txBox="1"/>
          <p:nvPr/>
        </p:nvSpPr>
        <p:spPr>
          <a:xfrm>
            <a:off x="475615" y="2829560"/>
            <a:ext cx="9099550"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As I returned to the farm, my thoughts </a:t>
            </a:r>
            <a:r>
              <a:rPr lang="zh-CN" altLang="en-US" sz="2400" b="1">
                <a:solidFill>
                  <a:srgbClr val="C00000"/>
                </a:solidFill>
                <a:latin typeface="Times New Roman" panose="02020603050405020304" charset="0"/>
                <a:cs typeface="Times New Roman" panose="02020603050405020304" charset="0"/>
              </a:rPr>
              <a:t>were flooded with memories of that day</a:t>
            </a:r>
            <a:r>
              <a:rPr lang="zh-CN" altLang="en-US" sz="2400">
                <a:latin typeface="Times New Roman" panose="02020603050405020304" charset="0"/>
                <a:cs typeface="Times New Roman" panose="02020603050405020304" charset="0"/>
              </a:rPr>
              <a:t>-the way the bird had looked at me with such gratitude, its tiny body trembling in my hands as I carefully freed it from the spider's web. </a:t>
            </a:r>
            <a:endParaRPr lang="zh-CN" altLang="en-US" sz="2400">
              <a:latin typeface="Times New Roman" panose="02020603050405020304" charset="0"/>
              <a:cs typeface="Times New Roman" panose="02020603050405020304" charset="0"/>
            </a:endParaRPr>
          </a:p>
        </p:txBody>
      </p:sp>
      <p:sp>
        <p:nvSpPr>
          <p:cNvPr id="6" name="文本框 5"/>
          <p:cNvSpPr txBox="1"/>
          <p:nvPr/>
        </p:nvSpPr>
        <p:spPr>
          <a:xfrm>
            <a:off x="164465" y="4494530"/>
            <a:ext cx="9211945"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When I accepted the prize on the stage, </a:t>
            </a:r>
            <a:r>
              <a:rPr lang="zh-CN" altLang="en-US" sz="2400" b="1">
                <a:solidFill>
                  <a:srgbClr val="C00000"/>
                </a:solidFill>
                <a:latin typeface="Times New Roman" panose="02020603050405020304" charset="0"/>
                <a:cs typeface="Times New Roman" panose="02020603050405020304" charset="0"/>
              </a:rPr>
              <a:t>excitement and pride flooded over me</a:t>
            </a:r>
            <a:r>
              <a:rPr lang="zh-CN" altLang="en-US" sz="2400">
                <a:latin typeface="Times New Roman" panose="02020603050405020304" charset="0"/>
                <a:cs typeface="Times New Roman" panose="02020603050405020304" charset="0"/>
              </a:rPr>
              <a:t> all of a sudden.</a:t>
            </a:r>
            <a:endParaRPr lang="zh-CN" altLang="en-US" sz="2400">
              <a:latin typeface="Times New Roman" panose="02020603050405020304" charset="0"/>
              <a:cs typeface="Times New Roman" panose="02020603050405020304" charset="0"/>
            </a:endParaRPr>
          </a:p>
        </p:txBody>
      </p:sp>
      <p:sp>
        <p:nvSpPr>
          <p:cNvPr id="8" name="文本框 7"/>
          <p:cNvSpPr txBox="1"/>
          <p:nvPr/>
        </p:nvSpPr>
        <p:spPr>
          <a:xfrm>
            <a:off x="5188585" y="5529580"/>
            <a:ext cx="7012940" cy="138366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Exploding into wilder laughter, people </a:t>
            </a:r>
            <a:r>
              <a:rPr lang="zh-CN" altLang="en-US" sz="2800" b="1">
                <a:solidFill>
                  <a:srgbClr val="C00000"/>
                </a:solidFill>
                <a:latin typeface="Times New Roman" panose="02020603050405020304" charset="0"/>
                <a:cs typeface="Times New Roman" panose="02020603050405020304" charset="0"/>
              </a:rPr>
              <a:t>came flooding in</a:t>
            </a:r>
            <a:r>
              <a:rPr lang="zh-CN" altLang="en-US" sz="2800">
                <a:latin typeface="Times New Roman" panose="02020603050405020304" charset="0"/>
                <a:cs typeface="Times New Roman" panose="02020603050405020304" charset="0"/>
              </a:rPr>
              <a:t>, handing their donations to help the shelter.</a:t>
            </a:r>
            <a:endParaRPr lang="zh-CN" altLang="en-US" sz="2800">
              <a:latin typeface="Times New Roman" panose="02020603050405020304" charset="0"/>
              <a:cs typeface="Times New Roman" panose="02020603050405020304" charset="0"/>
            </a:endParaRPr>
          </a:p>
        </p:txBody>
      </p:sp>
      <p:sp>
        <p:nvSpPr>
          <p:cNvPr id="9" name="文本框 8"/>
          <p:cNvSpPr txBox="1"/>
          <p:nvPr/>
        </p:nvSpPr>
        <p:spPr>
          <a:xfrm>
            <a:off x="475615" y="522605"/>
            <a:ext cx="11329035" cy="73723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sym typeface="+mn-ea"/>
              </a:rPr>
              <a:t>1.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一种甜蜜的平静像一种祝福一样</a:t>
            </a:r>
            <a:r>
              <a:rPr lang="zh-CN" altLang="en-US" sz="24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涌入</a:t>
            </a:r>
            <a:r>
              <a:rPr lang="zh-CN" altLang="en-US" sz="2400" b="1">
                <a:solidFill>
                  <a:srgbClr val="C00000"/>
                </a:solidFill>
                <a:latin typeface="Times New Roman" panose="02020603050405020304" charset="0"/>
                <a:cs typeface="Times New Roman" panose="02020603050405020304" charset="0"/>
                <a:sym typeface="+mn-ea"/>
              </a:rPr>
              <a:t>我的心中</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，这让我再次充满了希望。</a:t>
            </a:r>
            <a:r>
              <a:rPr lang="zh-CN" altLang="en-US" sz="1800" b="1">
                <a:solidFill>
                  <a:schemeClr val="accent6">
                    <a:lumMod val="75000"/>
                  </a:schemeClr>
                </a:solidFill>
                <a:sym typeface="+mn-ea"/>
              </a:rPr>
              <a:t>(读后续写之社会温情篇：助人亦助己)</a:t>
            </a:r>
            <a:endParaRPr lang="zh-CN" altLang="en-US" sz="1800" b="1">
              <a:solidFill>
                <a:schemeClr val="accent6">
                  <a:lumMod val="75000"/>
                </a:schemeClr>
              </a:solidFill>
              <a:sym typeface="+mn-ea"/>
            </a:endParaRPr>
          </a:p>
        </p:txBody>
      </p:sp>
      <p:sp>
        <p:nvSpPr>
          <p:cNvPr id="10" name="文本框 9"/>
          <p:cNvSpPr txBox="1"/>
          <p:nvPr/>
        </p:nvSpPr>
        <p:spPr>
          <a:xfrm>
            <a:off x="475615" y="1877695"/>
            <a:ext cx="11886565" cy="1106805"/>
          </a:xfrm>
          <a:prstGeom prst="rect">
            <a:avLst/>
          </a:prstGeom>
          <a:noFill/>
        </p:spPr>
        <p:txBody>
          <a:bodyPr wrap="square" rtlCol="0" anchor="t">
            <a:spAutoFit/>
          </a:bodyPr>
          <a:p>
            <a:pPr algn="l">
              <a:buClrTx/>
              <a:buSzTx/>
              <a:buFontTx/>
            </a:pPr>
            <a:r>
              <a:rPr lang="en-US" altLang="zh-CN" sz="2400">
                <a:latin typeface="宋体" panose="02010600030101010101" pitchFamily="2" charset="-122"/>
                <a:ea typeface="宋体" panose="02010600030101010101" pitchFamily="2" charset="-122"/>
                <a:cs typeface="宋体" panose="02010600030101010101" pitchFamily="2" charset="-122"/>
              </a:rPr>
              <a:t>2. </a:t>
            </a:r>
            <a:r>
              <a:rPr lang="zh-CN" altLang="en-US" sz="2400">
                <a:latin typeface="宋体" panose="02010600030101010101" pitchFamily="2" charset="-122"/>
                <a:ea typeface="宋体" panose="02010600030101010101" pitchFamily="2" charset="-122"/>
                <a:cs typeface="宋体" panose="02010600030101010101" pitchFamily="2" charset="-122"/>
              </a:rPr>
              <a:t>当我回到农场时，我的脑海里</a:t>
            </a:r>
            <a:r>
              <a:rPr lang="zh-CN" altLang="en-US" sz="2400" b="1">
                <a:solidFill>
                  <a:srgbClr val="C00000"/>
                </a:solidFill>
                <a:latin typeface="Times New Roman" panose="02020603050405020304" charset="0"/>
                <a:cs typeface="Times New Roman" panose="02020603050405020304" charset="0"/>
              </a:rPr>
              <a:t>充满了那天的回忆</a:t>
            </a:r>
            <a:r>
              <a:rPr lang="zh-CN" altLang="en-US" sz="2400">
                <a:latin typeface="宋体" panose="02010600030101010101" pitchFamily="2" charset="-122"/>
                <a:ea typeface="宋体" panose="02010600030101010101" pitchFamily="2" charset="-122"/>
                <a:cs typeface="宋体" panose="02010600030101010101" pitchFamily="2" charset="-122"/>
              </a:rPr>
              <a:t>——那只鸟用感激的眼神看着我，当我小心翼翼地把它从蜘蛛网中解救出来时，它小小的身体在我手中颤抖。</a:t>
            </a:r>
            <a:r>
              <a:rPr lang="zh-CN" altLang="en-US" sz="1800" b="1">
                <a:solidFill>
                  <a:schemeClr val="accent6">
                    <a:lumMod val="75000"/>
                  </a:schemeClr>
                </a:solidFill>
              </a:rPr>
              <a:t>(</a:t>
            </a:r>
            <a:r>
              <a:rPr lang="zh-CN" altLang="en-US" sz="1800" b="1">
                <a:solidFill>
                  <a:schemeClr val="accent6">
                    <a:lumMod val="75000"/>
                  </a:schemeClr>
                </a:solidFill>
                <a:sym typeface="+mn-ea"/>
              </a:rPr>
              <a:t>2023浙江英语首考读后续写</a:t>
            </a:r>
            <a:r>
              <a:rPr lang="zh-CN" altLang="en-US" sz="1800" b="1">
                <a:solidFill>
                  <a:schemeClr val="accent6">
                    <a:lumMod val="75000"/>
                  </a:schemeClr>
                </a:solidFill>
              </a:rPr>
              <a:t>)</a:t>
            </a:r>
            <a:endParaRPr lang="zh-CN" altLang="en-US" sz="1800" b="1">
              <a:solidFill>
                <a:schemeClr val="accent6">
                  <a:lumMod val="75000"/>
                </a:schemeClr>
              </a:solidFill>
            </a:endParaRPr>
          </a:p>
        </p:txBody>
      </p:sp>
      <p:sp>
        <p:nvSpPr>
          <p:cNvPr id="13" name="文本框 12"/>
          <p:cNvSpPr txBox="1"/>
          <p:nvPr/>
        </p:nvSpPr>
        <p:spPr>
          <a:xfrm>
            <a:off x="309245" y="3971925"/>
            <a:ext cx="10099675" cy="46037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sym typeface="+mn-ea"/>
              </a:rPr>
              <a:t>3.</a:t>
            </a:r>
            <a:r>
              <a:rPr lang="zh-CN" altLang="en-US" sz="2400">
                <a:latin typeface="宋体" panose="02010600030101010101" pitchFamily="2" charset="-122"/>
                <a:ea typeface="宋体" panose="02010600030101010101" pitchFamily="2" charset="-122"/>
                <a:sym typeface="+mn-ea"/>
              </a:rPr>
              <a:t>当我在台上领奖的时候，</a:t>
            </a:r>
            <a:r>
              <a:rPr lang="zh-CN" altLang="en-US" sz="2400" b="1">
                <a:solidFill>
                  <a:srgbClr val="C00000"/>
                </a:solidFill>
                <a:latin typeface="Times New Roman" panose="02020603050405020304" charset="0"/>
                <a:cs typeface="Times New Roman" panose="02020603050405020304" charset="0"/>
                <a:sym typeface="+mn-ea"/>
              </a:rPr>
              <a:t>我突然感到兴奋和骄傲</a:t>
            </a:r>
            <a:r>
              <a:rPr lang="zh-CN" altLang="en-US" sz="2400">
                <a:latin typeface="宋体" panose="02010600030101010101" pitchFamily="2" charset="-122"/>
                <a:ea typeface="宋体" panose="02010600030101010101" pitchFamily="2" charset="-122"/>
                <a:sym typeface="+mn-ea"/>
              </a:rPr>
              <a:t>。</a:t>
            </a:r>
            <a:r>
              <a:rPr lang="zh-CN" altLang="en-US" sz="1800" b="1">
                <a:solidFill>
                  <a:schemeClr val="accent6">
                    <a:lumMod val="75000"/>
                  </a:schemeClr>
                </a:solidFill>
                <a:sym typeface="+mn-ea"/>
              </a:rPr>
              <a:t>(应用文之学校生活)</a:t>
            </a:r>
            <a:endParaRPr lang="zh-CN" altLang="en-US" sz="2400">
              <a:latin typeface="宋体" panose="02010600030101010101" pitchFamily="2" charset="-122"/>
              <a:ea typeface="宋体" panose="02010600030101010101" pitchFamily="2" charset="-122"/>
              <a:sym typeface="+mn-ea"/>
            </a:endParaRPr>
          </a:p>
        </p:txBody>
      </p:sp>
      <p:sp>
        <p:nvSpPr>
          <p:cNvPr id="16" name="文本框 15"/>
          <p:cNvSpPr txBox="1"/>
          <p:nvPr/>
        </p:nvSpPr>
        <p:spPr>
          <a:xfrm>
            <a:off x="5188585" y="5064125"/>
            <a:ext cx="7714615" cy="46037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rPr>
              <a:t>4.</a:t>
            </a:r>
            <a:r>
              <a:rPr lang="zh-CN" altLang="en-US" sz="2400">
                <a:latin typeface="宋体" panose="02010600030101010101" pitchFamily="2" charset="-122"/>
                <a:ea typeface="宋体" panose="02010600030101010101" pitchFamily="2" charset="-122"/>
              </a:rPr>
              <a:t>人们笑着</a:t>
            </a:r>
            <a:r>
              <a:rPr lang="zh-CN" altLang="en-US" sz="2400" b="1">
                <a:solidFill>
                  <a:srgbClr val="C00000"/>
                </a:solidFill>
                <a:latin typeface="Times New Roman" panose="02020603050405020304" charset="0"/>
                <a:cs typeface="Times New Roman" panose="02020603050405020304" charset="0"/>
              </a:rPr>
              <a:t>涌了进来</a:t>
            </a:r>
            <a:r>
              <a:rPr lang="zh-CN" altLang="en-US" sz="2400">
                <a:latin typeface="宋体" panose="02010600030101010101" pitchFamily="2" charset="-122"/>
                <a:ea typeface="宋体" panose="02010600030101010101" pitchFamily="2" charset="-122"/>
              </a:rPr>
              <a:t>，捐款来帮助避难所。</a:t>
            </a:r>
            <a:r>
              <a:rPr lang="zh-CN" altLang="en-US" b="1">
                <a:solidFill>
                  <a:schemeClr val="accent6">
                    <a:lumMod val="75000"/>
                  </a:schemeClr>
                </a:solidFill>
                <a:sym typeface="+mn-ea"/>
              </a:rPr>
              <a:t>(续写)</a:t>
            </a:r>
            <a:endParaRPr lang="zh-CN" altLang="en-US" sz="2400">
              <a:latin typeface="宋体" panose="02010600030101010101" pitchFamily="2" charset="-122"/>
              <a:ea typeface="宋体" panose="02010600030101010101" pitchFamily="2" charset="-122"/>
            </a:endParaRPr>
          </a:p>
        </p:txBody>
      </p:sp>
      <p:pic>
        <p:nvPicPr>
          <p:cNvPr id="17" name="图片 16"/>
          <p:cNvPicPr>
            <a:picLocks noChangeAspect="1"/>
          </p:cNvPicPr>
          <p:nvPr/>
        </p:nvPicPr>
        <p:blipFill>
          <a:blip r:embed="rId3"/>
          <a:stretch>
            <a:fillRect/>
          </a:stretch>
        </p:blipFill>
        <p:spPr>
          <a:xfrm>
            <a:off x="9375775" y="2637155"/>
            <a:ext cx="2816225" cy="2149475"/>
          </a:xfrm>
          <a:prstGeom prst="rect">
            <a:avLst/>
          </a:prstGeom>
        </p:spPr>
      </p:pic>
      <p:pic>
        <p:nvPicPr>
          <p:cNvPr id="18" name="图片 17" descr="运动-领奖"/>
          <p:cNvPicPr>
            <a:picLocks noChangeAspect="1"/>
          </p:cNvPicPr>
          <p:nvPr/>
        </p:nvPicPr>
        <p:blipFill>
          <a:blip r:embed="rId4"/>
          <a:stretch>
            <a:fillRect/>
          </a:stretch>
        </p:blipFill>
        <p:spPr>
          <a:xfrm>
            <a:off x="2753995" y="4786630"/>
            <a:ext cx="2311400" cy="21710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1"/>
      <p:bldP spid="6" grpId="0"/>
      <p:bldP spid="6" grpId="1"/>
      <p:bldP spid="8" grpId="0"/>
      <p:bldP spid="8" grpId="1"/>
      <p:bldP spid="5" grpId="0"/>
      <p:bldP spid="5"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length	/leŋθ/	n.长;长度</a:t>
            </a:r>
            <a:endParaRPr lang="zh-CN" altLang="en-US" sz="2400" b="1">
              <a:solidFill>
                <a:srgbClr val="7030A0"/>
              </a:solidFill>
            </a:endParaRPr>
          </a:p>
        </p:txBody>
      </p:sp>
      <p:sp>
        <p:nvSpPr>
          <p:cNvPr id="101" name="文本框 100"/>
          <p:cNvSpPr txBox="1"/>
          <p:nvPr>
            <p:custDataLst>
              <p:tags r:id="rId3"/>
            </p:custDataLst>
          </p:nvPr>
        </p:nvSpPr>
        <p:spPr>
          <a:xfrm>
            <a:off x="394970" y="1864995"/>
            <a:ext cx="9892665" cy="1383665"/>
          </a:xfrm>
          <a:prstGeom prst="rect">
            <a:avLst/>
          </a:prstGeom>
          <a:noFill/>
          <a:ln w="9525">
            <a:noFill/>
          </a:ln>
        </p:spPr>
        <p:txBody>
          <a:bodyPr wrap="square">
            <a:spAutoFit/>
          </a:bodyPr>
          <a:p>
            <a:pPr indent="304800"/>
            <a:r>
              <a:rPr lang="en-US" sz="2800" b="0">
                <a:latin typeface="Times New Roman" panose="02020603050405020304" charset="0"/>
                <a:ea typeface="宋体" panose="02010600030101010101" pitchFamily="2" charset="-122"/>
                <a:cs typeface="Times New Roman" panose="02020603050405020304" charset="0"/>
              </a:rPr>
              <a:t>After </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lengthy discussions</a:t>
            </a:r>
            <a:r>
              <a:rPr lang="zh-CN" sz="2800" b="0">
                <a:latin typeface="Times New Roman" panose="02020603050405020304" charset="0"/>
                <a:ea typeface="宋体" panose="02010600030101010101" pitchFamily="2" charset="-122"/>
                <a:cs typeface="Times New Roman" panose="02020603050405020304" charset="0"/>
              </a:rPr>
              <a:t>，</a:t>
            </a:r>
            <a:r>
              <a:rPr lang="en-US" sz="2800" b="0">
                <a:latin typeface="Times New Roman" panose="02020603050405020304" charset="0"/>
                <a:ea typeface="宋体" panose="02010600030101010101" pitchFamily="2" charset="-122"/>
                <a:cs typeface="Times New Roman" panose="02020603050405020304" charset="0"/>
              </a:rPr>
              <a:t>we somehow agreed to do a study on the tactile-kinesthetic perception of space. I wasn’t sure what it meant</a:t>
            </a:r>
            <a:r>
              <a:rPr lang="zh-CN" sz="2800" b="0">
                <a:latin typeface="Times New Roman" panose="02020603050405020304" charset="0"/>
                <a:ea typeface="宋体" panose="02010600030101010101" pitchFamily="2" charset="-122"/>
                <a:cs typeface="Times New Roman" panose="02020603050405020304" charset="0"/>
              </a:rPr>
              <a:t>，</a:t>
            </a:r>
            <a:r>
              <a:rPr lang="en-US" sz="2800" b="0">
                <a:latin typeface="Times New Roman" panose="02020603050405020304" charset="0"/>
                <a:ea typeface="宋体" panose="02010600030101010101" pitchFamily="2" charset="-122"/>
                <a:cs typeface="Times New Roman" panose="02020603050405020304" charset="0"/>
              </a:rPr>
              <a:t>but at least we had a topic.</a:t>
            </a:r>
            <a:endParaRPr lang="en-US" sz="28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custDataLst>
              <p:tags r:id="rId4"/>
            </p:custDataLst>
          </p:nvPr>
        </p:nvSpPr>
        <p:spPr>
          <a:xfrm>
            <a:off x="164465" y="4251960"/>
            <a:ext cx="9986645" cy="1383665"/>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The challenge is to put your feet first down</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 the length of the crack</a:t>
            </a:r>
            <a:r>
              <a:rPr lang="en-US" sz="2800" b="0">
                <a:latin typeface="Times New Roman" panose="02020603050405020304" charset="0"/>
                <a:ea typeface="宋体" panose="02010600030101010101" pitchFamily="2" charset="-122"/>
                <a:cs typeface="Times New Roman" panose="02020603050405020304" charset="0"/>
              </a:rPr>
              <a:t>, and then move your body sideways to swing along, before dropping five feet to the floor of the next space. </a:t>
            </a:r>
            <a:endParaRPr lang="en-US" sz="2800" b="0">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custDataLst>
              <p:tags r:id="rId5"/>
            </p:custDataLst>
          </p:nvPr>
        </p:nvSpPr>
        <p:spPr>
          <a:xfrm>
            <a:off x="394970" y="916305"/>
            <a:ext cx="10676890"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经过</a:t>
            </a:r>
            <a:r>
              <a:rPr lang="zh-CN" altLang="en-US" sz="2800" b="1">
                <a:solidFill>
                  <a:srgbClr val="C00000"/>
                </a:solidFill>
                <a:latin typeface="Times New Roman" panose="02020603050405020304" charset="0"/>
                <a:ea typeface="宋体" panose="02010600030101010101" pitchFamily="2" charset="-122"/>
                <a:cs typeface="Times New Roman" panose="02020603050405020304" charset="0"/>
              </a:rPr>
              <a:t>长时间的讨论</a:t>
            </a:r>
            <a:r>
              <a:rPr lang="zh-CN" altLang="en-US" sz="2800">
                <a:latin typeface="宋体" panose="02010600030101010101" pitchFamily="2" charset="-122"/>
                <a:ea typeface="宋体" panose="02010600030101010101" pitchFamily="2" charset="-122"/>
                <a:cs typeface="宋体" panose="02010600030101010101" pitchFamily="2" charset="-122"/>
              </a:rPr>
              <a:t>，我们同意对空间的触觉-动觉知觉进行研究。我不确定这是什么意思，但至少我们有了一个话题。</a:t>
            </a:r>
            <a:r>
              <a:rPr lang="zh-CN" altLang="en-US" sz="2000" b="1">
                <a:solidFill>
                  <a:schemeClr val="accent6">
                    <a:lumMod val="75000"/>
                  </a:schemeClr>
                </a:solidFill>
                <a:sym typeface="+mn-ea"/>
              </a:rPr>
              <a:t>(2022年1月·浙江卷)</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custDataLst>
              <p:tags r:id="rId6"/>
            </p:custDataLst>
          </p:nvPr>
        </p:nvSpPr>
        <p:spPr>
          <a:xfrm>
            <a:off x="394970" y="3250565"/>
            <a:ext cx="11412220"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挑战是先把你的脚放在</a:t>
            </a:r>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rPr>
              <a:t>裂缝的长度</a:t>
            </a:r>
            <a:r>
              <a:rPr lang="zh-CN" altLang="en-US" sz="2800">
                <a:latin typeface="宋体" panose="02010600030101010101" pitchFamily="2" charset="-122"/>
                <a:ea typeface="宋体" panose="02010600030101010101" pitchFamily="2" charset="-122"/>
                <a:cs typeface="宋体" panose="02010600030101010101" pitchFamily="2" charset="-122"/>
              </a:rPr>
              <a:t>上，然后把你的身体侧向摆动，然后再下降五英尺到下一个空间的地板上。</a:t>
            </a:r>
            <a:r>
              <a:rPr lang="zh-CN" altLang="en-US" sz="2000" b="1">
                <a:solidFill>
                  <a:schemeClr val="accent6">
                    <a:lumMod val="75000"/>
                  </a:schemeClr>
                </a:solidFill>
              </a:rPr>
              <a:t>(续写之</a:t>
            </a:r>
            <a:r>
              <a:rPr lang="zh-CN" altLang="en-US" sz="2000" b="1">
                <a:solidFill>
                  <a:schemeClr val="accent6">
                    <a:lumMod val="75000"/>
                  </a:schemeClr>
                </a:solidFill>
                <a:sym typeface="+mn-ea"/>
              </a:rPr>
              <a:t>洞穴遇险</a:t>
            </a:r>
            <a:r>
              <a:rPr lang="zh-CN" altLang="en-US" sz="2000" b="1">
                <a:solidFill>
                  <a:schemeClr val="accent6">
                    <a:lumMod val="75000"/>
                  </a:schemeClr>
                </a:solidFill>
              </a:rPr>
              <a:t>)</a:t>
            </a:r>
            <a:endParaRPr lang="zh-CN" altLang="en-US" sz="2000" b="1">
              <a:solidFill>
                <a:schemeClr val="accent6">
                  <a:lumMod val="75000"/>
                </a:schemeClr>
              </a:solidFill>
            </a:endParaRPr>
          </a:p>
        </p:txBody>
      </p:sp>
      <p:pic>
        <p:nvPicPr>
          <p:cNvPr id="7" name="图片 6"/>
          <p:cNvPicPr>
            <a:picLocks noChangeAspect="1"/>
          </p:cNvPicPr>
          <p:nvPr/>
        </p:nvPicPr>
        <p:blipFill>
          <a:blip r:embed="rId7"/>
          <a:stretch>
            <a:fillRect/>
          </a:stretch>
        </p:blipFill>
        <p:spPr>
          <a:xfrm>
            <a:off x="10201275" y="3922395"/>
            <a:ext cx="1990725" cy="2590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to="" calcmode="lin" valueType="num">
                                      <p:cBhvr>
                                        <p:cTn id="7" dur="1" fill="hold"/>
                                        <p:tgtEl>
                                          <p:spTgt spid="10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3" grpId="0"/>
      <p:bldP spid="3"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325120" y="2950210"/>
            <a:ext cx="9318625" cy="958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13800" b="1" dirty="0">
                <a:solidFill>
                  <a:srgbClr val="67AC31"/>
                </a:solidFill>
                <a:latin typeface="+mn-lt"/>
                <a:ea typeface="+mn-ea"/>
                <a:cs typeface="+mn-ea"/>
                <a:sym typeface="+mn-lt"/>
              </a:rPr>
              <a:t>Thank You</a:t>
            </a:r>
            <a:endParaRPr lang="en-US" altLang="zh-CN" sz="13800" b="1" dirty="0">
              <a:solidFill>
                <a:srgbClr val="67AC31"/>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096000" cy="460375"/>
          </a:xfrm>
          <a:prstGeom prst="rect">
            <a:avLst/>
          </a:prstGeom>
          <a:noFill/>
        </p:spPr>
        <p:txBody>
          <a:bodyPr wrap="square" rtlCol="0" anchor="t">
            <a:spAutoFit/>
          </a:bodyPr>
          <a:p>
            <a:r>
              <a:rPr lang="zh-CN" altLang="en-US" sz="2400" b="1">
                <a:solidFill>
                  <a:srgbClr val="7030A0"/>
                </a:solidFill>
              </a:rPr>
              <a:t>flood	/flʌd/	n.洪水;大量 vi.淹没</a:t>
            </a:r>
            <a:endParaRPr lang="zh-CN" altLang="en-US" sz="2400" b="1">
              <a:solidFill>
                <a:srgbClr val="7030A0"/>
              </a:solidFill>
            </a:endParaRPr>
          </a:p>
        </p:txBody>
      </p:sp>
      <p:sp>
        <p:nvSpPr>
          <p:cNvPr id="100" name="文本框 99"/>
          <p:cNvSpPr txBox="1"/>
          <p:nvPr/>
        </p:nvSpPr>
        <p:spPr>
          <a:xfrm>
            <a:off x="405130" y="5704205"/>
            <a:ext cx="6936105" cy="52197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The room </a:t>
            </a:r>
            <a:r>
              <a:rPr lang="zh-CN" altLang="en-US" sz="2800" b="1">
                <a:solidFill>
                  <a:srgbClr val="C00000"/>
                </a:solidFill>
                <a:latin typeface="Times New Roman" panose="02020603050405020304" charset="0"/>
                <a:cs typeface="Times New Roman" panose="02020603050405020304" charset="0"/>
              </a:rPr>
              <a:t>was flooded with evening light</a:t>
            </a:r>
            <a:r>
              <a:rPr lang="en-US" sz="2800" b="0">
                <a:latin typeface="Times New Roman" panose="02020603050405020304" charset="0"/>
                <a:ea typeface="宋体" panose="02010600030101010101" pitchFamily="2" charset="-122"/>
                <a:cs typeface="Times New Roman" panose="02020603050405020304" charset="0"/>
              </a:rPr>
              <a:t>. </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300990" y="1600200"/>
            <a:ext cx="11408410" cy="138366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Picturing the road cracked and </a:t>
            </a:r>
            <a:r>
              <a:rPr lang="zh-CN" altLang="en-US" sz="2800" b="1">
                <a:solidFill>
                  <a:srgbClr val="C00000"/>
                </a:solidFill>
                <a:latin typeface="Times New Roman" panose="02020603050405020304" charset="0"/>
                <a:cs typeface="Times New Roman" panose="02020603050405020304" charset="0"/>
              </a:rPr>
              <a:t>the car was flooded away</a:t>
            </a:r>
            <a:r>
              <a:rPr lang="zh-CN" altLang="en-US" sz="2800">
                <a:latin typeface="Times New Roman" panose="02020603050405020304" charset="0"/>
                <a:cs typeface="Times New Roman" panose="02020603050405020304" charset="0"/>
              </a:rPr>
              <a:t>，I felt more frightened and sensed death was waiting for me."Jump out of the car and ran to me！"Joe yelled and got off the truck，waiting for my action.</a:t>
            </a:r>
            <a:endParaRPr lang="zh-CN" altLang="en-US" sz="2800">
              <a:latin typeface="Times New Roman" panose="02020603050405020304" charset="0"/>
              <a:cs typeface="Times New Roman" panose="02020603050405020304" charset="0"/>
            </a:endParaRPr>
          </a:p>
        </p:txBody>
      </p:sp>
      <p:sp>
        <p:nvSpPr>
          <p:cNvPr id="9" name="文本框 8"/>
          <p:cNvSpPr txBox="1"/>
          <p:nvPr/>
        </p:nvSpPr>
        <p:spPr>
          <a:xfrm>
            <a:off x="300990" y="662940"/>
            <a:ext cx="11056620" cy="110680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5.</a:t>
            </a:r>
            <a:r>
              <a:rPr lang="zh-CN" altLang="en-US" sz="2400">
                <a:latin typeface="宋体" panose="02010600030101010101" pitchFamily="2" charset="-122"/>
                <a:ea typeface="宋体" panose="02010600030101010101" pitchFamily="2" charset="-122"/>
                <a:cs typeface="宋体" panose="02010600030101010101" pitchFamily="2" charset="-122"/>
              </a:rPr>
              <a:t>想象着道路破裂，</a:t>
            </a:r>
            <a:r>
              <a:rPr lang="zh-CN" altLang="en-US" sz="2400" b="1">
                <a:solidFill>
                  <a:srgbClr val="C00000"/>
                </a:solidFill>
                <a:latin typeface="Times New Roman" panose="02020603050405020304" charset="0"/>
                <a:cs typeface="Times New Roman" panose="02020603050405020304" charset="0"/>
              </a:rPr>
              <a:t>汽车被洪水冲走</a:t>
            </a:r>
            <a:r>
              <a:rPr lang="zh-CN" altLang="en-US" sz="2400">
                <a:latin typeface="宋体" panose="02010600030101010101" pitchFamily="2" charset="-122"/>
                <a:ea typeface="宋体" panose="02010600030101010101" pitchFamily="2" charset="-122"/>
                <a:cs typeface="宋体" panose="02010600030101010101" pitchFamily="2" charset="-122"/>
              </a:rPr>
              <a:t>，我感到更加害怕，感觉到死亡在等着我。“从车上跳出来，向我跑过来!”乔大叫着下了车，等着我的行动。</a:t>
            </a:r>
            <a:r>
              <a:rPr lang="zh-CN" altLang="en-US" sz="1800" b="1">
                <a:solidFill>
                  <a:schemeClr val="accent6">
                    <a:lumMod val="75000"/>
                  </a:schemeClr>
                </a:solidFill>
              </a:rPr>
              <a:t>(读后续写之</a:t>
            </a:r>
            <a:r>
              <a:rPr lang="zh-CN" altLang="en-US" sz="1800" b="1">
                <a:solidFill>
                  <a:schemeClr val="accent6">
                    <a:lumMod val="75000"/>
                  </a:schemeClr>
                </a:solidFill>
                <a:sym typeface="+mn-ea"/>
              </a:rPr>
              <a:t>人与自然1：困在洪水中</a:t>
            </a:r>
            <a:r>
              <a:rPr lang="zh-CN" altLang="en-US" sz="1800" b="1">
                <a:solidFill>
                  <a:schemeClr val="accent6">
                    <a:lumMod val="75000"/>
                  </a:schemeClr>
                </a:solidFill>
              </a:rPr>
              <a:t>)</a:t>
            </a:r>
            <a:endParaRPr lang="zh-CN" altLang="en-US" sz="1800" b="1">
              <a:solidFill>
                <a:schemeClr val="accent6">
                  <a:lumMod val="75000"/>
                </a:schemeClr>
              </a:solidFill>
            </a:endParaRPr>
          </a:p>
        </p:txBody>
      </p:sp>
      <p:sp>
        <p:nvSpPr>
          <p:cNvPr id="10" name="文本框 9"/>
          <p:cNvSpPr txBox="1"/>
          <p:nvPr/>
        </p:nvSpPr>
        <p:spPr>
          <a:xfrm>
            <a:off x="405130" y="2999740"/>
            <a:ext cx="6096000"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6. </a:t>
            </a:r>
            <a:r>
              <a:rPr lang="zh-CN" sz="2800">
                <a:latin typeface="宋体" panose="02010600030101010101" pitchFamily="2" charset="-122"/>
                <a:ea typeface="宋体" panose="02010600030101010101" pitchFamily="2" charset="-122"/>
                <a:cs typeface="宋体" panose="02010600030101010101" pitchFamily="2" charset="-122"/>
                <a:sym typeface="+mn-ea"/>
              </a:rPr>
              <a:t>她童年的往事</a:t>
            </a:r>
            <a:r>
              <a:rPr lang="zh-CN" altLang="en-US" sz="2800" b="1">
                <a:solidFill>
                  <a:srgbClr val="C00000"/>
                </a:solidFill>
                <a:latin typeface="Times New Roman" panose="02020603050405020304" charset="0"/>
                <a:cs typeface="Times New Roman" panose="02020603050405020304" charset="0"/>
                <a:sym typeface="+mn-ea"/>
              </a:rPr>
              <a:t>涌上心头</a:t>
            </a:r>
            <a:r>
              <a:rPr 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405130" y="3507105"/>
            <a:ext cx="7342505"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Memories of her childhood </a:t>
            </a:r>
            <a:r>
              <a:rPr lang="zh-CN" altLang="en-US" sz="2800" b="1">
                <a:solidFill>
                  <a:srgbClr val="C00000"/>
                </a:solidFill>
                <a:latin typeface="Times New Roman" panose="02020603050405020304" charset="0"/>
                <a:cs typeface="Times New Roman" panose="02020603050405020304" charset="0"/>
                <a:sym typeface="+mn-ea"/>
              </a:rPr>
              <a:t>came flooding back</a:t>
            </a:r>
            <a:r>
              <a:rPr lang="en-US" sz="2800">
                <a:latin typeface="Times New Roman" panose="02020603050405020304" charset="0"/>
                <a:ea typeface="宋体" panose="02010600030101010101" pitchFamily="2" charset="-122"/>
                <a:cs typeface="Times New Roman" panose="02020603050405020304" charset="0"/>
                <a:sym typeface="+mn-ea"/>
              </a:rPr>
              <a:t> .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6" name="文本框 15"/>
          <p:cNvSpPr txBox="1"/>
          <p:nvPr/>
        </p:nvSpPr>
        <p:spPr>
          <a:xfrm>
            <a:off x="405130" y="4191635"/>
            <a:ext cx="7247255" cy="521970"/>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7.</a:t>
            </a:r>
            <a:r>
              <a:rPr lang="zh-CN" sz="2800">
                <a:latin typeface="宋体" panose="02010600030101010101" pitchFamily="2" charset="-122"/>
                <a:ea typeface="宋体" panose="02010600030101010101" pitchFamily="2" charset="-122"/>
                <a:cs typeface="宋体" panose="02010600030101010101" pitchFamily="2" charset="-122"/>
                <a:sym typeface="+mn-ea"/>
              </a:rPr>
              <a:t>她</a:t>
            </a:r>
            <a:r>
              <a:rPr lang="zh-CN" altLang="en-US" sz="2800" b="1">
                <a:solidFill>
                  <a:srgbClr val="C00000"/>
                </a:solidFill>
                <a:latin typeface="Times New Roman" panose="02020603050405020304" charset="0"/>
                <a:cs typeface="Times New Roman" panose="02020603050405020304" charset="0"/>
                <a:sym typeface="+mn-ea"/>
              </a:rPr>
              <a:t>双颊泛出红晕</a:t>
            </a:r>
            <a:r>
              <a:rPr lang="zh-CN" sz="2800">
                <a:latin typeface="宋体" panose="02010600030101010101" pitchFamily="2" charset="-122"/>
                <a:ea typeface="宋体" panose="02010600030101010101" pitchFamily="2" charset="-122"/>
                <a:cs typeface="宋体" panose="02010600030101010101" pitchFamily="2" charset="-122"/>
                <a:sym typeface="+mn-ea"/>
              </a:rPr>
              <a:t>，视线转向别处。</a:t>
            </a:r>
            <a:r>
              <a:rPr lang="zh-CN" altLang="en-US" sz="2000" b="1">
                <a:solidFill>
                  <a:schemeClr val="accent6">
                    <a:lumMod val="75000"/>
                  </a:schemeClr>
                </a:solidFill>
                <a:sym typeface="+mn-ea"/>
              </a:rPr>
              <a:t>(续写)</a:t>
            </a:r>
            <a:r>
              <a:rPr lang="zh-CN" sz="2800">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文本框 16"/>
          <p:cNvSpPr txBox="1"/>
          <p:nvPr/>
        </p:nvSpPr>
        <p:spPr>
          <a:xfrm>
            <a:off x="405130" y="4688205"/>
            <a:ext cx="8724900" cy="521970"/>
          </a:xfrm>
          <a:prstGeom prst="rect">
            <a:avLst/>
          </a:prstGeom>
          <a:noFill/>
        </p:spPr>
        <p:txBody>
          <a:bodyPr wrap="square" rtlCol="0" anchor="t">
            <a:spAutoFit/>
          </a:bodyPr>
          <a:p>
            <a:r>
              <a:rPr lang="en-US" sz="2800">
                <a:latin typeface="Times New Roman" panose="02020603050405020304" charset="0"/>
                <a:ea typeface="宋体" panose="02010600030101010101" pitchFamily="2" charset="-122"/>
                <a:cs typeface="Times New Roman" panose="02020603050405020304" charset="0"/>
                <a:sym typeface="+mn-ea"/>
              </a:rPr>
              <a:t>She looked away as </a:t>
            </a:r>
            <a:r>
              <a:rPr lang="zh-CN" altLang="en-US" sz="2800" b="1">
                <a:solidFill>
                  <a:srgbClr val="C00000"/>
                </a:solidFill>
                <a:latin typeface="Times New Roman" panose="02020603050405020304" charset="0"/>
                <a:cs typeface="Times New Roman" panose="02020603050405020304" charset="0"/>
                <a:sym typeface="+mn-ea"/>
              </a:rPr>
              <a:t>the colour flooded her cheeks</a:t>
            </a:r>
            <a:r>
              <a:rPr lang="en-US" sz="2800">
                <a:latin typeface="Times New Roman" panose="02020603050405020304" charset="0"/>
                <a:ea typeface="宋体" panose="02010600030101010101" pitchFamily="2" charset="-122"/>
                <a:cs typeface="Times New Roman" panose="02020603050405020304" charset="0"/>
                <a:sym typeface="+mn-ea"/>
              </a:rPr>
              <a:t>.  </a:t>
            </a:r>
            <a:endParaRPr lang="en-US" altLang="en-US" sz="2800">
              <a:latin typeface="Times New Roman" panose="02020603050405020304" charset="0"/>
              <a:ea typeface="宋体" panose="02010600030101010101" pitchFamily="2" charset="-122"/>
              <a:cs typeface="Times New Roman" panose="02020603050405020304" charset="0"/>
              <a:sym typeface="+mn-ea"/>
            </a:endParaRPr>
          </a:p>
        </p:txBody>
      </p:sp>
      <p:sp>
        <p:nvSpPr>
          <p:cNvPr id="19" name="文本框 18"/>
          <p:cNvSpPr txBox="1"/>
          <p:nvPr/>
        </p:nvSpPr>
        <p:spPr>
          <a:xfrm>
            <a:off x="405130" y="5239385"/>
            <a:ext cx="6096000" cy="521970"/>
          </a:xfrm>
          <a:prstGeom prst="rect">
            <a:avLst/>
          </a:prstGeom>
          <a:noFill/>
        </p:spPr>
        <p:txBody>
          <a:bodyPr wrap="square" rtlCol="0" anchor="t">
            <a:spAutoFit/>
          </a:bodyPr>
          <a:p>
            <a:r>
              <a:rPr lang="en-US" sz="2800">
                <a:latin typeface="宋体" panose="02010600030101010101" pitchFamily="2" charset="-122"/>
                <a:ea typeface="宋体" panose="02010600030101010101" pitchFamily="2" charset="-122"/>
                <a:cs typeface="宋体" panose="02010600030101010101" pitchFamily="2" charset="-122"/>
                <a:sym typeface="+mn-ea"/>
              </a:rPr>
              <a:t> 8.</a:t>
            </a:r>
            <a:r>
              <a:rPr lang="zh-CN" sz="2800">
                <a:latin typeface="宋体" panose="02010600030101010101" pitchFamily="2" charset="-122"/>
                <a:ea typeface="宋体" panose="02010600030101010101" pitchFamily="2" charset="-122"/>
                <a:cs typeface="宋体" panose="02010600030101010101" pitchFamily="2" charset="-122"/>
                <a:sym typeface="+mn-ea"/>
              </a:rPr>
              <a:t>室内</a:t>
            </a:r>
            <a:r>
              <a:rPr lang="zh-CN" altLang="en-US" sz="2800" b="1">
                <a:solidFill>
                  <a:srgbClr val="C00000"/>
                </a:solidFill>
                <a:latin typeface="Times New Roman" panose="02020603050405020304" charset="0"/>
                <a:cs typeface="Times New Roman" panose="02020603050405020304" charset="0"/>
                <a:sym typeface="+mn-ea"/>
              </a:rPr>
              <a:t>一片暮色</a:t>
            </a:r>
            <a:r>
              <a:rPr 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a:solidFill>
                  <a:schemeClr val="accent6">
                    <a:lumMod val="75000"/>
                  </a:schemeClr>
                </a:solidFill>
                <a:sym typeface="+mn-ea"/>
              </a:rPr>
              <a:t>(续写)</a:t>
            </a:r>
            <a:endParaRPr lang="zh-CN" altLang="en-US" sz="2000" b="1">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0" name="图片 19"/>
          <p:cNvPicPr>
            <a:picLocks noChangeAspect="1"/>
          </p:cNvPicPr>
          <p:nvPr/>
        </p:nvPicPr>
        <p:blipFill>
          <a:blip r:embed="rId3"/>
          <a:stretch>
            <a:fillRect/>
          </a:stretch>
        </p:blipFill>
        <p:spPr>
          <a:xfrm>
            <a:off x="7115175" y="5144135"/>
            <a:ext cx="2790825" cy="1713865"/>
          </a:xfrm>
          <a:prstGeom prst="rect">
            <a:avLst/>
          </a:prstGeom>
        </p:spPr>
      </p:pic>
      <p:pic>
        <p:nvPicPr>
          <p:cNvPr id="21" name="图片 20"/>
          <p:cNvPicPr>
            <a:picLocks noChangeAspect="1"/>
          </p:cNvPicPr>
          <p:nvPr/>
        </p:nvPicPr>
        <p:blipFill>
          <a:blip r:embed="rId4"/>
          <a:stretch>
            <a:fillRect/>
          </a:stretch>
        </p:blipFill>
        <p:spPr>
          <a:xfrm>
            <a:off x="8461375" y="2983865"/>
            <a:ext cx="3364230" cy="1931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to="" calcmode="lin" valueType="num">
                                      <p:cBhvr>
                                        <p:cTn id="17" dur="1" fill="hold"/>
                                        <p:tgtEl>
                                          <p:spTgt spid="17"/>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 to="" calcmode="lin" valueType="num">
                                      <p:cBhvr>
                                        <p:cTn id="22" dur="1" fill="hold"/>
                                        <p:tgtEl>
                                          <p:spTgt spid="10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3" grpId="0"/>
      <p:bldP spid="13" grpId="1"/>
      <p:bldP spid="17" grpId="0"/>
      <p:bldP spid="17" grpId="1"/>
      <p:bldP spid="100" grpId="0"/>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7338695" cy="460375"/>
          </a:xfrm>
          <a:prstGeom prst="rect">
            <a:avLst/>
          </a:prstGeom>
          <a:noFill/>
        </p:spPr>
        <p:txBody>
          <a:bodyPr wrap="square" rtlCol="0" anchor="t">
            <a:spAutoFit/>
          </a:bodyPr>
          <a:p>
            <a:r>
              <a:rPr lang="zh-CN" altLang="en-US" sz="2400" b="1">
                <a:solidFill>
                  <a:srgbClr val="7030A0"/>
                </a:solidFill>
              </a:rPr>
              <a:t>rescue	/ˈreskju:/	n.&amp;vt.营救;救援</a:t>
            </a:r>
            <a:endParaRPr lang="zh-CN" altLang="en-US" sz="2400" b="1">
              <a:solidFill>
                <a:srgbClr val="7030A0"/>
              </a:solidFill>
            </a:endParaRPr>
          </a:p>
        </p:txBody>
      </p:sp>
      <p:sp>
        <p:nvSpPr>
          <p:cNvPr id="3" name="文本框 2"/>
          <p:cNvSpPr txBox="1"/>
          <p:nvPr/>
        </p:nvSpPr>
        <p:spPr>
          <a:xfrm>
            <a:off x="164465" y="1435735"/>
            <a:ext cx="11847195"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When faced with the difficulties and failures, I must overcome them. In the future, I will be a good doctor to</a:t>
            </a:r>
            <a:r>
              <a:rPr lang="zh-CN" altLang="en-US" sz="2400" b="1">
                <a:solidFill>
                  <a:srgbClr val="C00000"/>
                </a:solidFill>
                <a:latin typeface="Times New Roman" panose="02020603050405020304" charset="0"/>
                <a:cs typeface="Times New Roman" panose="02020603050405020304" charset="0"/>
              </a:rPr>
              <a:t> heal the wounded and rescue the dying</a:t>
            </a:r>
            <a:r>
              <a:rPr lang="zh-CN" altLang="en-US" sz="2400">
                <a:latin typeface="Times New Roman" panose="02020603050405020304" charset="0"/>
                <a:cs typeface="Times New Roman" panose="02020603050405020304" charset="0"/>
              </a:rPr>
              <a:t>, devoting myself to my work.</a:t>
            </a:r>
            <a:endParaRPr lang="zh-CN" altLang="en-US" sz="2400">
              <a:latin typeface="Times New Roman" panose="02020603050405020304" charset="0"/>
              <a:cs typeface="Times New Roman" panose="02020603050405020304" charset="0"/>
            </a:endParaRPr>
          </a:p>
        </p:txBody>
      </p:sp>
      <p:sp>
        <p:nvSpPr>
          <p:cNvPr id="5" name="文本框 4"/>
          <p:cNvSpPr txBox="1"/>
          <p:nvPr/>
        </p:nvSpPr>
        <p:spPr>
          <a:xfrm>
            <a:off x="259080" y="4325620"/>
            <a:ext cx="8454390"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As my car neared it, my thoughts drifted back to the moment when I had </a:t>
            </a:r>
            <a:r>
              <a:rPr lang="zh-CN" altLang="en-US" sz="2400" b="1">
                <a:solidFill>
                  <a:srgbClr val="C00000"/>
                </a:solidFill>
                <a:latin typeface="Times New Roman" panose="02020603050405020304" charset="0"/>
                <a:cs typeface="Times New Roman" panose="02020603050405020304" charset="0"/>
              </a:rPr>
              <a:t>rescued</a:t>
            </a:r>
            <a:r>
              <a:rPr lang="zh-CN" altLang="en-US" sz="2400">
                <a:latin typeface="Times New Roman" panose="02020603050405020304" charset="0"/>
                <a:cs typeface="Times New Roman" panose="02020603050405020304" charset="0"/>
              </a:rPr>
              <a:t> the tiny poor creature－the hummingbird from the spider's web.</a:t>
            </a:r>
            <a:endParaRPr lang="zh-CN" altLang="en-US" sz="2400">
              <a:latin typeface="Times New Roman" panose="02020603050405020304" charset="0"/>
              <a:cs typeface="Times New Roman" panose="02020603050405020304" charset="0"/>
            </a:endParaRPr>
          </a:p>
        </p:txBody>
      </p:sp>
      <p:sp>
        <p:nvSpPr>
          <p:cNvPr id="7" name="文本框 6"/>
          <p:cNvSpPr txBox="1"/>
          <p:nvPr/>
        </p:nvSpPr>
        <p:spPr>
          <a:xfrm>
            <a:off x="164465" y="6009640"/>
            <a:ext cx="11353800"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Luca kept on encouraging me while </a:t>
            </a:r>
            <a:r>
              <a:rPr lang="zh-CN" altLang="en-US" sz="2800" b="1">
                <a:solidFill>
                  <a:srgbClr val="C00000"/>
                </a:solidFill>
                <a:latin typeface="Times New Roman" panose="02020603050405020304" charset="0"/>
                <a:cs typeface="Times New Roman" panose="02020603050405020304" charset="0"/>
              </a:rPr>
              <a:t>the rescue team</a:t>
            </a:r>
            <a:r>
              <a:rPr lang="zh-CN" altLang="en-US" sz="2800">
                <a:latin typeface="Times New Roman" panose="02020603050405020304" charset="0"/>
                <a:cs typeface="Times New Roman" panose="02020603050405020304" charset="0"/>
              </a:rPr>
              <a:t> used specific tools to drill and even rub part of the rock to free my hips.</a:t>
            </a:r>
            <a:endParaRPr lang="zh-CN" altLang="en-US" sz="2800">
              <a:latin typeface="Times New Roman" panose="02020603050405020304" charset="0"/>
              <a:cs typeface="Times New Roman" panose="02020603050405020304" charset="0"/>
            </a:endParaRPr>
          </a:p>
        </p:txBody>
      </p:sp>
      <p:sp>
        <p:nvSpPr>
          <p:cNvPr id="8" name="文本框 7"/>
          <p:cNvSpPr txBox="1"/>
          <p:nvPr/>
        </p:nvSpPr>
        <p:spPr>
          <a:xfrm>
            <a:off x="164465" y="2835275"/>
            <a:ext cx="8693150" cy="95313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The black dot grew larger and larger against the orange sky，so was </a:t>
            </a:r>
            <a:r>
              <a:rPr lang="zh-CN" altLang="en-US" sz="2800" b="1">
                <a:solidFill>
                  <a:srgbClr val="C00000"/>
                </a:solidFill>
                <a:latin typeface="Times New Roman" panose="02020603050405020304" charset="0"/>
                <a:cs typeface="Times New Roman" panose="02020603050405020304" charset="0"/>
              </a:rPr>
              <a:t>their hope of being rescued</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sp>
        <p:nvSpPr>
          <p:cNvPr id="6" name="文本框 5"/>
          <p:cNvSpPr txBox="1"/>
          <p:nvPr/>
        </p:nvSpPr>
        <p:spPr>
          <a:xfrm>
            <a:off x="259080" y="582930"/>
            <a:ext cx="11526520"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1.</a:t>
            </a:r>
            <a:r>
              <a:rPr lang="zh-CN" altLang="en-US" sz="2400">
                <a:latin typeface="宋体" panose="02010600030101010101" pitchFamily="2" charset="-122"/>
                <a:ea typeface="宋体" panose="02010600030101010101" pitchFamily="2" charset="-122"/>
                <a:cs typeface="宋体" panose="02010600030101010101" pitchFamily="2" charset="-122"/>
              </a:rPr>
              <a:t>当面对困难和失败时，我必须克服它们。在未来，我将成为一名好医生来</a:t>
            </a:r>
            <a:r>
              <a:rPr lang="zh-CN" altLang="en-US" sz="2400" b="1">
                <a:solidFill>
                  <a:srgbClr val="C00000"/>
                </a:solidFill>
                <a:latin typeface="Times New Roman" panose="02020603050405020304" charset="0"/>
                <a:cs typeface="Times New Roman" panose="02020603050405020304" charset="0"/>
              </a:rPr>
              <a:t>救死扶伤</a:t>
            </a:r>
            <a:r>
              <a:rPr lang="zh-CN" altLang="en-US" sz="2400">
                <a:latin typeface="宋体" panose="02010600030101010101" pitchFamily="2" charset="-122"/>
                <a:ea typeface="宋体" panose="02010600030101010101" pitchFamily="2" charset="-122"/>
                <a:cs typeface="宋体" panose="02010600030101010101" pitchFamily="2" charset="-122"/>
              </a:rPr>
              <a:t>，全身心地投入到我的工作中。</a:t>
            </a:r>
            <a:r>
              <a:rPr lang="zh-CN" altLang="en-US" sz="1800" b="1">
                <a:solidFill>
                  <a:schemeClr val="accent6">
                    <a:lumMod val="75000"/>
                  </a:schemeClr>
                </a:solidFill>
              </a:rPr>
              <a:t>(</a:t>
            </a:r>
            <a:r>
              <a:rPr lang="zh-CN" altLang="en-US" sz="1800" b="1">
                <a:solidFill>
                  <a:schemeClr val="accent6">
                    <a:lumMod val="75000"/>
                  </a:schemeClr>
                </a:solidFill>
                <a:sym typeface="+mn-ea"/>
              </a:rPr>
              <a:t>2020年天津应用文之成人礼活动介绍</a:t>
            </a:r>
            <a:r>
              <a:rPr lang="zh-CN" altLang="en-US" sz="1800" b="1">
                <a:solidFill>
                  <a:schemeClr val="accent6">
                    <a:lumMod val="75000"/>
                  </a:schemeClr>
                </a:solidFill>
              </a:rPr>
              <a:t>)</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164465" y="2152650"/>
            <a:ext cx="7428230"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2. </a:t>
            </a:r>
            <a:r>
              <a:rPr lang="zh-CN" altLang="en-US" sz="2400">
                <a:latin typeface="宋体" panose="02010600030101010101" pitchFamily="2" charset="-122"/>
                <a:ea typeface="宋体" panose="02010600030101010101" pitchFamily="2" charset="-122"/>
                <a:cs typeface="宋体" panose="02010600030101010101" pitchFamily="2" charset="-122"/>
              </a:rPr>
              <a:t>在橘黄色的天空衬托下，黑点越来越大，他们</a:t>
            </a:r>
            <a:r>
              <a:rPr lang="zh-CN" altLang="en-US" sz="2400" b="1">
                <a:solidFill>
                  <a:srgbClr val="C00000"/>
                </a:solidFill>
                <a:latin typeface="Times New Roman" panose="02020603050405020304" charset="0"/>
                <a:cs typeface="Times New Roman" panose="02020603050405020304" charset="0"/>
              </a:rPr>
              <a:t>获救的希望</a:t>
            </a:r>
            <a:r>
              <a:rPr lang="zh-CN" altLang="en-US" sz="2400">
                <a:latin typeface="宋体" panose="02010600030101010101" pitchFamily="2" charset="-122"/>
                <a:ea typeface="宋体" panose="02010600030101010101" pitchFamily="2" charset="-122"/>
                <a:cs typeface="宋体" panose="02010600030101010101" pitchFamily="2" charset="-122"/>
              </a:rPr>
              <a:t>也越来越大。</a:t>
            </a:r>
            <a:r>
              <a:rPr lang="zh-CN" altLang="en-US" sz="1800" b="1">
                <a:solidFill>
                  <a:schemeClr val="accent6">
                    <a:lumMod val="75000"/>
                  </a:schemeClr>
                </a:solidFill>
              </a:rPr>
              <a:t>(续写之</a:t>
            </a:r>
            <a:r>
              <a:rPr lang="zh-CN" altLang="en-US" sz="1800" b="1">
                <a:solidFill>
                  <a:schemeClr val="accent6">
                    <a:lumMod val="75000"/>
                  </a:schemeClr>
                </a:solidFill>
                <a:sym typeface="+mn-ea"/>
              </a:rPr>
              <a:t>人与自然—被困在海边</a:t>
            </a:r>
            <a:r>
              <a:rPr lang="zh-CN" altLang="en-US" sz="1800" b="1">
                <a:solidFill>
                  <a:schemeClr val="accent6">
                    <a:lumMod val="75000"/>
                  </a:schemeClr>
                </a:solidFill>
              </a:rPr>
              <a:t>)</a:t>
            </a:r>
            <a:endParaRPr lang="zh-CN" altLang="en-US" sz="1800" b="1">
              <a:solidFill>
                <a:schemeClr val="accent6">
                  <a:lumMod val="75000"/>
                </a:schemeClr>
              </a:solidFill>
            </a:endParaRPr>
          </a:p>
        </p:txBody>
      </p:sp>
      <p:sp>
        <p:nvSpPr>
          <p:cNvPr id="10" name="文本框 9"/>
          <p:cNvSpPr txBox="1"/>
          <p:nvPr/>
        </p:nvSpPr>
        <p:spPr>
          <a:xfrm>
            <a:off x="164465" y="3722370"/>
            <a:ext cx="8987155" cy="82994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3.</a:t>
            </a:r>
            <a:r>
              <a:rPr lang="zh-CN" altLang="en-US" sz="2400">
                <a:latin typeface="宋体" panose="02010600030101010101" pitchFamily="2" charset="-122"/>
                <a:ea typeface="宋体" panose="02010600030101010101" pitchFamily="2" charset="-122"/>
                <a:cs typeface="宋体" panose="02010600030101010101" pitchFamily="2" charset="-122"/>
              </a:rPr>
              <a:t>当我的车靠近它时，我的思绪又回到了我从蜘蛛网中</a:t>
            </a:r>
            <a:r>
              <a:rPr lang="zh-CN" altLang="en-US" sz="2400" b="1">
                <a:solidFill>
                  <a:srgbClr val="C00000"/>
                </a:solidFill>
                <a:latin typeface="Times New Roman" panose="02020603050405020304" charset="0"/>
                <a:cs typeface="Times New Roman" panose="02020603050405020304" charset="0"/>
              </a:rPr>
              <a:t>救出</a:t>
            </a:r>
            <a:r>
              <a:rPr lang="zh-CN" altLang="en-US" sz="2400">
                <a:latin typeface="宋体" panose="02010600030101010101" pitchFamily="2" charset="-122"/>
                <a:ea typeface="宋体" panose="02010600030101010101" pitchFamily="2" charset="-122"/>
                <a:cs typeface="宋体" panose="02010600030101010101" pitchFamily="2" charset="-122"/>
              </a:rPr>
              <a:t>这只可怜的蜂鸟的那一刻。</a:t>
            </a:r>
            <a:r>
              <a:rPr lang="zh-CN" altLang="en-US" sz="1800" b="1">
                <a:solidFill>
                  <a:schemeClr val="accent6">
                    <a:lumMod val="75000"/>
                  </a:schemeClr>
                </a:solidFill>
              </a:rPr>
              <a:t>(</a:t>
            </a:r>
            <a:r>
              <a:rPr lang="zh-CN" altLang="en-US" sz="1800" b="1">
                <a:solidFill>
                  <a:schemeClr val="accent6">
                    <a:lumMod val="75000"/>
                  </a:schemeClr>
                </a:solidFill>
                <a:sym typeface="+mn-ea"/>
              </a:rPr>
              <a:t>2023浙江读后续写</a:t>
            </a:r>
            <a:r>
              <a:rPr lang="zh-CN" altLang="en-US" sz="1800" b="1">
                <a:solidFill>
                  <a:schemeClr val="accent6">
                    <a:lumMod val="75000"/>
                  </a:schemeClr>
                </a:solidFill>
              </a:rPr>
              <a:t>)</a:t>
            </a:r>
            <a:endParaRPr lang="zh-CN" altLang="en-US" sz="1800" b="1">
              <a:solidFill>
                <a:schemeClr val="accent6">
                  <a:lumMod val="75000"/>
                </a:schemeClr>
              </a:solidFill>
            </a:endParaRPr>
          </a:p>
        </p:txBody>
      </p:sp>
      <p:sp>
        <p:nvSpPr>
          <p:cNvPr id="13" name="文本框 12"/>
          <p:cNvSpPr txBox="1"/>
          <p:nvPr/>
        </p:nvSpPr>
        <p:spPr>
          <a:xfrm>
            <a:off x="164465" y="5364480"/>
            <a:ext cx="11156950" cy="829945"/>
          </a:xfrm>
          <a:prstGeom prst="rect">
            <a:avLst/>
          </a:prstGeom>
          <a:noFill/>
        </p:spPr>
        <p:txBody>
          <a:bodyPr wrap="square" rtlCol="0" anchor="t">
            <a:spAutoFit/>
          </a:bodyPr>
          <a:p>
            <a:pPr algn="l">
              <a:buClrTx/>
              <a:buSzTx/>
              <a:buFontTx/>
            </a:pPr>
            <a:r>
              <a:rPr lang="en-US" altLang="zh-CN" sz="2400">
                <a:latin typeface="宋体" panose="02010600030101010101" pitchFamily="2" charset="-122"/>
                <a:ea typeface="宋体" panose="02010600030101010101" pitchFamily="2" charset="-122"/>
                <a:cs typeface="宋体" panose="02010600030101010101" pitchFamily="2" charset="-122"/>
              </a:rPr>
              <a:t>4.</a:t>
            </a:r>
            <a:r>
              <a:rPr lang="zh-CN" altLang="en-US" sz="2400">
                <a:latin typeface="宋体" panose="02010600030101010101" pitchFamily="2" charset="-122"/>
                <a:ea typeface="宋体" panose="02010600030101010101" pitchFamily="2" charset="-122"/>
                <a:cs typeface="宋体" panose="02010600030101010101" pitchFamily="2" charset="-122"/>
              </a:rPr>
              <a:t>卢卡一直在鼓励我，而</a:t>
            </a:r>
            <a:r>
              <a:rPr lang="zh-CN" altLang="en-US" sz="2400" b="1">
                <a:solidFill>
                  <a:srgbClr val="C00000"/>
                </a:solidFill>
                <a:latin typeface="Times New Roman" panose="02020603050405020304" charset="0"/>
                <a:cs typeface="Times New Roman" panose="02020603050405020304" charset="0"/>
              </a:rPr>
              <a:t>救援队</a:t>
            </a:r>
            <a:r>
              <a:rPr lang="zh-CN" altLang="en-US" sz="2400">
                <a:latin typeface="宋体" panose="02010600030101010101" pitchFamily="2" charset="-122"/>
                <a:ea typeface="宋体" panose="02010600030101010101" pitchFamily="2" charset="-122"/>
                <a:cs typeface="宋体" panose="02010600030101010101" pitchFamily="2" charset="-122"/>
              </a:rPr>
              <a:t>则用特定的工具钻岩石，甚至摩擦岩石的一部分，以解放我的臀部。</a:t>
            </a:r>
            <a:r>
              <a:rPr lang="zh-CN" altLang="en-US" sz="1800" b="1">
                <a:solidFill>
                  <a:schemeClr val="accent6">
                    <a:lumMod val="75000"/>
                  </a:schemeClr>
                </a:solidFill>
              </a:rPr>
              <a:t>(续写之海边脱困)</a:t>
            </a:r>
            <a:endParaRPr lang="zh-CN" altLang="en-US" sz="1800" b="1">
              <a:solidFill>
                <a:schemeClr val="accent6">
                  <a:lumMod val="75000"/>
                </a:schemeClr>
              </a:solidFill>
            </a:endParaRPr>
          </a:p>
        </p:txBody>
      </p:sp>
      <p:pic>
        <p:nvPicPr>
          <p:cNvPr id="16" name="图片 15"/>
          <p:cNvPicPr>
            <a:picLocks noChangeAspect="1"/>
          </p:cNvPicPr>
          <p:nvPr/>
        </p:nvPicPr>
        <p:blipFill>
          <a:blip r:embed="rId3"/>
          <a:stretch>
            <a:fillRect/>
          </a:stretch>
        </p:blipFill>
        <p:spPr>
          <a:xfrm>
            <a:off x="8857615" y="2230120"/>
            <a:ext cx="2660015" cy="2962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5" grpId="0"/>
      <p:bldP spid="5" grpId="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rot="0">
            <a:off x="-146050" y="214630"/>
            <a:ext cx="10980420" cy="368300"/>
            <a:chOff x="934" y="657"/>
            <a:chExt cx="17292" cy="580"/>
          </a:xfrm>
        </p:grpSpPr>
        <p:cxnSp>
          <p:nvCxnSpPr>
            <p:cNvPr id="2" name="直接连接符 1"/>
            <p:cNvCxnSpPr>
              <a:cxnSpLocks noChangeShapeType="1"/>
            </p:cNvCxnSpPr>
            <p:nvPr>
              <p:custDataLst>
                <p:tags r:id="rId1"/>
              </p:custDataLst>
            </p:nvPr>
          </p:nvCxnSpPr>
          <p:spPr bwMode="auto">
            <a:xfrm flipV="1">
              <a:off x="934" y="1142"/>
              <a:ext cx="17292" cy="9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4" name="文本框 3"/>
            <p:cNvSpPr txBox="1"/>
            <p:nvPr>
              <p:custDataLst>
                <p:tags r:id="rId2"/>
              </p:custDataLst>
            </p:nvPr>
          </p:nvSpPr>
          <p:spPr>
            <a:xfrm>
              <a:off x="1638" y="657"/>
              <a:ext cx="1997" cy="58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grpSp>
      <p:sp>
        <p:nvSpPr>
          <p:cNvPr id="11" name="Oval 32"/>
          <p:cNvSpPr/>
          <p:nvPr/>
        </p:nvSpPr>
        <p:spPr bwMode="auto">
          <a:xfrm>
            <a:off x="-189865" y="635"/>
            <a:ext cx="499110" cy="640715"/>
          </a:xfrm>
          <a:prstGeom prst="ellipse">
            <a:avLst/>
          </a:prstGeom>
          <a:solidFill>
            <a:schemeClr val="bg2">
              <a:lumMod val="75000"/>
            </a:schemeClr>
          </a:solidFill>
          <a:ln w="28575">
            <a:noFill/>
            <a:round/>
          </a:ln>
        </p:spPr>
        <p:txBody>
          <a:bodyPr vert="horz" wrap="square" lIns="121920" tIns="60960" rIns="121920" bIns="60960" numCol="1" rtlCol="0" anchor="t" anchorCtr="0" compatLnSpc="1"/>
          <a:p>
            <a:pPr algn="ctr"/>
            <a:endParaRPr lang="en-US" sz="2400">
              <a:cs typeface="+mn-ea"/>
              <a:sym typeface="+mn-lt"/>
            </a:endParaRPr>
          </a:p>
        </p:txBody>
      </p:sp>
      <p:sp>
        <p:nvSpPr>
          <p:cNvPr id="12" name="Freeform 33"/>
          <p:cNvSpPr>
            <a:spLocks noEditPoints="1"/>
          </p:cNvSpPr>
          <p:nvPr/>
        </p:nvSpPr>
        <p:spPr bwMode="auto">
          <a:xfrm>
            <a:off x="0" y="389890"/>
            <a:ext cx="164465" cy="13271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p>
            <a:endParaRPr lang="en-US" sz="2400" dirty="0">
              <a:cs typeface="+mn-ea"/>
              <a:sym typeface="+mn-lt"/>
            </a:endParaRPr>
          </a:p>
        </p:txBody>
      </p:sp>
      <p:sp>
        <p:nvSpPr>
          <p:cNvPr id="14" name="文本框 13"/>
          <p:cNvSpPr txBox="1"/>
          <p:nvPr/>
        </p:nvSpPr>
        <p:spPr>
          <a:xfrm>
            <a:off x="1374140" y="214630"/>
            <a:ext cx="6664325" cy="460375"/>
          </a:xfrm>
          <a:prstGeom prst="rect">
            <a:avLst/>
          </a:prstGeom>
          <a:noFill/>
        </p:spPr>
        <p:txBody>
          <a:bodyPr wrap="square" rtlCol="0" anchor="t">
            <a:spAutoFit/>
          </a:bodyPr>
          <a:p>
            <a:r>
              <a:rPr lang="zh-CN" altLang="en-US" sz="2400" b="1">
                <a:solidFill>
                  <a:srgbClr val="7030A0"/>
                </a:solidFill>
              </a:rPr>
              <a:t>rescue	/ˈreskju:/	n.&amp;vt.营救;救援</a:t>
            </a:r>
            <a:endParaRPr lang="zh-CN" altLang="en-US" sz="2400" b="1">
              <a:solidFill>
                <a:srgbClr val="7030A0"/>
              </a:solidFill>
            </a:endParaRPr>
          </a:p>
        </p:txBody>
      </p:sp>
      <p:sp>
        <p:nvSpPr>
          <p:cNvPr id="100" name="文本框 99"/>
          <p:cNvSpPr txBox="1"/>
          <p:nvPr/>
        </p:nvSpPr>
        <p:spPr>
          <a:xfrm>
            <a:off x="309245" y="1635760"/>
            <a:ext cx="11409045" cy="953135"/>
          </a:xfrm>
          <a:prstGeom prst="rect">
            <a:avLst/>
          </a:prstGeom>
          <a:noFill/>
          <a:ln w="9525">
            <a:noFill/>
          </a:ln>
        </p:spPr>
        <p:txBody>
          <a:bodyPr wrap="square">
            <a:spAutoFit/>
          </a:bodyPr>
          <a:p>
            <a:pPr indent="0"/>
            <a:r>
              <a:rPr lang="en-US" sz="2800" b="0">
                <a:solidFill>
                  <a:srgbClr val="000000"/>
                </a:solidFill>
                <a:latin typeface="Times New Roman" panose="02020603050405020304" charset="0"/>
                <a:ea typeface="宋体" panose="02010600030101010101" pitchFamily="2" charset="-122"/>
                <a:cs typeface="Times New Roman" panose="02020603050405020304" charset="0"/>
              </a:rPr>
              <a:t>Louise's dream of finding her</a:t>
            </a:r>
            <a:r>
              <a:rPr lang="zh-CN" altLang="en-US" sz="2800" b="1">
                <a:solidFill>
                  <a:srgbClr val="C00000"/>
                </a:solidFill>
                <a:latin typeface="Times New Roman" panose="02020603050405020304" charset="0"/>
                <a:cs typeface="Times New Roman" panose="02020603050405020304" charset="0"/>
              </a:rPr>
              <a:t> rescuers </a:t>
            </a:r>
            <a:r>
              <a:rPr lang="en-US" sz="2800" b="0">
                <a:solidFill>
                  <a:srgbClr val="000000"/>
                </a:solidFill>
                <a:latin typeface="Times New Roman" panose="02020603050405020304" charset="0"/>
                <a:ea typeface="宋体" panose="02010600030101010101" pitchFamily="2" charset="-122"/>
                <a:cs typeface="Times New Roman" panose="02020603050405020304" charset="0"/>
              </a:rPr>
              <a:t>came true and now that she'd reunited with them, she hoped to stay connected forever.</a:t>
            </a:r>
            <a:endParaRPr lang="en-US" altLang="en-US" sz="2800" b="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309245" y="3303270"/>
            <a:ext cx="9215755" cy="953135"/>
          </a:xfrm>
          <a:prstGeom prst="rect">
            <a:avLst/>
          </a:prstGeom>
          <a:noFill/>
        </p:spPr>
        <p:txBody>
          <a:bodyPr wrap="square" rtlCol="0" anchor="t">
            <a:spAutoFit/>
          </a:bodyPr>
          <a:p>
            <a:r>
              <a:rPr lang="zh-CN" altLang="en-US" sz="2800">
                <a:latin typeface="Times New Roman" panose="02020603050405020304" charset="0"/>
                <a:ea typeface="宋体" panose="02010600030101010101" pitchFamily="2" charset="-122"/>
                <a:cs typeface="Times New Roman" panose="02020603050405020304" charset="0"/>
              </a:rPr>
              <a:t>After what seemed like an eternity，the helicopter finally came to a halt over them and lowered</a:t>
            </a:r>
            <a:r>
              <a:rPr lang="zh-CN" altLang="en-US" sz="2800" b="1">
                <a:solidFill>
                  <a:srgbClr val="C00000"/>
                </a:solidFill>
                <a:latin typeface="Times New Roman" panose="02020603050405020304" charset="0"/>
                <a:cs typeface="Times New Roman" panose="02020603050405020304" charset="0"/>
              </a:rPr>
              <a:t> a rescuer</a:t>
            </a:r>
            <a:r>
              <a:rPr lang="zh-CN" altLang="en-US" sz="2800">
                <a:latin typeface="Times New Roman" panose="02020603050405020304" charset="0"/>
                <a:ea typeface="宋体" panose="02010600030101010101" pitchFamily="2" charset="-122"/>
                <a:cs typeface="Times New Roman" panose="02020603050405020304" charset="0"/>
              </a:rPr>
              <a:t>.</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nvSpPr>
        <p:spPr>
          <a:xfrm>
            <a:off x="309245" y="5236210"/>
            <a:ext cx="9215755" cy="953135"/>
          </a:xfrm>
          <a:prstGeom prst="rect">
            <a:avLst/>
          </a:prstGeom>
          <a:noFill/>
        </p:spPr>
        <p:txBody>
          <a:bodyPr wrap="square" rtlCol="0" anchor="t">
            <a:spAutoFit/>
          </a:bodyPr>
          <a:p>
            <a:r>
              <a:rPr lang="zh-CN" altLang="en-US" sz="2800">
                <a:latin typeface="Times New Roman" panose="02020603050405020304" charset="0"/>
                <a:ea typeface="宋体" panose="02010600030101010101" pitchFamily="2" charset="-122"/>
                <a:cs typeface="Times New Roman" panose="02020603050405020304" charset="0"/>
              </a:rPr>
              <a:t> Clearing the water on my face, I could see the man with heavy beard </a:t>
            </a:r>
            <a:r>
              <a:rPr lang="zh-CN" altLang="en-US" sz="2800" b="1">
                <a:solidFill>
                  <a:srgbClr val="C00000"/>
                </a:solidFill>
                <a:latin typeface="Times New Roman" panose="02020603050405020304" charset="0"/>
                <a:cs typeface="Times New Roman" panose="02020603050405020304" charset="0"/>
              </a:rPr>
              <a:t>came to our rescue</a:t>
            </a:r>
            <a:r>
              <a:rPr lang="zh-CN" altLang="en-US" sz="2800">
                <a:latin typeface="Times New Roman" panose="02020603050405020304" charset="0"/>
                <a:ea typeface="宋体" panose="02010600030101010101" pitchFamily="2" charset="-122"/>
                <a:cs typeface="Times New Roman" panose="02020603050405020304" charset="0"/>
              </a:rPr>
              <a:t>.</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309245" y="815975"/>
            <a:ext cx="10812780" cy="138366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5.</a:t>
            </a:r>
            <a:r>
              <a:rPr lang="zh-CN" altLang="en-US" sz="2800">
                <a:latin typeface="宋体" panose="02010600030101010101" pitchFamily="2" charset="-122"/>
                <a:ea typeface="宋体" panose="02010600030101010101" pitchFamily="2" charset="-122"/>
                <a:cs typeface="宋体" panose="02010600030101010101" pitchFamily="2" charset="-122"/>
              </a:rPr>
              <a:t>路易丝找到</a:t>
            </a:r>
            <a:r>
              <a:rPr lang="zh-CN" altLang="en-US" sz="2800" b="1">
                <a:solidFill>
                  <a:srgbClr val="C00000"/>
                </a:solidFill>
                <a:latin typeface="Times New Roman" panose="02020603050405020304" charset="0"/>
                <a:cs typeface="Times New Roman" panose="02020603050405020304" charset="0"/>
              </a:rPr>
              <a:t>救援人员</a:t>
            </a:r>
            <a:r>
              <a:rPr lang="zh-CN" altLang="en-US" sz="2800">
                <a:latin typeface="宋体" panose="02010600030101010101" pitchFamily="2" charset="-122"/>
                <a:ea typeface="宋体" panose="02010600030101010101" pitchFamily="2" charset="-122"/>
                <a:cs typeface="宋体" panose="02010600030101010101" pitchFamily="2" charset="-122"/>
              </a:rPr>
              <a:t>的梦想实现了，现在她和他们相聚了，她希望能永远保持联系。</a:t>
            </a:r>
            <a:r>
              <a:rPr lang="zh-CN" altLang="en-US" sz="2000" b="1">
                <a:solidFill>
                  <a:schemeClr val="accent6">
                    <a:lumMod val="75000"/>
                  </a:schemeClr>
                </a:solidFill>
                <a:sym typeface="+mn-ea"/>
              </a:rPr>
              <a:t>(续写)</a:t>
            </a:r>
            <a:endParaRPr lang="zh-CN" altLang="en-US" sz="2800">
              <a:latin typeface="宋体" panose="02010600030101010101" pitchFamily="2" charset="-122"/>
              <a:ea typeface="宋体" panose="02010600030101010101" pitchFamily="2" charset="-122"/>
            </a:endParaRPr>
          </a:p>
          <a:p>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255905" y="2455545"/>
            <a:ext cx="7477760" cy="953135"/>
          </a:xfrm>
          <a:prstGeom prst="rect">
            <a:avLst/>
          </a:prstGeom>
          <a:noFill/>
        </p:spPr>
        <p:txBody>
          <a:bodyPr wrap="square" rtlCol="0" anchor="t">
            <a:spAutoFit/>
          </a:bodyPr>
          <a:p>
            <a:r>
              <a:rPr lang="en-US" altLang="zh-CN" sz="2800">
                <a:latin typeface="宋体" panose="02010600030101010101" pitchFamily="2" charset="-122"/>
                <a:ea typeface="宋体" panose="02010600030101010101" pitchFamily="2" charset="-122"/>
                <a:cs typeface="宋体" panose="02010600030101010101" pitchFamily="2" charset="-122"/>
              </a:rPr>
              <a:t>6.</a:t>
            </a:r>
            <a:r>
              <a:rPr lang="zh-CN" altLang="en-US" sz="2800">
                <a:latin typeface="宋体" panose="02010600030101010101" pitchFamily="2" charset="-122"/>
                <a:ea typeface="宋体" panose="02010600030101010101" pitchFamily="2" charset="-122"/>
                <a:cs typeface="宋体" panose="02010600030101010101" pitchFamily="2" charset="-122"/>
              </a:rPr>
              <a:t>似乎过了很长一段时间，直升机终于在他们上方停了下来，放下了</a:t>
            </a:r>
            <a:r>
              <a:rPr lang="zh-CN" altLang="en-US" sz="2800" b="1">
                <a:solidFill>
                  <a:srgbClr val="C00000"/>
                </a:solidFill>
                <a:latin typeface="Times New Roman" panose="02020603050405020304" charset="0"/>
                <a:cs typeface="Times New Roman" panose="02020603050405020304" charset="0"/>
              </a:rPr>
              <a:t>一名救援人员</a:t>
            </a:r>
            <a:r>
              <a:rPr lang="zh-CN" altLang="en-US" sz="2800">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accent6">
                    <a:lumMod val="75000"/>
                  </a:schemeClr>
                </a:solidFill>
                <a:sym typeface="+mn-ea"/>
              </a:rPr>
              <a:t>(续写)</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398145" y="4150995"/>
            <a:ext cx="9968230" cy="1383665"/>
          </a:xfrm>
          <a:prstGeom prst="rect">
            <a:avLst/>
          </a:prstGeom>
          <a:noFill/>
        </p:spPr>
        <p:txBody>
          <a:bodyPr wrap="square" rtlCol="0" anchor="t">
            <a:spAutoFit/>
          </a:bodyPr>
          <a:p>
            <a:r>
              <a:rPr lang="en-US" altLang="zh-CN" sz="2800">
                <a:latin typeface="Times New Roman" panose="02020603050405020304" charset="0"/>
                <a:ea typeface="宋体" panose="02010600030101010101" pitchFamily="2" charset="-122"/>
                <a:cs typeface="Times New Roman" panose="02020603050405020304" charset="0"/>
              </a:rPr>
              <a:t>7.</a:t>
            </a:r>
            <a:r>
              <a:rPr lang="zh-CN" altLang="en-US" sz="2800">
                <a:latin typeface="Times New Roman" panose="02020603050405020304" charset="0"/>
                <a:ea typeface="宋体" panose="02010600030101010101" pitchFamily="2" charset="-122"/>
                <a:cs typeface="Times New Roman" panose="02020603050405020304" charset="0"/>
                <a:sym typeface="+mn-ea"/>
              </a:rPr>
              <a:t>c</a:t>
            </a:r>
            <a:r>
              <a:rPr lang="en-US" altLang="zh-CN" sz="2800">
                <a:latin typeface="Times New Roman" panose="02020603050405020304" charset="0"/>
                <a:ea typeface="宋体" panose="02010600030101010101" pitchFamily="2" charset="-122"/>
                <a:cs typeface="Times New Roman" panose="02020603050405020304" charset="0"/>
                <a:sym typeface="+mn-ea"/>
              </a:rPr>
              <a:t>o</a:t>
            </a:r>
            <a:r>
              <a:rPr lang="zh-CN" altLang="en-US" sz="2800">
                <a:latin typeface="Times New Roman" panose="02020603050405020304" charset="0"/>
                <a:ea typeface="宋体" panose="02010600030101010101" pitchFamily="2" charset="-122"/>
                <a:cs typeface="Times New Roman" panose="02020603050405020304" charset="0"/>
                <a:sym typeface="+mn-ea"/>
              </a:rPr>
              <a:t>me to our rescue</a:t>
            </a:r>
            <a:r>
              <a:rPr lang="en-US" altLang="zh-CN" sz="2800">
                <a:latin typeface="Times New Roman" panose="02020603050405020304" charset="0"/>
                <a:ea typeface="宋体" panose="02010600030101010101" pitchFamily="2" charset="-122"/>
                <a:cs typeface="Times New Roman" panose="02020603050405020304" charset="0"/>
                <a:sym typeface="+mn-ea"/>
              </a:rPr>
              <a:t>   </a:t>
            </a:r>
            <a:r>
              <a:rPr lang="zh-CN" altLang="en-US" sz="2800">
                <a:latin typeface="Times New Roman" panose="02020603050405020304" charset="0"/>
                <a:ea typeface="宋体" panose="02010600030101010101" pitchFamily="2" charset="-122"/>
                <a:cs typeface="Times New Roman" panose="02020603050405020304" charset="0"/>
                <a:sym typeface="+mn-ea"/>
              </a:rPr>
              <a:t>前来营救，挺身而出</a:t>
            </a:r>
            <a:endParaRPr lang="en-US" altLang="zh-CN" sz="2800">
              <a:latin typeface="Times New Roman" panose="02020603050405020304" charset="0"/>
              <a:ea typeface="宋体" panose="02010600030101010101" pitchFamily="2" charset="-122"/>
              <a:cs typeface="Times New Roman" panose="02020603050405020304" charset="0"/>
            </a:endParaRPr>
          </a:p>
          <a:p>
            <a:r>
              <a:rPr lang="zh-CN" altLang="en-US" sz="2800">
                <a:latin typeface="Times New Roman" panose="02020603050405020304" charset="0"/>
                <a:ea typeface="宋体" panose="02010600030101010101" pitchFamily="2" charset="-122"/>
                <a:cs typeface="Times New Roman" panose="02020603050405020304" charset="0"/>
              </a:rPr>
              <a:t>清了清脸上的水，我看见那个大胡子男人</a:t>
            </a:r>
            <a:r>
              <a:rPr lang="zh-CN" altLang="en-US" sz="2800" b="1">
                <a:solidFill>
                  <a:srgbClr val="C00000"/>
                </a:solidFill>
                <a:latin typeface="Times New Roman" panose="02020603050405020304" charset="0"/>
                <a:cs typeface="Times New Roman" panose="02020603050405020304" charset="0"/>
              </a:rPr>
              <a:t>过来救我们</a:t>
            </a:r>
            <a:r>
              <a:rPr lang="zh-CN" altLang="en-US" sz="2800">
                <a:latin typeface="Times New Roman" panose="02020603050405020304" charset="0"/>
                <a:ea typeface="宋体" panose="02010600030101010101" pitchFamily="2" charset="-122"/>
                <a:cs typeface="Times New Roman" panose="02020603050405020304" charset="0"/>
              </a:rPr>
              <a:t>。</a:t>
            </a:r>
            <a:r>
              <a:rPr lang="zh-CN" altLang="en-US" sz="2000" b="1">
                <a:solidFill>
                  <a:schemeClr val="accent6">
                    <a:lumMod val="75000"/>
                  </a:schemeClr>
                </a:solidFill>
                <a:sym typeface="+mn-ea"/>
              </a:rPr>
              <a:t>(续写)</a:t>
            </a:r>
            <a:endParaRPr lang="zh-CN" altLang="en-US" sz="2800">
              <a:latin typeface="宋体" panose="02010600030101010101" pitchFamily="2" charset="-122"/>
              <a:ea typeface="宋体" panose="02010600030101010101" pitchFamily="2" charset="-122"/>
            </a:endParaRPr>
          </a:p>
          <a:p>
            <a:endParaRPr lang="zh-CN" altLang="en-US" sz="2800">
              <a:latin typeface="宋体" panose="02010600030101010101" pitchFamily="2" charset="-122"/>
              <a:ea typeface="宋体" panose="02010600030101010101" pitchFamily="2" charset="-122"/>
              <a:cs typeface="Times New Roman" panose="02020603050405020304" charset="0"/>
            </a:endParaRPr>
          </a:p>
        </p:txBody>
      </p:sp>
      <p:pic>
        <p:nvPicPr>
          <p:cNvPr id="7" name="图片 6"/>
          <p:cNvPicPr>
            <a:picLocks noChangeAspect="1"/>
          </p:cNvPicPr>
          <p:nvPr/>
        </p:nvPicPr>
        <p:blipFill>
          <a:blip r:embed="rId3"/>
          <a:stretch>
            <a:fillRect/>
          </a:stretch>
        </p:blipFill>
        <p:spPr>
          <a:xfrm>
            <a:off x="8357235" y="2280920"/>
            <a:ext cx="3093720" cy="2341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9" grpId="0"/>
      <p:bldP spid="9" grpId="1"/>
      <p:bldP spid="10" grpId="0"/>
      <p:bldP spid="10"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AS_UNIQUEID" val="809"/>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AS_UNIQUEID" val="809"/>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DIAGRAM_VIRTUALLY_FRAME" val="{&quot;height&quot;:322.15,&quot;left&quot;:12.95,&quot;top&quot;:73.85,&quot;width&quot;:792.2}"/>
</p:tagLst>
</file>

<file path=ppt/tags/tag104.xml><?xml version="1.0" encoding="utf-8"?>
<p:tagLst xmlns:p="http://schemas.openxmlformats.org/presentationml/2006/main">
  <p:tag name="KSO_WM_DIAGRAM_VIRTUALLY_FRAME" val="{&quot;height&quot;:322.15,&quot;left&quot;:12.95,&quot;top&quot;:73.85,&quot;width&quot;:792.2}"/>
</p:tagLst>
</file>

<file path=ppt/tags/tag105.xml><?xml version="1.0" encoding="utf-8"?>
<p:tagLst xmlns:p="http://schemas.openxmlformats.org/presentationml/2006/main">
  <p:tag name="KSO_WM_DIAGRAM_VIRTUALLY_FRAME" val="{&quot;height&quot;:322.15,&quot;left&quot;:12.95,&quot;top&quot;:73.85,&quot;width&quot;:792.2}"/>
</p:tagLst>
</file>

<file path=ppt/tags/tag106.xml><?xml version="1.0" encoding="utf-8"?>
<p:tagLst xmlns:p="http://schemas.openxmlformats.org/presentationml/2006/main">
  <p:tag name="KSO_WM_DIAGRAM_VIRTUALLY_FRAME" val="{&quot;height&quot;:322.15,&quot;left&quot;:12.95,&quot;top&quot;:73.85,&quot;width&quot;:792.2}"/>
</p:tagLst>
</file>

<file path=ppt/tags/tag107.xml><?xml version="1.0" encoding="utf-8"?>
<p:tagLst xmlns:p="http://schemas.openxmlformats.org/presentationml/2006/main">
  <p:tag name="KSO_WM_DIAGRAM_VIRTUALLY_FRAME" val="{&quot;height&quot;:322.15,&quot;left&quot;:12.95,&quot;top&quot;:73.85,&quot;width&quot;:792.2}"/>
</p:tagLst>
</file>

<file path=ppt/tags/tag108.xml><?xml version="1.0" encoding="utf-8"?>
<p:tagLst xmlns:p="http://schemas.openxmlformats.org/presentationml/2006/main">
  <p:tag name="KSO_WM_DIAGRAM_VIRTUALLY_FRAME" val="{&quot;height&quot;:322.15,&quot;left&quot;:12.95,&quot;top&quot;:73.85,&quot;width&quot;:792.2}"/>
</p:tagLst>
</file>

<file path=ppt/tags/tag109.xml><?xml version="1.0" encoding="utf-8"?>
<p:tagLst xmlns:p="http://schemas.openxmlformats.org/presentationml/2006/main">
  <p:tag name="AS_UNIQUEID" val="809"/>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AS_UNIQUEID" val="809"/>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AS_UNIQUEID" val="809"/>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AS_UNIQUEID" val="809"/>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AS_UNIQUEID" val="809"/>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AS_UNIQUEID" val="809"/>
  <p:tag name="KSO_WM_BEAUTIFY_FLAG" val=""/>
</p:tagLst>
</file>

<file path=ppt/tags/tag12.xml><?xml version="1.0" encoding="utf-8"?>
<p:tagLst xmlns:p="http://schemas.openxmlformats.org/presentationml/2006/main">
  <p:tag name="AS_UNIQUEID" val="809"/>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AS_UNIQUEID" val="809"/>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AS_UNIQUEID" val="809"/>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AS_UNIQUEID" val="809"/>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DIAGRAM_VIRTUALLY_FRAME" val="{&quot;height&quot;:328.65,&quot;left&quot;:84.6,&quot;top&quot;:110.35,&quot;width&quot;:504.6}"/>
</p:tagLst>
</file>

<file path=ppt/tags/tag128.xml><?xml version="1.0" encoding="utf-8"?>
<p:tagLst xmlns:p="http://schemas.openxmlformats.org/presentationml/2006/main">
  <p:tag name="KSO_WM_DIAGRAM_VIRTUALLY_FRAME" val="{&quot;height&quot;:328.65,&quot;left&quot;:84.6,&quot;top&quot;:110.35,&quot;width&quot;:504.6}"/>
</p:tagLst>
</file>

<file path=ppt/tags/tag129.xml><?xml version="1.0" encoding="utf-8"?>
<p:tagLst xmlns:p="http://schemas.openxmlformats.org/presentationml/2006/main">
  <p:tag name="KSO_WM_DIAGRAM_VIRTUALLY_FRAME" val="{&quot;height&quot;:328.65,&quot;left&quot;:84.6,&quot;top&quot;:110.35,&quot;width&quot;:504.6}"/>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DIAGRAM_VIRTUALLY_FRAME" val="{&quot;height&quot;:328.65,&quot;left&quot;:84.6,&quot;top&quot;:110.35,&quot;width&quot;:504.6}"/>
</p:tagLst>
</file>

<file path=ppt/tags/tag131.xml><?xml version="1.0" encoding="utf-8"?>
<p:tagLst xmlns:p="http://schemas.openxmlformats.org/presentationml/2006/main">
  <p:tag name="KSO_WM_DIAGRAM_VIRTUALLY_FRAME" val="{&quot;height&quot;:328.65,&quot;left&quot;:84.6,&quot;top&quot;:110.35,&quot;width&quot;:504.6}"/>
</p:tagLst>
</file>

<file path=ppt/tags/tag132.xml><?xml version="1.0" encoding="utf-8"?>
<p:tagLst xmlns:p="http://schemas.openxmlformats.org/presentationml/2006/main">
  <p:tag name="KSO_WM_DIAGRAM_VIRTUALLY_FRAME" val="{&quot;height&quot;:328.65,&quot;left&quot;:84.6,&quot;top&quot;:110.35,&quot;width&quot;:504.6}"/>
</p:tagLst>
</file>

<file path=ppt/tags/tag133.xml><?xml version="1.0" encoding="utf-8"?>
<p:tagLst xmlns:p="http://schemas.openxmlformats.org/presentationml/2006/main">
  <p:tag name="KSO_WM_DIAGRAM_VIRTUALLY_FRAME" val="{&quot;height&quot;:328.65,&quot;left&quot;:84.6,&quot;top&quot;:110.35,&quot;width&quot;:504.6}"/>
</p:tagLst>
</file>

<file path=ppt/tags/tag134.xml><?xml version="1.0" encoding="utf-8"?>
<p:tagLst xmlns:p="http://schemas.openxmlformats.org/presentationml/2006/main">
  <p:tag name="KSO_WM_DIAGRAM_VIRTUALLY_FRAME" val="{&quot;height&quot;:328.65,&quot;left&quot;:84.6,&quot;top&quot;:110.35,&quot;width&quot;:504.6}"/>
</p:tagLst>
</file>

<file path=ppt/tags/tag135.xml><?xml version="1.0" encoding="utf-8"?>
<p:tagLst xmlns:p="http://schemas.openxmlformats.org/presentationml/2006/main">
  <p:tag name="AS_UNIQUEID" val="809"/>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AS_UNIQUEID" val="809"/>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AS_UNIQUEID" val="809"/>
  <p:tag name="KSO_WM_BEAUTIFY_FLAG" val=""/>
</p:tagLst>
</file>

<file path=ppt/tags/tag14.xml><?xml version="1.0" encoding="utf-8"?>
<p:tagLst xmlns:p="http://schemas.openxmlformats.org/presentationml/2006/main">
  <p:tag name="AS_UNIQUEID" val="809"/>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DIAGRAM_VIRTUALLY_FRAME" val="{&quot;height&quot;:400.5,&quot;left&quot;:52.2,&quot;top&quot;:65.2,&quot;width&quot;:597.4}"/>
</p:tagLst>
</file>

<file path=ppt/tags/tag142.xml><?xml version="1.0" encoding="utf-8"?>
<p:tagLst xmlns:p="http://schemas.openxmlformats.org/presentationml/2006/main">
  <p:tag name="KSO_WM_DIAGRAM_VIRTUALLY_FRAME" val="{&quot;height&quot;:400.5,&quot;left&quot;:52.2,&quot;top&quot;:65.2,&quot;width&quot;:597.4}"/>
</p:tagLst>
</file>

<file path=ppt/tags/tag143.xml><?xml version="1.0" encoding="utf-8"?>
<p:tagLst xmlns:p="http://schemas.openxmlformats.org/presentationml/2006/main">
  <p:tag name="KSO_WM_DIAGRAM_VIRTUALLY_FRAME" val="{&quot;height&quot;:400.5,&quot;left&quot;:52.2,&quot;top&quot;:65.2,&quot;width&quot;:597.4}"/>
</p:tagLst>
</file>

<file path=ppt/tags/tag144.xml><?xml version="1.0" encoding="utf-8"?>
<p:tagLst xmlns:p="http://schemas.openxmlformats.org/presentationml/2006/main">
  <p:tag name="KSO_WM_DIAGRAM_VIRTUALLY_FRAME" val="{&quot;height&quot;:400.5,&quot;left&quot;:52.2,&quot;top&quot;:65.2,&quot;width&quot;:597.4}"/>
</p:tagLst>
</file>

<file path=ppt/tags/tag145.xml><?xml version="1.0" encoding="utf-8"?>
<p:tagLst xmlns:p="http://schemas.openxmlformats.org/presentationml/2006/main">
  <p:tag name="KSO_WM_DIAGRAM_VIRTUALLY_FRAME" val="{&quot;height&quot;:400.5,&quot;left&quot;:52.2,&quot;top&quot;:65.2,&quot;width&quot;:597.4}"/>
</p:tagLst>
</file>

<file path=ppt/tags/tag146.xml><?xml version="1.0" encoding="utf-8"?>
<p:tagLst xmlns:p="http://schemas.openxmlformats.org/presentationml/2006/main">
  <p:tag name="KSO_WM_DIAGRAM_VIRTUALLY_FRAME" val="{&quot;height&quot;:400.5,&quot;left&quot;:52.2,&quot;top&quot;:65.2,&quot;width&quot;:597.4}"/>
</p:tagLst>
</file>

<file path=ppt/tags/tag147.xml><?xml version="1.0" encoding="utf-8"?>
<p:tagLst xmlns:p="http://schemas.openxmlformats.org/presentationml/2006/main">
  <p:tag name="KSO_WM_DIAGRAM_VIRTUALLY_FRAME" val="{&quot;height&quot;:400.5,&quot;left&quot;:52.2,&quot;top&quot;:65.2,&quot;width&quot;:597.4}"/>
</p:tagLst>
</file>

<file path=ppt/tags/tag148.xml><?xml version="1.0" encoding="utf-8"?>
<p:tagLst xmlns:p="http://schemas.openxmlformats.org/presentationml/2006/main">
  <p:tag name="KSO_WM_DIAGRAM_VIRTUALLY_FRAME" val="{&quot;height&quot;:400.5,&quot;left&quot;:52.2,&quot;top&quot;:65.2,&quot;width&quot;:597.4}"/>
</p:tagLst>
</file>

<file path=ppt/tags/tag149.xml><?xml version="1.0" encoding="utf-8"?>
<p:tagLst xmlns:p="http://schemas.openxmlformats.org/presentationml/2006/main">
  <p:tag name="KSO_WM_DIAGRAM_VIRTUALLY_FRAME" val="{&quot;height&quot;:400.5,&quot;left&quot;:52.2,&quot;top&quot;:65.2,&quot;width&quot;:597.4}"/>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AS_UNIQUEID" val="809"/>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AS_UNIQUEID" val="809"/>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AS_UNIQUEID" val="809"/>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AS_UNIQUEID" val="809"/>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AS_UNIQUEID" val="809"/>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AS_UNIQUEID" val="809"/>
  <p:tag name="KSO_WM_BEAUTIFY_FLAG" val=""/>
</p:tagLst>
</file>

<file path=ppt/tags/tag160.xml><?xml version="1.0" encoding="utf-8"?>
<p:tagLst xmlns:p="http://schemas.openxmlformats.org/presentationml/2006/main">
  <p:tag name="KSO_WM_DIAGRAM_VIRTUALLY_FRAME" val="{&quot;height&quot;:372.8,&quot;left&quot;:12.95,&quot;top&quot;:72.15,&quot;width&quot;:916.75}"/>
</p:tagLst>
</file>

<file path=ppt/tags/tag161.xml><?xml version="1.0" encoding="utf-8"?>
<p:tagLst xmlns:p="http://schemas.openxmlformats.org/presentationml/2006/main">
  <p:tag name="KSO_WM_DIAGRAM_VIRTUALLY_FRAME" val="{&quot;height&quot;:372.8,&quot;left&quot;:12.95,&quot;top&quot;:72.15,&quot;width&quot;:916.75}"/>
</p:tagLst>
</file>

<file path=ppt/tags/tag162.xml><?xml version="1.0" encoding="utf-8"?>
<p:tagLst xmlns:p="http://schemas.openxmlformats.org/presentationml/2006/main">
  <p:tag name="KSO_WM_DIAGRAM_VIRTUALLY_FRAME" val="{&quot;height&quot;:372.8,&quot;left&quot;:12.95,&quot;top&quot;:72.15,&quot;width&quot;:916.75}"/>
</p:tagLst>
</file>

<file path=ppt/tags/tag163.xml><?xml version="1.0" encoding="utf-8"?>
<p:tagLst xmlns:p="http://schemas.openxmlformats.org/presentationml/2006/main">
  <p:tag name="KSO_WM_DIAGRAM_VIRTUALLY_FRAME" val="{&quot;height&quot;:372.8,&quot;left&quot;:12.95,&quot;top&quot;:72.15,&quot;width&quot;:916.75}"/>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AS_UNIQUEID" val="809"/>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AS_UNIQUEID" val="809"/>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AS_UNIQUEID" val="809"/>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AS_UNIQUEID" val="809"/>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AS_UNIQUEID" val="809"/>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AS_UNIQUEID" val="809"/>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AS_UNIQUEID" val="809"/>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AS_UNIQUEID" val="809"/>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AS_UNIQUEID" val="809"/>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AS_UNIQUEID" val="809"/>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AS_UNIQUEID" val="809"/>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AS_UNIQUEID" val="809"/>
  <p:tag name="KSO_WM_BEAUTIFY_FLAG" val=""/>
</p:tagLst>
</file>

<file path=ppt/tags/tag40.xml><?xml version="1.0" encoding="utf-8"?>
<p:tagLst xmlns:p="http://schemas.openxmlformats.org/presentationml/2006/main">
  <p:tag name="AS_UNIQUEID" val="809"/>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DIAGRAM_VIRTUALLY_FRAME" val="{&quot;height&quot;:338.1,&quot;left&quot;:38.5,&quot;top&quot;:66.5,&quot;width&quot;:981.9}"/>
</p:tagLst>
</file>

<file path=ppt/tags/tag43.xml><?xml version="1.0" encoding="utf-8"?>
<p:tagLst xmlns:p="http://schemas.openxmlformats.org/presentationml/2006/main">
  <p:tag name="KSO_WM_DIAGRAM_VIRTUALLY_FRAME" val="{&quot;height&quot;:338.1,&quot;left&quot;:38.5,&quot;top&quot;:66.5,&quot;width&quot;:981.9}"/>
</p:tagLst>
</file>

<file path=ppt/tags/tag44.xml><?xml version="1.0" encoding="utf-8"?>
<p:tagLst xmlns:p="http://schemas.openxmlformats.org/presentationml/2006/main">
  <p:tag name="KSO_WM_DIAGRAM_VIRTUALLY_FRAME" val="{&quot;height&quot;:338.1,&quot;left&quot;:38.5,&quot;top&quot;:66.5,&quot;width&quot;:981.9}"/>
</p:tagLst>
</file>

<file path=ppt/tags/tag45.xml><?xml version="1.0" encoding="utf-8"?>
<p:tagLst xmlns:p="http://schemas.openxmlformats.org/presentationml/2006/main">
  <p:tag name="KSO_WM_DIAGRAM_VIRTUALLY_FRAME" val="{&quot;height&quot;:338.1,&quot;left&quot;:38.5,&quot;top&quot;:66.5,&quot;width&quot;:981.9}"/>
</p:tagLst>
</file>

<file path=ppt/tags/tag46.xml><?xml version="1.0" encoding="utf-8"?>
<p:tagLst xmlns:p="http://schemas.openxmlformats.org/presentationml/2006/main">
  <p:tag name="KSO_WM_DIAGRAM_VIRTUALLY_FRAME" val="{&quot;height&quot;:338.1,&quot;left&quot;:38.5,&quot;top&quot;:66.5,&quot;width&quot;:981.9}"/>
</p:tagLst>
</file>

<file path=ppt/tags/tag47.xml><?xml version="1.0" encoding="utf-8"?>
<p:tagLst xmlns:p="http://schemas.openxmlformats.org/presentationml/2006/main">
  <p:tag name="KSO_WM_DIAGRAM_VIRTUALLY_FRAME" val="{&quot;height&quot;:338.1,&quot;left&quot;:38.5,&quot;top&quot;:66.5,&quot;width&quot;:981.9}"/>
</p:tagLst>
</file>

<file path=ppt/tags/tag48.xml><?xml version="1.0" encoding="utf-8"?>
<p:tagLst xmlns:p="http://schemas.openxmlformats.org/presentationml/2006/main">
  <p:tag name="KSO_WM_DIAGRAM_VIRTUALLY_FRAME" val="{&quot;height&quot;:338.1,&quot;left&quot;:38.5,&quot;top&quot;:66.5,&quot;width&quot;:981.9}"/>
</p:tagLst>
</file>

<file path=ppt/tags/tag49.xml><?xml version="1.0" encoding="utf-8"?>
<p:tagLst xmlns:p="http://schemas.openxmlformats.org/presentationml/2006/main">
  <p:tag name="AS_UNIQUEID" val="809"/>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AS_UNIQUEID" val="809"/>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AS_UNIQUEID" val="809"/>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AS_UNIQUEID" val="809"/>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AS_UNIQUEID" val="809"/>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AS_UNIQUEID" val="809"/>
  <p:tag name="KSO_WM_BEAUTIFY_FLAG" val=""/>
</p:tagLst>
</file>

<file path=ppt/tags/tag6.xml><?xml version="1.0" encoding="utf-8"?>
<p:tagLst xmlns:p="http://schemas.openxmlformats.org/presentationml/2006/main">
  <p:tag name="AS_UNIQUEID" val="809"/>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AS_UNIQUEID" val="809"/>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AS_UNIQUEID" val="809"/>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AS_UNIQUEID" val="809"/>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AS_UNIQUEID" val="809"/>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AS_UNIQUEID" val="809"/>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AS_UNIQUEID" val="809"/>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AS_UNIQUEID" val="809"/>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AS_UNIQUEID" val="809"/>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AS_UNIQUEID" val="809"/>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AS_UNIQUEID" val="809"/>
  <p:tag name="KSO_WM_BEAUTIFY_FLAG" val=""/>
</p:tagLst>
</file>

<file path=ppt/tags/tag8.xml><?xml version="1.0" encoding="utf-8"?>
<p:tagLst xmlns:p="http://schemas.openxmlformats.org/presentationml/2006/main">
  <p:tag name="AS_UNIQUEID" val="809"/>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DIAGRAM_VIRTUALLY_FRAME" val="{&quot;height&quot;:439.15,&quot;left&quot;:-11.5,&quot;top&quot;:41.15,&quot;width&quot;:988.4}"/>
</p:tagLst>
</file>

<file path=ppt/tags/tag82.xml><?xml version="1.0" encoding="utf-8"?>
<p:tagLst xmlns:p="http://schemas.openxmlformats.org/presentationml/2006/main">
  <p:tag name="KSO_WM_DIAGRAM_VIRTUALLY_FRAME" val="{&quot;height&quot;:439.15,&quot;left&quot;:-11.5,&quot;top&quot;:41.15,&quot;width&quot;:988.4}"/>
</p:tagLst>
</file>

<file path=ppt/tags/tag83.xml><?xml version="1.0" encoding="utf-8"?>
<p:tagLst xmlns:p="http://schemas.openxmlformats.org/presentationml/2006/main">
  <p:tag name="KSO_WM_DIAGRAM_VIRTUALLY_FRAME" val="{&quot;height&quot;:439.15,&quot;left&quot;:-11.5,&quot;top&quot;:41.15,&quot;width&quot;:988.4}"/>
</p:tagLst>
</file>

<file path=ppt/tags/tag84.xml><?xml version="1.0" encoding="utf-8"?>
<p:tagLst xmlns:p="http://schemas.openxmlformats.org/presentationml/2006/main">
  <p:tag name="KSO_WM_DIAGRAM_VIRTUALLY_FRAME" val="{&quot;height&quot;:439.15,&quot;left&quot;:-11.5,&quot;top&quot;:41.15,&quot;width&quot;:988.4}"/>
</p:tagLst>
</file>

<file path=ppt/tags/tag85.xml><?xml version="1.0" encoding="utf-8"?>
<p:tagLst xmlns:p="http://schemas.openxmlformats.org/presentationml/2006/main">
  <p:tag name="KSO_WM_DIAGRAM_VIRTUALLY_FRAME" val="{&quot;height&quot;:439.15,&quot;left&quot;:-11.5,&quot;top&quot;:41.15,&quot;width&quot;:988.4}"/>
</p:tagLst>
</file>

<file path=ppt/tags/tag86.xml><?xml version="1.0" encoding="utf-8"?>
<p:tagLst xmlns:p="http://schemas.openxmlformats.org/presentationml/2006/main">
  <p:tag name="KSO_WM_DIAGRAM_VIRTUALLY_FRAME" val="{&quot;height&quot;:439.15,&quot;left&quot;:-11.5,&quot;top&quot;:41.15,&quot;width&quot;:988.4}"/>
</p:tagLst>
</file>

<file path=ppt/tags/tag87.xml><?xml version="1.0" encoding="utf-8"?>
<p:tagLst xmlns:p="http://schemas.openxmlformats.org/presentationml/2006/main">
  <p:tag name="AS_UNIQUEID" val="809"/>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DIAGRAM_VIRTUALLY_FRAME" val="{&quot;height&quot;:377.3,&quot;left&quot;:30.45,&quot;top&quot;:49.5,&quot;width&quot;:893.3}"/>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377.3,&quot;left&quot;:30.45,&quot;top&quot;:49.5,&quot;width&quot;:893.3}"/>
</p:tagLst>
</file>

<file path=ppt/tags/tag91.xml><?xml version="1.0" encoding="utf-8"?>
<p:tagLst xmlns:p="http://schemas.openxmlformats.org/presentationml/2006/main">
  <p:tag name="KSO_WM_DIAGRAM_VIRTUALLY_FRAME" val="{&quot;height&quot;:377.3,&quot;left&quot;:30.45,&quot;top&quot;:49.5,&quot;width&quot;:893.3}"/>
</p:tagLst>
</file>

<file path=ppt/tags/tag92.xml><?xml version="1.0" encoding="utf-8"?>
<p:tagLst xmlns:p="http://schemas.openxmlformats.org/presentationml/2006/main">
  <p:tag name="KSO_WM_DIAGRAM_VIRTUALLY_FRAME" val="{&quot;height&quot;:377.3,&quot;left&quot;:30.45,&quot;top&quot;:49.5,&quot;width&quot;:893.3}"/>
</p:tagLst>
</file>

<file path=ppt/tags/tag93.xml><?xml version="1.0" encoding="utf-8"?>
<p:tagLst xmlns:p="http://schemas.openxmlformats.org/presentationml/2006/main">
  <p:tag name="KSO_WM_DIAGRAM_VIRTUALLY_FRAME" val="{&quot;height&quot;:377.3,&quot;left&quot;:30.45,&quot;top&quot;:49.5,&quot;width&quot;:893.3}"/>
</p:tagLst>
</file>

<file path=ppt/tags/tag94.xml><?xml version="1.0" encoding="utf-8"?>
<p:tagLst xmlns:p="http://schemas.openxmlformats.org/presentationml/2006/main">
  <p:tag name="KSO_WM_DIAGRAM_VIRTUALLY_FRAME" val="{&quot;height&quot;:377.3,&quot;left&quot;:30.45,&quot;top&quot;:49.5,&quot;width&quot;:893.3}"/>
</p:tagLst>
</file>

<file path=ppt/tags/tag95.xml><?xml version="1.0" encoding="utf-8"?>
<p:tagLst xmlns:p="http://schemas.openxmlformats.org/presentationml/2006/main">
  <p:tag name="AS_UNIQUEID" val="809"/>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AS_UNIQUEID" val="809"/>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AS_UNIQUEID" val="809"/>
  <p:tag name="KSO_WM_BEAUTIFY_FLAG" val=""/>
</p:tagLst>
</file>

<file path=ppt/theme/theme1.xml><?xml version="1.0" encoding="utf-8"?>
<a:theme xmlns:a="http://schemas.openxmlformats.org/drawingml/2006/main" name="第一PPT，www.1ppt.com">
  <a:themeElements>
    <a:clrScheme name="自定义 619">
      <a:dk1>
        <a:sysClr val="windowText" lastClr="000000"/>
      </a:dk1>
      <a:lt1>
        <a:sysClr val="window" lastClr="FFFFFF"/>
      </a:lt1>
      <a:dk2>
        <a:srgbClr val="7CB42B"/>
      </a:dk2>
      <a:lt2>
        <a:srgbClr val="E7E6E6"/>
      </a:lt2>
      <a:accent1>
        <a:srgbClr val="679523"/>
      </a:accent1>
      <a:accent2>
        <a:srgbClr val="7CB42B"/>
      </a:accent2>
      <a:accent3>
        <a:srgbClr val="679523"/>
      </a:accent3>
      <a:accent4>
        <a:srgbClr val="7CB42B"/>
      </a:accent4>
      <a:accent5>
        <a:srgbClr val="679523"/>
      </a:accent5>
      <a:accent6>
        <a:srgbClr val="7CB42B"/>
      </a:accent6>
      <a:hlink>
        <a:srgbClr val="0563C1"/>
      </a:hlink>
      <a:folHlink>
        <a:srgbClr val="954F72"/>
      </a:folHlink>
    </a:clrScheme>
    <a:fontScheme name="nv4zxx0k">
      <a:majorFont>
        <a:latin typeface="字魂58号-创中黑"/>
        <a:ea typeface="字魂58号-创中黑"/>
        <a:cs typeface=""/>
      </a:majorFont>
      <a:minorFont>
        <a:latin typeface="字魂58号-创中黑"/>
        <a:ea typeface="字魂58号-创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v4zxx0k">
      <a:majorFont>
        <a:latin typeface="字魂58号-创中黑"/>
        <a:ea typeface="字魂58号-创中黑"/>
        <a:cs typeface=""/>
      </a:majorFont>
      <a:minorFont>
        <a:latin typeface="字魂58号-创中黑"/>
        <a:ea typeface="字魂58号-创中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27516</Words>
  <Application>WPS 演示</Application>
  <PresentationFormat>宽屏</PresentationFormat>
  <Paragraphs>1068</Paragraphs>
  <Slides>61</Slides>
  <Notes>39</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61</vt:i4>
      </vt:variant>
    </vt:vector>
  </HeadingPairs>
  <TitlesOfParts>
    <vt:vector size="78" baseType="lpstr">
      <vt:lpstr>Arial</vt:lpstr>
      <vt:lpstr>宋体</vt:lpstr>
      <vt:lpstr>Wingdings</vt:lpstr>
      <vt:lpstr>微软雅黑</vt:lpstr>
      <vt:lpstr>Calibri</vt:lpstr>
      <vt:lpstr>Times New Roman</vt:lpstr>
      <vt:lpstr>Arial Unicode MS</vt:lpstr>
      <vt:lpstr>字魂58号-创中黑</vt:lpstr>
      <vt:lpstr>黑体</vt:lpstr>
      <vt:lpstr>Microsoft YaHei UI</vt:lpstr>
      <vt:lpstr>TimesNewRomanPS-BoldMT</vt:lpstr>
      <vt:lpstr>Wingdings</vt:lpstr>
      <vt:lpstr>HelveticaNeue</vt:lpstr>
      <vt:lpstr>华文新魏</vt:lpstr>
      <vt:lpstr>Segoe Print</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绿色环保</dc:title>
  <dc:creator>第一PPT</dc:creator>
  <cp:keywords>www.1ppt.com</cp:keywords>
  <dc:description>www.1ppt.com</dc:description>
  <cp:lastModifiedBy>Administrator</cp:lastModifiedBy>
  <cp:revision>72</cp:revision>
  <dcterms:created xsi:type="dcterms:W3CDTF">2015-05-05T08:02:00Z</dcterms:created>
  <dcterms:modified xsi:type="dcterms:W3CDTF">2024-08-08T02:04:24Z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78CCB4D3D6D24C73A4DA3B29B5B06A92_13</vt:lpwstr>
  </property>
  <property fmtid="{D5CDD505-2E9C-101B-9397-08002B2CF9AE}" pid="3" name="KSOProductBuildVer">
    <vt:lpwstr>2052-11.8.2.7978</vt:lpwstr>
  </property>
</Properties>
</file>