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9"/>
  </p:handoutMasterIdLst>
  <p:sldIdLst>
    <p:sldId id="952" r:id="rId3"/>
    <p:sldId id="366" r:id="rId4"/>
    <p:sldId id="939" r:id="rId5"/>
    <p:sldId id="940" r:id="rId6"/>
    <p:sldId id="941" r:id="rId7"/>
    <p:sldId id="942" r:id="rId8"/>
    <p:sldId id="943" r:id="rId9"/>
    <p:sldId id="936" r:id="rId10"/>
    <p:sldId id="937" r:id="rId11"/>
    <p:sldId id="938" r:id="rId13"/>
    <p:sldId id="354" r:id="rId14"/>
    <p:sldId id="946" r:id="rId15"/>
    <p:sldId id="945" r:id="rId16"/>
    <p:sldId id="947" r:id="rId17"/>
    <p:sldId id="948" r:id="rId18"/>
  </p:sldIdLst>
  <p:sldSz cx="9144000" cy="5143500" type="screen16x9"/>
  <p:notesSz cx="6797675" cy="992822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C00000"/>
    <a:srgbClr val="0070C0"/>
    <a:srgbClr val="E6B9B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370" autoAdjust="0"/>
  </p:normalViewPr>
  <p:slideViewPr>
    <p:cSldViewPr>
      <p:cViewPr varScale="1">
        <p:scale>
          <a:sx n="88" d="100"/>
          <a:sy n="88" d="100"/>
        </p:scale>
        <p:origin x="663" y="5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52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F45115-4CD7-4158-9502-98A80E5288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A60EB-342B-442B-B013-CE8CD775153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BA952-219F-4164-B61C-DF4654A1432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EB699-C93A-46B4-AFC6-74552EF05F3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1EB699-C93A-46B4-AFC6-74552EF05F3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2ED4-57DB-4580-A249-56A6CE4B97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418EB-8CCA-4D0F-BEE9-D1EF97723C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2ED4-57DB-4580-A249-56A6CE4B97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418EB-8CCA-4D0F-BEE9-D1EF97723C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2ED4-57DB-4580-A249-56A6CE4B97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418EB-8CCA-4D0F-BEE9-D1EF97723C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2ED4-57DB-4580-A249-56A6CE4B97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418EB-8CCA-4D0F-BEE9-D1EF97723C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2ED4-57DB-4580-A249-56A6CE4B97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418EB-8CCA-4D0F-BEE9-D1EF97723C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2ED4-57DB-4580-A249-56A6CE4B97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418EB-8CCA-4D0F-BEE9-D1EF97723C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2ED4-57DB-4580-A249-56A6CE4B97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418EB-8CCA-4D0F-BEE9-D1EF97723C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2ED4-57DB-4580-A249-56A6CE4B97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418EB-8CCA-4D0F-BEE9-D1EF97723C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2ED4-57DB-4580-A249-56A6CE4B97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418EB-8CCA-4D0F-BEE9-D1EF97723C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2ED4-57DB-4580-A249-56A6CE4B97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418EB-8CCA-4D0F-BEE9-D1EF97723C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E2ED4-57DB-4580-A249-56A6CE4B97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418EB-8CCA-4D0F-BEE9-D1EF97723C6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E2ED4-57DB-4580-A249-56A6CE4B978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418EB-8CCA-4D0F-BEE9-D1EF97723C69}" type="slidenum">
              <a:rPr lang="zh-CN" altLang="en-US" smtClean="0"/>
            </a:fld>
            <a:endParaRPr lang="zh-CN" altLang="en-US"/>
          </a:p>
        </p:txBody>
      </p:sp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8359775" y="133985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271145" y="250825"/>
            <a:ext cx="599884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6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36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endParaRPr lang="en-US" altLang="zh-CN" sz="36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36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更多教学资源请关注</a:t>
            </a:r>
            <a:endParaRPr lang="en-US" altLang="zh-CN" sz="36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36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公众号：溯恩英语</a:t>
            </a:r>
            <a:endParaRPr lang="zh-CN" altLang="en-US" sz="36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</p:txBody>
      </p:sp>
      <p:sp>
        <p:nvSpPr>
          <p:cNvPr id="3" name="矩形 3"/>
          <p:cNvSpPr/>
          <p:nvPr/>
        </p:nvSpPr>
        <p:spPr>
          <a:xfrm>
            <a:off x="6059170" y="1712595"/>
            <a:ext cx="3603625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3200" b="1">
                <a:latin typeface="华文新魏" pitchFamily="2" charset="-122"/>
                <a:ea typeface="宋体" panose="02010600030101010101" pitchFamily="2" charset="-122"/>
              </a:rPr>
              <a:t>知识产权声明</a:t>
            </a:r>
            <a:endParaRPr lang="zh-CN" altLang="en-US" sz="3200" b="1">
              <a:latin typeface="华文新魏" pitchFamily="2" charset="-122"/>
              <a:ea typeface="宋体" panose="02010600030101010101" pitchFamily="2" charset="-122"/>
            </a:endParaRPr>
          </a:p>
        </p:txBody>
      </p:sp>
      <p:pic>
        <p:nvPicPr>
          <p:cNvPr id="4" name="图片 11" descr="水印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71440" y="250825"/>
            <a:ext cx="3782060" cy="122491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图片 1" descr="qrcode_for_gh_3a435f224ccf_12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9990" y="2296160"/>
            <a:ext cx="2329180" cy="232791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51520" y="195486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The next morning I ______________ (spot) by a ship. </a:t>
            </a:r>
            <a:endParaRPr lang="zh-CN" altLang="en-US" sz="24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059832" y="195486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stopped</a:t>
            </a:r>
            <a:endParaRPr lang="zh-CN" altLang="en-US" sz="24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4384" y="843558"/>
            <a:ext cx="8720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was 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ship _________ brought you to England.           </a:t>
            </a:r>
            <a:endParaRPr lang="zh-CN" altLang="en-US" sz="24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71800" y="84355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endParaRPr lang="zh-CN" altLang="en-US" sz="28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51933" y="1419622"/>
            <a:ext cx="381642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is/was … that…</a:t>
            </a:r>
            <a:r>
              <a:rPr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强调句型</a:t>
            </a:r>
            <a:endParaRPr lang="zh-CN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51520" y="1919208"/>
            <a:ext cx="8720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set out at once </a:t>
            </a:r>
            <a:r>
              <a:rPr lang="en-US" altLang="zh-CN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the rain stopped.</a:t>
            </a:r>
            <a:endParaRPr lang="zh-CN" altLang="en-US" sz="24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52773" y="2493536"/>
            <a:ext cx="8720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was 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the rain stopped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he set out at once. </a:t>
            </a:r>
            <a:endParaRPr lang="zh-CN" altLang="en-US" sz="24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51520" y="2994858"/>
            <a:ext cx="8720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didn’t find the key </a:t>
            </a:r>
            <a:r>
              <a:rPr lang="en-US" altLang="zh-CN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 he opened the drawer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zh-CN" altLang="en-US" sz="24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51520" y="3570200"/>
            <a:ext cx="8720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was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until he opened the drawer </a:t>
            </a:r>
            <a:r>
              <a:rPr lang="en-US" altLang="zh-CN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found the key.  </a:t>
            </a:r>
            <a:endParaRPr lang="zh-CN" altLang="en-US" sz="24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07504" y="4125978"/>
            <a:ext cx="9001000" cy="40011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…until </a:t>
            </a:r>
            <a:r>
              <a:rPr lang="zh-CN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句型中，强调状语从句时，主句中的</a:t>
            </a:r>
            <a:r>
              <a:rPr lang="en-US" altLang="zh-CN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zh-CN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要放在 </a:t>
            </a:r>
            <a:r>
              <a:rPr lang="en-US" altLang="zh-CN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zh-CN" alt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之前。</a:t>
            </a:r>
            <a:endParaRPr lang="zh-CN" alt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/>
      <p:bldP spid="11" grpId="0"/>
      <p:bldP spid="12" grpId="0"/>
      <p:bldP spid="13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Box 3"/>
          <p:cNvSpPr txBox="1">
            <a:spLocks noChangeArrowheads="1"/>
          </p:cNvSpPr>
          <p:nvPr/>
        </p:nvSpPr>
        <p:spPr bwMode="auto">
          <a:xfrm>
            <a:off x="1303735" y="267891"/>
            <a:ext cx="65794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dirty="0"/>
              <a:t>I went to the American consulate to </a:t>
            </a:r>
            <a:r>
              <a:rPr lang="en-US" altLang="zh-CN" sz="2400" dirty="0">
                <a:solidFill>
                  <a:srgbClr val="FF3300"/>
                </a:solidFill>
              </a:rPr>
              <a:t>seek</a:t>
            </a:r>
            <a:r>
              <a:rPr lang="en-US" altLang="zh-CN" sz="2400" dirty="0"/>
              <a:t> help, but…</a:t>
            </a:r>
            <a:endParaRPr lang="zh-CN" altLang="en-US" sz="2400" dirty="0"/>
          </a:p>
        </p:txBody>
      </p:sp>
      <p:sp>
        <p:nvSpPr>
          <p:cNvPr id="5" name="线形标注 2 4"/>
          <p:cNvSpPr/>
          <p:nvPr/>
        </p:nvSpPr>
        <p:spPr bwMode="auto">
          <a:xfrm>
            <a:off x="5589986" y="1017985"/>
            <a:ext cx="2411015" cy="123229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1102"/>
              <a:gd name="adj6" fmla="val 22046"/>
            </a:avLst>
          </a:prstGeom>
          <a:solidFill>
            <a:srgbClr val="002060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100">
                <a:solidFill>
                  <a:schemeClr val="bg1"/>
                </a:solidFill>
              </a:rPr>
              <a:t>v. –sought--sought</a:t>
            </a:r>
            <a:endParaRPr lang="en-US" altLang="zh-CN" sz="2100">
              <a:solidFill>
                <a:schemeClr val="bg1"/>
              </a:solidFill>
            </a:endParaRPr>
          </a:p>
          <a:p>
            <a:pPr eaLnBrk="1" hangingPunct="1"/>
            <a:r>
              <a:rPr lang="en-US" altLang="zh-CN" sz="2100">
                <a:solidFill>
                  <a:schemeClr val="bg1"/>
                </a:solidFill>
              </a:rPr>
              <a:t>1) </a:t>
            </a:r>
            <a:r>
              <a:rPr lang="zh-CN" altLang="en-US" sz="2100">
                <a:solidFill>
                  <a:schemeClr val="bg1"/>
                </a:solidFill>
              </a:rPr>
              <a:t>请求</a:t>
            </a:r>
            <a:r>
              <a:rPr lang="en-US" altLang="zh-CN" sz="2100">
                <a:solidFill>
                  <a:schemeClr val="bg1"/>
                </a:solidFill>
              </a:rPr>
              <a:t>(</a:t>
            </a:r>
            <a:r>
              <a:rPr lang="zh-CN" altLang="en-US" sz="2100">
                <a:solidFill>
                  <a:schemeClr val="bg1"/>
                </a:solidFill>
              </a:rPr>
              <a:t>帮助</a:t>
            </a:r>
            <a:r>
              <a:rPr lang="en-US" altLang="zh-CN" sz="2100">
                <a:solidFill>
                  <a:schemeClr val="bg1"/>
                </a:solidFill>
              </a:rPr>
              <a:t>);</a:t>
            </a:r>
            <a:endParaRPr lang="en-US" altLang="zh-CN" sz="2100">
              <a:solidFill>
                <a:schemeClr val="bg1"/>
              </a:solidFill>
            </a:endParaRPr>
          </a:p>
          <a:p>
            <a:pPr eaLnBrk="1" hangingPunct="1"/>
            <a:r>
              <a:rPr lang="zh-CN" altLang="en-US" sz="2100">
                <a:solidFill>
                  <a:schemeClr val="bg1"/>
                </a:solidFill>
              </a:rPr>
              <a:t>征求</a:t>
            </a:r>
            <a:r>
              <a:rPr lang="en-US" altLang="zh-CN" sz="2100">
                <a:solidFill>
                  <a:schemeClr val="bg1"/>
                </a:solidFill>
              </a:rPr>
              <a:t>(</a:t>
            </a:r>
            <a:r>
              <a:rPr lang="zh-CN" altLang="en-US" sz="2100">
                <a:solidFill>
                  <a:schemeClr val="bg1"/>
                </a:solidFill>
              </a:rPr>
              <a:t>意见</a:t>
            </a:r>
            <a:r>
              <a:rPr lang="en-US" altLang="zh-CN" sz="2100">
                <a:solidFill>
                  <a:schemeClr val="bg1"/>
                </a:solidFill>
              </a:rPr>
              <a:t>)</a:t>
            </a:r>
            <a:endParaRPr lang="zh-CN" altLang="en-US" sz="210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357313" y="2303860"/>
            <a:ext cx="4054764" cy="461665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>
                <a:solidFill>
                  <a:schemeClr val="bg1"/>
                </a:solidFill>
              </a:rPr>
              <a:t>2) seek one’s fortune  </a:t>
            </a:r>
            <a:r>
              <a:rPr lang="zh-CN" altLang="en-US" sz="2400">
                <a:solidFill>
                  <a:schemeClr val="bg1"/>
                </a:solidFill>
              </a:rPr>
              <a:t>寻出路</a:t>
            </a:r>
            <a:r>
              <a:rPr lang="en-US" altLang="zh-CN" sz="2400">
                <a:solidFill>
                  <a:schemeClr val="bg1"/>
                </a:solidFill>
              </a:rPr>
              <a:t>    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303735" y="3161110"/>
            <a:ext cx="53896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/>
              <a:t>He </a:t>
            </a:r>
            <a:r>
              <a:rPr lang="en-US" altLang="zh-CN" sz="2400">
                <a:solidFill>
                  <a:srgbClr val="FF0000"/>
                </a:solidFill>
              </a:rPr>
              <a:t>sought to make </a:t>
            </a:r>
            <a:r>
              <a:rPr lang="en-US" altLang="zh-CN" sz="2400"/>
              <a:t>fool of others but failed.</a:t>
            </a:r>
            <a:endParaRPr lang="zh-CN" altLang="en-US" sz="240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464470" y="3964782"/>
            <a:ext cx="5344733" cy="461665"/>
          </a:xfrm>
          <a:prstGeom prst="rect">
            <a:avLst/>
          </a:prstGeom>
          <a:solidFill>
            <a:srgbClr val="8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>
                <a:solidFill>
                  <a:schemeClr val="bg1"/>
                </a:solidFill>
              </a:rPr>
              <a:t>3) seek to do=try to do sth.</a:t>
            </a:r>
            <a:r>
              <a:rPr lang="zh-CN" altLang="en-US" sz="2400">
                <a:solidFill>
                  <a:schemeClr val="bg1"/>
                </a:solidFill>
              </a:rPr>
              <a:t>力图</a:t>
            </a:r>
            <a:r>
              <a:rPr lang="en-US" altLang="zh-CN" sz="2400">
                <a:solidFill>
                  <a:schemeClr val="bg1"/>
                </a:solidFill>
              </a:rPr>
              <a:t>;</a:t>
            </a:r>
            <a:r>
              <a:rPr lang="zh-CN" altLang="en-US" sz="2400">
                <a:solidFill>
                  <a:schemeClr val="bg1"/>
                </a:solidFill>
              </a:rPr>
              <a:t>想方设法</a:t>
            </a:r>
            <a:endParaRPr lang="zh-CN" altLang="en-US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491630"/>
            <a:ext cx="684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Summary of the scene</a:t>
            </a:r>
            <a:endParaRPr lang="en-US" altLang="zh-CN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igh Tower Text" pitchFamily="18" charset="0"/>
            </a:endParaRPr>
          </a:p>
          <a:p>
            <a:r>
              <a:rPr lang="en-US" altLang="zh-CN" sz="3600" dirty="0">
                <a:solidFill>
                  <a:srgbClr val="002060"/>
                </a:solidFill>
                <a:latin typeface="High Tower Text" pitchFamily="18" charset="0"/>
              </a:rPr>
              <a:t>            Ex 5 on P53</a:t>
            </a:r>
            <a:r>
              <a:rPr lang="en-US" altLang="zh-CN" sz="2800" dirty="0">
                <a:solidFill>
                  <a:srgbClr val="002060"/>
                </a:solidFill>
                <a:latin typeface="High Tower Text" pitchFamily="18" charset="0"/>
              </a:rPr>
              <a:t>.</a:t>
            </a:r>
            <a:endParaRPr lang="zh-CN" altLang="en-US" sz="2800" dirty="0" err="1">
              <a:solidFill>
                <a:srgbClr val="002060"/>
              </a:solidFill>
              <a:latin typeface="High Tower Text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 descr="C:\Users\Administrator\AppData\Roaming\Tencent\Users\2679669014\QQ\WinTemp\RichOle\LAJS6%5)A0U@_8PL739SN5O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7062"/>
            <a:ext cx="8537349" cy="4876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1"/>
          <p:cNvSpPr txBox="1"/>
          <p:nvPr/>
        </p:nvSpPr>
        <p:spPr>
          <a:xfrm>
            <a:off x="1439652" y="555526"/>
            <a:ext cx="504056" cy="391478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68580" tIns="34290" rIns="68580" bIns="34290" anchor="t" anchorCtr="0">
            <a:spAutoFit/>
          </a:bodyPr>
          <a:lstStyle/>
          <a:p>
            <a:r>
              <a:rPr lang="en-US" altLang="zh-CN" sz="21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  <a:ea typeface="宋体" panose="02010600030101010101" pitchFamily="2" charset="-122"/>
              </a:rPr>
              <a:t>bet</a:t>
            </a:r>
            <a:endParaRPr lang="en-US" altLang="zh-CN" sz="21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igh Tower Text" pitchFamily="18" charset="0"/>
              <a:ea typeface="宋体" panose="02010600030101010101" pitchFamily="2" charset="-122"/>
            </a:endParaRPr>
          </a:p>
        </p:txBody>
      </p:sp>
      <p:sp>
        <p:nvSpPr>
          <p:cNvPr id="5" name="文本框 1"/>
          <p:cNvSpPr txBox="1"/>
          <p:nvPr/>
        </p:nvSpPr>
        <p:spPr>
          <a:xfrm>
            <a:off x="1844080" y="1923678"/>
            <a:ext cx="1071736" cy="392415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68580" tIns="34290" rIns="68580" bIns="34290" anchor="t" anchorCtr="0">
            <a:spAutoFit/>
          </a:bodyPr>
          <a:lstStyle/>
          <a:p>
            <a:r>
              <a:rPr lang="en-US" altLang="zh-CN" sz="21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  <a:ea typeface="宋体" panose="02010600030101010101" pitchFamily="2" charset="-122"/>
              </a:rPr>
              <a:t>accident</a:t>
            </a:r>
            <a:endParaRPr lang="en-US" altLang="zh-CN" sz="21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igh Tower Text" pitchFamily="18" charset="0"/>
              <a:ea typeface="宋体" panose="02010600030101010101" pitchFamily="2" charset="-122"/>
            </a:endParaRPr>
          </a:p>
        </p:txBody>
      </p:sp>
      <p:sp>
        <p:nvSpPr>
          <p:cNvPr id="6" name="文本框 1"/>
          <p:cNvSpPr txBox="1"/>
          <p:nvPr/>
        </p:nvSpPr>
        <p:spPr>
          <a:xfrm>
            <a:off x="3419872" y="2211710"/>
            <a:ext cx="720080" cy="392415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68580" tIns="34290" rIns="68580" bIns="34290" anchor="t" anchorCtr="0">
            <a:spAutoFit/>
          </a:bodyPr>
          <a:lstStyle/>
          <a:p>
            <a:r>
              <a:rPr lang="en-US" altLang="zh-CN" sz="21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  <a:ea typeface="宋体" panose="02010600030101010101" pitchFamily="2" charset="-122"/>
              </a:rPr>
              <a:t>seek</a:t>
            </a:r>
            <a:endParaRPr lang="en-US" altLang="zh-CN" sz="21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igh Tower Text" pitchFamily="18" charset="0"/>
              <a:ea typeface="宋体" panose="02010600030101010101" pitchFamily="2" charset="-122"/>
            </a:endParaRPr>
          </a:p>
        </p:txBody>
      </p:sp>
      <p:sp>
        <p:nvSpPr>
          <p:cNvPr id="7" name="文本框 1"/>
          <p:cNvSpPr txBox="1"/>
          <p:nvPr/>
        </p:nvSpPr>
        <p:spPr>
          <a:xfrm>
            <a:off x="3289164" y="2859782"/>
            <a:ext cx="1087014" cy="392415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68580" tIns="34290" rIns="68580" bIns="34290" anchor="t" anchorCtr="0">
            <a:spAutoFit/>
          </a:bodyPr>
          <a:lstStyle/>
          <a:p>
            <a:r>
              <a:rPr lang="en-US" altLang="zh-CN" sz="21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  <a:ea typeface="宋体" panose="02010600030101010101" pitchFamily="2" charset="-122"/>
              </a:rPr>
              <a:t>sort</a:t>
            </a:r>
            <a:endParaRPr lang="en-US" altLang="zh-CN" sz="21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igh Tower Text" pitchFamily="18" charset="0"/>
              <a:ea typeface="宋体" panose="02010600030101010101" pitchFamily="2" charset="-122"/>
            </a:endParaRPr>
          </a:p>
        </p:txBody>
      </p:sp>
      <p:sp>
        <p:nvSpPr>
          <p:cNvPr id="8" name="文本框 1"/>
          <p:cNvSpPr txBox="1"/>
          <p:nvPr/>
        </p:nvSpPr>
        <p:spPr>
          <a:xfrm>
            <a:off x="3365122" y="4227934"/>
            <a:ext cx="829580" cy="392415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68580" tIns="34290" rIns="68580" bIns="34290" anchor="t" anchorCtr="0">
            <a:spAutoFit/>
          </a:bodyPr>
          <a:lstStyle/>
          <a:p>
            <a:r>
              <a:rPr lang="en-US" altLang="zh-CN" sz="2100" b="1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  <a:ea typeface="宋体" panose="02010600030101010101" pitchFamily="2" charset="-122"/>
              </a:rPr>
              <a:t>scene</a:t>
            </a:r>
            <a:endParaRPr lang="en-US" altLang="zh-CN" sz="2100" b="1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igh Tower Text" pitchFamily="18" charset="0"/>
              <a:ea typeface="宋体" panose="02010600030101010101" pitchFamily="2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5436096" y="4299942"/>
            <a:ext cx="93610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2555776" y="4587974"/>
            <a:ext cx="36004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1520" y="195486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postpone v. put off  </a:t>
            </a:r>
            <a:r>
              <a:rPr lang="zh-CN" altLang="en-US" sz="2400" b="0" i="0" dirty="0">
                <a:solidFill>
                  <a:srgbClr val="202124"/>
                </a:solidFill>
                <a:effectLst/>
                <a:latin typeface="Segoe UI" panose="020B0502040204020203" pitchFamily="34" charset="0"/>
              </a:rPr>
              <a:t>延迟；延期</a:t>
            </a:r>
            <a:endParaRPr lang="zh-CN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1520" y="915566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said the letter inside would explain what it was all about, but he had to postpone _________(open) it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o’clock. </a:t>
            </a:r>
            <a:endParaRPr lang="zh-CN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339752" y="1275606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opening</a:t>
            </a:r>
            <a:endParaRPr lang="zh-CN" altLang="en-US" sz="24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83768" y="2081945"/>
            <a:ext cx="3744416" cy="120032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postpone </a:t>
            </a:r>
            <a:r>
              <a:rPr lang="en-US" altLang="zh-C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zh-C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postpone doing </a:t>
            </a:r>
            <a:r>
              <a:rPr lang="en-US" altLang="zh-C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zh-C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postpone </a:t>
            </a:r>
            <a:r>
              <a:rPr lang="en-US" altLang="zh-C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until/to +</a:t>
            </a:r>
            <a:r>
              <a:rPr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时间</a:t>
            </a:r>
            <a:endParaRPr lang="zh-CN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1520" y="33950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Henry felt that was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odd.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251520" y="2211710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odd</a:t>
            </a:r>
            <a:endParaRPr lang="zh-CN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直接箭头连接符 4"/>
          <p:cNvCxnSpPr/>
          <p:nvPr/>
        </p:nvCxnSpPr>
        <p:spPr>
          <a:xfrm flipV="1">
            <a:off x="1313384" y="1190912"/>
            <a:ext cx="1351389" cy="1057552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2627784" y="915566"/>
            <a:ext cx="3744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High Tower Text" pitchFamily="18" charset="0"/>
              </a:rPr>
              <a:t>adj.  strange; unusual</a:t>
            </a:r>
            <a:endParaRPr lang="en-US" altLang="zh-CN" sz="2800" dirty="0">
              <a:latin typeface="High Tower Text" pitchFamily="18" charset="0"/>
            </a:endParaRPr>
          </a:p>
          <a:p>
            <a:r>
              <a:rPr lang="zh-CN" altLang="en-US" sz="2800" b="0" i="0" dirty="0">
                <a:solidFill>
                  <a:srgbClr val="202124"/>
                </a:solidFill>
                <a:effectLst/>
                <a:latin typeface="Segoe UI" panose="020B0502040204020203" pitchFamily="34" charset="0"/>
              </a:rPr>
              <a:t>奇怪的；怪异的</a:t>
            </a:r>
            <a:endParaRPr lang="zh-CN" altLang="en-US" sz="2800" dirty="0">
              <a:latin typeface="High Tower Text" pitchFamily="18" charset="0"/>
            </a:endParaRPr>
          </a:p>
        </p:txBody>
      </p:sp>
      <p:cxnSp>
        <p:nvCxnSpPr>
          <p:cNvPr id="7" name="直接箭头连接符 6"/>
          <p:cNvCxnSpPr>
            <a:endCxn id="11" idx="1"/>
          </p:cNvCxnSpPr>
          <p:nvPr/>
        </p:nvCxnSpPr>
        <p:spPr>
          <a:xfrm flipV="1">
            <a:off x="1475656" y="2500615"/>
            <a:ext cx="1189117" cy="35131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6012160" y="836969"/>
            <a:ext cx="3059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 seems odd that nobody noticed anything wrong.</a:t>
            </a:r>
            <a:endParaRPr lang="zh-CN" altLang="en-US" sz="20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664773" y="1869673"/>
            <a:ext cx="366897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cannot be divided exactly by the number two </a:t>
            </a:r>
            <a:r>
              <a:rPr lang="zh-CN" altLang="en-US" sz="2800" dirty="0"/>
              <a:t>奇数的</a:t>
            </a:r>
            <a:r>
              <a:rPr lang="en-US" altLang="zh-CN" sz="2800" dirty="0"/>
              <a:t>–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opposite: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283474" y="2028785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1, 3, 5 and 7 are </a:t>
            </a:r>
            <a:r>
              <a:rPr lang="en-US" altLang="zh-CN" sz="24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odd</a:t>
            </a:r>
            <a:r>
              <a:rPr lang="en-US" altLang="zh-CN" sz="24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numbers.</a:t>
            </a:r>
            <a:endParaRPr lang="zh-CN" altLang="en-US" sz="24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直接箭头连接符 12"/>
          <p:cNvCxnSpPr/>
          <p:nvPr/>
        </p:nvCxnSpPr>
        <p:spPr>
          <a:xfrm>
            <a:off x="1246614" y="2823778"/>
            <a:ext cx="1677957" cy="504056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2843808" y="3075806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odd man/one out</a:t>
            </a:r>
            <a:endParaRPr lang="en-US" altLang="zh-CN" sz="24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b="0" i="0" dirty="0">
                <a:solidFill>
                  <a:srgbClr val="202124"/>
                </a:solidFill>
                <a:effectLst/>
                <a:latin typeface="Segoe UI" panose="020B0502040204020203" pitchFamily="34" charset="0"/>
              </a:rPr>
              <a:t>与其他不同的人（或物）</a:t>
            </a:r>
            <a:endParaRPr lang="zh-CN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直接箭头连接符 16"/>
          <p:cNvCxnSpPr/>
          <p:nvPr/>
        </p:nvCxnSpPr>
        <p:spPr>
          <a:xfrm>
            <a:off x="1043608" y="2859782"/>
            <a:ext cx="1473712" cy="1296144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2555776" y="3866440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CN" sz="24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dds and ends</a:t>
            </a:r>
            <a:endParaRPr lang="en-US" altLang="zh-CN" sz="24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零碎</a:t>
            </a:r>
            <a:r>
              <a:rPr lang="en-US" altLang="zh-CN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; </a:t>
            </a:r>
            <a:r>
              <a:rPr lang="zh-CN" altLang="en-US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小玩意</a:t>
            </a:r>
            <a:endParaRPr lang="en-US" altLang="zh-CN" sz="24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/>
      <p:bldP spid="10" grpId="0"/>
      <p:bldP spid="11" grpId="0"/>
      <p:bldP spid="12" grpId="0"/>
      <p:bldP spid="15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347" name="Picture 3" descr="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0"/>
            <a:ext cx="4195869" cy="5020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 txBox="1"/>
          <p:nvPr>
            <p:custDataLst>
              <p:tags r:id="rId2"/>
            </p:custDataLst>
          </p:nvPr>
        </p:nvSpPr>
        <p:spPr>
          <a:xfrm>
            <a:off x="218017" y="2643758"/>
            <a:ext cx="4946950" cy="601266"/>
          </a:xfrm>
          <a:prstGeom prst="rect">
            <a:avLst/>
          </a:prstGeom>
        </p:spPr>
        <p:txBody>
          <a:bodyPr vert="horz" lIns="67628" tIns="35243" rIns="67628" bIns="35243" rtlCol="0" anchor="b" anchorCtr="0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>
              <a:spcAft>
                <a:spcPct val="0"/>
              </a:spcAft>
            </a:pPr>
            <a:r>
              <a:rPr lang="en-US" altLang="zh-CN" sz="4050" b="1" spc="150" noProof="1">
                <a:solidFill>
                  <a:srgbClr val="0070C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The Million Pound Bank Note</a:t>
            </a:r>
            <a:endParaRPr lang="en-US" altLang="zh-CN" sz="4050" b="1" spc="150" noProof="1">
              <a:solidFill>
                <a:srgbClr val="0070C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83568" y="411510"/>
            <a:ext cx="40324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B3U5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Reading and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thinking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--- language study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915816" y="843558"/>
            <a:ext cx="2446504" cy="1672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itchFamily="18" charset="0"/>
              </a:rPr>
              <a:t>Reading I 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igh Tower Text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3600" dirty="0">
                <a:latin typeface="High Tower Text" pitchFamily="18" charset="0"/>
              </a:rPr>
              <a:t>Gap-filling </a:t>
            </a:r>
            <a:endParaRPr lang="zh-CN" altLang="en-US" sz="3600" dirty="0" err="1">
              <a:latin typeface="High Tower Tex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51520" y="33012"/>
            <a:ext cx="878497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Young man, _____ you step inside a moment, please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？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---You mustn’t worry about that. It’s an advantage.---- I’m afraid I don’t quite ___ you, sir.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worked for a ____ 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（采矿）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___ we ask what you’re doing this country and what your plans are?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 matter of fact, I ___ (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登陆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)in Britian by accident.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found myself ______ (carry) out to sea by </a:t>
            </a:r>
            <a:r>
              <a:rPr lang="en-US" altLang="zh-CN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strong wind.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next morning I was _____ (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发现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)by a ship.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If___ ___ ____(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请原谅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I ought to be on my way.</a:t>
            </a:r>
            <a:endParaRPr lang="zh-CN" altLang="en-US" sz="28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11477625" y="82550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7524" y="123478"/>
            <a:ext cx="85689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___ ___ ____(</a:t>
            </a:r>
            <a:r>
              <a:rPr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请勿介意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may I ask you how much money you have?</a:t>
            </a:r>
            <a:endParaRPr lang="en-US" altLang="zh-C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Well, to be honest, I have ______.(</a:t>
            </a:r>
            <a:r>
              <a:rPr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我没钱）</a:t>
            </a:r>
            <a:endParaRPr lang="en-US" altLang="zh-C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 Oliver, give him the letter.</a:t>
            </a:r>
            <a:endParaRPr lang="en-US" altLang="zh-C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---I ____ ____ ____ go get the letter.(</a:t>
            </a:r>
            <a:r>
              <a:rPr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我刚要去取信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 Oh, no. I don’t want your _____.</a:t>
            </a:r>
            <a:r>
              <a:rPr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（施舍）</a:t>
            </a:r>
            <a:endParaRPr lang="en-US" altLang="zh-C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 _____ </a:t>
            </a:r>
            <a:r>
              <a:rPr lang="en-US" altLang="zh-C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Adams ____. (</a:t>
            </a:r>
            <a:r>
              <a:rPr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领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出去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You’ll soon know. ___ exactly an hour and half. (1.5</a:t>
            </a:r>
            <a:r>
              <a:rPr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小时后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 It was the ship ___ brought you to England.(</a:t>
            </a:r>
            <a:r>
              <a:rPr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也就是这艘船带你来英国的。）</a:t>
            </a:r>
            <a:endParaRPr lang="en-US" altLang="zh-C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 I went to the _____ _____(</a:t>
            </a:r>
            <a:r>
              <a:rPr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美国领馆）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seek help.</a:t>
            </a:r>
            <a:endParaRPr lang="en-US" altLang="zh-CN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51520" y="33012"/>
            <a:ext cx="878497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Young man, _____ you step inside a moment, please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？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---You mustn’t worry about that. It’s an advantage.---- I’m afraid I don’t quite ___ you, sir.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worked for a ____ 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（采矿）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company.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 we ask what you’re doing this country and what your plans are?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matter of fact, I ___ (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登陆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)in </a:t>
            </a:r>
            <a:r>
              <a:rPr lang="en-US" altLang="zh-C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Britian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accident.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found myself ______ (carry) out to sea by </a:t>
            </a:r>
            <a:r>
              <a:rPr lang="en-US" altLang="zh-CN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strong wind.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next morning I was _____ (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发现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)by a ship.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If___ ___ ____(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请原谅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I ought to be on my way.</a:t>
            </a:r>
            <a:endParaRPr lang="zh-CN" altLang="en-US" sz="2800" dirty="0" err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55776" y="33012"/>
            <a:ext cx="1117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endParaRPr lang="zh-CN" altLang="en-US" sz="2800" b="1" dirty="0" err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017118" y="752386"/>
            <a:ext cx="11480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</a:t>
            </a:r>
            <a:endParaRPr lang="zh-CN" altLang="en-US" sz="2800" b="1" dirty="0" err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15816" y="1307086"/>
            <a:ext cx="12747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mining</a:t>
            </a:r>
            <a:endParaRPr lang="zh-CN" altLang="en-US" sz="2800" b="1" dirty="0" err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11560" y="1707654"/>
            <a:ext cx="885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endParaRPr lang="zh-CN" altLang="en-US" sz="2800" b="1" dirty="0" err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653791" y="2508016"/>
            <a:ext cx="1223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landed</a:t>
            </a:r>
            <a:endParaRPr lang="zh-CN" altLang="en-US" sz="2800" b="1" dirty="0" err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937545" y="2985112"/>
            <a:ext cx="12987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carried</a:t>
            </a:r>
            <a:endParaRPr lang="zh-CN" altLang="en-US" sz="2800" b="1" dirty="0" err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246614" y="3870437"/>
            <a:ext cx="1303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spotted</a:t>
            </a:r>
            <a:endParaRPr lang="zh-CN" altLang="en-US" sz="2800" b="1" dirty="0" err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187624" y="4341884"/>
            <a:ext cx="2757486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You’ll excuse me</a:t>
            </a:r>
            <a:endParaRPr lang="zh-CN" altLang="en-US" sz="2800" b="1" dirty="0" err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3908" y="-20538"/>
            <a:ext cx="921861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___ ___ ____(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请勿介意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may I ask you how much money you have?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Well, to be honest, I have ______.(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我没钱）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 Oliver, give him the letter.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---I ____ ____ ____ go get the letter.(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我刚正要去取信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Oh, no. I don’t want your _____.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（施舍）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_____ 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Adams ____. (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领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出去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You’ll soon know. ___ exactly an hour and half. (1.5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小时后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It was the ship ___ brought you to England.(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也就是这艘船带你来英国的。）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I went to the _____ _____(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美国领馆）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seek help.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43608" y="-20538"/>
            <a:ext cx="2239267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don’t mind</a:t>
            </a:r>
            <a:endParaRPr lang="zh-CN" altLang="en-US" sz="2400" b="1" dirty="0" err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825360" y="687963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none</a:t>
            </a:r>
            <a:endParaRPr lang="zh-CN" altLang="en-US" sz="2400" b="1" dirty="0" err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27238" y="1425419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about to</a:t>
            </a:r>
            <a:endParaRPr lang="zh-CN" altLang="en-US" sz="2400" b="1" dirty="0" err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07904" y="1769812"/>
            <a:ext cx="1124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charity</a:t>
            </a:r>
            <a:endParaRPr lang="zh-CN" altLang="en-US" sz="2400" b="1" dirty="0" err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71124" y="2128108"/>
            <a:ext cx="2794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                   out</a:t>
            </a:r>
            <a:endParaRPr lang="zh-CN" altLang="en-US" sz="2400" b="1" dirty="0" err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880919" y="2538733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endParaRPr lang="zh-CN" altLang="en-US" sz="2400" b="1" dirty="0" err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339752" y="2882424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endParaRPr lang="zh-CN" altLang="en-US" sz="2400" b="1" dirty="0" err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852064" y="3313326"/>
            <a:ext cx="2791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American consulate</a:t>
            </a:r>
            <a:endParaRPr lang="zh-CN" altLang="en-US" sz="2400" b="1" dirty="0" err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475656" y="4317074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High Tower Text" pitchFamily="18" charset="0"/>
              </a:rPr>
              <a:t>For  the</a:t>
            </a:r>
            <a:r>
              <a:rPr lang="zh-CN" altLang="en-US" sz="2800" dirty="0">
                <a:latin typeface="High Tower Text" pitchFamily="18" charset="0"/>
              </a:rPr>
              <a:t> </a:t>
            </a:r>
            <a:r>
              <a:rPr lang="en-US" altLang="zh-CN" sz="2800" dirty="0">
                <a:latin typeface="High Tower Text" pitchFamily="18" charset="0"/>
              </a:rPr>
              <a:t> dictation!</a:t>
            </a:r>
            <a:endParaRPr lang="zh-CN" altLang="en-US" sz="2800" dirty="0" err="1">
              <a:latin typeface="High Tower Tex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1520" y="195486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Two rich brothers, Roderick and Oliver, have made a bet.  </a:t>
            </a:r>
            <a:endParaRPr lang="zh-CN" altLang="en-US" sz="28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948264" y="1203598"/>
            <a:ext cx="1944216" cy="1274195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zh-CN" sz="2400" dirty="0">
                <a:ea typeface="楷体_GB2312" pitchFamily="49" charset="-122"/>
              </a:rPr>
              <a:t>n. </a:t>
            </a:r>
            <a:endParaRPr lang="en-US" altLang="zh-CN" sz="2400" dirty="0">
              <a:ea typeface="楷体_GB2312" pitchFamily="49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ea typeface="楷体_GB2312" pitchFamily="49" charset="-122"/>
              </a:rPr>
              <a:t>make a bet </a:t>
            </a:r>
            <a:endParaRPr lang="en-US" altLang="zh-CN" sz="2400" dirty="0">
              <a:ea typeface="楷体_GB2312" pitchFamily="49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ea typeface="楷体_GB2312" pitchFamily="49" charset="-122"/>
              </a:rPr>
              <a:t>win a bet </a:t>
            </a:r>
            <a:endParaRPr lang="en-US" altLang="zh-CN" sz="2400" dirty="0">
              <a:ea typeface="楷体_GB2312" pitchFamily="49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ea typeface="楷体_GB2312" pitchFamily="49" charset="-122"/>
              </a:rPr>
              <a:t>lose a bet</a:t>
            </a:r>
            <a:endParaRPr lang="en-US" altLang="zh-CN" sz="2400" dirty="0">
              <a:ea typeface="楷体_GB2312" pitchFamily="49" charset="-122"/>
            </a:endParaRPr>
          </a:p>
        </p:txBody>
      </p:sp>
      <p:sp>
        <p:nvSpPr>
          <p:cNvPr id="5" name="对话气泡: 椭圆形 4"/>
          <p:cNvSpPr/>
          <p:nvPr/>
        </p:nvSpPr>
        <p:spPr>
          <a:xfrm>
            <a:off x="7236296" y="123478"/>
            <a:ext cx="1584176" cy="864096"/>
          </a:xfrm>
          <a:prstGeom prst="wedgeEllipseCallou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251520" y="886588"/>
            <a:ext cx="6501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make a bet  ______ the next election.</a:t>
            </a:r>
            <a:endParaRPr lang="zh-CN" altLang="en-US" sz="2800" dirty="0" err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004641" y="88658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endParaRPr lang="zh-CN" altLang="en-US" sz="28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07504" y="1611113"/>
            <a:ext cx="65011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Mrs. Black spent all her money  ________ (bet) on horses.</a:t>
            </a:r>
            <a:endParaRPr lang="en-US" altLang="zh-C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35896" y="1488002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betting</a:t>
            </a:r>
            <a:endParaRPr lang="zh-CN" altLang="en-US" sz="24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876256" y="2643758"/>
            <a:ext cx="2171700" cy="1200329"/>
          </a:xfrm>
          <a:prstGeom prst="rect">
            <a:avLst/>
          </a:prstGeom>
          <a:solidFill>
            <a:srgbClr val="99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dirty="0">
                <a:ea typeface="楷体_GB2312" pitchFamily="49" charset="-122"/>
              </a:rPr>
              <a:t>v. </a:t>
            </a:r>
            <a:endParaRPr lang="en-US" altLang="zh-CN" sz="2400" dirty="0">
              <a:ea typeface="楷体_GB2312" pitchFamily="49" charset="-122"/>
            </a:endParaRPr>
          </a:p>
          <a:p>
            <a:r>
              <a:rPr lang="en-US" altLang="zh-CN" sz="2400" dirty="0">
                <a:ea typeface="楷体_GB2312" pitchFamily="49" charset="-122"/>
              </a:rPr>
              <a:t>bet on </a:t>
            </a:r>
            <a:r>
              <a:rPr lang="en-US" altLang="zh-CN" sz="2400" dirty="0" err="1">
                <a:ea typeface="楷体_GB2312" pitchFamily="49" charset="-122"/>
              </a:rPr>
              <a:t>sth</a:t>
            </a:r>
            <a:r>
              <a:rPr lang="en-US" altLang="zh-CN" sz="2400" dirty="0">
                <a:ea typeface="楷体_GB2312" pitchFamily="49" charset="-122"/>
              </a:rPr>
              <a:t>.</a:t>
            </a:r>
            <a:endParaRPr lang="en-US" altLang="zh-CN" sz="2400" dirty="0">
              <a:ea typeface="楷体_GB2312" pitchFamily="49" charset="-122"/>
            </a:endParaRPr>
          </a:p>
          <a:p>
            <a:r>
              <a:rPr lang="en-US" altLang="zh-CN" sz="2400" dirty="0">
                <a:ea typeface="楷体_GB2312" pitchFamily="49" charset="-122"/>
              </a:rPr>
              <a:t>bet that …</a:t>
            </a:r>
            <a:endParaRPr lang="en-US" altLang="zh-CN" sz="2400" dirty="0">
              <a:ea typeface="楷体_GB2312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23528" y="2328261"/>
            <a:ext cx="56166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u="sng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bet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they will win the next election</a:t>
            </a:r>
            <a:endParaRPr lang="zh-CN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95536" y="2828424"/>
            <a:ext cx="1798884" cy="41549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algn="r"/>
            <a:r>
              <a:rPr lang="en-US" altLang="zh-CN" sz="2100" dirty="0">
                <a:solidFill>
                  <a:schemeClr val="bg1"/>
                </a:solidFill>
                <a:ea typeface="楷体_GB2312" pitchFamily="49" charset="-122"/>
              </a:rPr>
              <a:t>I’m sure that …</a:t>
            </a:r>
            <a:endParaRPr lang="en-US" altLang="zh-CN" sz="2100" dirty="0">
              <a:solidFill>
                <a:schemeClr val="bg1"/>
              </a:solidFill>
              <a:ea typeface="楷体_GB2312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70132" y="3435846"/>
            <a:ext cx="6501104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---Are you going to the match? 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--You bet (I am)!”</a:t>
            </a:r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当然（我去）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  <a:endParaRPr lang="zh-CN" altLang="en-US" sz="2400" b="1" dirty="0" err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3054663" y="4126948"/>
            <a:ext cx="57709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dirty="0">
                <a:solidFill>
                  <a:srgbClr val="3333FF"/>
                </a:solidFill>
              </a:rPr>
              <a:t>=emphasize a statement or to mean 'certainly'</a:t>
            </a:r>
            <a:endParaRPr lang="zh-CN" altLang="en-US" sz="2400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build="p"/>
      <p:bldP spid="5" grpId="0" animBg="1"/>
      <p:bldP spid="6" grpId="0"/>
      <p:bldP spid="7" grpId="0"/>
      <p:bldP spid="9" grpId="0"/>
      <p:bldP spid="10" grpId="0"/>
      <p:bldP spid="11" grpId="0" animBg="1" autoUpdateAnimBg="0" build="p"/>
      <p:bldP spid="14" grpId="0" animBg="1" autoUpdateAnimBg="0"/>
      <p:bldP spid="16" grpId="0" build="p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5496" y="-7635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Review of object complement.</a:t>
            </a:r>
            <a:endParaRPr lang="zh-CN" altLang="en-US" sz="2400" b="1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107504" y="411510"/>
            <a:ext cx="8856984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kumimoji="0"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I have kept you ______________________</a:t>
            </a:r>
            <a:endParaRPr kumimoji="0" lang="en-US" altLang="zh-CN" sz="24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                       (</a:t>
            </a:r>
            <a:r>
              <a:rPr kumimoji="0"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我已经让你等很久了。）</a:t>
            </a:r>
            <a:endParaRPr kumimoji="0" lang="zh-CN" altLang="en-US" sz="24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2. </a:t>
            </a:r>
            <a:r>
              <a:rPr kumimoji="0"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They caught him ________________</a:t>
            </a:r>
            <a:endParaRPr kumimoji="0" lang="en-US" altLang="zh-CN" sz="24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                       (</a:t>
            </a:r>
            <a:r>
              <a:rPr kumimoji="0"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他们当场抓住他在做坏事。）</a:t>
            </a:r>
            <a:endParaRPr kumimoji="0" lang="zh-CN" altLang="en-US" sz="24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3. </a:t>
            </a:r>
            <a:r>
              <a:rPr kumimoji="0"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He couldn</a:t>
            </a:r>
            <a:r>
              <a:rPr kumimoji="0" lang="en-US" altLang="zh-CN" sz="2400" dirty="0">
                <a:solidFill>
                  <a:srgbClr val="002060"/>
                </a:solidFill>
                <a:latin typeface="Arial" panose="020B0604020202020204" pitchFamily="34" charset="0"/>
              </a:rPr>
              <a:t>’</a:t>
            </a:r>
            <a:r>
              <a:rPr kumimoji="0"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t make _______________________.</a:t>
            </a:r>
            <a:endParaRPr kumimoji="0" lang="en-US" altLang="zh-CN" sz="24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                       </a:t>
            </a:r>
            <a:r>
              <a:rPr kumimoji="0" lang="en-US" altLang="en-US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（</a:t>
            </a:r>
            <a:r>
              <a:rPr kumimoji="0"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他不能让别人相信他。）</a:t>
            </a:r>
            <a:endParaRPr kumimoji="0" lang="zh-CN" altLang="en-US" sz="24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4. </a:t>
            </a:r>
            <a:r>
              <a:rPr kumimoji="0"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Her remark left me _______________________.</a:t>
            </a:r>
            <a:endParaRPr kumimoji="0" lang="en-US" altLang="zh-CN" sz="24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               (</a:t>
            </a:r>
            <a:r>
              <a:rPr kumimoji="0"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他的话让我一直在思考这个事。）</a:t>
            </a:r>
            <a:endParaRPr kumimoji="0" lang="zh-CN" altLang="en-US" sz="24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5. </a:t>
            </a:r>
            <a:r>
              <a:rPr kumimoji="0"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I found myself _____________________________.</a:t>
            </a:r>
            <a:endParaRPr kumimoji="0" lang="en-US" altLang="zh-CN" sz="24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               (</a:t>
            </a:r>
            <a:r>
              <a:rPr kumimoji="0"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我发现我自己被一阵大风刮到了海上。）</a:t>
            </a:r>
            <a:endParaRPr kumimoji="0" lang="zh-CN" altLang="en-US" sz="24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6. </a:t>
            </a:r>
            <a:r>
              <a:rPr kumimoji="0"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I found the city __________________.</a:t>
            </a:r>
            <a:endParaRPr kumimoji="0" lang="en-US" altLang="zh-CN" sz="24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kumimoji="0"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                          (</a:t>
            </a:r>
            <a:r>
              <a:rPr kumimoji="0"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我发现这个城市变化很大。）</a:t>
            </a:r>
            <a:endParaRPr kumimoji="0" lang="zh-CN" altLang="en-US" sz="2400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2771800" y="339502"/>
            <a:ext cx="32873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waiting for a long time.</a:t>
            </a:r>
            <a:endParaRPr kumimoji="0" lang="en-US" altLang="zh-CN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2915816" y="1059582"/>
            <a:ext cx="24609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doing bad deeds.</a:t>
            </a:r>
            <a:endParaRPr kumimoji="0" lang="zh-CN" altLang="en-US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2843808" y="1815666"/>
            <a:ext cx="36711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himself believed by others.</a:t>
            </a:r>
            <a:endParaRPr kumimoji="0" lang="en-US" altLang="zh-CN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2915816" y="2536822"/>
            <a:ext cx="3705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thinking about the matter.</a:t>
            </a:r>
            <a:endParaRPr kumimoji="0" lang="en-US" altLang="zh-CN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2411760" y="3297242"/>
            <a:ext cx="48903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carried out to sea by a strong wind</a:t>
            </a:r>
            <a:endParaRPr kumimoji="0" lang="en-US" altLang="zh-CN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2699792" y="4007435"/>
            <a:ext cx="24072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0" lang="zh-CN" altLang="en-US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greatly changed.</a:t>
            </a:r>
            <a:endParaRPr kumimoji="0" lang="en-US" altLang="zh-CN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 build="p"/>
      <p:bldP spid="9" grpId="0" build="p"/>
    </p:bldLst>
  </p:timing>
</p:sld>
</file>

<file path=ppt/tags/tag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620_1*a*1"/>
  <p:tag name="KSO_WM_TEMPLATE_CATEGORY" val="custom"/>
  <p:tag name="KSO_WM_TEMPLATE_INDEX" val="20202620"/>
  <p:tag name="KSO_WM_UNIT_LAYERLEVEL" val="1"/>
  <p:tag name="KSO_WM_TAG_VERSION" val="1.0"/>
  <p:tag name="KSO_WM_BEAUTIFY_FLAG" val="#wm#"/>
  <p:tag name="KSO_WM_UNIT_PRESET_TEXT" val="简约工作汇报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800" dirty="0" err="1" smtClean="0">
            <a:latin typeface="High Tower Text" pitchFamily="18" charset="0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4306</Words>
  <Application>WPS 演示</Application>
  <PresentationFormat>全屏显示(16:9)</PresentationFormat>
  <Paragraphs>218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32" baseType="lpstr">
      <vt:lpstr>Arial</vt:lpstr>
      <vt:lpstr>宋体</vt:lpstr>
      <vt:lpstr>Wingdings</vt:lpstr>
      <vt:lpstr>High Tower Text</vt:lpstr>
      <vt:lpstr>Times New Roman</vt:lpstr>
      <vt:lpstr>微软雅黑</vt:lpstr>
      <vt:lpstr>Arial Narrow</vt:lpstr>
      <vt:lpstr>楷体_GB2312</vt:lpstr>
      <vt:lpstr>Trebuchet MS</vt:lpstr>
      <vt:lpstr>Segoe UI</vt:lpstr>
      <vt:lpstr>Arial Unicode MS</vt:lpstr>
      <vt:lpstr>Calibri</vt:lpstr>
      <vt:lpstr>Segoe Print</vt:lpstr>
      <vt:lpstr>HelveticaNeue</vt:lpstr>
      <vt:lpstr>华文新魏</vt:lpstr>
      <vt:lpstr>新宋体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AutoBVT</dc:creator>
  <cp:lastModifiedBy>Administrator</cp:lastModifiedBy>
  <cp:revision>359</cp:revision>
  <cp:lastPrinted>2022-10-09T00:21:00Z</cp:lastPrinted>
  <dcterms:created xsi:type="dcterms:W3CDTF">2022-09-19T02:00:00Z</dcterms:created>
  <dcterms:modified xsi:type="dcterms:W3CDTF">2024-04-22T07:28:59Z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2052-11.8.2.7978</vt:lpwstr>
  </property>
</Properties>
</file>