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9"/>
  </p:handoutMasterIdLst>
  <p:sldIdLst>
    <p:sldId id="952" r:id="rId3"/>
    <p:sldId id="366" r:id="rId4"/>
    <p:sldId id="939" r:id="rId5"/>
    <p:sldId id="940" r:id="rId6"/>
    <p:sldId id="941" r:id="rId7"/>
    <p:sldId id="942" r:id="rId8"/>
    <p:sldId id="943" r:id="rId9"/>
    <p:sldId id="936" r:id="rId10"/>
    <p:sldId id="937" r:id="rId11"/>
    <p:sldId id="938" r:id="rId13"/>
    <p:sldId id="354" r:id="rId14"/>
    <p:sldId id="946" r:id="rId15"/>
    <p:sldId id="945" r:id="rId16"/>
    <p:sldId id="947" r:id="rId17"/>
    <p:sldId id="948" r:id="rId18"/>
  </p:sldIdLst>
  <p:sldSz cx="9144000" cy="5143500" type="screen16x9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00000"/>
    <a:srgbClr val="0070C0"/>
    <a:srgbClr val="E6B9B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370" autoAdjust="0"/>
  </p:normalViewPr>
  <p:slideViewPr>
    <p:cSldViewPr>
      <p:cViewPr varScale="1">
        <p:scale>
          <a:sx n="88" d="100"/>
          <a:sy n="88" d="100"/>
        </p:scale>
        <p:origin x="663" y="5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45115-4CD7-4158-9502-98A80E5288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A60EB-342B-442B-B013-CE8CD775153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BA952-219F-4164-B61C-DF4654A14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EB699-C93A-46B4-AFC6-74552EF05F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EB699-C93A-46B4-AFC6-74552EF05F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E2ED4-57DB-4580-A249-56A6CE4B97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418EB-8CCA-4D0F-BEE9-D1EF97723C69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359775" y="133985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271145" y="250825"/>
            <a:ext cx="599884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6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36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36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36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36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36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3" name="矩形 3"/>
          <p:cNvSpPr/>
          <p:nvPr/>
        </p:nvSpPr>
        <p:spPr>
          <a:xfrm>
            <a:off x="6059170" y="1712595"/>
            <a:ext cx="36036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32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71440" y="250825"/>
            <a:ext cx="3782060" cy="12249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990" y="2296160"/>
            <a:ext cx="2329180" cy="23279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51520" y="19548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next morning I ______________ (spot) by a ship. </a:t>
            </a:r>
            <a:endParaRPr lang="zh-CN" altLang="en-US" sz="24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59832" y="19548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stopped</a:t>
            </a:r>
            <a:endParaRPr lang="zh-CN" altLang="en-US" sz="24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4384" y="843558"/>
            <a:ext cx="872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ship _________ brought you to England.           </a:t>
            </a:r>
            <a:endParaRPr lang="zh-CN" altLang="en-US" sz="24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71800" y="84355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CN" altLang="en-US" sz="28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1933" y="1419622"/>
            <a:ext cx="381642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is/was … that…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强调句型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1520" y="1919208"/>
            <a:ext cx="872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set out at once </a:t>
            </a:r>
            <a:r>
              <a:rPr lang="en-US" altLang="zh-CN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 rain stopped.</a:t>
            </a:r>
            <a:endParaRPr lang="zh-CN" altLang="en-US" sz="24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2773" y="2493536"/>
            <a:ext cx="872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 rain stopped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he set out at once. </a:t>
            </a:r>
            <a:endParaRPr lang="zh-CN" altLang="en-US" sz="24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1520" y="2994858"/>
            <a:ext cx="872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didn’t find the key </a:t>
            </a:r>
            <a:r>
              <a:rPr lang="en-US" altLang="zh-CN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he opened the drawer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4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1520" y="3570200"/>
            <a:ext cx="872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until he opened the drawer </a:t>
            </a:r>
            <a:r>
              <a:rPr lang="en-US" altLang="zh-CN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found the key.  </a:t>
            </a:r>
            <a:endParaRPr lang="zh-CN" altLang="en-US" sz="24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7504" y="4125978"/>
            <a:ext cx="900100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…until </a:t>
            </a:r>
            <a:r>
              <a:rPr lang="zh-CN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句型中，强调状语从句时，主句中的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要放在 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zh-CN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之前。</a:t>
            </a:r>
            <a:endParaRPr lang="zh-CN" alt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3"/>
          <p:cNvSpPr txBox="1">
            <a:spLocks noChangeArrowheads="1"/>
          </p:cNvSpPr>
          <p:nvPr/>
        </p:nvSpPr>
        <p:spPr bwMode="auto">
          <a:xfrm>
            <a:off x="1303735" y="267891"/>
            <a:ext cx="6579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/>
              <a:t>I went to the American consulate to </a:t>
            </a:r>
            <a:r>
              <a:rPr lang="en-US" altLang="zh-CN" sz="2400" dirty="0">
                <a:solidFill>
                  <a:srgbClr val="FF3300"/>
                </a:solidFill>
              </a:rPr>
              <a:t>seek</a:t>
            </a:r>
            <a:r>
              <a:rPr lang="en-US" altLang="zh-CN" sz="2400" dirty="0"/>
              <a:t> help, but…</a:t>
            </a:r>
            <a:endParaRPr lang="zh-CN" altLang="en-US" sz="2400" dirty="0"/>
          </a:p>
        </p:txBody>
      </p:sp>
      <p:sp>
        <p:nvSpPr>
          <p:cNvPr id="5" name="线形标注 2 4"/>
          <p:cNvSpPr/>
          <p:nvPr/>
        </p:nvSpPr>
        <p:spPr bwMode="auto">
          <a:xfrm>
            <a:off x="5589986" y="1017985"/>
            <a:ext cx="2411015" cy="12322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1102"/>
              <a:gd name="adj6" fmla="val 22046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chemeClr val="bg1"/>
                </a:solidFill>
              </a:rPr>
              <a:t>v. –sought--sought</a:t>
            </a:r>
            <a:endParaRPr lang="en-US" altLang="zh-CN" sz="2100">
              <a:solidFill>
                <a:schemeClr val="bg1"/>
              </a:solidFill>
            </a:endParaRPr>
          </a:p>
          <a:p>
            <a:pPr eaLnBrk="1" hangingPunct="1"/>
            <a:r>
              <a:rPr lang="en-US" altLang="zh-CN" sz="2100">
                <a:solidFill>
                  <a:schemeClr val="bg1"/>
                </a:solidFill>
              </a:rPr>
              <a:t>1) </a:t>
            </a:r>
            <a:r>
              <a:rPr lang="zh-CN" altLang="en-US" sz="2100">
                <a:solidFill>
                  <a:schemeClr val="bg1"/>
                </a:solidFill>
              </a:rPr>
              <a:t>请求</a:t>
            </a:r>
            <a:r>
              <a:rPr lang="en-US" altLang="zh-CN" sz="2100">
                <a:solidFill>
                  <a:schemeClr val="bg1"/>
                </a:solidFill>
              </a:rPr>
              <a:t>(</a:t>
            </a:r>
            <a:r>
              <a:rPr lang="zh-CN" altLang="en-US" sz="2100">
                <a:solidFill>
                  <a:schemeClr val="bg1"/>
                </a:solidFill>
              </a:rPr>
              <a:t>帮助</a:t>
            </a:r>
            <a:r>
              <a:rPr lang="en-US" altLang="zh-CN" sz="2100">
                <a:solidFill>
                  <a:schemeClr val="bg1"/>
                </a:solidFill>
              </a:rPr>
              <a:t>);</a:t>
            </a:r>
            <a:endParaRPr lang="en-US" altLang="zh-CN" sz="2100">
              <a:solidFill>
                <a:schemeClr val="bg1"/>
              </a:solidFill>
            </a:endParaRPr>
          </a:p>
          <a:p>
            <a:pPr eaLnBrk="1" hangingPunct="1"/>
            <a:r>
              <a:rPr lang="zh-CN" altLang="en-US" sz="2100">
                <a:solidFill>
                  <a:schemeClr val="bg1"/>
                </a:solidFill>
              </a:rPr>
              <a:t>征求</a:t>
            </a:r>
            <a:r>
              <a:rPr lang="en-US" altLang="zh-CN" sz="2100">
                <a:solidFill>
                  <a:schemeClr val="bg1"/>
                </a:solidFill>
              </a:rPr>
              <a:t>(</a:t>
            </a:r>
            <a:r>
              <a:rPr lang="zh-CN" altLang="en-US" sz="2100">
                <a:solidFill>
                  <a:schemeClr val="bg1"/>
                </a:solidFill>
              </a:rPr>
              <a:t>意见</a:t>
            </a:r>
            <a:r>
              <a:rPr lang="en-US" altLang="zh-CN" sz="2100">
                <a:solidFill>
                  <a:schemeClr val="bg1"/>
                </a:solidFill>
              </a:rPr>
              <a:t>)</a:t>
            </a:r>
            <a:endParaRPr lang="zh-CN" altLang="en-US" sz="210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57313" y="2303860"/>
            <a:ext cx="4054764" cy="46166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chemeClr val="bg1"/>
                </a:solidFill>
              </a:rPr>
              <a:t>2) seek one’s fortune  </a:t>
            </a:r>
            <a:r>
              <a:rPr lang="zh-CN" altLang="en-US" sz="2400">
                <a:solidFill>
                  <a:schemeClr val="bg1"/>
                </a:solidFill>
              </a:rPr>
              <a:t>寻出路</a:t>
            </a:r>
            <a:r>
              <a:rPr lang="en-US" altLang="zh-CN" sz="2400">
                <a:solidFill>
                  <a:schemeClr val="bg1"/>
                </a:solidFill>
              </a:rPr>
              <a:t>    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03735" y="3161110"/>
            <a:ext cx="53896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He </a:t>
            </a:r>
            <a:r>
              <a:rPr lang="en-US" altLang="zh-CN" sz="2400">
                <a:solidFill>
                  <a:srgbClr val="FF0000"/>
                </a:solidFill>
              </a:rPr>
              <a:t>sought to make </a:t>
            </a:r>
            <a:r>
              <a:rPr lang="en-US" altLang="zh-CN" sz="2400"/>
              <a:t>fool of others but failed.</a:t>
            </a:r>
            <a:endParaRPr lang="zh-CN" altLang="en-US" sz="24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64470" y="3964782"/>
            <a:ext cx="5344733" cy="461665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chemeClr val="bg1"/>
                </a:solidFill>
              </a:rPr>
              <a:t>3) seek to do=try to do sth.</a:t>
            </a:r>
            <a:r>
              <a:rPr lang="zh-CN" altLang="en-US" sz="2400">
                <a:solidFill>
                  <a:schemeClr val="bg1"/>
                </a:solidFill>
              </a:rPr>
              <a:t>力图</a:t>
            </a:r>
            <a:r>
              <a:rPr lang="en-US" altLang="zh-CN" sz="2400">
                <a:solidFill>
                  <a:schemeClr val="bg1"/>
                </a:solidFill>
              </a:rPr>
              <a:t>;</a:t>
            </a:r>
            <a:r>
              <a:rPr lang="zh-CN" altLang="en-US" sz="2400">
                <a:solidFill>
                  <a:schemeClr val="bg1"/>
                </a:solidFill>
              </a:rPr>
              <a:t>想方设法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9163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Summary of the scene</a:t>
            </a:r>
            <a:endParaRPr lang="en-US" altLang="zh-CN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</a:endParaRPr>
          </a:p>
          <a:p>
            <a:r>
              <a:rPr lang="en-US" altLang="zh-CN" sz="3600" dirty="0">
                <a:solidFill>
                  <a:srgbClr val="002060"/>
                </a:solidFill>
                <a:latin typeface="High Tower Text" pitchFamily="18" charset="0"/>
              </a:rPr>
              <a:t>            Ex 5 on P53</a:t>
            </a:r>
            <a:r>
              <a:rPr lang="en-US" altLang="zh-CN" sz="2800" dirty="0">
                <a:solidFill>
                  <a:srgbClr val="002060"/>
                </a:solidFill>
                <a:latin typeface="High Tower Text" pitchFamily="18" charset="0"/>
              </a:rPr>
              <a:t>.</a:t>
            </a:r>
            <a:endParaRPr lang="zh-CN" altLang="en-US" sz="2800" dirty="0" err="1">
              <a:solidFill>
                <a:srgbClr val="002060"/>
              </a:solidFill>
              <a:latin typeface="High Tower Tex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Administrator\AppData\Roaming\Tencent\Users\2679669014\QQ\WinTemp\RichOle\LAJS6%5)A0U@_8PL739SN5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62"/>
            <a:ext cx="8537349" cy="487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1"/>
          <p:cNvSpPr txBox="1"/>
          <p:nvPr/>
        </p:nvSpPr>
        <p:spPr>
          <a:xfrm>
            <a:off x="1439652" y="555526"/>
            <a:ext cx="504056" cy="39147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 anchor="t" anchorCtr="0">
            <a:spAutoFit/>
          </a:bodyPr>
          <a:lstStyle/>
          <a:p>
            <a:r>
              <a:rPr lang="en-US" altLang="zh-CN" sz="21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ea typeface="宋体" panose="02010600030101010101" pitchFamily="2" charset="-122"/>
              </a:rPr>
              <a:t>bet</a:t>
            </a:r>
            <a:endParaRPr lang="en-US" altLang="zh-CN" sz="21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1844080" y="1923678"/>
            <a:ext cx="1071736" cy="39241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 anchor="t" anchorCtr="0">
            <a:spAutoFit/>
          </a:bodyPr>
          <a:lstStyle/>
          <a:p>
            <a:r>
              <a:rPr lang="en-US" altLang="zh-CN" sz="21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ea typeface="宋体" panose="02010600030101010101" pitchFamily="2" charset="-122"/>
              </a:rPr>
              <a:t>accident</a:t>
            </a:r>
            <a:endParaRPr lang="en-US" altLang="zh-CN" sz="21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3419872" y="2211710"/>
            <a:ext cx="720080" cy="39241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 anchor="t" anchorCtr="0">
            <a:spAutoFit/>
          </a:bodyPr>
          <a:lstStyle/>
          <a:p>
            <a:r>
              <a:rPr lang="en-US" altLang="zh-CN" sz="21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ea typeface="宋体" panose="02010600030101010101" pitchFamily="2" charset="-122"/>
              </a:rPr>
              <a:t>seek</a:t>
            </a:r>
            <a:endParaRPr lang="en-US" altLang="zh-CN" sz="21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ea typeface="宋体" panose="02010600030101010101" pitchFamily="2" charset="-122"/>
            </a:endParaRPr>
          </a:p>
        </p:txBody>
      </p:sp>
      <p:sp>
        <p:nvSpPr>
          <p:cNvPr id="7" name="文本框 1"/>
          <p:cNvSpPr txBox="1"/>
          <p:nvPr/>
        </p:nvSpPr>
        <p:spPr>
          <a:xfrm>
            <a:off x="3289164" y="2859782"/>
            <a:ext cx="1087014" cy="39241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 anchor="t" anchorCtr="0">
            <a:spAutoFit/>
          </a:bodyPr>
          <a:lstStyle/>
          <a:p>
            <a:r>
              <a:rPr lang="en-US" altLang="zh-CN" sz="21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ea typeface="宋体" panose="02010600030101010101" pitchFamily="2" charset="-122"/>
              </a:rPr>
              <a:t>sort</a:t>
            </a:r>
            <a:endParaRPr lang="en-US" altLang="zh-CN" sz="21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ea typeface="宋体" panose="02010600030101010101" pitchFamily="2" charset="-122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3365122" y="4227934"/>
            <a:ext cx="829580" cy="39241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 anchor="t" anchorCtr="0">
            <a:spAutoFit/>
          </a:bodyPr>
          <a:lstStyle/>
          <a:p>
            <a:r>
              <a:rPr lang="en-US" altLang="zh-CN" sz="21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ea typeface="宋体" panose="02010600030101010101" pitchFamily="2" charset="-122"/>
              </a:rPr>
              <a:t>scene</a:t>
            </a:r>
            <a:endParaRPr lang="en-US" altLang="zh-CN" sz="21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ea typeface="宋体" panose="0201060003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436096" y="4299942"/>
            <a:ext cx="93610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555776" y="4587974"/>
            <a:ext cx="3600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1520" y="19548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postpone v. put off  </a:t>
            </a:r>
            <a:r>
              <a:rPr lang="zh-CN" altLang="en-US" sz="2400" b="0" i="0" dirty="0">
                <a:solidFill>
                  <a:srgbClr val="202124"/>
                </a:solidFill>
                <a:effectLst/>
                <a:latin typeface="Segoe UI" panose="020B0502040204020203" pitchFamily="34" charset="0"/>
              </a:rPr>
              <a:t>延迟；延期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1520" y="91556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said the letter inside would explain what it was all about, but he had to postpone _________(open) it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o’clock. 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39752" y="127560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</a:t>
            </a:r>
            <a:endParaRPr lang="zh-CN" altLang="en-US" sz="24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83768" y="2081945"/>
            <a:ext cx="3744416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postpone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postpone doing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postpone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until/to +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1520" y="33950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Henry felt that was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odd.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51520" y="2211710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 flipV="1">
            <a:off x="1313384" y="1190912"/>
            <a:ext cx="1351389" cy="105755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627784" y="915566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High Tower Text" pitchFamily="18" charset="0"/>
              </a:rPr>
              <a:t>adj.  strange; unusual</a:t>
            </a:r>
            <a:endParaRPr lang="en-US" altLang="zh-CN" sz="2800" dirty="0">
              <a:latin typeface="High Tower Text" pitchFamily="18" charset="0"/>
            </a:endParaRPr>
          </a:p>
          <a:p>
            <a:r>
              <a:rPr lang="zh-CN" altLang="en-US" sz="2800" b="0" i="0" dirty="0">
                <a:solidFill>
                  <a:srgbClr val="202124"/>
                </a:solidFill>
                <a:effectLst/>
                <a:latin typeface="Segoe UI" panose="020B0502040204020203" pitchFamily="34" charset="0"/>
              </a:rPr>
              <a:t>奇怪的；怪异的</a:t>
            </a:r>
            <a:endParaRPr lang="zh-CN" altLang="en-US" sz="2800" dirty="0">
              <a:latin typeface="High Tower Text" pitchFamily="18" charset="0"/>
            </a:endParaRPr>
          </a:p>
        </p:txBody>
      </p:sp>
      <p:cxnSp>
        <p:nvCxnSpPr>
          <p:cNvPr id="7" name="直接箭头连接符 6"/>
          <p:cNvCxnSpPr>
            <a:endCxn id="11" idx="1"/>
          </p:cNvCxnSpPr>
          <p:nvPr/>
        </p:nvCxnSpPr>
        <p:spPr>
          <a:xfrm flipV="1">
            <a:off x="1475656" y="2500615"/>
            <a:ext cx="1189117" cy="35131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012160" y="836969"/>
            <a:ext cx="3059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seems odd that nobody noticed anything wrong.</a:t>
            </a:r>
            <a:endParaRPr lang="zh-CN" altLang="en-US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64773" y="1869673"/>
            <a:ext cx="366897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cannot be divided exactly by the number two </a:t>
            </a:r>
            <a:r>
              <a:rPr lang="zh-CN" altLang="en-US" sz="2800" dirty="0"/>
              <a:t>奇数的</a:t>
            </a:r>
            <a:r>
              <a:rPr lang="en-US" altLang="zh-CN" sz="2800" dirty="0"/>
              <a:t>–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opposite: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283474" y="2028785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1, 3, 5 and 7 are </a:t>
            </a:r>
            <a:r>
              <a:rPr lang="en-US" altLang="zh-CN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odd</a:t>
            </a:r>
            <a:r>
              <a:rPr lang="en-US" altLang="zh-CN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numbers.</a:t>
            </a:r>
            <a:endParaRPr lang="zh-CN" altLang="en-US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1246614" y="2823778"/>
            <a:ext cx="1677957" cy="50405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843808" y="307580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odd man/one out</a:t>
            </a:r>
            <a:endParaRPr lang="en-US" altLang="zh-CN" sz="24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b="0" i="0" dirty="0">
                <a:solidFill>
                  <a:srgbClr val="202124"/>
                </a:solidFill>
                <a:effectLst/>
                <a:latin typeface="Segoe UI" panose="020B0502040204020203" pitchFamily="34" charset="0"/>
              </a:rPr>
              <a:t>与其他不同的人（或物）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1043608" y="2859782"/>
            <a:ext cx="1473712" cy="1296144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2555776" y="3866440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dds and ends</a:t>
            </a:r>
            <a:endParaRPr lang="en-US" altLang="zh-CN" sz="24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零碎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小玩意</a:t>
            </a:r>
            <a:endParaRPr lang="en-US" altLang="zh-CN" sz="24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10" grpId="0"/>
      <p:bldP spid="11" grpId="0"/>
      <p:bldP spid="12" grpId="0"/>
      <p:bldP spid="15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7" name="Picture 3" descr="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0"/>
            <a:ext cx="4195869" cy="5020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 txBox="1"/>
          <p:nvPr>
            <p:custDataLst>
              <p:tags r:id="rId2"/>
            </p:custDataLst>
          </p:nvPr>
        </p:nvSpPr>
        <p:spPr>
          <a:xfrm>
            <a:off x="218017" y="2643758"/>
            <a:ext cx="4946950" cy="601266"/>
          </a:xfrm>
          <a:prstGeom prst="rect">
            <a:avLst/>
          </a:prstGeom>
        </p:spPr>
        <p:txBody>
          <a:bodyPr vert="horz" lIns="67628" tIns="35243" rIns="67628" bIns="35243" rtlCol="0" anchor="b" anchorCtr="0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spcAft>
                <a:spcPct val="0"/>
              </a:spcAft>
            </a:pPr>
            <a:r>
              <a:rPr lang="en-US" altLang="zh-CN" sz="4050" b="1" spc="150" noProof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The Million Pound Bank Note</a:t>
            </a:r>
            <a:endParaRPr lang="en-US" altLang="zh-CN" sz="4050" b="1" spc="150" noProof="1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3568" y="411510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B3U5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Reading and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--- language study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15816" y="843558"/>
            <a:ext cx="2446504" cy="1672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Reading I </a:t>
            </a: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>
                <a:latin typeface="High Tower Text" pitchFamily="18" charset="0"/>
              </a:rPr>
              <a:t>Gap-filling </a:t>
            </a:r>
            <a:endParaRPr lang="zh-CN" altLang="en-US" sz="3600" dirty="0" err="1">
              <a:latin typeface="High Tower Tex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51520" y="33012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man, _____ you step inside a moment, please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---You mustn’t worry about that. It’s an advantage.---- I’m afraid I don’t quite ___ you, sir.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worked for a ____ 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（采矿）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we ask what you’re doing this country and what your plans are?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matter of fact, I ___ 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登陆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)in Britian by accident.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found myself ______ (carry) out to sea by </a:t>
            </a:r>
            <a:r>
              <a:rPr lang="en-US" altLang="zh-C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wind.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next morning I was _____ 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发现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)by a ship.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If___ ___ ____(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请原谅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I ought to be on my way.</a:t>
            </a:r>
            <a:endParaRPr lang="zh-CN" altLang="en-US" sz="2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7524" y="123478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___ ___ ____(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请勿介意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may I ask you how much money you have?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Well, to be honest, I have ______.(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我没钱）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 Oliver, give him the letter.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---I ____ ____ ____ go get the letter.(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我刚要去取信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Oh, no. I don’t want your _____.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（施舍）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_____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Adams ____. (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领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出去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You’ll soon know. ___ exactly an hour and half. (1.5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小时后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It was the ship ___ brought you to England.(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也就是这艘船带你来英国的。）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I went to the _____ _____(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美国领馆）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seek help.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51520" y="33012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 man, _____ you step inside a moment, please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---You mustn’t worry about that. It’s an advantage.---- I’m afraid I don’t quite ___ you, sir.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worked for a ____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（采矿）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we ask what you’re doing this country and what your plans are?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matter of fact, I ___ 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登陆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)in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Britian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accident.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found myself ______ (carry) out to sea by 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wind.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morning I was _____ 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发现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)by a ship.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If___ ___ ____(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请原谅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 ought to be on my way.</a:t>
            </a:r>
            <a:endParaRPr lang="zh-CN" altLang="en-US" sz="2800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55776" y="33012"/>
            <a:ext cx="1117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endParaRPr lang="zh-CN" altLang="en-US" sz="28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17118" y="752386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endParaRPr lang="zh-CN" altLang="en-US" sz="28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15816" y="1307086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mining</a:t>
            </a:r>
            <a:endParaRPr lang="zh-CN" altLang="en-US" sz="28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1560" y="1707654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endParaRPr lang="zh-CN" altLang="en-US" sz="28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53791" y="2508016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landed</a:t>
            </a:r>
            <a:endParaRPr lang="zh-CN" altLang="en-US" sz="28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37545" y="2985112"/>
            <a:ext cx="129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endParaRPr lang="zh-CN" altLang="en-US" sz="28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46614" y="3870437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spotted</a:t>
            </a:r>
            <a:endParaRPr lang="zh-CN" altLang="en-US" sz="28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87624" y="4341884"/>
            <a:ext cx="2757486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You’ll excuse me</a:t>
            </a:r>
            <a:endParaRPr lang="zh-CN" altLang="en-US" sz="28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908" y="-20538"/>
            <a:ext cx="92186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___ ___ ____(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请勿介意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may I ask you how much money you have?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Well, to be honest, I have ______.(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我没钱）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 Oliver, give him the letter.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---I ____ ____ ____ go get the letter.(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我刚正要去取信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Oh, no. I don’t want your _____.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（施舍）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_____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Adams ____. 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出去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You’ll soon know. ___ exactly an hour and half. (1.5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小时后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It was the ship ___ brought you to England.(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也就是这艘船带你来英国的。）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I went to the _____ _____(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美国领馆）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seek help.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43608" y="-20538"/>
            <a:ext cx="223926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don’t mind</a:t>
            </a:r>
            <a:endParaRPr lang="zh-CN" altLang="en-US" sz="24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25360" y="687963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endParaRPr lang="zh-CN" altLang="en-US" sz="24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27238" y="1425419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about to</a:t>
            </a:r>
            <a:endParaRPr lang="zh-CN" altLang="en-US" sz="24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07904" y="1769812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charity</a:t>
            </a:r>
            <a:endParaRPr lang="zh-CN" altLang="en-US" sz="24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1124" y="2128108"/>
            <a:ext cx="2794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                  out</a:t>
            </a:r>
            <a:endParaRPr lang="zh-CN" altLang="en-US" sz="24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80919" y="2538733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39752" y="2882424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CN" altLang="en-US" sz="24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52064" y="3313326"/>
            <a:ext cx="2791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 consulate</a:t>
            </a:r>
            <a:endParaRPr lang="zh-CN" altLang="en-US" sz="24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75656" y="431707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High Tower Text" pitchFamily="18" charset="0"/>
              </a:rPr>
              <a:t>For  the</a:t>
            </a:r>
            <a:r>
              <a:rPr lang="zh-CN" altLang="en-US" sz="2800" dirty="0">
                <a:latin typeface="High Tower Text" pitchFamily="18" charset="0"/>
              </a:rPr>
              <a:t> </a:t>
            </a:r>
            <a:r>
              <a:rPr lang="en-US" altLang="zh-CN" sz="2800" dirty="0">
                <a:latin typeface="High Tower Text" pitchFamily="18" charset="0"/>
              </a:rPr>
              <a:t> dictation!</a:t>
            </a:r>
            <a:endParaRPr lang="zh-CN" altLang="en-US" sz="2800" dirty="0" err="1">
              <a:latin typeface="High Tow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1520" y="19548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Two rich brothers, Roderick and Oliver, have made a bet.  </a:t>
            </a:r>
            <a:endParaRPr lang="zh-CN" altLang="en-US" sz="2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948264" y="1203598"/>
            <a:ext cx="1944216" cy="127419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2400" dirty="0">
                <a:ea typeface="楷体_GB2312" pitchFamily="49" charset="-122"/>
              </a:rPr>
              <a:t>n. </a:t>
            </a:r>
            <a:endParaRPr lang="en-US" altLang="zh-CN" sz="2400" dirty="0">
              <a:ea typeface="楷体_GB2312" pitchFamily="49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ea typeface="楷体_GB2312" pitchFamily="49" charset="-122"/>
              </a:rPr>
              <a:t>make a bet </a:t>
            </a:r>
            <a:endParaRPr lang="en-US" altLang="zh-CN" sz="2400" dirty="0">
              <a:ea typeface="楷体_GB2312" pitchFamily="49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ea typeface="楷体_GB2312" pitchFamily="49" charset="-122"/>
              </a:rPr>
              <a:t>win a bet </a:t>
            </a:r>
            <a:endParaRPr lang="en-US" altLang="zh-CN" sz="2400" dirty="0">
              <a:ea typeface="楷体_GB2312" pitchFamily="49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ea typeface="楷体_GB2312" pitchFamily="49" charset="-122"/>
              </a:rPr>
              <a:t>lose a bet</a:t>
            </a:r>
            <a:endParaRPr lang="en-US" altLang="zh-CN" sz="2400" dirty="0">
              <a:ea typeface="楷体_GB2312" pitchFamily="49" charset="-122"/>
            </a:endParaRPr>
          </a:p>
        </p:txBody>
      </p:sp>
      <p:sp>
        <p:nvSpPr>
          <p:cNvPr id="5" name="对话气泡: 椭圆形 4"/>
          <p:cNvSpPr/>
          <p:nvPr/>
        </p:nvSpPr>
        <p:spPr>
          <a:xfrm>
            <a:off x="7236296" y="123478"/>
            <a:ext cx="1584176" cy="864096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51520" y="886588"/>
            <a:ext cx="6501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make a bet  ______ the next election.</a:t>
            </a:r>
            <a:endParaRPr lang="zh-CN" altLang="en-US" sz="2800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04641" y="8865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28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7504" y="1611113"/>
            <a:ext cx="65011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Black spent all her money  ________ (bet) on horses.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35896" y="148800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betting</a:t>
            </a:r>
            <a:endParaRPr lang="zh-CN" altLang="en-US" sz="24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76256" y="2643758"/>
            <a:ext cx="2171700" cy="1200329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ea typeface="楷体_GB2312" pitchFamily="49" charset="-122"/>
              </a:rPr>
              <a:t>v. </a:t>
            </a:r>
            <a:endParaRPr lang="en-US" altLang="zh-CN" sz="2400" dirty="0">
              <a:ea typeface="楷体_GB2312" pitchFamily="49" charset="-122"/>
            </a:endParaRPr>
          </a:p>
          <a:p>
            <a:r>
              <a:rPr lang="en-US" altLang="zh-CN" sz="2400" dirty="0">
                <a:ea typeface="楷体_GB2312" pitchFamily="49" charset="-122"/>
              </a:rPr>
              <a:t>bet on </a:t>
            </a:r>
            <a:r>
              <a:rPr lang="en-US" altLang="zh-CN" sz="2400" dirty="0" err="1">
                <a:ea typeface="楷体_GB2312" pitchFamily="49" charset="-122"/>
              </a:rPr>
              <a:t>sth</a:t>
            </a:r>
            <a:r>
              <a:rPr lang="en-US" altLang="zh-CN" sz="2400" dirty="0">
                <a:ea typeface="楷体_GB2312" pitchFamily="49" charset="-122"/>
              </a:rPr>
              <a:t>.</a:t>
            </a:r>
            <a:endParaRPr lang="en-US" altLang="zh-CN" sz="2400" dirty="0">
              <a:ea typeface="楷体_GB2312" pitchFamily="49" charset="-122"/>
            </a:endParaRPr>
          </a:p>
          <a:p>
            <a:r>
              <a:rPr lang="en-US" altLang="zh-CN" sz="2400" dirty="0">
                <a:ea typeface="楷体_GB2312" pitchFamily="49" charset="-122"/>
              </a:rPr>
              <a:t>bet that …</a:t>
            </a:r>
            <a:endParaRPr lang="en-US" altLang="zh-CN" sz="2400" dirty="0">
              <a:ea typeface="楷体_GB2312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3528" y="2328261"/>
            <a:ext cx="5616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u="sng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bet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they will win the next election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95536" y="2828424"/>
            <a:ext cx="1798884" cy="4154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2100" dirty="0">
                <a:solidFill>
                  <a:schemeClr val="bg1"/>
                </a:solidFill>
                <a:ea typeface="楷体_GB2312" pitchFamily="49" charset="-122"/>
              </a:rPr>
              <a:t>I’m sure that …</a:t>
            </a:r>
            <a:endParaRPr lang="en-US" altLang="zh-CN" sz="2100" dirty="0">
              <a:solidFill>
                <a:schemeClr val="bg1"/>
              </a:solidFill>
              <a:ea typeface="楷体_GB2312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70132" y="3435846"/>
            <a:ext cx="6501104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---Are you going to the match?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--You bet (I am)!”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当然（我去）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zh-CN" alt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054663" y="4126948"/>
            <a:ext cx="5770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rgbClr val="3333FF"/>
                </a:solidFill>
              </a:rPr>
              <a:t>=emphasize a statement or to mean 'certainly'</a:t>
            </a:r>
            <a:endParaRPr lang="zh-CN" altLang="en-US" sz="24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5" grpId="0" animBg="1"/>
      <p:bldP spid="6" grpId="0"/>
      <p:bldP spid="7" grpId="0"/>
      <p:bldP spid="9" grpId="0"/>
      <p:bldP spid="10" grpId="0"/>
      <p:bldP spid="11" grpId="0" animBg="1" autoUpdateAnimBg="0" build="p"/>
      <p:bldP spid="14" grpId="0" animBg="1" autoUpdateAnimBg="0"/>
      <p:bldP spid="16" grpId="0" build="p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496" y="-7635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Review of object complement.</a:t>
            </a:r>
            <a:endParaRPr lang="zh-CN" altLang="en-US" sz="2400" b="1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07504" y="411510"/>
            <a:ext cx="885698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I have kept you ______________________</a:t>
            </a:r>
            <a:endParaRPr kumimoji="0" lang="en-US" altLang="zh-CN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                     (</a:t>
            </a:r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我已经让你等很久了。）</a:t>
            </a:r>
            <a:endParaRPr kumimoji="0" lang="zh-CN" altLang="en-US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2. </a:t>
            </a:r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They caught him ________________</a:t>
            </a:r>
            <a:endParaRPr kumimoji="0" lang="en-US" altLang="zh-CN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                     (</a:t>
            </a:r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他们当场抓住他在做坏事。）</a:t>
            </a:r>
            <a:endParaRPr kumimoji="0" lang="zh-CN" altLang="en-US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3. </a:t>
            </a:r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He couldn</a:t>
            </a:r>
            <a:r>
              <a:rPr kumimoji="0" lang="en-US" altLang="zh-CN" sz="2400" dirty="0">
                <a:solidFill>
                  <a:srgbClr val="002060"/>
                </a:solidFill>
                <a:latin typeface="Arial" panose="020B0604020202020204" pitchFamily="34" charset="0"/>
              </a:rPr>
              <a:t>’</a:t>
            </a:r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t make _______________________.</a:t>
            </a:r>
            <a:endParaRPr kumimoji="0" lang="en-US" altLang="zh-CN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                     </a:t>
            </a:r>
            <a:r>
              <a:rPr kumimoji="0"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（</a:t>
            </a:r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他不能让别人相信他。）</a:t>
            </a:r>
            <a:endParaRPr kumimoji="0" lang="zh-CN" altLang="en-US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4. </a:t>
            </a:r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Her remark left me _______________________.</a:t>
            </a:r>
            <a:endParaRPr kumimoji="0" lang="en-US" altLang="zh-CN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             (</a:t>
            </a:r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他的话让我一直在思考这个事。）</a:t>
            </a:r>
            <a:endParaRPr kumimoji="0" lang="zh-CN" altLang="en-US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5. </a:t>
            </a:r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I found myself _____________________________.</a:t>
            </a:r>
            <a:endParaRPr kumimoji="0" lang="en-US" altLang="zh-CN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             (</a:t>
            </a:r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我发现我自己被一阵大风刮到了海上。）</a:t>
            </a:r>
            <a:endParaRPr kumimoji="0" lang="zh-CN" altLang="en-US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6. </a:t>
            </a:r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I found the city __________________.</a:t>
            </a:r>
            <a:endParaRPr kumimoji="0" lang="en-US" altLang="zh-CN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            (</a:t>
            </a:r>
            <a:r>
              <a:rPr kumimoji="0"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我发现这个城市变化很大。）</a:t>
            </a:r>
            <a:endParaRPr kumimoji="0" lang="zh-CN" altLang="en-US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771800" y="339502"/>
            <a:ext cx="32873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waiting for a long time.</a:t>
            </a:r>
            <a:endParaRPr kumimoji="0"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915816" y="1059582"/>
            <a:ext cx="2460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doing bad deeds.</a:t>
            </a:r>
            <a:endParaRPr kumimoji="0" lang="zh-CN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843808" y="1815666"/>
            <a:ext cx="3671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himself believed by others.</a:t>
            </a:r>
            <a:endParaRPr kumimoji="0"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915816" y="2536822"/>
            <a:ext cx="3705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thinking about the matter.</a:t>
            </a:r>
            <a:endParaRPr kumimoji="0"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411760" y="3297242"/>
            <a:ext cx="48903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carried out to sea by a strong wind</a:t>
            </a:r>
            <a:endParaRPr kumimoji="0"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2699792" y="4007435"/>
            <a:ext cx="2407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greatly changed.</a:t>
            </a:r>
            <a:endParaRPr kumimoji="0"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tags/tag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620_1*a*1"/>
  <p:tag name="KSO_WM_TEMPLATE_CATEGORY" val="custom"/>
  <p:tag name="KSO_WM_TEMPLATE_INDEX" val="20202620"/>
  <p:tag name="KSO_WM_UNIT_LAYERLEVEL" val="1"/>
  <p:tag name="KSO_WM_TAG_VERSION" val="1.0"/>
  <p:tag name="KSO_WM_BEAUTIFY_FLAG" val="#wm#"/>
  <p:tag name="KSO_WM_UNIT_PRESET_TEXT" val="简约工作汇报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err="1" smtClean="0">
            <a:latin typeface="High Tower Text" pitchFamily="18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4306</Words>
  <Application>WPS 演示</Application>
  <PresentationFormat>全屏显示(16:9)</PresentationFormat>
  <Paragraphs>218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2" baseType="lpstr">
      <vt:lpstr>Arial</vt:lpstr>
      <vt:lpstr>宋体</vt:lpstr>
      <vt:lpstr>Wingdings</vt:lpstr>
      <vt:lpstr>High Tower Text</vt:lpstr>
      <vt:lpstr>Times New Roman</vt:lpstr>
      <vt:lpstr>微软雅黑</vt:lpstr>
      <vt:lpstr>Arial Narrow</vt:lpstr>
      <vt:lpstr>楷体_GB2312</vt:lpstr>
      <vt:lpstr>Trebuchet MS</vt:lpstr>
      <vt:lpstr>Segoe UI</vt:lpstr>
      <vt:lpstr>Arial Unicode MS</vt:lpstr>
      <vt:lpstr>Calibri</vt:lpstr>
      <vt:lpstr>Segoe Print</vt:lpstr>
      <vt:lpstr>HelveticaNeue</vt:lpstr>
      <vt:lpstr>华文新魏</vt:lpstr>
      <vt:lpstr>新宋体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Administrator</cp:lastModifiedBy>
  <cp:revision>359</cp:revision>
  <cp:lastPrinted>2022-10-09T00:21:00Z</cp:lastPrinted>
  <dcterms:created xsi:type="dcterms:W3CDTF">2022-09-19T02:00:00Z</dcterms:created>
  <dcterms:modified xsi:type="dcterms:W3CDTF">2024-04-22T07:28:59Z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