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04" r:id="rId3"/>
  </p:sldMasterIdLst>
  <p:notesMasterIdLst>
    <p:notesMasterId r:id="rId6"/>
  </p:notesMasterIdLst>
  <p:sldIdLst>
    <p:sldId id="482" r:id="rId4"/>
    <p:sldId id="340" r:id="rId5"/>
    <p:sldId id="368" r:id="rId7"/>
    <p:sldId id="341" r:id="rId8"/>
    <p:sldId id="374" r:id="rId9"/>
    <p:sldId id="404" r:id="rId10"/>
    <p:sldId id="407" r:id="rId11"/>
    <p:sldId id="408" r:id="rId12"/>
    <p:sldId id="438" r:id="rId13"/>
    <p:sldId id="409" r:id="rId14"/>
    <p:sldId id="439" r:id="rId15"/>
    <p:sldId id="469" r:id="rId16"/>
    <p:sldId id="470" r:id="rId17"/>
    <p:sldId id="471" r:id="rId18"/>
    <p:sldId id="406" r:id="rId19"/>
    <p:sldId id="472" r:id="rId20"/>
    <p:sldId id="473" r:id="rId21"/>
    <p:sldId id="474" r:id="rId22"/>
    <p:sldId id="476" r:id="rId23"/>
    <p:sldId id="475" r:id="rId24"/>
    <p:sldId id="477" r:id="rId25"/>
    <p:sldId id="478" r:id="rId26"/>
    <p:sldId id="480" r:id="rId27"/>
    <p:sldId id="4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888"/>
    <a:srgbClr val="149B8F"/>
    <a:srgbClr val="FAC2A7"/>
    <a:srgbClr val="F0A7A7"/>
    <a:srgbClr val="2B5510"/>
    <a:srgbClr val="419888"/>
    <a:srgbClr val="FFFFFF"/>
    <a:srgbClr val="F3BEBB"/>
    <a:srgbClr val="0A523D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3466" autoAdjust="0"/>
  </p:normalViewPr>
  <p:slideViewPr>
    <p:cSldViewPr snapToGrid="0" showGuides="1">
      <p:cViewPr>
        <p:scale>
          <a:sx n="75" d="100"/>
          <a:sy n="75" d="100"/>
        </p:scale>
        <p:origin x="1521" y="762"/>
      </p:cViewPr>
      <p:guideLst>
        <p:guide orient="horz" pos="242"/>
        <p:guide pos="5564"/>
        <p:guide orient="horz" pos="2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8861F-529F-4270-8DE9-84777EBAD0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8"/>
          <p:cNvSpPr txBox="1"/>
          <p:nvPr userDrawn="1"/>
        </p:nvSpPr>
        <p:spPr>
          <a:xfrm>
            <a:off x="453650" y="4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/>
          <p:cNvSpPr>
            <a:spLocks noChangeArrowheads="1"/>
          </p:cNvSpPr>
          <p:nvPr userDrawn="1"/>
        </p:nvSpPr>
        <p:spPr bwMode="auto">
          <a:xfrm>
            <a:off x="2394043" y="577106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15" name="标题 1"/>
          <p:cNvSpPr txBox="1"/>
          <p:nvPr userDrawn="1"/>
        </p:nvSpPr>
        <p:spPr>
          <a:xfrm>
            <a:off x="1078932" y="46009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3A9888"/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教学分析</a:t>
            </a:r>
            <a:endParaRPr lang="zh-CN" altLang="en-US" sz="2400" b="1" kern="0" dirty="0">
              <a:solidFill>
                <a:srgbClr val="3A9888"/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687009" y="933762"/>
            <a:ext cx="108179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 userDrawn="1"/>
        </p:nvGrpSpPr>
        <p:grpSpPr>
          <a:xfrm>
            <a:off x="647392" y="351715"/>
            <a:ext cx="381616" cy="450782"/>
            <a:chOff x="1271959" y="1266713"/>
            <a:chExt cx="1421469" cy="1679107"/>
          </a:xfrm>
          <a:solidFill>
            <a:srgbClr val="3A9888"/>
          </a:solidFill>
        </p:grpSpPr>
        <p:sp>
          <p:nvSpPr>
            <p:cNvPr id="17" name="椭圆 4"/>
            <p:cNvSpPr/>
            <p:nvPr/>
          </p:nvSpPr>
          <p:spPr>
            <a:xfrm rot="2700000">
              <a:off x="1271959" y="1524351"/>
              <a:ext cx="1421469" cy="1421469"/>
            </a:xfrm>
            <a:prstGeom prst="roundRect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1497399" y="1266713"/>
              <a:ext cx="970581" cy="10199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spc="50" dirty="0">
                  <a:ln w="11430">
                    <a:noFill/>
                  </a:ln>
                  <a:solidFill>
                    <a:schemeClr val="bg1"/>
                  </a:solidFill>
                  <a:latin typeface="思源黑体" panose="020B0500000000090000" pitchFamily="34" charset="-122"/>
                  <a:ea typeface="思源黑体" panose="020B0500000000090000" pitchFamily="34" charset="-122"/>
                </a:rPr>
                <a:t>1</a:t>
              </a:r>
              <a:endParaRPr lang="zh-CN" altLang="en-US" sz="2800" b="1" spc="50" dirty="0">
                <a:ln w="11430">
                  <a:noFill/>
                </a:ln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2" cstate="screen"/>
          <a:srcRect b="-3"/>
          <a:stretch>
            <a:fillRect/>
          </a:stretch>
        </p:blipFill>
        <p:spPr>
          <a:xfrm>
            <a:off x="10457000" y="363502"/>
            <a:ext cx="1228679" cy="57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/>
          <p:cNvSpPr>
            <a:spLocks noChangeArrowheads="1"/>
          </p:cNvSpPr>
          <p:nvPr userDrawn="1"/>
        </p:nvSpPr>
        <p:spPr bwMode="auto">
          <a:xfrm>
            <a:off x="2394043" y="577106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17" name="标题 1"/>
          <p:cNvSpPr txBox="1"/>
          <p:nvPr userDrawn="1"/>
        </p:nvSpPr>
        <p:spPr>
          <a:xfrm>
            <a:off x="1078932" y="46009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3A9888"/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教学分析</a:t>
            </a:r>
            <a:endParaRPr lang="zh-CN" altLang="en-US" sz="2400" b="1" kern="0" dirty="0">
              <a:solidFill>
                <a:srgbClr val="3A9888"/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87009" y="933762"/>
            <a:ext cx="108179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 userDrawn="1"/>
        </p:nvGrpSpPr>
        <p:grpSpPr>
          <a:xfrm>
            <a:off x="647392" y="351715"/>
            <a:ext cx="381616" cy="450782"/>
            <a:chOff x="1271959" y="1266713"/>
            <a:chExt cx="1421469" cy="1679107"/>
          </a:xfrm>
          <a:solidFill>
            <a:srgbClr val="3A9888"/>
          </a:solidFill>
        </p:grpSpPr>
        <p:sp>
          <p:nvSpPr>
            <p:cNvPr id="21" name="椭圆 4"/>
            <p:cNvSpPr/>
            <p:nvPr/>
          </p:nvSpPr>
          <p:spPr>
            <a:xfrm rot="2700000">
              <a:off x="1271959" y="1524351"/>
              <a:ext cx="1421469" cy="1421469"/>
            </a:xfrm>
            <a:prstGeom prst="roundRect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1497399" y="1266713"/>
              <a:ext cx="970581" cy="10199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spc="50" dirty="0">
                  <a:ln w="11430">
                    <a:noFill/>
                  </a:ln>
                  <a:solidFill>
                    <a:schemeClr val="bg1"/>
                  </a:solidFill>
                  <a:latin typeface="思源黑体" panose="020B0500000000090000" pitchFamily="34" charset="-122"/>
                  <a:ea typeface="思源黑体" panose="020B0500000000090000" pitchFamily="34" charset="-122"/>
                </a:rPr>
                <a:t>1</a:t>
              </a:r>
              <a:endParaRPr lang="zh-CN" altLang="en-US" sz="2800" b="1" spc="50" dirty="0">
                <a:ln w="11430">
                  <a:noFill/>
                </a:ln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screen"/>
          <a:srcRect b="-3"/>
          <a:stretch>
            <a:fillRect/>
          </a:stretch>
        </p:blipFill>
        <p:spPr>
          <a:xfrm>
            <a:off x="10457000" y="363502"/>
            <a:ext cx="1228679" cy="57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/>
          <p:cNvSpPr>
            <a:spLocks noChangeArrowheads="1"/>
          </p:cNvSpPr>
          <p:nvPr userDrawn="1"/>
        </p:nvSpPr>
        <p:spPr bwMode="auto">
          <a:xfrm>
            <a:off x="2394043" y="577106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17" name="标题 1"/>
          <p:cNvSpPr txBox="1"/>
          <p:nvPr userDrawn="1"/>
        </p:nvSpPr>
        <p:spPr>
          <a:xfrm>
            <a:off x="1078932" y="46009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3A9888"/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教学设计</a:t>
            </a:r>
            <a:endParaRPr lang="zh-CN" altLang="en-US" sz="2400" b="1" kern="0" dirty="0">
              <a:solidFill>
                <a:srgbClr val="3A9888"/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87009" y="933762"/>
            <a:ext cx="108179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 userDrawn="1"/>
        </p:nvGrpSpPr>
        <p:grpSpPr>
          <a:xfrm>
            <a:off x="647392" y="351715"/>
            <a:ext cx="381616" cy="523220"/>
            <a:chOff x="1271959" y="1266713"/>
            <a:chExt cx="1421469" cy="1948930"/>
          </a:xfrm>
          <a:solidFill>
            <a:srgbClr val="3A9888"/>
          </a:solidFill>
        </p:grpSpPr>
        <p:sp>
          <p:nvSpPr>
            <p:cNvPr id="21" name="椭圆 4"/>
            <p:cNvSpPr/>
            <p:nvPr/>
          </p:nvSpPr>
          <p:spPr>
            <a:xfrm rot="2700000">
              <a:off x="1271959" y="1524351"/>
              <a:ext cx="1421469" cy="1421469"/>
            </a:xfrm>
            <a:prstGeom prst="roundRect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1497399" y="1266713"/>
              <a:ext cx="970581" cy="19489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spc="50" dirty="0">
                  <a:ln w="11430">
                    <a:noFill/>
                  </a:ln>
                  <a:solidFill>
                    <a:schemeClr val="bg1"/>
                  </a:solidFill>
                  <a:latin typeface="思源黑体" panose="020B0500000000090000" pitchFamily="34" charset="-122"/>
                  <a:ea typeface="思源黑体" panose="020B0500000000090000" pitchFamily="34" charset="-122"/>
                </a:rPr>
                <a:t>2</a:t>
              </a:r>
              <a:endParaRPr lang="zh-CN" altLang="en-US" sz="2800" b="1" spc="50" dirty="0">
                <a:ln w="11430">
                  <a:noFill/>
                </a:ln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screen"/>
          <a:srcRect b="-3"/>
          <a:stretch>
            <a:fillRect/>
          </a:stretch>
        </p:blipFill>
        <p:spPr>
          <a:xfrm>
            <a:off x="10457000" y="363502"/>
            <a:ext cx="1228679" cy="57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/>
          <p:cNvSpPr>
            <a:spLocks noChangeArrowheads="1"/>
          </p:cNvSpPr>
          <p:nvPr userDrawn="1"/>
        </p:nvSpPr>
        <p:spPr bwMode="auto">
          <a:xfrm>
            <a:off x="2394043" y="577106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17" name="标题 1"/>
          <p:cNvSpPr txBox="1"/>
          <p:nvPr userDrawn="1"/>
        </p:nvSpPr>
        <p:spPr>
          <a:xfrm>
            <a:off x="1078932" y="46009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3A9888"/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教学设计</a:t>
            </a:r>
            <a:endParaRPr lang="zh-CN" altLang="en-US" sz="2400" b="1" kern="0" dirty="0">
              <a:solidFill>
                <a:srgbClr val="3A9888"/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87009" y="933762"/>
            <a:ext cx="108179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 userDrawn="1"/>
        </p:nvGrpSpPr>
        <p:grpSpPr>
          <a:xfrm>
            <a:off x="647392" y="351715"/>
            <a:ext cx="381616" cy="523220"/>
            <a:chOff x="1271959" y="1266713"/>
            <a:chExt cx="1421469" cy="1948930"/>
          </a:xfrm>
          <a:solidFill>
            <a:srgbClr val="3A9888"/>
          </a:solidFill>
        </p:grpSpPr>
        <p:sp>
          <p:nvSpPr>
            <p:cNvPr id="21" name="椭圆 4"/>
            <p:cNvSpPr/>
            <p:nvPr/>
          </p:nvSpPr>
          <p:spPr>
            <a:xfrm rot="2700000">
              <a:off x="1271959" y="1524351"/>
              <a:ext cx="1421469" cy="1421469"/>
            </a:xfrm>
            <a:prstGeom prst="roundRect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1497399" y="1266713"/>
              <a:ext cx="970581" cy="19489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spc="50" dirty="0">
                  <a:ln w="11430">
                    <a:noFill/>
                  </a:ln>
                  <a:solidFill>
                    <a:schemeClr val="bg1"/>
                  </a:solidFill>
                  <a:latin typeface="思源黑体" panose="020B0500000000090000" pitchFamily="34" charset="-122"/>
                  <a:ea typeface="思源黑体" panose="020B0500000000090000" pitchFamily="34" charset="-122"/>
                </a:rPr>
                <a:t>2</a:t>
              </a:r>
              <a:endParaRPr lang="zh-CN" altLang="en-US" sz="2800" b="1" spc="50" dirty="0">
                <a:ln w="11430">
                  <a:noFill/>
                </a:ln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screen"/>
          <a:srcRect b="-3"/>
          <a:stretch>
            <a:fillRect/>
          </a:stretch>
        </p:blipFill>
        <p:spPr>
          <a:xfrm>
            <a:off x="10457000" y="363502"/>
            <a:ext cx="1228679" cy="57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/>
          <p:cNvSpPr>
            <a:spLocks noChangeArrowheads="1"/>
          </p:cNvSpPr>
          <p:nvPr userDrawn="1"/>
        </p:nvSpPr>
        <p:spPr bwMode="auto">
          <a:xfrm>
            <a:off x="2394043" y="577106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17" name="标题 1"/>
          <p:cNvSpPr txBox="1"/>
          <p:nvPr userDrawn="1"/>
        </p:nvSpPr>
        <p:spPr>
          <a:xfrm>
            <a:off x="1078932" y="46009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3A9888"/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教学过程</a:t>
            </a:r>
            <a:endParaRPr lang="zh-CN" altLang="en-US" sz="2400" b="1" kern="0" dirty="0">
              <a:solidFill>
                <a:srgbClr val="3A9888"/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87009" y="933762"/>
            <a:ext cx="108179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 userDrawn="1"/>
        </p:nvGrpSpPr>
        <p:grpSpPr>
          <a:xfrm>
            <a:off x="647392" y="351715"/>
            <a:ext cx="381616" cy="523220"/>
            <a:chOff x="1271959" y="1266713"/>
            <a:chExt cx="1421469" cy="1948930"/>
          </a:xfrm>
          <a:solidFill>
            <a:srgbClr val="3A9888"/>
          </a:solidFill>
        </p:grpSpPr>
        <p:sp>
          <p:nvSpPr>
            <p:cNvPr id="21" name="椭圆 4"/>
            <p:cNvSpPr/>
            <p:nvPr/>
          </p:nvSpPr>
          <p:spPr>
            <a:xfrm rot="2700000">
              <a:off x="1271959" y="1524351"/>
              <a:ext cx="1421469" cy="1421469"/>
            </a:xfrm>
            <a:prstGeom prst="roundRect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1497399" y="1266713"/>
              <a:ext cx="970581" cy="19489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spc="50" dirty="0">
                  <a:ln w="11430">
                    <a:noFill/>
                  </a:ln>
                  <a:solidFill>
                    <a:schemeClr val="bg1"/>
                  </a:solidFill>
                  <a:latin typeface="思源黑体" panose="020B0500000000090000" pitchFamily="34" charset="-122"/>
                  <a:ea typeface="思源黑体" panose="020B0500000000090000" pitchFamily="34" charset="-122"/>
                </a:rPr>
                <a:t>3</a:t>
              </a:r>
              <a:endParaRPr lang="zh-CN" altLang="en-US" sz="2800" b="1" spc="50" dirty="0">
                <a:ln w="11430">
                  <a:noFill/>
                </a:ln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screen"/>
          <a:srcRect b="-3"/>
          <a:stretch>
            <a:fillRect/>
          </a:stretch>
        </p:blipFill>
        <p:spPr>
          <a:xfrm>
            <a:off x="10457000" y="363502"/>
            <a:ext cx="1228679" cy="57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/>
          <p:cNvSpPr>
            <a:spLocks noChangeArrowheads="1"/>
          </p:cNvSpPr>
          <p:nvPr userDrawn="1"/>
        </p:nvSpPr>
        <p:spPr bwMode="auto">
          <a:xfrm>
            <a:off x="2394043" y="577106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17" name="标题 1"/>
          <p:cNvSpPr txBox="1"/>
          <p:nvPr userDrawn="1"/>
        </p:nvSpPr>
        <p:spPr>
          <a:xfrm>
            <a:off x="1078932" y="46009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3A9888"/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教学反思</a:t>
            </a:r>
            <a:endParaRPr lang="zh-CN" altLang="en-US" sz="2400" b="1" kern="0" dirty="0">
              <a:solidFill>
                <a:srgbClr val="3A9888"/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87009" y="933762"/>
            <a:ext cx="108179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 userDrawn="1"/>
        </p:nvGrpSpPr>
        <p:grpSpPr>
          <a:xfrm>
            <a:off x="647392" y="351715"/>
            <a:ext cx="381616" cy="523220"/>
            <a:chOff x="1271959" y="1266713"/>
            <a:chExt cx="1421469" cy="1948930"/>
          </a:xfrm>
          <a:solidFill>
            <a:srgbClr val="3A9888"/>
          </a:solidFill>
        </p:grpSpPr>
        <p:sp>
          <p:nvSpPr>
            <p:cNvPr id="21" name="椭圆 4"/>
            <p:cNvSpPr/>
            <p:nvPr/>
          </p:nvSpPr>
          <p:spPr>
            <a:xfrm rot="2700000">
              <a:off x="1271959" y="1524351"/>
              <a:ext cx="1421469" cy="1421469"/>
            </a:xfrm>
            <a:prstGeom prst="roundRect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1497399" y="1266713"/>
              <a:ext cx="970581" cy="19489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spc="50" dirty="0">
                  <a:ln w="11430">
                    <a:noFill/>
                  </a:ln>
                  <a:solidFill>
                    <a:schemeClr val="bg1"/>
                  </a:solidFill>
                  <a:latin typeface="思源黑体" panose="020B0500000000090000" pitchFamily="34" charset="-122"/>
                  <a:ea typeface="思源黑体" panose="020B0500000000090000" pitchFamily="34" charset="-122"/>
                </a:rPr>
                <a:t>4</a:t>
              </a:r>
              <a:endParaRPr lang="zh-CN" altLang="en-US" sz="2800" b="1" spc="50" dirty="0">
                <a:ln w="11430">
                  <a:noFill/>
                </a:ln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screen"/>
          <a:srcRect b="-3"/>
          <a:stretch>
            <a:fillRect/>
          </a:stretch>
        </p:blipFill>
        <p:spPr>
          <a:xfrm>
            <a:off x="10457000" y="363502"/>
            <a:ext cx="1228679" cy="57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/>
          <p:cNvSpPr>
            <a:spLocks noChangeArrowheads="1"/>
          </p:cNvSpPr>
          <p:nvPr userDrawn="1"/>
        </p:nvSpPr>
        <p:spPr bwMode="auto">
          <a:xfrm>
            <a:off x="2394043" y="577106"/>
            <a:ext cx="164455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Teaching Analysis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sp>
        <p:nvSpPr>
          <p:cNvPr id="17" name="标题 1"/>
          <p:cNvSpPr txBox="1"/>
          <p:nvPr userDrawn="1"/>
        </p:nvSpPr>
        <p:spPr>
          <a:xfrm>
            <a:off x="1078932" y="460095"/>
            <a:ext cx="1369610" cy="4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68582" tIns="34292" rIns="68582" bIns="3429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3A9888"/>
                </a:solidFill>
                <a:latin typeface="思源黑体" panose="020B0500000000090000" pitchFamily="34" charset="-122"/>
                <a:ea typeface="思源黑体" panose="020B0500000000090000" pitchFamily="34" charset="-122"/>
              </a:rPr>
              <a:t>教学反思</a:t>
            </a:r>
            <a:endParaRPr lang="zh-CN" altLang="en-US" sz="2400" b="1" kern="0" dirty="0">
              <a:solidFill>
                <a:srgbClr val="3A9888"/>
              </a:solidFill>
              <a:latin typeface="思源黑体" panose="020B0500000000090000" pitchFamily="34" charset="-122"/>
              <a:ea typeface="思源黑体" panose="020B0500000000090000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87009" y="933762"/>
            <a:ext cx="108179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 userDrawn="1"/>
        </p:nvGrpSpPr>
        <p:grpSpPr>
          <a:xfrm>
            <a:off x="647392" y="351715"/>
            <a:ext cx="381616" cy="523220"/>
            <a:chOff x="1271959" y="1266713"/>
            <a:chExt cx="1421469" cy="1948930"/>
          </a:xfrm>
          <a:solidFill>
            <a:srgbClr val="3A9888"/>
          </a:solidFill>
        </p:grpSpPr>
        <p:sp>
          <p:nvSpPr>
            <p:cNvPr id="21" name="椭圆 4"/>
            <p:cNvSpPr/>
            <p:nvPr/>
          </p:nvSpPr>
          <p:spPr>
            <a:xfrm rot="2700000">
              <a:off x="1271959" y="1524351"/>
              <a:ext cx="1421469" cy="1421469"/>
            </a:xfrm>
            <a:prstGeom prst="roundRect">
              <a:avLst/>
            </a:prstGeom>
            <a:grpFill/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900" kern="0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1497399" y="1266713"/>
              <a:ext cx="970581" cy="19489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spc="50" dirty="0">
                  <a:ln w="11430">
                    <a:noFill/>
                  </a:ln>
                  <a:solidFill>
                    <a:schemeClr val="bg1"/>
                  </a:solidFill>
                  <a:latin typeface="思源黑体" panose="020B0500000000090000" pitchFamily="34" charset="-122"/>
                  <a:ea typeface="思源黑体" panose="020B0500000000090000" pitchFamily="34" charset="-122"/>
                </a:rPr>
                <a:t>4</a:t>
              </a:r>
              <a:endParaRPr lang="zh-CN" altLang="en-US" sz="2800" b="1" spc="50" dirty="0">
                <a:ln w="11430">
                  <a:noFill/>
                </a:ln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screen"/>
          <a:srcRect b="-3"/>
          <a:stretch>
            <a:fillRect/>
          </a:stretch>
        </p:blipFill>
        <p:spPr>
          <a:xfrm>
            <a:off x="10457000" y="363502"/>
            <a:ext cx="1228679" cy="57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8" Type="http://schemas.openxmlformats.org/officeDocument/2006/relationships/theme" Target="../theme/theme1.xml"/><Relationship Id="rId57" Type="http://schemas.openxmlformats.org/officeDocument/2006/relationships/image" Target="../media/image3.jpeg"/><Relationship Id="rId56" Type="http://schemas.openxmlformats.org/officeDocument/2006/relationships/image" Target="../media/image2.emf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0364-8C18-4747-B562-0D9376530B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249D-033E-4043-BE27-F92B2E216FD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035" t="20019" r="13396" b="35657"/>
          <a:stretch>
            <a:fillRect/>
          </a:stretch>
        </p:blipFill>
        <p:spPr>
          <a:xfrm>
            <a:off x="0" y="0"/>
            <a:ext cx="12338756" cy="6940550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7" Type="http://schemas.openxmlformats.org/officeDocument/2006/relationships/slideLayout" Target="../slideLayouts/slideLayout44.xml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4" Type="http://schemas.openxmlformats.org/officeDocument/2006/relationships/slideLayout" Target="../slideLayouts/slideLayout44.xml"/><Relationship Id="rId13" Type="http://schemas.openxmlformats.org/officeDocument/2006/relationships/image" Target="../media/image22.png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4" Type="http://schemas.openxmlformats.org/officeDocument/2006/relationships/slideLayout" Target="../slideLayouts/slideLayout44.xml"/><Relationship Id="rId13" Type="http://schemas.openxmlformats.org/officeDocument/2006/relationships/image" Target="../media/image22.png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slideLayout" Target="../slideLayouts/slideLayout44.xml"/><Relationship Id="rId13" Type="http://schemas.openxmlformats.org/officeDocument/2006/relationships/image" Target="../media/image23.png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3" Type="http://schemas.openxmlformats.org/officeDocument/2006/relationships/slideLayout" Target="../slideLayouts/slideLayout44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44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image" Target="../media/image16.png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image" Target="../media/image7.png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3" Type="http://schemas.openxmlformats.org/officeDocument/2006/relationships/slideLayout" Target="../slideLayouts/slideLayout4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3" Type="http://schemas.openxmlformats.org/officeDocument/2006/relationships/slideLayout" Target="../slideLayouts/slideLayout44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3" Type="http://schemas.openxmlformats.org/officeDocument/2006/relationships/slideLayout" Target="../slideLayouts/slideLayout44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4" Type="http://schemas.openxmlformats.org/officeDocument/2006/relationships/slideLayout" Target="../slideLayouts/slideLayout44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414780" y="3075940"/>
            <a:ext cx="72707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28600" y="2814320"/>
            <a:ext cx="1212215" cy="1212850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2115820" y="2908300"/>
            <a:ext cx="1583055" cy="78359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60205" y="3211558"/>
            <a:ext cx="112839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 rot="18120000">
            <a:off x="822960" y="2416175"/>
            <a:ext cx="1143635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6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 rot="2340000">
            <a:off x="1109980" y="3939540"/>
            <a:ext cx="881380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0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1414780" y="1623060"/>
            <a:ext cx="1460500" cy="629285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1712595" y="4302760"/>
            <a:ext cx="1392555" cy="69215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 拓细节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31310" y="145415"/>
            <a:ext cx="7462520" cy="6711950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3880" y="292100"/>
            <a:ext cx="71094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Course Introduction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handcraft class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23385" y="3161665"/>
            <a:ext cx="36398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陶瓷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pottery and porcelain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3880" y="1368425"/>
            <a:ext cx="2696210" cy="17519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387715" y="3185795"/>
            <a:ext cx="31940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木雕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carving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5095" y="1386205"/>
            <a:ext cx="2667000" cy="17335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261485" y="5907405"/>
            <a:ext cx="32397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竹编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Weaving 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61485" y="4100195"/>
            <a:ext cx="2567940" cy="16668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387715" y="5908040"/>
            <a:ext cx="25641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剪纸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paper-cutting</a:t>
            </a:r>
            <a:endParaRPr lang="zh-CN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00" y="4050665"/>
            <a:ext cx="245745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/>
      <p:bldP spid="4" grpId="1"/>
      <p:bldP spid="5" grpId="0"/>
      <p:bldP spid="5" grpId="1"/>
      <p:bldP spid="15" grpId="0"/>
      <p:bldP spid="15" grpId="1"/>
      <p:bldP spid="18" grpId="0"/>
      <p:bldP spid="18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414780" y="3075940"/>
            <a:ext cx="72707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28600" y="2814320"/>
            <a:ext cx="1212215" cy="1212850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2115820" y="2908300"/>
            <a:ext cx="1583055" cy="78359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60205" y="3211558"/>
            <a:ext cx="112839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 rot="18120000">
            <a:off x="822960" y="2416175"/>
            <a:ext cx="1143635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6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 rot="2340000">
            <a:off x="1109980" y="3939540"/>
            <a:ext cx="881380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0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1414780" y="1623060"/>
            <a:ext cx="1460500" cy="629285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1712595" y="4302760"/>
            <a:ext cx="1392555" cy="69215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540" y="-889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 拓细节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31310" y="511175"/>
            <a:ext cx="7985760" cy="6346825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1310" y="491490"/>
            <a:ext cx="77374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content</a:t>
            </a:r>
            <a:endParaRPr lang="en-US" altLang="zh-CN" sz="40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4994910"/>
            <a:ext cx="2981325" cy="1816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73880" y="1183640"/>
            <a:ext cx="7247255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took ...course and learned ...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In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... course, I learned to ..., understanding the process from ... to .... In the ... class, I've started learning how to ... 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In the ... class, I've learned how to ..., which has been incredibly rewarding. It's amazing to see ...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the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I've been exploring the art of ...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414780" y="3075940"/>
            <a:ext cx="72707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28600" y="2814320"/>
            <a:ext cx="1212215" cy="1212850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2115820" y="2908300"/>
            <a:ext cx="1583055" cy="78359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60205" y="3211558"/>
            <a:ext cx="112839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 rot="18120000">
            <a:off x="822960" y="2416175"/>
            <a:ext cx="1143635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6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 rot="2340000">
            <a:off x="1109980" y="3939540"/>
            <a:ext cx="881380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0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1414780" y="1623060"/>
            <a:ext cx="1460500" cy="629285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1712595" y="4302760"/>
            <a:ext cx="1392555" cy="69215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 拓细节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698875" y="511175"/>
            <a:ext cx="8493125" cy="6346825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4994910"/>
            <a:ext cx="2981325" cy="1816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08730" y="58356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inspiration &amp; realization</a:t>
            </a:r>
            <a:endParaRPr lang="en-US" altLang="zh-CN" sz="40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5085" y="1290320"/>
            <a:ext cx="8333105" cy="5396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vegetable planting class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9340" y="1851025"/>
            <a:ext cx="902779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relieve study stress                  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减缓活动压力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09340" y="5561330"/>
            <a:ext cx="735520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enhance physical well-being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增强身体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09340" y="4436745"/>
            <a:ext cx="821436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have a deeper understanding of the value of labor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对劳动的价值有了更深的认识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09340" y="3510280"/>
            <a:ext cx="798385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promote comprehensive/all-round development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促进综合全面发展 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09340" y="2917825"/>
            <a:ext cx="858266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contribute to personal fulfillemt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有助于个人成就感 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09340" y="2310130"/>
            <a:ext cx="839914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cultivate a healthy lifestyle  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培养健康的生活方式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18" grpId="0"/>
      <p:bldP spid="18" grpId="1"/>
      <p:bldP spid="17" grpId="0"/>
      <p:bldP spid="17" grpId="1"/>
      <p:bldP spid="15" grpId="0"/>
      <p:bldP spid="15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414780" y="3075940"/>
            <a:ext cx="72707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28600" y="2814320"/>
            <a:ext cx="1212215" cy="1212850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2115820" y="2908300"/>
            <a:ext cx="1583055" cy="78359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60205" y="3211558"/>
            <a:ext cx="112839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 rot="18120000">
            <a:off x="822960" y="2416175"/>
            <a:ext cx="1143635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6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 rot="2340000">
            <a:off x="1109980" y="3939540"/>
            <a:ext cx="881380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0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1414780" y="1623060"/>
            <a:ext cx="1460500" cy="629285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1712595" y="4302760"/>
            <a:ext cx="1392555" cy="69215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 拓细节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649345" y="486410"/>
            <a:ext cx="8645525" cy="6468745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8730" y="38417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inspiration &amp; realization</a:t>
            </a:r>
            <a:endParaRPr lang="en-US" altLang="zh-CN" sz="40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08730" y="977900"/>
            <a:ext cx="78746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handcraft class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820" y="5015865"/>
            <a:ext cx="3041650" cy="193230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07105" y="1523365"/>
            <a:ext cx="94202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immerse oneself in the rich cultural heritage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沉浸于丰富的文化遗产中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07105" y="5163820"/>
            <a:ext cx="90862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lead us into a world of creativity and discovery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带领进入创造和发现的世界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07105" y="4347845"/>
            <a:ext cx="7874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ctr"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facilitate our understanding of Chinese culture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SzTx/>
              <a:buFont typeface="Wingdings" panose="05000000000000000000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更好地了解中国文化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07105" y="3333750"/>
            <a:ext cx="85223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ctr"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contribute to the preservation of cultural treasures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Font typeface="Wingdings" panose="05000000000000000000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为文化珍宝的保护做出贡献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07105" y="2397125"/>
            <a:ext cx="85959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ctr">
              <a:buFont typeface="Wingdings" panose="05000000000000000000" charset="0"/>
              <a:buChar char="u"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preserve/safeguard the intangible cultural heritage                              </a:t>
            </a:r>
            <a:r>
              <a:rPr lang="zh-CN" alt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将文化遗产传承给后代</a:t>
            </a:r>
            <a:endParaRPr lang="zh-CN" alt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414780" y="3075940"/>
            <a:ext cx="72707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-45720" y="2783840"/>
            <a:ext cx="1212215" cy="1212850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880110" y="2698115"/>
            <a:ext cx="1583055" cy="78359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98610" y="3211558"/>
            <a:ext cx="112839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 rot="18120000">
            <a:off x="175895" y="2372360"/>
            <a:ext cx="1143635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6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 rot="0">
            <a:off x="1049020" y="3594735"/>
            <a:ext cx="1414145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0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-45720" y="1861820"/>
            <a:ext cx="1460500" cy="629285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2047240" y="3519170"/>
            <a:ext cx="1714500" cy="69215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 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 拓细节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649345" y="486410"/>
            <a:ext cx="8384540" cy="6468745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1900" y="1205230"/>
            <a:ext cx="76771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If you are interested in the courses, I will share with you more.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It’s been a journey of growth, learning, and discovery, one that I’m eager to share more about with you in the future.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 I sincerely hope you can come and enjoy the course together.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Please drop me a line if you are interested in it. Looking forward to your reply.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08730" y="38417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ending</a:t>
            </a:r>
            <a:endParaRPr lang="en-US" altLang="zh-CN" sz="40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0"/>
            <a:ext cx="48012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IV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变句型</a:t>
            </a:r>
            <a:r>
              <a:rPr 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换用词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737235"/>
            <a:ext cx="46469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句式升级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定语从句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160" y="2427605"/>
            <a:ext cx="115576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took the vegetable planting course and learned how to grow vegetables. From the course, I understood the process of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picking some seeds, placing some more soil on the top of seeds and harvesting the fruits.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160" y="1474470"/>
            <a:ext cx="117106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我参加了蔬菜种植课，学会了如何种植蔬菜。通过这个课程，我了解了挑选种子，用土壤掩埋种子以及收获果实的过程。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165" y="4258310"/>
            <a:ext cx="11266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took the vegetable planting course and learned how to grow vegetables. 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which I understood the process of </a:t>
            </a:r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picking some seeds, placing some more soil on the top of seeds and harvesting the fruits.</a:t>
            </a:r>
            <a:endParaRPr lang="en-US" altLang="zh-CN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0" y="4258945"/>
            <a:ext cx="675005" cy="1383030"/>
          </a:xfrm>
          <a:prstGeom prst="upArrow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4" grpId="0"/>
      <p:bldP spid="4" grpId="1"/>
      <p:bldP spid="7" grpId="0" animBg="1"/>
      <p:bldP spid="7" grpId="1" animBg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0"/>
            <a:ext cx="48012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IV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变句型</a:t>
            </a:r>
            <a:r>
              <a:rPr 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换用词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737235"/>
            <a:ext cx="46469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句式升级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非谓语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320800"/>
            <a:ext cx="119100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在传统工艺课中，我学会了如何用手制作传统手工艺，比方说木雕，剪纸，陶瓷，竹编等。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5590" y="2427605"/>
            <a:ext cx="109321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handcraft class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 learn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 the process of creating traditional crafts with my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own hands, such as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wood carving, paper cutting,pottery and porcelain and bamboo weaving.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0" y="4434840"/>
            <a:ext cx="675005" cy="1383030"/>
          </a:xfrm>
          <a:prstGeom prst="upArrow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5005" y="4218940"/>
            <a:ext cx="1093216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handcraft class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 learn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 the process of creating traditional crafts with my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own hands,</a:t>
            </a:r>
            <a:r>
              <a:rPr lang="en-US" altLang="zh-CN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ranging from </a:t>
            </a:r>
            <a:r>
              <a:rPr 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wood carving, paper cutting,pottery to porcelain and bamboo weaving/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including wood carving, paper cutting,pottery and porcelain and bamboo weaving.</a:t>
            </a:r>
            <a:endParaRPr 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4" grpId="0"/>
      <p:bldP spid="4" grpId="1"/>
      <p:bldP spid="7" grpId="0" animBg="1"/>
      <p:bldP spid="7" grpId="1" animBg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0"/>
            <a:ext cx="48012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IV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变句型</a:t>
            </a:r>
            <a:r>
              <a:rPr 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换用词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737235"/>
            <a:ext cx="46469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句式升级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倒装句式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0" y="4434840"/>
            <a:ext cx="675005" cy="1383030"/>
          </a:xfrm>
          <a:prstGeom prst="upArrow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1320800"/>
            <a:ext cx="119100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参加这些实践课程不仅让我加深了对劳动的了解，还让我沉浸在用双手创造手工的喜悦中。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5590" y="2273935"/>
            <a:ext cx="109321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Attending those practical courses not only helped me have a deeper understanding of the value of labor, but also allowed me to experience the joy of creating something with my own hands.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5005" y="4218940"/>
            <a:ext cx="109321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3A98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 only did attending those practical courses help me have a deeper understanding of the value of labor,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but also allowed me to experience the joy of creating something with my own hands.</a:t>
            </a:r>
            <a:endParaRPr lang="en-US" sz="2800" b="1">
              <a:solidFill>
                <a:srgbClr val="149B8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 animBg="1"/>
      <p:bldP spid="7" grpId="1" animBg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0"/>
            <a:ext cx="48012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IV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变句型</a:t>
            </a:r>
            <a:r>
              <a:rPr 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换用词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737235"/>
            <a:ext cx="46469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句式升级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强调句型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320800"/>
            <a:ext cx="119100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这次的体验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增强了我的身体， 促进了我的综合全面发展，并带我领进入创造和发现的世界。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3200" y="2447290"/>
            <a:ext cx="115036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experience enhanced my physical well-being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promoted my comprehensive development and led me into a world of creativity and discovery.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3540" y="54743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0" y="4434840"/>
            <a:ext cx="675005" cy="1383030"/>
          </a:xfrm>
          <a:prstGeom prst="upArrow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3285" y="4258310"/>
            <a:ext cx="115036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3A98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 this experience that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enhanced my physical well-being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promoted my comprehensive development and led me into a world of creativity and discovery.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4" grpId="0"/>
      <p:bldP spid="4" grpId="1"/>
      <p:bldP spid="8" grpId="0" animBg="1"/>
      <p:bldP spid="8" grpId="1" animBg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0"/>
            <a:ext cx="48971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V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美卷面</a:t>
            </a:r>
            <a:r>
              <a:rPr 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细检查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37235"/>
            <a:ext cx="46469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学生习作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77885" y="1844675"/>
            <a:ext cx="296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时态错误</a:t>
            </a:r>
            <a:endParaRPr lang="zh-CN" altLang="en-US" sz="36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3155" y="737235"/>
            <a:ext cx="5276850" cy="573913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002655" y="2013585"/>
            <a:ext cx="1826895" cy="6127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175760" y="2489835"/>
            <a:ext cx="1826895" cy="6127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3" y="-108872"/>
            <a:ext cx="5603642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marL="457200" indent="-457200" algn="dist" defTabSz="685800">
              <a:buFont typeface="Wingdings" panose="05000000000000000000" charset="0"/>
              <a:buChar char="Ø"/>
              <a:defRPr/>
            </a:pPr>
            <a:r>
              <a:rPr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2024年青岛一模应用文讲评</a:t>
            </a:r>
            <a:endParaRPr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423545" y="1695450"/>
            <a:ext cx="11652885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1693" tIns="40847" rIns="81693" bIns="40847">
            <a:spAutoFit/>
          </a:bodyPr>
          <a:lstStyle/>
          <a:p>
            <a:pPr algn="ctr" defTabSz="685800"/>
            <a:r>
              <a:rPr lang="en-US" altLang="zh-CN" sz="5400" b="1" dirty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Arial" panose="020B0604020202020204" pitchFamily="34" charset="0"/>
              </a:rPr>
              <a:t>“五步法”突破高考英语应用文写作</a:t>
            </a:r>
            <a:endParaRPr lang="en-US" altLang="zh-CN" sz="5400" b="1" dirty="0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Arial" panose="020B060402020202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" cstate="screen"/>
          <a:srcRect b="-3"/>
          <a:stretch>
            <a:fillRect/>
          </a:stretch>
        </p:blipFill>
        <p:spPr>
          <a:xfrm>
            <a:off x="160517" y="5396248"/>
            <a:ext cx="3252384" cy="150951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screen"/>
          <a:srcRect r="-26732" b="-2632"/>
          <a:stretch>
            <a:fillRect/>
          </a:stretch>
        </p:blipFill>
        <p:spPr>
          <a:xfrm>
            <a:off x="9100133" y="5411202"/>
            <a:ext cx="3252384" cy="15095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25899">
            <a:off x="4813005" y="4599567"/>
            <a:ext cx="2887023" cy="288702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844925" y="3027045"/>
            <a:ext cx="1494155" cy="1123950"/>
            <a:chOff x="2106" y="5688"/>
            <a:chExt cx="2353" cy="1770"/>
          </a:xfrm>
        </p:grpSpPr>
        <p:sp>
          <p:nvSpPr>
            <p:cNvPr id="8" name="椭圆 26"/>
            <p:cNvSpPr/>
            <p:nvPr/>
          </p:nvSpPr>
          <p:spPr>
            <a:xfrm rot="2700000">
              <a:off x="2108" y="5686"/>
              <a:ext cx="1770" cy="1774"/>
            </a:xfrm>
            <a:prstGeom prst="roundRect">
              <a:avLst/>
            </a:prstGeom>
            <a:solidFill>
              <a:srgbClr val="3A9888"/>
            </a:solidFill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07" y="5919"/>
              <a:ext cx="2152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4800" b="1" spc="50" dirty="0">
                  <a:ln w="11430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实</a:t>
              </a:r>
              <a:endParaRPr lang="zh-CN" altLang="en-US" sz="4800" b="1" spc="50" dirty="0">
                <a:ln w="1143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62220" y="3027045"/>
            <a:ext cx="1137285" cy="1123950"/>
            <a:chOff x="8966" y="4767"/>
            <a:chExt cx="1791" cy="1770"/>
          </a:xfrm>
        </p:grpSpPr>
        <p:sp>
          <p:nvSpPr>
            <p:cNvPr id="12" name="椭圆 26"/>
            <p:cNvSpPr/>
            <p:nvPr/>
          </p:nvSpPr>
          <p:spPr>
            <a:xfrm rot="2700000">
              <a:off x="8968" y="4765"/>
              <a:ext cx="1770" cy="1774"/>
            </a:xfrm>
            <a:prstGeom prst="roundRect">
              <a:avLst/>
            </a:prstGeom>
            <a:solidFill>
              <a:srgbClr val="3A9888"/>
            </a:solidFill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187" y="4998"/>
              <a:ext cx="157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4800" b="1" spc="50" dirty="0">
                  <a:ln w="11430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践</a:t>
              </a:r>
              <a:endParaRPr lang="zh-CN" altLang="en-US" sz="4800" b="1" spc="50" dirty="0">
                <a:ln w="1143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63640" y="3027045"/>
            <a:ext cx="1137920" cy="1123950"/>
            <a:chOff x="8966" y="4767"/>
            <a:chExt cx="1792" cy="1770"/>
          </a:xfrm>
        </p:grpSpPr>
        <p:sp>
          <p:nvSpPr>
            <p:cNvPr id="21" name="椭圆 26"/>
            <p:cNvSpPr/>
            <p:nvPr/>
          </p:nvSpPr>
          <p:spPr>
            <a:xfrm rot="2700000">
              <a:off x="8968" y="4765"/>
              <a:ext cx="1770" cy="1774"/>
            </a:xfrm>
            <a:prstGeom prst="roundRect">
              <a:avLst/>
            </a:prstGeom>
            <a:solidFill>
              <a:srgbClr val="3A9888"/>
            </a:solidFill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187" y="4998"/>
              <a:ext cx="157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4800" b="1" spc="50" dirty="0">
                  <a:ln w="11430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活</a:t>
              </a:r>
              <a:endParaRPr lang="zh-CN" altLang="en-US" sz="4800" b="1" spc="50" dirty="0">
                <a:ln w="1143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78395" y="3027045"/>
            <a:ext cx="1137920" cy="1123950"/>
            <a:chOff x="8966" y="4767"/>
            <a:chExt cx="1792" cy="1770"/>
          </a:xfrm>
        </p:grpSpPr>
        <p:sp>
          <p:nvSpPr>
            <p:cNvPr id="24" name="椭圆 26"/>
            <p:cNvSpPr/>
            <p:nvPr/>
          </p:nvSpPr>
          <p:spPr>
            <a:xfrm rot="2700000">
              <a:off x="8968" y="4765"/>
              <a:ext cx="1770" cy="1774"/>
            </a:xfrm>
            <a:prstGeom prst="roundRect">
              <a:avLst/>
            </a:prstGeom>
            <a:solidFill>
              <a:srgbClr val="3A9888"/>
            </a:solidFill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187" y="4998"/>
              <a:ext cx="157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4800" b="1" spc="50" dirty="0">
                  <a:ln w="11430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动</a:t>
              </a:r>
              <a:endParaRPr lang="zh-CN" altLang="en-US" sz="4800" b="1" spc="50" dirty="0">
                <a:ln w="1143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82355" y="3027045"/>
            <a:ext cx="1148715" cy="1123950"/>
            <a:chOff x="9085" y="4567"/>
            <a:chExt cx="1809" cy="1770"/>
          </a:xfrm>
        </p:grpSpPr>
        <p:sp>
          <p:nvSpPr>
            <p:cNvPr id="27" name="椭圆 26"/>
            <p:cNvSpPr/>
            <p:nvPr/>
          </p:nvSpPr>
          <p:spPr>
            <a:xfrm rot="2700000">
              <a:off x="9087" y="4565"/>
              <a:ext cx="1770" cy="1774"/>
            </a:xfrm>
            <a:prstGeom prst="roundRect">
              <a:avLst/>
            </a:prstGeom>
            <a:solidFill>
              <a:srgbClr val="3A9888"/>
            </a:solidFill>
            <a:ln w="1905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323" y="4798"/>
              <a:ext cx="1571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4800" b="1" spc="50" dirty="0">
                  <a:ln w="11430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课</a:t>
              </a:r>
              <a:endParaRPr lang="zh-CN" altLang="en-US" sz="4800" b="1" spc="50" dirty="0">
                <a:ln w="1143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0"/>
            <a:ext cx="48971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V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美卷面</a:t>
            </a:r>
            <a:r>
              <a:rPr 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细检查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1540" y="737235"/>
            <a:ext cx="5763895" cy="6134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737235"/>
            <a:ext cx="46469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学生习作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467860" y="970915"/>
            <a:ext cx="1826895" cy="6127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25435" y="1137920"/>
            <a:ext cx="4169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从句谓语错误</a:t>
            </a:r>
            <a:endParaRPr lang="zh-CN" altLang="en-US" sz="36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0"/>
            <a:ext cx="48971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V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美卷面</a:t>
            </a:r>
            <a:r>
              <a:rPr 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细检查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37235"/>
            <a:ext cx="46469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学生习作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08975" y="2519680"/>
            <a:ext cx="3309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书写不工整</a:t>
            </a:r>
            <a:endParaRPr lang="zh-CN" altLang="en-US" sz="3600" b="1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7770" y="583565"/>
            <a:ext cx="5551170" cy="6002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-137795"/>
            <a:ext cx="5139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possible version:</a:t>
            </a:r>
            <a:endParaRPr lang="en-US" altLang="zh-C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5240" y="373380"/>
            <a:ext cx="12176760" cy="6110605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855" y="445770"/>
            <a:ext cx="11828780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Dear John,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How is everyting going with you? 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Aiming at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relieving our study stress and enriching our school life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our school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opened two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practical courses this year, 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vegetable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planitng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and traditional handcrafts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course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In the vegetable planting course, I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learned how to grow vegetables, 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 which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understood the process of picking some seeds, placing some more soil on the top of seeds and harvesting the fruits.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Meanwhile, in the handcraft class, I learned the process of creating traditional crafts with my own hands,</a:t>
            </a:r>
            <a:r>
              <a:rPr lang="en-US" altLang="zh-CN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ranging from </a:t>
            </a:r>
            <a:r>
              <a:rPr 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wood carving, paper cutting,pottery to porcelain and bamboo weaving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149B8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 only did attending those practical courses help me have a deeper understanding of the value of labor, but also allowed me to experience the joy of creating something with my own hands.</a:t>
            </a:r>
            <a:endParaRPr lang="en-US" sz="2800" b="1">
              <a:solidFill>
                <a:srgbClr val="149B8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Please drop me a line if you are interested in it. Looking forward to your reply.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473312" y="2730671"/>
            <a:ext cx="6718688" cy="234875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4294" y="5063790"/>
            <a:ext cx="1099974" cy="9959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60985" y="2202092"/>
            <a:ext cx="1899418" cy="136190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474271" y="5741945"/>
            <a:ext cx="2054061" cy="58260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09870" y="4028812"/>
            <a:ext cx="2054061" cy="711475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3390483" y="2244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3844290" cy="1067435"/>
          </a:xfrm>
          <a:prstGeom prst="rect">
            <a:avLst/>
          </a:prstGeom>
          <a:solidFill>
            <a:srgbClr val="419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465" y="145415"/>
            <a:ext cx="31267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真题强化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1515" y="1467485"/>
            <a:ext cx="10567035" cy="40208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sz="3600" b="1">
                <a:solidFill>
                  <a:schemeClr val="bg2">
                    <a:lumMod val="50000"/>
                  </a:schemeClr>
                </a:solidFill>
              </a:rPr>
              <a:t>（2019年新课标全国卷II）假定你是校排球队队长李华。请写封邮件告知你的队友Chris球队近期将参加比赛，内容包括：</a:t>
            </a:r>
            <a:endParaRPr sz="3600" b="1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sz="3600" b="1">
                <a:solidFill>
                  <a:schemeClr val="bg2">
                    <a:lumMod val="50000"/>
                  </a:schemeClr>
                </a:solidFill>
              </a:rPr>
              <a:t>1.比赛信息；  </a:t>
            </a:r>
            <a:endParaRPr sz="3600" b="1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sz="3600" b="1">
                <a:solidFill>
                  <a:schemeClr val="bg2">
                    <a:lumMod val="50000"/>
                  </a:schemeClr>
                </a:solidFill>
              </a:rPr>
              <a:t>2.赛前准备；  </a:t>
            </a:r>
            <a:endParaRPr sz="3600" b="1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sz="3600" b="1">
                <a:solidFill>
                  <a:schemeClr val="bg2">
                    <a:lumMod val="50000"/>
                  </a:schemeClr>
                </a:solidFill>
              </a:rPr>
              <a:t>3.表达期待。</a:t>
            </a:r>
            <a:endParaRPr sz="3600" b="1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push dir="u"/>
      </p:transition>
    </mc:Choice>
    <mc:Fallback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-137795"/>
            <a:ext cx="5139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possible version:</a:t>
            </a:r>
            <a:endParaRPr lang="en-US" altLang="zh-C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5240" y="373380"/>
            <a:ext cx="12176760" cy="6110605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855" y="445770"/>
            <a:ext cx="11828780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Dear Chris,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is everything going? I have good news to tell you. A volleyball match is going to be held in a few weeks and our team will participate.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As for the detailed information of the match,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there will be probably dozens of teams </a:t>
            </a:r>
            <a:r>
              <a:rPr 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are going to make a revolving competition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not only can the top three teams each be awarded a medal but all the other teams taking part in it will get a reward as well. </a:t>
            </a:r>
            <a:r>
              <a:rPr 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be the most attractive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is that it will be a great honor for the top three teams to receive special volleyballs that have the name of the most popular volleyball player on them. </a:t>
            </a: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we must do enough preparations before the match, such as training as frequently as we can.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>
                <a:solidFill>
                  <a:srgbClr val="149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excited am I that I can’t wait to join in it.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about you? Looking forward to your reply.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Yours,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 Hua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473312" y="2730671"/>
            <a:ext cx="6718688" cy="234875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4294" y="5063790"/>
            <a:ext cx="1099974" cy="9959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60985" y="2202092"/>
            <a:ext cx="1899418" cy="136190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474271" y="5741945"/>
            <a:ext cx="2054061" cy="58260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09870" y="4028812"/>
            <a:ext cx="2054061" cy="711475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3390483" y="2244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3844290" cy="1067435"/>
          </a:xfrm>
          <a:prstGeom prst="rect">
            <a:avLst/>
          </a:prstGeom>
          <a:solidFill>
            <a:srgbClr val="419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465" y="145415"/>
            <a:ext cx="31267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原题再现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1515" y="1467485"/>
            <a:ext cx="10567035" cy="40208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bg2">
                    <a:lumMod val="50000"/>
                  </a:schemeClr>
                </a:solidFill>
              </a:rPr>
              <a:t>【202</a:t>
            </a:r>
            <a:r>
              <a:rPr lang="en-US" altLang="zh-CN" sz="2800" b="1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zh-CN" altLang="en-US" sz="2800" b="1">
                <a:solidFill>
                  <a:schemeClr val="bg2">
                    <a:lumMod val="50000"/>
                  </a:schemeClr>
                </a:solidFill>
              </a:rPr>
              <a:t>年</a:t>
            </a:r>
            <a:r>
              <a:rPr lang="en-US" altLang="zh-CN" sz="2800" b="1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zh-CN" altLang="en-US" sz="2800" b="1">
                <a:solidFill>
                  <a:schemeClr val="bg2">
                    <a:lumMod val="50000"/>
                  </a:schemeClr>
                </a:solidFill>
              </a:rPr>
              <a:t>月青岛一模】</a:t>
            </a:r>
            <a:r>
              <a:rPr sz="2800" b="1">
                <a:solidFill>
                  <a:schemeClr val="bg2">
                    <a:lumMod val="50000"/>
                  </a:schemeClr>
                </a:solidFill>
              </a:rPr>
              <a:t>假定你是李华，你校今年开设了蔬菜栽培、传统工艺(handcraft)等实践课程。请你给外国好友Iohn写一封邮件，内容包括</a:t>
            </a:r>
            <a:endParaRPr sz="2800" b="1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sz="2800" b="1">
                <a:solidFill>
                  <a:schemeClr val="bg2">
                    <a:lumMod val="50000"/>
                  </a:schemeClr>
                </a:solidFill>
              </a:rPr>
              <a:t>1.你的参与情况:</a:t>
            </a:r>
            <a:endParaRPr sz="2800" b="1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sz="2800" b="1">
                <a:solidFill>
                  <a:schemeClr val="bg2">
                    <a:lumMod val="50000"/>
                  </a:schemeClr>
                </a:solidFill>
              </a:rPr>
              <a:t>2.你的体会。</a:t>
            </a:r>
            <a:endParaRPr sz="2800" b="1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sz="2800" b="1">
                <a:solidFill>
                  <a:schemeClr val="bg2">
                    <a:lumMod val="50000"/>
                  </a:schemeClr>
                </a:solidFill>
              </a:rPr>
              <a:t>注意:</a:t>
            </a:r>
            <a:endParaRPr sz="2800" b="1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sz="2800" b="1">
                <a:solidFill>
                  <a:schemeClr val="bg2">
                    <a:lumMod val="50000"/>
                  </a:schemeClr>
                </a:solidFill>
              </a:rPr>
              <a:t>1.写作词数应为80左右;</a:t>
            </a:r>
            <a:endParaRPr sz="2800" b="1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sz="2800" b="1">
                <a:solidFill>
                  <a:schemeClr val="bg2">
                    <a:lumMod val="50000"/>
                  </a:schemeClr>
                </a:solidFill>
              </a:rPr>
              <a:t>开头和结尾已给出，不计入总词数</a:t>
            </a:r>
            <a:endParaRPr sz="2800" b="1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push dir="u"/>
      </p:transition>
    </mc:Choice>
    <mc:Fallback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/>
          <a:srcRect b="-3"/>
          <a:stretch>
            <a:fillRect/>
          </a:stretch>
        </p:blipFill>
        <p:spPr>
          <a:xfrm>
            <a:off x="160517" y="5396248"/>
            <a:ext cx="3252384" cy="1509510"/>
          </a:xfrm>
          <a:prstGeom prst="rect">
            <a:avLst/>
          </a:prstGeom>
        </p:spPr>
      </p:pic>
      <p:sp>
        <p:nvSpPr>
          <p:cNvPr id="50" name="圆角矩形 49"/>
          <p:cNvSpPr/>
          <p:nvPr/>
        </p:nvSpPr>
        <p:spPr>
          <a:xfrm>
            <a:off x="3206686" y="133401"/>
            <a:ext cx="5603642" cy="88814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36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应用文写作</a:t>
            </a:r>
            <a:r>
              <a:rPr lang="en-US" altLang="zh-CN" sz="36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五步法</a:t>
            </a:r>
            <a:r>
              <a:rPr lang="en-US" altLang="zh-CN" sz="36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endParaRPr lang="zh-CN" altLang="en-US" sz="36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>
            <a:off x="2259137" y="2487299"/>
            <a:ext cx="6257302" cy="1514913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  <a:gd name="connsiteX0-1-1" fmla="*/ 0 w 5034421"/>
              <a:gd name="connsiteY0-2-2" fmla="*/ 1127507 h 1135922"/>
              <a:gd name="connsiteX1-3-3" fmla="*/ 1616315 w 5034421"/>
              <a:gd name="connsiteY1-4-4" fmla="*/ 61689 h 1135922"/>
              <a:gd name="connsiteX2-5-5" fmla="*/ 3310671 w 5034421"/>
              <a:gd name="connsiteY2-6-6" fmla="*/ 1135922 h 1135922"/>
              <a:gd name="connsiteX3-7-7" fmla="*/ 5034421 w 5034421"/>
              <a:gd name="connsiteY3-8-8" fmla="*/ 0 h 1135922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</a:cxnLst>
            <a:rect l="l" t="t" r="r" b="b"/>
            <a:pathLst>
              <a:path w="5034421" h="1135922">
                <a:moveTo>
                  <a:pt x="0" y="1127507"/>
                </a:moveTo>
                <a:cubicBezTo>
                  <a:pt x="507007" y="1133132"/>
                  <a:pt x="1064537" y="60287"/>
                  <a:pt x="1616315" y="61689"/>
                </a:cubicBezTo>
                <a:cubicBezTo>
                  <a:pt x="2168093" y="63091"/>
                  <a:pt x="2778719" y="1127985"/>
                  <a:pt x="3310671" y="1135922"/>
                </a:cubicBezTo>
                <a:cubicBezTo>
                  <a:pt x="3866607" y="1117435"/>
                  <a:pt x="4488155" y="10814"/>
                  <a:pt x="5034421" y="0"/>
                </a:cubicBezTo>
              </a:path>
            </a:pathLst>
          </a:cu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2890" y="2154555"/>
            <a:ext cx="217424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理头绪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1"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慢审题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0939" y="3572599"/>
            <a:ext cx="2388198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明结构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1"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列要点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2450" y="2003425"/>
            <a:ext cx="1947545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1"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拓细节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4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79995" y="3623310"/>
            <a:ext cx="1905635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变句型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换用词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>
            <p:custDataLst>
              <p:tags r:id="rId7"/>
            </p:custDataLst>
          </p:nvPr>
        </p:nvGrpSpPr>
        <p:grpSpPr>
          <a:xfrm>
            <a:off x="1532719" y="3298941"/>
            <a:ext cx="1335846" cy="1336330"/>
            <a:chOff x="1037808" y="2572415"/>
            <a:chExt cx="1301106" cy="1301106"/>
          </a:xfrm>
        </p:grpSpPr>
        <p:sp>
          <p:nvSpPr>
            <p:cNvPr id="61" name="菱形 60"/>
            <p:cNvSpPr/>
            <p:nvPr>
              <p:custDataLst>
                <p:tags r:id="rId8"/>
              </p:custDataLst>
            </p:nvPr>
          </p:nvSpPr>
          <p:spPr>
            <a:xfrm>
              <a:off x="1037808" y="2572415"/>
              <a:ext cx="1301106" cy="1301106"/>
            </a:xfrm>
            <a:prstGeom prst="diamond">
              <a:avLst/>
            </a:prstGeom>
            <a:solidFill>
              <a:srgbClr val="3A9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54"/>
            <p:cNvSpPr txBox="1"/>
            <p:nvPr>
              <p:custDataLst>
                <p:tags r:id="rId9"/>
              </p:custDataLst>
            </p:nvPr>
          </p:nvSpPr>
          <p:spPr>
            <a:xfrm>
              <a:off x="1402039" y="2728992"/>
              <a:ext cx="548334" cy="88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5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>
            <p:custDataLst>
              <p:tags r:id="rId10"/>
            </p:custDataLst>
          </p:nvPr>
        </p:nvGrpSpPr>
        <p:grpSpPr>
          <a:xfrm>
            <a:off x="5713484" y="3260254"/>
            <a:ext cx="1335846" cy="1336330"/>
            <a:chOff x="4799954" y="2572415"/>
            <a:chExt cx="1301106" cy="1301106"/>
          </a:xfrm>
        </p:grpSpPr>
        <p:sp>
          <p:nvSpPr>
            <p:cNvPr id="64" name="菱形 63"/>
            <p:cNvSpPr/>
            <p:nvPr>
              <p:custDataLst>
                <p:tags r:id="rId11"/>
              </p:custDataLst>
            </p:nvPr>
          </p:nvSpPr>
          <p:spPr>
            <a:xfrm>
              <a:off x="4799954" y="2572415"/>
              <a:ext cx="1301106" cy="1301106"/>
            </a:xfrm>
            <a:prstGeom prst="diamond">
              <a:avLst/>
            </a:prstGeom>
            <a:solidFill>
              <a:srgbClr val="3A9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59"/>
            <p:cNvSpPr txBox="1"/>
            <p:nvPr>
              <p:custDataLst>
                <p:tags r:id="rId12"/>
              </p:custDataLst>
            </p:nvPr>
          </p:nvSpPr>
          <p:spPr>
            <a:xfrm>
              <a:off x="5175245" y="2780033"/>
              <a:ext cx="548334" cy="88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5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>
            <p:custDataLst>
              <p:tags r:id="rId13"/>
            </p:custDataLst>
          </p:nvPr>
        </p:nvGrpSpPr>
        <p:grpSpPr>
          <a:xfrm>
            <a:off x="3580479" y="1928049"/>
            <a:ext cx="1335846" cy="1336330"/>
            <a:chOff x="2918881" y="1524664"/>
            <a:chExt cx="1301106" cy="1301106"/>
          </a:xfrm>
        </p:grpSpPr>
        <p:sp>
          <p:nvSpPr>
            <p:cNvPr id="67" name="菱形 66"/>
            <p:cNvSpPr/>
            <p:nvPr>
              <p:custDataLst>
                <p:tags r:id="rId14"/>
              </p:custDataLst>
            </p:nvPr>
          </p:nvSpPr>
          <p:spPr>
            <a:xfrm>
              <a:off x="2918881" y="1524664"/>
              <a:ext cx="1301106" cy="1301106"/>
            </a:xfrm>
            <a:prstGeom prst="diamond">
              <a:avLst/>
            </a:prstGeom>
            <a:solidFill>
              <a:srgbClr val="3A9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4"/>
            <p:cNvSpPr txBox="1"/>
            <p:nvPr>
              <p:custDataLst>
                <p:tags r:id="rId15"/>
              </p:custDataLst>
            </p:nvPr>
          </p:nvSpPr>
          <p:spPr>
            <a:xfrm>
              <a:off x="3294020" y="1657250"/>
              <a:ext cx="548334" cy="88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5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16"/>
            </p:custDataLst>
          </p:nvPr>
        </p:nvGrpSpPr>
        <p:grpSpPr>
          <a:xfrm>
            <a:off x="7825443" y="1812966"/>
            <a:ext cx="1335846" cy="1336330"/>
            <a:chOff x="6681028" y="1524664"/>
            <a:chExt cx="1301106" cy="1301106"/>
          </a:xfrm>
        </p:grpSpPr>
        <p:sp>
          <p:nvSpPr>
            <p:cNvPr id="73" name="菱形 72"/>
            <p:cNvSpPr/>
            <p:nvPr>
              <p:custDataLst>
                <p:tags r:id="rId17"/>
              </p:custDataLst>
            </p:nvPr>
          </p:nvSpPr>
          <p:spPr>
            <a:xfrm>
              <a:off x="6681028" y="1524664"/>
              <a:ext cx="1301106" cy="1301106"/>
            </a:xfrm>
            <a:prstGeom prst="diamond">
              <a:avLst/>
            </a:prstGeom>
            <a:solidFill>
              <a:srgbClr val="3A9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69"/>
            <p:cNvSpPr txBox="1"/>
            <p:nvPr>
              <p:custDataLst>
                <p:tags r:id="rId18"/>
              </p:custDataLst>
            </p:nvPr>
          </p:nvSpPr>
          <p:spPr>
            <a:xfrm>
              <a:off x="7031475" y="1693968"/>
              <a:ext cx="548334" cy="88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5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19" cstate="screen"/>
          <a:srcRect r="-26732" b="-2632"/>
          <a:stretch>
            <a:fillRect/>
          </a:stretch>
        </p:blipFill>
        <p:spPr>
          <a:xfrm>
            <a:off x="9100133" y="5411202"/>
            <a:ext cx="3252384" cy="1509510"/>
          </a:xfrm>
          <a:prstGeom prst="rect">
            <a:avLst/>
          </a:prstGeom>
        </p:spPr>
      </p:pic>
      <p:sp>
        <p:nvSpPr>
          <p:cNvPr id="34" name="TextBox 4"/>
          <p:cNvSpPr txBox="1"/>
          <p:nvPr/>
        </p:nvSpPr>
        <p:spPr>
          <a:xfrm>
            <a:off x="0" y="4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菱形 1"/>
          <p:cNvSpPr/>
          <p:nvPr>
            <p:custDataLst>
              <p:tags r:id="rId20"/>
            </p:custDataLst>
          </p:nvPr>
        </p:nvSpPr>
        <p:spPr>
          <a:xfrm>
            <a:off x="9353304" y="2789084"/>
            <a:ext cx="1335846" cy="1336330"/>
          </a:xfrm>
          <a:prstGeom prst="diamond">
            <a:avLst/>
          </a:prstGeom>
          <a:solidFill>
            <a:srgbClr val="3A9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112885" y="2518410"/>
            <a:ext cx="676275" cy="590550"/>
          </a:xfrm>
          <a:prstGeom prst="rect">
            <a:avLst/>
          </a:prstGeom>
        </p:spPr>
      </p:pic>
      <p:sp>
        <p:nvSpPr>
          <p:cNvPr id="7" name="TextBox 69"/>
          <p:cNvSpPr txBox="1"/>
          <p:nvPr>
            <p:custDataLst>
              <p:tags r:id="rId23"/>
            </p:custDataLst>
          </p:nvPr>
        </p:nvSpPr>
        <p:spPr>
          <a:xfrm>
            <a:off x="9789439" y="2972373"/>
            <a:ext cx="557530" cy="906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5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4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606915" y="1666875"/>
            <a:ext cx="18478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美卷面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细检查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564515" y="749935"/>
            <a:ext cx="4626610" cy="5421630"/>
          </a:xfrm>
          <a:prstGeom prst="roundRect">
            <a:avLst/>
          </a:prstGeom>
          <a:noFill/>
          <a:ln w="25400" cmpd="sng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tx1"/>
                </a:solidFill>
              </a:rPr>
              <a:t>【202</a:t>
            </a:r>
            <a:r>
              <a:rPr lang="en-US" altLang="zh-CN" sz="2800" b="1">
                <a:solidFill>
                  <a:schemeClr val="tx1"/>
                </a:solidFill>
              </a:rPr>
              <a:t>4</a:t>
            </a:r>
            <a:r>
              <a:rPr lang="zh-CN" altLang="en-US" sz="2800" b="1">
                <a:solidFill>
                  <a:schemeClr val="tx1"/>
                </a:solidFill>
              </a:rPr>
              <a:t>年</a:t>
            </a:r>
            <a:r>
              <a:rPr lang="en-US" altLang="zh-CN" sz="2800" b="1">
                <a:solidFill>
                  <a:schemeClr val="tx1"/>
                </a:solidFill>
              </a:rPr>
              <a:t>3</a:t>
            </a:r>
            <a:r>
              <a:rPr lang="zh-CN" altLang="en-US" sz="2800" b="1">
                <a:solidFill>
                  <a:schemeClr val="tx1"/>
                </a:solidFill>
              </a:rPr>
              <a:t>月青岛一模】</a:t>
            </a:r>
            <a:r>
              <a:rPr sz="2800" b="1">
                <a:solidFill>
                  <a:schemeClr val="tx1"/>
                </a:solidFill>
              </a:rPr>
              <a:t>假定你是李华，你校今年开设了蔬菜栽培、传统工艺(handcraft)等实践课程。请你给外国好友Iohn写一封邮件，内容包括</a:t>
            </a:r>
            <a:endParaRPr sz="2800" b="1">
              <a:solidFill>
                <a:schemeClr val="tx1"/>
              </a:solidFill>
            </a:endParaRPr>
          </a:p>
          <a:p>
            <a:pPr algn="l"/>
            <a:r>
              <a:rPr sz="2800" b="1">
                <a:solidFill>
                  <a:schemeClr val="tx1"/>
                </a:solidFill>
              </a:rPr>
              <a:t>1.你的参与情况:</a:t>
            </a:r>
            <a:endParaRPr sz="2800" b="1">
              <a:solidFill>
                <a:schemeClr val="tx1"/>
              </a:solidFill>
            </a:endParaRPr>
          </a:p>
          <a:p>
            <a:pPr algn="l"/>
            <a:r>
              <a:rPr sz="2800" b="1">
                <a:solidFill>
                  <a:schemeClr val="tx1"/>
                </a:solidFill>
              </a:rPr>
              <a:t>2.你的体会。</a:t>
            </a:r>
            <a:endParaRPr sz="2800" b="1">
              <a:solidFill>
                <a:schemeClr val="tx1"/>
              </a:solidFill>
            </a:endParaRPr>
          </a:p>
          <a:p>
            <a:pPr algn="l"/>
            <a:r>
              <a:rPr sz="2800" b="1">
                <a:solidFill>
                  <a:schemeClr val="tx1"/>
                </a:solidFill>
              </a:rPr>
              <a:t>注意:</a:t>
            </a:r>
            <a:endParaRPr sz="2800" b="1">
              <a:solidFill>
                <a:schemeClr val="tx1"/>
              </a:solidFill>
            </a:endParaRPr>
          </a:p>
          <a:p>
            <a:pPr algn="l"/>
            <a:r>
              <a:rPr sz="2800" b="1">
                <a:solidFill>
                  <a:schemeClr val="tx1"/>
                </a:solidFill>
              </a:rPr>
              <a:t>1.写作词数应为80左右;</a:t>
            </a:r>
            <a:endParaRPr sz="2800" b="1">
              <a:solidFill>
                <a:schemeClr val="tx1"/>
              </a:solidFill>
            </a:endParaRPr>
          </a:p>
          <a:p>
            <a:pPr algn="l"/>
            <a:r>
              <a:rPr sz="2800" b="1">
                <a:solidFill>
                  <a:schemeClr val="tx1"/>
                </a:solidFill>
              </a:rPr>
              <a:t>开头和结尾已给出，不计入总词数</a:t>
            </a:r>
            <a:endParaRPr sz="2800" b="1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28196" y="583376"/>
            <a:ext cx="2236683" cy="736853"/>
            <a:chOff x="2938450" y="3233230"/>
            <a:chExt cx="2236683" cy="736853"/>
          </a:xfrm>
          <a:solidFill>
            <a:srgbClr val="F0A7A7"/>
          </a:solidFill>
        </p:grpSpPr>
        <p:sp>
          <p:nvSpPr>
            <p:cNvPr id="9" name="同心圆 8"/>
            <p:cNvSpPr/>
            <p:nvPr/>
          </p:nvSpPr>
          <p:spPr>
            <a:xfrm>
              <a:off x="2938450" y="3233230"/>
              <a:ext cx="2236683" cy="736853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76274" y="3335710"/>
              <a:ext cx="1680856" cy="55372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体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裁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同心圆 8"/>
          <p:cNvSpPr/>
          <p:nvPr/>
        </p:nvSpPr>
        <p:spPr>
          <a:xfrm>
            <a:off x="5628005" y="1727835"/>
            <a:ext cx="2649220" cy="736600"/>
          </a:xfrm>
          <a:prstGeom prst="homePlat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5628005" y="1840865"/>
            <a:ext cx="2237105" cy="553720"/>
          </a:xfrm>
          <a:prstGeom prst="rect">
            <a:avLst/>
          </a:prstGeom>
          <a:solidFill>
            <a:srgbClr val="F0A7A7"/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写作身份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28005" y="3132455"/>
            <a:ext cx="2649220" cy="736708"/>
            <a:chOff x="2938450" y="2644585"/>
            <a:chExt cx="2236683" cy="736853"/>
          </a:xfrm>
          <a:solidFill>
            <a:srgbClr val="F0A7A7"/>
          </a:solidFill>
        </p:grpSpPr>
        <p:sp>
          <p:nvSpPr>
            <p:cNvPr id="7" name="同心圆 8"/>
            <p:cNvSpPr/>
            <p:nvPr/>
          </p:nvSpPr>
          <p:spPr>
            <a:xfrm>
              <a:off x="2938450" y="2644585"/>
              <a:ext cx="2236683" cy="736853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2938450" y="2781137"/>
              <a:ext cx="2029205" cy="55382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写作对象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01990" y="520065"/>
            <a:ext cx="4010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邮件</a:t>
            </a:r>
            <a:r>
              <a:rPr lang="en-US" altLang="zh-CN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—</a:t>
            </a:r>
            <a:r>
              <a:rPr lang="zh-CN" altLang="en-US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事情告知</a:t>
            </a:r>
            <a:endParaRPr lang="zh-CN" altLang="en-US" sz="40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 </a:t>
            </a:r>
            <a:r>
              <a:rPr lang="zh-CN" alt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理头绪</a:t>
            </a:r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慢审题</a:t>
            </a:r>
            <a:endParaRPr lang="zh-CN" altLang="en-US"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81365" y="1602740"/>
            <a:ext cx="3564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李华</a:t>
            </a:r>
            <a:r>
              <a:rPr lang="en-US" altLang="zh-CN" sz="36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—</a:t>
            </a:r>
            <a:r>
              <a:rPr lang="zh-CN" altLang="en-US" sz="36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学校实践课程参与学生</a:t>
            </a:r>
            <a:endParaRPr lang="zh-CN" altLang="en-US" sz="36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8190" y="3177540"/>
            <a:ext cx="3564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外国好友</a:t>
            </a:r>
            <a:r>
              <a:rPr lang="en-US" altLang="zh-CN" sz="36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John</a:t>
            </a:r>
            <a:endParaRPr lang="en-US" altLang="zh-CN" sz="36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87270" y="1062355"/>
            <a:ext cx="1826895" cy="88963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964690" y="2430780"/>
            <a:ext cx="2149475" cy="88963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212215" y="2801620"/>
            <a:ext cx="935990" cy="78486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628005" y="4482465"/>
            <a:ext cx="2649220" cy="736708"/>
            <a:chOff x="2938450" y="2644585"/>
            <a:chExt cx="2236683" cy="736853"/>
          </a:xfrm>
          <a:solidFill>
            <a:srgbClr val="F0A7A7"/>
          </a:solidFill>
        </p:grpSpPr>
        <p:sp>
          <p:nvSpPr>
            <p:cNvPr id="19" name="同心圆 8"/>
            <p:cNvSpPr/>
            <p:nvPr/>
          </p:nvSpPr>
          <p:spPr>
            <a:xfrm>
              <a:off x="2938450" y="2644585"/>
              <a:ext cx="2236683" cy="736853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5"/>
            <p:cNvSpPr txBox="1"/>
            <p:nvPr/>
          </p:nvSpPr>
          <p:spPr>
            <a:xfrm>
              <a:off x="2938450" y="2781137"/>
              <a:ext cx="2029205" cy="55382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主题语境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409305" y="4296410"/>
            <a:ext cx="3564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介绍自己参与的校实践课</a:t>
            </a:r>
            <a:endParaRPr lang="zh-CN" sz="36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8714105" y="2607310"/>
            <a:ext cx="368935" cy="753745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468360" y="2202815"/>
            <a:ext cx="3194050" cy="11182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好朋友，可以问候，不用自我介绍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09260" y="5681345"/>
            <a:ext cx="2649220" cy="736708"/>
            <a:chOff x="2938450" y="2644585"/>
            <a:chExt cx="2236683" cy="736853"/>
          </a:xfrm>
          <a:solidFill>
            <a:srgbClr val="F0A7A7"/>
          </a:solidFill>
        </p:grpSpPr>
        <p:sp>
          <p:nvSpPr>
            <p:cNvPr id="25" name="同心圆 8"/>
            <p:cNvSpPr/>
            <p:nvPr/>
          </p:nvSpPr>
          <p:spPr>
            <a:xfrm>
              <a:off x="2938450" y="2644585"/>
              <a:ext cx="2236683" cy="736853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2938450" y="2781137"/>
              <a:ext cx="2029205" cy="55382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人称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476615" y="5773420"/>
            <a:ext cx="3564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第一人称</a:t>
            </a:r>
            <a:endParaRPr lang="zh-CN" sz="36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5" grpId="0"/>
      <p:bldP spid="5" grpId="1"/>
      <p:bldP spid="12" grpId="0"/>
      <p:bldP spid="12" grpId="1"/>
      <p:bldP spid="13" grpId="0"/>
      <p:bldP spid="13" grpId="1"/>
      <p:bldP spid="22" grpId="0" animBg="1"/>
      <p:bldP spid="22" grpId="1" animBg="1"/>
      <p:bldP spid="23" grpId="0" animBg="1"/>
      <p:bldP spid="23" grpId="1" animBg="1"/>
      <p:bldP spid="21" grpId="0"/>
      <p:bldP spid="21" grpId="1"/>
      <p:bldP spid="27" grpId="0"/>
      <p:bldP spid="27" grpId="1"/>
      <p:bldP spid="2" grpId="0" animBg="1"/>
      <p:bldP spid="2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明结构  列要点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2656205" y="2987040"/>
            <a:ext cx="133540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888525" y="2338976"/>
            <a:ext cx="1687855" cy="1688466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3882390" y="2813685"/>
            <a:ext cx="2303780" cy="87757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003472" y="2998198"/>
            <a:ext cx="157988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 rot="19200000">
            <a:off x="2172335" y="1773555"/>
            <a:ext cx="1736090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6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 rot="2340000">
            <a:off x="2165350" y="4295140"/>
            <a:ext cx="2009775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0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5958205" y="539750"/>
            <a:ext cx="623379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greeting &amp; writing purpose</a:t>
            </a:r>
            <a:r>
              <a:rPr lang="en-US" sz="32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 (share the content of the course)</a:t>
            </a:r>
            <a:endParaRPr lang="en-US" altLang="en-US" sz="3200" b="1">
              <a:solidFill>
                <a:srgbClr val="419888"/>
              </a:solidFill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277610" y="2221865"/>
            <a:ext cx="60528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Point 1: </a:t>
            </a:r>
            <a:r>
              <a:rPr lang="en-US" altLang="en-US" sz="3600" b="1">
                <a:solidFill>
                  <a:srgbClr val="41988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course introduction &amp; your participation</a:t>
            </a:r>
            <a:endParaRPr lang="en-US" altLang="en-US" sz="3600" b="1">
              <a:solidFill>
                <a:srgbClr val="41988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  <a:p>
            <a:endParaRPr lang="en-US" altLang="en-US" sz="3200" b="1">
              <a:solidFill>
                <a:srgbClr val="41988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  <a:p>
            <a:r>
              <a:rPr lang="en-US" altLang="en-US" sz="36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Point 2: </a:t>
            </a:r>
            <a:r>
              <a:rPr lang="en-US" altLang="en-US" sz="3600" b="1">
                <a:solidFill>
                  <a:srgbClr val="41988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feelings and inspirations</a:t>
            </a:r>
            <a:endParaRPr lang="en-US" altLang="en-US" sz="3600" b="1">
              <a:solidFill>
                <a:srgbClr val="41988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22950" y="5405755"/>
            <a:ext cx="5914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ending (wishes and blessings )</a:t>
            </a:r>
            <a:endParaRPr lang="en-US" altLang="en-US" sz="3600" b="1">
              <a:solidFill>
                <a:srgbClr val="419888"/>
              </a:solidFill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3654425" y="840105"/>
            <a:ext cx="2303780" cy="87757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3519170" y="5021580"/>
            <a:ext cx="2303780" cy="87757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8" grpId="0"/>
      <p:bldP spid="38" grpId="1"/>
      <p:bldP spid="16" grpId="0" animBg="1"/>
      <p:bldP spid="16" grpId="1" animBg="1"/>
      <p:bldP spid="39" grpId="0"/>
      <p:bldP spid="39" grpId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414780" y="3075940"/>
            <a:ext cx="72707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28600" y="2814320"/>
            <a:ext cx="1212215" cy="1212850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2115820" y="2908300"/>
            <a:ext cx="1583055" cy="78359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60205" y="3211558"/>
            <a:ext cx="112839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 rot="18120000">
            <a:off x="822960" y="2416175"/>
            <a:ext cx="1143635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6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 rot="2340000">
            <a:off x="1109980" y="3939540"/>
            <a:ext cx="881380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0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2875280" y="798195"/>
            <a:ext cx="3346450" cy="910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8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greeting &amp; writing purpose (share the content of the course)</a:t>
            </a:r>
            <a:endParaRPr lang="en-US" altLang="en-US" sz="2800" b="1">
              <a:solidFill>
                <a:srgbClr val="419888"/>
              </a:solidFill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98875" y="2458720"/>
            <a:ext cx="38862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Point 1: </a:t>
            </a:r>
            <a:r>
              <a:rPr lang="en-US" altLang="en-US" sz="2800" b="1">
                <a:solidFill>
                  <a:srgbClr val="41988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course introduction &amp; your participation</a:t>
            </a:r>
            <a:endParaRPr lang="en-US" altLang="en-US" sz="2800" b="1">
              <a:solidFill>
                <a:srgbClr val="41988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Point 2: </a:t>
            </a:r>
            <a:r>
              <a:rPr lang="en-US" altLang="en-US" sz="2800" b="1">
                <a:solidFill>
                  <a:srgbClr val="41988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feelings and inspirations</a:t>
            </a:r>
            <a:endParaRPr lang="en-US" altLang="en-US" sz="2800" b="1">
              <a:solidFill>
                <a:srgbClr val="41988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61665" y="4704080"/>
            <a:ext cx="4148455" cy="798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ending (wishes and blessings )</a:t>
            </a:r>
            <a:endParaRPr lang="en-US" altLang="en-US" sz="2800" b="1">
              <a:solidFill>
                <a:srgbClr val="419888"/>
              </a:solidFill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1414780" y="1623060"/>
            <a:ext cx="1460500" cy="629285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1712595" y="4302760"/>
            <a:ext cx="1392555" cy="69215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 拓细节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7366000" y="977265"/>
            <a:ext cx="1734820" cy="73152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7366000" y="2479040"/>
            <a:ext cx="1734820" cy="73152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7366000" y="4890770"/>
            <a:ext cx="1734820" cy="73152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7366000" y="3779520"/>
            <a:ext cx="1734820" cy="73152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241790" y="1002030"/>
            <a:ext cx="2950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一般现在时</a:t>
            </a:r>
            <a:endParaRPr lang="zh-CN" sz="40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15120" y="2391410"/>
            <a:ext cx="2950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一般过去时</a:t>
            </a:r>
            <a:endParaRPr lang="zh-CN" sz="40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11615" y="3510280"/>
            <a:ext cx="32569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一般过去时</a:t>
            </a:r>
            <a:r>
              <a:rPr lang="en-US" altLang="zh-CN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&amp;</a:t>
            </a:r>
            <a:r>
              <a:rPr lang="zh-CN" altLang="en-US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现在完成时</a:t>
            </a:r>
            <a:endParaRPr lang="zh-CN" altLang="en-US" sz="40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37980" y="4994910"/>
            <a:ext cx="3256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rgbClr val="419888"/>
                </a:solidFill>
                <a:latin typeface="隶书" panose="02010509060101010101" charset="-122"/>
                <a:ea typeface="隶书" panose="02010509060101010101" charset="-122"/>
              </a:rPr>
              <a:t>一般现在时</a:t>
            </a:r>
            <a:endParaRPr lang="zh-CN" altLang="en-US" sz="4000" b="1">
              <a:solidFill>
                <a:srgbClr val="419888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/>
      <p:bldP spid="15" grpId="1"/>
      <p:bldP spid="4" grpId="0" animBg="1"/>
      <p:bldP spid="4" grpId="1" animBg="1"/>
      <p:bldP spid="17" grpId="0"/>
      <p:bldP spid="17" grpId="1"/>
      <p:bldP spid="14" grpId="0" animBg="1"/>
      <p:bldP spid="14" grpId="1" animBg="1"/>
      <p:bldP spid="18" grpId="0"/>
      <p:bldP spid="18" grpId="1"/>
      <p:bldP spid="5" grpId="0" animBg="1"/>
      <p:bldP spid="5" grpId="1" animBg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414780" y="3075940"/>
            <a:ext cx="72707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28600" y="2814320"/>
            <a:ext cx="1212215" cy="1212850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2115820" y="2908300"/>
            <a:ext cx="1583055" cy="78359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60205" y="3211558"/>
            <a:ext cx="112839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 rot="18120000">
            <a:off x="822960" y="2416175"/>
            <a:ext cx="1143635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6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 rot="2340000">
            <a:off x="1109980" y="3939540"/>
            <a:ext cx="881380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0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2875280" y="798195"/>
            <a:ext cx="3346450" cy="910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800" b="1">
                <a:solidFill>
                  <a:srgbClr val="419888"/>
                </a:solidFill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greeting &amp; writing purpose (share the content of the course)</a:t>
            </a:r>
            <a:endParaRPr lang="en-US" altLang="en-US" sz="2800" b="1">
              <a:solidFill>
                <a:srgbClr val="419888"/>
              </a:solidFill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1414780" y="1623060"/>
            <a:ext cx="1460500" cy="629285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2"/>
            </p:custDataLst>
          </p:nvPr>
        </p:nvSpPr>
        <p:spPr>
          <a:xfrm>
            <a:off x="1712595" y="4302760"/>
            <a:ext cx="1392555" cy="69215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 拓细节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222365" y="275590"/>
            <a:ext cx="5969635" cy="6346825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63335" y="404495"/>
            <a:ext cx="58286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1. greeting</a:t>
            </a:r>
            <a:endParaRPr lang="en-US" altLang="zh-CN" sz="280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(1) How is everyting going with you?</a:t>
            </a:r>
            <a:endParaRPr lang="en-US" altLang="zh-CN" sz="2800" b="1"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(2)  I hope this email finds you in good spirits.</a:t>
            </a:r>
            <a:endParaRPr lang="en-US" altLang="zh-CN" sz="2800" b="1"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(2) How is life treating you?</a:t>
            </a:r>
            <a:endParaRPr lang="en-US" altLang="zh-CN" sz="2800" b="1"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21730" y="2649855"/>
            <a:ext cx="5969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63335" y="2550160"/>
            <a:ext cx="6096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writing purpose</a:t>
            </a:r>
            <a:endParaRPr lang="en-US" altLang="zh-CN" sz="280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I’d like to tell you something concerning...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I'm excited to share (with you) that our school has introduced/launched practical courses this year, (including ... and ...)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 I wanted to share something exciting from my school.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6415" y="3907790"/>
            <a:ext cx="4312920" cy="3174365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414780" y="3075940"/>
            <a:ext cx="727075" cy="443230"/>
            <a:chOff x="3838575" y="2712368"/>
            <a:chExt cx="1604974" cy="3685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3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28600" y="2814320"/>
            <a:ext cx="1212215" cy="1212850"/>
          </a:xfrm>
          <a:prstGeom prst="ellipse">
            <a:avLst/>
          </a:prstGeom>
          <a:solidFill>
            <a:srgbClr val="3A9888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5"/>
            </p:custDataLst>
          </p:nvPr>
        </p:nvSpPr>
        <p:spPr>
          <a:xfrm>
            <a:off x="2115820" y="2908300"/>
            <a:ext cx="1583055" cy="78359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Para.2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260205" y="3211558"/>
            <a:ext cx="112839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Structure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>
            <p:custDataLst>
              <p:tags r:id="rId6"/>
            </p:custDataLst>
          </p:nvPr>
        </p:nvGrpSpPr>
        <p:grpSpPr>
          <a:xfrm rot="18120000">
            <a:off x="822960" y="2416175"/>
            <a:ext cx="1143635" cy="443230"/>
            <a:chOff x="3838575" y="2712368"/>
            <a:chExt cx="1604974" cy="36853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7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8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9"/>
            </p:custDataLst>
          </p:nvPr>
        </p:nvGrpSpPr>
        <p:grpSpPr>
          <a:xfrm rot="2340000">
            <a:off x="1109980" y="3939540"/>
            <a:ext cx="881380" cy="443230"/>
            <a:chOff x="3838575" y="2712368"/>
            <a:chExt cx="1604974" cy="36853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10"/>
              </p:custDataLst>
            </p:nvPr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1"/>
              </p:custDataLst>
            </p:nvPr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3A9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3A9888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>
            <p:custDataLst>
              <p:tags r:id="rId12"/>
            </p:custDataLst>
          </p:nvPr>
        </p:nvSpPr>
        <p:spPr>
          <a:xfrm>
            <a:off x="1414780" y="1623060"/>
            <a:ext cx="1460500" cy="629285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Para.1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3"/>
            </p:custDataLst>
          </p:nvPr>
        </p:nvSpPr>
        <p:spPr>
          <a:xfrm>
            <a:off x="1712595" y="4302760"/>
            <a:ext cx="1392555" cy="692150"/>
          </a:xfrm>
          <a:prstGeom prst="ellipse">
            <a:avLst/>
          </a:prstGeom>
          <a:solidFill>
            <a:srgbClr val="F0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Para.3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008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algn="l"/>
            <a:r>
              <a:rPr lang="en-US" altLang="zh-CN"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Step III </a:t>
            </a:r>
            <a:r>
              <a:rPr sz="3200" b="1" dirty="0">
                <a:solidFill>
                  <a:srgbClr val="3A988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定时态 拓细节</a:t>
            </a:r>
            <a:endParaRPr sz="3200" b="1" dirty="0">
              <a:solidFill>
                <a:srgbClr val="3A988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512820" y="398780"/>
            <a:ext cx="8679180" cy="6346825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5215" y="583565"/>
            <a:ext cx="85667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Course Introduction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vegetable planting class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1730" y="154114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pick some seeds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1730" y="206184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scoop some soil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72555" y="249237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a few seeds into the soil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12820" y="3443605"/>
            <a:ext cx="8380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place some more soil on the top of seeds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14520" y="3959860"/>
            <a:ext cx="12750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water 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14520" y="4441825"/>
            <a:ext cx="1489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weed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14520" y="4984750"/>
            <a:ext cx="168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fertilize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06595" y="5440045"/>
            <a:ext cx="15894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harvest</a:t>
            </a:r>
            <a:endParaRPr lang="en-US" altLang="zh-CN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25215" y="1541145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选种子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挖土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把种子放到土里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在种子上盖上一些土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浇水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除草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施肥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收获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" grpId="0"/>
      <p:bldP spid="4" grpId="1"/>
      <p:bldP spid="5" grpId="0"/>
      <p:bldP spid="5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0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0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0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1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1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2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2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13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4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5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6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7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8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19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2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20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21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2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2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2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2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2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2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2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2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3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3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4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4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5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5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6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6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7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7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8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8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.xml><?xml version="1.0" encoding="utf-8"?>
<p:tagLst xmlns:p="http://schemas.openxmlformats.org/presentationml/2006/main">
  <p:tag name="KSO_WM_DIAGRAM_VIRTUALLY_FRAME" val="{&quot;height&quot;:317.45,&quot;left&quot;:77.76763779527559,&quot;top&quot;:131.25,&quot;width&quot;:846.7595275590551}"/>
</p:tagLst>
</file>

<file path=ppt/tags/tag90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1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2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3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4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5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6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7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8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ags/tag99.xml><?xml version="1.0" encoding="utf-8"?>
<p:tagLst xmlns:p="http://schemas.openxmlformats.org/presentationml/2006/main">
  <p:tag name="KSO_WM_DIAGRAM_VIRTUALLY_FRAME" val="{&quot;height&quot;:264.95181102362204,&quot;left&quot;:252.5123622047244,&quot;top&quot;:174.7443307086614,&quot;width&quot;:523.262283464567}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7462</Words>
  <Application>WPS 演示</Application>
  <PresentationFormat>宽屏</PresentationFormat>
  <Paragraphs>401</Paragraphs>
  <Slides>24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思源黑体</vt:lpstr>
      <vt:lpstr>Wingdings</vt:lpstr>
      <vt:lpstr>隶书</vt:lpstr>
      <vt:lpstr>Times New Roman</vt:lpstr>
      <vt:lpstr>Calibri</vt:lpstr>
      <vt:lpstr>Arial Unicode MS</vt:lpstr>
      <vt:lpstr>等线 Light</vt:lpstr>
      <vt:lpstr>Calibri Light</vt:lpstr>
      <vt:lpstr>等线</vt:lpstr>
      <vt:lpstr>HelveticaNeue</vt:lpstr>
      <vt:lpstr>华文新魏</vt:lpstr>
      <vt:lpstr>Segoe Print</vt:lpstr>
      <vt:lpstr>黑体</vt:lpstr>
      <vt:lpstr>第一PPT，www.1ppt.com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教育说课</dc:title>
  <dc:creator/>
  <cp:keywords>www.1ppt.com</cp:keywords>
  <dc:description>www.1ppt.com</dc:description>
  <cp:lastModifiedBy>Administrator</cp:lastModifiedBy>
  <cp:revision>17</cp:revision>
  <dcterms:created xsi:type="dcterms:W3CDTF">2016-11-27T11:20:00Z</dcterms:created>
  <dcterms:modified xsi:type="dcterms:W3CDTF">2024-05-24T00:58:18Z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98D4F45AD7EA44479C9FA737352684C5_12</vt:lpwstr>
  </property>
  <property fmtid="{D5CDD505-2E9C-101B-9397-08002B2CF9AE}" pid="3" name="KSOProductBuildVer">
    <vt:lpwstr>2052-11.8.2.7978</vt:lpwstr>
  </property>
</Properties>
</file>