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80" r:id="rId3"/>
    <p:sldId id="262" r:id="rId4"/>
    <p:sldId id="257" r:id="rId5"/>
    <p:sldId id="265" r:id="rId6"/>
    <p:sldId id="264" r:id="rId7"/>
    <p:sldId id="269" r:id="rId9"/>
    <p:sldId id="270" r:id="rId10"/>
    <p:sldId id="271" r:id="rId11"/>
    <p:sldId id="259" r:id="rId12"/>
    <p:sldId id="273" r:id="rId13"/>
    <p:sldId id="274" r:id="rId14"/>
    <p:sldId id="258" r:id="rId15"/>
    <p:sldId id="261" r:id="rId16"/>
    <p:sldId id="275" r:id="rId17"/>
    <p:sldId id="276" r:id="rId18"/>
    <p:sldId id="263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32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28DCB-77F8-4C60-AE58-A9A4ED38BF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60B92-AFBC-465C-A7D5-2C800052BC6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60B92-AFBC-465C-A7D5-2C800052BC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56701" y="154940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jpe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642910" y="785794"/>
            <a:ext cx="7500990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14282" y="142852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The significance of this event </a:t>
            </a:r>
            <a:endParaRPr lang="zh-CN" alt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1714488"/>
            <a:ext cx="89297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get acquainted with 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plants surrounding us</a:t>
            </a:r>
            <a:endParaRPr lang="en-US" altLang="zh-CN" sz="2400" b="1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endParaRPr lang="en-US" altLang="zh-CN" sz="2400" b="1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gain a deeper insight into 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how to preserve them.</a:t>
            </a:r>
            <a:endParaRPr lang="en-US" altLang="zh-CN" sz="2400" b="1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endParaRPr lang="en-US" altLang="zh-CN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gain a greater appreciation for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natural world/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role that plants play in maintaining the balance of our ecosystem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enrich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our knowledge 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feel refreshed and reinvigorated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by getting close to nature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come to realize/raise our awareness of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how closely plants and human are related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adopt a brand-new attitude towards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mother nature  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fuel/stimulate our passion for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promoting environmental protection</a:t>
            </a:r>
            <a:endParaRPr lang="zh-CN" altLang="en-US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P3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00100" y="785794"/>
            <a:ext cx="7358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i="1" dirty="0" smtClean="0"/>
              <a:t>Q2 :</a:t>
            </a:r>
            <a:r>
              <a:rPr lang="en-US" altLang="zh-CN" sz="2800" b="1" i="1" dirty="0" smtClean="0">
                <a:solidFill>
                  <a:prstClr val="black"/>
                </a:solidFill>
              </a:rPr>
              <a:t>What can we 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benefit from </a:t>
            </a:r>
            <a:r>
              <a:rPr lang="en-US" altLang="zh-CN" sz="2800" b="1" i="1" dirty="0" smtClean="0">
                <a:solidFill>
                  <a:prstClr val="black"/>
                </a:solidFill>
              </a:rPr>
              <a:t>this event? </a:t>
            </a:r>
            <a:endParaRPr lang="en-US" altLang="zh-CN" sz="2800" b="1" i="1" dirty="0" smtClean="0">
              <a:solidFill>
                <a:prstClr val="black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28728" y="1428736"/>
            <a:ext cx="228684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get familiar with</a:t>
            </a:r>
            <a:r>
              <a:rPr lang="zh-CN" altLang="en-US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熟悉</a:t>
            </a:r>
            <a:endParaRPr lang="zh-CN" altLang="en-US" sz="1400" i="1" dirty="0"/>
          </a:p>
        </p:txBody>
      </p:sp>
      <p:sp>
        <p:nvSpPr>
          <p:cNvPr id="18" name="矩形 17"/>
          <p:cNvSpPr/>
          <p:nvPr/>
        </p:nvSpPr>
        <p:spPr>
          <a:xfrm>
            <a:off x="1500166" y="2143116"/>
            <a:ext cx="1114408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深入了解</a:t>
            </a:r>
            <a:endParaRPr lang="zh-CN" altLang="en-US" sz="1400" dirty="0"/>
          </a:p>
        </p:txBody>
      </p:sp>
      <p:sp>
        <p:nvSpPr>
          <p:cNvPr id="21" name="矩形 20"/>
          <p:cNvSpPr/>
          <p:nvPr/>
        </p:nvSpPr>
        <p:spPr>
          <a:xfrm>
            <a:off x="1500166" y="3000372"/>
            <a:ext cx="121379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b="1" dirty="0" smtClean="0"/>
              <a:t>欣赏</a:t>
            </a:r>
            <a:r>
              <a:rPr lang="en-US" altLang="zh-CN" b="1" dirty="0" smtClean="0"/>
              <a:t>/</a:t>
            </a:r>
            <a:r>
              <a:rPr lang="zh-CN" altLang="en-US" b="1" dirty="0" smtClean="0"/>
              <a:t>感恩</a:t>
            </a:r>
            <a:endParaRPr lang="zh-CN" altLang="en-US" b="1" dirty="0"/>
          </a:p>
        </p:txBody>
      </p:sp>
      <p:sp>
        <p:nvSpPr>
          <p:cNvPr id="13" name="矩形 12"/>
          <p:cNvSpPr/>
          <p:nvPr/>
        </p:nvSpPr>
        <p:spPr>
          <a:xfrm>
            <a:off x="3500430" y="3929066"/>
            <a:ext cx="274145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b="1" dirty="0" smtClean="0"/>
              <a:t>感到精神焕发，充满活力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43042" y="214290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Summary</a:t>
            </a:r>
            <a:endParaRPr lang="zh-CN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000108"/>
            <a:ext cx="857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Tip1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Bear in mind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outline of </a:t>
            </a:r>
            <a:r>
              <a:rPr lang="en-US" altLang="zh-CN" sz="2400" b="1" i="1" dirty="0" smtClean="0"/>
              <a:t>the composition about an activity clearly.</a:t>
            </a:r>
            <a:endParaRPr lang="zh-CN" altLang="en-US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328612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Tip3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Think about what can we learn through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our ears, eyes and hands.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357694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Tip4:</a:t>
            </a:r>
            <a:r>
              <a:rPr lang="en-US" altLang="zh-CN" sz="2400" b="1" i="1" dirty="0" smtClean="0"/>
              <a:t> Pay more attention to the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time order </a:t>
            </a:r>
            <a:r>
              <a:rPr lang="en-US" altLang="zh-CN" sz="2400" b="1" i="1" dirty="0" smtClean="0"/>
              <a:t>between sentences.</a:t>
            </a:r>
            <a:endParaRPr lang="zh-CN" altLang="en-US" sz="2400" b="1" i="1" dirty="0"/>
          </a:p>
        </p:txBody>
      </p:sp>
      <p:sp>
        <p:nvSpPr>
          <p:cNvPr id="7" name="矩形 6"/>
          <p:cNvSpPr/>
          <p:nvPr/>
        </p:nvSpPr>
        <p:spPr>
          <a:xfrm>
            <a:off x="285720" y="5143512"/>
            <a:ext cx="92869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Tip5:</a:t>
            </a:r>
            <a:r>
              <a:rPr lang="en-US" altLang="zh-CN" sz="2400" b="1" i="1" dirty="0" smtClean="0"/>
              <a:t> Use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proper adjectives </a:t>
            </a:r>
            <a:r>
              <a:rPr lang="en-US" altLang="zh-CN" sz="2400" b="1" i="1" dirty="0" smtClean="0"/>
              <a:t>to summarize the significance of </a:t>
            </a:r>
            <a:endParaRPr lang="en-US" altLang="zh-CN" sz="2400" b="1" i="1" dirty="0" smtClean="0"/>
          </a:p>
          <a:p>
            <a:r>
              <a:rPr lang="en-US" altLang="zh-CN" sz="2400" b="1" i="1" dirty="0" smtClean="0"/>
              <a:t>this event.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2071678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Tip2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Put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time, theme and organizer </a:t>
            </a:r>
            <a:r>
              <a:rPr lang="en-US" altLang="zh-CN" sz="2400" b="1" i="1" dirty="0" smtClean="0"/>
              <a:t>of the activity in one sentence with some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advanced sentence patterns.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642918"/>
            <a:ext cx="8929718" cy="701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Aimed at </a:t>
            </a:r>
            <a:r>
              <a:rPr lang="en-US" altLang="zh-CN" sz="2000" dirty="0" smtClean="0">
                <a:solidFill>
                  <a:srgbClr val="FF0000"/>
                </a:solidFill>
              </a:rPr>
              <a:t>raising our awareness of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smtClean="0"/>
              <a:t>the </a:t>
            </a:r>
            <a:r>
              <a:rPr lang="en-US" altLang="zh-CN" sz="2000" dirty="0" smtClean="0">
                <a:solidFill>
                  <a:srgbClr val="0070C0"/>
                </a:solidFill>
              </a:rPr>
              <a:t>significance </a:t>
            </a:r>
            <a:r>
              <a:rPr lang="en-US" altLang="zh-CN" sz="2000" dirty="0" smtClean="0"/>
              <a:t>of plants in our daily life, 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 unforgettable activity named“ Getting to Know the Plants around Us” held by Students’ Union was launched last Sunday,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which turned out to be a hit.</a:t>
            </a:r>
            <a:endParaRPr lang="en-US" altLang="zh-CN" sz="2000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b="1" i="1" dirty="0" smtClean="0">
                <a:solidFill>
                  <a:srgbClr val="0070C0"/>
                </a:solidFill>
              </a:rPr>
              <a:t>As scheduled</a:t>
            </a:r>
            <a:r>
              <a:rPr lang="en-US" altLang="zh-CN" sz="2000" dirty="0" smtClean="0"/>
              <a:t>, we 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were given </a:t>
            </a:r>
            <a:r>
              <a:rPr lang="en-US" altLang="zh-CN" sz="2000" dirty="0" smtClean="0"/>
              <a:t>a presentation first by a knowledgeable professor about how to identify various plants depending on their characteristics.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One of the highlights of  the event </a:t>
            </a:r>
            <a:r>
              <a:rPr lang="en-US" altLang="zh-CN" sz="2000" dirty="0" smtClean="0"/>
              <a:t>was when 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we saw the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enchanting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maple trees,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awesome old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pine trees and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pleasant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carnations.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What impressed us most was </a:t>
            </a:r>
            <a:r>
              <a:rPr lang="en-US" altLang="zh-CN" sz="2000" b="1" u="sng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 massive 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old pine tree, which </a:t>
            </a:r>
            <a:r>
              <a:rPr lang="en-US" altLang="zh-CN" sz="2000" b="1" u="sng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served as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 ideal shelter for insects.</a:t>
            </a:r>
            <a:endParaRPr lang="en-US" altLang="zh-CN" sz="2000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Overall,  the event  was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literally 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zh-CN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valuable </a:t>
            </a:r>
            <a:r>
              <a:rPr lang="en-US" altLang="zh-CN" sz="2000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and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educational 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experience. Not only did we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get familiar with</a:t>
            </a: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plants surrounding us, but also we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gained a deeper insight into</a:t>
            </a: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how to preserve them.</a:t>
            </a:r>
            <a:endParaRPr lang="en-US" altLang="zh-CN" sz="2000" b="1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000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sz="2000" b="1" dirty="0" smtClean="0"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1857356" y="0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n-US" altLang="zh-CN" sz="2800" dirty="0" smtClean="0">
                <a:solidFill>
                  <a:prstClr val="black"/>
                </a:solidFill>
              </a:rPr>
              <a:t>Sample writing one</a:t>
            </a:r>
            <a:endParaRPr lang="zh-CN" altLang="en-US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5720" y="714356"/>
            <a:ext cx="842968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Last Sunday 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witnessed/saw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an event 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themed 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“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Getting to Know the Plants Around Us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” 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launched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by the Students’ Union , which turned out to be a </a:t>
            </a:r>
            <a:r>
              <a:rPr lang="en-US" altLang="zh-CN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hit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.</a:t>
            </a:r>
            <a:endParaRPr lang="en-US" altLang="zh-CN" b="1" dirty="0" smtClean="0">
              <a:latin typeface="Times New Roman" panose="02020603050405020304" pitchFamily="18" charset="0"/>
              <a:ea typeface="华文琥珀" panose="02010800040101010101" charset="-122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b="1" i="1" dirty="0" smtClean="0">
                <a:solidFill>
                  <a:srgbClr val="0070C0"/>
                </a:solidFill>
              </a:rPr>
              <a:t>Before starting out</a:t>
            </a:r>
            <a:r>
              <a:rPr lang="en-US" altLang="zh-CN" dirty="0" smtClean="0"/>
              <a:t>, we </a:t>
            </a:r>
            <a:r>
              <a:rPr lang="en-US" altLang="zh-CN" b="1" dirty="0" smtClean="0">
                <a:solidFill>
                  <a:srgbClr val="7030A0"/>
                </a:solidFill>
              </a:rPr>
              <a:t>were given </a:t>
            </a:r>
            <a:r>
              <a:rPr lang="en-US" altLang="zh-CN" dirty="0" smtClean="0"/>
              <a:t>a presentation by a knowledgeable professor about how to identify various plants based on their characteristics.</a:t>
            </a:r>
            <a:r>
              <a:rPr lang="en-US" altLang="zh-CN" b="1" i="1" dirty="0" smtClean="0">
                <a:solidFill>
                  <a:srgbClr val="0070C0"/>
                </a:solidFill>
              </a:rPr>
              <a:t> After the introduction</a:t>
            </a:r>
            <a:r>
              <a:rPr lang="en-US" altLang="zh-CN" dirty="0" smtClean="0"/>
              <a:t>, </a:t>
            </a:r>
            <a:r>
              <a:rPr lang="en-US" altLang="zh-CN" b="1" dirty="0" smtClean="0">
                <a:solidFill>
                  <a:srgbClr val="7030A0"/>
                </a:solidFill>
              </a:rPr>
              <a:t>we were divided into </a:t>
            </a:r>
            <a:r>
              <a:rPr lang="en-US" altLang="zh-CN" dirty="0" smtClean="0"/>
              <a:t>several groups to </a:t>
            </a:r>
            <a:r>
              <a:rPr lang="en-US" altLang="zh-CN" b="1" dirty="0" smtClean="0">
                <a:solidFill>
                  <a:srgbClr val="7030A0"/>
                </a:solidFill>
              </a:rPr>
              <a:t>set out to </a:t>
            </a:r>
            <a:r>
              <a:rPr lang="en-US" altLang="zh-CN" dirty="0" smtClean="0">
                <a:solidFill>
                  <a:srgbClr val="FF0000"/>
                </a:solidFill>
              </a:rPr>
              <a:t>explore</a:t>
            </a:r>
            <a:r>
              <a:rPr lang="en-US" altLang="zh-CN" dirty="0" smtClean="0"/>
              <a:t> a garden.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i="1" dirty="0" smtClean="0">
                <a:solidFill>
                  <a:srgbClr val="0070C0"/>
                </a:solidFill>
              </a:rPr>
              <a:t>Then,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it was a fun and creative way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to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have the opportunity to get hands-on experience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by planting seeds and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tending to the garden.</a:t>
            </a:r>
            <a:r>
              <a:rPr lang="en-US" altLang="zh-CN" b="1" i="1" dirty="0" smtClean="0">
                <a:solidFill>
                  <a:srgbClr val="0070C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At the end of the activity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, we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collected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some maple leaves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as a reminder for our magic journey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,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the love of our breath-taking environment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and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the discovery of the ravishing</a:t>
            </a:r>
            <a:r>
              <a:rPr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beauty of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nature.</a:t>
            </a:r>
            <a:endParaRPr lang="en-US" altLang="zh-CN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All in all ,  the activity  was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literally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an </a:t>
            </a:r>
            <a:r>
              <a:rPr lang="en-US" altLang="zh-CN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instructional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and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educational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experience. Not only did we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get acquainted with </a:t>
            </a:r>
            <a:r>
              <a:rPr lang="en-US" altLang="zh-CN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plants surrounding us, but also we 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gain a greater appreciation for the role that plants play in maintaining the balance of our ecosystem.</a:t>
            </a:r>
            <a:endParaRPr lang="zh-CN" altLang="en-US" dirty="0" smtClean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b="1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b="1" dirty="0" smtClean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57356" y="0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n-US" altLang="zh-CN" sz="2800" dirty="0" smtClean="0">
                <a:solidFill>
                  <a:prstClr val="black"/>
                </a:solidFill>
              </a:rPr>
              <a:t>Sample writing two</a:t>
            </a:r>
            <a:endParaRPr lang="zh-CN" altLang="en-US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ic.kekenet.com/2015/1209/5541449657119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14282" y="0"/>
            <a:ext cx="2146881" cy="1688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矩形 6"/>
          <p:cNvSpPr/>
          <p:nvPr/>
        </p:nvSpPr>
        <p:spPr>
          <a:xfrm>
            <a:off x="2357422" y="714356"/>
            <a:ext cx="5572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浙江省名校协作体</a:t>
            </a:r>
            <a:r>
              <a:rPr lang="en-US" altLang="zh-CN" sz="20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2022-2023</a:t>
            </a:r>
            <a:r>
              <a:rPr lang="zh-CN" altLang="en-US" sz="2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学年</a:t>
            </a:r>
            <a:endParaRPr lang="en-US" altLang="zh-CN" sz="2400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zh-CN" altLang="en-US" sz="2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高二上学期开学考试英语应用文试题</a:t>
            </a:r>
            <a:endParaRPr lang="zh-CN" altLang="en-US" sz="24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2071678"/>
            <a:ext cx="8929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          </a:t>
            </a:r>
            <a:r>
              <a:rPr lang="zh-CN" altLang="zh-CN" sz="2000" dirty="0" smtClean="0"/>
              <a:t>假如你是李华，上周六你参加了在市博物馆举办的文化遗产展览，请向你的外国笔友</a:t>
            </a:r>
            <a:r>
              <a:rPr lang="en-US" altLang="zh-CN" sz="2000" dirty="0" smtClean="0"/>
              <a:t>Peter</a:t>
            </a:r>
            <a:r>
              <a:rPr lang="zh-CN" altLang="zh-CN" sz="2000" dirty="0" smtClean="0"/>
              <a:t>介绍本次展览，内容包括：</a:t>
            </a:r>
            <a:endParaRPr lang="zh-CN" altLang="zh-CN" sz="2000" dirty="0" smtClean="0"/>
          </a:p>
          <a:p>
            <a:r>
              <a:rPr lang="en-US" altLang="zh-CN" sz="2000" dirty="0" smtClean="0"/>
              <a:t>1.</a:t>
            </a:r>
            <a:r>
              <a:rPr lang="zh-CN" altLang="zh-CN" sz="2000" dirty="0" smtClean="0"/>
              <a:t>展览内容；</a:t>
            </a:r>
            <a:endParaRPr lang="en-US" altLang="zh-CN" sz="2000" dirty="0" smtClean="0"/>
          </a:p>
          <a:p>
            <a:r>
              <a:rPr lang="en-US" altLang="zh-CN" sz="2000" dirty="0" smtClean="0"/>
              <a:t>2.</a:t>
            </a:r>
            <a:r>
              <a:rPr lang="zh-CN" altLang="zh-CN" sz="2000" dirty="0" smtClean="0"/>
              <a:t>你的感受。</a:t>
            </a:r>
            <a:endParaRPr lang="en-US" altLang="zh-CN" sz="2000" dirty="0" smtClean="0"/>
          </a:p>
          <a:p>
            <a:r>
              <a:rPr lang="zh-CN" altLang="en-US" sz="2000" dirty="0" smtClean="0"/>
              <a:t>注意：</a:t>
            </a:r>
            <a:endParaRPr lang="en-US" altLang="zh-CN" sz="2000" dirty="0" smtClean="0"/>
          </a:p>
          <a:p>
            <a:r>
              <a:rPr lang="en-US" altLang="zh-CN" sz="2000" dirty="0" smtClean="0"/>
              <a:t>1.</a:t>
            </a:r>
            <a:r>
              <a:rPr lang="zh-CN" altLang="en-US" sz="2000" dirty="0" smtClean="0"/>
              <a:t>词数</a:t>
            </a:r>
            <a:r>
              <a:rPr lang="en-US" altLang="zh-CN" sz="2000" dirty="0" smtClean="0"/>
              <a:t>80</a:t>
            </a:r>
            <a:r>
              <a:rPr lang="zh-CN" altLang="en-US" sz="2000" dirty="0" smtClean="0"/>
              <a:t>左右；</a:t>
            </a:r>
            <a:endParaRPr lang="en-US" altLang="zh-CN" sz="2000" dirty="0" smtClean="0"/>
          </a:p>
          <a:p>
            <a:r>
              <a:rPr lang="en-US" altLang="zh-CN" sz="2000" dirty="0" smtClean="0"/>
              <a:t>2.</a:t>
            </a:r>
            <a:r>
              <a:rPr lang="zh-CN" altLang="en-US" sz="2000" dirty="0" smtClean="0"/>
              <a:t>可适当增加细节，以使行文连贯；</a:t>
            </a:r>
            <a:endParaRPr lang="en-US" altLang="zh-CN" sz="2000" dirty="0" smtClean="0"/>
          </a:p>
          <a:p>
            <a:r>
              <a:rPr lang="en-US" altLang="zh-CN" sz="2000" dirty="0" smtClean="0"/>
              <a:t>3.</a:t>
            </a:r>
            <a:r>
              <a:rPr lang="zh-CN" altLang="en-US" sz="2000" dirty="0" smtClean="0"/>
              <a:t>开头已给出，不计入总词数。</a:t>
            </a:r>
            <a:endParaRPr lang="zh-CN" altLang="zh-CN" sz="2000" dirty="0" smtClean="0"/>
          </a:p>
          <a:p>
            <a:endParaRPr lang="zh-CN" alt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857356" y="464344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What ‘s the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main idea </a:t>
            </a:r>
            <a:r>
              <a:rPr lang="en-US" altLang="zh-CN" sz="2400" b="1" i="1" dirty="0" smtClean="0"/>
              <a:t>of each paragraph?</a:t>
            </a:r>
            <a:endParaRPr lang="en-US" altLang="zh-CN" sz="2400" b="1" i="1" dirty="0" smtClean="0"/>
          </a:p>
        </p:txBody>
      </p:sp>
      <p:sp>
        <p:nvSpPr>
          <p:cNvPr id="10" name="矩形 9"/>
          <p:cNvSpPr/>
          <p:nvPr/>
        </p:nvSpPr>
        <p:spPr>
          <a:xfrm>
            <a:off x="571472" y="5072074"/>
            <a:ext cx="8001056" cy="16430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85786" y="5143512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P1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r>
              <a:rPr lang="en-US" altLang="zh-CN" sz="2800" b="1" dirty="0" smtClean="0">
                <a:solidFill>
                  <a:srgbClr val="00B0F0"/>
                </a:solidFill>
              </a:rPr>
              <a:t>P3</a:t>
            </a:r>
            <a:endParaRPr lang="zh-CN" altLang="en-US" sz="2800" b="1" dirty="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71604" y="5214950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</a:rPr>
              <a:t>写信背景</a:t>
            </a:r>
            <a:r>
              <a:rPr lang="en-US" altLang="zh-CN" sz="2000" b="1" dirty="0" smtClean="0"/>
              <a:t>+</a:t>
            </a:r>
            <a:r>
              <a:rPr lang="zh-CN" altLang="en-US" sz="2000" b="1" dirty="0" smtClean="0"/>
              <a:t>活动总体介绍</a:t>
            </a:r>
            <a:endParaRPr lang="zh-CN" altLang="en-US" sz="2000" b="1" dirty="0"/>
          </a:p>
        </p:txBody>
      </p:sp>
      <p:sp>
        <p:nvSpPr>
          <p:cNvPr id="13" name="矩形 12"/>
          <p:cNvSpPr/>
          <p:nvPr/>
        </p:nvSpPr>
        <p:spPr>
          <a:xfrm>
            <a:off x="4572000" y="5214950"/>
            <a:ext cx="39290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</a:rPr>
              <a:t>（时间，地点，举办者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…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）</a:t>
            </a:r>
            <a:endParaRPr lang="zh-CN" altLang="en-US" sz="2000" b="1" dirty="0" smtClean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5643578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活动过程（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展览内容</a:t>
            </a:r>
            <a:r>
              <a:rPr lang="zh-CN" altLang="en-US" sz="2000" b="1" dirty="0" smtClean="0"/>
              <a:t>）</a:t>
            </a:r>
            <a:endParaRPr lang="zh-CN" altLang="en-US" sz="2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571604" y="6072206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收获与感想（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感受</a:t>
            </a:r>
            <a:r>
              <a:rPr lang="zh-CN" altLang="en-US" sz="2000" b="1" dirty="0" smtClean="0"/>
              <a:t>）</a:t>
            </a:r>
            <a:endParaRPr lang="zh-CN" altLang="en-US" sz="2000" b="1" dirty="0"/>
          </a:p>
        </p:txBody>
      </p:sp>
      <p:sp>
        <p:nvSpPr>
          <p:cNvPr id="16" name="矩形 15"/>
          <p:cNvSpPr/>
          <p:nvPr/>
        </p:nvSpPr>
        <p:spPr>
          <a:xfrm>
            <a:off x="571472" y="4714884"/>
            <a:ext cx="1183337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400" b="1" i="1" dirty="0" smtClean="0">
                <a:solidFill>
                  <a:srgbClr val="00B050"/>
                </a:solidFill>
              </a:rPr>
              <a:t>Tip1 : Outline</a:t>
            </a:r>
            <a:endParaRPr lang="zh-CN" altLang="en-US" sz="1400" b="1" i="1" dirty="0" smtClean="0">
              <a:solidFill>
                <a:srgbClr val="00B05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143240" y="2786058"/>
            <a:ext cx="3716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信件：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介绍</a:t>
            </a:r>
            <a:r>
              <a:rPr lang="zh-CN" altLang="en-US" b="1" dirty="0" smtClean="0">
                <a:solidFill>
                  <a:srgbClr val="7030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已经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举办的一个</a:t>
            </a:r>
            <a:r>
              <a:rPr lang="zh-CN" altLang="en-US" b="1" dirty="0" smtClean="0">
                <a:solidFill>
                  <a:srgbClr val="7030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643174" y="2000240"/>
            <a:ext cx="78581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428992" y="2000240"/>
            <a:ext cx="285752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429124" y="2000240"/>
            <a:ext cx="3571900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500034" y="2714620"/>
            <a:ext cx="1143008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500034" y="3000372"/>
            <a:ext cx="1143008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64399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2000" dirty="0" smtClean="0"/>
              <a:t>Last Saturday</a:t>
            </a:r>
            <a:r>
              <a:rPr lang="en-US" altLang="zh-CN" sz="2000" b="1" dirty="0" smtClean="0"/>
              <a:t> witnessed</a:t>
            </a:r>
            <a:r>
              <a:rPr lang="en-US" altLang="zh-CN" sz="2000" dirty="0" smtClean="0"/>
              <a:t> a cultural heritage exhibition </a:t>
            </a:r>
            <a:r>
              <a:rPr lang="en-US" altLang="zh-CN" sz="2000" b="1" dirty="0" smtClean="0"/>
              <a:t>held </a:t>
            </a:r>
            <a:r>
              <a:rPr lang="en-US" altLang="zh-CN" sz="2000" dirty="0" smtClean="0"/>
              <a:t>in the city museum. Learning that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you are keen on </a:t>
            </a:r>
            <a:r>
              <a:rPr lang="en-US" altLang="zh-CN" sz="2000" dirty="0" smtClean="0"/>
              <a:t>Chinese culture, I’m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more than delighted </a:t>
            </a:r>
            <a:r>
              <a:rPr lang="en-US" altLang="zh-CN" sz="2000" dirty="0" smtClean="0"/>
              <a:t>to </a:t>
            </a:r>
            <a:r>
              <a:rPr lang="en-US" altLang="zh-CN" sz="2000" b="1" dirty="0" smtClean="0"/>
              <a:t>share with </a:t>
            </a:r>
            <a:r>
              <a:rPr lang="en-US" altLang="zh-CN" sz="2000" dirty="0" smtClean="0"/>
              <a:t>you some </a:t>
            </a:r>
            <a:r>
              <a:rPr lang="en-US" altLang="zh-CN" sz="2000" b="1" dirty="0" smtClean="0"/>
              <a:t>relevant </a:t>
            </a:r>
            <a:r>
              <a:rPr lang="en-US" altLang="zh-CN" sz="2000" dirty="0" smtClean="0"/>
              <a:t>details.</a:t>
            </a:r>
            <a:endParaRPr lang="zh-CN" altLang="zh-CN" sz="2000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sz="2000" i="1" dirty="0" smtClean="0">
                <a:solidFill>
                  <a:srgbClr val="FF0000"/>
                </a:solidFill>
              </a:rPr>
              <a:t>At the very beginning</a:t>
            </a:r>
            <a:r>
              <a:rPr lang="en-US" altLang="zh-CN" sz="2000" dirty="0" smtClean="0"/>
              <a:t>, </a:t>
            </a:r>
            <a:r>
              <a:rPr lang="en-US" altLang="zh-CN" sz="2000" b="1" i="1" u="sng" dirty="0" smtClean="0"/>
              <a:t>a presentation was given by </a:t>
            </a:r>
            <a:r>
              <a:rPr lang="en-US" altLang="zh-CN" sz="2000" dirty="0" smtClean="0"/>
              <a:t>a knowledgeable professor about the history of Chinese cultural heritage, </a:t>
            </a:r>
            <a:r>
              <a:rPr lang="en-US" altLang="zh-CN" sz="2000" b="1" i="1" u="sng" dirty="0" smtClean="0"/>
              <a:t>through which </a:t>
            </a:r>
            <a:r>
              <a:rPr lang="en-US" altLang="zh-CN" sz="2000" dirty="0" smtClean="0"/>
              <a:t>I gained a deeper insight into Chinese culture. </a:t>
            </a:r>
            <a:r>
              <a:rPr lang="en-US" altLang="zh-CN" sz="2000" i="1" dirty="0" smtClean="0">
                <a:solidFill>
                  <a:srgbClr val="FF0000"/>
                </a:solidFill>
              </a:rPr>
              <a:t>Then following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one of the highlights of this event was </a:t>
            </a:r>
            <a:r>
              <a:rPr lang="en-US" altLang="zh-CN" sz="2000" b="1" i="1" u="sng" dirty="0" smtClean="0"/>
              <a:t>when</a:t>
            </a:r>
            <a:r>
              <a:rPr lang="en-US" altLang="zh-CN" sz="2000" dirty="0" smtClean="0"/>
              <a:t> I saw the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enchanting</a:t>
            </a:r>
            <a:r>
              <a:rPr lang="en-US" altLang="zh-CN" sz="2000" dirty="0" smtClean="0"/>
              <a:t> artistic masterpieces and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awesome </a:t>
            </a:r>
            <a:r>
              <a:rPr lang="en-US" altLang="zh-CN" sz="2000" dirty="0" smtClean="0"/>
              <a:t>calligraphy works.</a:t>
            </a:r>
            <a:endParaRPr lang="zh-CN" altLang="zh-CN" sz="2000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sz="2000" i="1" dirty="0" smtClean="0">
                <a:solidFill>
                  <a:srgbClr val="FF0000"/>
                </a:solidFill>
              </a:rPr>
              <a:t>Overall</a:t>
            </a:r>
            <a:r>
              <a:rPr lang="en-US" altLang="zh-CN" sz="2000" dirty="0" smtClean="0"/>
              <a:t>, the exhibition was </a:t>
            </a:r>
            <a:r>
              <a:rPr lang="en-US" altLang="zh-CN" sz="2000" b="1" dirty="0" smtClean="0"/>
              <a:t>literally </a:t>
            </a:r>
            <a:r>
              <a:rPr lang="en-US" altLang="zh-CN" sz="2000" dirty="0" smtClean="0"/>
              <a:t>a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rewarding and educational </a:t>
            </a:r>
            <a:r>
              <a:rPr lang="en-US" altLang="zh-CN" sz="2000" dirty="0" smtClean="0"/>
              <a:t>experience.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Not only did I </a:t>
            </a:r>
            <a:r>
              <a:rPr lang="en-US" altLang="zh-CN" sz="2000" b="1" dirty="0" smtClean="0"/>
              <a:t>get familiar with Chinese cultural development,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but also </a:t>
            </a:r>
            <a:r>
              <a:rPr lang="en-US" altLang="zh-CN" sz="2000" dirty="0" smtClean="0"/>
              <a:t>it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deepens my love for </a:t>
            </a:r>
            <a:r>
              <a:rPr lang="en-US" altLang="zh-CN" sz="2000" dirty="0" smtClean="0"/>
              <a:t>my profound Chinese culture.</a:t>
            </a:r>
            <a:endParaRPr lang="zh-CN" altLang="zh-CN" sz="2000" dirty="0" smtClean="0"/>
          </a:p>
          <a:p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7148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Dear Peter,</a:t>
            </a:r>
            <a:endParaRPr lang="zh-CN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929554" y="5786454"/>
            <a:ext cx="121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Yours,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Li </a:t>
            </a:r>
            <a:r>
              <a:rPr lang="en-US" altLang="zh-CN" sz="2400" b="1" dirty="0" err="1" smtClean="0"/>
              <a:t>Hua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2071670" y="0"/>
            <a:ext cx="4500594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n-US" altLang="zh-CN" sz="2800" dirty="0" smtClean="0">
                <a:solidFill>
                  <a:prstClr val="black"/>
                </a:solidFill>
              </a:rPr>
              <a:t>The application of the tips</a:t>
            </a:r>
            <a:endParaRPr lang="zh-CN" altLang="en-US" sz="2800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57488" y="785794"/>
            <a:ext cx="503664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400" b="1" i="1" dirty="0" smtClean="0">
                <a:solidFill>
                  <a:srgbClr val="00B050"/>
                </a:solidFill>
              </a:rPr>
              <a:t>Tip2</a:t>
            </a:r>
            <a:endParaRPr lang="zh-CN" altLang="en-US" sz="1400" dirty="0" smtClean="0"/>
          </a:p>
        </p:txBody>
      </p:sp>
      <p:sp>
        <p:nvSpPr>
          <p:cNvPr id="10" name="矩形 9"/>
          <p:cNvSpPr/>
          <p:nvPr/>
        </p:nvSpPr>
        <p:spPr>
          <a:xfrm>
            <a:off x="1714480" y="2285992"/>
            <a:ext cx="46038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Tip4</a:t>
            </a:r>
            <a:endParaRPr lang="zh-CN" altLang="en-US" sz="1200" dirty="0" smtClean="0"/>
          </a:p>
        </p:txBody>
      </p:sp>
      <p:sp>
        <p:nvSpPr>
          <p:cNvPr id="11" name="矩形 10"/>
          <p:cNvSpPr/>
          <p:nvPr/>
        </p:nvSpPr>
        <p:spPr>
          <a:xfrm>
            <a:off x="2571736" y="3643314"/>
            <a:ext cx="778034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Tip3 eyes</a:t>
            </a:r>
            <a:endParaRPr lang="zh-CN" altLang="en-US" sz="1200" dirty="0" smtClean="0"/>
          </a:p>
        </p:txBody>
      </p:sp>
      <p:sp>
        <p:nvSpPr>
          <p:cNvPr id="12" name="矩形 11"/>
          <p:cNvSpPr/>
          <p:nvPr/>
        </p:nvSpPr>
        <p:spPr>
          <a:xfrm>
            <a:off x="4714876" y="2285992"/>
            <a:ext cx="76815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Tip3 ears</a:t>
            </a:r>
            <a:endParaRPr lang="zh-CN" altLang="en-US" sz="1200" dirty="0" smtClean="0"/>
          </a:p>
        </p:txBody>
      </p:sp>
      <p:sp>
        <p:nvSpPr>
          <p:cNvPr id="13" name="矩形 12"/>
          <p:cNvSpPr/>
          <p:nvPr/>
        </p:nvSpPr>
        <p:spPr>
          <a:xfrm>
            <a:off x="5857884" y="4500570"/>
            <a:ext cx="46038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Tip5</a:t>
            </a:r>
            <a:endParaRPr lang="zh-CN" altLang="en-US" sz="1200" dirty="0" smtClean="0"/>
          </a:p>
        </p:txBody>
      </p:sp>
      <p:sp>
        <p:nvSpPr>
          <p:cNvPr id="14" name="矩形 13"/>
          <p:cNvSpPr/>
          <p:nvPr/>
        </p:nvSpPr>
        <p:spPr>
          <a:xfrm>
            <a:off x="4143372" y="4143380"/>
            <a:ext cx="49564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Tip5 </a:t>
            </a:r>
            <a:endParaRPr lang="zh-CN" altLang="en-US" sz="12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928926" y="1357298"/>
            <a:ext cx="571504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拟人</a:t>
            </a:r>
            <a:endParaRPr lang="zh-CN" alt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1643042" y="1785926"/>
            <a:ext cx="642942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非谓语</a:t>
            </a:r>
            <a:endParaRPr lang="zh-CN" alt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4857752" y="2714620"/>
            <a:ext cx="857256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被动语态</a:t>
            </a:r>
            <a:endParaRPr lang="zh-CN" alt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6286512" y="3143248"/>
            <a:ext cx="1428760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非限制性定语从句</a:t>
            </a:r>
            <a:endParaRPr lang="zh-CN" alt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1643042" y="4071942"/>
            <a:ext cx="928694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表语从句</a:t>
            </a:r>
            <a:endParaRPr lang="zh-CN" alt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1071538" y="5500702"/>
            <a:ext cx="1428760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高级句型： 倒装</a:t>
            </a:r>
            <a:endParaRPr lang="zh-CN" alt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7215206" y="3643314"/>
            <a:ext cx="857256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高级词汇</a:t>
            </a:r>
            <a:endParaRPr lang="zh-CN" altLang="en-US" sz="1100" dirty="0"/>
          </a:p>
        </p:txBody>
      </p:sp>
      <p:sp>
        <p:nvSpPr>
          <p:cNvPr id="22" name="矩形 21"/>
          <p:cNvSpPr/>
          <p:nvPr/>
        </p:nvSpPr>
        <p:spPr>
          <a:xfrm>
            <a:off x="1000100" y="4572008"/>
            <a:ext cx="46038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Tip4</a:t>
            </a:r>
            <a:endParaRPr lang="zh-CN" alt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1000108"/>
            <a:ext cx="9144000" cy="4282440"/>
          </a:xfrm>
          <a:prstGeom prst="rect">
            <a:avLst/>
          </a:prstGeom>
        </p:spPr>
      </p:pic>
      <p:sp>
        <p:nvSpPr>
          <p:cNvPr id="5" name="文本框 3"/>
          <p:cNvSpPr txBox="1"/>
          <p:nvPr/>
        </p:nvSpPr>
        <p:spPr>
          <a:xfrm>
            <a:off x="0" y="2500306"/>
            <a:ext cx="88179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gh Tower Text" panose="02040502050506030303" pitchFamily="18" charset="0"/>
                <a:ea typeface="华文新魏" panose="02010800040101010101" pitchFamily="2" charset="-122"/>
                <a:cs typeface="+mn-cs"/>
                <a:sym typeface="字魂105号-简雅黑" panose="00000500000000000000" pitchFamily="2" charset="-122"/>
              </a:rPr>
              <a:t>Thank you!</a:t>
            </a:r>
            <a:endParaRPr kumimoji="0" lang="zh-CN" altLang="en-US" sz="60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gh Tower Text" panose="02040502050506030303" pitchFamily="18" charset="0"/>
              <a:ea typeface="华文新魏" panose="02010800040101010101" pitchFamily="2" charset="-122"/>
              <a:cs typeface="+mn-cs"/>
              <a:sym typeface="字魂105号-简雅黑" panose="00000500000000000000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PPT背景\timg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1357298"/>
            <a:ext cx="9144000" cy="3643338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2928934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en-US" altLang="zh-CN" sz="31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Getting to Know the Plants Around Us</a:t>
            </a:r>
            <a:br>
              <a:rPr lang="en-US" altLang="zh-CN" sz="31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br>
              <a:rPr lang="en-US" altLang="zh-CN" sz="31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2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</a:t>
            </a:r>
            <a:r>
              <a:rPr lang="zh-CN" altLang="en-US" sz="22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lang="en-US" altLang="zh-CN" sz="2200" dirty="0" smtClean="0"/>
              <a:t>2023.1</a:t>
            </a:r>
            <a:r>
              <a:rPr lang="zh-CN" altLang="en-US" sz="2200" dirty="0" smtClean="0"/>
              <a:t>浙江英语首考应用文为例</a:t>
            </a:r>
            <a:br>
              <a:rPr lang="en-US" altLang="zh-CN" sz="2000" dirty="0" smtClean="0"/>
            </a:br>
            <a:br>
              <a:rPr lang="en-US" altLang="zh-CN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2214554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活动类</a:t>
            </a:r>
            <a:r>
              <a:rPr lang="zh-CN" altLang="en-US" sz="32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应用文写作技巧总结</a:t>
            </a:r>
            <a:endParaRPr lang="zh-CN" altLang="en-US" sz="32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42910" y="4357694"/>
            <a:ext cx="8001056" cy="16430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85720" y="428604"/>
            <a:ext cx="864396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66.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上周末你参加了校学生会组织的“认识我们身边的植物”活动。请为校英文报写篇报道，内容包括：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活动的过程；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收获与感想。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注意：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写作词数应为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80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左右；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请按如下格式在答题纸的相应位置作答。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Getting to Know the Plants Around Us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_________________________________________________________________________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571604" y="357166"/>
            <a:ext cx="285752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57158" y="785794"/>
            <a:ext cx="1000132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14348" y="1142984"/>
            <a:ext cx="1285884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14348" y="1428736"/>
            <a:ext cx="1285884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85786" y="4429132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P1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r>
              <a:rPr lang="en-US" altLang="zh-CN" sz="2800" b="1" dirty="0" smtClean="0">
                <a:solidFill>
                  <a:srgbClr val="00B0F0"/>
                </a:solidFill>
              </a:rPr>
              <a:t>P3</a:t>
            </a:r>
            <a:endParaRPr lang="zh-CN" altLang="en-US" sz="2800" b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4500570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活动总体介绍</a:t>
            </a:r>
            <a:endParaRPr lang="zh-CN" alt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14480" y="4929198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活动过程</a:t>
            </a:r>
            <a:endParaRPr lang="zh-CN" altLang="en-US" sz="20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714480" y="5357826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收获与感想</a:t>
            </a:r>
            <a:endParaRPr lang="zh-CN" altLang="en-US" sz="2000" b="1" dirty="0"/>
          </a:p>
        </p:txBody>
      </p:sp>
      <p:sp>
        <p:nvSpPr>
          <p:cNvPr id="11" name="矩形 10"/>
          <p:cNvSpPr/>
          <p:nvPr/>
        </p:nvSpPr>
        <p:spPr>
          <a:xfrm>
            <a:off x="2857488" y="785794"/>
            <a:ext cx="4284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新闻报道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format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有题目，无需署名。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57224" y="357166"/>
            <a:ext cx="714380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71472" y="0"/>
            <a:ext cx="13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past tense</a:t>
            </a:r>
            <a:endParaRPr lang="zh-CN" altLang="en-US" b="1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928794" y="0"/>
            <a:ext cx="701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I/we</a:t>
            </a:r>
            <a:endParaRPr lang="zh-CN" altLang="en-US" b="1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57554" y="4500570"/>
            <a:ext cx="39290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</a:rPr>
              <a:t>（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目的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，时间，地点，举办者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…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）</a:t>
            </a:r>
            <a:endParaRPr lang="zh-CN" altLang="en-US" sz="2000" b="1" dirty="0" smtClean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71604" y="392906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What ‘s the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main idea </a:t>
            </a:r>
            <a:r>
              <a:rPr lang="en-US" altLang="zh-CN" sz="2400" b="1" i="1" dirty="0" smtClean="0"/>
              <a:t>of each paragraph?</a:t>
            </a:r>
            <a:endParaRPr lang="en-US" altLang="zh-CN" sz="2400" b="1" i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28596" y="6027003"/>
            <a:ext cx="857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Tip1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Bear in mind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outline of </a:t>
            </a:r>
            <a:r>
              <a:rPr lang="en-US" altLang="zh-CN" sz="2400" b="1" i="1" dirty="0" smtClean="0"/>
              <a:t>the composition about an activity clearly.</a:t>
            </a:r>
            <a:endParaRPr lang="zh-CN" alt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P1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Picture 2" descr="https://gimg2.baidu.com/image_search/src=http%3A%2F%2Fci.xiaohongshu.com%2Faf364998-2726-ed5e-f0de-e1b0a904bc34%3FimageView2%2F2%2Fw%2F1080%2Fformat%2Fjpg&amp;refer=http%3A%2F%2Fci.xiaohongshu.com&amp;app=2002&amp;size=f9999,10000&amp;q=a80&amp;n=0&amp;g=0n&amp;fmt=auto?sec=1679618207&amp;t=7ade36267ce6075076a757659bceeb2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000884" y="0"/>
            <a:ext cx="2143116" cy="2143116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142844" y="142852"/>
            <a:ext cx="235742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Brainstorm </a:t>
            </a:r>
            <a:endParaRPr lang="zh-CN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2571736" y="928670"/>
            <a:ext cx="3000396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b="1" dirty="0" smtClean="0">
                <a:solidFill>
                  <a:srgbClr val="FF0000"/>
                </a:solidFill>
              </a:rPr>
              <a:t>to raise our awareness about 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the 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significance 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of plants in our daily life</a:t>
            </a:r>
            <a:endParaRPr lang="en-US" altLang="zh-CN" sz="2000" b="1" dirty="0" smtClean="0">
              <a:solidFill>
                <a:prstClr val="black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715108" y="3071810"/>
            <a:ext cx="242889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b="1" dirty="0" smtClean="0">
                <a:solidFill>
                  <a:srgbClr val="FF0000"/>
                </a:solidFill>
              </a:rPr>
              <a:t>to encourage us to appreciate </a:t>
            </a:r>
            <a:r>
              <a:rPr lang="en-US" altLang="zh-CN" b="1" dirty="0" smtClean="0">
                <a:solidFill>
                  <a:prstClr val="black"/>
                </a:solidFill>
              </a:rPr>
              <a:t>the beauty and </a:t>
            </a:r>
            <a:r>
              <a:rPr lang="en-US" altLang="zh-CN" b="1" dirty="0" smtClean="0">
                <a:solidFill>
                  <a:srgbClr val="FF0000"/>
                </a:solidFill>
              </a:rPr>
              <a:t>diversity </a:t>
            </a:r>
            <a:r>
              <a:rPr lang="en-US" altLang="zh-CN" b="1" dirty="0" smtClean="0">
                <a:solidFill>
                  <a:prstClr val="black"/>
                </a:solidFill>
              </a:rPr>
              <a:t>of nature</a:t>
            </a:r>
            <a:endParaRPr lang="en-US" altLang="zh-CN" b="1" dirty="0" smtClean="0">
              <a:solidFill>
                <a:prstClr val="black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3214686"/>
            <a:ext cx="2071702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b="1" dirty="0" smtClean="0">
                <a:solidFill>
                  <a:srgbClr val="FF0000"/>
                </a:solidFill>
              </a:rPr>
              <a:t>to enrich our extracurricular activities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143108" y="5214950"/>
            <a:ext cx="4357718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b="1" dirty="0" smtClean="0">
                <a:solidFill>
                  <a:srgbClr val="FF0000"/>
                </a:solidFill>
              </a:rPr>
              <a:t>to fuel our passion </a:t>
            </a:r>
            <a:r>
              <a:rPr lang="en-US" altLang="zh-CN" sz="2000" b="1" dirty="0" smtClean="0"/>
              <a:t>for plants and  appreciation of nature</a:t>
            </a:r>
            <a:endParaRPr lang="en-US" altLang="zh-CN" sz="2000" b="1" dirty="0" smtClean="0">
              <a:solidFill>
                <a:srgbClr val="FF0000"/>
              </a:solidFill>
            </a:endParaRPr>
          </a:p>
        </p:txBody>
      </p:sp>
      <p:sp>
        <p:nvSpPr>
          <p:cNvPr id="19" name="十字箭头 18"/>
          <p:cNvSpPr/>
          <p:nvPr/>
        </p:nvSpPr>
        <p:spPr>
          <a:xfrm>
            <a:off x="1571604" y="2357430"/>
            <a:ext cx="5072098" cy="2714644"/>
          </a:xfrm>
          <a:prstGeom prst="quad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b="1" dirty="0" smtClean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r>
              <a:rPr lang="en-US" altLang="zh-CN" sz="2400" b="1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the purpose of this activity</a:t>
            </a:r>
            <a:endParaRPr lang="zh-CN" altLang="en-US" sz="2400" b="1" dirty="0" smtClean="0"/>
          </a:p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500034" y="714356"/>
            <a:ext cx="8143932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P1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71435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How can we manage to put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time</a:t>
            </a:r>
            <a:r>
              <a:rPr lang="en-US" altLang="zh-CN" sz="2400" b="1" i="1" dirty="0" smtClean="0"/>
              <a:t>, </a:t>
            </a:r>
            <a:r>
              <a:rPr lang="en-US" altLang="zh-CN" sz="2400" b="1" i="1" dirty="0" smtClean="0">
                <a:solidFill>
                  <a:srgbClr val="00B0F0"/>
                </a:solidFill>
              </a:rPr>
              <a:t>theme</a:t>
            </a:r>
            <a:r>
              <a:rPr lang="en-US" altLang="zh-CN" sz="2400" b="1" i="1" dirty="0" smtClean="0"/>
              <a:t> and </a:t>
            </a:r>
            <a:r>
              <a:rPr lang="en-US" altLang="zh-CN" sz="2400" b="1" i="1" dirty="0" smtClean="0">
                <a:solidFill>
                  <a:srgbClr val="7030A0"/>
                </a:solidFill>
              </a:rPr>
              <a:t>organizer </a:t>
            </a:r>
            <a:r>
              <a:rPr lang="en-US" altLang="zh-CN" sz="2400" b="1" i="1" dirty="0" smtClean="0"/>
              <a:t>of the activity in one sentence?</a:t>
            </a:r>
            <a:endParaRPr lang="en-US" altLang="zh-CN" sz="2400" b="1" i="1" dirty="0" smtClean="0"/>
          </a:p>
        </p:txBody>
      </p:sp>
      <p:sp>
        <p:nvSpPr>
          <p:cNvPr id="7" name="矩形 6"/>
          <p:cNvSpPr/>
          <p:nvPr/>
        </p:nvSpPr>
        <p:spPr>
          <a:xfrm>
            <a:off x="214282" y="2143116"/>
            <a:ext cx="3071834" cy="7732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上周日，由学生会举办的以“</a:t>
            </a:r>
            <a:r>
              <a:rPr lang="en-US" altLang="zh-CN" sz="16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…”</a:t>
            </a:r>
            <a:r>
              <a:rPr lang="zh-CN" altLang="en-US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为主题</a:t>
            </a:r>
            <a:r>
              <a:rPr lang="zh-CN" altLang="en-US" sz="16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的难忘的活动在我校举办。</a:t>
            </a:r>
            <a:endParaRPr lang="en-US" altLang="zh-CN" sz="1600" b="1" dirty="0" smtClean="0">
              <a:solidFill>
                <a:prstClr val="black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4282" y="4500570"/>
            <a:ext cx="3071834" cy="10113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上周日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见证了</a:t>
            </a:r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学生会发起了一场以“</a:t>
            </a:r>
            <a:r>
              <a:rPr lang="en-US" altLang="zh-CN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…”</a:t>
            </a:r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为主题的活动。</a:t>
            </a:r>
            <a:r>
              <a:rPr lang="en-US" altLang="zh-CN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结果很成功。</a:t>
            </a:r>
            <a:endParaRPr lang="en-US" altLang="zh-CN" sz="1400" b="1" dirty="0" smtClean="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img0.baidu.com/it/u=814330449,4181518576&amp;fm=253&amp;fmt=auto&amp;app=138&amp;f=JPEG?w=500&amp;h=500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572396" y="5286396"/>
            <a:ext cx="1571604" cy="15716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矩形 9"/>
          <p:cNvSpPr/>
          <p:nvPr/>
        </p:nvSpPr>
        <p:spPr>
          <a:xfrm>
            <a:off x="214282" y="142852"/>
            <a:ext cx="2857488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Sentence pattern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3428992" y="1857364"/>
            <a:ext cx="54292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An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unforgettable/A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memorable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activity/event 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u="sng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named/themed/with the theme of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“ …”</a:t>
            </a:r>
            <a:r>
              <a:rPr lang="en-US" altLang="zh-CN" sz="2000" b="1" u="sng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was held 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by the Students’ Union last Sunday.</a:t>
            </a:r>
            <a:endParaRPr lang="zh-CN" altLang="en-US" sz="2000" dirty="0"/>
          </a:p>
        </p:txBody>
      </p:sp>
      <p:sp>
        <p:nvSpPr>
          <p:cNvPr id="14" name="矩形 13"/>
          <p:cNvSpPr/>
          <p:nvPr/>
        </p:nvSpPr>
        <p:spPr>
          <a:xfrm>
            <a:off x="3500430" y="4357694"/>
            <a:ext cx="4714908" cy="1286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Last Sunday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witnessed/saw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an activity 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themed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“ …”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launched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by the Students’ Union.…,which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turned out to be a </a:t>
            </a:r>
            <a:r>
              <a:rPr lang="en-US" altLang="zh-CN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hit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.</a:t>
            </a:r>
            <a:endParaRPr lang="en-US" altLang="zh-CN" b="1" dirty="0" smtClean="0">
              <a:solidFill>
                <a:prstClr val="black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500694" y="5572140"/>
            <a:ext cx="1441420" cy="30777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结果大获成功。</a:t>
            </a:r>
            <a:endParaRPr lang="zh-CN" altLang="en-US" sz="1400" dirty="0"/>
          </a:p>
        </p:txBody>
      </p:sp>
      <p:sp>
        <p:nvSpPr>
          <p:cNvPr id="17" name="矩形 16"/>
          <p:cNvSpPr/>
          <p:nvPr/>
        </p:nvSpPr>
        <p:spPr>
          <a:xfrm>
            <a:off x="3428992" y="1571612"/>
            <a:ext cx="25717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非谓语</a:t>
            </a:r>
            <a:r>
              <a:rPr lang="en-US" altLang="zh-CN" b="1" dirty="0" smtClean="0">
                <a:solidFill>
                  <a:srgbClr val="7030A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b="1" dirty="0" smtClean="0">
                <a:solidFill>
                  <a:srgbClr val="7030A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词组</a:t>
            </a:r>
            <a:r>
              <a:rPr lang="en-US" altLang="zh-CN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被动语态</a:t>
            </a:r>
            <a:endParaRPr lang="zh-CN" altLang="en-US" b="1" dirty="0"/>
          </a:p>
        </p:txBody>
      </p:sp>
      <p:sp>
        <p:nvSpPr>
          <p:cNvPr id="18" name="矩形 17"/>
          <p:cNvSpPr/>
          <p:nvPr/>
        </p:nvSpPr>
        <p:spPr>
          <a:xfrm>
            <a:off x="3500430" y="3929066"/>
            <a:ext cx="2667718" cy="338554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拟人</a:t>
            </a:r>
            <a:r>
              <a:rPr lang="en-US" altLang="zh-CN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非谓语</a:t>
            </a:r>
            <a:r>
              <a:rPr lang="en-US" altLang="zh-CN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非限制性定从</a:t>
            </a:r>
            <a:endParaRPr lang="zh-CN" alt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585789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Tip2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Put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time, theme and organizer </a:t>
            </a:r>
            <a:r>
              <a:rPr lang="en-US" altLang="zh-CN" sz="2400" b="1" i="1" dirty="0" smtClean="0"/>
              <a:t>of the activity in one sentence with some advanced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sentence patterns.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/>
      <p:bldP spid="14" grpId="0"/>
      <p:bldP spid="15" grpId="0" animBg="1"/>
      <p:bldP spid="17" grpId="0" animBg="1"/>
      <p:bldP spid="18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714744" y="2857496"/>
            <a:ext cx="4953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2500298" y="1785926"/>
            <a:ext cx="3500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attended </a:t>
            </a:r>
            <a:r>
              <a:rPr lang="en-US" altLang="zh-CN" sz="2400" dirty="0" smtClean="0"/>
              <a:t>a presentation</a:t>
            </a:r>
            <a:r>
              <a:rPr lang="en-US" altLang="zh-CN" sz="2400" b="1" i="1" u="sng" dirty="0" smtClean="0"/>
              <a:t> </a:t>
            </a:r>
            <a:r>
              <a:rPr lang="en-US" altLang="zh-CN" sz="2400" b="1" i="1" u="sng" dirty="0" smtClean="0">
                <a:solidFill>
                  <a:srgbClr val="7030A0"/>
                </a:solidFill>
              </a:rPr>
              <a:t>given/delivered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/>
              <a:t>by a knowledgeable professor 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2500298" y="5657671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we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saw </a:t>
            </a:r>
            <a:r>
              <a:rPr lang="en-US" altLang="zh-CN" sz="2400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various plants such as old pine trees, maple trees</a:t>
            </a:r>
            <a:endParaRPr lang="en-US" altLang="zh-CN" sz="2400" dirty="0" smtClean="0"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r>
              <a:rPr lang="en-US" altLang="zh-CN" sz="2400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and carnations.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0" y="3214686"/>
            <a:ext cx="25717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get hands-on experience </a:t>
            </a:r>
            <a:endParaRPr lang="en-US" altLang="zh-CN" sz="2400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planting</a:t>
            </a:r>
            <a:r>
              <a:rPr lang="en-US" altLang="zh-CN" sz="24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seeds </a:t>
            </a:r>
            <a:endParaRPr lang="en-US" altLang="zh-CN" sz="2400" b="1" dirty="0" smtClean="0"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tending to </a:t>
            </a:r>
            <a:r>
              <a:rPr lang="en-US" altLang="zh-CN" sz="24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the garden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>
          <a:xfrm>
            <a:off x="6215074" y="3500438"/>
            <a:ext cx="2643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collected</a:t>
            </a:r>
            <a:r>
              <a:rPr lang="en-US" altLang="zh-CN" sz="24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leaves </a:t>
            </a:r>
            <a:r>
              <a:rPr lang="en-US" altLang="zh-CN" sz="2400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as a reminder for our magic journey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  <p:sp>
        <p:nvSpPr>
          <p:cNvPr id="14" name="十字箭头 13"/>
          <p:cNvSpPr/>
          <p:nvPr/>
        </p:nvSpPr>
        <p:spPr>
          <a:xfrm>
            <a:off x="2428860" y="3429000"/>
            <a:ext cx="3214710" cy="1714512"/>
          </a:xfrm>
          <a:prstGeom prst="quad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b="1" dirty="0" smtClean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algn="ctr"/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0" y="0"/>
            <a:ext cx="3571900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Activity Process</a:t>
            </a:r>
            <a:endParaRPr lang="zh-CN" alt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8630" y="71435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What activities </a:t>
            </a:r>
            <a:r>
              <a:rPr lang="en-US" altLang="zh-CN" sz="2400" b="1" i="1" dirty="0" smtClean="0"/>
              <a:t>can we participate in ?</a:t>
            </a:r>
            <a:endParaRPr lang="en-US" altLang="zh-CN" sz="2400" b="1" i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14298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Tip3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Think about what  we can learn through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our ears, eyes and hands.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5143512"/>
            <a:ext cx="676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929066"/>
            <a:ext cx="52835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929066"/>
            <a:ext cx="52835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 descr="https://quotefancy.com/media/wallpaper/1600x900/2093528-Nonito-Donaire-Quote-If-you-try-your-best-you-can-always-be-bet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23" y="5429264"/>
            <a:ext cx="2539977" cy="14287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4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4282" y="142852"/>
            <a:ext cx="3571900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Activity Process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71435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When we describe the activity process, how can we make it more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logical</a:t>
            </a:r>
            <a:r>
              <a:rPr lang="en-US" altLang="zh-CN" sz="2400" b="1" i="1" dirty="0" smtClean="0"/>
              <a:t> ?</a:t>
            </a:r>
            <a:endParaRPr lang="en-US" altLang="zh-CN" sz="2400" b="1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14348" y="157161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Tip4:</a:t>
            </a:r>
            <a:r>
              <a:rPr lang="en-US" altLang="zh-CN" sz="2400" b="1" i="1" dirty="0" smtClean="0"/>
              <a:t> Pay more attention to the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time order </a:t>
            </a:r>
            <a:r>
              <a:rPr lang="en-US" altLang="zh-CN" sz="2400" b="1" i="1" dirty="0" smtClean="0"/>
              <a:t>between sentences.</a:t>
            </a:r>
            <a:endParaRPr lang="zh-CN" altLang="en-US" sz="2400" b="1" i="1" dirty="0"/>
          </a:p>
        </p:txBody>
      </p:sp>
      <p:sp>
        <p:nvSpPr>
          <p:cNvPr id="8" name="矩形 7"/>
          <p:cNvSpPr/>
          <p:nvPr/>
        </p:nvSpPr>
        <p:spPr>
          <a:xfrm>
            <a:off x="500034" y="2357430"/>
            <a:ext cx="335758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在开始之前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/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按照计划，</a:t>
            </a:r>
            <a:r>
              <a:rPr lang="zh-CN" altLang="en-US" sz="2000" dirty="0" smtClean="0"/>
              <a:t>一位知识渊博的教授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植物学家向我们介绍了如何根据植物的特性来识别各种植物。</a:t>
            </a:r>
            <a:endParaRPr lang="zh-CN" altLang="en-US" sz="2000" dirty="0"/>
          </a:p>
        </p:txBody>
      </p:sp>
      <p:sp>
        <p:nvSpPr>
          <p:cNvPr id="9" name="矩形 8"/>
          <p:cNvSpPr/>
          <p:nvPr/>
        </p:nvSpPr>
        <p:spPr>
          <a:xfrm>
            <a:off x="571472" y="3929066"/>
            <a:ext cx="321471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介绍之后，</a:t>
            </a:r>
            <a:r>
              <a:rPr lang="zh-CN" altLang="en-US" sz="2000" b="1" dirty="0" smtClean="0"/>
              <a:t>我们分成几个小组，开始探索花园</a:t>
            </a:r>
            <a:r>
              <a:rPr lang="en-US" altLang="zh-CN" sz="2000" b="1" dirty="0" smtClean="0"/>
              <a:t>/</a:t>
            </a:r>
            <a:r>
              <a:rPr lang="zh-CN" altLang="en-US" sz="2000" b="1" dirty="0" smtClean="0"/>
              <a:t>环境。</a:t>
            </a:r>
            <a:endParaRPr lang="zh-CN" altLang="en-US" sz="2000" b="1" dirty="0" smtClean="0"/>
          </a:p>
        </p:txBody>
      </p:sp>
      <p:sp>
        <p:nvSpPr>
          <p:cNvPr id="11" name="矩形 10"/>
          <p:cNvSpPr/>
          <p:nvPr/>
        </p:nvSpPr>
        <p:spPr>
          <a:xfrm>
            <a:off x="4071934" y="22859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altLang="zh-CN" b="1" i="1" dirty="0" smtClean="0">
                <a:solidFill>
                  <a:srgbClr val="FF0000"/>
                </a:solidFill>
              </a:rPr>
              <a:t>Before starting out/As scheduled</a:t>
            </a:r>
            <a:r>
              <a:rPr lang="en-US" altLang="zh-CN" dirty="0" smtClean="0"/>
              <a:t>, we </a:t>
            </a:r>
            <a:r>
              <a:rPr lang="en-US" altLang="zh-CN" b="1" dirty="0" smtClean="0">
                <a:solidFill>
                  <a:srgbClr val="7030A0"/>
                </a:solidFill>
              </a:rPr>
              <a:t>were given </a:t>
            </a:r>
            <a:r>
              <a:rPr lang="en-US" altLang="zh-CN" dirty="0" smtClean="0"/>
              <a:t>a presentation</a:t>
            </a:r>
            <a:r>
              <a:rPr lang="en-US" altLang="zh-CN" b="1" i="1" u="sng" dirty="0" smtClean="0"/>
              <a:t> </a:t>
            </a:r>
            <a:r>
              <a:rPr lang="en-US" altLang="zh-CN" b="1" i="1" u="sng" dirty="0" smtClean="0">
                <a:solidFill>
                  <a:srgbClr val="FF0000"/>
                </a:solidFill>
              </a:rPr>
              <a:t>first </a:t>
            </a:r>
            <a:r>
              <a:rPr lang="en-US" altLang="zh-CN" dirty="0" smtClean="0"/>
              <a:t>by a knowledgeable professor/botanist about how to identify various plants depending on/based on their characteristics.</a:t>
            </a:r>
            <a:endParaRPr lang="en-US" altLang="zh-CN" dirty="0" smtClean="0"/>
          </a:p>
        </p:txBody>
      </p:sp>
      <p:sp>
        <p:nvSpPr>
          <p:cNvPr id="12" name="矩形 11"/>
          <p:cNvSpPr/>
          <p:nvPr/>
        </p:nvSpPr>
        <p:spPr>
          <a:xfrm>
            <a:off x="4071934" y="37861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en-US" altLang="zh-CN" b="1" i="1" u="sng" dirty="0" smtClean="0">
                <a:solidFill>
                  <a:srgbClr val="FF0000"/>
                </a:solidFill>
              </a:rPr>
              <a:t>After /Then following </a:t>
            </a:r>
            <a:r>
              <a:rPr lang="en-US" altLang="zh-CN" b="1" i="1" dirty="0" smtClean="0">
                <a:solidFill>
                  <a:srgbClr val="0070C0"/>
                </a:solidFill>
              </a:rPr>
              <a:t>the introduction</a:t>
            </a:r>
            <a:r>
              <a:rPr lang="en-US" altLang="zh-CN" dirty="0" smtClean="0"/>
              <a:t>, </a:t>
            </a:r>
            <a:r>
              <a:rPr lang="en-US" altLang="zh-CN" b="1" dirty="0" smtClean="0">
                <a:solidFill>
                  <a:srgbClr val="7030A0"/>
                </a:solidFill>
              </a:rPr>
              <a:t>we were divided into </a:t>
            </a:r>
            <a:r>
              <a:rPr lang="en-US" altLang="zh-CN" dirty="0" smtClean="0"/>
              <a:t>several groups to </a:t>
            </a:r>
            <a:r>
              <a:rPr lang="en-US" altLang="zh-CN" b="1" dirty="0" smtClean="0">
                <a:solidFill>
                  <a:srgbClr val="FF0000"/>
                </a:solidFill>
              </a:rPr>
              <a:t>set out to </a:t>
            </a:r>
            <a:r>
              <a:rPr lang="en-US" altLang="zh-CN" dirty="0" smtClean="0"/>
              <a:t>explore the garden/the environment.</a:t>
            </a:r>
            <a:endParaRPr lang="en-US" altLang="zh-CN" dirty="0" smtClean="0"/>
          </a:p>
        </p:txBody>
      </p:sp>
      <p:sp>
        <p:nvSpPr>
          <p:cNvPr id="15" name="矩形 14"/>
          <p:cNvSpPr/>
          <p:nvPr/>
        </p:nvSpPr>
        <p:spPr>
          <a:xfrm>
            <a:off x="571472" y="5143512"/>
            <a:ext cx="321471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在活动结束时</a:t>
            </a:r>
            <a:r>
              <a:rPr lang="zh-CN" altLang="en-US" sz="2000" dirty="0" smtClean="0"/>
              <a:t>，我们收集了一些枫叶</a:t>
            </a:r>
            <a:r>
              <a:rPr lang="en-US" altLang="zh-CN" sz="2000" dirty="0" smtClean="0"/>
              <a:t>…</a:t>
            </a:r>
            <a:endParaRPr lang="zh-CN" altLang="en-US" sz="2000" dirty="0"/>
          </a:p>
        </p:txBody>
      </p:sp>
      <p:sp>
        <p:nvSpPr>
          <p:cNvPr id="16" name="矩形 15"/>
          <p:cNvSpPr/>
          <p:nvPr/>
        </p:nvSpPr>
        <p:spPr>
          <a:xfrm>
            <a:off x="4143372" y="5214950"/>
            <a:ext cx="4143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en-US" altLang="zh-CN" b="1" i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At the end of the activity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, we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collected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some maple leaves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as…</a:t>
            </a:r>
            <a:endParaRPr lang="en-US" altLang="zh-CN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</p:txBody>
      </p:sp>
      <p:pic>
        <p:nvPicPr>
          <p:cNvPr id="6146" name="Picture 2" descr="https://img1.baidu.com/it/u=1289784160,1674887753&amp;fm=253&amp;fmt=auto&amp;app=138&amp;f=PNG?w=1256&amp;h=500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071934" y="5849408"/>
            <a:ext cx="4357686" cy="100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1" grpId="0"/>
      <p:bldP spid="12" grpId="0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4282" y="142852"/>
            <a:ext cx="3571900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Activity Process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42918"/>
            <a:ext cx="8715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 smtClean="0"/>
              <a:t>What 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advanced sentence patterns </a:t>
            </a:r>
            <a:r>
              <a:rPr lang="en-US" altLang="zh-CN" sz="2800" b="1" i="1" dirty="0" smtClean="0"/>
              <a:t>can we employ to describe the activities?</a:t>
            </a:r>
            <a:endParaRPr lang="en-US" altLang="zh-CN" sz="2800" b="1" i="1" dirty="0" smtClean="0"/>
          </a:p>
        </p:txBody>
      </p:sp>
      <p:sp>
        <p:nvSpPr>
          <p:cNvPr id="7" name="矩形 6"/>
          <p:cNvSpPr/>
          <p:nvPr/>
        </p:nvSpPr>
        <p:spPr>
          <a:xfrm>
            <a:off x="285720" y="1571612"/>
            <a:ext cx="3357586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给我们留下最深刻印象的是</a:t>
            </a:r>
            <a:r>
              <a:rPr lang="zh-CN" altLang="en-US" sz="2000" dirty="0" smtClean="0"/>
              <a:t>一棵</a:t>
            </a:r>
            <a:r>
              <a:rPr lang="zh-CN" altLang="en-US" sz="2000" b="1" dirty="0" smtClean="0">
                <a:solidFill>
                  <a:srgbClr val="7030A0"/>
                </a:solidFill>
              </a:rPr>
              <a:t>巨大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/</a:t>
            </a:r>
            <a:r>
              <a:rPr lang="zh-CN" altLang="en-US" sz="2000" b="1" dirty="0" smtClean="0">
                <a:solidFill>
                  <a:srgbClr val="7030A0"/>
                </a:solidFill>
              </a:rPr>
              <a:t>令人敬畏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/</a:t>
            </a:r>
            <a:r>
              <a:rPr lang="zh-CN" altLang="en-US" sz="2000" b="1" dirty="0" smtClean="0">
                <a:solidFill>
                  <a:srgbClr val="7030A0"/>
                </a:solidFill>
              </a:rPr>
              <a:t>不可思议的</a:t>
            </a:r>
            <a:r>
              <a:rPr lang="zh-CN" altLang="en-US" sz="2000" dirty="0" smtClean="0"/>
              <a:t>古老松树，它是昆虫的理想庇护所。</a:t>
            </a:r>
            <a:endParaRPr lang="zh-CN" altLang="en-US" sz="2000" dirty="0"/>
          </a:p>
        </p:txBody>
      </p:sp>
      <p:sp>
        <p:nvSpPr>
          <p:cNvPr id="8" name="矩形 7"/>
          <p:cNvSpPr/>
          <p:nvPr/>
        </p:nvSpPr>
        <p:spPr>
          <a:xfrm>
            <a:off x="3857620" y="15716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altLang="zh-CN" b="1" i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What impressed us most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was </a:t>
            </a:r>
            <a:r>
              <a:rPr lang="en-US" altLang="zh-CN" b="1" u="sng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 massive / an awesome/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marvelous</a:t>
            </a:r>
            <a:r>
              <a:rPr lang="zh-CN" altLang="en-US" b="1" dirty="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不可思议的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/incredible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old pine tree, which </a:t>
            </a:r>
            <a:r>
              <a:rPr lang="en-US" altLang="zh-CN" b="1" i="1" u="sng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served as/acted as</a:t>
            </a:r>
            <a:r>
              <a:rPr lang="en-US" altLang="zh-CN" b="1" u="sng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 ideal shelter for insects.</a:t>
            </a:r>
            <a:endParaRPr lang="en-US" altLang="zh-CN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85720" y="3071810"/>
            <a:ext cx="3571900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这是一种</a:t>
            </a:r>
            <a:r>
              <a:rPr lang="zh-CN" altLang="en-US" sz="2000" dirty="0" smtClean="0"/>
              <a:t>有趣而富有创意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的方式</a:t>
            </a:r>
            <a:r>
              <a:rPr lang="zh-CN" altLang="en-US" sz="2000" dirty="0" smtClean="0"/>
              <a:t>，可以通过种植种子和打理花园来获得亲身体验。</a:t>
            </a:r>
            <a:endParaRPr lang="zh-CN" altLang="en-US" sz="2000" dirty="0" smtClean="0"/>
          </a:p>
        </p:txBody>
      </p:sp>
      <p:sp>
        <p:nvSpPr>
          <p:cNvPr id="10" name="矩形 9"/>
          <p:cNvSpPr/>
          <p:nvPr/>
        </p:nvSpPr>
        <p:spPr>
          <a:xfrm>
            <a:off x="3786182" y="3286124"/>
            <a:ext cx="52149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en-US" altLang="zh-CN" b="1" i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It was a fun and creative way </a:t>
            </a:r>
            <a:r>
              <a:rPr lang="en-US" altLang="zh-CN" b="1" i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to </a:t>
            </a:r>
            <a:r>
              <a:rPr lang="en-US" altLang="zh-CN" b="1" i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have the opportunity to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get hands-on experience by planting seeds and tending to the garden.(It offered us a precious opportunity)</a:t>
            </a:r>
            <a:endParaRPr lang="en-US" altLang="zh-CN" b="1" dirty="0" smtClean="0">
              <a:solidFill>
                <a:srgbClr val="7030A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85720" y="4786322"/>
            <a:ext cx="3500462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活动的亮点之一是</a:t>
            </a:r>
            <a:r>
              <a:rPr lang="zh-CN" altLang="en-US" sz="2000" dirty="0" smtClean="0"/>
              <a:t>我们看到了迷人的枫树、令人惊叹的古老松树和令人愉悦的康乃馨。</a:t>
            </a:r>
            <a:endParaRPr lang="zh-CN" altLang="en-US" sz="2000" dirty="0" smtClean="0"/>
          </a:p>
        </p:txBody>
      </p:sp>
      <p:sp>
        <p:nvSpPr>
          <p:cNvPr id="14" name="矩形 13"/>
          <p:cNvSpPr/>
          <p:nvPr/>
        </p:nvSpPr>
        <p:spPr>
          <a:xfrm>
            <a:off x="3857620" y="47863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en-US" altLang="zh-CN" b="1" i="1" dirty="0" smtClean="0">
                <a:solidFill>
                  <a:srgbClr val="FF0000"/>
                </a:solidFill>
              </a:rPr>
              <a:t>One of the highlights of  the event was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when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we saw the 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enchanting</a:t>
            </a:r>
            <a:r>
              <a:rPr lang="zh-CN" altLang="en-US" b="1" dirty="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迷人的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maple trees, 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fabulous/awesome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old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pine trees and 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pleasant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carnations.</a:t>
            </a:r>
            <a:endParaRPr lang="en-US" altLang="zh-CN" b="1" dirty="0" smtClean="0"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429124" y="1214422"/>
            <a:ext cx="114300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主语从句</a:t>
            </a:r>
            <a:endParaRPr lang="zh-CN" altLang="en-US" b="1" dirty="0"/>
          </a:p>
        </p:txBody>
      </p:sp>
      <p:sp>
        <p:nvSpPr>
          <p:cNvPr id="16" name="矩形 15"/>
          <p:cNvSpPr/>
          <p:nvPr/>
        </p:nvSpPr>
        <p:spPr>
          <a:xfrm>
            <a:off x="4429124" y="2928934"/>
            <a:ext cx="114300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形式主语</a:t>
            </a:r>
            <a:endParaRPr lang="zh-CN" altLang="en-US" b="1" dirty="0"/>
          </a:p>
        </p:txBody>
      </p:sp>
      <p:sp>
        <p:nvSpPr>
          <p:cNvPr id="17" name="矩形 16"/>
          <p:cNvSpPr/>
          <p:nvPr/>
        </p:nvSpPr>
        <p:spPr>
          <a:xfrm>
            <a:off x="4357686" y="4429132"/>
            <a:ext cx="114300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经典句型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 animBg="1"/>
      <p:bldP spid="14" grpId="0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642910" y="1214422"/>
            <a:ext cx="7786742" cy="10001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14282" y="142852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The significance of this event </a:t>
            </a:r>
            <a:endParaRPr lang="zh-CN" alt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P3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1142984"/>
            <a:ext cx="8429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 smtClean="0"/>
              <a:t>Q1:Can you figure out 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adjectives as many as possible </a:t>
            </a:r>
            <a:r>
              <a:rPr lang="en-US" altLang="zh-CN" sz="3200" b="1" i="1" dirty="0" smtClean="0"/>
              <a:t>to 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summarize</a:t>
            </a:r>
            <a:r>
              <a:rPr lang="en-US" altLang="zh-CN" sz="3200" b="1" i="1" dirty="0" smtClean="0"/>
              <a:t> this event?</a:t>
            </a:r>
            <a:endParaRPr lang="en-US" altLang="zh-CN" sz="3200" b="1" i="1" dirty="0" smtClean="0"/>
          </a:p>
        </p:txBody>
      </p:sp>
      <p:sp>
        <p:nvSpPr>
          <p:cNvPr id="15" name="矩形 14"/>
          <p:cNvSpPr/>
          <p:nvPr/>
        </p:nvSpPr>
        <p:spPr>
          <a:xfrm>
            <a:off x="642910" y="2928934"/>
            <a:ext cx="40719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beneficial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informative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instructional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enjoyable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enriching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entertaining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3200" u="sng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143240" y="3929066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有指导意义的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5000628" y="2857496"/>
            <a:ext cx="39290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educational</a:t>
            </a:r>
            <a:endParaRPr lang="zh-CN" altLang="en-US" sz="3200" dirty="0" smtClean="0">
              <a:solidFill>
                <a:srgbClr val="FF0000"/>
              </a:solidFill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pleasant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rewarding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unforgettable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memorable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valuable…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00034" y="5929330"/>
            <a:ext cx="928694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Tip5:</a:t>
            </a:r>
            <a:r>
              <a:rPr lang="en-US" altLang="zh-CN" sz="2400" b="1" i="1" dirty="0" smtClean="0"/>
              <a:t> Use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proper adjectives </a:t>
            </a:r>
            <a:r>
              <a:rPr lang="en-US" altLang="zh-CN" sz="2400" b="1" i="1" dirty="0" smtClean="0"/>
              <a:t>to summarize the significance of </a:t>
            </a:r>
            <a:endParaRPr lang="en-US" altLang="zh-CN" sz="2400" b="1" i="1" dirty="0" smtClean="0"/>
          </a:p>
          <a:p>
            <a:r>
              <a:rPr lang="en-US" altLang="zh-CN" sz="2400" b="1" i="1" dirty="0" smtClean="0"/>
              <a:t>this event.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7290</Words>
  <Application>WPS 演示</Application>
  <PresentationFormat>全屏显示(4:3)</PresentationFormat>
  <Paragraphs>301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2" baseType="lpstr">
      <vt:lpstr>Arial</vt:lpstr>
      <vt:lpstr>宋体</vt:lpstr>
      <vt:lpstr>Wingdings</vt:lpstr>
      <vt:lpstr>Times New Roman</vt:lpstr>
      <vt:lpstr>HelveticaNeue</vt:lpstr>
      <vt:lpstr>Corbel</vt:lpstr>
      <vt:lpstr>华文新魏</vt:lpstr>
      <vt:lpstr>微软雅黑</vt:lpstr>
      <vt:lpstr>Malgun Gothic</vt:lpstr>
      <vt:lpstr>华文琥珀</vt:lpstr>
      <vt:lpstr>Calibri</vt:lpstr>
      <vt:lpstr>High Tower Text</vt:lpstr>
      <vt:lpstr>字魂105号-简雅黑</vt:lpstr>
      <vt:lpstr>黑体</vt:lpstr>
      <vt:lpstr>Arial Unicode MS</vt:lpstr>
      <vt:lpstr>Office 主题</vt:lpstr>
      <vt:lpstr>PowerPoint 演示文稿</vt:lpstr>
      <vt:lpstr>       Getting to Know the Plants Around Us  —以2023.1浙江英语首考应用文为例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24147</cp:lastModifiedBy>
  <cp:revision>93</cp:revision>
  <dcterms:created xsi:type="dcterms:W3CDTF">2023-02-21T06:49:00Z</dcterms:created>
  <dcterms:modified xsi:type="dcterms:W3CDTF">2023-05-08T13:31:14Z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