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78" r:id="rId3"/>
    <p:sldId id="261" r:id="rId4"/>
    <p:sldId id="256" r:id="rId5"/>
    <p:sldId id="267" r:id="rId7"/>
    <p:sldId id="268" r:id="rId8"/>
    <p:sldId id="270" r:id="rId9"/>
    <p:sldId id="271" r:id="rId10"/>
    <p:sldId id="264" r:id="rId11"/>
    <p:sldId id="265" r:id="rId12"/>
    <p:sldId id="266" r:id="rId13"/>
    <p:sldId id="272" r:id="rId14"/>
    <p:sldId id="260" r:id="rId15"/>
    <p:sldId id="257" r:id="rId16"/>
  </p:sldIdLst>
  <p:sldSz cx="12192000" cy="6858000"/>
  <p:notesSz cx="6858000" cy="9144000"/>
  <p:embeddedFontLst>
    <p:embeddedFont>
      <p:font typeface="楷体" panose="02010609060101010101" pitchFamily="49" charset="-122"/>
      <p:regular r:id="rId20"/>
    </p:embeddedFont>
    <p:embeddedFont>
      <p:font typeface="Calibri" panose="020F0502020204030204" pitchFamily="34" charset="0"/>
      <p:regular r:id="rId21"/>
      <p:bold r:id="rId22"/>
      <p:italic r:id="rId23"/>
      <p:boldItalic r:id="rId24"/>
    </p:embeddedFont>
    <p:embeddedFont>
      <p:font typeface="Arial Black" panose="020B0A04020102020204" pitchFamily="34" charset="0"/>
      <p:bold r:id="rId25"/>
    </p:embeddedFont>
    <p:embeddedFont>
      <p:font typeface="等线 Light" panose="02010600030101010101" charset="-122"/>
      <p:regular r:id="rId26"/>
    </p:embeddedFont>
    <p:embeddedFont>
      <p:font typeface="等线" panose="02010600030101010101" charset="-122"/>
      <p:regular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5" d="100"/>
          <a:sy n="65" d="100"/>
        </p:scale>
        <p:origin x="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43D42-F99F-4731-ACF6-5E8E276EE67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93843-08C6-4658-86BB-F4CC86BDB74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E593843-08C6-4658-86BB-F4CC86BDB74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1C648A-893F-4C7A-A39A-6CC2B381F2B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5A41C6-C966-468A-BFB4-D86CC339825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C648A-893F-4C7A-A39A-6CC2B381F2B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A41C6-C966-468A-BFB4-D86CC3398259}"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146" name="Picture 2" descr="&quot;Saturday in the Park&quot; by Joe Moorman | Riverson Fine 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7029" y="365125"/>
            <a:ext cx="4877810" cy="3629323"/>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486399" y="368018"/>
            <a:ext cx="6705601" cy="3693319"/>
          </a:xfrm>
          <a:prstGeom prst="rect">
            <a:avLst/>
          </a:prstGeom>
          <a:noFill/>
        </p:spPr>
        <p:txBody>
          <a:bodyPr wrap="square" rtlCol="0">
            <a:spAutoFit/>
          </a:bodyPr>
          <a:lstStyle>
            <a:defPPr>
              <a:defRPr lang="zh-CN"/>
            </a:defPPr>
            <a:lvl1pPr>
              <a:defRPr sz="2600" b="1">
                <a:latin typeface="Arial Black" panose="020B0A04020102020204" pitchFamily="34" charset="0"/>
              </a:defRPr>
            </a:lvl1pPr>
          </a:lstStyle>
          <a:p>
            <a:r>
              <a:rPr lang="en-US" altLang="zh-CN" dirty="0"/>
              <a:t>oil painting</a:t>
            </a:r>
            <a:endParaRPr lang="en-US" altLang="zh-CN" dirty="0"/>
          </a:p>
          <a:p>
            <a:r>
              <a:rPr lang="en-US" altLang="zh-CN" dirty="0"/>
              <a:t>a relaxing Sunday morning </a:t>
            </a:r>
            <a:endParaRPr lang="en-US" altLang="zh-CN" dirty="0"/>
          </a:p>
          <a:p>
            <a:r>
              <a:rPr lang="en-US" altLang="zh-CN" dirty="0"/>
              <a:t>some are reading on the bench, some are cycling along the lane, some are having a picnic on the grassland</a:t>
            </a:r>
            <a:endParaRPr lang="en-US" altLang="zh-CN" dirty="0"/>
          </a:p>
          <a:p>
            <a:r>
              <a:rPr lang="en-US" altLang="zh-CN" dirty="0"/>
              <a:t>a getaway/ respite/ an escape</a:t>
            </a:r>
            <a:endParaRPr lang="en-US" altLang="zh-CN" dirty="0"/>
          </a:p>
          <a:p>
            <a:r>
              <a:rPr lang="en-US" altLang="zh-CN" dirty="0"/>
              <a:t>dominant hue--green</a:t>
            </a:r>
            <a:endParaRPr lang="en-US" altLang="zh-CN" dirty="0"/>
          </a:p>
          <a:p>
            <a:r>
              <a:rPr lang="en-US" altLang="zh-CN" dirty="0"/>
              <a:t>recharge and rejuvenate/ revitalize</a:t>
            </a:r>
            <a:endParaRPr lang="en-US" altLang="zh-CN" dirty="0"/>
          </a:p>
        </p:txBody>
      </p:sp>
      <p:sp>
        <p:nvSpPr>
          <p:cNvPr id="6" name="文本框 5"/>
          <p:cNvSpPr txBox="1"/>
          <p:nvPr/>
        </p:nvSpPr>
        <p:spPr>
          <a:xfrm>
            <a:off x="453224" y="4275281"/>
            <a:ext cx="11473732" cy="2323713"/>
          </a:xfrm>
          <a:prstGeom prst="rect">
            <a:avLst/>
          </a:prstGeom>
          <a:noFill/>
        </p:spPr>
        <p:txBody>
          <a:bodyPr wrap="square">
            <a:spAutoFit/>
          </a:bodyPr>
          <a:lstStyle>
            <a:defPPr>
              <a:defRPr lang="zh-CN"/>
            </a:defPPr>
            <a:lvl1pPr algn="just">
              <a:defRPr sz="2900" b="1" i="1">
                <a:latin typeface="Times New Roman" panose="02020603050405020304" pitchFamily="18" charset="0"/>
                <a:cs typeface="Times New Roman" panose="02020603050405020304" pitchFamily="18" charset="0"/>
              </a:defRPr>
            </a:lvl1pPr>
          </a:lstStyle>
          <a:p>
            <a:r>
              <a:rPr lang="en-US" altLang="zh-CN" dirty="0"/>
              <a:t>My oil painting freezes a relaxing Sunday morning in a park. Vibrant greens dominate the canvas, portraying the lush landscape. Benches are dotted with readers, cyclists ride along the shady lane, and families have picnic on the grassland. In</a:t>
            </a:r>
            <a:r>
              <a:rPr lang="zh-CN" altLang="en-US" dirty="0"/>
              <a:t> </a:t>
            </a:r>
            <a:r>
              <a:rPr lang="en-US" altLang="zh-CN" dirty="0"/>
              <a:t>my eyes, the park is an escape from the bustle, a place to recharge and rejuvenate the soul (</a:t>
            </a:r>
            <a:r>
              <a:rPr lang="zh-CN" altLang="en-US" dirty="0"/>
              <a:t>恢复活力</a:t>
            </a:r>
            <a:r>
              <a:rPr lang="en-US" altLang="zh-CN" dirty="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水彩晕染背景图背景图片-水彩晕染背景图背景素材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t="20674" b="23076"/>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17633" y="123792"/>
            <a:ext cx="11556733" cy="6555641"/>
          </a:xfrm>
          <a:prstGeom prst="rect">
            <a:avLst/>
          </a:prstGeom>
          <a:noFill/>
        </p:spPr>
        <p:txBody>
          <a:bodyPr wrap="square">
            <a:spAutoFit/>
          </a:bodyPr>
          <a:lstStyle/>
          <a:p>
            <a:pPr algn="just">
              <a:lnSpc>
                <a:spcPts val="2800"/>
              </a:lnSpc>
            </a:pPr>
            <a:r>
              <a:rPr lang="zh-CN" altLang="en-US" sz="2500" b="1" i="0" dirty="0">
                <a:solidFill>
                  <a:srgbClr val="05073B"/>
                </a:solidFill>
                <a:effectLst/>
                <a:latin typeface="Times New Roman" panose="02020603050405020304" pitchFamily="18" charset="0"/>
                <a:cs typeface="Times New Roman" panose="02020603050405020304" pitchFamily="18" charset="0"/>
              </a:rPr>
              <a:t>下水作文：</a:t>
            </a:r>
            <a:endParaRPr lang="en-US" altLang="zh-CN" sz="2500" b="1" i="0" dirty="0">
              <a:solidFill>
                <a:srgbClr val="05073B"/>
              </a:solidFill>
              <a:effectLst/>
              <a:latin typeface="Times New Roman" panose="02020603050405020304" pitchFamily="18" charset="0"/>
              <a:cs typeface="Times New Roman" panose="02020603050405020304" pitchFamily="18" charset="0"/>
            </a:endParaRPr>
          </a:p>
          <a:p>
            <a:pPr algn="just">
              <a:lnSpc>
                <a:spcPts val="2800"/>
              </a:lnSpc>
            </a:pPr>
            <a:r>
              <a:rPr lang="en-US" altLang="zh-CN" sz="2500" b="1" i="0" u="sng" dirty="0">
                <a:solidFill>
                  <a:srgbClr val="05073B"/>
                </a:solidFill>
                <a:effectLst/>
                <a:latin typeface="Times New Roman" panose="02020603050405020304" pitchFamily="18" charset="0"/>
                <a:cs typeface="Times New Roman" panose="02020603050405020304" pitchFamily="18" charset="0"/>
              </a:rPr>
              <a:t>Dear Chris,</a:t>
            </a:r>
            <a:endParaRPr lang="en-US" altLang="zh-CN" sz="2500" b="1" i="0" u="sng" dirty="0">
              <a:solidFill>
                <a:srgbClr val="05073B"/>
              </a:solidFill>
              <a:effectLst/>
              <a:latin typeface="Times New Roman" panose="02020603050405020304" pitchFamily="18" charset="0"/>
              <a:cs typeface="Times New Roman" panose="02020603050405020304" pitchFamily="18" charset="0"/>
            </a:endParaRPr>
          </a:p>
          <a:p>
            <a:pPr indent="457200" algn="just">
              <a:lnSpc>
                <a:spcPts val="2800"/>
              </a:lnSpc>
            </a:pPr>
            <a:r>
              <a:rPr lang="en-US" altLang="zh-CN" sz="2500" b="1" i="0" u="sng" dirty="0">
                <a:solidFill>
                  <a:srgbClr val="05073B"/>
                </a:solidFill>
                <a:effectLst/>
                <a:latin typeface="Times New Roman" panose="02020603050405020304" pitchFamily="18" charset="0"/>
                <a:cs typeface="Times New Roman" panose="02020603050405020304" pitchFamily="18" charset="0"/>
              </a:rPr>
              <a:t>I’m writing to share with you an art class I had in a park last Friday.  </a:t>
            </a:r>
            <a:r>
              <a:rPr lang="zh-CN" altLang="en-US" sz="2500" b="1" i="0" dirty="0">
                <a:solidFill>
                  <a:schemeClr val="bg1"/>
                </a:solidFill>
                <a:effectLst/>
                <a:highlight>
                  <a:srgbClr val="008000"/>
                </a:highlight>
                <a:latin typeface="Times New Roman" panose="02020603050405020304" pitchFamily="18" charset="0"/>
                <a:cs typeface="Times New Roman" panose="02020603050405020304" pitchFamily="18" charset="0"/>
              </a:rPr>
              <a:t>（背景介绍）</a:t>
            </a:r>
            <a:endParaRPr lang="en-US" altLang="zh-CN" sz="2500" b="1" i="0" dirty="0">
              <a:solidFill>
                <a:schemeClr val="bg1"/>
              </a:solidFill>
              <a:effectLst/>
              <a:highlight>
                <a:srgbClr val="008000"/>
              </a:highlight>
              <a:latin typeface="Times New Roman" panose="02020603050405020304" pitchFamily="18" charset="0"/>
              <a:cs typeface="Times New Roman" panose="02020603050405020304" pitchFamily="18" charset="0"/>
            </a:endParaRPr>
          </a:p>
          <a:p>
            <a:pPr indent="457200" algn="just">
              <a:lnSpc>
                <a:spcPts val="2800"/>
              </a:lnSpc>
            </a:pPr>
            <a:r>
              <a:rPr lang="en-US" altLang="zh-CN" sz="2500" b="1" i="0" dirty="0">
                <a:solidFill>
                  <a:srgbClr val="05073B"/>
                </a:solidFill>
                <a:effectLst/>
                <a:latin typeface="Times New Roman" panose="02020603050405020304" pitchFamily="18" charset="0"/>
                <a:cs typeface="Times New Roman" panose="02020603050405020304" pitchFamily="18" charset="0"/>
              </a:rPr>
              <a:t>The special outdoor session unfolded with our art teacher encouraging us to </a:t>
            </a:r>
            <a:r>
              <a:rPr lang="en-US" altLang="zh-CN" sz="2500" b="1"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draw inspiration from nature and unleash (</a:t>
            </a:r>
            <a:r>
              <a:rPr lang="zh-CN" altLang="en-US" sz="2500" b="1"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释放</a:t>
            </a:r>
            <a:r>
              <a:rPr lang="en-US" altLang="zh-CN" sz="2500" b="1"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artist within us</a:t>
            </a:r>
            <a:r>
              <a:rPr lang="en-US" altLang="zh-CN" sz="2500" b="1" i="0" dirty="0">
                <a:solidFill>
                  <a:srgbClr val="05073B"/>
                </a:solidFill>
                <a:effectLst/>
                <a:latin typeface="Times New Roman" panose="02020603050405020304" pitchFamily="18" charset="0"/>
                <a:cs typeface="Times New Roman" panose="02020603050405020304" pitchFamily="18" charset="0"/>
              </a:rPr>
              <a:t>. </a:t>
            </a:r>
            <a:r>
              <a:rPr lang="zh-CN" altLang="en-US" sz="2500" b="1" i="0" dirty="0">
                <a:solidFill>
                  <a:schemeClr val="bg1"/>
                </a:solidFill>
                <a:effectLst/>
                <a:highlight>
                  <a:srgbClr val="008000"/>
                </a:highlight>
                <a:latin typeface="Times New Roman" panose="02020603050405020304" pitchFamily="18" charset="0"/>
                <a:cs typeface="Times New Roman" panose="02020603050405020304" pitchFamily="18" charset="0"/>
              </a:rPr>
              <a:t>（活动介绍）</a:t>
            </a:r>
            <a:r>
              <a:rPr lang="en-US" altLang="zh-CN" sz="2500" b="1" i="0" dirty="0">
                <a:solidFill>
                  <a:srgbClr val="05073B"/>
                </a:solidFill>
                <a:effectLst/>
                <a:latin typeface="Times New Roman" panose="02020603050405020304" pitchFamily="18" charset="0"/>
                <a:cs typeface="Times New Roman" panose="02020603050405020304" pitchFamily="18" charset="0"/>
              </a:rPr>
              <a:t> As for me, my artwork focuses on capturing the beauty of a blooming cherry blossom tree. The soft pink petals against the lush green leaves make for a striking contrast, which I tried my best to replicate on my canvas. The finished product conveys </a:t>
            </a:r>
            <a:r>
              <a:rPr lang="en-US" altLang="zh-CN" sz="2500" b="1" dirty="0">
                <a:solidFill>
                  <a:srgbClr val="05073B"/>
                </a:solidFill>
                <a:latin typeface="Times New Roman" panose="02020603050405020304" pitchFamily="18" charset="0"/>
                <a:cs typeface="Times New Roman" panose="02020603050405020304" pitchFamily="18" charset="0"/>
              </a:rPr>
              <a:t>invigorating </a:t>
            </a:r>
            <a:r>
              <a:rPr lang="en-US" altLang="zh-CN" sz="2500" b="1" i="0" dirty="0">
                <a:solidFill>
                  <a:srgbClr val="05073B"/>
                </a:solidFill>
                <a:effectLst/>
                <a:latin typeface="Times New Roman" panose="02020603050405020304" pitchFamily="18" charset="0"/>
                <a:cs typeface="Times New Roman" panose="02020603050405020304" pitchFamily="18" charset="0"/>
              </a:rPr>
              <a:t>warmth, romance and peace. </a:t>
            </a:r>
            <a:r>
              <a:rPr lang="zh-CN" altLang="en-US" sz="2500" b="1" i="0" dirty="0">
                <a:solidFill>
                  <a:schemeClr val="bg1"/>
                </a:solidFill>
                <a:effectLst/>
                <a:highlight>
                  <a:srgbClr val="008000"/>
                </a:highlight>
                <a:latin typeface="Times New Roman" panose="02020603050405020304" pitchFamily="18" charset="0"/>
                <a:cs typeface="Times New Roman" panose="02020603050405020304" pitchFamily="18" charset="0"/>
              </a:rPr>
              <a:t>（作品介绍）</a:t>
            </a:r>
            <a:endParaRPr lang="en-US" altLang="zh-CN" sz="2500" b="1" i="0" dirty="0">
              <a:solidFill>
                <a:schemeClr val="bg1"/>
              </a:solidFill>
              <a:effectLst/>
              <a:highlight>
                <a:srgbClr val="008000"/>
              </a:highlight>
              <a:latin typeface="Times New Roman" panose="02020603050405020304" pitchFamily="18" charset="0"/>
              <a:cs typeface="Times New Roman" panose="02020603050405020304" pitchFamily="18" charset="0"/>
            </a:endParaRPr>
          </a:p>
          <a:p>
            <a:pPr indent="457200" algn="just">
              <a:lnSpc>
                <a:spcPts val="2800"/>
              </a:lnSpc>
            </a:pPr>
            <a:r>
              <a:rPr lang="en-US" altLang="zh-CN" sz="2500" b="1" i="0" dirty="0">
                <a:solidFill>
                  <a:srgbClr val="05073B"/>
                </a:solidFill>
                <a:effectLst/>
                <a:latin typeface="Times New Roman" panose="02020603050405020304" pitchFamily="18" charset="0"/>
                <a:cs typeface="Times New Roman" panose="02020603050405020304" pitchFamily="18" charset="0"/>
              </a:rPr>
              <a:t>The experience was truly transformative. Being immersed in nature allowed me to </a:t>
            </a:r>
            <a:r>
              <a:rPr lang="en-US" altLang="zh-CN" sz="2500" b="1" dirty="0">
                <a:solidFill>
                  <a:srgbClr val="05073B"/>
                </a:solidFill>
                <a:latin typeface="Times New Roman" panose="02020603050405020304" pitchFamily="18" charset="0"/>
                <a:cs typeface="Times New Roman" panose="02020603050405020304" pitchFamily="18" charset="0"/>
              </a:rPr>
              <a:t>relax, fuel my inspiration and </a:t>
            </a:r>
            <a:r>
              <a:rPr lang="en-US" altLang="zh-CN" sz="2500" b="1" i="0" dirty="0">
                <a:solidFill>
                  <a:srgbClr val="05073B"/>
                </a:solidFill>
                <a:effectLst/>
                <a:latin typeface="Times New Roman" panose="02020603050405020304" pitchFamily="18" charset="0"/>
                <a:cs typeface="Times New Roman" panose="02020603050405020304" pitchFamily="18" charset="0"/>
              </a:rPr>
              <a:t>genuinely express myself in </a:t>
            </a:r>
            <a:r>
              <a:rPr lang="en-US" altLang="zh-CN" sz="2500" b="1" dirty="0">
                <a:solidFill>
                  <a:srgbClr val="05073B"/>
                </a:solidFill>
                <a:latin typeface="Times New Roman" panose="02020603050405020304" pitchFamily="18" charset="0"/>
                <a:cs typeface="Times New Roman" panose="02020603050405020304" pitchFamily="18" charset="0"/>
              </a:rPr>
              <a:t>the creative art sanctuary.</a:t>
            </a:r>
            <a:r>
              <a:rPr lang="zh-CN" altLang="en-US" sz="2500" b="1" i="0" dirty="0">
                <a:solidFill>
                  <a:schemeClr val="bg1"/>
                </a:solidFill>
                <a:effectLst/>
                <a:highlight>
                  <a:srgbClr val="008000"/>
                </a:highlight>
                <a:latin typeface="Times New Roman" panose="02020603050405020304" pitchFamily="18" charset="0"/>
                <a:cs typeface="Times New Roman" panose="02020603050405020304" pitchFamily="18" charset="0"/>
              </a:rPr>
              <a:t> （个人感受）</a:t>
            </a:r>
            <a:endParaRPr lang="en-US" altLang="zh-CN" sz="2500" b="1" i="0" dirty="0">
              <a:solidFill>
                <a:schemeClr val="bg1"/>
              </a:solidFill>
              <a:effectLst/>
              <a:highlight>
                <a:srgbClr val="008000"/>
              </a:highlight>
              <a:latin typeface="Times New Roman" panose="02020603050405020304" pitchFamily="18" charset="0"/>
              <a:cs typeface="Times New Roman" panose="02020603050405020304" pitchFamily="18" charset="0"/>
            </a:endParaRPr>
          </a:p>
          <a:p>
            <a:pPr indent="457200" algn="just">
              <a:lnSpc>
                <a:spcPts val="2800"/>
              </a:lnSpc>
            </a:pPr>
            <a:r>
              <a:rPr lang="en-US" altLang="zh-CN" sz="2500" b="1" i="0" dirty="0">
                <a:solidFill>
                  <a:srgbClr val="05073B"/>
                </a:solidFill>
                <a:effectLst/>
                <a:latin typeface="Times New Roman" panose="02020603050405020304" pitchFamily="18" charset="0"/>
                <a:cs typeface="Times New Roman" panose="02020603050405020304" pitchFamily="18" charset="0"/>
              </a:rPr>
              <a:t>Attached is my painting. Hope it can give you a touch of nature’s serene and revitalizing essence. Looking forward to hearing about your similar experience.</a:t>
            </a:r>
            <a:r>
              <a:rPr lang="zh-CN" altLang="en-US" sz="2500" b="1" i="0" dirty="0">
                <a:solidFill>
                  <a:schemeClr val="bg1"/>
                </a:solidFill>
                <a:effectLst/>
                <a:highlight>
                  <a:srgbClr val="008000"/>
                </a:highlight>
                <a:latin typeface="Times New Roman" panose="02020603050405020304" pitchFamily="18" charset="0"/>
                <a:cs typeface="Times New Roman" panose="02020603050405020304" pitchFamily="18" charset="0"/>
              </a:rPr>
              <a:t>（结尾）</a:t>
            </a:r>
            <a:endParaRPr lang="en-US" altLang="zh-CN" sz="2500" b="1" i="0" dirty="0">
              <a:solidFill>
                <a:schemeClr val="bg1"/>
              </a:solidFill>
              <a:effectLst/>
              <a:highlight>
                <a:srgbClr val="008000"/>
              </a:highlight>
              <a:latin typeface="Times New Roman" panose="02020603050405020304" pitchFamily="18" charset="0"/>
              <a:cs typeface="Times New Roman" panose="02020603050405020304" pitchFamily="18" charset="0"/>
            </a:endParaRPr>
          </a:p>
          <a:p>
            <a:pPr algn="r">
              <a:lnSpc>
                <a:spcPts val="2800"/>
              </a:lnSpc>
            </a:pPr>
            <a:r>
              <a:rPr lang="en-US" altLang="zh-CN" sz="2500" b="1" i="0" dirty="0">
                <a:solidFill>
                  <a:srgbClr val="05073B"/>
                </a:solidFill>
                <a:effectLst/>
                <a:latin typeface="Times New Roman" panose="02020603050405020304" pitchFamily="18" charset="0"/>
                <a:cs typeface="Times New Roman" panose="02020603050405020304" pitchFamily="18" charset="0"/>
              </a:rPr>
              <a:t>Yours,</a:t>
            </a:r>
            <a:endParaRPr lang="en-US" altLang="zh-CN" sz="2500" b="1" i="0" dirty="0">
              <a:solidFill>
                <a:srgbClr val="05073B"/>
              </a:solidFill>
              <a:effectLst/>
              <a:latin typeface="Times New Roman" panose="02020603050405020304" pitchFamily="18" charset="0"/>
              <a:cs typeface="Times New Roman" panose="02020603050405020304" pitchFamily="18" charset="0"/>
            </a:endParaRPr>
          </a:p>
          <a:p>
            <a:pPr algn="r">
              <a:lnSpc>
                <a:spcPts val="2800"/>
              </a:lnSpc>
            </a:pPr>
            <a:r>
              <a:rPr lang="en-US" altLang="zh-CN" sz="2500" b="1" i="0" dirty="0">
                <a:solidFill>
                  <a:srgbClr val="05073B"/>
                </a:solidFill>
                <a:effectLst/>
                <a:latin typeface="Times New Roman" panose="02020603050405020304" pitchFamily="18" charset="0"/>
                <a:cs typeface="Times New Roman" panose="02020603050405020304" pitchFamily="18" charset="0"/>
              </a:rPr>
              <a:t> Hua</a:t>
            </a:r>
            <a:endParaRPr lang="en-US" altLang="zh-CN" sz="2500" b="1" i="0" dirty="0">
              <a:solidFill>
                <a:srgbClr val="05073B"/>
              </a:solidFill>
              <a:effectLst/>
              <a:latin typeface="Times New Roman" panose="02020603050405020304" pitchFamily="18" charset="0"/>
              <a:cs typeface="Times New Roman" panose="02020603050405020304" pitchFamily="18" charset="0"/>
            </a:endParaRPr>
          </a:p>
        </p:txBody>
      </p:sp>
      <p:sp>
        <p:nvSpPr>
          <p:cNvPr id="8" name="文本框 7"/>
          <p:cNvSpPr txBox="1"/>
          <p:nvPr/>
        </p:nvSpPr>
        <p:spPr>
          <a:xfrm>
            <a:off x="2355574" y="5793729"/>
            <a:ext cx="8450247" cy="707886"/>
          </a:xfrm>
          <a:prstGeom prst="rect">
            <a:avLst/>
          </a:prstGeom>
          <a:noFill/>
        </p:spPr>
        <p:txBody>
          <a:bodyPr wrap="square">
            <a:spAutoFit/>
          </a:bodyPr>
          <a:lstStyle/>
          <a:p>
            <a:r>
              <a:rPr lang="zh-CN" altLang="en-US" sz="4000" b="1" dirty="0">
                <a:solidFill>
                  <a:srgbClr val="FFFF00"/>
                </a:solidFill>
                <a:effectLst>
                  <a:outerShdw blurRad="38100" dist="38100" dir="2700000" algn="tl">
                    <a:srgbClr val="000000">
                      <a:alpha val="43137"/>
                    </a:srgbClr>
                  </a:outerShdw>
                </a:effectLst>
              </a:rPr>
              <a:t>卷面美</a:t>
            </a:r>
            <a:r>
              <a:rPr lang="en-US" altLang="zh-CN" sz="4000" b="1" dirty="0">
                <a:solidFill>
                  <a:srgbClr val="FFFF00"/>
                </a:solidFill>
                <a:effectLst>
                  <a:outerShdw blurRad="38100" dist="38100" dir="2700000" algn="tl">
                    <a:srgbClr val="000000">
                      <a:alpha val="43137"/>
                    </a:srgbClr>
                  </a:outerShdw>
                </a:effectLst>
              </a:rPr>
              <a:t>+</a:t>
            </a:r>
            <a:r>
              <a:rPr lang="zh-CN" altLang="en-US" sz="4000" b="1" dirty="0">
                <a:solidFill>
                  <a:srgbClr val="FFFF00"/>
                </a:solidFill>
                <a:effectLst>
                  <a:outerShdw blurRad="38100" dist="38100" dir="2700000" algn="tl">
                    <a:srgbClr val="000000">
                      <a:alpha val="43137"/>
                    </a:srgbClr>
                  </a:outerShdw>
                </a:effectLst>
              </a:rPr>
              <a:t>结构美</a:t>
            </a:r>
            <a:r>
              <a:rPr lang="en-US" altLang="zh-CN" sz="4000" b="1" dirty="0">
                <a:solidFill>
                  <a:srgbClr val="FFFF00"/>
                </a:solidFill>
                <a:effectLst>
                  <a:outerShdw blurRad="38100" dist="38100" dir="2700000" algn="tl">
                    <a:srgbClr val="000000">
                      <a:alpha val="43137"/>
                    </a:srgbClr>
                  </a:outerShdw>
                </a:effectLst>
              </a:rPr>
              <a:t>+</a:t>
            </a:r>
            <a:r>
              <a:rPr lang="zh-CN" altLang="en-US" sz="4000" b="1" dirty="0">
                <a:solidFill>
                  <a:srgbClr val="FFFF00"/>
                </a:solidFill>
                <a:effectLst>
                  <a:outerShdw blurRad="38100" dist="38100" dir="2700000" algn="tl">
                    <a:srgbClr val="000000">
                      <a:alpha val="43137"/>
                    </a:srgbClr>
                  </a:outerShdw>
                </a:effectLst>
              </a:rPr>
              <a:t>语言美</a:t>
            </a:r>
            <a:r>
              <a:rPr lang="en-US" altLang="zh-CN" sz="4000" b="1" dirty="0">
                <a:solidFill>
                  <a:srgbClr val="FFFF00"/>
                </a:solidFill>
                <a:effectLst>
                  <a:outerShdw blurRad="38100" dist="38100" dir="2700000" algn="tl">
                    <a:srgbClr val="000000">
                      <a:alpha val="43137"/>
                    </a:srgbClr>
                  </a:outerShdw>
                </a:effectLst>
              </a:rPr>
              <a:t>=</a:t>
            </a:r>
            <a:r>
              <a:rPr lang="zh-CN" altLang="en-US" sz="4000" b="1" dirty="0">
                <a:solidFill>
                  <a:srgbClr val="FFFF00"/>
                </a:solidFill>
                <a:effectLst>
                  <a:outerShdw blurRad="38100" dist="38100" dir="2700000" algn="tl">
                    <a:srgbClr val="000000">
                      <a:alpha val="43137"/>
                    </a:srgbClr>
                  </a:outerShdw>
                </a:effectLst>
              </a:rPr>
              <a:t>分数美</a:t>
            </a:r>
            <a:endParaRPr lang="zh-CN" altLang="en-US" sz="40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23737" y="2152851"/>
            <a:ext cx="6665319" cy="1077218"/>
          </a:xfrm>
          <a:prstGeom prst="rect">
            <a:avLst/>
          </a:prstGeom>
          <a:noFill/>
        </p:spPr>
        <p:txBody>
          <a:bodyPr wrap="square">
            <a:spAutoFit/>
          </a:bodyPr>
          <a:lstStyle/>
          <a:p>
            <a:r>
              <a:rPr lang="zh-CN" altLang="en-US" sz="3200" b="1" dirty="0">
                <a:solidFill>
                  <a:srgbClr val="002060"/>
                </a:solidFill>
              </a:rPr>
              <a:t>描述美</a:t>
            </a:r>
            <a:endParaRPr lang="en-US" altLang="zh-CN" sz="3200" b="1" dirty="0">
              <a:solidFill>
                <a:srgbClr val="002060"/>
              </a:solidFill>
            </a:endParaRPr>
          </a:p>
          <a:p>
            <a:r>
              <a:rPr lang="en-US" altLang="zh-CN" sz="3200" b="1" dirty="0">
                <a:solidFill>
                  <a:srgbClr val="002060"/>
                </a:solidFill>
              </a:rPr>
              <a:t>from </a:t>
            </a:r>
            <a:r>
              <a:rPr lang="en-US" altLang="zh-CN" sz="3200" b="1" dirty="0">
                <a:solidFill>
                  <a:srgbClr val="FF0000"/>
                </a:solidFill>
              </a:rPr>
              <a:t>pictures</a:t>
            </a:r>
            <a:r>
              <a:rPr lang="en-US" altLang="zh-CN" sz="3200" b="1" dirty="0">
                <a:solidFill>
                  <a:srgbClr val="002060"/>
                </a:solidFill>
              </a:rPr>
              <a:t> to words</a:t>
            </a:r>
            <a:endParaRPr lang="zh-CN" altLang="en-US" sz="3200" dirty="0"/>
          </a:p>
        </p:txBody>
      </p:sp>
      <p:sp>
        <p:nvSpPr>
          <p:cNvPr id="10" name="文本框 9"/>
          <p:cNvSpPr txBox="1"/>
          <p:nvPr/>
        </p:nvSpPr>
        <p:spPr>
          <a:xfrm>
            <a:off x="798394" y="175270"/>
            <a:ext cx="10997158" cy="1754326"/>
          </a:xfrm>
          <a:prstGeom prst="rect">
            <a:avLst/>
          </a:prstGeom>
          <a:noFill/>
        </p:spPr>
        <p:txBody>
          <a:bodyPr wrap="square">
            <a:spAutoFit/>
          </a:bodyPr>
          <a:lstStyle/>
          <a:p>
            <a:r>
              <a:rPr lang="en-US" altLang="zh-CN" sz="3600" dirty="0"/>
              <a:t>        </a:t>
            </a:r>
            <a:r>
              <a:rPr lang="zh-CN" altLang="en-US" sz="3600" dirty="0"/>
              <a:t>美育，又称美感教育。即通过培养人们</a:t>
            </a:r>
            <a:r>
              <a:rPr lang="zh-CN" altLang="en-US" sz="3600" b="1" dirty="0">
                <a:solidFill>
                  <a:srgbClr val="FF0000"/>
                </a:solidFill>
              </a:rPr>
              <a:t>认识美</a:t>
            </a:r>
            <a:r>
              <a:rPr lang="zh-CN" altLang="en-US" sz="3600" dirty="0"/>
              <a:t>、</a:t>
            </a:r>
            <a:r>
              <a:rPr lang="zh-CN" altLang="en-US" sz="3600" b="1" dirty="0">
                <a:solidFill>
                  <a:srgbClr val="FF0000"/>
                </a:solidFill>
              </a:rPr>
              <a:t>体验美</a:t>
            </a:r>
            <a:r>
              <a:rPr lang="zh-CN" altLang="en-US" sz="3600" dirty="0"/>
              <a:t>、</a:t>
            </a:r>
            <a:r>
              <a:rPr lang="zh-CN" altLang="en-US" sz="3600" b="1" dirty="0">
                <a:solidFill>
                  <a:srgbClr val="FF0000"/>
                </a:solidFill>
              </a:rPr>
              <a:t>感受美</a:t>
            </a:r>
            <a:r>
              <a:rPr lang="zh-CN" altLang="en-US" sz="3600" dirty="0"/>
              <a:t>、</a:t>
            </a:r>
            <a:r>
              <a:rPr lang="zh-CN" altLang="en-US" sz="3600" b="1" dirty="0">
                <a:solidFill>
                  <a:srgbClr val="FF0000"/>
                </a:solidFill>
              </a:rPr>
              <a:t>欣赏美</a:t>
            </a:r>
            <a:r>
              <a:rPr lang="zh-CN" altLang="en-US" sz="3600" dirty="0"/>
              <a:t>和</a:t>
            </a:r>
            <a:r>
              <a:rPr lang="zh-CN" altLang="en-US" sz="3600" b="1" dirty="0">
                <a:solidFill>
                  <a:srgbClr val="FF0000"/>
                </a:solidFill>
              </a:rPr>
              <a:t>创造美</a:t>
            </a:r>
            <a:r>
              <a:rPr lang="zh-CN" altLang="en-US" sz="3600" dirty="0"/>
              <a:t>的能力，从而使我们</a:t>
            </a:r>
            <a:r>
              <a:rPr lang="zh-CN" altLang="en-US" sz="3600" u="sng" dirty="0"/>
              <a:t>具有美的理想、美的情操、美的品格和美的素养</a:t>
            </a:r>
            <a:r>
              <a:rPr lang="zh-CN" altLang="en-US" sz="3600" dirty="0"/>
              <a:t>。</a:t>
            </a:r>
            <a:endParaRPr lang="zh-CN" altLang="en-US" sz="3600" dirty="0"/>
          </a:p>
        </p:txBody>
      </p:sp>
      <p:pic>
        <p:nvPicPr>
          <p:cNvPr id="1026" name="Picture 2" descr="Low Tide at Pourville 02高清大图赏析 莫奈真迹扫描完整全图下载 | 寻古文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7712" y="2030345"/>
            <a:ext cx="2779027" cy="2466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Glory of Beijing Opera – Miami High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795" y="3230069"/>
            <a:ext cx="2125828" cy="317222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5948517" y="3223318"/>
            <a:ext cx="6097136" cy="584775"/>
          </a:xfrm>
          <a:prstGeom prst="rect">
            <a:avLst/>
          </a:prstGeom>
          <a:noFill/>
        </p:spPr>
        <p:txBody>
          <a:bodyPr wrap="square">
            <a:spAutoFit/>
          </a:bodyPr>
          <a:lstStyle/>
          <a:p>
            <a:r>
              <a:rPr lang="en-US" altLang="zh-CN" sz="3200" b="1" dirty="0">
                <a:solidFill>
                  <a:srgbClr val="002060"/>
                </a:solidFill>
              </a:rPr>
              <a:t>from </a:t>
            </a:r>
            <a:r>
              <a:rPr lang="en-US" altLang="zh-CN" sz="3200" b="1" dirty="0">
                <a:solidFill>
                  <a:srgbClr val="FF0000"/>
                </a:solidFill>
              </a:rPr>
              <a:t>costumes</a:t>
            </a:r>
            <a:r>
              <a:rPr lang="en-US" altLang="zh-CN" sz="3200" b="1" dirty="0">
                <a:solidFill>
                  <a:srgbClr val="002060"/>
                </a:solidFill>
              </a:rPr>
              <a:t> to words</a:t>
            </a:r>
            <a:endParaRPr lang="zh-CN" altLang="en-US" sz="3200" dirty="0"/>
          </a:p>
        </p:txBody>
      </p:sp>
      <p:pic>
        <p:nvPicPr>
          <p:cNvPr id="7" name="图片 6"/>
          <p:cNvPicPr>
            <a:picLocks noChangeAspect="1"/>
          </p:cNvPicPr>
          <p:nvPr/>
        </p:nvPicPr>
        <p:blipFill>
          <a:blip r:embed="rId3"/>
          <a:stretch>
            <a:fillRect/>
          </a:stretch>
        </p:blipFill>
        <p:spPr>
          <a:xfrm>
            <a:off x="5776679" y="4727031"/>
            <a:ext cx="3336944" cy="1841993"/>
          </a:xfrm>
          <a:prstGeom prst="rect">
            <a:avLst/>
          </a:prstGeom>
        </p:spPr>
      </p:pic>
      <p:sp>
        <p:nvSpPr>
          <p:cNvPr id="8" name="文本框 7"/>
          <p:cNvSpPr txBox="1"/>
          <p:nvPr/>
        </p:nvSpPr>
        <p:spPr>
          <a:xfrm>
            <a:off x="6567220" y="3801202"/>
            <a:ext cx="6097136" cy="584775"/>
          </a:xfrm>
          <a:prstGeom prst="rect">
            <a:avLst/>
          </a:prstGeom>
          <a:noFill/>
        </p:spPr>
        <p:txBody>
          <a:bodyPr wrap="square">
            <a:spAutoFit/>
          </a:bodyPr>
          <a:lstStyle/>
          <a:p>
            <a:r>
              <a:rPr lang="en-US" altLang="zh-CN" sz="3200" b="1" dirty="0">
                <a:solidFill>
                  <a:srgbClr val="002060"/>
                </a:solidFill>
              </a:rPr>
              <a:t>from </a:t>
            </a:r>
            <a:r>
              <a:rPr lang="en-US" altLang="zh-CN" sz="3200" b="1" dirty="0">
                <a:solidFill>
                  <a:srgbClr val="FF0000"/>
                </a:solidFill>
              </a:rPr>
              <a:t>procedures</a:t>
            </a:r>
            <a:r>
              <a:rPr lang="en-US" altLang="zh-CN" sz="3200" b="1" dirty="0">
                <a:solidFill>
                  <a:srgbClr val="002060"/>
                </a:solidFill>
              </a:rPr>
              <a:t> to words</a:t>
            </a:r>
            <a:endParaRPr lang="zh-CN" altLang="en-US" sz="3200" dirty="0"/>
          </a:p>
        </p:txBody>
      </p:sp>
      <p:sp>
        <p:nvSpPr>
          <p:cNvPr id="9" name="文本框 8"/>
          <p:cNvSpPr txBox="1"/>
          <p:nvPr/>
        </p:nvSpPr>
        <p:spPr>
          <a:xfrm>
            <a:off x="9335729" y="4300536"/>
            <a:ext cx="2538086" cy="584775"/>
          </a:xfrm>
          <a:prstGeom prst="rect">
            <a:avLst/>
          </a:prstGeom>
          <a:noFill/>
        </p:spPr>
        <p:txBody>
          <a:bodyPr wrap="square">
            <a:spAutoFit/>
          </a:bodyPr>
          <a:lstStyle/>
          <a:p>
            <a:r>
              <a:rPr lang="en-US" altLang="zh-CN" sz="3200" b="1" dirty="0">
                <a:solidFill>
                  <a:srgbClr val="002060"/>
                </a:solidFill>
              </a:rPr>
              <a:t>…</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82389" y="265077"/>
            <a:ext cx="10793958" cy="2062103"/>
          </a:xfrm>
          <a:prstGeom prst="rect">
            <a:avLst/>
          </a:prstGeom>
          <a:noFill/>
        </p:spPr>
        <p:txBody>
          <a:bodyPr wrap="square">
            <a:spAutoFit/>
          </a:bodyPr>
          <a:lstStyle/>
          <a:p>
            <a:pPr algn="just"/>
            <a:r>
              <a:rPr lang="zh-CN" altLang="en-US" sz="3200" b="1"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同话题练习：</a:t>
            </a:r>
            <a:endParaRPr lang="en-US" altLang="zh-CN" sz="3200" b="1"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en-US"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2024.6</a:t>
            </a:r>
            <a:r>
              <a:rPr lang="zh-CN" altLang="en-US"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镇海中学模拟卷）</a:t>
            </a:r>
            <a:r>
              <a:rPr lang="zh-CN"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你校英文报社向大家发起了“我最喜欢的校园一角”的征文活动。请就此话题向报社投稿，要点包括：</a:t>
            </a:r>
            <a:r>
              <a:rPr lang="en-US" altLang="zh-CN" sz="3200" kern="100" dirty="0">
                <a:solidFill>
                  <a:srgbClr val="000000"/>
                </a:solidFill>
                <a:effectLst/>
                <a:latin typeface="Times New Roman" panose="02020603050405020304" pitchFamily="18" charset="0"/>
                <a:ea typeface="宋体" panose="02010600030101010101" pitchFamily="2" charset="-122"/>
              </a:rPr>
              <a:t>1.</a:t>
            </a:r>
            <a:r>
              <a:rPr lang="zh-CN"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介绍校园一角；</a:t>
            </a:r>
            <a:r>
              <a:rPr lang="en-US" altLang="zh-CN" sz="3200" kern="100" dirty="0">
                <a:solidFill>
                  <a:srgbClr val="000000"/>
                </a:solidFill>
                <a:effectLst/>
                <a:latin typeface="Times New Roman" panose="02020603050405020304" pitchFamily="18" charset="0"/>
                <a:ea typeface="宋体" panose="02010600030101010101" pitchFamily="2" charset="-122"/>
              </a:rPr>
              <a:t>2.</a:t>
            </a:r>
            <a:r>
              <a:rPr lang="zh-CN"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解释原因。</a:t>
            </a:r>
            <a:endParaRPr lang="zh-CN" altLang="en-US" sz="3200" dirty="0"/>
          </a:p>
        </p:txBody>
      </p:sp>
      <p:sp>
        <p:nvSpPr>
          <p:cNvPr id="7" name="文本框 6"/>
          <p:cNvSpPr txBox="1"/>
          <p:nvPr/>
        </p:nvSpPr>
        <p:spPr>
          <a:xfrm>
            <a:off x="715653" y="2501544"/>
            <a:ext cx="10965976" cy="3785652"/>
          </a:xfrm>
          <a:prstGeom prst="rect">
            <a:avLst/>
          </a:prstGeom>
          <a:noFill/>
        </p:spPr>
        <p:txBody>
          <a:bodyPr wrap="square">
            <a:spAutoFit/>
          </a:bodyPr>
          <a:lstStyle/>
          <a:p>
            <a:pPr algn="l"/>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官方范文：</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Favorite Spot on Campus (</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玫瑰花角</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On our campus, there’s a special place called the Rose Corner. It’s tucked away, covered in lovely rose bushes. Visiting there feels like stepping into a fairy tale. The air is sweet with the scent of roses, and the quiet rustle of leaves adds to the peaceful vibe.</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rPr>
              <a:t>     Why do I love this spot so much? It’s not just because of the pretty flowers; it’s because it’s so calm and peaceful. When life gets busy with classes and studying, the Rose Corner is like a haven where I can relax and think. It reminds me to slow down and enjoy the beauty around me. Being there helps me feel refreshed and ready to tackle whatever comes my way. That’s why it’s my favorite place on campus.</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 Beginner Art Classes Online That'll Help You Crush Your 2020 Goal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3128"/>
            <a:ext cx="12192000" cy="8144256"/>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493" t="2" r="18935" b="39232"/>
          <a:stretch>
            <a:fillRect/>
          </a:stretch>
        </p:blipFill>
        <p:spPr>
          <a:xfrm>
            <a:off x="1737781" y="1119117"/>
            <a:ext cx="10008000" cy="270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89211" y="1064524"/>
            <a:ext cx="11109279" cy="3108543"/>
          </a:xfrm>
          <a:prstGeom prst="rect">
            <a:avLst/>
          </a:prstGeom>
          <a:noFill/>
        </p:spPr>
        <p:txBody>
          <a:bodyPr wrap="square">
            <a:spAutoFit/>
          </a:bodyPr>
          <a:lstStyle/>
          <a:p>
            <a:pPr algn="just"/>
            <a:r>
              <a:rPr lang="zh-CN" altLang="en-US" sz="2800" b="0" i="0" dirty="0">
                <a:effectLst/>
                <a:highlight>
                  <a:srgbClr val="FFFFFF"/>
                </a:highlight>
                <a:latin typeface="楷体" panose="02010609060101010101" pitchFamily="49" charset="-122"/>
                <a:ea typeface="楷体" panose="02010609060101010101" pitchFamily="49" charset="-122"/>
              </a:rPr>
              <a:t>    假定你是李华，你们班上周五在公园上了一节美术课，请给英国好友</a:t>
            </a:r>
            <a:r>
              <a:rPr lang="en-US" altLang="zh-CN" sz="2800" b="0" i="0" dirty="0">
                <a:effectLst/>
                <a:highlight>
                  <a:srgbClr val="FFFFFF"/>
                </a:highlight>
                <a:latin typeface="楷体" panose="02010609060101010101" pitchFamily="49" charset="-122"/>
                <a:ea typeface="楷体" panose="02010609060101010101" pitchFamily="49" charset="-122"/>
              </a:rPr>
              <a:t>Chris</a:t>
            </a:r>
            <a:r>
              <a:rPr lang="zh-CN" altLang="en-US" sz="2800" b="0" i="0" dirty="0">
                <a:effectLst/>
                <a:highlight>
                  <a:srgbClr val="FFFFFF"/>
                </a:highlight>
                <a:latin typeface="楷体" panose="02010609060101010101" pitchFamily="49" charset="-122"/>
                <a:ea typeface="楷体" panose="02010609060101010101" pitchFamily="49" charset="-122"/>
              </a:rPr>
              <a:t>写一封邮件分享你的经历，内容包括：</a:t>
            </a:r>
            <a:endParaRPr lang="zh-CN" altLang="en-US" sz="2800" b="0" i="0" dirty="0">
              <a:effectLst/>
              <a:highlight>
                <a:srgbClr val="FFFFFF"/>
              </a:highlight>
              <a:latin typeface="楷体" panose="02010609060101010101" pitchFamily="49" charset="-122"/>
              <a:ea typeface="楷体" panose="02010609060101010101" pitchFamily="49" charset="-122"/>
            </a:endParaRPr>
          </a:p>
          <a:p>
            <a:pPr algn="just"/>
            <a:r>
              <a:rPr lang="en-US" altLang="zh-CN" sz="2800" b="0" i="0" dirty="0">
                <a:effectLst/>
                <a:highlight>
                  <a:srgbClr val="FFFFFF"/>
                </a:highlight>
                <a:latin typeface="楷体" panose="02010609060101010101" pitchFamily="49" charset="-122"/>
                <a:ea typeface="楷体" panose="02010609060101010101" pitchFamily="49" charset="-122"/>
              </a:rPr>
              <a:t>1</a:t>
            </a:r>
            <a:r>
              <a:rPr lang="en-US" altLang="zh-CN" sz="2800" dirty="0">
                <a:highlight>
                  <a:srgbClr val="FFFFFF"/>
                </a:highlight>
                <a:latin typeface="楷体" panose="02010609060101010101" pitchFamily="49" charset="-122"/>
                <a:ea typeface="楷体" panose="02010609060101010101" pitchFamily="49" charset="-122"/>
              </a:rPr>
              <a:t>.</a:t>
            </a:r>
            <a:r>
              <a:rPr lang="zh-CN" altLang="en-US" sz="2800" dirty="0">
                <a:highlight>
                  <a:srgbClr val="FFFFFF"/>
                </a:highlight>
                <a:latin typeface="楷体" panose="02010609060101010101" pitchFamily="49" charset="-122"/>
                <a:ea typeface="楷体" panose="02010609060101010101" pitchFamily="49" charset="-122"/>
              </a:rPr>
              <a:t> </a:t>
            </a:r>
            <a:r>
              <a:rPr lang="zh-CN" altLang="en-US" sz="2800" b="0" i="0" dirty="0">
                <a:effectLst/>
                <a:highlight>
                  <a:srgbClr val="FFFFFF"/>
                </a:highlight>
                <a:latin typeface="楷体" panose="02010609060101010101" pitchFamily="49" charset="-122"/>
                <a:ea typeface="楷体" panose="02010609060101010101" pitchFamily="49" charset="-122"/>
              </a:rPr>
              <a:t>你的作品内容；</a:t>
            </a:r>
            <a:endParaRPr lang="zh-CN" altLang="en-US" sz="2800" b="0" i="0" dirty="0">
              <a:effectLst/>
              <a:highlight>
                <a:srgbClr val="FFFFFF"/>
              </a:highlight>
              <a:latin typeface="楷体" panose="02010609060101010101" pitchFamily="49" charset="-122"/>
              <a:ea typeface="楷体" panose="02010609060101010101" pitchFamily="49" charset="-122"/>
            </a:endParaRPr>
          </a:p>
          <a:p>
            <a:pPr algn="just"/>
            <a:r>
              <a:rPr lang="en-US" altLang="zh-CN" sz="2800" b="0" i="0" dirty="0">
                <a:effectLst/>
                <a:highlight>
                  <a:srgbClr val="FFFFFF"/>
                </a:highlight>
                <a:latin typeface="楷体" panose="02010609060101010101" pitchFamily="49" charset="-122"/>
                <a:ea typeface="楷体" panose="02010609060101010101" pitchFamily="49" charset="-122"/>
              </a:rPr>
              <a:t>2. </a:t>
            </a:r>
            <a:r>
              <a:rPr lang="zh-CN" altLang="en-US" sz="2800" b="0" i="0" dirty="0">
                <a:effectLst/>
                <a:highlight>
                  <a:srgbClr val="FFFFFF"/>
                </a:highlight>
                <a:latin typeface="楷体" panose="02010609060101010101" pitchFamily="49" charset="-122"/>
                <a:ea typeface="楷体" panose="02010609060101010101" pitchFamily="49" charset="-122"/>
              </a:rPr>
              <a:t>你的感想。</a:t>
            </a:r>
            <a:endParaRPr lang="zh-CN" altLang="en-US" sz="2800" b="0" i="0" dirty="0">
              <a:effectLst/>
              <a:highlight>
                <a:srgbClr val="FFFFFF"/>
              </a:highlight>
              <a:latin typeface="楷体" panose="02010609060101010101" pitchFamily="49" charset="-122"/>
              <a:ea typeface="楷体" panose="02010609060101010101" pitchFamily="49" charset="-122"/>
            </a:endParaRPr>
          </a:p>
          <a:p>
            <a:pPr algn="just"/>
            <a:r>
              <a:rPr lang="zh-CN" altLang="en-US" sz="2800" b="0" i="0" dirty="0">
                <a:effectLst/>
                <a:highlight>
                  <a:srgbClr val="FFFFFF"/>
                </a:highlight>
                <a:latin typeface="楷体" panose="02010609060101010101" pitchFamily="49" charset="-122"/>
                <a:ea typeface="楷体" panose="02010609060101010101" pitchFamily="49" charset="-122"/>
              </a:rPr>
              <a:t>注意：</a:t>
            </a:r>
            <a:endParaRPr lang="zh-CN" altLang="en-US" sz="2800" b="0" i="0" dirty="0">
              <a:effectLst/>
              <a:highlight>
                <a:srgbClr val="FFFFFF"/>
              </a:highlight>
              <a:latin typeface="楷体" panose="02010609060101010101" pitchFamily="49" charset="-122"/>
              <a:ea typeface="楷体" panose="02010609060101010101" pitchFamily="49" charset="-122"/>
            </a:endParaRPr>
          </a:p>
          <a:p>
            <a:pPr algn="just"/>
            <a:r>
              <a:rPr lang="zh-CN" altLang="en-US" sz="2800" b="0" i="0" dirty="0">
                <a:effectLst/>
                <a:highlight>
                  <a:srgbClr val="FFFFFF"/>
                </a:highlight>
                <a:latin typeface="楷体" panose="02010609060101010101" pitchFamily="49" charset="-122"/>
                <a:ea typeface="楷体" panose="02010609060101010101" pitchFamily="49" charset="-122"/>
              </a:rPr>
              <a:t> </a:t>
            </a:r>
            <a:r>
              <a:rPr lang="en-US" altLang="zh-CN" sz="2800" b="0" i="0" dirty="0">
                <a:effectLst/>
                <a:highlight>
                  <a:srgbClr val="FFFFFF"/>
                </a:highlight>
                <a:latin typeface="楷体" panose="02010609060101010101" pitchFamily="49" charset="-122"/>
                <a:ea typeface="楷体" panose="02010609060101010101" pitchFamily="49" charset="-122"/>
              </a:rPr>
              <a:t>1. </a:t>
            </a:r>
            <a:r>
              <a:rPr lang="zh-CN" altLang="en-US" sz="2800" b="0" i="0" dirty="0">
                <a:effectLst/>
                <a:highlight>
                  <a:srgbClr val="FFFFFF"/>
                </a:highlight>
                <a:latin typeface="楷体" panose="02010609060101010101" pitchFamily="49" charset="-122"/>
                <a:ea typeface="楷体" panose="02010609060101010101" pitchFamily="49" charset="-122"/>
              </a:rPr>
              <a:t>写作词数应为</a:t>
            </a:r>
            <a:r>
              <a:rPr lang="en-US" altLang="zh-CN" sz="2800" b="0" i="0" dirty="0">
                <a:effectLst/>
                <a:highlight>
                  <a:srgbClr val="FFFFFF"/>
                </a:highlight>
                <a:latin typeface="楷体" panose="02010609060101010101" pitchFamily="49" charset="-122"/>
                <a:ea typeface="楷体" panose="02010609060101010101" pitchFamily="49" charset="-122"/>
              </a:rPr>
              <a:t>80</a:t>
            </a:r>
            <a:r>
              <a:rPr lang="zh-CN" altLang="en-US" sz="2800" b="0" i="0" dirty="0">
                <a:effectLst/>
                <a:highlight>
                  <a:srgbClr val="FFFFFF"/>
                </a:highlight>
                <a:latin typeface="楷体" panose="02010609060101010101" pitchFamily="49" charset="-122"/>
                <a:ea typeface="楷体" panose="02010609060101010101" pitchFamily="49" charset="-122"/>
              </a:rPr>
              <a:t>左右；</a:t>
            </a:r>
            <a:endParaRPr lang="zh-CN" altLang="en-US" sz="2800" b="0" i="0" dirty="0">
              <a:effectLst/>
              <a:highlight>
                <a:srgbClr val="FFFFFF"/>
              </a:highlight>
              <a:latin typeface="楷体" panose="02010609060101010101" pitchFamily="49" charset="-122"/>
              <a:ea typeface="楷体" panose="02010609060101010101" pitchFamily="49" charset="-122"/>
            </a:endParaRPr>
          </a:p>
          <a:p>
            <a:pPr algn="just"/>
            <a:r>
              <a:rPr lang="zh-CN" altLang="en-US" sz="2800" b="0" i="0" dirty="0">
                <a:effectLst/>
                <a:highlight>
                  <a:srgbClr val="FFFFFF"/>
                </a:highlight>
                <a:latin typeface="楷体" panose="02010609060101010101" pitchFamily="49" charset="-122"/>
                <a:ea typeface="楷体" panose="02010609060101010101" pitchFamily="49" charset="-122"/>
              </a:rPr>
              <a:t> </a:t>
            </a:r>
            <a:r>
              <a:rPr lang="en-US" altLang="zh-CN" sz="2800" b="0" i="0" dirty="0">
                <a:effectLst/>
                <a:highlight>
                  <a:srgbClr val="FFFFFF"/>
                </a:highlight>
                <a:latin typeface="楷体" panose="02010609060101010101" pitchFamily="49" charset="-122"/>
                <a:ea typeface="楷体" panose="02010609060101010101" pitchFamily="49" charset="-122"/>
              </a:rPr>
              <a:t>2. </a:t>
            </a:r>
            <a:r>
              <a:rPr lang="zh-CN" altLang="en-US" sz="2800" b="0" i="0" dirty="0">
                <a:effectLst/>
                <a:highlight>
                  <a:srgbClr val="FFFFFF"/>
                </a:highlight>
                <a:latin typeface="楷体" panose="02010609060101010101" pitchFamily="49" charset="-122"/>
                <a:ea typeface="楷体" panose="02010609060101010101" pitchFamily="49" charset="-122"/>
              </a:rPr>
              <a:t>请按如下格式在答题卡的相应位置作答。</a:t>
            </a:r>
            <a:endParaRPr lang="zh-CN" altLang="en-US" sz="2800" b="0" i="0" dirty="0">
              <a:effectLst/>
              <a:highlight>
                <a:srgbClr val="FFFFFF"/>
              </a:highlight>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8087" y="-204716"/>
            <a:ext cx="2286000" cy="2286000"/>
          </a:xfrm>
          <a:prstGeom prst="rect">
            <a:avLst/>
          </a:prstGeom>
        </p:spPr>
      </p:pic>
      <p:sp>
        <p:nvSpPr>
          <p:cNvPr id="7" name="文本框 6"/>
          <p:cNvSpPr txBox="1"/>
          <p:nvPr/>
        </p:nvSpPr>
        <p:spPr>
          <a:xfrm>
            <a:off x="1105469" y="4237036"/>
            <a:ext cx="1842447" cy="2246769"/>
          </a:xfrm>
          <a:prstGeom prst="rect">
            <a:avLst/>
          </a:prstGeom>
          <a:noFill/>
        </p:spPr>
        <p:txBody>
          <a:bodyPr wrap="square" rtlCol="0">
            <a:spAutoFit/>
          </a:bodyPr>
          <a:lstStyle/>
          <a:p>
            <a:r>
              <a:rPr lang="zh-CN" altLang="en-US" sz="2800" b="1" dirty="0">
                <a:solidFill>
                  <a:srgbClr val="0070C0"/>
                </a:solidFill>
                <a:effectLst>
                  <a:outerShdw blurRad="38100" dist="38100" dir="2700000" algn="tl">
                    <a:srgbClr val="000000">
                      <a:alpha val="43137"/>
                    </a:srgbClr>
                  </a:outerShdw>
                </a:effectLst>
              </a:rPr>
              <a:t>文体</a:t>
            </a:r>
            <a:endParaRPr lang="en-US" altLang="zh-CN" sz="2800" b="1" dirty="0">
              <a:solidFill>
                <a:srgbClr val="0070C0"/>
              </a:solidFill>
              <a:effectLst>
                <a:outerShdw blurRad="38100" dist="38100" dir="2700000" algn="tl">
                  <a:srgbClr val="000000">
                    <a:alpha val="43137"/>
                  </a:srgbClr>
                </a:outerShdw>
              </a:effectLst>
            </a:endParaRPr>
          </a:p>
          <a:p>
            <a:r>
              <a:rPr lang="zh-CN" altLang="en-US" sz="2800" b="1" dirty="0">
                <a:solidFill>
                  <a:srgbClr val="0070C0"/>
                </a:solidFill>
                <a:effectLst>
                  <a:outerShdw blurRad="38100" dist="38100" dir="2700000" algn="tl">
                    <a:srgbClr val="000000">
                      <a:alpha val="43137"/>
                    </a:srgbClr>
                  </a:outerShdw>
                </a:effectLst>
              </a:rPr>
              <a:t>时态</a:t>
            </a:r>
            <a:endParaRPr lang="en-US" altLang="zh-CN" sz="2800" b="1" dirty="0">
              <a:solidFill>
                <a:srgbClr val="0070C0"/>
              </a:solidFill>
              <a:effectLst>
                <a:outerShdw blurRad="38100" dist="38100" dir="2700000" algn="tl">
                  <a:srgbClr val="000000">
                    <a:alpha val="43137"/>
                  </a:srgbClr>
                </a:outerShdw>
              </a:effectLst>
            </a:endParaRPr>
          </a:p>
          <a:p>
            <a:r>
              <a:rPr lang="zh-CN" altLang="en-US" sz="2800" b="1" dirty="0">
                <a:solidFill>
                  <a:srgbClr val="0070C0"/>
                </a:solidFill>
                <a:effectLst>
                  <a:outerShdw blurRad="38100" dist="38100" dir="2700000" algn="tl">
                    <a:srgbClr val="000000">
                      <a:alpha val="43137"/>
                    </a:srgbClr>
                  </a:outerShdw>
                </a:effectLst>
              </a:rPr>
              <a:t>对象</a:t>
            </a:r>
            <a:endParaRPr lang="en-US" altLang="zh-CN" sz="2800" b="1" dirty="0">
              <a:solidFill>
                <a:srgbClr val="0070C0"/>
              </a:solidFill>
              <a:effectLst>
                <a:outerShdw blurRad="38100" dist="38100" dir="2700000" algn="tl">
                  <a:srgbClr val="000000">
                    <a:alpha val="43137"/>
                  </a:srgbClr>
                </a:outerShdw>
              </a:effectLst>
            </a:endParaRPr>
          </a:p>
          <a:p>
            <a:r>
              <a:rPr lang="zh-CN" altLang="en-US" sz="2800" b="1" dirty="0">
                <a:solidFill>
                  <a:srgbClr val="0070C0"/>
                </a:solidFill>
                <a:effectLst>
                  <a:outerShdw blurRad="38100" dist="38100" dir="2700000" algn="tl">
                    <a:srgbClr val="000000">
                      <a:alpha val="43137"/>
                    </a:srgbClr>
                  </a:outerShdw>
                </a:effectLst>
              </a:rPr>
              <a:t>关键词</a:t>
            </a:r>
            <a:endParaRPr lang="en-US" altLang="zh-CN" sz="2800" b="1" dirty="0">
              <a:solidFill>
                <a:srgbClr val="0070C0"/>
              </a:solidFill>
              <a:effectLst>
                <a:outerShdw blurRad="38100" dist="38100" dir="2700000" algn="tl">
                  <a:srgbClr val="000000">
                    <a:alpha val="43137"/>
                  </a:srgbClr>
                </a:outerShdw>
              </a:effectLst>
            </a:endParaRPr>
          </a:p>
          <a:p>
            <a:r>
              <a:rPr lang="zh-CN" altLang="en-US" sz="2800" b="1" dirty="0">
                <a:solidFill>
                  <a:srgbClr val="0070C0"/>
                </a:solidFill>
                <a:effectLst>
                  <a:outerShdw blurRad="38100" dist="38100" dir="2700000" algn="tl">
                    <a:srgbClr val="000000">
                      <a:alpha val="43137"/>
                    </a:srgbClr>
                  </a:outerShdw>
                </a:effectLst>
              </a:rPr>
              <a:t>写作目的</a:t>
            </a:r>
            <a:endParaRPr lang="zh-CN" altLang="en-US" sz="2800" b="1" dirty="0">
              <a:solidFill>
                <a:srgbClr val="0070C0"/>
              </a:solidFill>
              <a:effectLst>
                <a:outerShdw blurRad="38100" dist="38100" dir="2700000" algn="tl">
                  <a:srgbClr val="000000">
                    <a:alpha val="43137"/>
                  </a:srgbClr>
                </a:outerShdw>
              </a:effectLst>
            </a:endParaRPr>
          </a:p>
        </p:txBody>
      </p:sp>
      <p:sp>
        <p:nvSpPr>
          <p:cNvPr id="8" name="文本框 7"/>
          <p:cNvSpPr txBox="1"/>
          <p:nvPr/>
        </p:nvSpPr>
        <p:spPr>
          <a:xfrm>
            <a:off x="2845556" y="4258627"/>
            <a:ext cx="6514536" cy="2246769"/>
          </a:xfrm>
          <a:prstGeom prst="rect">
            <a:avLst/>
          </a:prstGeom>
          <a:noFill/>
        </p:spPr>
        <p:txBody>
          <a:bodyPr wrap="square" rtlCol="0">
            <a:spAutoFit/>
          </a:bodyPr>
          <a:lstStyle/>
          <a:p>
            <a:r>
              <a:rPr lang="zh-CN" altLang="en-US" sz="2800" b="1" dirty="0">
                <a:solidFill>
                  <a:schemeClr val="accent4">
                    <a:lumMod val="50000"/>
                  </a:schemeClr>
                </a:solidFill>
              </a:rPr>
              <a:t>邮件（明确格式）</a:t>
            </a:r>
            <a:endParaRPr lang="en-US" altLang="zh-CN" sz="2800" b="1" dirty="0">
              <a:solidFill>
                <a:schemeClr val="accent4">
                  <a:lumMod val="50000"/>
                </a:schemeClr>
              </a:solidFill>
            </a:endParaRPr>
          </a:p>
          <a:p>
            <a:r>
              <a:rPr lang="zh-CN" altLang="en-US" sz="2800" b="1" dirty="0">
                <a:solidFill>
                  <a:schemeClr val="accent4">
                    <a:lumMod val="50000"/>
                  </a:schemeClr>
                </a:solidFill>
              </a:rPr>
              <a:t>上周五</a:t>
            </a:r>
            <a:r>
              <a:rPr lang="en-US" altLang="zh-CN" sz="2800" b="1" dirty="0">
                <a:solidFill>
                  <a:schemeClr val="accent4">
                    <a:lumMod val="50000"/>
                  </a:schemeClr>
                </a:solidFill>
              </a:rPr>
              <a:t>——</a:t>
            </a:r>
            <a:r>
              <a:rPr lang="zh-CN" altLang="en-US" sz="2800" b="1" dirty="0">
                <a:solidFill>
                  <a:schemeClr val="accent4">
                    <a:lumMod val="50000"/>
                  </a:schemeClr>
                </a:solidFill>
              </a:rPr>
              <a:t>一般过去时</a:t>
            </a:r>
            <a:endParaRPr lang="en-US" altLang="zh-CN" sz="2800" b="1" dirty="0">
              <a:solidFill>
                <a:schemeClr val="accent4">
                  <a:lumMod val="50000"/>
                </a:schemeClr>
              </a:solidFill>
            </a:endParaRPr>
          </a:p>
          <a:p>
            <a:r>
              <a:rPr lang="zh-CN" altLang="en-US" sz="2800" b="1" dirty="0">
                <a:solidFill>
                  <a:schemeClr val="accent4">
                    <a:lumMod val="50000"/>
                  </a:schemeClr>
                </a:solidFill>
              </a:rPr>
              <a:t>好友</a:t>
            </a:r>
            <a:r>
              <a:rPr lang="en-US" altLang="zh-CN" sz="2800" b="1" dirty="0">
                <a:solidFill>
                  <a:schemeClr val="accent4">
                    <a:lumMod val="50000"/>
                  </a:schemeClr>
                </a:solidFill>
              </a:rPr>
              <a:t>Chris </a:t>
            </a:r>
            <a:r>
              <a:rPr lang="zh-CN" altLang="en-US" sz="2800" b="1" dirty="0">
                <a:solidFill>
                  <a:schemeClr val="accent4">
                    <a:lumMod val="50000"/>
                  </a:schemeClr>
                </a:solidFill>
              </a:rPr>
              <a:t>（开头寒暄；语言非正式）</a:t>
            </a:r>
            <a:endParaRPr lang="en-US" altLang="zh-CN" sz="2800" b="1" dirty="0">
              <a:solidFill>
                <a:schemeClr val="accent4">
                  <a:lumMod val="50000"/>
                </a:schemeClr>
              </a:solidFill>
            </a:endParaRPr>
          </a:p>
          <a:p>
            <a:r>
              <a:rPr lang="zh-CN" altLang="en-US" sz="2800" b="1" dirty="0">
                <a:solidFill>
                  <a:schemeClr val="accent4">
                    <a:lumMod val="50000"/>
                  </a:schemeClr>
                </a:solidFill>
              </a:rPr>
              <a:t>在公园上了一节美术课；作品；感想</a:t>
            </a:r>
            <a:endParaRPr lang="en-US" altLang="zh-CN" sz="2800" b="1" dirty="0">
              <a:solidFill>
                <a:schemeClr val="accent4">
                  <a:lumMod val="50000"/>
                </a:schemeClr>
              </a:solidFill>
            </a:endParaRPr>
          </a:p>
          <a:p>
            <a:r>
              <a:rPr lang="zh-CN" altLang="en-US" sz="2800" b="1" dirty="0">
                <a:solidFill>
                  <a:schemeClr val="accent4">
                    <a:lumMod val="50000"/>
                  </a:schemeClr>
                </a:solidFill>
              </a:rPr>
              <a:t>分享经历；描述作品；分享感受</a:t>
            </a:r>
            <a:endParaRPr lang="zh-CN" altLang="en-US" sz="2800" b="1" dirty="0">
              <a:solidFill>
                <a:schemeClr val="accent4">
                  <a:lumMod val="50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ing email in Blackboard – eLearning Support and Resources"/>
          <p:cNvPicPr>
            <a:picLocks noChangeAspect="1" noChangeArrowheads="1"/>
          </p:cNvPicPr>
          <p:nvPr/>
        </p:nvPicPr>
        <p:blipFill rotWithShape="1">
          <a:blip r:embed="rId1">
            <a:extLst>
              <a:ext uri="{28A0092B-C50C-407E-A947-70E740481C1C}">
                <a14:useLocalDpi xmlns:a14="http://schemas.microsoft.com/office/drawing/2010/main" val="0"/>
              </a:ext>
            </a:extLst>
          </a:blip>
          <a:srcRect l="3389" t="7814" b="11082"/>
          <a:stretch>
            <a:fillRect/>
          </a:stretch>
        </p:blipFill>
        <p:spPr bwMode="auto">
          <a:xfrm>
            <a:off x="1924333" y="122827"/>
            <a:ext cx="9273655" cy="6506905"/>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43" y="-177420"/>
            <a:ext cx="2286000" cy="2286000"/>
          </a:xfrm>
          <a:prstGeom prst="rect">
            <a:avLst/>
          </a:prstGeom>
        </p:spPr>
      </p:pic>
      <p:sp>
        <p:nvSpPr>
          <p:cNvPr id="4" name="文本框 3"/>
          <p:cNvSpPr txBox="1"/>
          <p:nvPr/>
        </p:nvSpPr>
        <p:spPr>
          <a:xfrm>
            <a:off x="4442346" y="1453486"/>
            <a:ext cx="4739754" cy="369332"/>
          </a:xfrm>
          <a:prstGeom prst="rect">
            <a:avLst/>
          </a:prstGeom>
          <a:solidFill>
            <a:schemeClr val="bg1"/>
          </a:solidFill>
        </p:spPr>
        <p:txBody>
          <a:bodyPr wrap="square" rtlCol="0">
            <a:spAutoFit/>
          </a:bodyPr>
          <a:lstStyle/>
          <a:p>
            <a:r>
              <a:rPr lang="en-US" altLang="zh-CN" b="1" dirty="0">
                <a:solidFill>
                  <a:srgbClr val="FF0000"/>
                </a:solidFill>
              </a:rPr>
              <a:t>an art class in the park  </a:t>
            </a:r>
            <a:endParaRPr lang="zh-CN" altLang="en-US" b="1" dirty="0">
              <a:solidFill>
                <a:srgbClr val="FF0000"/>
              </a:solidFill>
            </a:endParaRPr>
          </a:p>
        </p:txBody>
      </p:sp>
      <p:sp>
        <p:nvSpPr>
          <p:cNvPr id="7" name="文本框 6"/>
          <p:cNvSpPr txBox="1"/>
          <p:nvPr/>
        </p:nvSpPr>
        <p:spPr>
          <a:xfrm>
            <a:off x="994012" y="1941392"/>
            <a:ext cx="10722590" cy="461665"/>
          </a:xfrm>
          <a:prstGeom prst="rect">
            <a:avLst/>
          </a:prstGeom>
          <a:solidFill>
            <a:schemeClr val="bg1"/>
          </a:solidFill>
        </p:spPr>
        <p:txBody>
          <a:bodyPr wrap="square" rtlCol="0">
            <a:spAutoFit/>
          </a:bodyPr>
          <a:lstStyle/>
          <a:p>
            <a:endParaRPr lang="zh-CN" altLang="en-US" sz="2400" b="1" dirty="0">
              <a:latin typeface="Calibri" panose="020F0502020204030204" pitchFamily="34" charset="0"/>
              <a:cs typeface="Calibri" panose="020F0502020204030204" pitchFamily="34" charset="0"/>
            </a:endParaRPr>
          </a:p>
        </p:txBody>
      </p:sp>
      <p:sp>
        <p:nvSpPr>
          <p:cNvPr id="8" name="文本框 7"/>
          <p:cNvSpPr txBox="1"/>
          <p:nvPr/>
        </p:nvSpPr>
        <p:spPr>
          <a:xfrm>
            <a:off x="4442346" y="596248"/>
            <a:ext cx="4739754" cy="369332"/>
          </a:xfrm>
          <a:prstGeom prst="rect">
            <a:avLst/>
          </a:prstGeom>
          <a:solidFill>
            <a:schemeClr val="bg1"/>
          </a:solidFill>
        </p:spPr>
        <p:txBody>
          <a:bodyPr wrap="square" rtlCol="0">
            <a:spAutoFit/>
          </a:bodyPr>
          <a:lstStyle/>
          <a:p>
            <a:r>
              <a:rPr lang="en-US" altLang="zh-CN" b="1" dirty="0">
                <a:solidFill>
                  <a:srgbClr val="FF0000"/>
                </a:solidFill>
              </a:rPr>
              <a:t>Chris</a:t>
            </a:r>
            <a:endParaRPr lang="zh-CN" altLang="en-US" b="1" dirty="0">
              <a:solidFill>
                <a:srgbClr val="FF0000"/>
              </a:solidFill>
            </a:endParaRPr>
          </a:p>
        </p:txBody>
      </p:sp>
      <p:sp>
        <p:nvSpPr>
          <p:cNvPr id="9" name="文本框 8"/>
          <p:cNvSpPr txBox="1"/>
          <p:nvPr/>
        </p:nvSpPr>
        <p:spPr>
          <a:xfrm>
            <a:off x="4442346" y="965580"/>
            <a:ext cx="4739754" cy="369332"/>
          </a:xfrm>
          <a:prstGeom prst="rect">
            <a:avLst/>
          </a:prstGeom>
          <a:solidFill>
            <a:schemeClr val="bg1"/>
          </a:solidFill>
        </p:spPr>
        <p:txBody>
          <a:bodyPr wrap="square" rtlCol="0">
            <a:spAutoFit/>
          </a:bodyPr>
          <a:lstStyle/>
          <a:p>
            <a:r>
              <a:rPr lang="en-US" altLang="zh-CN" b="1" dirty="0">
                <a:solidFill>
                  <a:srgbClr val="FF0000"/>
                </a:solidFill>
              </a:rPr>
              <a:t>Li Hua</a:t>
            </a:r>
            <a:endParaRPr lang="zh-CN" altLang="en-US" b="1" dirty="0">
              <a:solidFill>
                <a:srgbClr val="FF0000"/>
              </a:solidFill>
            </a:endParaRPr>
          </a:p>
        </p:txBody>
      </p:sp>
      <p:sp>
        <p:nvSpPr>
          <p:cNvPr id="10" name="标注: 线形 9"/>
          <p:cNvSpPr/>
          <p:nvPr/>
        </p:nvSpPr>
        <p:spPr>
          <a:xfrm>
            <a:off x="820627" y="1941392"/>
            <a:ext cx="10722589" cy="1375014"/>
          </a:xfrm>
          <a:prstGeom prst="borderCallout1">
            <a:avLst>
              <a:gd name="adj1" fmla="val 100999"/>
              <a:gd name="adj2" fmla="val 36250"/>
              <a:gd name="adj3" fmla="val 105433"/>
              <a:gd name="adj4" fmla="val 44236"/>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r>
              <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Dear Chris, </a:t>
            </a:r>
            <a:endPar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r>
              <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I’m writing to share with you an art class I had in a park last Friday. </a:t>
            </a:r>
            <a:r>
              <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All the students were meticulously drawing pictures/ embarking on an artistic journey. </a:t>
            </a:r>
            <a:endParaRPr lang="zh-CN" alt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zh-CN" altLang="en-US" dirty="0"/>
          </a:p>
        </p:txBody>
      </p:sp>
      <p:sp>
        <p:nvSpPr>
          <p:cNvPr id="11" name="标注: 线形 10"/>
          <p:cNvSpPr/>
          <p:nvPr/>
        </p:nvSpPr>
        <p:spPr>
          <a:xfrm>
            <a:off x="820626" y="4039737"/>
            <a:ext cx="10722589" cy="2633173"/>
          </a:xfrm>
          <a:prstGeom prst="borderCallout1">
            <a:avLst>
              <a:gd name="adj1" fmla="val -4546"/>
              <a:gd name="adj2" fmla="val 55660"/>
              <a:gd name="adj3" fmla="val -1060"/>
              <a:gd name="adj4" fmla="val 65683"/>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❶ Any similar activities? Hope to hear from you soon!/Looking</a:t>
            </a:r>
            <a:r>
              <a:rPr lang="en-US" altLang="zh-CN" dirty="0"/>
              <a:t> </a:t>
            </a:r>
            <a:r>
              <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forward to hearing about your special stories. </a:t>
            </a:r>
            <a:endPar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ctr"/>
            <a:r>
              <a:rPr lang="en-US" altLang="zh-CN"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rPr>
              <a:t>(</a:t>
            </a:r>
            <a:r>
              <a:rPr lang="zh-CN" altLang="en-US"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rPr>
              <a:t>期待分享类似经历</a:t>
            </a:r>
            <a:r>
              <a:rPr lang="en-US" altLang="zh-CN"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rPr>
              <a:t>)</a:t>
            </a:r>
            <a:endParaRPr lang="en-US" altLang="zh-CN"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❷ Keep in touch and I’d like to know special courses in your school. </a:t>
            </a:r>
            <a:endPar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ctr"/>
            <a:r>
              <a:rPr lang="en-US" altLang="zh-CN"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rPr>
              <a:t>(</a:t>
            </a:r>
            <a:r>
              <a:rPr lang="zh-CN" altLang="en-US"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rPr>
              <a:t>期待分享独特课程</a:t>
            </a:r>
            <a:r>
              <a:rPr lang="en-US" altLang="zh-CN"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rPr>
              <a:t>)</a:t>
            </a:r>
            <a:endParaRPr lang="en-US" altLang="zh-CN"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❸ Attached is my painting. Hope it can give you a touch of nature’s serene and revitalizing essence.                       </a:t>
            </a:r>
            <a:r>
              <a:rPr lang="en-US" altLang="zh-CN"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rPr>
              <a:t>(</a:t>
            </a:r>
            <a:r>
              <a:rPr lang="zh-CN" altLang="en-US"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rPr>
              <a:t>分享画作和感受</a:t>
            </a:r>
            <a:r>
              <a:rPr lang="en-US" altLang="zh-CN" sz="2400" b="1" dirty="0">
                <a:solidFill>
                  <a:schemeClr val="bg1"/>
                </a:solidFill>
                <a:effectLst>
                  <a:outerShdw blurRad="38100" dist="38100" dir="2700000" algn="tl">
                    <a:srgbClr val="000000">
                      <a:alpha val="43137"/>
                    </a:srgbClr>
                  </a:outerShdw>
                </a:effectLst>
                <a:highlight>
                  <a:srgbClr val="000000"/>
                </a:highlight>
                <a:latin typeface="Calibri" panose="020F0502020204030204" pitchFamily="34" charset="0"/>
                <a:ea typeface="Calibri" panose="020F0502020204030204" pitchFamily="34" charset="0"/>
                <a:cs typeface="Calibri" panose="020F0502020204030204" pitchFamily="34" charset="0"/>
              </a:rPr>
              <a:t>)</a:t>
            </a:r>
            <a:endParaRPr lang="en-US" altLang="zh-CN"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endParaRPr lang="zh-CN" altLang="en-US"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33151" y="-219277"/>
            <a:ext cx="2560093" cy="2560093"/>
          </a:xfrm>
        </p:spPr>
      </p:pic>
      <p:sp>
        <p:nvSpPr>
          <p:cNvPr id="7" name="文本框 6"/>
          <p:cNvSpPr txBox="1"/>
          <p:nvPr/>
        </p:nvSpPr>
        <p:spPr>
          <a:xfrm>
            <a:off x="495957" y="903610"/>
            <a:ext cx="6213142" cy="2554545"/>
          </a:xfrm>
          <a:prstGeom prst="rect">
            <a:avLst/>
          </a:prstGeom>
          <a:noFill/>
        </p:spPr>
        <p:txBody>
          <a:bodyPr wrap="square">
            <a:spAutoFit/>
          </a:bodyPr>
          <a:lstStyle/>
          <a:p>
            <a:pPr marL="514350" indent="-514350" algn="just">
              <a:buAutoNum type="arabicPeriod"/>
            </a:pPr>
            <a:r>
              <a:rPr lang="zh-CN" altLang="en-US" sz="3200" b="1" i="0" dirty="0">
                <a:solidFill>
                  <a:srgbClr val="FF0000"/>
                </a:solidFill>
                <a:effectLst/>
                <a:highlight>
                  <a:srgbClr val="FFFFFF"/>
                </a:highlight>
                <a:latin typeface="楷体" panose="02010609060101010101" pitchFamily="49" charset="-122"/>
                <a:ea typeface="楷体" panose="02010609060101010101" pitchFamily="49" charset="-122"/>
              </a:rPr>
              <a:t>你的</a:t>
            </a:r>
            <a:r>
              <a:rPr lang="zh-CN" altLang="en-US" sz="3200" b="1" i="0" dirty="0">
                <a:effectLst/>
                <a:highlight>
                  <a:srgbClr val="FFFFFF"/>
                </a:highlight>
                <a:latin typeface="楷体" panose="02010609060101010101" pitchFamily="49" charset="-122"/>
                <a:ea typeface="楷体" panose="02010609060101010101" pitchFamily="49" charset="-122"/>
              </a:rPr>
              <a:t>作品内容；</a:t>
            </a:r>
            <a:endParaRPr lang="en-US" altLang="zh-CN" sz="3200" b="1" dirty="0">
              <a:highlight>
                <a:srgbClr val="FFFFFF"/>
              </a:highlight>
              <a:latin typeface="楷体" panose="02010609060101010101" pitchFamily="49" charset="-122"/>
              <a:ea typeface="楷体" panose="02010609060101010101" pitchFamily="49" charset="-122"/>
            </a:endParaRPr>
          </a:p>
          <a:p>
            <a:pPr marL="514350" indent="-514350" algn="just">
              <a:buAutoNum type="arabicPeriod"/>
            </a:pPr>
            <a:endParaRPr lang="en-US" altLang="zh-CN" sz="3200" b="1" i="0" dirty="0">
              <a:effectLst/>
              <a:highlight>
                <a:srgbClr val="FFFFFF"/>
              </a:highlight>
              <a:latin typeface="楷体" panose="02010609060101010101" pitchFamily="49" charset="-122"/>
              <a:ea typeface="楷体" panose="02010609060101010101" pitchFamily="49" charset="-122"/>
            </a:endParaRPr>
          </a:p>
          <a:p>
            <a:pPr marL="514350" indent="-514350" algn="just">
              <a:buAutoNum type="arabicPeriod"/>
            </a:pPr>
            <a:endParaRPr lang="en-US" altLang="zh-CN" sz="3200" b="1" dirty="0">
              <a:highlight>
                <a:srgbClr val="FFFFFF"/>
              </a:highlight>
              <a:latin typeface="楷体" panose="02010609060101010101" pitchFamily="49" charset="-122"/>
              <a:ea typeface="楷体" panose="02010609060101010101" pitchFamily="49" charset="-122"/>
            </a:endParaRPr>
          </a:p>
          <a:p>
            <a:pPr marL="514350" indent="-514350" algn="just">
              <a:buAutoNum type="arabicPeriod"/>
            </a:pPr>
            <a:endParaRPr lang="en-US" altLang="zh-CN" sz="3200" b="1" i="0" dirty="0">
              <a:effectLst/>
              <a:highlight>
                <a:srgbClr val="FFFFFF"/>
              </a:highlight>
              <a:latin typeface="楷体" panose="02010609060101010101" pitchFamily="49" charset="-122"/>
              <a:ea typeface="楷体" panose="02010609060101010101" pitchFamily="49" charset="-122"/>
            </a:endParaRPr>
          </a:p>
          <a:p>
            <a:pPr marL="514350" indent="-514350" algn="just">
              <a:buAutoNum type="arabicPeriod"/>
            </a:pPr>
            <a:r>
              <a:rPr lang="zh-CN" altLang="en-US" sz="3200" b="1" i="0" dirty="0">
                <a:solidFill>
                  <a:srgbClr val="FF0000"/>
                </a:solidFill>
                <a:effectLst/>
                <a:highlight>
                  <a:srgbClr val="FFFFFF"/>
                </a:highlight>
                <a:latin typeface="楷体" panose="02010609060101010101" pitchFamily="49" charset="-122"/>
                <a:ea typeface="楷体" panose="02010609060101010101" pitchFamily="49" charset="-122"/>
              </a:rPr>
              <a:t>你的</a:t>
            </a:r>
            <a:r>
              <a:rPr lang="zh-CN" altLang="en-US" sz="3200" b="1" i="0" dirty="0">
                <a:effectLst/>
                <a:highlight>
                  <a:srgbClr val="FFFFFF"/>
                </a:highlight>
                <a:latin typeface="楷体" panose="02010609060101010101" pitchFamily="49" charset="-122"/>
                <a:ea typeface="楷体" panose="02010609060101010101" pitchFamily="49" charset="-122"/>
              </a:rPr>
              <a:t>感想。</a:t>
            </a:r>
            <a:endParaRPr lang="zh-CN" altLang="en-US" sz="3200" b="1" i="0" dirty="0">
              <a:effectLst/>
              <a:highlight>
                <a:srgbClr val="FFFFFF"/>
              </a:highlight>
              <a:latin typeface="楷体" panose="02010609060101010101" pitchFamily="49" charset="-122"/>
              <a:ea typeface="楷体" panose="02010609060101010101" pitchFamily="49" charset="-122"/>
            </a:endParaRPr>
          </a:p>
        </p:txBody>
      </p:sp>
      <p:sp>
        <p:nvSpPr>
          <p:cNvPr id="8" name="文本框 7"/>
          <p:cNvSpPr txBox="1"/>
          <p:nvPr/>
        </p:nvSpPr>
        <p:spPr>
          <a:xfrm>
            <a:off x="4001220" y="956644"/>
            <a:ext cx="6407624" cy="523220"/>
          </a:xfrm>
          <a:prstGeom prst="rect">
            <a:avLst/>
          </a:prstGeom>
          <a:noFill/>
        </p:spPr>
        <p:txBody>
          <a:bodyPr wrap="square" rtlCol="0">
            <a:spAutoFit/>
          </a:bodyPr>
          <a:lstStyle/>
          <a:p>
            <a:r>
              <a:rPr lang="en-US" altLang="zh-CN" sz="2800" b="1" dirty="0">
                <a:solidFill>
                  <a:srgbClr val="00B050"/>
                </a:solidFill>
                <a:effectLst>
                  <a:outerShdw blurRad="38100" dist="38100" dir="2700000" algn="tl">
                    <a:srgbClr val="000000">
                      <a:alpha val="43137"/>
                    </a:srgbClr>
                  </a:outerShdw>
                </a:effectLst>
              </a:rPr>
              <a:t>what/ why/ how</a:t>
            </a:r>
            <a:endParaRPr lang="zh-CN" altLang="en-US" sz="2800" b="1" dirty="0">
              <a:solidFill>
                <a:srgbClr val="00B050"/>
              </a:solidFill>
              <a:effectLst>
                <a:outerShdw blurRad="38100" dist="38100" dir="2700000" algn="tl">
                  <a:srgbClr val="000000">
                    <a:alpha val="43137"/>
                  </a:srgbClr>
                </a:outerShdw>
              </a:effectLst>
            </a:endParaRPr>
          </a:p>
        </p:txBody>
      </p:sp>
      <p:sp>
        <p:nvSpPr>
          <p:cNvPr id="9" name="文本框 8"/>
          <p:cNvSpPr txBox="1"/>
          <p:nvPr/>
        </p:nvSpPr>
        <p:spPr>
          <a:xfrm>
            <a:off x="1046895" y="1479864"/>
            <a:ext cx="6407624" cy="1384995"/>
          </a:xfrm>
          <a:prstGeom prst="rect">
            <a:avLst/>
          </a:prstGeom>
          <a:noFill/>
        </p:spPr>
        <p:txBody>
          <a:bodyPr wrap="square" rtlCol="0">
            <a:spAutoFit/>
          </a:bodyPr>
          <a:lstStyle/>
          <a:p>
            <a:r>
              <a:rPr lang="zh-CN" altLang="en-US" sz="2800" b="1" dirty="0">
                <a:solidFill>
                  <a:schemeClr val="accent4">
                    <a:lumMod val="50000"/>
                  </a:schemeClr>
                </a:solidFill>
              </a:rPr>
              <a:t>形式</a:t>
            </a:r>
            <a:r>
              <a:rPr lang="en-US" altLang="zh-CN" sz="2800" b="1" dirty="0">
                <a:solidFill>
                  <a:schemeClr val="accent4">
                    <a:lumMod val="50000"/>
                  </a:schemeClr>
                </a:solidFill>
              </a:rPr>
              <a:t>/ </a:t>
            </a:r>
            <a:r>
              <a:rPr lang="zh-CN" altLang="en-US" sz="2800" b="1" dirty="0">
                <a:solidFill>
                  <a:schemeClr val="accent4">
                    <a:lumMod val="50000"/>
                  </a:schemeClr>
                </a:solidFill>
              </a:rPr>
              <a:t>画作主题</a:t>
            </a:r>
            <a:r>
              <a:rPr lang="en-US" altLang="zh-CN" sz="2800" b="1" dirty="0">
                <a:solidFill>
                  <a:schemeClr val="accent4">
                    <a:lumMod val="50000"/>
                  </a:schemeClr>
                </a:solidFill>
              </a:rPr>
              <a:t>+</a:t>
            </a:r>
            <a:r>
              <a:rPr lang="zh-CN" altLang="en-US" sz="2800" b="1" dirty="0">
                <a:solidFill>
                  <a:schemeClr val="accent4">
                    <a:lumMod val="50000"/>
                  </a:schemeClr>
                </a:solidFill>
              </a:rPr>
              <a:t>背景</a:t>
            </a:r>
            <a:r>
              <a:rPr lang="en-US" altLang="zh-CN" sz="2800" b="1" dirty="0">
                <a:solidFill>
                  <a:schemeClr val="accent4">
                    <a:lumMod val="50000"/>
                  </a:schemeClr>
                </a:solidFill>
              </a:rPr>
              <a:t>/ </a:t>
            </a:r>
            <a:r>
              <a:rPr lang="zh-CN" altLang="en-US" sz="2800" b="1" dirty="0">
                <a:solidFill>
                  <a:schemeClr val="accent4">
                    <a:lumMod val="50000"/>
                  </a:schemeClr>
                </a:solidFill>
              </a:rPr>
              <a:t>色调</a:t>
            </a:r>
            <a:r>
              <a:rPr lang="en-US" altLang="zh-CN" sz="2800" b="1" dirty="0">
                <a:solidFill>
                  <a:schemeClr val="accent4">
                    <a:lumMod val="50000"/>
                  </a:schemeClr>
                </a:solidFill>
              </a:rPr>
              <a:t>/ </a:t>
            </a:r>
            <a:r>
              <a:rPr lang="zh-CN" altLang="en-US" sz="2800" b="1" dirty="0">
                <a:solidFill>
                  <a:schemeClr val="accent4">
                    <a:lumMod val="50000"/>
                  </a:schemeClr>
                </a:solidFill>
              </a:rPr>
              <a:t>风格</a:t>
            </a:r>
            <a:r>
              <a:rPr lang="en-US" altLang="zh-CN" sz="2800" b="1" dirty="0">
                <a:solidFill>
                  <a:schemeClr val="accent4">
                    <a:lumMod val="50000"/>
                  </a:schemeClr>
                </a:solidFill>
              </a:rPr>
              <a:t>/ </a:t>
            </a:r>
            <a:r>
              <a:rPr lang="zh-CN" altLang="en-US" sz="2800" b="1" dirty="0">
                <a:solidFill>
                  <a:schemeClr val="accent4">
                    <a:lumMod val="50000"/>
                  </a:schemeClr>
                </a:solidFill>
              </a:rPr>
              <a:t>技巧？</a:t>
            </a:r>
            <a:endParaRPr lang="en-US" altLang="zh-CN" sz="2800" b="1" dirty="0">
              <a:solidFill>
                <a:schemeClr val="accent4">
                  <a:lumMod val="50000"/>
                </a:schemeClr>
              </a:solidFill>
            </a:endParaRPr>
          </a:p>
          <a:p>
            <a:r>
              <a:rPr lang="zh-CN" altLang="en-US" sz="2800" b="1" dirty="0">
                <a:solidFill>
                  <a:schemeClr val="accent4">
                    <a:lumMod val="50000"/>
                  </a:schemeClr>
                </a:solidFill>
              </a:rPr>
              <a:t>特色？主题？</a:t>
            </a:r>
            <a:endParaRPr lang="en-US" altLang="zh-CN" sz="2800" b="1" dirty="0">
              <a:solidFill>
                <a:schemeClr val="accent4">
                  <a:lumMod val="50000"/>
                </a:schemeClr>
              </a:solidFill>
            </a:endParaRPr>
          </a:p>
          <a:p>
            <a:r>
              <a:rPr lang="zh-CN" altLang="en-US" sz="2800" b="1" dirty="0">
                <a:solidFill>
                  <a:schemeClr val="accent4">
                    <a:lumMod val="50000"/>
                  </a:schemeClr>
                </a:solidFill>
              </a:rPr>
              <a:t>想要传递的</a:t>
            </a:r>
            <a:r>
              <a:rPr lang="en-US" altLang="zh-CN" sz="2800" b="1" dirty="0">
                <a:solidFill>
                  <a:schemeClr val="accent4">
                    <a:lumMod val="50000"/>
                  </a:schemeClr>
                </a:solidFill>
              </a:rPr>
              <a:t>emotion</a:t>
            </a:r>
            <a:r>
              <a:rPr lang="zh-CN" altLang="en-US" sz="2800" b="1" dirty="0">
                <a:solidFill>
                  <a:schemeClr val="accent4">
                    <a:lumMod val="50000"/>
                  </a:schemeClr>
                </a:solidFill>
              </a:rPr>
              <a:t>？</a:t>
            </a:r>
            <a:endParaRPr lang="en-US" altLang="zh-CN" sz="2800" b="1" dirty="0">
              <a:solidFill>
                <a:schemeClr val="accent4">
                  <a:lumMod val="50000"/>
                </a:schemeClr>
              </a:solidFill>
            </a:endParaRPr>
          </a:p>
        </p:txBody>
      </p:sp>
      <p:sp>
        <p:nvSpPr>
          <p:cNvPr id="10" name="文本框 9"/>
          <p:cNvSpPr txBox="1"/>
          <p:nvPr/>
        </p:nvSpPr>
        <p:spPr>
          <a:xfrm>
            <a:off x="580445" y="3388079"/>
            <a:ext cx="11338560" cy="3416320"/>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This experience was truly enriching. Being outdoors in nature allowed me to draw inspiration from my surroundings, which is something that I find difficult to replicate (</a:t>
            </a:r>
            <a:r>
              <a:rPr lang="zh-CN" alt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复制</a:t>
            </a:r>
            <a:r>
              <a:rPr lang="en-US" altLang="zh-C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a classroom setting. </a:t>
            </a:r>
            <a:endParaRPr lang="en-US" altLang="zh-C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altLang="zh-C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This special art class in the park was a true delight where I not only learnt basic sketching techniques, but also let my imagination run wild/ creative spirit soar by getting closer to nature. </a:t>
            </a:r>
            <a:endParaRPr lang="en-US" altLang="zh-C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altLang="zh-C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This one-of-a-kind art class has transformed me both on and off the canvas (</a:t>
            </a:r>
            <a:r>
              <a:rPr lang="zh-CN" alt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画布</a:t>
            </a:r>
            <a:r>
              <a:rPr lang="en-US" altLang="zh-C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as I explored authentic self-expression, creativity/ aesthetic inspiration and artistic technique in the park.</a:t>
            </a:r>
            <a:endParaRPr lang="en-US" altLang="zh-C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文本框 11"/>
          <p:cNvSpPr txBox="1"/>
          <p:nvPr/>
        </p:nvSpPr>
        <p:spPr>
          <a:xfrm>
            <a:off x="2983560" y="2856551"/>
            <a:ext cx="6008998" cy="523220"/>
          </a:xfrm>
          <a:prstGeom prst="rect">
            <a:avLst/>
          </a:prstGeom>
          <a:noFill/>
        </p:spPr>
        <p:txBody>
          <a:bodyPr wrap="square" rtlCol="0">
            <a:spAutoFit/>
          </a:bodyPr>
          <a:lstStyle/>
          <a:p>
            <a:r>
              <a:rPr lang="zh-CN" altLang="en-US" sz="2800" b="1" dirty="0">
                <a:solidFill>
                  <a:schemeClr val="accent4">
                    <a:lumMod val="50000"/>
                  </a:schemeClr>
                </a:solidFill>
              </a:rPr>
              <a:t>接近自然；户外体验；放飞想象力</a:t>
            </a:r>
            <a:endParaRPr lang="en-US" altLang="zh-CN" sz="2800" b="1" dirty="0">
              <a:solidFill>
                <a:schemeClr val="accent4">
                  <a:lumMod val="50000"/>
                </a:schemeClr>
              </a:solidFill>
            </a:endParaRPr>
          </a:p>
        </p:txBody>
      </p:sp>
      <p:sp>
        <p:nvSpPr>
          <p:cNvPr id="13" name="文本框 12"/>
          <p:cNvSpPr txBox="1"/>
          <p:nvPr/>
        </p:nvSpPr>
        <p:spPr>
          <a:xfrm>
            <a:off x="8645764" y="2856551"/>
            <a:ext cx="1672917" cy="523220"/>
          </a:xfrm>
          <a:prstGeom prst="rect">
            <a:avLst/>
          </a:prstGeom>
          <a:noFill/>
        </p:spPr>
        <p:txBody>
          <a:bodyPr wrap="square" rtlCol="0">
            <a:spAutoFit/>
          </a:bodyPr>
          <a:lstStyle/>
          <a:p>
            <a:r>
              <a:rPr lang="zh-CN" altLang="en-US" sz="2800" b="1" dirty="0">
                <a:solidFill>
                  <a:srgbClr val="00B050"/>
                </a:solidFill>
                <a:effectLst>
                  <a:outerShdw blurRad="38100" dist="38100" dir="2700000" algn="tl">
                    <a:srgbClr val="000000">
                      <a:alpha val="43137"/>
                    </a:srgbClr>
                  </a:outerShdw>
                </a:effectLst>
              </a:rPr>
              <a:t>总分结构</a:t>
            </a:r>
            <a:endParaRPr lang="zh-CN" altLang="en-US" sz="2800" b="1" dirty="0">
              <a:solidFill>
                <a:srgbClr val="00B050"/>
              </a:solidFill>
              <a:effectLst>
                <a:outerShdw blurRad="38100" dist="38100" dir="2700000" algn="tl">
                  <a:srgbClr val="000000">
                    <a:alpha val="43137"/>
                  </a:srgbClr>
                </a:outerShdw>
              </a:effectLst>
            </a:endParaRPr>
          </a:p>
        </p:txBody>
      </p:sp>
      <p:pic>
        <p:nvPicPr>
          <p:cNvPr id="2052" name="Picture 4" descr="科学之城艺术气息浓_光明新闻数字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604" y="198034"/>
            <a:ext cx="3937905" cy="263083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601306" y="504666"/>
            <a:ext cx="2354239" cy="523220"/>
          </a:xfrm>
          <a:prstGeom prst="rect">
            <a:avLst/>
          </a:prstGeom>
          <a:noFill/>
        </p:spPr>
        <p:txBody>
          <a:bodyPr wrap="square" rtlCol="0">
            <a:spAutoFit/>
          </a:bodyPr>
          <a:lstStyle>
            <a:defPPr>
              <a:defRPr lang="zh-CN"/>
            </a:defPPr>
            <a:lvl1pPr>
              <a:defRPr sz="2800" b="1">
                <a:solidFill>
                  <a:schemeClr val="accent4">
                    <a:lumMod val="50000"/>
                  </a:schemeClr>
                </a:solidFill>
              </a:defRPr>
            </a:lvl1pPr>
          </a:lstStyle>
          <a:p>
            <a:r>
              <a:rPr lang="zh-CN" altLang="en-US" strike="sngStrike" dirty="0"/>
              <a:t>作画过程</a:t>
            </a:r>
            <a:endParaRPr lang="zh-CN" altLang="en-US" strike="sngStrike"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135" y="3472404"/>
            <a:ext cx="6693258" cy="314976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 y="446483"/>
            <a:ext cx="9254801" cy="6280319"/>
          </a:xfrm>
          <a:prstGeom prst="rect">
            <a:avLst/>
          </a:prstGeom>
        </p:spPr>
      </p:pic>
      <p:cxnSp>
        <p:nvCxnSpPr>
          <p:cNvPr id="10" name="直接连接符 9"/>
          <p:cNvCxnSpPr/>
          <p:nvPr/>
        </p:nvCxnSpPr>
        <p:spPr>
          <a:xfrm>
            <a:off x="6877629" y="1629707"/>
            <a:ext cx="226637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Perspective Drawing in Cartooning Guide for Cartooners - How to Dra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98" y="-1"/>
            <a:ext cx="4525452" cy="305109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接连接符 11"/>
          <p:cNvCxnSpPr/>
          <p:nvPr/>
        </p:nvCxnSpPr>
        <p:spPr>
          <a:xfrm>
            <a:off x="6632464" y="3173585"/>
            <a:ext cx="9212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477166" y="3173585"/>
            <a:ext cx="666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92656" y="3429000"/>
            <a:ext cx="72275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19194" y="4286768"/>
            <a:ext cx="165797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8" name="Picture 4" descr="Light and Shadow in Art - The Fundamentals of Light, Part 1: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583" y="3325187"/>
            <a:ext cx="3250013" cy="3250013"/>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20"/>
          <p:cNvSpPr txBox="1"/>
          <p:nvPr/>
        </p:nvSpPr>
        <p:spPr>
          <a:xfrm>
            <a:off x="9254800" y="685878"/>
            <a:ext cx="2937200" cy="1384995"/>
          </a:xfrm>
          <a:prstGeom prst="rect">
            <a:avLst/>
          </a:prstGeom>
          <a:noFill/>
        </p:spPr>
        <p:txBody>
          <a:bodyPr wrap="square" rtlCol="0">
            <a:spAutoFit/>
          </a:bodyPr>
          <a:lstStyle/>
          <a:p>
            <a:r>
              <a:rPr lang="en-US" altLang="zh-CN" sz="2800" b="1" dirty="0">
                <a:solidFill>
                  <a:srgbClr val="00B050"/>
                </a:solidFill>
                <a:effectLst>
                  <a:outerShdw blurRad="38100" dist="38100" dir="2700000" algn="tl">
                    <a:srgbClr val="000000">
                      <a:alpha val="43137"/>
                    </a:srgbClr>
                  </a:outerShdw>
                </a:effectLst>
              </a:rPr>
              <a:t>techniques</a:t>
            </a:r>
            <a:endParaRPr lang="en-US" altLang="zh-CN" sz="2800" b="1" dirty="0">
              <a:solidFill>
                <a:srgbClr val="00B050"/>
              </a:solidFill>
              <a:effectLst>
                <a:outerShdw blurRad="38100" dist="38100" dir="2700000" algn="tl">
                  <a:srgbClr val="000000">
                    <a:alpha val="43137"/>
                  </a:srgbClr>
                </a:outerShdw>
              </a:effectLst>
            </a:endParaRPr>
          </a:p>
          <a:p>
            <a:r>
              <a:rPr lang="en-US" altLang="zh-CN" sz="2800" b="1" dirty="0">
                <a:solidFill>
                  <a:srgbClr val="00B050"/>
                </a:solidFill>
                <a:effectLst>
                  <a:outerShdw blurRad="38100" dist="38100" dir="2700000" algn="tl">
                    <a:srgbClr val="000000">
                      <a:alpha val="43137"/>
                    </a:srgbClr>
                  </a:outerShdw>
                </a:effectLst>
              </a:rPr>
              <a:t>materials</a:t>
            </a:r>
            <a:endParaRPr lang="en-US" altLang="zh-CN" sz="2800" b="1" dirty="0">
              <a:solidFill>
                <a:srgbClr val="00B050"/>
              </a:solidFill>
              <a:effectLst>
                <a:outerShdw blurRad="38100" dist="38100" dir="2700000" algn="tl">
                  <a:srgbClr val="000000">
                    <a:alpha val="43137"/>
                  </a:srgbClr>
                </a:outerShdw>
              </a:effectLst>
            </a:endParaRPr>
          </a:p>
          <a:p>
            <a:r>
              <a:rPr lang="en-US" altLang="zh-CN" sz="2800" b="1" dirty="0">
                <a:solidFill>
                  <a:srgbClr val="00B050"/>
                </a:solidFill>
                <a:effectLst>
                  <a:outerShdw blurRad="38100" dist="38100" dir="2700000" algn="tl">
                    <a:srgbClr val="000000">
                      <a:alpha val="43137"/>
                    </a:srgbClr>
                  </a:outerShdw>
                </a:effectLst>
              </a:rPr>
              <a:t>styles</a:t>
            </a:r>
            <a:endParaRPr lang="zh-CN" altLang="en-US" sz="2800" b="1" dirty="0">
              <a:solidFill>
                <a:srgbClr val="00B05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64330" y="629046"/>
            <a:ext cx="10113169" cy="5356014"/>
          </a:xfrm>
          <a:prstGeom prst="rect">
            <a:avLst/>
          </a:prstGeom>
        </p:spPr>
      </p:pic>
      <p:cxnSp>
        <p:nvCxnSpPr>
          <p:cNvPr id="4" name="直接连接符 3"/>
          <p:cNvCxnSpPr/>
          <p:nvPr/>
        </p:nvCxnSpPr>
        <p:spPr>
          <a:xfrm>
            <a:off x="5029779" y="2696507"/>
            <a:ext cx="152342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10204" y="3896657"/>
            <a:ext cx="513339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24779" y="4953932"/>
            <a:ext cx="391419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86629" y="5582582"/>
            <a:ext cx="347604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125404" y="5582582"/>
            <a:ext cx="176154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5404" y="5896907"/>
            <a:ext cx="660977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990264" y="4197587"/>
            <a:ext cx="2937200" cy="1384995"/>
          </a:xfrm>
          <a:prstGeom prst="rect">
            <a:avLst/>
          </a:prstGeom>
          <a:noFill/>
        </p:spPr>
        <p:txBody>
          <a:bodyPr wrap="square" rtlCol="0">
            <a:spAutoFit/>
          </a:bodyPr>
          <a:lstStyle/>
          <a:p>
            <a:r>
              <a:rPr lang="en-US" altLang="zh-CN" sz="2800" b="1" dirty="0">
                <a:solidFill>
                  <a:srgbClr val="00B050"/>
                </a:solidFill>
                <a:effectLst>
                  <a:outerShdw blurRad="38100" dist="38100" dir="2700000" algn="tl">
                    <a:srgbClr val="000000">
                      <a:alpha val="43137"/>
                    </a:srgbClr>
                  </a:outerShdw>
                </a:effectLst>
              </a:rPr>
              <a:t>purposes</a:t>
            </a:r>
            <a:endParaRPr lang="en-US" altLang="zh-CN" sz="2800" b="1" dirty="0">
              <a:solidFill>
                <a:srgbClr val="00B050"/>
              </a:solidFill>
              <a:effectLst>
                <a:outerShdw blurRad="38100" dist="38100" dir="2700000" algn="tl">
                  <a:srgbClr val="000000">
                    <a:alpha val="43137"/>
                  </a:srgbClr>
                </a:outerShdw>
              </a:effectLst>
            </a:endParaRPr>
          </a:p>
          <a:p>
            <a:r>
              <a:rPr lang="en-US" altLang="zh-CN" sz="2800" b="1" dirty="0">
                <a:solidFill>
                  <a:srgbClr val="00B050"/>
                </a:solidFill>
                <a:effectLst>
                  <a:outerShdw blurRad="38100" dist="38100" dir="2700000" algn="tl">
                    <a:srgbClr val="000000">
                      <a:alpha val="43137"/>
                    </a:srgbClr>
                  </a:outerShdw>
                </a:effectLst>
              </a:rPr>
              <a:t>themes</a:t>
            </a:r>
            <a:endParaRPr lang="en-US" altLang="zh-CN" sz="2800" b="1" dirty="0">
              <a:solidFill>
                <a:srgbClr val="00B050"/>
              </a:solidFill>
              <a:effectLst>
                <a:outerShdw blurRad="38100" dist="38100" dir="2700000" algn="tl">
                  <a:srgbClr val="000000">
                    <a:alpha val="43137"/>
                  </a:srgbClr>
                </a:outerShdw>
              </a:effectLst>
            </a:endParaRPr>
          </a:p>
          <a:p>
            <a:r>
              <a:rPr lang="en-US" altLang="zh-CN" sz="2800" b="1" dirty="0">
                <a:solidFill>
                  <a:srgbClr val="00B050"/>
                </a:solidFill>
                <a:effectLst>
                  <a:outerShdw blurRad="38100" dist="38100" dir="2700000" algn="tl">
                    <a:srgbClr val="000000">
                      <a:alpha val="43137"/>
                    </a:srgbClr>
                  </a:outerShdw>
                </a:effectLst>
              </a:rPr>
              <a:t>subjects</a:t>
            </a:r>
            <a:endParaRPr lang="zh-CN" altLang="en-US" sz="2800" b="1" dirty="0">
              <a:solidFill>
                <a:srgbClr val="00B05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Quick Drawings for Parks and Open Spaces - Jim Leggitt / Drawing Shortcut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102" name="Picture 6" descr="Landscape Garden Sketch Series 17 Stock Vector - FreeImages.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64257" y="829689"/>
            <a:ext cx="5367806" cy="362801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6863052" y="1387635"/>
            <a:ext cx="5080058" cy="2092881"/>
          </a:xfrm>
          <a:prstGeom prst="rect">
            <a:avLst/>
          </a:prstGeom>
          <a:noFill/>
        </p:spPr>
        <p:txBody>
          <a:bodyPr wrap="square" rtlCol="0">
            <a:spAutoFit/>
          </a:bodyPr>
          <a:lstStyle/>
          <a:p>
            <a:r>
              <a:rPr lang="en-US" altLang="zh-CN" sz="2600" b="1" dirty="0">
                <a:latin typeface="Arial Black" panose="020B0A04020102020204" pitchFamily="34" charset="0"/>
              </a:rPr>
              <a:t>sketch+ watercolor </a:t>
            </a:r>
            <a:endParaRPr lang="en-US" altLang="zh-CN" sz="2600" b="1" dirty="0">
              <a:latin typeface="Arial Black" panose="020B0A04020102020204" pitchFamily="34" charset="0"/>
            </a:endParaRPr>
          </a:p>
          <a:p>
            <a:r>
              <a:rPr lang="en-US" altLang="zh-CN" sz="2600" b="1" dirty="0">
                <a:latin typeface="Arial Black" panose="020B0A04020102020204" pitchFamily="34" charset="0"/>
              </a:rPr>
              <a:t>the use of perspective</a:t>
            </a:r>
            <a:endParaRPr lang="en-US" altLang="zh-CN" sz="2600" b="1" dirty="0">
              <a:latin typeface="Arial Black" panose="020B0A04020102020204" pitchFamily="34" charset="0"/>
            </a:endParaRPr>
          </a:p>
          <a:p>
            <a:r>
              <a:rPr lang="en-US" altLang="zh-CN" sz="2600" b="1" dirty="0">
                <a:latin typeface="Arial Black" panose="020B0A04020102020204" pitchFamily="34" charset="0"/>
              </a:rPr>
              <a:t>modernity and nature</a:t>
            </a:r>
            <a:endParaRPr lang="en-US" altLang="zh-CN" sz="2600" b="1" dirty="0">
              <a:latin typeface="Arial Black" panose="020B0A04020102020204" pitchFamily="34" charset="0"/>
            </a:endParaRPr>
          </a:p>
          <a:p>
            <a:r>
              <a:rPr lang="en-US" altLang="zh-CN" sz="2600" b="1" dirty="0">
                <a:latin typeface="Arial Black" panose="020B0A04020102020204" pitchFamily="34" charset="0"/>
              </a:rPr>
              <a:t>citizens roaming around</a:t>
            </a:r>
            <a:endParaRPr lang="en-US" altLang="zh-CN" sz="2600" b="1" dirty="0">
              <a:latin typeface="Arial Black" panose="020B0A04020102020204" pitchFamily="34" charset="0"/>
            </a:endParaRPr>
          </a:p>
          <a:p>
            <a:r>
              <a:rPr lang="en-US" altLang="zh-CN" sz="2600" b="1" dirty="0">
                <a:latin typeface="Arial Black" panose="020B0A04020102020204" pitchFamily="34" charset="0"/>
              </a:rPr>
              <a:t>an oasis in the city center</a:t>
            </a:r>
            <a:endParaRPr lang="en-US" altLang="zh-CN" sz="2600" b="1" dirty="0">
              <a:latin typeface="Arial Black" panose="020B0A04020102020204" pitchFamily="34" charset="0"/>
            </a:endParaRPr>
          </a:p>
        </p:txBody>
      </p:sp>
      <p:sp>
        <p:nvSpPr>
          <p:cNvPr id="9" name="文本框 8"/>
          <p:cNvSpPr txBox="1"/>
          <p:nvPr/>
        </p:nvSpPr>
        <p:spPr>
          <a:xfrm>
            <a:off x="516164" y="4596213"/>
            <a:ext cx="11464472" cy="1877437"/>
          </a:xfrm>
          <a:prstGeom prst="rect">
            <a:avLst/>
          </a:prstGeom>
          <a:noFill/>
        </p:spPr>
        <p:txBody>
          <a:bodyPr wrap="square">
            <a:spAutoFit/>
          </a:bodyPr>
          <a:lstStyle/>
          <a:p>
            <a:pPr algn="just"/>
            <a:r>
              <a:rPr lang="en-US" altLang="zh-CN" sz="2900" b="1" i="1" dirty="0">
                <a:latin typeface="Times New Roman" panose="02020603050405020304" pitchFamily="18" charset="0"/>
                <a:cs typeface="Times New Roman" panose="02020603050405020304" pitchFamily="18" charset="0"/>
              </a:rPr>
              <a:t>My watercolor sketch captures a city park oasis (</a:t>
            </a:r>
            <a:r>
              <a:rPr lang="zh-CN" altLang="en-US" sz="2900" b="1" i="1" dirty="0">
                <a:latin typeface="Times New Roman" panose="02020603050405020304" pitchFamily="18" charset="0"/>
                <a:cs typeface="Times New Roman" panose="02020603050405020304" pitchFamily="18" charset="0"/>
              </a:rPr>
              <a:t>绿洲</a:t>
            </a:r>
            <a:r>
              <a:rPr lang="en-US" altLang="zh-CN" sz="2900" b="1" i="1" dirty="0">
                <a:latin typeface="Times New Roman" panose="02020603050405020304" pitchFamily="18" charset="0"/>
                <a:cs typeface="Times New Roman" panose="02020603050405020304" pitchFamily="18" charset="0"/>
              </a:rPr>
              <a:t>). Using perspective, the bustling modern skyscrapers recede/ vanish (</a:t>
            </a:r>
            <a:r>
              <a:rPr lang="zh-CN" altLang="en-US" sz="2900" b="1" i="1" dirty="0">
                <a:latin typeface="Times New Roman" panose="02020603050405020304" pitchFamily="18" charset="0"/>
                <a:cs typeface="Times New Roman" panose="02020603050405020304" pitchFamily="18" charset="0"/>
              </a:rPr>
              <a:t>消失</a:t>
            </a:r>
            <a:r>
              <a:rPr lang="en-US" altLang="zh-CN" sz="2900" b="1" i="1" dirty="0">
                <a:latin typeface="Times New Roman" panose="02020603050405020304" pitchFamily="18" charset="0"/>
                <a:cs typeface="Times New Roman" panose="02020603050405020304" pitchFamily="18" charset="0"/>
              </a:rPr>
              <a:t>) into the distance, framing the lush greenery. And citizens roam leisurely amidst nature, creating a serene fusion (</a:t>
            </a:r>
            <a:r>
              <a:rPr lang="zh-CN" altLang="en-US" sz="2900" b="1" i="1" dirty="0">
                <a:latin typeface="Times New Roman" panose="02020603050405020304" pitchFamily="18" charset="0"/>
                <a:cs typeface="Times New Roman" panose="02020603050405020304" pitchFamily="18" charset="0"/>
              </a:rPr>
              <a:t>融合</a:t>
            </a:r>
            <a:r>
              <a:rPr lang="en-US" altLang="zh-CN" sz="2900" b="1" i="1" dirty="0">
                <a:latin typeface="Times New Roman" panose="02020603050405020304" pitchFamily="18" charset="0"/>
                <a:cs typeface="Times New Roman" panose="02020603050405020304" pitchFamily="18" charset="0"/>
              </a:rPr>
              <a:t>)/ symphony of modernity and tranquility.</a:t>
            </a:r>
            <a:endParaRPr lang="en-US" altLang="zh-CN" sz="2900" b="1" i="1" dirty="0">
              <a:latin typeface="Times New Roman" panose="02020603050405020304" pitchFamily="18" charset="0"/>
              <a:cs typeface="Times New Roman" panose="02020603050405020304" pitchFamily="18" charset="0"/>
            </a:endParaRPr>
          </a:p>
        </p:txBody>
      </p:sp>
      <p:cxnSp>
        <p:nvCxnSpPr>
          <p:cNvPr id="10" name="直接连接符 9"/>
          <p:cNvCxnSpPr/>
          <p:nvPr/>
        </p:nvCxnSpPr>
        <p:spPr>
          <a:xfrm>
            <a:off x="3886779" y="5049182"/>
            <a:ext cx="152342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706054" y="5534957"/>
            <a:ext cx="231399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124700" y="5973107"/>
            <a:ext cx="100012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863052" y="3912117"/>
            <a:ext cx="2914650" cy="523220"/>
          </a:xfrm>
          <a:prstGeom prst="rect">
            <a:avLst/>
          </a:prstGeom>
          <a:noFill/>
        </p:spPr>
        <p:txBody>
          <a:bodyPr wrap="square" rtlCol="0">
            <a:spAutoFit/>
          </a:bodyPr>
          <a:lstStyle/>
          <a:p>
            <a:r>
              <a:rPr lang="en-US" altLang="zh-CN" sz="2800" b="1" dirty="0">
                <a:solidFill>
                  <a:schemeClr val="bg1"/>
                </a:solidFill>
                <a:highlight>
                  <a:srgbClr val="FF0000"/>
                </a:highlight>
                <a:latin typeface="Arial Black" panose="020B0A04020102020204" pitchFamily="34" charset="0"/>
              </a:rPr>
              <a:t>Present tense</a:t>
            </a:r>
            <a:endParaRPr lang="zh-CN" altLang="en-US" sz="2800" b="1" dirty="0">
              <a:solidFill>
                <a:schemeClr val="bg1"/>
              </a:solidFill>
              <a:highlight>
                <a:srgbClr val="FF0000"/>
              </a:highlight>
              <a:latin typeface="Arial Black" panose="020B0A0402010202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5" y="-83489"/>
            <a:ext cx="2286000" cy="2286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remium Photo | Watercolor painting park suburban landscape in bright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23970" y="434656"/>
            <a:ext cx="5726689" cy="379378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66160" y="885001"/>
            <a:ext cx="5726689" cy="2893100"/>
          </a:xfrm>
          <a:prstGeom prst="rect">
            <a:avLst/>
          </a:prstGeom>
          <a:noFill/>
        </p:spPr>
        <p:txBody>
          <a:bodyPr wrap="square" rtlCol="0">
            <a:spAutoFit/>
          </a:bodyPr>
          <a:lstStyle>
            <a:defPPr>
              <a:defRPr lang="zh-CN"/>
            </a:defPPr>
            <a:lvl1pPr>
              <a:defRPr sz="2600" b="1">
                <a:latin typeface="Arial Black" panose="020B0A04020102020204" pitchFamily="34" charset="0"/>
              </a:defRPr>
            </a:lvl1pPr>
          </a:lstStyle>
          <a:p>
            <a:r>
              <a:rPr lang="en-US" altLang="zh-CN" dirty="0"/>
              <a:t>impressionism</a:t>
            </a:r>
            <a:endParaRPr lang="en-US" altLang="zh-CN" dirty="0"/>
          </a:p>
          <a:p>
            <a:r>
              <a:rPr lang="en-US" altLang="zh-CN" dirty="0"/>
              <a:t>watercolor</a:t>
            </a:r>
            <a:endParaRPr lang="en-US" altLang="zh-CN" dirty="0"/>
          </a:p>
          <a:p>
            <a:r>
              <a:rPr lang="en-US" altLang="zh-CN" dirty="0"/>
              <a:t>shadow and light</a:t>
            </a:r>
            <a:endParaRPr lang="en-US" altLang="zh-CN" dirty="0"/>
          </a:p>
          <a:p>
            <a:r>
              <a:rPr lang="en-US" altLang="zh-CN" dirty="0"/>
              <a:t>warm toned (</a:t>
            </a:r>
            <a:r>
              <a:rPr lang="zh-CN" altLang="en-US" dirty="0"/>
              <a:t>暖色调的</a:t>
            </a:r>
            <a:r>
              <a:rPr lang="en-US" altLang="zh-CN" dirty="0"/>
              <a:t>)</a:t>
            </a:r>
            <a:endParaRPr lang="en-US" altLang="zh-CN" dirty="0"/>
          </a:p>
          <a:p>
            <a:r>
              <a:rPr lang="en-US" altLang="zh-CN" dirty="0"/>
              <a:t>lush trees and bushes</a:t>
            </a:r>
            <a:endParaRPr lang="en-US" altLang="zh-CN" dirty="0"/>
          </a:p>
          <a:p>
            <a:r>
              <a:rPr lang="en-US" altLang="zh-CN" dirty="0"/>
              <a:t>reflection in the clear water</a:t>
            </a:r>
            <a:endParaRPr lang="en-US" altLang="zh-CN" dirty="0"/>
          </a:p>
          <a:p>
            <a:r>
              <a:rPr lang="en-US" altLang="zh-CN" dirty="0"/>
              <a:t>a tranquil ambiance</a:t>
            </a:r>
            <a:endParaRPr lang="en-US" altLang="zh-CN" dirty="0"/>
          </a:p>
        </p:txBody>
      </p:sp>
      <p:sp>
        <p:nvSpPr>
          <p:cNvPr id="3" name="文本框 2"/>
          <p:cNvSpPr txBox="1"/>
          <p:nvPr/>
        </p:nvSpPr>
        <p:spPr>
          <a:xfrm>
            <a:off x="404812" y="4228445"/>
            <a:ext cx="11382375" cy="2323713"/>
          </a:xfrm>
          <a:prstGeom prst="rect">
            <a:avLst/>
          </a:prstGeom>
          <a:noFill/>
        </p:spPr>
        <p:txBody>
          <a:bodyPr wrap="square">
            <a:spAutoFit/>
          </a:bodyPr>
          <a:lstStyle>
            <a:defPPr>
              <a:defRPr lang="zh-CN"/>
            </a:defPPr>
            <a:lvl1pPr algn="just">
              <a:defRPr sz="2900" b="1" i="1">
                <a:latin typeface="Times New Roman" panose="02020603050405020304" pitchFamily="18" charset="0"/>
                <a:cs typeface="Times New Roman" panose="02020603050405020304" pitchFamily="18" charset="0"/>
              </a:defRPr>
            </a:lvl1pPr>
          </a:lstStyle>
          <a:p>
            <a:r>
              <a:rPr lang="en-US" altLang="zh-CN" dirty="0"/>
              <a:t>My painting is of impressionist style, utilizing watercolors to render (</a:t>
            </a:r>
            <a:r>
              <a:rPr lang="zh-CN" altLang="en-US" dirty="0"/>
              <a:t>绘制</a:t>
            </a:r>
            <a:r>
              <a:rPr lang="en-US" altLang="zh-CN" dirty="0"/>
              <a:t>) the play of shadows and light. The scene is dominated by lush trees and bushes, their warm tones reflecting the tranquil ambiance/ vibe (</a:t>
            </a:r>
            <a:r>
              <a:rPr lang="zh-CN" altLang="en-US" dirty="0"/>
              <a:t>氛围</a:t>
            </a:r>
            <a:r>
              <a:rPr lang="en-US" altLang="zh-CN" dirty="0"/>
              <a:t>). The clear water mirrors the surroundings, creating reflections that add depth and serenity (</a:t>
            </a:r>
            <a:r>
              <a:rPr lang="zh-CN" altLang="en-US" dirty="0"/>
              <a:t>宁静</a:t>
            </a:r>
            <a:r>
              <a:rPr lang="en-US" altLang="zh-CN" dirty="0"/>
              <a:t>). </a:t>
            </a:r>
            <a:endParaRPr lang="zh-CN" alt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4846</Words>
  <Application>WPS 演示</Application>
  <PresentationFormat>宽屏</PresentationFormat>
  <Paragraphs>132</Paragraphs>
  <Slides>13</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宋体</vt:lpstr>
      <vt:lpstr>Wingdings</vt:lpstr>
      <vt:lpstr>楷体</vt:lpstr>
      <vt:lpstr>Calibri</vt:lpstr>
      <vt:lpstr>Arial Black</vt:lpstr>
      <vt:lpstr>Times New Roman</vt:lpstr>
      <vt:lpstr>微软雅黑</vt:lpstr>
      <vt:lpstr>Arial Unicode MS</vt:lpstr>
      <vt:lpstr>等线 Light</vt:lpstr>
      <vt:lpstr>等线</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minzhi chen</dc:creator>
  <cp:lastModifiedBy>Administrator</cp:lastModifiedBy>
  <cp:revision>54</cp:revision>
  <dcterms:created xsi:type="dcterms:W3CDTF">2024-06-09T01:47:00Z</dcterms:created>
  <dcterms:modified xsi:type="dcterms:W3CDTF">2024-06-11T08:10:12Z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