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Lst>
  <p:notesMasterIdLst>
    <p:notesMasterId r:id="rId37"/>
  </p:notesMasterIdLst>
  <p:sldIdLst>
    <p:sldId id="395" r:id="rId4"/>
    <p:sldId id="284" r:id="rId5"/>
    <p:sldId id="347" r:id="rId6"/>
    <p:sldId id="348" r:id="rId7"/>
    <p:sldId id="304" r:id="rId8"/>
    <p:sldId id="314" r:id="rId9"/>
    <p:sldId id="305" r:id="rId10"/>
    <p:sldId id="361" r:id="rId11"/>
    <p:sldId id="315" r:id="rId12"/>
    <p:sldId id="311" r:id="rId13"/>
    <p:sldId id="358" r:id="rId14"/>
    <p:sldId id="359" r:id="rId15"/>
    <p:sldId id="316" r:id="rId16"/>
    <p:sldId id="362" r:id="rId17"/>
    <p:sldId id="312" r:id="rId18"/>
    <p:sldId id="317" r:id="rId19"/>
    <p:sldId id="306" r:id="rId20"/>
    <p:sldId id="363" r:id="rId21"/>
    <p:sldId id="318" r:id="rId22"/>
    <p:sldId id="313" r:id="rId23"/>
    <p:sldId id="307" r:id="rId24"/>
    <p:sldId id="364" r:id="rId25"/>
    <p:sldId id="328" r:id="rId26"/>
    <p:sldId id="329" r:id="rId27"/>
    <p:sldId id="330" r:id="rId28"/>
    <p:sldId id="331" r:id="rId29"/>
    <p:sldId id="332" r:id="rId30"/>
    <p:sldId id="333" r:id="rId31"/>
    <p:sldId id="334" r:id="rId32"/>
    <p:sldId id="353" r:id="rId33"/>
    <p:sldId id="356" r:id="rId34"/>
    <p:sldId id="365" r:id="rId35"/>
    <p:sldId id="335" r:id="rId36"/>
    <p:sldId id="336" r:id="rId38"/>
    <p:sldId id="360" r:id="rId39"/>
    <p:sldId id="354" r:id="rId40"/>
    <p:sldId id="366" r:id="rId41"/>
    <p:sldId id="337" r:id="rId42"/>
    <p:sldId id="338" r:id="rId43"/>
    <p:sldId id="339" r:id="rId44"/>
    <p:sldId id="303"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3AF"/>
    <a:srgbClr val="F36863"/>
    <a:srgbClr val="64AB83"/>
    <a:srgbClr val="FDF8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howGuides="1">
      <p:cViewPr varScale="1">
        <p:scale>
          <a:sx n="72" d="100"/>
          <a:sy n="72" d="100"/>
        </p:scale>
        <p:origin x="58" y="28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notesMaster" Target="notesMasters/notes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11C6E-804B-4A97-B6A1-B49A120547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0611F-8CD5-4FC7-8845-F8E7FBD1EE2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A40611F-8CD5-4FC7-8845-F8E7FBD1EE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Page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3" y="3"/>
            <a:ext cx="12191997" cy="6857997"/>
          </a:xfrm>
          <a:prstGeom prst="rect">
            <a:avLst/>
          </a:prstGeom>
          <a:ln>
            <a:noFill/>
          </a:ln>
        </p:spPr>
        <p:txBody>
          <a:bodyPr>
            <a:normAutofit/>
          </a:bodyPr>
          <a:lstStyle>
            <a:lvl1pPr marL="0" indent="0" algn="ctr">
              <a:buNone/>
              <a:defRPr sz="1600"/>
            </a:lvl1p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p>
            <a:endParaRPr lang="id-ID"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600200"/>
            <a:ext cx="12192000" cy="5257800"/>
          </a:xfrm>
          <a:prstGeom prst="rect">
            <a:avLst/>
          </a:prstGeom>
        </p:spPr>
        <p:txBody>
          <a:bodyPr/>
          <a:lstStyle/>
          <a:p>
            <a:endParaRPr lang="id-ID"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Pag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3" y="3"/>
            <a:ext cx="12191997" cy="6857997"/>
          </a:xfrm>
          <a:prstGeom prst="rect">
            <a:avLst/>
          </a:prstGeom>
          <a:ln>
            <a:noFill/>
          </a:ln>
        </p:spPr>
        <p:txBody>
          <a:bodyPr>
            <a:normAutofit/>
          </a:bodyPr>
          <a:lstStyle>
            <a:lvl1pPr marL="0" indent="0" algn="ctr">
              <a:buNone/>
              <a:defRPr sz="1600"/>
            </a:lvl1p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p>
            <a:endParaRPr lang="id-ID"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600200"/>
            <a:ext cx="12192000" cy="5257800"/>
          </a:xfrm>
          <a:prstGeom prst="rect">
            <a:avLst/>
          </a:prstGeom>
        </p:spPr>
        <p:txBody>
          <a:bodyPr/>
          <a:lstStyle/>
          <a:p>
            <a:endParaRPr lang="id-ID"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2.jpeg"/><Relationship Id="rId8" Type="http://schemas.openxmlformats.org/officeDocument/2006/relationships/image" Target="../media/image1.jpe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3.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2.jpeg"/><Relationship Id="rId8" Type="http://schemas.openxmlformats.org/officeDocument/2006/relationships/image" Target="../media/image1.jpeg"/><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1" Type="http://schemas.openxmlformats.org/officeDocument/2006/relationships/theme" Target="../theme/theme2.xml"/><Relationship Id="rId10" Type="http://schemas.openxmlformats.org/officeDocument/2006/relationships/image" Target="../media/image3.jpeg"/><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8" cstate="print">
            <a:extLst>
              <a:ext uri="{28A0092B-C50C-407E-A947-70E740481C1C}">
                <a14:useLocalDpi xmlns:a14="http://schemas.microsoft.com/office/drawing/2010/main" val="0"/>
              </a:ext>
            </a:extLst>
          </a:blip>
          <a:srcRect t="-2"/>
          <a:stretch>
            <a:fillRect/>
          </a:stretch>
        </p:blipFill>
        <p:spPr>
          <a:xfrm>
            <a:off x="10619615" y="2793358"/>
            <a:ext cx="1572385" cy="3960000"/>
          </a:xfrm>
          <a:custGeom>
            <a:avLst/>
            <a:gdLst>
              <a:gd name="connsiteX0" fmla="*/ 0 w 1572385"/>
              <a:gd name="connsiteY0" fmla="*/ 0 h 4578992"/>
              <a:gd name="connsiteX1" fmla="*/ 1572385 w 1572385"/>
              <a:gd name="connsiteY1" fmla="*/ 0 h 4578992"/>
              <a:gd name="connsiteX2" fmla="*/ 1572385 w 1572385"/>
              <a:gd name="connsiteY2" fmla="*/ 2097048 h 4578992"/>
              <a:gd name="connsiteX3" fmla="*/ 1567540 w 1572385"/>
              <a:gd name="connsiteY3" fmla="*/ 2097048 h 4578992"/>
              <a:gd name="connsiteX4" fmla="*/ 1567540 w 1572385"/>
              <a:gd name="connsiteY4" fmla="*/ 3846855 h 4578992"/>
              <a:gd name="connsiteX5" fmla="*/ 1567375 w 1572385"/>
              <a:gd name="connsiteY5" fmla="*/ 3847703 h 4578992"/>
              <a:gd name="connsiteX6" fmla="*/ 1432121 w 1572385"/>
              <a:gd name="connsiteY6" fmla="*/ 4514633 h 4578992"/>
              <a:gd name="connsiteX7" fmla="*/ 1422692 w 1572385"/>
              <a:gd name="connsiteY7" fmla="*/ 4578992 h 4578992"/>
              <a:gd name="connsiteX8" fmla="*/ 0 w 1572385"/>
              <a:gd name="connsiteY8" fmla="*/ 4578992 h 45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385" h="4578992">
                <a:moveTo>
                  <a:pt x="0" y="0"/>
                </a:moveTo>
                <a:lnTo>
                  <a:pt x="1572385" y="0"/>
                </a:lnTo>
                <a:lnTo>
                  <a:pt x="1572385" y="2097048"/>
                </a:lnTo>
                <a:lnTo>
                  <a:pt x="1567540" y="2097048"/>
                </a:lnTo>
                <a:lnTo>
                  <a:pt x="1567540" y="3846855"/>
                </a:lnTo>
                <a:lnTo>
                  <a:pt x="1567375" y="3847703"/>
                </a:lnTo>
                <a:cubicBezTo>
                  <a:pt x="1529578" y="4032670"/>
                  <a:pt x="1468211" y="4288680"/>
                  <a:pt x="1432121" y="4514633"/>
                </a:cubicBezTo>
                <a:lnTo>
                  <a:pt x="1422692" y="4578992"/>
                </a:lnTo>
                <a:lnTo>
                  <a:pt x="0" y="4578992"/>
                </a:lnTo>
                <a:close/>
              </a:path>
            </a:pathLst>
          </a:custGeom>
        </p:spPr>
      </p:pic>
      <p:pic>
        <p:nvPicPr>
          <p:cNvPr id="8" name="图片 7"/>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a:xfrm>
            <a:off x="0" y="3019245"/>
            <a:ext cx="1185809" cy="3838755"/>
          </a:xfrm>
          <a:custGeom>
            <a:avLst/>
            <a:gdLst>
              <a:gd name="connsiteX0" fmla="*/ 0 w 1795003"/>
              <a:gd name="connsiteY0" fmla="*/ 0 h 5810865"/>
              <a:gd name="connsiteX1" fmla="*/ 1795003 w 1795003"/>
              <a:gd name="connsiteY1" fmla="*/ 0 h 5810865"/>
              <a:gd name="connsiteX2" fmla="*/ 1795003 w 1795003"/>
              <a:gd name="connsiteY2" fmla="*/ 5810865 h 5810865"/>
              <a:gd name="connsiteX3" fmla="*/ 0 w 1795003"/>
              <a:gd name="connsiteY3" fmla="*/ 5810865 h 5810865"/>
            </a:gdLst>
            <a:ahLst/>
            <a:cxnLst>
              <a:cxn ang="0">
                <a:pos x="connsiteX0" y="connsiteY0"/>
              </a:cxn>
              <a:cxn ang="0">
                <a:pos x="connsiteX1" y="connsiteY1"/>
              </a:cxn>
              <a:cxn ang="0">
                <a:pos x="connsiteX2" y="connsiteY2"/>
              </a:cxn>
              <a:cxn ang="0">
                <a:pos x="connsiteX3" y="connsiteY3"/>
              </a:cxn>
            </a:cxnLst>
            <a:rect l="l" t="t" r="r" b="b"/>
            <a:pathLst>
              <a:path w="1795003" h="5810865">
                <a:moveTo>
                  <a:pt x="0" y="0"/>
                </a:moveTo>
                <a:lnTo>
                  <a:pt x="1795003" y="0"/>
                </a:lnTo>
                <a:lnTo>
                  <a:pt x="1795003" y="5810865"/>
                </a:lnTo>
                <a:lnTo>
                  <a:pt x="0" y="5810865"/>
                </a:lnTo>
                <a:close/>
              </a:path>
            </a:pathLst>
          </a:custGeom>
        </p:spPr>
      </p:pic>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pic>
        <p:nvPicPr>
          <p:cNvPr id="5124" name="图片 6" descr="logo横版 png"/>
          <p:cNvPicPr>
            <a:picLocks noChangeAspect="1"/>
          </p:cNvPicPr>
          <p:nvPr userDrawn="1"/>
        </p:nvPicPr>
        <p:blipFill>
          <a:blip r:embed="rId10"/>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8" cstate="print">
            <a:extLst>
              <a:ext uri="{28A0092B-C50C-407E-A947-70E740481C1C}">
                <a14:useLocalDpi xmlns:a14="http://schemas.microsoft.com/office/drawing/2010/main" val="0"/>
              </a:ext>
            </a:extLst>
          </a:blip>
          <a:srcRect t="-2"/>
          <a:stretch>
            <a:fillRect/>
          </a:stretch>
        </p:blipFill>
        <p:spPr>
          <a:xfrm>
            <a:off x="10619615" y="2793358"/>
            <a:ext cx="1572385" cy="3960000"/>
          </a:xfrm>
          <a:custGeom>
            <a:avLst/>
            <a:gdLst>
              <a:gd name="connsiteX0" fmla="*/ 0 w 1572385"/>
              <a:gd name="connsiteY0" fmla="*/ 0 h 4578992"/>
              <a:gd name="connsiteX1" fmla="*/ 1572385 w 1572385"/>
              <a:gd name="connsiteY1" fmla="*/ 0 h 4578992"/>
              <a:gd name="connsiteX2" fmla="*/ 1572385 w 1572385"/>
              <a:gd name="connsiteY2" fmla="*/ 2097048 h 4578992"/>
              <a:gd name="connsiteX3" fmla="*/ 1567540 w 1572385"/>
              <a:gd name="connsiteY3" fmla="*/ 2097048 h 4578992"/>
              <a:gd name="connsiteX4" fmla="*/ 1567540 w 1572385"/>
              <a:gd name="connsiteY4" fmla="*/ 3846855 h 4578992"/>
              <a:gd name="connsiteX5" fmla="*/ 1567375 w 1572385"/>
              <a:gd name="connsiteY5" fmla="*/ 3847703 h 4578992"/>
              <a:gd name="connsiteX6" fmla="*/ 1432121 w 1572385"/>
              <a:gd name="connsiteY6" fmla="*/ 4514633 h 4578992"/>
              <a:gd name="connsiteX7" fmla="*/ 1422692 w 1572385"/>
              <a:gd name="connsiteY7" fmla="*/ 4578992 h 4578992"/>
              <a:gd name="connsiteX8" fmla="*/ 0 w 1572385"/>
              <a:gd name="connsiteY8" fmla="*/ 4578992 h 45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385" h="4578992">
                <a:moveTo>
                  <a:pt x="0" y="0"/>
                </a:moveTo>
                <a:lnTo>
                  <a:pt x="1572385" y="0"/>
                </a:lnTo>
                <a:lnTo>
                  <a:pt x="1572385" y="2097048"/>
                </a:lnTo>
                <a:lnTo>
                  <a:pt x="1567540" y="2097048"/>
                </a:lnTo>
                <a:lnTo>
                  <a:pt x="1567540" y="3846855"/>
                </a:lnTo>
                <a:lnTo>
                  <a:pt x="1567375" y="3847703"/>
                </a:lnTo>
                <a:cubicBezTo>
                  <a:pt x="1529578" y="4032670"/>
                  <a:pt x="1468211" y="4288680"/>
                  <a:pt x="1432121" y="4514633"/>
                </a:cubicBezTo>
                <a:lnTo>
                  <a:pt x="1422692" y="4578992"/>
                </a:lnTo>
                <a:lnTo>
                  <a:pt x="0" y="4578992"/>
                </a:lnTo>
                <a:close/>
              </a:path>
            </a:pathLst>
          </a:custGeom>
        </p:spPr>
      </p:pic>
      <p:pic>
        <p:nvPicPr>
          <p:cNvPr id="8" name="图片 7"/>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a:xfrm>
            <a:off x="0" y="3019245"/>
            <a:ext cx="1185809" cy="3838755"/>
          </a:xfrm>
          <a:custGeom>
            <a:avLst/>
            <a:gdLst>
              <a:gd name="connsiteX0" fmla="*/ 0 w 1795003"/>
              <a:gd name="connsiteY0" fmla="*/ 0 h 5810865"/>
              <a:gd name="connsiteX1" fmla="*/ 1795003 w 1795003"/>
              <a:gd name="connsiteY1" fmla="*/ 0 h 5810865"/>
              <a:gd name="connsiteX2" fmla="*/ 1795003 w 1795003"/>
              <a:gd name="connsiteY2" fmla="*/ 5810865 h 5810865"/>
              <a:gd name="connsiteX3" fmla="*/ 0 w 1795003"/>
              <a:gd name="connsiteY3" fmla="*/ 5810865 h 5810865"/>
            </a:gdLst>
            <a:ahLst/>
            <a:cxnLst>
              <a:cxn ang="0">
                <a:pos x="connsiteX0" y="connsiteY0"/>
              </a:cxn>
              <a:cxn ang="0">
                <a:pos x="connsiteX1" y="connsiteY1"/>
              </a:cxn>
              <a:cxn ang="0">
                <a:pos x="connsiteX2" y="connsiteY2"/>
              </a:cxn>
              <a:cxn ang="0">
                <a:pos x="connsiteX3" y="connsiteY3"/>
              </a:cxn>
            </a:cxnLst>
            <a:rect l="l" t="t" r="r" b="b"/>
            <a:pathLst>
              <a:path w="1795003" h="5810865">
                <a:moveTo>
                  <a:pt x="0" y="0"/>
                </a:moveTo>
                <a:lnTo>
                  <a:pt x="1795003" y="0"/>
                </a:lnTo>
                <a:lnTo>
                  <a:pt x="1795003" y="5810865"/>
                </a:lnTo>
                <a:lnTo>
                  <a:pt x="0" y="5810865"/>
                </a:lnTo>
                <a:close/>
              </a:path>
            </a:pathLst>
          </a:custGeom>
        </p:spPr>
      </p:pic>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pic>
        <p:nvPicPr>
          <p:cNvPr id="5124" name="图片 6" descr="logo横版 png"/>
          <p:cNvPicPr>
            <a:picLocks noChangeAspect="1"/>
          </p:cNvPicPr>
          <p:nvPr userDrawn="1"/>
        </p:nvPicPr>
        <p:blipFill>
          <a:blip r:embed="rId10"/>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xStyles>
    <p:titleStyle>
      <a:lvl1pPr algn="ctr" defTabSz="914400" rtl="0" eaLnBrk="1" latinLnBrk="0" hangingPunct="1">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 name="文本框 2"/>
          <p:cNvSpPr txBox="1"/>
          <p:nvPr/>
        </p:nvSpPr>
        <p:spPr>
          <a:xfrm>
            <a:off x="11431" y="0"/>
            <a:ext cx="8166214" cy="7155805"/>
          </a:xfrm>
          <a:prstGeom prst="rect">
            <a:avLst/>
          </a:prstGeom>
          <a:noFill/>
        </p:spPr>
        <p:txBody>
          <a:bodyPr wrap="square">
            <a:spAutoFit/>
          </a:bodyPr>
          <a:lstStyle/>
          <a:p>
            <a:pPr indent="266700" algn="just" fontAlgn="ctr">
              <a:buNone/>
            </a:pP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My fingers trembled as I signed the pre-medical application form. The watercolor brushes on my desk stared back at me like abandoned friends. I’m Lora  an 18-year-old who secretly drew brain diagrams on napkins while classmates drew cartoons. “Art feeds the soul but starves the body,” Mom always said. Her words haunted me as my biology textbooks slowly buried my drawing pads.</a:t>
            </a:r>
            <a:endPar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Then came the school career fair that changed everything. Dr. Eleanor Whitman from Harvard asked us to list our “hidden skills”. My hand shook as I wrote “observing details”—something I’d learned from painting flower petals. “That’s medical research’s most needed skill!” she exclaimed, sharing how a student turned microbiology notes into textbook illustrations. My lab partner whispered, “Remember our photosynthesis (</a:t>
            </a:r>
            <a:r>
              <a:rPr lang="zh-CN" altLang="en-US"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光合作用</a:t>
            </a: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comic?” For the first time, my two worlds didn’t feel so separate.</a:t>
            </a:r>
            <a:endPar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real surprise came during hospital volunteering. Watching surgeries, I noticed something—the steady hands of doctors reminded me of my brushwork. When a boy struggled to describe his pain, I drew a fire-breathing dragon on his cast. “You made medicine speak,” the nurse said. Slowly, my drawing pads filled with cells that looked like colored-glass art and X-rays arranged like abstract paintings.</a:t>
            </a:r>
            <a:endPar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Mr. Dawson, our career counselor, helped connect these dots. On his whiteboard, my medical knowledge and art skills overlapped in a bright yellow circle labeled “Medical Illustration”. He showed me job listings I never knew existed—graphic designers for science apps, 3D modelers for anatomy (</a:t>
            </a:r>
            <a:r>
              <a:rPr lang="zh-CN" altLang="en-US"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解剖</a:t>
            </a: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classes. “Your ‘impractical’ skill makes you stand out,” he said, pointing to my dragon drawing now used in pain management workshops.</a:t>
            </a:r>
            <a:endPar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Today, my microscope and paintbrushes share the same desk. The same hands that once hesitated between them now create 3D models of viruses for vaccine education. Sometimes I teach young patients to draw their feelings instead of describing them. My story isn’t about heart and reality canceling each other out—they just multiply possibilities.</a:t>
            </a:r>
            <a:endPar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文本框 3"/>
          <p:cNvSpPr txBox="1"/>
          <p:nvPr/>
        </p:nvSpPr>
        <p:spPr>
          <a:xfrm>
            <a:off x="8177646" y="145473"/>
            <a:ext cx="4014354" cy="6632585"/>
          </a:xfrm>
          <a:prstGeom prst="rect">
            <a:avLst/>
          </a:prstGeom>
          <a:noFill/>
          <a:ln w="25400">
            <a:solidFill>
              <a:srgbClr val="9AAABA"/>
            </a:solidFill>
          </a:ln>
        </p:spPr>
        <p:txBody>
          <a:bodyPr wrap="square">
            <a:spAutoFit/>
          </a:bodyPr>
          <a:lstStyle/>
          <a:p>
            <a:pPr algn="just" eaLnBrk="0">
              <a:buNone/>
              <a:tabLst>
                <a:tab pos="266700" algn="l"/>
              </a:tabLst>
            </a:pPr>
            <a:r>
              <a:rPr lang="en-US" altLang="zh-CN" sz="1700" b="1" dirty="0">
                <a:solidFill>
                  <a:srgbClr val="000000"/>
                </a:solidFill>
                <a:effectLst/>
                <a:latin typeface="Times New Roman" panose="02020603050405020304" pitchFamily="18" charset="0"/>
                <a:ea typeface="等线" panose="02010600030101010101" pitchFamily="2" charset="-122"/>
              </a:rPr>
              <a:t>24. What can be inferred about Lora from paragraph 1?</a:t>
            </a:r>
            <a:endParaRPr lang="en-US" altLang="zh-CN" sz="17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A. She had given up the hobby of drawing.</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B. She was excited about studying medicine.</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C. She felt torn between art and medical study.	</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D. She regretted not practicing painting earlier.</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b="1" dirty="0">
                <a:solidFill>
                  <a:srgbClr val="000000"/>
                </a:solidFill>
                <a:effectLst/>
                <a:latin typeface="Times New Roman" panose="02020603050405020304" pitchFamily="18" charset="0"/>
                <a:ea typeface="等线" panose="02010600030101010101" pitchFamily="2" charset="-122"/>
              </a:rPr>
              <a:t>25. Dr. Eleanor thought of Lora’ s “hidden skills” as ______.</a:t>
            </a:r>
            <a:endParaRPr lang="en-US" altLang="zh-CN" sz="17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A. a plus.		B. a leisure.</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C. a distraction.	D. a burden.</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b="1" dirty="0">
                <a:solidFill>
                  <a:srgbClr val="000000"/>
                </a:solidFill>
                <a:effectLst/>
                <a:latin typeface="Times New Roman" panose="02020603050405020304" pitchFamily="18" charset="0"/>
                <a:ea typeface="等线" panose="02010600030101010101" pitchFamily="2" charset="-122"/>
              </a:rPr>
              <a:t>26. How did Lora’s hospital experience influence her?</a:t>
            </a:r>
            <a:endParaRPr lang="en-US" altLang="zh-CN" sz="17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A. It helped develop her surgical skills.	</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B. It directed her toward doctor training.</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C. It boosted her enthusiasm for abstract art.</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D. It convinced her of art’s role in healthcare.</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b="1" dirty="0">
                <a:solidFill>
                  <a:srgbClr val="000000"/>
                </a:solidFill>
                <a:effectLst/>
                <a:latin typeface="Times New Roman" panose="02020603050405020304" pitchFamily="18" charset="0"/>
                <a:ea typeface="等线" panose="02010600030101010101" pitchFamily="2" charset="-122"/>
              </a:rPr>
              <a:t>27. What message does the author want to convey?</a:t>
            </a:r>
            <a:endParaRPr lang="en-US" altLang="zh-CN" sz="17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A. Follow the beaten track to success.</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B. A picture is worth a thousand words.</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C. Don’t put all your eggs in one basket.	</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D. Two strings to your bow light the way.</a:t>
            </a:r>
            <a:endParaRPr lang="en-US" altLang="zh-CN" sz="1700" dirty="0">
              <a:solidFill>
                <a:srgbClr val="000000"/>
              </a:solidFill>
              <a:effectLst/>
              <a:latin typeface="Times New Roman" panose="02020603050405020304" pitchFamily="18" charset="0"/>
              <a:ea typeface="等线" panose="02010600030101010101" pitchFamily="2" charset="-122"/>
            </a:endParaRPr>
          </a:p>
        </p:txBody>
      </p:sp>
      <p:sp>
        <p:nvSpPr>
          <p:cNvPr id="5" name="矩形: 圆角 4"/>
          <p:cNvSpPr/>
          <p:nvPr/>
        </p:nvSpPr>
        <p:spPr>
          <a:xfrm>
            <a:off x="344615" y="68826"/>
            <a:ext cx="7766998" cy="245806"/>
          </a:xfrm>
          <a:prstGeom prst="roundRect">
            <a:avLst/>
          </a:prstGeom>
          <a:solidFill>
            <a:srgbClr val="FFC0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圆角 5"/>
          <p:cNvSpPr/>
          <p:nvPr/>
        </p:nvSpPr>
        <p:spPr>
          <a:xfrm>
            <a:off x="69312" y="294967"/>
            <a:ext cx="5348262" cy="285136"/>
          </a:xfrm>
          <a:prstGeom prst="roundRect">
            <a:avLst/>
          </a:prstGeom>
          <a:solidFill>
            <a:srgbClr val="FFC0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圆角 6"/>
          <p:cNvSpPr/>
          <p:nvPr/>
        </p:nvSpPr>
        <p:spPr>
          <a:xfrm>
            <a:off x="0" y="575186"/>
            <a:ext cx="3795252" cy="221227"/>
          </a:xfrm>
          <a:prstGeom prst="roundRect">
            <a:avLst/>
          </a:prstGeom>
          <a:solidFill>
            <a:srgbClr val="FFC0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矩形: 圆角 7"/>
          <p:cNvSpPr/>
          <p:nvPr/>
        </p:nvSpPr>
        <p:spPr>
          <a:xfrm>
            <a:off x="4458929" y="816076"/>
            <a:ext cx="3795252" cy="221227"/>
          </a:xfrm>
          <a:prstGeom prst="roundRect">
            <a:avLst/>
          </a:prstGeom>
          <a:solidFill>
            <a:srgbClr val="FFC0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圆角 8"/>
          <p:cNvSpPr/>
          <p:nvPr/>
        </p:nvSpPr>
        <p:spPr>
          <a:xfrm>
            <a:off x="0" y="1130708"/>
            <a:ext cx="3795252" cy="221227"/>
          </a:xfrm>
          <a:prstGeom prst="roundRect">
            <a:avLst/>
          </a:prstGeom>
          <a:solidFill>
            <a:srgbClr val="FFC0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圆角 9"/>
          <p:cNvSpPr/>
          <p:nvPr/>
        </p:nvSpPr>
        <p:spPr>
          <a:xfrm>
            <a:off x="8219768" y="1283111"/>
            <a:ext cx="3972232" cy="181896"/>
          </a:xfrm>
          <a:prstGeom prst="roundRect">
            <a:avLst/>
          </a:prstGeom>
          <a:solidFill>
            <a:srgbClr val="FFC0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圆角 10"/>
          <p:cNvSpPr/>
          <p:nvPr/>
        </p:nvSpPr>
        <p:spPr>
          <a:xfrm>
            <a:off x="8176009" y="1479754"/>
            <a:ext cx="751681" cy="211394"/>
          </a:xfrm>
          <a:prstGeom prst="roundRect">
            <a:avLst/>
          </a:prstGeom>
          <a:solidFill>
            <a:srgbClr val="FFC0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圆角 17"/>
          <p:cNvSpPr/>
          <p:nvPr/>
        </p:nvSpPr>
        <p:spPr>
          <a:xfrm>
            <a:off x="5683143" y="1876260"/>
            <a:ext cx="2398055" cy="298560"/>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圆角 11"/>
          <p:cNvSpPr/>
          <p:nvPr/>
        </p:nvSpPr>
        <p:spPr>
          <a:xfrm>
            <a:off x="0" y="2128634"/>
            <a:ext cx="1818968" cy="260605"/>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圆角 12"/>
          <p:cNvSpPr/>
          <p:nvPr/>
        </p:nvSpPr>
        <p:spPr>
          <a:xfrm>
            <a:off x="8273943" y="2726751"/>
            <a:ext cx="1027373" cy="291752"/>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圆角 13"/>
          <p:cNvSpPr/>
          <p:nvPr/>
        </p:nvSpPr>
        <p:spPr>
          <a:xfrm>
            <a:off x="2939845" y="3419924"/>
            <a:ext cx="5230761" cy="247508"/>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矩形: 圆角 14"/>
          <p:cNvSpPr/>
          <p:nvPr/>
        </p:nvSpPr>
        <p:spPr>
          <a:xfrm>
            <a:off x="78659" y="3705059"/>
            <a:ext cx="1524000" cy="237676"/>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圆角 15"/>
          <p:cNvSpPr/>
          <p:nvPr/>
        </p:nvSpPr>
        <p:spPr>
          <a:xfrm>
            <a:off x="3633019" y="3680478"/>
            <a:ext cx="4498257" cy="213096"/>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圆角 16"/>
          <p:cNvSpPr/>
          <p:nvPr/>
        </p:nvSpPr>
        <p:spPr>
          <a:xfrm>
            <a:off x="93407" y="3955781"/>
            <a:ext cx="5432321" cy="232761"/>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矩形: 圆角 18"/>
          <p:cNvSpPr/>
          <p:nvPr/>
        </p:nvSpPr>
        <p:spPr>
          <a:xfrm>
            <a:off x="8239432" y="4585046"/>
            <a:ext cx="3952568" cy="281922"/>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矩形: 圆角 19"/>
          <p:cNvSpPr/>
          <p:nvPr/>
        </p:nvSpPr>
        <p:spPr>
          <a:xfrm>
            <a:off x="8244350" y="4870181"/>
            <a:ext cx="1106127" cy="281922"/>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矩形: 圆角 21"/>
          <p:cNvSpPr/>
          <p:nvPr/>
        </p:nvSpPr>
        <p:spPr>
          <a:xfrm>
            <a:off x="319548" y="5755084"/>
            <a:ext cx="5451987" cy="262258"/>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矩形: 圆角 22"/>
          <p:cNvSpPr/>
          <p:nvPr/>
        </p:nvSpPr>
        <p:spPr>
          <a:xfrm>
            <a:off x="2310582" y="6290942"/>
            <a:ext cx="4365522" cy="227845"/>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矩形: 圆角 23"/>
          <p:cNvSpPr/>
          <p:nvPr/>
        </p:nvSpPr>
        <p:spPr>
          <a:xfrm>
            <a:off x="6685934" y="6276193"/>
            <a:ext cx="1479757" cy="262259"/>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矩形: 圆角 24"/>
          <p:cNvSpPr/>
          <p:nvPr/>
        </p:nvSpPr>
        <p:spPr>
          <a:xfrm>
            <a:off x="0" y="6497419"/>
            <a:ext cx="7138219" cy="286839"/>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矩形: 圆角 25"/>
          <p:cNvSpPr/>
          <p:nvPr/>
        </p:nvSpPr>
        <p:spPr>
          <a:xfrm>
            <a:off x="8229600" y="6448258"/>
            <a:ext cx="3682180" cy="198348"/>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圆角 26"/>
          <p:cNvSpPr/>
          <p:nvPr/>
        </p:nvSpPr>
        <p:spPr>
          <a:xfrm>
            <a:off x="825909" y="2643175"/>
            <a:ext cx="5043949" cy="227844"/>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矩形: 圆角 27"/>
          <p:cNvSpPr/>
          <p:nvPr/>
        </p:nvSpPr>
        <p:spPr>
          <a:xfrm>
            <a:off x="3456039" y="4231085"/>
            <a:ext cx="2502310" cy="203263"/>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left)">
                                      <p:cBhvr>
                                        <p:cTn id="76" dur="500"/>
                                        <p:tgtEl>
                                          <p:spTgt spid="22"/>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left)">
                                      <p:cBhvr>
                                        <p:cTn id="80" dur="500"/>
                                        <p:tgtEl>
                                          <p:spTgt spid="23"/>
                                        </p:tgtEl>
                                      </p:cBhvr>
                                    </p:animEffect>
                                  </p:childTnLst>
                                </p:cTn>
                              </p:par>
                            </p:childTnLst>
                          </p:cTn>
                        </p:par>
                        <p:par>
                          <p:cTn id="81" fill="hold">
                            <p:stCondLst>
                              <p:cond delay="1000"/>
                            </p:stCondLst>
                            <p:childTnLst>
                              <p:par>
                                <p:cTn id="82" presetID="22" presetClass="entr" presetSubtype="8"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par>
                          <p:cTn id="85" fill="hold">
                            <p:stCondLst>
                              <p:cond delay="1500"/>
                            </p:stCondLst>
                            <p:childTnLst>
                              <p:par>
                                <p:cTn id="86" presetID="22" presetClass="entr" presetSubtype="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left)">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wipe(left)">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wipe(left)">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ipe(left)">
                                      <p:cBhvr>
                                        <p:cTn id="10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12" grpId="0" animBg="1"/>
      <p:bldP spid="13" grpId="0" animBg="1"/>
      <p:bldP spid="14" grpId="0" animBg="1"/>
      <p:bldP spid="15" grpId="0" animBg="1"/>
      <p:bldP spid="16" grpId="0" animBg="1"/>
      <p:bldP spid="17" grpId="0" animBg="1"/>
      <p:bldP spid="19" grpId="0" animBg="1"/>
      <p:bldP spid="20" grpId="0" animBg="1"/>
      <p:bldP spid="22" grpId="0" animBg="1"/>
      <p:bldP spid="23" grpId="0" animBg="1"/>
      <p:bldP spid="24" grpId="0" animBg="1"/>
      <p:bldP spid="25" grpId="0" animBg="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4691" y="83127"/>
            <a:ext cx="11887200" cy="6587837"/>
          </a:xfrm>
          <a:prstGeom prst="rect">
            <a:avLst/>
          </a:prstGeom>
          <a:solidFill>
            <a:schemeClr val="bg1">
              <a:alpha val="47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1915" y="372313"/>
            <a:ext cx="12285980" cy="6137193"/>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微软雅黑" panose="020B0503020204020204" pitchFamily="34" charset="-122"/>
                <a:cs typeface="Calibri" panose="020F0502020204030204" pitchFamily="34" charset="0"/>
              </a:rPr>
              <a:t>Word bank on vocational exploration and interdisciplinary integration  </a:t>
            </a:r>
            <a:endParaRPr kumimoji="0" lang="en-US" altLang="zh-CN" sz="2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1.</a:t>
            </a:r>
            <a:r>
              <a:rPr kumimoji="0" lang="en-US" altLang="zh-CN" sz="2000" b="1" i="0" u="sng"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describe “</a:t>
            </a:r>
            <a:r>
              <a:rPr kumimoji="0" lang="zh-CN" altLang="en-US" sz="2000" b="1" i="0" u="sng"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conflicting and feeling torn</a:t>
            </a:r>
            <a:r>
              <a:rPr lang="en-US" altLang="zh-CN" sz="2000" b="1" dirty="0">
                <a:solidFill>
                  <a:prstClr val="black"/>
                </a:solidFill>
                <a:latin typeface="Calibri" panose="020F0502020204030204" pitchFamily="34" charset="0"/>
                <a:ea typeface="微软雅黑" panose="020B0503020204020204" pitchFamily="34" charset="-122"/>
                <a:cs typeface="Calibri" panose="020F0502020204030204" pitchFamily="34" charset="0"/>
              </a:rPr>
              <a:t>”</a:t>
            </a:r>
            <a:endPar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rPr>
              <a:t>  </a:t>
            </a:r>
            <a:r>
              <a:rPr kumimoji="0" lang="zh-CN" altLang="en-US" sz="2000" b="1" i="0"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rPr>
              <a:t>描述</a:t>
            </a:r>
            <a:r>
              <a:rPr kumimoji="0" lang="en-US" altLang="zh-CN" sz="2000" b="1" i="0"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rPr>
              <a:t> </a:t>
            </a:r>
            <a:r>
              <a:rPr kumimoji="0" lang="zh-CN" altLang="en-US" sz="2000" b="1" i="0"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rPr>
              <a:t>情感矛盾，纠结</a:t>
            </a:r>
            <a:endParaRPr kumimoji="0" lang="zh-CN" altLang="en-US" sz="2000" b="1" i="0"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在</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A</a:t>
            </a: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和</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B</a:t>
            </a: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之间犹豫</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a:t>
            </a:r>
            <a:endPar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像被抛弃的朋友一样回望着我</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		</a:t>
            </a:r>
            <a:endPar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  </a:t>
            </a:r>
            <a:r>
              <a:rPr kumimoji="0" lang="zh-CN" altLang="en-US" sz="2000" b="1" i="0"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描述理想与现实的矛盾</a:t>
            </a:r>
            <a:endParaRPr kumimoji="0" lang="zh-CN" altLang="en-US" sz="2000" b="1" i="0"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艺术滋养灵魂，但不能养家糊口</a:t>
            </a:r>
            <a:endPar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现实考量压制了艺术追求</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             </a:t>
            </a:r>
            <a:endPar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Her words </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_______________(</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萦绕心头</a:t>
            </a: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a:t>
            </a: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a:t>
            </a:r>
            <a:r>
              <a:rPr kumimoji="0" lang="zh-CN" altLang="en-US" sz="2000" b="1" i="0" u="sng"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as</a:t>
            </a: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my biology textbook</a:t>
            </a:r>
            <a:r>
              <a:rPr lang="en-US" altLang="zh-CN" sz="2000" b="1" dirty="0">
                <a:solidFill>
                  <a:prstClr val="black"/>
                </a:solidFill>
                <a:latin typeface="Calibri" panose="020F0502020204030204" pitchFamily="34" charset="0"/>
                <a:ea typeface="微软雅黑" panose="020B0503020204020204" pitchFamily="34" charset="-122"/>
                <a:cs typeface="Calibri" panose="020F0502020204030204" pitchFamily="34" charset="0"/>
              </a:rPr>
              <a:t>s ___________(</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逐渐取代、掩埋</a:t>
            </a:r>
            <a:r>
              <a:rPr lang="en-US" altLang="zh-CN" sz="200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a:t>
            </a: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my drawing pads</a:t>
            </a:r>
            <a:endPar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2. </a:t>
            </a:r>
            <a:r>
              <a:rPr kumimoji="0" lang="en-US" altLang="zh-CN" sz="2000" b="1" i="0" u="sng"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describe </a:t>
            </a:r>
            <a:r>
              <a:rPr kumimoji="0" lang="zh-CN" altLang="en-US" sz="2000" b="1" i="0" u="sng"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Integration</a:t>
            </a:r>
            <a:endParaRPr kumimoji="0" lang="zh-CN" altLang="en-US" sz="2000" b="1" i="0" u="sng"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在一个明亮的黄色圆圈中重叠 ，表示学科或事物间的融合交汇</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         </a:t>
            </a:r>
            <a:r>
              <a:rPr kumimoji="0" lang="zh-CN" altLang="en-US" sz="2000" b="1" i="0" u="sng"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rPr>
              <a:t>overlap </a:t>
            </a: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in a bright yellow circle</a:t>
            </a:r>
            <a:endPar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共用一张书桌 ，象征不同事物共处、融合</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a:t>
            </a:r>
            <a:r>
              <a:rPr lang="zh-CN" altLang="en-US" sz="2000" b="1" u="sng" dirty="0">
                <a:solidFill>
                  <a:srgbClr val="FF0000"/>
                </a:solidFill>
                <a:latin typeface="Calibri" panose="020F0502020204030204" pitchFamily="34" charset="0"/>
                <a:ea typeface="微软雅黑" panose="020B0503020204020204" pitchFamily="34" charset="-122"/>
                <a:cs typeface="Calibri" panose="020F0502020204030204" pitchFamily="34" charset="0"/>
                <a:sym typeface="+mn-ea"/>
              </a:rPr>
              <a:t>share</a:t>
            </a: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 the same desk</a:t>
            </a:r>
            <a:endPar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我的故事并非是内心追求与现实相互抵触 —— 而是增加了更多可能（融合的意义）</a:t>
            </a:r>
            <a:endPar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6" name="文本框 5"/>
          <p:cNvSpPr txBox="1"/>
          <p:nvPr/>
        </p:nvSpPr>
        <p:spPr>
          <a:xfrm>
            <a:off x="4740628" y="1850915"/>
            <a:ext cx="6190860" cy="50629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rPr>
              <a:t>hesitate between... and...</a:t>
            </a:r>
            <a:endParaRPr kumimoji="0" lang="zh-CN" altLang="en-US" sz="2000" b="1" i="0"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8" name="文本框 7"/>
          <p:cNvSpPr txBox="1"/>
          <p:nvPr/>
        </p:nvSpPr>
        <p:spPr>
          <a:xfrm>
            <a:off x="4712637" y="2314554"/>
            <a:ext cx="6190860" cy="400110"/>
          </a:xfrm>
          <a:prstGeom prst="rect">
            <a:avLst/>
          </a:prstGeom>
          <a:noFill/>
        </p:spPr>
        <p:txBody>
          <a:bodyPr wrap="square">
            <a:spAutoFit/>
          </a:bodyPr>
          <a:lstStyle/>
          <a:p>
            <a:r>
              <a:rPr kumimoji="0" lang="zh-CN" altLang="en-US" sz="2000" b="1" i="0"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rPr>
              <a:t>stare back at me like abandoned friend</a:t>
            </a:r>
            <a:endParaRPr lang="zh-CN" altLang="en-US" dirty="0">
              <a:solidFill>
                <a:srgbClr val="FF0000"/>
              </a:solidFill>
            </a:endParaRPr>
          </a:p>
        </p:txBody>
      </p:sp>
      <p:sp>
        <p:nvSpPr>
          <p:cNvPr id="10" name="文本框 9"/>
          <p:cNvSpPr txBox="1"/>
          <p:nvPr/>
        </p:nvSpPr>
        <p:spPr>
          <a:xfrm>
            <a:off x="4647322" y="3312929"/>
            <a:ext cx="6190860" cy="400110"/>
          </a:xfrm>
          <a:prstGeom prst="rect">
            <a:avLst/>
          </a:prstGeom>
          <a:noFill/>
        </p:spPr>
        <p:txBody>
          <a:bodyPr wrap="square">
            <a:spAutoFit/>
          </a:bodyPr>
          <a:lstStyle/>
          <a:p>
            <a:r>
              <a:rPr kumimoji="0" lang="zh-CN" altLang="en-US" sz="2000" b="1" i="0"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rPr>
              <a:t>Art nourishes the soul, but can't support a family</a:t>
            </a:r>
            <a:endParaRPr lang="zh-CN" altLang="en-US" dirty="0">
              <a:solidFill>
                <a:srgbClr val="FF0000"/>
              </a:solidFill>
            </a:endParaRPr>
          </a:p>
        </p:txBody>
      </p:sp>
      <p:sp>
        <p:nvSpPr>
          <p:cNvPr id="12" name="文本框 11"/>
          <p:cNvSpPr txBox="1"/>
          <p:nvPr/>
        </p:nvSpPr>
        <p:spPr>
          <a:xfrm>
            <a:off x="1232319" y="4134022"/>
            <a:ext cx="2736200" cy="400110"/>
          </a:xfrm>
          <a:prstGeom prst="rect">
            <a:avLst/>
          </a:prstGeom>
          <a:noFill/>
        </p:spPr>
        <p:txBody>
          <a:bodyPr wrap="square">
            <a:spAutoFit/>
          </a:bodyPr>
          <a:lstStyle/>
          <a:p>
            <a:r>
              <a:rPr kumimoji="0" lang="zh-CN" altLang="en-US" sz="2000" b="1" i="0"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rPr>
              <a:t>lingered in my mind</a:t>
            </a:r>
            <a:endParaRPr lang="zh-CN" altLang="en-US" dirty="0">
              <a:solidFill>
                <a:srgbClr val="FF0000"/>
              </a:solidFill>
            </a:endParaRPr>
          </a:p>
        </p:txBody>
      </p:sp>
      <p:sp>
        <p:nvSpPr>
          <p:cNvPr id="14" name="文本框 13"/>
          <p:cNvSpPr txBox="1"/>
          <p:nvPr/>
        </p:nvSpPr>
        <p:spPr>
          <a:xfrm>
            <a:off x="6998637" y="4194671"/>
            <a:ext cx="1625858" cy="400110"/>
          </a:xfrm>
          <a:prstGeom prst="rect">
            <a:avLst/>
          </a:prstGeom>
          <a:noFill/>
        </p:spPr>
        <p:txBody>
          <a:bodyPr wrap="square">
            <a:spAutoFit/>
          </a:bodyPr>
          <a:lstStyle/>
          <a:p>
            <a:r>
              <a:rPr kumimoji="0" lang="zh-CN" altLang="en-US" sz="2000" b="1" i="0"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rPr>
              <a:t>slowly buried </a:t>
            </a:r>
            <a:endParaRPr lang="zh-CN" altLang="en-US" dirty="0">
              <a:solidFill>
                <a:srgbClr val="FF0000"/>
              </a:solidFill>
            </a:endParaRPr>
          </a:p>
        </p:txBody>
      </p:sp>
      <p:sp>
        <p:nvSpPr>
          <p:cNvPr id="16" name="文本框 15"/>
          <p:cNvSpPr txBox="1"/>
          <p:nvPr/>
        </p:nvSpPr>
        <p:spPr>
          <a:xfrm>
            <a:off x="294592" y="6332043"/>
            <a:ext cx="10933144" cy="50629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My story isn</a:t>
            </a:r>
            <a:r>
              <a:rPr kumimoji="0" lang="en-US" altLang="zh-CN" sz="2000" b="1" i="0"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a:t>
            </a:r>
            <a:r>
              <a:rPr kumimoji="0" lang="zh-CN" altLang="en-US" sz="2000" b="1" i="0"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t about inner-pursuit and reality clashing —they just add more possibilities</a:t>
            </a:r>
            <a:endParaRPr kumimoji="0" lang="zh-CN" altLang="en-US" sz="2000" b="1" i="0"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3" name="流程图: 可选过程 2"/>
          <p:cNvSpPr/>
          <p:nvPr/>
        </p:nvSpPr>
        <p:spPr>
          <a:xfrm>
            <a:off x="0" y="260648"/>
            <a:ext cx="3575720" cy="205190"/>
          </a:xfrm>
          <a:prstGeom prst="flowChartAlternateProcess">
            <a:avLst/>
          </a:prstGeom>
          <a:solidFill>
            <a:srgbClr val="62A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4691" y="83127"/>
            <a:ext cx="11887200" cy="6587837"/>
          </a:xfrm>
          <a:prstGeom prst="rect">
            <a:avLst/>
          </a:prstGeom>
          <a:solidFill>
            <a:schemeClr val="bg1">
              <a:alpha val="47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24328" y="382594"/>
            <a:ext cx="10433050" cy="244538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highlight>
                  <a:srgbClr val="FFFF00"/>
                </a:highlight>
                <a:uLnTx/>
                <a:uFillTx/>
                <a:latin typeface="Arial" panose="020B0604020202020204"/>
                <a:ea typeface="微软雅黑" panose="020B0503020204020204" pitchFamily="34" charset="-122"/>
                <a:cs typeface="+mn-cs"/>
              </a:rPr>
              <a:t>翻译文本</a:t>
            </a:r>
            <a:endParaRPr kumimoji="0" lang="zh-CN" altLang="en-US" sz="1800" b="1" i="0" u="none" strike="noStrike" kern="1200" cap="none" spc="0" normalizeH="0" baseline="0" noProof="0" dirty="0">
              <a:ln>
                <a:noFill/>
              </a:ln>
              <a:solidFill>
                <a:prstClr val="black"/>
              </a:solidFill>
              <a:effectLst/>
              <a:highlight>
                <a:srgbClr val="FFFF00"/>
              </a:highlight>
              <a:uLnTx/>
              <a:uFillTx/>
              <a:latin typeface="Arial" panose="020B0604020202020204"/>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r>
              <a:rPr kumimoji="0" lang="en-US" altLang="zh-CN"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r>
              <a:rPr kumimoji="0" lang="en-US" altLang="zh-CN" sz="20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r>
              <a:rPr kumimoji="0" lang="en-US" altLang="zh-CN" sz="24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Lili’s struggle</a:t>
            </a:r>
            <a:endParaRPr kumimoji="0" lang="en-US" altLang="zh-CN" sz="20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r>
              <a:rPr kumimoji="0" lang="zh-CN" altLang="en-US" sz="20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在大学宿舍里，莉莉</a:t>
            </a:r>
            <a:r>
              <a:rPr kumimoji="0" lang="zh-CN" altLang="en-US" sz="2000" b="1" i="0" u="sng"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cs"/>
              </a:rPr>
              <a:t>在</a:t>
            </a:r>
            <a:r>
              <a:rPr kumimoji="0" lang="zh-CN" altLang="en-US" sz="20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一个诱人的艺术实习机会</a:t>
            </a:r>
            <a:r>
              <a:rPr kumimoji="0" lang="zh-CN" altLang="en-US" sz="2000" b="1" i="0" u="sng"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cs"/>
              </a:rPr>
              <a:t>和</a:t>
            </a:r>
            <a:r>
              <a:rPr kumimoji="0" lang="zh-CN" altLang="en-US" sz="20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一项必修的科学项目之间</a:t>
            </a:r>
            <a:r>
              <a:rPr kumimoji="0" lang="zh-CN" altLang="en-US" sz="2000" b="1" i="0" u="sng"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犹豫不决</a:t>
            </a:r>
            <a:r>
              <a:rPr kumimoji="0" lang="zh-CN" altLang="en-US" sz="20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。她的画笔</a:t>
            </a:r>
            <a:r>
              <a:rPr kumimoji="0" lang="zh-CN" altLang="en-US" sz="2000" b="1" i="0" u="sng"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cs"/>
              </a:rPr>
              <a:t>像被遗弃的伙伴一样望着她</a:t>
            </a:r>
            <a:r>
              <a:rPr kumimoji="0" lang="zh-CN" altLang="en-US" sz="20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。她知道艺术能滋养她的心灵，</a:t>
            </a:r>
            <a:r>
              <a:rPr kumimoji="0" lang="zh-CN" altLang="en-US" sz="2000" b="1"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cs"/>
              </a:rPr>
              <a:t>但</a:t>
            </a:r>
            <a:r>
              <a:rPr kumimoji="0" lang="zh-CN" altLang="en-US" sz="20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这个项目关系到学分。她</a:t>
            </a:r>
            <a:r>
              <a:rPr kumimoji="0" lang="zh-CN" altLang="en-US" sz="2000" b="1" i="0" u="sng"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cs"/>
              </a:rPr>
              <a:t>备受煎熬，陷入了这种两难的境地</a:t>
            </a:r>
            <a:r>
              <a:rPr kumimoji="0" lang="zh-CN" altLang="en-US" sz="20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a:t>
            </a:r>
            <a:endParaRPr kumimoji="0" lang="zh-CN" altLang="en-US" sz="20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682883" y="3102299"/>
            <a:ext cx="10887075" cy="2251065"/>
          </a:xfrm>
          <a:prstGeom prst="rect">
            <a:avLst/>
          </a:prstGeom>
          <a:noFill/>
        </p:spPr>
        <p:txBody>
          <a:bodyPr wrap="square"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lang="en-US" altLang="zh-CN"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          </a:t>
            </a:r>
            <a:r>
              <a:rPr kumimoji="0" lang="zh-CN" altLang="en-US" sz="24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In the college </a:t>
            </a:r>
            <a:r>
              <a:rPr kumimoji="0" lang="en-US" altLang="zh-CN" sz="24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dormitory</a:t>
            </a:r>
            <a:r>
              <a:rPr kumimoji="0" lang="zh-CN" altLang="en-US" sz="24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Lily </a:t>
            </a:r>
            <a:r>
              <a:rPr kumimoji="0" lang="zh-CN" altLang="en-US" sz="24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rPr>
              <a:t>hesitates between</a:t>
            </a:r>
            <a:r>
              <a:rPr kumimoji="0" lang="zh-CN" altLang="en-US" sz="24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a tempting art internship</a:t>
            </a:r>
            <a:r>
              <a:rPr kumimoji="0" lang="zh-CN" altLang="en-US" sz="24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rPr>
              <a:t> and</a:t>
            </a:r>
            <a:r>
              <a:rPr kumimoji="0" lang="zh-CN" altLang="en-US" sz="24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a compulsory science project. Her paintbrushes </a:t>
            </a:r>
            <a:r>
              <a:rPr kumimoji="0" lang="zh-CN" altLang="en-US" sz="24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rPr>
              <a:t>stare</a:t>
            </a:r>
            <a:r>
              <a:rPr kumimoji="0" lang="en-US" altLang="zh-CN" sz="24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rPr>
              <a:t>/ gaze</a:t>
            </a:r>
            <a:r>
              <a:rPr kumimoji="0" lang="zh-CN" altLang="en-US" sz="24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rPr>
              <a:t> at her like </a:t>
            </a:r>
            <a:r>
              <a:rPr kumimoji="0" lang="en-US" altLang="zh-CN" sz="24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rPr>
              <a:t>abandoned companions/</a:t>
            </a:r>
            <a:r>
              <a:rPr kumimoji="0" lang="zh-CN" altLang="en-US" sz="24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rPr>
              <a:t> mates</a:t>
            </a:r>
            <a:r>
              <a:rPr kumimoji="0" lang="zh-CN" altLang="en-US" sz="24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She knows art feeds her spirit</a:t>
            </a:r>
            <a:r>
              <a:rPr kumimoji="0" lang="en-US" altLang="zh-CN" sz="24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/nourish her soul</a:t>
            </a:r>
            <a:r>
              <a:rPr kumimoji="0" lang="zh-CN" altLang="en-US" sz="24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a:t>
            </a:r>
            <a:r>
              <a:rPr kumimoji="0" lang="zh-CN" altLang="en-US" sz="24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rPr>
              <a:t> but</a:t>
            </a:r>
            <a:r>
              <a:rPr kumimoji="0" lang="en-US" altLang="zh-CN" sz="24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rPr>
              <a:t>/ yet</a:t>
            </a:r>
            <a:r>
              <a:rPr kumimoji="0" lang="zh-CN" altLang="en-US" sz="24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the project </a:t>
            </a:r>
            <a:r>
              <a:rPr kumimoji="0" lang="en-US" altLang="zh-CN" sz="24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is related to </a:t>
            </a:r>
            <a:r>
              <a:rPr kumimoji="0" lang="zh-CN" altLang="en-US" sz="24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academic credits. </a:t>
            </a:r>
            <a:r>
              <a:rPr kumimoji="0" lang="zh-CN" altLang="en-US" sz="24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rPr>
              <a:t>Torn, she</a:t>
            </a:r>
            <a:r>
              <a:rPr kumimoji="0" lang="en-US" altLang="zh-CN" sz="24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rPr>
              <a:t>’</a:t>
            </a:r>
            <a:r>
              <a:rPr kumimoji="0" lang="zh-CN" altLang="en-US" sz="24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rPr>
              <a:t>s stuck</a:t>
            </a:r>
            <a:r>
              <a:rPr kumimoji="0" lang="en-US" altLang="zh-CN" sz="24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rPr>
              <a:t>/caught</a:t>
            </a:r>
            <a:r>
              <a:rPr kumimoji="0" lang="zh-CN" altLang="en-US" sz="24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rPr>
              <a:t> in this </a:t>
            </a:r>
            <a:r>
              <a:rPr kumimoji="0" lang="en-US" altLang="zh-CN" sz="24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rPr>
              <a:t>dilemma.</a:t>
            </a:r>
            <a:endParaRPr kumimoji="0" lang="en-US" altLang="zh-CN" sz="24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4" name="流程图: 可选过程 3"/>
          <p:cNvSpPr/>
          <p:nvPr/>
        </p:nvSpPr>
        <p:spPr>
          <a:xfrm>
            <a:off x="0" y="260648"/>
            <a:ext cx="3575720" cy="205190"/>
          </a:xfrm>
          <a:prstGeom prst="flowChartAlternateProcess">
            <a:avLst/>
          </a:prstGeom>
          <a:solidFill>
            <a:srgbClr val="62A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691" y="83127"/>
            <a:ext cx="11887200" cy="6587837"/>
          </a:xfrm>
          <a:prstGeom prst="rect">
            <a:avLst/>
          </a:prstGeom>
          <a:solidFill>
            <a:schemeClr val="bg1">
              <a:alpha val="47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09760" y="442453"/>
            <a:ext cx="11954421" cy="2862322"/>
          </a:xfrm>
          <a:prstGeom prst="rect">
            <a:avLst/>
          </a:prstGeom>
          <a:noFill/>
        </p:spPr>
        <p:txBody>
          <a:bodyPr wrap="square">
            <a:spAutoFit/>
          </a:bodyPr>
          <a:lstStyle/>
          <a:p>
            <a:pPr algn="just" fontAlgn="ctr">
              <a:buNone/>
            </a:pPr>
            <a:r>
              <a:rPr lang="zh-CN" altLang="en-US" sz="2000" b="1" kern="100"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句子仿写：</a:t>
            </a:r>
            <a:endParaRPr lang="en-US" altLang="zh-CN" sz="2000" b="1" kern="100"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fontAlgn="ctr">
              <a:buNone/>
            </a:pPr>
            <a:r>
              <a:rPr lang="en-US" altLang="zh-CN" sz="2000" dirty="0">
                <a:solidFill>
                  <a:srgbClr val="000000"/>
                </a:solidFill>
                <a:latin typeface="Times New Roman" panose="02020603050405020304" pitchFamily="18" charset="0"/>
                <a:ea typeface="等线" panose="02010600030101010101" pitchFamily="2" charset="-122"/>
              </a:rPr>
              <a:t>	</a:t>
            </a:r>
            <a:r>
              <a:rPr lang="en-US" altLang="zh-CN" sz="2000" b="1" u="sng" dirty="0">
                <a:solidFill>
                  <a:srgbClr val="000000"/>
                </a:solidFill>
                <a:latin typeface="Times New Roman" panose="02020603050405020304" pitchFamily="18" charset="0"/>
                <a:ea typeface="等线" panose="02010600030101010101" pitchFamily="2" charset="-122"/>
              </a:rPr>
              <a:t>My fingers trembled </a:t>
            </a:r>
            <a:r>
              <a:rPr lang="en-US" altLang="zh-CN" sz="2000" dirty="0">
                <a:solidFill>
                  <a:srgbClr val="000000"/>
                </a:solidFill>
                <a:latin typeface="Times New Roman" panose="02020603050405020304" pitchFamily="18" charset="0"/>
                <a:ea typeface="等线" panose="02010600030101010101" pitchFamily="2" charset="-122"/>
              </a:rPr>
              <a:t>as I signed the pre-medical application form. The watercolor brushes on my desk </a:t>
            </a:r>
            <a:r>
              <a:rPr lang="en-US" altLang="zh-CN" sz="2000" b="1" u="sng" dirty="0">
                <a:solidFill>
                  <a:srgbClr val="000000"/>
                </a:solidFill>
                <a:latin typeface="Times New Roman" panose="02020603050405020304" pitchFamily="18" charset="0"/>
                <a:ea typeface="等线" panose="02010600030101010101" pitchFamily="2" charset="-122"/>
              </a:rPr>
              <a:t>stared back at me like abandoned friends</a:t>
            </a:r>
            <a:r>
              <a:rPr lang="en-US" altLang="zh-CN" sz="2000" dirty="0">
                <a:solidFill>
                  <a:srgbClr val="000000"/>
                </a:solidFill>
                <a:latin typeface="Times New Roman" panose="02020603050405020304" pitchFamily="18" charset="0"/>
                <a:ea typeface="等线" panose="02010600030101010101" pitchFamily="2" charset="-122"/>
              </a:rPr>
              <a:t>. I’m Lora  an 18-year-old who </a:t>
            </a:r>
            <a:r>
              <a:rPr lang="en-US" altLang="zh-CN" sz="2000" b="1" u="sng" dirty="0">
                <a:solidFill>
                  <a:srgbClr val="000000"/>
                </a:solidFill>
                <a:latin typeface="Times New Roman" panose="02020603050405020304" pitchFamily="18" charset="0"/>
                <a:ea typeface="等线" panose="02010600030101010101" pitchFamily="2" charset="-122"/>
              </a:rPr>
              <a:t>secretly</a:t>
            </a:r>
            <a:r>
              <a:rPr lang="en-US" altLang="zh-CN" sz="2000" dirty="0">
                <a:solidFill>
                  <a:srgbClr val="000000"/>
                </a:solidFill>
                <a:latin typeface="Times New Roman" panose="02020603050405020304" pitchFamily="18" charset="0"/>
                <a:ea typeface="等线" panose="02010600030101010101" pitchFamily="2" charset="-122"/>
              </a:rPr>
              <a:t> drew brain diagrams on napkins </a:t>
            </a:r>
            <a:r>
              <a:rPr lang="en-US" altLang="zh-CN" sz="2000" b="1" u="sng" dirty="0">
                <a:solidFill>
                  <a:srgbClr val="000000"/>
                </a:solidFill>
                <a:latin typeface="Times New Roman" panose="02020603050405020304" pitchFamily="18" charset="0"/>
                <a:ea typeface="等线" panose="02010600030101010101" pitchFamily="2" charset="-122"/>
              </a:rPr>
              <a:t>while</a:t>
            </a:r>
            <a:r>
              <a:rPr lang="en-US" altLang="zh-CN" sz="2000" dirty="0">
                <a:solidFill>
                  <a:srgbClr val="000000"/>
                </a:solidFill>
                <a:latin typeface="Times New Roman" panose="02020603050405020304" pitchFamily="18" charset="0"/>
                <a:ea typeface="等线" panose="02010600030101010101" pitchFamily="2" charset="-122"/>
              </a:rPr>
              <a:t> classmates drew cartoons. “Art feeds the soul but starves the body,” Mom always said. </a:t>
            </a:r>
            <a:r>
              <a:rPr lang="en-US" altLang="zh-CN" sz="2000" b="1" u="sng" dirty="0">
                <a:solidFill>
                  <a:srgbClr val="000000"/>
                </a:solidFill>
                <a:latin typeface="Times New Roman" panose="02020603050405020304" pitchFamily="18" charset="0"/>
                <a:ea typeface="等线" panose="02010600030101010101" pitchFamily="2" charset="-122"/>
              </a:rPr>
              <a:t>Her words haunted me </a:t>
            </a:r>
            <a:r>
              <a:rPr lang="en-US" altLang="zh-CN" sz="2000" dirty="0">
                <a:solidFill>
                  <a:srgbClr val="000000"/>
                </a:solidFill>
                <a:latin typeface="Times New Roman" panose="02020603050405020304" pitchFamily="18" charset="0"/>
                <a:ea typeface="等线" panose="02010600030101010101" pitchFamily="2" charset="-122"/>
              </a:rPr>
              <a:t>as my biology textbooks slowly buried my drawing pads.</a:t>
            </a:r>
            <a:endParaRPr lang="en-US" altLang="zh-CN" sz="2000" dirty="0">
              <a:solidFill>
                <a:srgbClr val="000000"/>
              </a:solidFill>
              <a:latin typeface="Times New Roman" panose="02020603050405020304" pitchFamily="18" charset="0"/>
              <a:ea typeface="等线" panose="02010600030101010101" pitchFamily="2" charset="-122"/>
            </a:endParaRPr>
          </a:p>
          <a:p>
            <a:pPr algn="just" fontAlgn="ctr">
              <a:buNone/>
            </a:pPr>
            <a:r>
              <a:rPr lang="en-US" altLang="zh-CN" sz="2000" dirty="0">
                <a:solidFill>
                  <a:srgbClr val="000000"/>
                </a:solidFill>
                <a:latin typeface="Times New Roman" panose="02020603050405020304" pitchFamily="18" charset="0"/>
                <a:ea typeface="等线" panose="02010600030101010101" pitchFamily="2" charset="-122"/>
              </a:rPr>
              <a:t>	</a:t>
            </a:r>
            <a:r>
              <a:rPr lang="en-US" altLang="zh-CN" sz="2000" b="1" u="sng" dirty="0">
                <a:solidFill>
                  <a:srgbClr val="000000"/>
                </a:solidFill>
                <a:latin typeface="Times New Roman" panose="02020603050405020304" pitchFamily="18" charset="0"/>
                <a:ea typeface="等线" panose="02010600030101010101" pitchFamily="2" charset="-122"/>
              </a:rPr>
              <a:t>Then came </a:t>
            </a:r>
            <a:r>
              <a:rPr lang="en-US" altLang="zh-CN" sz="2000" dirty="0">
                <a:solidFill>
                  <a:srgbClr val="000000"/>
                </a:solidFill>
                <a:latin typeface="Times New Roman" panose="02020603050405020304" pitchFamily="18" charset="0"/>
                <a:ea typeface="等线" panose="02010600030101010101" pitchFamily="2" charset="-122"/>
              </a:rPr>
              <a:t>the school career fair that changed everything. My hand shook as I wrote “observing details” .</a:t>
            </a:r>
            <a:endParaRPr lang="en-US" altLang="zh-CN" sz="2000" dirty="0">
              <a:solidFill>
                <a:srgbClr val="000000"/>
              </a:solidFill>
              <a:latin typeface="Times New Roman" panose="02020603050405020304" pitchFamily="18" charset="0"/>
              <a:ea typeface="等线" panose="02010600030101010101" pitchFamily="2" charset="-122"/>
            </a:endParaRPr>
          </a:p>
          <a:p>
            <a:pPr algn="just" fontAlgn="ctr">
              <a:buNone/>
            </a:pPr>
            <a:r>
              <a:rPr lang="en-US" altLang="zh-CN" sz="2000" dirty="0">
                <a:solidFill>
                  <a:srgbClr val="000000"/>
                </a:solidFill>
                <a:latin typeface="Times New Roman" panose="02020603050405020304" pitchFamily="18" charset="0"/>
                <a:ea typeface="等线" panose="02010600030101010101" pitchFamily="2" charset="-122"/>
              </a:rPr>
              <a:t>	</a:t>
            </a:r>
            <a:r>
              <a:rPr lang="en-US" altLang="zh-CN" sz="2000" b="1" u="sng" dirty="0">
                <a:solidFill>
                  <a:srgbClr val="000000"/>
                </a:solidFill>
                <a:latin typeface="Times New Roman" panose="02020603050405020304" pitchFamily="18" charset="0"/>
                <a:ea typeface="等线" panose="02010600030101010101" pitchFamily="2" charset="-122"/>
              </a:rPr>
              <a:t>The real surprise came </a:t>
            </a:r>
            <a:r>
              <a:rPr lang="en-US" altLang="zh-CN" sz="2000" dirty="0">
                <a:solidFill>
                  <a:srgbClr val="000000"/>
                </a:solidFill>
                <a:latin typeface="Times New Roman" panose="02020603050405020304" pitchFamily="18" charset="0"/>
                <a:ea typeface="等线" panose="02010600030101010101" pitchFamily="2" charset="-122"/>
              </a:rPr>
              <a:t>during hospital volunteering. </a:t>
            </a:r>
            <a:endParaRPr lang="en-US" altLang="zh-CN" sz="2000" dirty="0">
              <a:solidFill>
                <a:srgbClr val="000000"/>
              </a:solidFill>
              <a:latin typeface="Times New Roman" panose="02020603050405020304" pitchFamily="18" charset="0"/>
              <a:ea typeface="等线" panose="02010600030101010101" pitchFamily="2" charset="-122"/>
            </a:endParaRPr>
          </a:p>
          <a:p>
            <a:pPr algn="just" fontAlgn="ctr">
              <a:buNone/>
            </a:pPr>
            <a:r>
              <a:rPr lang="en-US" altLang="zh-CN" sz="2000" dirty="0">
                <a:solidFill>
                  <a:srgbClr val="000000"/>
                </a:solidFill>
                <a:latin typeface="Times New Roman" panose="02020603050405020304" pitchFamily="18" charset="0"/>
                <a:ea typeface="等线" panose="02010600030101010101" pitchFamily="2" charset="-122"/>
              </a:rPr>
              <a:t>	The same hands that </a:t>
            </a:r>
            <a:r>
              <a:rPr lang="en-US" altLang="zh-CN" sz="2000" b="1" u="sng" dirty="0">
                <a:solidFill>
                  <a:srgbClr val="000000"/>
                </a:solidFill>
                <a:latin typeface="Times New Roman" panose="02020603050405020304" pitchFamily="18" charset="0"/>
                <a:ea typeface="等线" panose="02010600030101010101" pitchFamily="2" charset="-122"/>
              </a:rPr>
              <a:t>once</a:t>
            </a:r>
            <a:r>
              <a:rPr lang="en-US" altLang="zh-CN" sz="2000" dirty="0">
                <a:solidFill>
                  <a:srgbClr val="000000"/>
                </a:solidFill>
                <a:latin typeface="Times New Roman" panose="02020603050405020304" pitchFamily="18" charset="0"/>
                <a:ea typeface="等线" panose="02010600030101010101" pitchFamily="2" charset="-122"/>
              </a:rPr>
              <a:t> hesitated between them </a:t>
            </a:r>
            <a:r>
              <a:rPr lang="en-US" altLang="zh-CN" sz="2000" b="1" u="sng" dirty="0">
                <a:solidFill>
                  <a:srgbClr val="000000"/>
                </a:solidFill>
                <a:latin typeface="Times New Roman" panose="02020603050405020304" pitchFamily="18" charset="0"/>
                <a:ea typeface="等线" panose="02010600030101010101" pitchFamily="2" charset="-122"/>
              </a:rPr>
              <a:t>now</a:t>
            </a:r>
            <a:r>
              <a:rPr lang="en-US" altLang="zh-CN" sz="2000" dirty="0">
                <a:solidFill>
                  <a:srgbClr val="000000"/>
                </a:solidFill>
                <a:latin typeface="Times New Roman" panose="02020603050405020304" pitchFamily="18" charset="0"/>
                <a:ea typeface="等线" panose="02010600030101010101" pitchFamily="2" charset="-122"/>
              </a:rPr>
              <a:t> create 3D models of viruses for vaccine education. </a:t>
            </a:r>
            <a:endParaRPr lang="en-US" altLang="zh-CN" sz="2000" dirty="0">
              <a:solidFill>
                <a:srgbClr val="000000"/>
              </a:solidFill>
              <a:latin typeface="Times New Roman" panose="02020603050405020304" pitchFamily="18" charset="0"/>
              <a:ea typeface="等线" panose="02010600030101010101" pitchFamily="2" charset="-122"/>
            </a:endParaRPr>
          </a:p>
          <a:p>
            <a:pPr algn="just" fontAlgn="ctr">
              <a:buNone/>
            </a:pPr>
            <a:r>
              <a:rPr lang="en-US" altLang="zh-CN" sz="2000" dirty="0">
                <a:solidFill>
                  <a:srgbClr val="000000"/>
                </a:solidFill>
                <a:latin typeface="Times New Roman" panose="02020603050405020304" pitchFamily="18" charset="0"/>
                <a:ea typeface="等线" panose="02010600030101010101" pitchFamily="2" charset="-122"/>
              </a:rPr>
              <a:t>	My story </a:t>
            </a:r>
            <a:r>
              <a:rPr lang="en-US" altLang="zh-CN" sz="2000" b="1" u="sng" dirty="0">
                <a:solidFill>
                  <a:srgbClr val="000000"/>
                </a:solidFill>
                <a:latin typeface="Times New Roman" panose="02020603050405020304" pitchFamily="18" charset="0"/>
                <a:ea typeface="等线" panose="02010600030101010101" pitchFamily="2" charset="-122"/>
              </a:rPr>
              <a:t>isn’t about </a:t>
            </a:r>
            <a:r>
              <a:rPr lang="en-US" altLang="zh-CN" sz="2000" dirty="0">
                <a:solidFill>
                  <a:srgbClr val="000000"/>
                </a:solidFill>
                <a:latin typeface="Times New Roman" panose="02020603050405020304" pitchFamily="18" charset="0"/>
                <a:ea typeface="等线" panose="02010600030101010101" pitchFamily="2" charset="-122"/>
              </a:rPr>
              <a:t>heart and reality canceling each other out—they </a:t>
            </a:r>
            <a:r>
              <a:rPr lang="en-US" altLang="zh-CN" sz="2000" b="1" u="sng" dirty="0">
                <a:solidFill>
                  <a:srgbClr val="000000"/>
                </a:solidFill>
                <a:latin typeface="Times New Roman" panose="02020603050405020304" pitchFamily="18" charset="0"/>
                <a:ea typeface="等线" panose="02010600030101010101" pitchFamily="2" charset="-122"/>
              </a:rPr>
              <a:t>just</a:t>
            </a:r>
            <a:r>
              <a:rPr lang="en-US" altLang="zh-CN" sz="2000" dirty="0">
                <a:solidFill>
                  <a:srgbClr val="000000"/>
                </a:solidFill>
                <a:latin typeface="Times New Roman" panose="02020603050405020304" pitchFamily="18" charset="0"/>
                <a:ea typeface="等线" panose="02010600030101010101" pitchFamily="2" charset="-122"/>
              </a:rPr>
              <a:t> multiply possibilities.</a:t>
            </a:r>
            <a:endParaRPr lang="en-US" altLang="zh-CN" sz="2000" dirty="0">
              <a:solidFill>
                <a:srgbClr val="000000"/>
              </a:solidFill>
              <a:latin typeface="Times New Roman" panose="02020603050405020304" pitchFamily="18" charset="0"/>
              <a:ea typeface="等线" panose="02010600030101010101" pitchFamily="2" charset="-122"/>
            </a:endParaRPr>
          </a:p>
        </p:txBody>
      </p:sp>
      <p:sp>
        <p:nvSpPr>
          <p:cNvPr id="4" name="文本框 3"/>
          <p:cNvSpPr txBox="1"/>
          <p:nvPr/>
        </p:nvSpPr>
        <p:spPr>
          <a:xfrm>
            <a:off x="237579" y="3434569"/>
            <a:ext cx="11954421" cy="1200329"/>
          </a:xfrm>
          <a:prstGeom prst="rect">
            <a:avLst/>
          </a:prstGeom>
          <a:noFill/>
        </p:spPr>
        <p:txBody>
          <a:bodyPr wrap="square">
            <a:spAutoFit/>
          </a:bodyPr>
          <a:lstStyle/>
          <a:p>
            <a:pPr algn="just" fontAlgn="ctr">
              <a:buNone/>
            </a:pPr>
            <a:r>
              <a:rPr lang="zh-CN" altLang="en-US" b="1" u="sng" dirty="0">
                <a:solidFill>
                  <a:srgbClr val="FF0000"/>
                </a:solidFill>
                <a:latin typeface="Calibri" panose="020F0502020204030204" pitchFamily="34" charset="0"/>
                <a:ea typeface="Calibri" panose="020F0502020204030204" pitchFamily="34" charset="0"/>
                <a:cs typeface="Calibri" panose="020F0502020204030204" pitchFamily="34" charset="0"/>
              </a:rPr>
              <a:t>我的手指颤抖了当</a:t>
            </a:r>
            <a:r>
              <a:rPr lang="zh-CN" altLang="en-US" b="1" dirty="0">
                <a:latin typeface="Calibri" panose="020F0502020204030204" pitchFamily="34" charset="0"/>
                <a:ea typeface="Calibri" panose="020F0502020204030204" pitchFamily="34" charset="0"/>
                <a:cs typeface="Calibri" panose="020F0502020204030204" pitchFamily="34" charset="0"/>
              </a:rPr>
              <a:t>我注意到一张照片，上面写着“</a:t>
            </a:r>
            <a:r>
              <a:rPr lang="en-US" altLang="zh-CN" b="1" dirty="0">
                <a:latin typeface="Calibri" panose="020F0502020204030204" pitchFamily="34" charset="0"/>
                <a:ea typeface="Calibri" panose="020F0502020204030204" pitchFamily="34" charset="0"/>
                <a:cs typeface="Calibri" panose="020F0502020204030204" pitchFamily="34" charset="0"/>
              </a:rPr>
              <a:t>Brian</a:t>
            </a:r>
            <a:r>
              <a:rPr lang="zh-CN" altLang="en-US" b="1" dirty="0">
                <a:latin typeface="Calibri" panose="020F0502020204030204" pitchFamily="34" charset="0"/>
                <a:ea typeface="Calibri" panose="020F0502020204030204" pitchFamily="34" charset="0"/>
                <a:cs typeface="Calibri" panose="020F0502020204030204" pitchFamily="34" charset="0"/>
              </a:rPr>
              <a:t>拍的照片”</a:t>
            </a:r>
            <a:r>
              <a:rPr lang="zh-CN" altLang="en-US" b="1" u="sng" dirty="0">
                <a:solidFill>
                  <a:srgbClr val="FF0000"/>
                </a:solidFill>
                <a:latin typeface="Calibri" panose="020F0502020204030204" pitchFamily="34" charset="0"/>
                <a:ea typeface="Calibri" panose="020F0502020204030204" pitchFamily="34" charset="0"/>
                <a:cs typeface="Calibri" panose="020F0502020204030204" pitchFamily="34" charset="0"/>
              </a:rPr>
              <a:t>时</a:t>
            </a:r>
            <a:r>
              <a:rPr lang="zh-CN" altLang="en-US" b="1" dirty="0">
                <a:latin typeface="Calibri" panose="020F0502020204030204" pitchFamily="34" charset="0"/>
                <a:ea typeface="Calibri" panose="020F0502020204030204" pitchFamily="34" charset="0"/>
                <a:cs typeface="Calibri" panose="020F0502020204030204" pitchFamily="34" charset="0"/>
              </a:rPr>
              <a:t>。这些文字和照片上的人</a:t>
            </a:r>
            <a:r>
              <a:rPr lang="zh-CN" altLang="en-US" b="1" u="sng" dirty="0">
                <a:solidFill>
                  <a:srgbClr val="FF0000"/>
                </a:solidFill>
                <a:latin typeface="Calibri" panose="020F0502020204030204" pitchFamily="34" charset="0"/>
                <a:ea typeface="Calibri" panose="020F0502020204030204" pitchFamily="34" charset="0"/>
                <a:cs typeface="Calibri" panose="020F0502020204030204" pitchFamily="34" charset="0"/>
              </a:rPr>
              <a:t>像一个嘲笑者一样盯着我</a:t>
            </a:r>
            <a:r>
              <a:rPr lang="zh-CN" altLang="en-US" b="1" dirty="0">
                <a:latin typeface="Calibri" panose="020F0502020204030204" pitchFamily="34" charset="0"/>
                <a:ea typeface="Calibri" panose="020F0502020204030204" pitchFamily="34" charset="0"/>
                <a:cs typeface="Calibri" panose="020F0502020204030204" pitchFamily="34" charset="0"/>
              </a:rPr>
              <a:t>。</a:t>
            </a:r>
            <a:r>
              <a:rPr lang="zh-CN" altLang="en-US" b="1" u="sng" dirty="0">
                <a:solidFill>
                  <a:srgbClr val="FF0000"/>
                </a:solidFill>
                <a:latin typeface="Calibri" panose="020F0502020204030204" pitchFamily="34" charset="0"/>
                <a:ea typeface="Calibri" panose="020F0502020204030204" pitchFamily="34" charset="0"/>
                <a:cs typeface="Calibri" panose="020F0502020204030204" pitchFamily="34" charset="0"/>
              </a:rPr>
              <a:t>然后是</a:t>
            </a:r>
            <a:r>
              <a:rPr lang="en-US" altLang="zh-CN" b="1" dirty="0">
                <a:latin typeface="Calibri" panose="020F0502020204030204" pitchFamily="34" charset="0"/>
                <a:ea typeface="Calibri" panose="020F0502020204030204" pitchFamily="34" charset="0"/>
                <a:cs typeface="Calibri" panose="020F0502020204030204" pitchFamily="34" charset="0"/>
              </a:rPr>
              <a:t>Brian</a:t>
            </a:r>
            <a:r>
              <a:rPr lang="zh-CN" altLang="en-US" b="1" dirty="0">
                <a:latin typeface="Calibri" panose="020F0502020204030204" pitchFamily="34" charset="0"/>
                <a:ea typeface="Calibri" panose="020F0502020204030204" pitchFamily="34" charset="0"/>
                <a:cs typeface="Calibri" panose="020F0502020204030204" pitchFamily="34" charset="0"/>
              </a:rPr>
              <a:t>的微笑和解释。</a:t>
            </a:r>
            <a:r>
              <a:rPr lang="zh-CN" altLang="en-US" b="1" u="sng" dirty="0">
                <a:solidFill>
                  <a:srgbClr val="FF0000"/>
                </a:solidFill>
                <a:latin typeface="Calibri" panose="020F0502020204030204" pitchFamily="34" charset="0"/>
                <a:ea typeface="Calibri" panose="020F0502020204030204" pitchFamily="34" charset="0"/>
                <a:cs typeface="Calibri" panose="020F0502020204030204" pitchFamily="34" charset="0"/>
              </a:rPr>
              <a:t>他温柔而温暖的话语</a:t>
            </a:r>
            <a:r>
              <a:rPr lang="zh-CN" altLang="en-US" b="1" dirty="0">
                <a:latin typeface="Calibri" panose="020F0502020204030204" pitchFamily="34" charset="0"/>
                <a:ea typeface="Calibri" panose="020F0502020204030204" pitchFamily="34" charset="0"/>
                <a:cs typeface="Calibri" panose="020F0502020204030204" pitchFamily="34" charset="0"/>
              </a:rPr>
              <a:t>减轻了我内心的负罪感。抬起头，看着</a:t>
            </a:r>
            <a:r>
              <a:rPr lang="en-US" altLang="zh-CN" b="1" dirty="0">
                <a:latin typeface="Calibri" panose="020F0502020204030204" pitchFamily="34" charset="0"/>
                <a:ea typeface="Calibri" panose="020F0502020204030204" pitchFamily="34" charset="0"/>
                <a:cs typeface="Calibri" panose="020F0502020204030204" pitchFamily="34" charset="0"/>
              </a:rPr>
              <a:t>Brian</a:t>
            </a:r>
            <a:r>
              <a:rPr lang="zh-CN" altLang="en-US" b="1" dirty="0">
                <a:latin typeface="Calibri" panose="020F0502020204030204" pitchFamily="34" charset="0"/>
                <a:ea typeface="Calibri" panose="020F0502020204030204" pitchFamily="34" charset="0"/>
                <a:cs typeface="Calibri" panose="020F0502020204030204" pitchFamily="34" charset="0"/>
              </a:rPr>
              <a:t>的眼睛（非谓语），我意识到我的哥哥</a:t>
            </a:r>
            <a:r>
              <a:rPr lang="zh-CN" altLang="en-US" b="1" u="sng" dirty="0">
                <a:solidFill>
                  <a:srgbClr val="FF0000"/>
                </a:solidFill>
                <a:latin typeface="Calibri" panose="020F0502020204030204" pitchFamily="34" charset="0"/>
                <a:ea typeface="Calibri" panose="020F0502020204030204" pitchFamily="34" charset="0"/>
                <a:cs typeface="Calibri" panose="020F0502020204030204" pitchFamily="34" charset="0"/>
              </a:rPr>
              <a:t>曾经</a:t>
            </a:r>
            <a:r>
              <a:rPr lang="zh-CN" altLang="en-US" b="1" dirty="0">
                <a:latin typeface="Calibri" panose="020F0502020204030204" pitchFamily="34" charset="0"/>
                <a:ea typeface="Calibri" panose="020F0502020204030204" pitchFamily="34" charset="0"/>
                <a:cs typeface="Calibri" panose="020F0502020204030204" pitchFamily="34" charset="0"/>
              </a:rPr>
              <a:t>是一个弱小的人，</a:t>
            </a:r>
            <a:r>
              <a:rPr lang="zh-CN" altLang="en-US" b="1" u="sng" dirty="0">
                <a:solidFill>
                  <a:srgbClr val="FF0000"/>
                </a:solidFill>
                <a:latin typeface="Calibri" panose="020F0502020204030204" pitchFamily="34" charset="0"/>
                <a:ea typeface="Calibri" panose="020F0502020204030204" pitchFamily="34" charset="0"/>
                <a:cs typeface="Calibri" panose="020F0502020204030204" pitchFamily="34" charset="0"/>
              </a:rPr>
              <a:t>现在</a:t>
            </a:r>
            <a:r>
              <a:rPr lang="zh-CN" altLang="en-US" b="1" dirty="0">
                <a:latin typeface="Calibri" panose="020F0502020204030204" pitchFamily="34" charset="0"/>
                <a:ea typeface="Calibri" panose="020F0502020204030204" pitchFamily="34" charset="0"/>
                <a:cs typeface="Calibri" panose="020F0502020204030204" pitchFamily="34" charset="0"/>
              </a:rPr>
              <a:t>正以他自己的方式照看着我，成为我真正的守护天使（非谓语）。如果没有这次经历，我不会明白，兄弟情谊</a:t>
            </a:r>
            <a:r>
              <a:rPr lang="zh-CN" altLang="en-US" b="1" u="sng" dirty="0">
                <a:solidFill>
                  <a:srgbClr val="FF0000"/>
                </a:solidFill>
                <a:latin typeface="Calibri" panose="020F0502020204030204" pitchFamily="34" charset="0"/>
                <a:ea typeface="Calibri" panose="020F0502020204030204" pitchFamily="34" charset="0"/>
                <a:cs typeface="Calibri" panose="020F0502020204030204" pitchFamily="34" charset="0"/>
              </a:rPr>
              <a:t>不是</a:t>
            </a:r>
            <a:r>
              <a:rPr lang="zh-CN" altLang="en-US" b="1" dirty="0">
                <a:latin typeface="Calibri" panose="020F0502020204030204" pitchFamily="34" charset="0"/>
                <a:ea typeface="Calibri" panose="020F0502020204030204" pitchFamily="34" charset="0"/>
                <a:cs typeface="Calibri" panose="020F0502020204030204" pitchFamily="34" charset="0"/>
              </a:rPr>
              <a:t>大小、年龄和力量的问题，</a:t>
            </a:r>
            <a:r>
              <a:rPr lang="zh-CN" altLang="en-US" b="1" u="sng" dirty="0">
                <a:solidFill>
                  <a:srgbClr val="FF0000"/>
                </a:solidFill>
                <a:latin typeface="Calibri" panose="020F0502020204030204" pitchFamily="34" charset="0"/>
                <a:ea typeface="Calibri" panose="020F0502020204030204" pitchFamily="34" charset="0"/>
                <a:cs typeface="Calibri" panose="020F0502020204030204" pitchFamily="34" charset="0"/>
              </a:rPr>
              <a:t>而是</a:t>
            </a:r>
            <a:r>
              <a:rPr lang="zh-CN" altLang="en-US" b="1" dirty="0">
                <a:latin typeface="Calibri" panose="020F0502020204030204" pitchFamily="34" charset="0"/>
                <a:ea typeface="Calibri" panose="020F0502020204030204" pitchFamily="34" charset="0"/>
                <a:cs typeface="Calibri" panose="020F0502020204030204" pitchFamily="34" charset="0"/>
              </a:rPr>
              <a:t>相互理解、关心和宽容。</a:t>
            </a:r>
            <a:endParaRPr lang="en-US" altLang="zh-CN" b="1" dirty="0">
              <a:latin typeface="Calibri" panose="020F0502020204030204" pitchFamily="34" charset="0"/>
              <a:ea typeface="Calibri" panose="020F0502020204030204" pitchFamily="34" charset="0"/>
              <a:cs typeface="Calibri" panose="020F0502020204030204" pitchFamily="34" charset="0"/>
            </a:endParaRPr>
          </a:p>
        </p:txBody>
      </p:sp>
      <p:sp>
        <p:nvSpPr>
          <p:cNvPr id="5" name="文本框 4"/>
          <p:cNvSpPr txBox="1"/>
          <p:nvPr/>
        </p:nvSpPr>
        <p:spPr>
          <a:xfrm>
            <a:off x="172264" y="4706643"/>
            <a:ext cx="11954421" cy="1938992"/>
          </a:xfrm>
          <a:prstGeom prst="rect">
            <a:avLst/>
          </a:prstGeom>
          <a:noFill/>
        </p:spPr>
        <p:txBody>
          <a:bodyPr wrap="square">
            <a:spAutoFit/>
          </a:bodyPr>
          <a:lstStyle/>
          <a:p>
            <a:pPr algn="just" fontAlgn="ctr">
              <a:buNone/>
            </a:pPr>
            <a:r>
              <a:rPr lang="en-US" altLang="zh-CN" sz="20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My fingers trembled </a:t>
            </a:r>
            <a:r>
              <a:rPr lang="en-US" altLang="zh-CN" sz="2000" b="1" i="1" dirty="0">
                <a:solidFill>
                  <a:srgbClr val="000000"/>
                </a:solidFill>
                <a:latin typeface="Calibri" panose="020F0502020204030204" pitchFamily="34" charset="0"/>
                <a:ea typeface="Calibri" panose="020F0502020204030204" pitchFamily="34" charset="0"/>
                <a:cs typeface="Calibri" panose="020F0502020204030204" pitchFamily="34" charset="0"/>
              </a:rPr>
              <a:t>as I noticed a picture which was written “Photo by Brian”. The words together with the person in the picture </a:t>
            </a:r>
            <a:r>
              <a:rPr lang="en-US" altLang="zh-CN" sz="20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stared back at </a:t>
            </a:r>
            <a:r>
              <a:rPr lang="en-US" altLang="zh-CN" sz="2000" b="1" i="1" dirty="0">
                <a:solidFill>
                  <a:srgbClr val="000000"/>
                </a:solidFill>
                <a:latin typeface="Calibri" panose="020F0502020204030204" pitchFamily="34" charset="0"/>
                <a:ea typeface="Calibri" panose="020F0502020204030204" pitchFamily="34" charset="0"/>
                <a:cs typeface="Calibri" panose="020F0502020204030204" pitchFamily="34" charset="0"/>
              </a:rPr>
              <a:t>me like a mocker. </a:t>
            </a:r>
            <a:r>
              <a:rPr lang="en-US" altLang="zh-CN" sz="20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Then came </a:t>
            </a:r>
            <a:r>
              <a:rPr lang="en-US" altLang="zh-CN" sz="2000" b="1" i="1" dirty="0">
                <a:solidFill>
                  <a:srgbClr val="000000"/>
                </a:solidFill>
                <a:latin typeface="Calibri" panose="020F0502020204030204" pitchFamily="34" charset="0"/>
                <a:ea typeface="Calibri" panose="020F0502020204030204" pitchFamily="34" charset="0"/>
                <a:cs typeface="Calibri" panose="020F0502020204030204" pitchFamily="34" charset="0"/>
              </a:rPr>
              <a:t>Brian’s smile and explanation. </a:t>
            </a:r>
            <a:r>
              <a:rPr lang="en-US" altLang="zh-CN" sz="20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His soft and warm words relieved </a:t>
            </a:r>
            <a:r>
              <a:rPr lang="en-US" altLang="zh-CN" sz="2000" b="1" i="1" dirty="0">
                <a:solidFill>
                  <a:srgbClr val="000000"/>
                </a:solidFill>
                <a:latin typeface="Calibri" panose="020F0502020204030204" pitchFamily="34" charset="0"/>
                <a:ea typeface="Calibri" panose="020F0502020204030204" pitchFamily="34" charset="0"/>
                <a:cs typeface="Calibri" panose="020F0502020204030204" pitchFamily="34" charset="0"/>
              </a:rPr>
              <a:t>the guilt within me. Raising my head and looking into Brian’s eyes, I was aware that my brother who had been </a:t>
            </a:r>
            <a:r>
              <a:rPr lang="en-US" altLang="zh-CN" sz="20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once</a:t>
            </a:r>
            <a:r>
              <a:rPr lang="en-US" altLang="zh-CN" sz="2000" b="1" i="1" dirty="0">
                <a:solidFill>
                  <a:srgbClr val="000000"/>
                </a:solidFill>
                <a:latin typeface="Calibri" panose="020F0502020204030204" pitchFamily="34" charset="0"/>
                <a:ea typeface="Calibri" panose="020F0502020204030204" pitchFamily="34" charset="0"/>
                <a:cs typeface="Calibri" panose="020F0502020204030204" pitchFamily="34" charset="0"/>
              </a:rPr>
              <a:t> small and weak was </a:t>
            </a:r>
            <a:r>
              <a:rPr lang="en-US" altLang="zh-CN" sz="20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now</a:t>
            </a:r>
            <a:r>
              <a:rPr lang="en-US" altLang="zh-CN" sz="2000" b="1" i="1" dirty="0">
                <a:solidFill>
                  <a:srgbClr val="000000"/>
                </a:solidFill>
                <a:latin typeface="Calibri" panose="020F0502020204030204" pitchFamily="34" charset="0"/>
                <a:ea typeface="Calibri" panose="020F0502020204030204" pitchFamily="34" charset="0"/>
                <a:cs typeface="Calibri" panose="020F0502020204030204" pitchFamily="34" charset="0"/>
              </a:rPr>
              <a:t> watching over me in his own way, being my true guardian angel. Had it not been for this experience, I wouldn’t have understood that brotherhood </a:t>
            </a:r>
            <a:r>
              <a:rPr lang="en-US" altLang="zh-CN" sz="20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is not about </a:t>
            </a:r>
            <a:r>
              <a:rPr lang="en-US" altLang="zh-CN" sz="2000" b="1" i="1" dirty="0">
                <a:solidFill>
                  <a:srgbClr val="000000"/>
                </a:solidFill>
                <a:latin typeface="Calibri" panose="020F0502020204030204" pitchFamily="34" charset="0"/>
                <a:ea typeface="Calibri" panose="020F0502020204030204" pitchFamily="34" charset="0"/>
                <a:cs typeface="Calibri" panose="020F0502020204030204" pitchFamily="34" charset="0"/>
              </a:rPr>
              <a:t>size, age and strength, </a:t>
            </a:r>
            <a:r>
              <a:rPr lang="en-US" altLang="zh-CN" sz="20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it’s just about </a:t>
            </a:r>
            <a:r>
              <a:rPr lang="en-US" altLang="zh-CN" sz="2000" b="1" i="1" dirty="0">
                <a:solidFill>
                  <a:srgbClr val="000000"/>
                </a:solidFill>
                <a:latin typeface="Calibri" panose="020F0502020204030204" pitchFamily="34" charset="0"/>
                <a:ea typeface="Calibri" panose="020F0502020204030204" pitchFamily="34" charset="0"/>
                <a:cs typeface="Calibri" panose="020F0502020204030204" pitchFamily="34" charset="0"/>
              </a:rPr>
              <a:t>mutual understanding, care and tolerance.</a:t>
            </a:r>
            <a:endParaRPr lang="en-US" altLang="zh-CN" sz="2000" b="1"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流程图: 可选过程 5"/>
          <p:cNvSpPr/>
          <p:nvPr/>
        </p:nvSpPr>
        <p:spPr>
          <a:xfrm>
            <a:off x="0" y="260648"/>
            <a:ext cx="3575720" cy="205190"/>
          </a:xfrm>
          <a:prstGeom prst="flowChartAlternateProcess">
            <a:avLst/>
          </a:prstGeom>
          <a:solidFill>
            <a:srgbClr val="62A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71702" y="1647702"/>
            <a:ext cx="6474331"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r>
              <a:rPr kumimoji="0" lang="en-US" altLang="zh-CN" sz="7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C</a:t>
            </a:r>
            <a:r>
              <a:rPr kumimoji="0" lang="en-US" altLang="zh-CN"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endParaRPr kumimoji="0" lang="en-US" altLang="zh-CN"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人与</a:t>
            </a:r>
            <a:r>
              <a:rPr lang="zh-CN" altLang="en-US" sz="3200" b="1" dirty="0">
                <a:solidFill>
                  <a:prstClr val="black"/>
                </a:solidFill>
                <a:latin typeface="Arial" panose="020B0604020202020204"/>
                <a:ea typeface="微软雅黑" panose="020B0503020204020204" pitchFamily="34" charset="-122"/>
              </a:rPr>
              <a:t>自然：</a:t>
            </a:r>
            <a:r>
              <a:rPr kumimoji="0" lang="en-US" altLang="zh-C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Floating City: A solution for humanity’s co-existence with rising seas </a:t>
            </a:r>
            <a:endParaRPr kumimoji="0" lang="en-US" altLang="zh-C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63258" y="643811"/>
            <a:ext cx="4147716" cy="55330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 name="文本框 2"/>
          <p:cNvSpPr txBox="1"/>
          <p:nvPr/>
        </p:nvSpPr>
        <p:spPr>
          <a:xfrm>
            <a:off x="-1" y="0"/>
            <a:ext cx="10291665" cy="7109639"/>
          </a:xfrm>
          <a:prstGeom prst="rect">
            <a:avLst/>
          </a:prstGeom>
          <a:noFill/>
        </p:spPr>
        <p:txBody>
          <a:bodyPr wrap="square">
            <a:spAutoFit/>
          </a:bodyPr>
          <a:lstStyle/>
          <a:p>
            <a:pPr indent="266700" algn="just" fontAlgn="ctr">
              <a:buNone/>
            </a:pP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Global sea levels continue to rise despite efforts that cities around the world are making to reduce the effects of climate change and their carbon emissions. </a:t>
            </a:r>
            <a:r>
              <a:rPr lang="en-US" altLang="zh-CN" sz="1900" b="1" u="sng"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One firm</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900" kern="100" dirty="0">
                <a:solidFill>
                  <a:srgbClr val="000000"/>
                </a:solidFill>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however</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900" b="1" u="sng"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is hoping to battle the effects of climate change</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Driven by alarming estimates that 36.6 million people in Asian coastal cities like Mumbai could face flooding by 2070, Luca Curci Architects, based in Venice, Italy, </a:t>
            </a:r>
            <a:r>
              <a:rPr lang="en-US" altLang="zh-CN" sz="19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has released Floating City — a design that would allow urban areas to rise with the waters while making use of renewable energies to reduce their own carbon emissions.</a:t>
            </a:r>
            <a:endParaRPr lang="en-US" altLang="zh-CN" sz="19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Each 25-acre unit </a:t>
            </a:r>
            <a:r>
              <a:rPr lang="en-US" altLang="zh-CN" sz="19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houses</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50,000 residents on interconnected platforms, with potential expansion for 200,000and buildings </a:t>
            </a:r>
            <a:r>
              <a:rPr lang="en-US" altLang="zh-CN" sz="19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 capped </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90 meters tall for stability. “Structures must be </a:t>
            </a:r>
            <a:r>
              <a:rPr lang="en-US" altLang="zh-CN" sz="19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flexible like bamboo </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wind to resist waves,” explains architect Curci. To achieve this, </a:t>
            </a:r>
            <a:r>
              <a:rPr lang="en-US" altLang="zh-CN" sz="19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seawater resistant materials </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 given priority to, while </a:t>
            </a:r>
            <a:r>
              <a:rPr lang="en-US" altLang="zh-CN" sz="19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hollow sections in platforms </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help them float. </a:t>
            </a:r>
            <a:r>
              <a:rPr lang="en-US" altLang="zh-CN" sz="1900" kern="100" dirty="0">
                <a:solidFill>
                  <a:srgbClr val="000000"/>
                </a:solidFill>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Meanwhile</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9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movable bridges </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 constructed to link these “water neighborhoods” to mainland transport systems.</a:t>
            </a:r>
            <a:endPar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project team </a:t>
            </a:r>
            <a:r>
              <a:rPr lang="en-US" altLang="zh-CN" sz="1900" kern="100" dirty="0">
                <a:solidFill>
                  <a:srgbClr val="000000"/>
                </a:solidFill>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also</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envisions a mix of </a:t>
            </a:r>
            <a:r>
              <a:rPr lang="en-US" altLang="zh-CN" sz="19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renewable energy sources </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extracting power from wind, water, and the sun to power the city. During extreme weather, platforms </a:t>
            </a:r>
            <a:r>
              <a:rPr lang="en-US" altLang="zh-CN" sz="19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automatically separate and regroup </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using intelligence algorithms inspired by how fish schools avoid hunters.</a:t>
            </a:r>
            <a:endPar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Compared to building artificial islands, this method </a:t>
            </a:r>
            <a:r>
              <a:rPr lang="en-US" altLang="zh-CN" sz="19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preserves</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68% more </a:t>
            </a:r>
            <a:r>
              <a:rPr lang="en-US" altLang="zh-CN" sz="19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marine (</a:t>
            </a:r>
            <a:r>
              <a:rPr lang="zh-CN" altLang="en-US" sz="19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海洋</a:t>
            </a:r>
            <a:r>
              <a:rPr lang="en-US" altLang="zh-CN" sz="19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life </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uses surfaces that absorb rainwater to </a:t>
            </a:r>
            <a:r>
              <a:rPr lang="en-US" altLang="zh-CN" sz="19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reduce flooding risks</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900" kern="100" dirty="0">
                <a:solidFill>
                  <a:srgbClr val="000000"/>
                </a:solidFill>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However</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challenges persist. Seawater slowly </a:t>
            </a:r>
            <a:r>
              <a:rPr lang="en-US" altLang="zh-CN" sz="19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harms materials</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9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requiring repair every four months, and emergency plans for extreme weather are still under way</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“This isn’t about abandoning coasts but evolving with them,” notes designer Tim Fu.</a:t>
            </a:r>
            <a:endPar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sz="1900" kern="100" dirty="0">
                <a:solidFill>
                  <a:srgbClr val="000000"/>
                </a:solidFill>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While</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some question long-term possibility, </a:t>
            </a:r>
            <a:r>
              <a:rPr lang="en-US" altLang="zh-CN" sz="1900" b="1" u="sng"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 design redefines urban resilience</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Unlike rigid sea walls, these dynamic structures </a:t>
            </a:r>
            <a:r>
              <a:rPr lang="en-US" altLang="zh-CN" sz="19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harmonize with oceanic rhythms, offering a blueprint for climate solutions</a:t>
            </a:r>
            <a:r>
              <a:rPr lang="en-US" altLang="zh-CN"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“Cities must learn to dance with the waves,” Curci says. This philosophy could </a:t>
            </a:r>
            <a:r>
              <a:rPr lang="en-US" altLang="zh-CN" sz="1900" b="1" u="sng"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transform humanity’s relationship with rising seas, turning threats into sustainable opportunities.</a:t>
            </a:r>
            <a:endParaRPr lang="en-US" altLang="zh-CN" sz="1900" b="1" u="sng"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endParaRPr lang="en-US"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10302747" y="360802"/>
            <a:ext cx="1889254" cy="830997"/>
          </a:xfrm>
          <a:prstGeom prst="rect">
            <a:avLst/>
          </a:prstGeom>
          <a:solidFill>
            <a:srgbClr val="D6BEF9"/>
          </a:solidFill>
          <a:effectLst>
            <a:outerShdw blurRad="50800" dist="38100" dir="5400000" algn="t" rotWithShape="0">
              <a:prstClr val="black">
                <a:alpha val="40000"/>
              </a:prstClr>
            </a:outerShdw>
          </a:effectLst>
        </p:spPr>
        <p:txBody>
          <a:bodyPr wrap="square">
            <a:spAutoFit/>
          </a:bodyPr>
          <a:lstStyle/>
          <a:p>
            <a:pPr>
              <a:tabLst>
                <a:tab pos="457200" algn="l"/>
              </a:tabLst>
            </a:pPr>
            <a:r>
              <a:rPr lang="en-US" altLang="zh-CN" sz="2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Lead in:</a:t>
            </a:r>
            <a:endParaRPr lang="en-US" altLang="zh-CN" sz="2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tabLst>
                <a:tab pos="457200" algn="l"/>
              </a:tabLst>
            </a:pPr>
            <a:r>
              <a:rPr lang="en-US" altLang="zh-CN" sz="2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Floating city</a:t>
            </a:r>
            <a:endParaRPr lang="zh-CN" altLang="zh-CN" sz="24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10302746" y="1968778"/>
            <a:ext cx="1889254" cy="461665"/>
          </a:xfrm>
          <a:prstGeom prst="rect">
            <a:avLst/>
          </a:prstGeom>
          <a:solidFill>
            <a:srgbClr val="D6BEF9"/>
          </a:solidFill>
          <a:effectLst>
            <a:outerShdw blurRad="50800" dist="38100" dir="5400000" algn="t" rotWithShape="0">
              <a:prstClr val="black">
                <a:alpha val="40000"/>
              </a:prstClr>
            </a:outerShdw>
          </a:effectLst>
        </p:spPr>
        <p:txBody>
          <a:bodyPr wrap="square">
            <a:spAutoFit/>
          </a:bodyPr>
          <a:lstStyle/>
          <a:p>
            <a:pPr>
              <a:tabLst>
                <a:tab pos="457200" algn="l"/>
              </a:tabLst>
            </a:pPr>
            <a:r>
              <a:rPr lang="en-US" altLang="zh-CN" sz="2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The design</a:t>
            </a:r>
            <a:endParaRPr lang="zh-CN" altLang="zh-CN" sz="24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10302746" y="4164582"/>
            <a:ext cx="1889254" cy="1015663"/>
          </a:xfrm>
          <a:prstGeom prst="rect">
            <a:avLst/>
          </a:prstGeom>
          <a:solidFill>
            <a:srgbClr val="D6BEF9"/>
          </a:solidFill>
          <a:effectLst>
            <a:outerShdw blurRad="50800" dist="38100" dir="5400000" algn="t" rotWithShape="0">
              <a:prstClr val="black">
                <a:alpha val="40000"/>
              </a:prstClr>
            </a:outerShdw>
          </a:effectLst>
        </p:spPr>
        <p:txBody>
          <a:bodyPr wrap="square">
            <a:spAutoFit/>
          </a:bodyPr>
          <a:lstStyle/>
          <a:p>
            <a:pPr algn="ctr">
              <a:tabLst>
                <a:tab pos="457200" algn="l"/>
              </a:tabLst>
            </a:pPr>
            <a:r>
              <a:rPr lang="en-US" altLang="zh-CN" sz="20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Advantages and disadvantages</a:t>
            </a:r>
            <a:endParaRPr lang="zh-CN" altLang="zh-CN" sz="20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10302746" y="5778778"/>
            <a:ext cx="1889254" cy="461665"/>
          </a:xfrm>
          <a:prstGeom prst="rect">
            <a:avLst/>
          </a:prstGeom>
          <a:solidFill>
            <a:srgbClr val="D6BEF9"/>
          </a:solidFill>
          <a:effectLst>
            <a:outerShdw blurRad="50800" dist="38100" dir="5400000" algn="t" rotWithShape="0">
              <a:prstClr val="black">
                <a:alpha val="40000"/>
              </a:prstClr>
            </a:outerShdw>
          </a:effectLst>
        </p:spPr>
        <p:txBody>
          <a:bodyPr wrap="square">
            <a:spAutoFit/>
          </a:bodyPr>
          <a:lstStyle/>
          <a:p>
            <a:pPr>
              <a:tabLst>
                <a:tab pos="457200" algn="l"/>
              </a:tabLst>
            </a:pPr>
            <a:r>
              <a:rPr lang="en-US" altLang="zh-CN" sz="2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Significance</a:t>
            </a:r>
            <a:endParaRPr lang="zh-CN" altLang="zh-CN" sz="24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 name="文本框 2"/>
          <p:cNvSpPr txBox="1"/>
          <p:nvPr/>
        </p:nvSpPr>
        <p:spPr>
          <a:xfrm>
            <a:off x="0" y="0"/>
            <a:ext cx="7377545" cy="6986528"/>
          </a:xfrm>
          <a:prstGeom prst="rect">
            <a:avLst/>
          </a:prstGeom>
          <a:noFill/>
        </p:spPr>
        <p:txBody>
          <a:bodyPr wrap="square">
            <a:spAutoFit/>
          </a:bodyPr>
          <a:lstStyle/>
          <a:p>
            <a:pPr indent="266700" algn="just" fontAlgn="ctr">
              <a:buNone/>
            </a:pPr>
            <a:r>
              <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Global sea levels continue to rise despite efforts that cities around the world are making to reduce the effects of climate change and their carbon emissions. One firm, however, is hoping to battle the effects of climate change. Driven by alarming estimates that 36.6 million people in Asian coastal cities like Mumbai could face flooding by 2070, Luca Curci Architects, based in Venice, Italy, has released Floating City — a design that would allow urban areas to rise with the waters while making use of renewable energies to reduce their own carbon emissions.</a:t>
            </a:r>
            <a:endPar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Each 25-acre unit houses 50,000 residents on interconnected platforms, with potential expansion for 200,000and buildings are capped at 90 meters tall for stability. “Structures must be flexible like bamboo in wind to resist waves,” explains architect Curci. To achieve this, seawater resistant materials are given priority to, while hollow sections in platforms help them float. Meanwhile, movable bridges are constructed to link these “water neighborhoods” to mainland transport systems.</a:t>
            </a:r>
            <a:endPar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project team also envisions a mix of renewable energy sources extracting power from wind, water, and the sun to power the city. During extreme weather, platforms automatically separate and regroup using intelligence algorithms inspired by how fish schools avoid hunters.</a:t>
            </a:r>
            <a:endPar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Compared to building artificial islands, this method preserves 68% more marine (</a:t>
            </a:r>
            <a:r>
              <a:rPr lang="zh-CN" altLang="en-US"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海洋</a:t>
            </a:r>
            <a:r>
              <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life and uses surfaces that absorb rainwater to reduce flooding risks. However, challenges persist. Seawater slowly harms materials, requiring repair every four months, and emergency plans for extreme weather are still under way. “This isn’t about abandoning coasts but evolving with them,” notes designer Tim Fu.</a:t>
            </a:r>
            <a:endPar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While some question long-term possibility, the design redefines urban resilience. Unlike rigid sea walls, these dynamic structures harmonize with oceanic rhythms, offering a blueprint for climate solutions. “Cities must learn to dance with the waves,” Curci says. This philosophy could transform humanity’s relationship with rising seas, turning threats into sustainable opportunities.</a:t>
            </a:r>
            <a:endPar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endParaRPr lang="en-US"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7595755" y="180199"/>
            <a:ext cx="4436918" cy="6186309"/>
          </a:xfrm>
          <a:prstGeom prst="rect">
            <a:avLst/>
          </a:prstGeom>
          <a:noFill/>
          <a:ln w="25400">
            <a:solidFill>
              <a:srgbClr val="9AAABA"/>
            </a:solidFill>
          </a:ln>
        </p:spPr>
        <p:txBody>
          <a:bodyPr wrap="square">
            <a:spAutoFit/>
          </a:bodyPr>
          <a:lstStyle/>
          <a:p>
            <a:pPr algn="just" eaLnBrk="0">
              <a:buNone/>
              <a:tabLst>
                <a:tab pos="266700" algn="l"/>
              </a:tabLst>
            </a:pPr>
            <a:r>
              <a:rPr lang="en-US" altLang="zh-CN" b="1" dirty="0">
                <a:solidFill>
                  <a:srgbClr val="000000"/>
                </a:solidFill>
                <a:effectLst/>
                <a:latin typeface="Times New Roman" panose="02020603050405020304" pitchFamily="18" charset="0"/>
                <a:ea typeface="等线" panose="02010600030101010101" pitchFamily="2" charset="-122"/>
              </a:rPr>
              <a:t>28. What drove Luca Curci Architects to come up with a new design?</a:t>
            </a:r>
            <a:endParaRPr lang="en-US" altLang="zh-CN"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A. Energy crisis.	B. Potential disasters.</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C. Tourism expansion. D. Overcrowded cities.</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b="1" dirty="0">
                <a:solidFill>
                  <a:srgbClr val="000000"/>
                </a:solidFill>
                <a:effectLst/>
                <a:latin typeface="Times New Roman" panose="02020603050405020304" pitchFamily="18" charset="0"/>
                <a:ea typeface="等线" panose="02010600030101010101" pitchFamily="2" charset="-122"/>
              </a:rPr>
              <a:t>29. Which of the following best describes Luca Curci’s design?</a:t>
            </a:r>
            <a:endParaRPr lang="en-US" altLang="zh-CN" b="1" dirty="0">
              <a:solidFill>
                <a:srgbClr val="000000"/>
              </a:solidFill>
              <a:effectLst/>
              <a:latin typeface="Times New Roman" panose="02020603050405020304" pitchFamily="18" charset="0"/>
              <a:ea typeface="等线" panose="02010600030101010101" pitchFamily="2" charset="-122"/>
            </a:endParaRPr>
          </a:p>
          <a:p>
            <a:pPr algn="just" eaLnBrk="0">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A</a:t>
            </a:r>
            <a:r>
              <a:rPr lang="en-US" altLang="zh-CN" dirty="0">
                <a:solidFill>
                  <a:srgbClr val="000000"/>
                </a:solidFill>
                <a:latin typeface="Times New Roman" panose="02020603050405020304" pitchFamily="18" charset="0"/>
                <a:ea typeface="等线" panose="02010600030101010101" pitchFamily="2" charset="-122"/>
              </a:rPr>
              <a:t>.</a:t>
            </a:r>
            <a:r>
              <a:rPr lang="zh-CN" altLang="en-US" dirty="0">
                <a:solidFill>
                  <a:srgbClr val="000000"/>
                </a:solidFill>
                <a:latin typeface="Times New Roman" panose="02020603050405020304" pitchFamily="18" charset="0"/>
                <a:ea typeface="等线" panose="02010600030101010101" pitchFamily="2" charset="-122"/>
              </a:rPr>
              <a:t> </a:t>
            </a:r>
            <a:r>
              <a:rPr lang="en-US" altLang="zh-CN" dirty="0">
                <a:solidFill>
                  <a:srgbClr val="000000"/>
                </a:solidFill>
                <a:effectLst/>
                <a:latin typeface="Times New Roman" panose="02020603050405020304" pitchFamily="18" charset="0"/>
                <a:ea typeface="等线" panose="02010600030101010101" pitchFamily="2" charset="-122"/>
              </a:rPr>
              <a:t>Fictional and renewable.	</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B. Adaptable and innovative.</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C. Eco-friendly and immovable.	</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D. Wave-resistant and conventional.</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b="1" dirty="0">
                <a:solidFill>
                  <a:srgbClr val="000000"/>
                </a:solidFill>
                <a:effectLst/>
                <a:latin typeface="Times New Roman" panose="02020603050405020304" pitchFamily="18" charset="0"/>
                <a:ea typeface="等线" panose="02010600030101010101" pitchFamily="2" charset="-122"/>
              </a:rPr>
              <a:t>30. A limitation of Luca Curci’s design is that ______.</a:t>
            </a:r>
            <a:endParaRPr lang="en-US" altLang="zh-CN"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A. it threatens marine life	</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B. it lacks clean energy options</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C. it requires regular maintenance	</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D. it ignores coastal water changes</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b="1" dirty="0">
                <a:solidFill>
                  <a:srgbClr val="000000"/>
                </a:solidFill>
                <a:effectLst/>
                <a:latin typeface="Times New Roman" panose="02020603050405020304" pitchFamily="18" charset="0"/>
                <a:ea typeface="等线" panose="02010600030101010101" pitchFamily="2" charset="-122"/>
              </a:rPr>
              <a:t>31. Which of the following can be a suitable title for the text?</a:t>
            </a:r>
            <a:endParaRPr lang="en-US" altLang="zh-CN"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A. Ocean Protection: Life under Threat</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B. Rising with the Tides: Floating Cities</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C. Connecting to the Future: Eco Solutions</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D. Coastal Design: Inspiration from Bamboo</a:t>
            </a:r>
            <a:endParaRPr lang="en-US" altLang="zh-CN" dirty="0">
              <a:solidFill>
                <a:srgbClr val="000000"/>
              </a:solidFill>
              <a:effectLst/>
              <a:latin typeface="Times New Roman" panose="02020603050405020304" pitchFamily="18" charset="0"/>
              <a:ea typeface="等线" panose="02010600030101010101" pitchFamily="2" charset="-122"/>
            </a:endParaRPr>
          </a:p>
        </p:txBody>
      </p:sp>
      <p:sp>
        <p:nvSpPr>
          <p:cNvPr id="5" name="矩形: 圆角 4"/>
          <p:cNvSpPr/>
          <p:nvPr/>
        </p:nvSpPr>
        <p:spPr>
          <a:xfrm>
            <a:off x="829806" y="526026"/>
            <a:ext cx="4031443" cy="220423"/>
          </a:xfrm>
          <a:prstGeom prst="roundRect">
            <a:avLst/>
          </a:prstGeom>
          <a:solidFill>
            <a:srgbClr val="FFC0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圆角 5"/>
          <p:cNvSpPr/>
          <p:nvPr/>
        </p:nvSpPr>
        <p:spPr>
          <a:xfrm>
            <a:off x="5271796" y="799726"/>
            <a:ext cx="2167812" cy="217312"/>
          </a:xfrm>
          <a:prstGeom prst="roundRect">
            <a:avLst/>
          </a:prstGeom>
          <a:solidFill>
            <a:srgbClr val="FFC0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圆角 6"/>
          <p:cNvSpPr/>
          <p:nvPr/>
        </p:nvSpPr>
        <p:spPr>
          <a:xfrm>
            <a:off x="4649755" y="1036101"/>
            <a:ext cx="2167812" cy="217312"/>
          </a:xfrm>
          <a:prstGeom prst="roundRect">
            <a:avLst/>
          </a:prstGeom>
          <a:solidFill>
            <a:srgbClr val="FFC0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矩形: 圆角 7"/>
          <p:cNvSpPr/>
          <p:nvPr/>
        </p:nvSpPr>
        <p:spPr>
          <a:xfrm>
            <a:off x="9411477" y="787284"/>
            <a:ext cx="2167812" cy="217312"/>
          </a:xfrm>
          <a:prstGeom prst="roundRect">
            <a:avLst/>
          </a:prstGeom>
          <a:solidFill>
            <a:srgbClr val="FFC0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圆角 8"/>
          <p:cNvSpPr/>
          <p:nvPr/>
        </p:nvSpPr>
        <p:spPr>
          <a:xfrm>
            <a:off x="118084" y="2249885"/>
            <a:ext cx="5476471" cy="198347"/>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圆角 9"/>
          <p:cNvSpPr/>
          <p:nvPr/>
        </p:nvSpPr>
        <p:spPr>
          <a:xfrm>
            <a:off x="2030458" y="2539938"/>
            <a:ext cx="2354729" cy="154102"/>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圆角 10"/>
          <p:cNvSpPr/>
          <p:nvPr/>
        </p:nvSpPr>
        <p:spPr>
          <a:xfrm>
            <a:off x="6676103" y="2525189"/>
            <a:ext cx="732504" cy="168850"/>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圆角 11"/>
          <p:cNvSpPr/>
          <p:nvPr/>
        </p:nvSpPr>
        <p:spPr>
          <a:xfrm>
            <a:off x="-1" y="2775910"/>
            <a:ext cx="1858297" cy="213095"/>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圆角 12"/>
          <p:cNvSpPr/>
          <p:nvPr/>
        </p:nvSpPr>
        <p:spPr>
          <a:xfrm>
            <a:off x="4257465" y="2800492"/>
            <a:ext cx="1455078" cy="159017"/>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圆角 13"/>
          <p:cNvSpPr/>
          <p:nvPr/>
        </p:nvSpPr>
        <p:spPr>
          <a:xfrm>
            <a:off x="2905530" y="3267525"/>
            <a:ext cx="2954496" cy="183598"/>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矩形: 圆角 14"/>
          <p:cNvSpPr/>
          <p:nvPr/>
        </p:nvSpPr>
        <p:spPr>
          <a:xfrm>
            <a:off x="118085" y="3754222"/>
            <a:ext cx="2954496" cy="183598"/>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圆角 15"/>
          <p:cNvSpPr/>
          <p:nvPr/>
        </p:nvSpPr>
        <p:spPr>
          <a:xfrm>
            <a:off x="7659330" y="2195807"/>
            <a:ext cx="2753032" cy="252425"/>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圆角 16"/>
          <p:cNvSpPr/>
          <p:nvPr/>
        </p:nvSpPr>
        <p:spPr>
          <a:xfrm>
            <a:off x="7674079" y="1974582"/>
            <a:ext cx="1115960" cy="70528"/>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圆角 17"/>
          <p:cNvSpPr/>
          <p:nvPr/>
        </p:nvSpPr>
        <p:spPr>
          <a:xfrm>
            <a:off x="9547124" y="2549769"/>
            <a:ext cx="1115960" cy="70528"/>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矩形: 圆角 18"/>
          <p:cNvSpPr/>
          <p:nvPr/>
        </p:nvSpPr>
        <p:spPr>
          <a:xfrm>
            <a:off x="9694608" y="2815240"/>
            <a:ext cx="1115960" cy="70528"/>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矩形: 圆角 19"/>
          <p:cNvSpPr/>
          <p:nvPr/>
        </p:nvSpPr>
        <p:spPr>
          <a:xfrm>
            <a:off x="98322" y="4698117"/>
            <a:ext cx="7275872" cy="227844"/>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圆角 20"/>
          <p:cNvSpPr/>
          <p:nvPr/>
        </p:nvSpPr>
        <p:spPr>
          <a:xfrm>
            <a:off x="0" y="4948839"/>
            <a:ext cx="5712542" cy="193432"/>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矩形: 圆角 21"/>
          <p:cNvSpPr/>
          <p:nvPr/>
        </p:nvSpPr>
        <p:spPr>
          <a:xfrm>
            <a:off x="7629831" y="4113097"/>
            <a:ext cx="3613355" cy="262258"/>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矩形: 圆角 22"/>
          <p:cNvSpPr/>
          <p:nvPr/>
        </p:nvSpPr>
        <p:spPr>
          <a:xfrm>
            <a:off x="1705896" y="1271576"/>
            <a:ext cx="3711677" cy="222927"/>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矩形: 圆角 23"/>
          <p:cNvSpPr/>
          <p:nvPr/>
        </p:nvSpPr>
        <p:spPr>
          <a:xfrm>
            <a:off x="5692877" y="1050350"/>
            <a:ext cx="1174954" cy="257340"/>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矩形: 圆角 24"/>
          <p:cNvSpPr/>
          <p:nvPr/>
        </p:nvSpPr>
        <p:spPr>
          <a:xfrm>
            <a:off x="5368413" y="5917318"/>
            <a:ext cx="1794386" cy="198347"/>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矩形: 圆角 25"/>
          <p:cNvSpPr/>
          <p:nvPr/>
        </p:nvSpPr>
        <p:spPr>
          <a:xfrm>
            <a:off x="4340942" y="5686261"/>
            <a:ext cx="2915264" cy="163934"/>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圆角 26"/>
          <p:cNvSpPr/>
          <p:nvPr/>
        </p:nvSpPr>
        <p:spPr>
          <a:xfrm>
            <a:off x="7619999" y="5465034"/>
            <a:ext cx="3711677" cy="222927"/>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500"/>
                                        <p:tgtEl>
                                          <p:spTgt spid="20"/>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left)">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left)">
                                      <p:cBhvr>
                                        <p:cTn id="83" dur="5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left)">
                                      <p:cBhvr>
                                        <p:cTn id="88" dur="500"/>
                                        <p:tgtEl>
                                          <p:spTgt spid="2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left)">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left)">
                                      <p:cBhvr>
                                        <p:cTn id="98" dur="500"/>
                                        <p:tgtEl>
                                          <p:spTgt spid="2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wipe(left)">
                                      <p:cBhvr>
                                        <p:cTn id="103" dur="5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wipe(left)">
                                      <p:cBhvr>
                                        <p:cTn id="10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691" y="83127"/>
            <a:ext cx="11887200" cy="6587837"/>
          </a:xfrm>
          <a:prstGeom prst="rect">
            <a:avLst/>
          </a:prstGeom>
          <a:solidFill>
            <a:schemeClr val="bg1">
              <a:alpha val="47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19592" y="456247"/>
            <a:ext cx="11954421" cy="6401753"/>
          </a:xfrm>
          <a:prstGeom prst="rect">
            <a:avLst/>
          </a:prstGeom>
          <a:noFill/>
        </p:spPr>
        <p:txBody>
          <a:bodyPr wrap="square">
            <a:spAutoFit/>
          </a:bodyPr>
          <a:lstStyle/>
          <a:p>
            <a:pPr algn="just" fontAlgn="ctr">
              <a:spcBef>
                <a:spcPts val="600"/>
              </a:spcBef>
              <a:buNone/>
            </a:pPr>
            <a:r>
              <a:rPr lang="zh-CN" altLang="en-US" sz="2000" b="1" kern="100" dirty="0">
                <a:solidFill>
                  <a:srgbClr val="000000"/>
                </a:solidFill>
                <a:highlight>
                  <a:srgbClr val="FFFF00"/>
                </a:highlight>
                <a:latin typeface="Times New Roman" panose="02020603050405020304" pitchFamily="18" charset="0"/>
                <a:ea typeface="等线" panose="02010600030101010101" pitchFamily="2" charset="-122"/>
                <a:cs typeface="Times New Roman" panose="02020603050405020304" pitchFamily="18" charset="0"/>
              </a:rPr>
              <a:t>熟词生义：</a:t>
            </a:r>
            <a:endParaRPr lang="en-US" altLang="zh-CN" sz="2000" b="1" kern="100" dirty="0">
              <a:solidFill>
                <a:srgbClr val="000000"/>
              </a:solidFill>
              <a:highlight>
                <a:srgbClr val="FFFF00"/>
              </a:highlight>
              <a:latin typeface="Times New Roman" panose="02020603050405020304" pitchFamily="18" charset="0"/>
              <a:ea typeface="等线" panose="02010600030101010101" pitchFamily="2" charset="-122"/>
              <a:cs typeface="Times New Roman" panose="02020603050405020304" pitchFamily="18" charset="0"/>
            </a:endParaRPr>
          </a:p>
          <a:p>
            <a:pPr marL="457200" indent="-457200" algn="just" fontAlgn="ctr">
              <a:spcBef>
                <a:spcPts val="600"/>
              </a:spcBef>
              <a:buAutoNum type="arabicPeriod"/>
            </a:pP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__________(drive) by alarming </a:t>
            </a:r>
            <a:r>
              <a:rPr lang="en-US" altLang="zh-CN" sz="2000" b="1" u="sng"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estimates(__________)</a:t>
            </a: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that 36.6 million people in Asian coastal cities like Mumbai could face flooding by 2070, Luca Curci Architects, _________(</a:t>
            </a:r>
            <a:r>
              <a:rPr lang="en-US" altLang="zh-CN" sz="20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base:__________________)</a:t>
            </a: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Venice, Italy, has released Floating City — a design _______ would allow urban areas to rise with the waters while making use of renewable energies ___________(reduce) their own carbon emissions.</a:t>
            </a:r>
            <a:endPar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fontAlgn="ctr">
              <a:spcBef>
                <a:spcPts val="600"/>
              </a:spcBef>
              <a:buFont typeface="Arial" panose="020B0604020202020204" pitchFamily="34" charset="0"/>
              <a:buChar char="•"/>
            </a:pP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can give you a rough </a:t>
            </a:r>
            <a:r>
              <a:rPr lang="en-US" altLang="zh-CN" sz="2000" b="1" u="sng"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estimate</a:t>
            </a: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of the amount of wood you will need.</a:t>
            </a:r>
            <a:endPar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fontAlgn="ctr">
              <a:spcBef>
                <a:spcPts val="600"/>
              </a:spcBef>
              <a:buFont typeface="Arial" panose="020B0604020202020204" pitchFamily="34" charset="0"/>
              <a:buChar char="•"/>
            </a:pP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spend a lot of time in Britain but Paris is still my </a:t>
            </a:r>
            <a:r>
              <a:rPr lang="en-US" altLang="zh-CN" sz="2000" b="1" u="sng"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base</a:t>
            </a: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fontAlgn="ctr">
              <a:spcBef>
                <a:spcPts val="600"/>
              </a:spcBef>
              <a:buFont typeface="+mj-lt"/>
              <a:buAutoNum type="arabicPeriod" startAt="2"/>
            </a:pP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Each 25-acre unit ________(</a:t>
            </a:r>
            <a:r>
              <a:rPr lang="en-US" altLang="zh-CN" sz="20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house:__________________________________</a:t>
            </a: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50,000 residents on interconnected platforms, with potential expansion for 200,000 _______ buildings are </a:t>
            </a:r>
            <a:r>
              <a:rPr lang="en-US" altLang="zh-CN" sz="2000" b="1" u="sng"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capped</a:t>
            </a:r>
            <a:r>
              <a:rPr lang="en-US" altLang="zh-CN" sz="20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(___________)</a:t>
            </a: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90 meters tall for __________(stable). </a:t>
            </a:r>
            <a:endPar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fontAlgn="ctr">
              <a:spcBef>
                <a:spcPts val="600"/>
              </a:spcBef>
              <a:buAutoNum type="arabicPeriod" startAt="2"/>
            </a:pP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project team also </a:t>
            </a:r>
            <a:r>
              <a:rPr lang="en-US" altLang="zh-CN" sz="2000" b="1" u="sng"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envisions(_______________)</a:t>
            </a: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mix of renewable energy sources ___________ (extract) power from wind, water, and the sun to power the city. </a:t>
            </a:r>
            <a:endPar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fontAlgn="ctr">
              <a:spcBef>
                <a:spcPts val="600"/>
              </a:spcBef>
              <a:buFont typeface="Arial" panose="020B0604020202020204" pitchFamily="34" charset="0"/>
              <a:buChar char="•"/>
            </a:pP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vision:__________ </a:t>
            </a: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visible:____________ visual: ___________  envision: _________ </a:t>
            </a:r>
            <a:endPar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algn="just" fontAlgn="ctr">
              <a:spcBef>
                <a:spcPts val="600"/>
              </a:spcBef>
            </a:pP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visibility:_________  visionary:______________</a:t>
            </a:r>
            <a:endPar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342900" indent="-342900" algn="just" fontAlgn="ctr">
              <a:spcBef>
                <a:spcPts val="600"/>
              </a:spcBef>
              <a:buFont typeface="Arial" panose="020B0604020202020204" pitchFamily="34" charset="0"/>
              <a:buChar char="•"/>
            </a:pP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following </a:t>
            </a:r>
            <a:r>
              <a:rPr lang="en-US" altLang="zh-CN" sz="2000" b="1" u="sng"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extract</a:t>
            </a: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taken from her new novel.</a:t>
            </a:r>
            <a:endPar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fontAlgn="ctr">
              <a:spcBef>
                <a:spcPts val="600"/>
              </a:spcBef>
              <a:buFont typeface="Arial" panose="020B0604020202020204" pitchFamily="34" charset="0"/>
              <a:buChar char="•"/>
            </a:pP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This article is </a:t>
            </a:r>
            <a:r>
              <a:rPr lang="en-US" altLang="zh-CN" sz="2000" b="1" u="sng"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extracted</a:t>
            </a: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from his new book.</a:t>
            </a:r>
            <a:endPar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fontAlgn="ctr">
              <a:spcBef>
                <a:spcPts val="600"/>
              </a:spcBef>
              <a:buFont typeface="+mj-lt"/>
              <a:buAutoNum type="arabicPeriod" startAt="4"/>
            </a:pP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During extreme weather, platforms _____________(automatic) separate and </a:t>
            </a:r>
            <a:r>
              <a:rPr lang="en-US" altLang="zh-CN" sz="2000" b="1" u="sng"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regroup (__________________)</a:t>
            </a:r>
            <a:r>
              <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using intelligence algorithms _______(inspire) by how fish schools avoid hunters.</a:t>
            </a:r>
            <a:endParaRPr lang="en-US" altLang="zh-CN" sz="2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文本框 5"/>
          <p:cNvSpPr txBox="1"/>
          <p:nvPr/>
        </p:nvSpPr>
        <p:spPr>
          <a:xfrm>
            <a:off x="857866" y="767468"/>
            <a:ext cx="1600198" cy="400110"/>
          </a:xfrm>
          <a:prstGeom prst="rect">
            <a:avLst/>
          </a:prstGeom>
          <a:noFill/>
        </p:spPr>
        <p:txBody>
          <a:bodyPr wrap="square">
            <a:spAutoFit/>
          </a:bodyPr>
          <a:lstStyle/>
          <a:p>
            <a:r>
              <a:rPr kumimoji="0" lang="en-US" altLang="zh-CN" sz="20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Driven</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8" name="文本框 7"/>
          <p:cNvSpPr txBox="1"/>
          <p:nvPr/>
        </p:nvSpPr>
        <p:spPr>
          <a:xfrm>
            <a:off x="5311878" y="753360"/>
            <a:ext cx="813619" cy="369332"/>
          </a:xfrm>
          <a:prstGeom prst="rect">
            <a:avLst/>
          </a:prstGeom>
          <a:noFill/>
        </p:spPr>
        <p:txBody>
          <a:bodyPr wrap="square">
            <a:spAutoFit/>
          </a:bodyPr>
          <a:lstStyle/>
          <a:p>
            <a:r>
              <a:rPr lang="en-US" altLang="zh-CN" b="1" dirty="0">
                <a:latin typeface="Calibri" panose="020F0502020204030204" pitchFamily="34" charset="0"/>
                <a:ea typeface="Calibri" panose="020F0502020204030204" pitchFamily="34" charset="0"/>
                <a:cs typeface="Calibri" panose="020F0502020204030204" pitchFamily="34" charset="0"/>
              </a:rPr>
              <a:t>v.</a:t>
            </a:r>
            <a:r>
              <a:rPr lang="zh-CN" altLang="en-US" b="1" dirty="0">
                <a:latin typeface="Calibri" panose="020F0502020204030204" pitchFamily="34" charset="0"/>
                <a:cs typeface="Calibri" panose="020F0502020204030204" pitchFamily="34" charset="0"/>
              </a:rPr>
              <a:t>估计</a:t>
            </a:r>
            <a:endParaRPr lang="zh-CN" altLang="en-US" b="1" dirty="0">
              <a:latin typeface="Calibri" panose="020F0502020204030204" pitchFamily="34" charset="0"/>
              <a:cs typeface="Calibri" panose="020F0502020204030204" pitchFamily="34" charset="0"/>
            </a:endParaRPr>
          </a:p>
        </p:txBody>
      </p:sp>
      <p:sp>
        <p:nvSpPr>
          <p:cNvPr id="10" name="文本框 9"/>
          <p:cNvSpPr txBox="1"/>
          <p:nvPr/>
        </p:nvSpPr>
        <p:spPr>
          <a:xfrm>
            <a:off x="7691285" y="1082100"/>
            <a:ext cx="1157747" cy="400110"/>
          </a:xfrm>
          <a:prstGeom prst="rect">
            <a:avLst/>
          </a:prstGeom>
          <a:noFill/>
        </p:spPr>
        <p:txBody>
          <a:bodyPr wrap="square">
            <a:spAutoFit/>
          </a:bodyPr>
          <a:lstStyle/>
          <a:p>
            <a:r>
              <a:rPr kumimoji="0" lang="en-US" altLang="zh-CN" sz="20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based</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12" name="文本框 11"/>
          <p:cNvSpPr txBox="1"/>
          <p:nvPr/>
        </p:nvSpPr>
        <p:spPr>
          <a:xfrm>
            <a:off x="6078793" y="1396732"/>
            <a:ext cx="1767348" cy="400110"/>
          </a:xfrm>
          <a:prstGeom prst="rect">
            <a:avLst/>
          </a:prstGeom>
          <a:noFill/>
        </p:spPr>
        <p:txBody>
          <a:bodyPr wrap="square">
            <a:spAutoFit/>
          </a:bodyPr>
          <a:lstStyle/>
          <a:p>
            <a:r>
              <a:rPr kumimoji="0" lang="en-US" altLang="zh-CN" sz="20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that</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14" name="文本框 13"/>
          <p:cNvSpPr txBox="1"/>
          <p:nvPr/>
        </p:nvSpPr>
        <p:spPr>
          <a:xfrm>
            <a:off x="4969900" y="1729185"/>
            <a:ext cx="2406444" cy="400110"/>
          </a:xfrm>
          <a:prstGeom prst="rect">
            <a:avLst/>
          </a:prstGeom>
          <a:noFill/>
        </p:spPr>
        <p:txBody>
          <a:bodyPr wrap="square">
            <a:spAutoFit/>
          </a:bodyPr>
          <a:lstStyle/>
          <a:p>
            <a:r>
              <a:rPr kumimoji="0" lang="en-US" altLang="zh-CN" sz="20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to reduce </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16" name="文本框 15"/>
          <p:cNvSpPr txBox="1"/>
          <p:nvPr/>
        </p:nvSpPr>
        <p:spPr>
          <a:xfrm>
            <a:off x="9244782" y="1097490"/>
            <a:ext cx="2583425" cy="369332"/>
          </a:xfrm>
          <a:prstGeom prst="rect">
            <a:avLst/>
          </a:prstGeom>
          <a:noFill/>
        </p:spPr>
        <p:txBody>
          <a:bodyPr wrap="square">
            <a:spAutoFit/>
          </a:bodyPr>
          <a:lstStyle/>
          <a:p>
            <a:r>
              <a:rPr lang="zh-CN" altLang="en-US" b="1" dirty="0">
                <a:latin typeface="Calibri" panose="020F0502020204030204" pitchFamily="34" charset="0"/>
                <a:cs typeface="Calibri" panose="020F0502020204030204" pitchFamily="34" charset="0"/>
              </a:rPr>
              <a:t>以</a:t>
            </a:r>
            <a:r>
              <a:rPr lang="en-US" altLang="zh-CN" b="1" dirty="0">
                <a:latin typeface="Calibri" panose="020F0502020204030204" pitchFamily="34" charset="0"/>
                <a:ea typeface="Calibri" panose="020F0502020204030204" pitchFamily="34" charset="0"/>
                <a:cs typeface="Calibri" panose="020F0502020204030204" pitchFamily="34" charset="0"/>
              </a:rPr>
              <a:t>…</a:t>
            </a:r>
            <a:r>
              <a:rPr lang="zh-CN" altLang="en-US" b="1" dirty="0">
                <a:latin typeface="Calibri" panose="020F0502020204030204" pitchFamily="34" charset="0"/>
                <a:cs typeface="Calibri" panose="020F0502020204030204" pitchFamily="34" charset="0"/>
              </a:rPr>
              <a:t>为据点（或总部等）</a:t>
            </a:r>
            <a:endParaRPr lang="zh-CN" altLang="en-US" b="1" dirty="0">
              <a:latin typeface="Calibri" panose="020F0502020204030204" pitchFamily="34" charset="0"/>
              <a:cs typeface="Calibri" panose="020F0502020204030204" pitchFamily="34" charset="0"/>
            </a:endParaRPr>
          </a:p>
        </p:txBody>
      </p:sp>
      <p:sp>
        <p:nvSpPr>
          <p:cNvPr id="18" name="文本框 17"/>
          <p:cNvSpPr txBox="1"/>
          <p:nvPr/>
        </p:nvSpPr>
        <p:spPr>
          <a:xfrm>
            <a:off x="6378985" y="2508111"/>
            <a:ext cx="3212690" cy="369332"/>
          </a:xfrm>
          <a:prstGeom prst="rect">
            <a:avLst/>
          </a:prstGeom>
          <a:noFill/>
        </p:spPr>
        <p:txBody>
          <a:bodyPr wrap="square">
            <a:spAutoFit/>
          </a:bodyPr>
          <a:lstStyle/>
          <a:p>
            <a:r>
              <a:rPr lang="en-US" altLang="zh-CN" b="1" dirty="0">
                <a:latin typeface="Calibri" panose="020F0502020204030204" pitchFamily="34" charset="0"/>
                <a:ea typeface="Calibri" panose="020F0502020204030204" pitchFamily="34" charset="0"/>
                <a:cs typeface="Calibri" panose="020F0502020204030204" pitchFamily="34" charset="0"/>
              </a:rPr>
              <a:t>n. </a:t>
            </a:r>
            <a:r>
              <a:rPr lang="zh-CN" altLang="en-US" b="1" dirty="0">
                <a:latin typeface="Calibri" panose="020F0502020204030204" pitchFamily="34" charset="0"/>
                <a:cs typeface="Calibri" panose="020F0502020204030204" pitchFamily="34" charset="0"/>
              </a:rPr>
              <a:t>据点；总部；大本营</a:t>
            </a:r>
            <a:endParaRPr lang="zh-CN" altLang="en-US" b="1" dirty="0">
              <a:latin typeface="Calibri" panose="020F0502020204030204" pitchFamily="34" charset="0"/>
              <a:cs typeface="Calibri" panose="020F0502020204030204" pitchFamily="34" charset="0"/>
            </a:endParaRPr>
          </a:p>
        </p:txBody>
      </p:sp>
      <p:sp>
        <p:nvSpPr>
          <p:cNvPr id="20" name="文本框 19"/>
          <p:cNvSpPr txBox="1"/>
          <p:nvPr/>
        </p:nvSpPr>
        <p:spPr>
          <a:xfrm>
            <a:off x="7732457" y="2192557"/>
            <a:ext cx="4038599" cy="369332"/>
          </a:xfrm>
          <a:prstGeom prst="rect">
            <a:avLst/>
          </a:prstGeom>
          <a:noFill/>
        </p:spPr>
        <p:txBody>
          <a:bodyPr wrap="square">
            <a:spAutoFit/>
          </a:bodyPr>
          <a:lstStyle/>
          <a:p>
            <a:r>
              <a:rPr lang="en-US" altLang="zh-CN" b="1" dirty="0">
                <a:latin typeface="Calibri" panose="020F0502020204030204" pitchFamily="34" charset="0"/>
                <a:ea typeface="Calibri" panose="020F0502020204030204" pitchFamily="34" charset="0"/>
                <a:cs typeface="Calibri" panose="020F0502020204030204" pitchFamily="34" charset="0"/>
              </a:rPr>
              <a:t>n.</a:t>
            </a:r>
            <a:r>
              <a:rPr lang="zh-CN" altLang="en-US" b="1" dirty="0">
                <a:latin typeface="Calibri" panose="020F0502020204030204" pitchFamily="34" charset="0"/>
                <a:cs typeface="Calibri" panose="020F0502020204030204" pitchFamily="34" charset="0"/>
              </a:rPr>
              <a:t>（对数量、成本等的）估计；估价</a:t>
            </a:r>
            <a:endParaRPr lang="zh-CN" altLang="en-US" b="1" dirty="0">
              <a:latin typeface="Calibri" panose="020F0502020204030204" pitchFamily="34" charset="0"/>
              <a:cs typeface="Calibri" panose="020F0502020204030204" pitchFamily="34" charset="0"/>
            </a:endParaRPr>
          </a:p>
        </p:txBody>
      </p:sp>
      <p:sp>
        <p:nvSpPr>
          <p:cNvPr id="22" name="文本框 21"/>
          <p:cNvSpPr txBox="1"/>
          <p:nvPr/>
        </p:nvSpPr>
        <p:spPr>
          <a:xfrm>
            <a:off x="3043085" y="2795679"/>
            <a:ext cx="1118418" cy="400110"/>
          </a:xfrm>
          <a:prstGeom prst="rect">
            <a:avLst/>
          </a:prstGeom>
          <a:noFill/>
        </p:spPr>
        <p:txBody>
          <a:bodyPr wrap="square">
            <a:spAutoFit/>
          </a:bodyPr>
          <a:lstStyle/>
          <a:p>
            <a:r>
              <a:rPr kumimoji="0" lang="en-US" altLang="zh-CN" sz="2000" b="1" i="1"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houses</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24" name="文本框 23"/>
          <p:cNvSpPr txBox="1"/>
          <p:nvPr/>
        </p:nvSpPr>
        <p:spPr>
          <a:xfrm>
            <a:off x="7309670" y="3196035"/>
            <a:ext cx="1944328" cy="400110"/>
          </a:xfrm>
          <a:prstGeom prst="rect">
            <a:avLst/>
          </a:prstGeom>
          <a:noFill/>
        </p:spPr>
        <p:txBody>
          <a:bodyPr wrap="square">
            <a:spAutoFit/>
          </a:bodyPr>
          <a:lstStyle/>
          <a:p>
            <a:r>
              <a:rPr kumimoji="0" lang="en-US" altLang="zh-CN" sz="20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and</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26" name="文本框 25"/>
          <p:cNvSpPr txBox="1"/>
          <p:nvPr/>
        </p:nvSpPr>
        <p:spPr>
          <a:xfrm>
            <a:off x="5107859" y="2850396"/>
            <a:ext cx="4549876" cy="369332"/>
          </a:xfrm>
          <a:prstGeom prst="rect">
            <a:avLst/>
          </a:prstGeom>
          <a:noFill/>
        </p:spPr>
        <p:txBody>
          <a:bodyPr wrap="square">
            <a:spAutoFit/>
          </a:bodyPr>
          <a:lstStyle/>
          <a:p>
            <a:r>
              <a:rPr lang="en-US" altLang="zh-CN" b="1" dirty="0">
                <a:latin typeface="Calibri" panose="020F0502020204030204" pitchFamily="34" charset="0"/>
                <a:ea typeface="Calibri" panose="020F0502020204030204" pitchFamily="34" charset="0"/>
                <a:cs typeface="Calibri" panose="020F0502020204030204" pitchFamily="34" charset="0"/>
              </a:rPr>
              <a:t>v. </a:t>
            </a:r>
            <a:r>
              <a:rPr lang="zh-CN" altLang="en-US" b="1" dirty="0">
                <a:latin typeface="Calibri" panose="020F0502020204030204" pitchFamily="34" charset="0"/>
                <a:cs typeface="Calibri" panose="020F0502020204030204" pitchFamily="34" charset="0"/>
              </a:rPr>
              <a:t>是（某物）的贮藏处（或安置处）</a:t>
            </a:r>
            <a:endParaRPr lang="zh-CN" altLang="en-US" b="1" dirty="0">
              <a:latin typeface="Calibri" panose="020F0502020204030204" pitchFamily="34" charset="0"/>
              <a:cs typeface="Calibri" panose="020F0502020204030204" pitchFamily="34" charset="0"/>
            </a:endParaRPr>
          </a:p>
        </p:txBody>
      </p:sp>
      <p:sp>
        <p:nvSpPr>
          <p:cNvPr id="28" name="文本框 27"/>
          <p:cNvSpPr txBox="1"/>
          <p:nvPr/>
        </p:nvSpPr>
        <p:spPr>
          <a:xfrm>
            <a:off x="10711631" y="3250754"/>
            <a:ext cx="1079090" cy="369332"/>
          </a:xfrm>
          <a:prstGeom prst="rect">
            <a:avLst/>
          </a:prstGeom>
          <a:noFill/>
        </p:spPr>
        <p:txBody>
          <a:bodyPr wrap="square">
            <a:spAutoFit/>
          </a:bodyPr>
          <a:lstStyle/>
          <a:p>
            <a:r>
              <a:rPr lang="en-US" altLang="zh-CN" b="1" dirty="0">
                <a:latin typeface="Calibri" panose="020F0502020204030204" pitchFamily="34" charset="0"/>
                <a:ea typeface="Calibri" panose="020F0502020204030204" pitchFamily="34" charset="0"/>
                <a:cs typeface="Calibri" panose="020F0502020204030204" pitchFamily="34" charset="0"/>
              </a:rPr>
              <a:t>v.</a:t>
            </a:r>
            <a:r>
              <a:rPr lang="zh-CN" altLang="en-US" b="1" dirty="0">
                <a:latin typeface="Calibri" panose="020F0502020204030204" pitchFamily="34" charset="0"/>
                <a:cs typeface="Calibri" panose="020F0502020204030204" pitchFamily="34" charset="0"/>
              </a:rPr>
              <a:t>覆盖</a:t>
            </a:r>
            <a:endParaRPr lang="zh-CN" altLang="en-US" b="1" dirty="0">
              <a:latin typeface="Calibri" panose="020F0502020204030204" pitchFamily="34" charset="0"/>
              <a:cs typeface="Calibri" panose="020F0502020204030204" pitchFamily="34" charset="0"/>
            </a:endParaRPr>
          </a:p>
        </p:txBody>
      </p:sp>
      <p:sp>
        <p:nvSpPr>
          <p:cNvPr id="30" name="文本框 29"/>
          <p:cNvSpPr txBox="1"/>
          <p:nvPr/>
        </p:nvSpPr>
        <p:spPr>
          <a:xfrm>
            <a:off x="2796664" y="3441842"/>
            <a:ext cx="6218902" cy="400110"/>
          </a:xfrm>
          <a:prstGeom prst="rect">
            <a:avLst/>
          </a:prstGeom>
          <a:noFill/>
        </p:spPr>
        <p:txBody>
          <a:bodyPr wrap="square">
            <a:spAutoFit/>
          </a:bodyPr>
          <a:lstStyle/>
          <a:p>
            <a:r>
              <a:rPr kumimoji="0" lang="en-US" altLang="zh-CN" sz="20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stability</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32" name="文本框 31"/>
          <p:cNvSpPr txBox="1"/>
          <p:nvPr/>
        </p:nvSpPr>
        <p:spPr>
          <a:xfrm>
            <a:off x="4083767" y="3878175"/>
            <a:ext cx="2298290" cy="369332"/>
          </a:xfrm>
          <a:prstGeom prst="rect">
            <a:avLst/>
          </a:prstGeom>
          <a:noFill/>
        </p:spPr>
        <p:txBody>
          <a:bodyPr wrap="square">
            <a:spAutoFit/>
          </a:bodyPr>
          <a:lstStyle/>
          <a:p>
            <a:r>
              <a:rPr lang="en-US" altLang="zh-CN" b="1" dirty="0">
                <a:latin typeface="Calibri" panose="020F0502020204030204" pitchFamily="34" charset="0"/>
                <a:ea typeface="Calibri" panose="020F0502020204030204" pitchFamily="34" charset="0"/>
                <a:cs typeface="Calibri" panose="020F0502020204030204" pitchFamily="34" charset="0"/>
              </a:rPr>
              <a:t>v.</a:t>
            </a:r>
            <a:r>
              <a:rPr lang="zh-CN" altLang="en-US" b="1" dirty="0">
                <a:latin typeface="Calibri" panose="020F0502020204030204" pitchFamily="34" charset="0"/>
                <a:cs typeface="Calibri" panose="020F0502020204030204" pitchFamily="34" charset="0"/>
              </a:rPr>
              <a:t>想象，预想</a:t>
            </a:r>
            <a:endParaRPr lang="zh-CN" altLang="en-US" b="1" dirty="0">
              <a:latin typeface="Calibri" panose="020F0502020204030204" pitchFamily="34" charset="0"/>
              <a:cs typeface="Calibri" panose="020F0502020204030204" pitchFamily="34" charset="0"/>
            </a:endParaRPr>
          </a:p>
        </p:txBody>
      </p:sp>
      <p:sp>
        <p:nvSpPr>
          <p:cNvPr id="34" name="文本框 33"/>
          <p:cNvSpPr txBox="1"/>
          <p:nvPr/>
        </p:nvSpPr>
        <p:spPr>
          <a:xfrm>
            <a:off x="9570168" y="3833289"/>
            <a:ext cx="1315064" cy="400110"/>
          </a:xfrm>
          <a:prstGeom prst="rect">
            <a:avLst/>
          </a:prstGeom>
          <a:noFill/>
        </p:spPr>
        <p:txBody>
          <a:bodyPr wrap="square">
            <a:spAutoFit/>
          </a:bodyPr>
          <a:lstStyle/>
          <a:p>
            <a:r>
              <a:rPr kumimoji="0" lang="en-US" altLang="zh-CN" sz="20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extracting</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36" name="文本框 35"/>
          <p:cNvSpPr txBox="1"/>
          <p:nvPr/>
        </p:nvSpPr>
        <p:spPr>
          <a:xfrm>
            <a:off x="4263514" y="6091328"/>
            <a:ext cx="2730908" cy="400110"/>
          </a:xfrm>
          <a:prstGeom prst="rect">
            <a:avLst/>
          </a:prstGeom>
          <a:noFill/>
        </p:spPr>
        <p:txBody>
          <a:bodyPr wrap="square">
            <a:spAutoFit/>
          </a:bodyPr>
          <a:lstStyle/>
          <a:p>
            <a:r>
              <a:rPr kumimoji="0" lang="en-US" altLang="zh-CN" sz="20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automatically</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38" name="文本框 37"/>
          <p:cNvSpPr txBox="1"/>
          <p:nvPr/>
        </p:nvSpPr>
        <p:spPr>
          <a:xfrm>
            <a:off x="9725948" y="6144818"/>
            <a:ext cx="6218902" cy="369332"/>
          </a:xfrm>
          <a:prstGeom prst="rect">
            <a:avLst/>
          </a:prstGeom>
          <a:noFill/>
        </p:spPr>
        <p:txBody>
          <a:bodyPr wrap="square">
            <a:spAutoFit/>
          </a:bodyPr>
          <a:lstStyle/>
          <a:p>
            <a:r>
              <a:rPr lang="en-US" altLang="zh-CN" b="1" dirty="0">
                <a:latin typeface="Calibri" panose="020F0502020204030204" pitchFamily="34" charset="0"/>
                <a:ea typeface="Calibri" panose="020F0502020204030204" pitchFamily="34" charset="0"/>
                <a:cs typeface="Calibri" panose="020F0502020204030204" pitchFamily="34" charset="0"/>
              </a:rPr>
              <a:t>v. </a:t>
            </a:r>
            <a:r>
              <a:rPr lang="zh-CN" altLang="en-US" b="1" dirty="0">
                <a:latin typeface="Calibri" panose="020F0502020204030204" pitchFamily="34" charset="0"/>
                <a:cs typeface="Calibri" panose="020F0502020204030204" pitchFamily="34" charset="0"/>
              </a:rPr>
              <a:t>重新组合</a:t>
            </a:r>
            <a:r>
              <a:rPr lang="en-US" altLang="zh-CN" b="1" dirty="0">
                <a:latin typeface="Calibri" panose="020F0502020204030204" pitchFamily="34" charset="0"/>
                <a:ea typeface="Calibri" panose="020F0502020204030204" pitchFamily="34" charset="0"/>
                <a:cs typeface="Calibri" panose="020F0502020204030204" pitchFamily="34" charset="0"/>
              </a:rPr>
              <a:t>/</a:t>
            </a:r>
            <a:r>
              <a:rPr lang="zh-CN" altLang="en-US" b="1" dirty="0">
                <a:latin typeface="Calibri" panose="020F0502020204030204" pitchFamily="34" charset="0"/>
                <a:cs typeface="Calibri" panose="020F0502020204030204" pitchFamily="34" charset="0"/>
              </a:rPr>
              <a:t>编组</a:t>
            </a:r>
            <a:endParaRPr lang="zh-CN" altLang="en-US" b="1" dirty="0">
              <a:latin typeface="Calibri" panose="020F0502020204030204" pitchFamily="34" charset="0"/>
              <a:cs typeface="Calibri" panose="020F0502020204030204" pitchFamily="34" charset="0"/>
            </a:endParaRPr>
          </a:p>
        </p:txBody>
      </p:sp>
      <p:sp>
        <p:nvSpPr>
          <p:cNvPr id="40" name="文本框 39"/>
          <p:cNvSpPr txBox="1"/>
          <p:nvPr/>
        </p:nvSpPr>
        <p:spPr>
          <a:xfrm>
            <a:off x="3503971" y="6396128"/>
            <a:ext cx="1622322" cy="400110"/>
          </a:xfrm>
          <a:prstGeom prst="rect">
            <a:avLst/>
          </a:prstGeom>
          <a:noFill/>
        </p:spPr>
        <p:txBody>
          <a:bodyPr wrap="square">
            <a:spAutoFit/>
          </a:bodyPr>
          <a:lstStyle/>
          <a:p>
            <a:r>
              <a:rPr kumimoji="0" lang="en-US" altLang="zh-CN" sz="20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inspired</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41" name="文本框 40"/>
          <p:cNvSpPr txBox="1"/>
          <p:nvPr/>
        </p:nvSpPr>
        <p:spPr>
          <a:xfrm>
            <a:off x="5781060" y="5410136"/>
            <a:ext cx="4803057" cy="400110"/>
          </a:xfrm>
          <a:prstGeom prst="rect">
            <a:avLst/>
          </a:prstGeom>
          <a:noFill/>
        </p:spPr>
        <p:txBody>
          <a:bodyPr wrap="square">
            <a:spAutoFit/>
          </a:bodyPr>
          <a:lstStyle/>
          <a:p>
            <a:r>
              <a:rPr kumimoji="0" lang="en-US" altLang="zh-CN" sz="2000" b="1"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n.</a:t>
            </a:r>
            <a:r>
              <a:rPr lang="zh-CN" altLang="en-US" b="1" dirty="0">
                <a:latin typeface="Calibri" panose="020F0502020204030204" pitchFamily="34" charset="0"/>
                <a:cs typeface="Calibri" panose="020F0502020204030204" pitchFamily="34" charset="0"/>
              </a:rPr>
              <a:t>摘录；选录；选曲；节录</a:t>
            </a:r>
            <a:endParaRPr lang="zh-CN" altLang="en-US" b="1" dirty="0">
              <a:latin typeface="Calibri" panose="020F0502020204030204" pitchFamily="34" charset="0"/>
              <a:cs typeface="Calibri" panose="020F0502020204030204" pitchFamily="34" charset="0"/>
            </a:endParaRPr>
          </a:p>
        </p:txBody>
      </p:sp>
      <p:sp>
        <p:nvSpPr>
          <p:cNvPr id="43" name="文本框 42"/>
          <p:cNvSpPr txBox="1"/>
          <p:nvPr/>
        </p:nvSpPr>
        <p:spPr>
          <a:xfrm>
            <a:off x="5048557" y="5769013"/>
            <a:ext cx="4803057" cy="400110"/>
          </a:xfrm>
          <a:prstGeom prst="rect">
            <a:avLst/>
          </a:prstGeom>
          <a:noFill/>
        </p:spPr>
        <p:txBody>
          <a:bodyPr wrap="square">
            <a:spAutoFit/>
          </a:bodyPr>
          <a:lstStyle/>
          <a:p>
            <a:r>
              <a:rPr kumimoji="0" lang="en-US" altLang="zh-CN" sz="2000" b="1"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v.</a:t>
            </a:r>
            <a:r>
              <a:rPr lang="zh-CN" altLang="en-US" b="1" dirty="0">
                <a:latin typeface="Calibri" panose="020F0502020204030204" pitchFamily="34" charset="0"/>
                <a:cs typeface="Calibri" panose="020F0502020204030204" pitchFamily="34" charset="0"/>
              </a:rPr>
              <a:t>选取；摘录；选录</a:t>
            </a:r>
            <a:endParaRPr lang="zh-CN" altLang="en-US" b="1" dirty="0">
              <a:latin typeface="Calibri" panose="020F0502020204030204" pitchFamily="34" charset="0"/>
              <a:cs typeface="Calibri" panose="020F0502020204030204" pitchFamily="34" charset="0"/>
            </a:endParaRPr>
          </a:p>
        </p:txBody>
      </p:sp>
      <p:sp>
        <p:nvSpPr>
          <p:cNvPr id="44" name="文本框 43"/>
          <p:cNvSpPr txBox="1"/>
          <p:nvPr/>
        </p:nvSpPr>
        <p:spPr>
          <a:xfrm>
            <a:off x="1032080" y="4601126"/>
            <a:ext cx="1804219" cy="400110"/>
          </a:xfrm>
          <a:prstGeom prst="rect">
            <a:avLst/>
          </a:prstGeom>
          <a:noFill/>
        </p:spPr>
        <p:txBody>
          <a:bodyPr wrap="square">
            <a:spAutoFit/>
          </a:bodyPr>
          <a:lstStyle/>
          <a:p>
            <a:r>
              <a:rPr kumimoji="0" lang="en-US" altLang="zh-CN" sz="2000" b="1"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n.</a:t>
            </a:r>
            <a:r>
              <a:rPr lang="zh-CN" altLang="en-US" b="1" dirty="0">
                <a:latin typeface="Calibri" panose="020F0502020204030204" pitchFamily="34" charset="0"/>
                <a:cs typeface="Calibri" panose="020F0502020204030204" pitchFamily="34" charset="0"/>
              </a:rPr>
              <a:t>视力</a:t>
            </a:r>
            <a:r>
              <a:rPr lang="en-US" altLang="zh-CN" b="1" dirty="0">
                <a:latin typeface="Calibri" panose="020F0502020204030204" pitchFamily="34" charset="0"/>
                <a:cs typeface="Calibri" panose="020F0502020204030204" pitchFamily="34" charset="0"/>
              </a:rPr>
              <a:t>/</a:t>
            </a:r>
            <a:r>
              <a:rPr lang="zh-CN" altLang="en-US" b="1" dirty="0">
                <a:latin typeface="Calibri" panose="020F0502020204030204" pitchFamily="34" charset="0"/>
                <a:cs typeface="Calibri" panose="020F0502020204030204" pitchFamily="34" charset="0"/>
              </a:rPr>
              <a:t>视觉</a:t>
            </a:r>
            <a:endParaRPr lang="zh-CN" altLang="en-US" b="1" dirty="0">
              <a:latin typeface="Calibri" panose="020F0502020204030204" pitchFamily="34" charset="0"/>
              <a:cs typeface="Calibri" panose="020F0502020204030204" pitchFamily="34" charset="0"/>
            </a:endParaRPr>
          </a:p>
        </p:txBody>
      </p:sp>
      <p:sp>
        <p:nvSpPr>
          <p:cNvPr id="45" name="文本框 44"/>
          <p:cNvSpPr txBox="1"/>
          <p:nvPr/>
        </p:nvSpPr>
        <p:spPr>
          <a:xfrm>
            <a:off x="3519641" y="4601125"/>
            <a:ext cx="1873045" cy="400110"/>
          </a:xfrm>
          <a:prstGeom prst="rect">
            <a:avLst/>
          </a:prstGeom>
          <a:noFill/>
        </p:spPr>
        <p:txBody>
          <a:bodyPr wrap="square">
            <a:spAutoFit/>
          </a:bodyPr>
          <a:lstStyle/>
          <a:p>
            <a:r>
              <a:rPr kumimoji="0" lang="en-US" altLang="zh-CN" sz="2000" b="1"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adj.</a:t>
            </a:r>
            <a:r>
              <a:rPr lang="zh-CN" altLang="en-US" b="1" dirty="0">
                <a:latin typeface="Calibri" panose="020F0502020204030204" pitchFamily="34" charset="0"/>
                <a:cs typeface="Calibri" panose="020F0502020204030204" pitchFamily="34" charset="0"/>
              </a:rPr>
              <a:t>看得见的</a:t>
            </a:r>
            <a:endParaRPr lang="zh-CN" altLang="en-US" b="1" dirty="0">
              <a:latin typeface="Calibri" panose="020F0502020204030204" pitchFamily="34" charset="0"/>
              <a:cs typeface="Calibri" panose="020F0502020204030204" pitchFamily="34" charset="0"/>
            </a:endParaRPr>
          </a:p>
        </p:txBody>
      </p:sp>
      <p:sp>
        <p:nvSpPr>
          <p:cNvPr id="46" name="文本框 45"/>
          <p:cNvSpPr txBox="1"/>
          <p:nvPr/>
        </p:nvSpPr>
        <p:spPr>
          <a:xfrm>
            <a:off x="5928544" y="4591293"/>
            <a:ext cx="1430593" cy="369332"/>
          </a:xfrm>
          <a:prstGeom prst="rect">
            <a:avLst/>
          </a:prstGeom>
          <a:noFill/>
        </p:spPr>
        <p:txBody>
          <a:bodyPr wrap="square">
            <a:spAutoFit/>
          </a:bodyPr>
          <a:lstStyle/>
          <a:p>
            <a:r>
              <a:rPr lang="en-US" altLang="zh-CN" b="1" dirty="0">
                <a:latin typeface="Calibri" panose="020F0502020204030204" pitchFamily="34" charset="0"/>
                <a:ea typeface="Calibri" panose="020F0502020204030204" pitchFamily="34" charset="0"/>
                <a:cs typeface="Calibri" panose="020F0502020204030204" pitchFamily="34" charset="0"/>
              </a:rPr>
              <a:t>adj.</a:t>
            </a:r>
            <a:r>
              <a:rPr lang="zh-CN" altLang="en-US" b="1" dirty="0">
                <a:latin typeface="Calibri" panose="020F0502020204030204" pitchFamily="34" charset="0"/>
                <a:cs typeface="Calibri" panose="020F0502020204030204" pitchFamily="34" charset="0"/>
              </a:rPr>
              <a:t>视觉的</a:t>
            </a:r>
            <a:endParaRPr lang="zh-CN" altLang="en-US" b="1" dirty="0">
              <a:latin typeface="Calibri" panose="020F0502020204030204" pitchFamily="34" charset="0"/>
              <a:cs typeface="Calibri" panose="020F0502020204030204" pitchFamily="34" charset="0"/>
            </a:endParaRPr>
          </a:p>
        </p:txBody>
      </p:sp>
      <p:sp>
        <p:nvSpPr>
          <p:cNvPr id="47" name="文本框 46"/>
          <p:cNvSpPr txBox="1"/>
          <p:nvPr/>
        </p:nvSpPr>
        <p:spPr>
          <a:xfrm>
            <a:off x="8931377" y="4146723"/>
            <a:ext cx="4803057" cy="400110"/>
          </a:xfrm>
          <a:prstGeom prst="rect">
            <a:avLst/>
          </a:prstGeom>
          <a:noFill/>
        </p:spPr>
        <p:txBody>
          <a:bodyPr wrap="square">
            <a:spAutoFit/>
          </a:bodyPr>
          <a:lstStyle/>
          <a:p>
            <a:r>
              <a:rPr lang="en-US" altLang="zh-CN" sz="2000" b="1" dirty="0">
                <a:latin typeface="Calibri" panose="020F0502020204030204" pitchFamily="34" charset="0"/>
                <a:ea typeface="Calibri" panose="020F0502020204030204" pitchFamily="34" charset="0"/>
                <a:cs typeface="Calibri" panose="020F0502020204030204" pitchFamily="34" charset="0"/>
              </a:rPr>
              <a:t>v.</a:t>
            </a:r>
            <a:r>
              <a:rPr lang="zh-CN" altLang="en-US" sz="2000" b="1" dirty="0">
                <a:latin typeface="Calibri" panose="020F0502020204030204" pitchFamily="34" charset="0"/>
                <a:cs typeface="Calibri" panose="020F0502020204030204" pitchFamily="34" charset="0"/>
              </a:rPr>
              <a:t>想象，预想</a:t>
            </a:r>
            <a:endParaRPr lang="zh-CN" altLang="en-US" sz="2000" b="1" dirty="0">
              <a:latin typeface="Calibri" panose="020F0502020204030204" pitchFamily="34" charset="0"/>
              <a:cs typeface="Calibri" panose="020F0502020204030204" pitchFamily="34" charset="0"/>
            </a:endParaRPr>
          </a:p>
        </p:txBody>
      </p:sp>
      <p:sp>
        <p:nvSpPr>
          <p:cNvPr id="48" name="文本框 47"/>
          <p:cNvSpPr txBox="1"/>
          <p:nvPr/>
        </p:nvSpPr>
        <p:spPr>
          <a:xfrm>
            <a:off x="1386042" y="4886260"/>
            <a:ext cx="1460090" cy="400110"/>
          </a:xfrm>
          <a:prstGeom prst="rect">
            <a:avLst/>
          </a:prstGeom>
          <a:noFill/>
        </p:spPr>
        <p:txBody>
          <a:bodyPr wrap="square">
            <a:spAutoFit/>
          </a:bodyPr>
          <a:lstStyle/>
          <a:p>
            <a:r>
              <a:rPr kumimoji="0" lang="en-US" altLang="zh-CN" sz="2000" b="1"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n.</a:t>
            </a:r>
            <a:r>
              <a:rPr lang="zh-CN" altLang="en-US" b="1" dirty="0">
                <a:latin typeface="Calibri" panose="020F0502020204030204" pitchFamily="34" charset="0"/>
                <a:cs typeface="Calibri" panose="020F0502020204030204" pitchFamily="34" charset="0"/>
              </a:rPr>
              <a:t>能见度</a:t>
            </a:r>
            <a:endParaRPr lang="zh-CN" altLang="en-US" b="1" dirty="0">
              <a:latin typeface="Calibri" panose="020F0502020204030204" pitchFamily="34" charset="0"/>
              <a:cs typeface="Calibri" panose="020F0502020204030204" pitchFamily="34" charset="0"/>
            </a:endParaRPr>
          </a:p>
        </p:txBody>
      </p:sp>
      <p:sp>
        <p:nvSpPr>
          <p:cNvPr id="49" name="文本框 48"/>
          <p:cNvSpPr txBox="1"/>
          <p:nvPr/>
        </p:nvSpPr>
        <p:spPr>
          <a:xfrm>
            <a:off x="4040750" y="4915757"/>
            <a:ext cx="4803057" cy="400110"/>
          </a:xfrm>
          <a:prstGeom prst="rect">
            <a:avLst/>
          </a:prstGeom>
          <a:noFill/>
        </p:spPr>
        <p:txBody>
          <a:bodyPr wrap="square">
            <a:spAutoFit/>
          </a:bodyPr>
          <a:lstStyle/>
          <a:p>
            <a:r>
              <a:rPr kumimoji="0" lang="en-US" altLang="zh-CN" sz="2000" b="1"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adj.</a:t>
            </a:r>
            <a:r>
              <a:rPr lang="zh-CN" altLang="en-US" b="1" dirty="0">
                <a:latin typeface="Calibri" panose="020F0502020204030204" pitchFamily="34" charset="0"/>
                <a:cs typeface="Calibri" panose="020F0502020204030204" pitchFamily="34" charset="0"/>
              </a:rPr>
              <a:t>有眼力的</a:t>
            </a:r>
            <a:r>
              <a:rPr lang="en-US" altLang="zh-CN" b="1" dirty="0">
                <a:latin typeface="Calibri" panose="020F0502020204030204" pitchFamily="34" charset="0"/>
                <a:cs typeface="Calibri" panose="020F0502020204030204" pitchFamily="34" charset="0"/>
              </a:rPr>
              <a:t>,</a:t>
            </a:r>
            <a:r>
              <a:rPr lang="zh-CN" altLang="en-US" b="1" dirty="0">
                <a:latin typeface="Calibri" panose="020F0502020204030204" pitchFamily="34" charset="0"/>
                <a:cs typeface="Calibri" panose="020F0502020204030204" pitchFamily="34" charset="0"/>
              </a:rPr>
              <a:t>想象力丰富的</a:t>
            </a:r>
            <a:r>
              <a:rPr lang="en-US" altLang="zh-CN" b="1" dirty="0">
                <a:latin typeface="Calibri" panose="020F0502020204030204" pitchFamily="34" charset="0"/>
                <a:cs typeface="Calibri" panose="020F0502020204030204" pitchFamily="34" charset="0"/>
              </a:rPr>
              <a:t>n.</a:t>
            </a:r>
            <a:r>
              <a:rPr lang="zh-CN" altLang="en-US" b="1" dirty="0">
                <a:latin typeface="Calibri" panose="020F0502020204030204" pitchFamily="34" charset="0"/>
                <a:cs typeface="Calibri" panose="020F0502020204030204" pitchFamily="34" charset="0"/>
              </a:rPr>
              <a:t>有远见的人</a:t>
            </a:r>
            <a:endParaRPr lang="zh-CN" altLang="en-US" b="1" dirty="0">
              <a:latin typeface="Calibri" panose="020F0502020204030204" pitchFamily="34" charset="0"/>
              <a:cs typeface="Calibri" panose="020F0502020204030204" pitchFamily="34" charset="0"/>
            </a:endParaRPr>
          </a:p>
        </p:txBody>
      </p:sp>
      <p:sp>
        <p:nvSpPr>
          <p:cNvPr id="3" name="流程图: 可选过程 2"/>
          <p:cNvSpPr/>
          <p:nvPr/>
        </p:nvSpPr>
        <p:spPr>
          <a:xfrm>
            <a:off x="0" y="260648"/>
            <a:ext cx="3575720" cy="205190"/>
          </a:xfrm>
          <a:prstGeom prst="flowChartAlternateProcess">
            <a:avLst/>
          </a:prstGeom>
          <a:solidFill>
            <a:srgbClr val="62A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Vertic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arn(inVertic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arn(inVertical)">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arn(inVertical)">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Vertical)">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barn(inVertical)">
                                      <p:cBhvr>
                                        <p:cTn id="82" dur="500"/>
                                        <p:tgtEl>
                                          <p:spTgt spid="44"/>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barn(inVertical)">
                                      <p:cBhvr>
                                        <p:cTn id="87" dur="500"/>
                                        <p:tgtEl>
                                          <p:spTgt spid="45"/>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barn(inVertical)">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barn(inVertical)">
                                      <p:cBhvr>
                                        <p:cTn id="97" dur="5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barn(inVertical)">
                                      <p:cBhvr>
                                        <p:cTn id="102" dur="500"/>
                                        <p:tgtEl>
                                          <p:spTgt spid="48"/>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barn(inVertical)">
                                      <p:cBhvr>
                                        <p:cTn id="107" dur="500"/>
                                        <p:tgtEl>
                                          <p:spTgt spid="49"/>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barn(inVertical)">
                                      <p:cBhvr>
                                        <p:cTn id="112" dur="500"/>
                                        <p:tgtEl>
                                          <p:spTgt spid="41"/>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barn(inVertical)">
                                      <p:cBhvr>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barn(inVertical)">
                                      <p:cBhvr>
                                        <p:cTn id="122" dur="500"/>
                                        <p:tgtEl>
                                          <p:spTgt spid="36"/>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barn(inVertical)">
                                      <p:cBhvr>
                                        <p:cTn id="127" dur="500"/>
                                        <p:tgtEl>
                                          <p:spTgt spid="38"/>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barn(inVertical)">
                                      <p:cBhvr>
                                        <p:cTn id="1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P spid="18" grpId="0"/>
      <p:bldP spid="20" grpId="0"/>
      <p:bldP spid="22" grpId="0"/>
      <p:bldP spid="24" grpId="0"/>
      <p:bldP spid="26" grpId="0"/>
      <p:bldP spid="28" grpId="0"/>
      <p:bldP spid="30" grpId="0"/>
      <p:bldP spid="32" grpId="0"/>
      <p:bldP spid="34" grpId="0"/>
      <p:bldP spid="36" grpId="0"/>
      <p:bldP spid="38" grpId="0"/>
      <p:bldP spid="40" grpId="0"/>
      <p:bldP spid="41" grpId="0"/>
      <p:bldP spid="43" grpId="0"/>
      <p:bldP spid="44" grpId="0"/>
      <p:bldP spid="45" grpId="0"/>
      <p:bldP spid="46" grpId="0"/>
      <p:bldP spid="47" grpId="0"/>
      <p:bldP spid="48"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76679" y="1830708"/>
            <a:ext cx="5146840"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D  </a:t>
            </a:r>
            <a:r>
              <a:rPr kumimoji="0" lang="en-US" altLang="zh-CN"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endParaRPr kumimoji="0" lang="en-US" altLang="zh-CN"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人与自我</a:t>
            </a:r>
            <a:r>
              <a:rPr lang="zh-CN" altLang="en-US" sz="3200" b="1" dirty="0">
                <a:solidFill>
                  <a:prstClr val="black"/>
                </a:solidFill>
                <a:latin typeface="Arial" panose="020B0604020202020204"/>
                <a:ea typeface="微软雅黑" panose="020B0503020204020204" pitchFamily="34" charset="-122"/>
              </a:rPr>
              <a:t>：</a:t>
            </a:r>
            <a:r>
              <a:rPr kumimoji="0" lang="en-US" altLang="zh-C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The </a:t>
            </a:r>
            <a:r>
              <a:rPr kumimoji="0" lang="en-US" altLang="zh-CN" sz="28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Vagus</a:t>
            </a:r>
            <a:r>
              <a:rPr kumimoji="0" lang="en-US" altLang="zh-C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 Nerve: the Link between Body and Mind </a:t>
            </a:r>
            <a:endParaRPr kumimoji="0" lang="en-US" altLang="zh-C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98951" y="506445"/>
            <a:ext cx="3175000" cy="5080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 name="文本框 2"/>
          <p:cNvSpPr txBox="1"/>
          <p:nvPr/>
        </p:nvSpPr>
        <p:spPr>
          <a:xfrm>
            <a:off x="11431" y="0"/>
            <a:ext cx="9048594" cy="7017306"/>
          </a:xfrm>
          <a:prstGeom prst="rect">
            <a:avLst/>
          </a:prstGeom>
          <a:noFill/>
        </p:spPr>
        <p:txBody>
          <a:bodyPr wrap="square">
            <a:spAutoFit/>
          </a:bodyPr>
          <a:lstStyle/>
          <a:p>
            <a:pPr indent="266700" algn="just" fontAlgn="ctr">
              <a:buNone/>
            </a:pP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is late at night. You wander empty streets, heart pounding, muscles tense, sensing danger nearby. Now imagine the same situation, but without these responses. Would you still feel afraid? Experiences like this unveil a profound truth: </a:t>
            </a:r>
            <a:r>
              <a:rPr lang="en-US" altLang="zh-CN"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our minds are not just products of the brain but emerge from its constant dialogue with the body.</a:t>
            </a:r>
            <a:endParaRPr lang="en-US" altLang="zh-CN"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the heart of this connection is the </a:t>
            </a:r>
            <a:r>
              <a:rPr lang="en-US" altLang="zh-CN" b="1" kern="1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vagus</a:t>
            </a:r>
            <a:r>
              <a:rPr lang="en-US" altLang="zh-CN"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nerve (</a:t>
            </a:r>
            <a:r>
              <a:rPr lang="zh-CN" altLang="en-US"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神经</a:t>
            </a:r>
            <a:r>
              <a:rPr lang="en-US" altLang="zh-CN"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the body’s longest nerve. </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winds its way from the brain throughout the head and trunk, issuing commands to our organs and receiving feelings from them. Much of the confusing range of functions it regulates are automatic and operate without conscious control. These complex responses engage a group of neural networks that link brain and body. The </a:t>
            </a:r>
            <a:r>
              <a:rPr lang="en-US" altLang="zh-CN"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vagus</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nerve is, in one way of thinking, the </a:t>
            </a:r>
            <a:r>
              <a:rPr lang="en-US" altLang="zh-CN" b="1"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conduit</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the mind.</a:t>
            </a:r>
            <a:endPar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primary function </a:t>
            </a:r>
            <a:r>
              <a:rPr lang="en-US" altLang="zh-CN"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 the </a:t>
            </a:r>
            <a:r>
              <a:rPr lang="en-US" altLang="zh-CN" u="sng"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vagus</a:t>
            </a:r>
            <a:r>
              <a:rPr lang="en-US" altLang="zh-CN"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nerve is to </a:t>
            </a:r>
            <a:r>
              <a:rPr lang="en-US" altLang="zh-CN" b="1" u="sng" kern="100" dirty="0">
                <a:solidFill>
                  <a:srgbClr val="000000"/>
                </a:solidFill>
                <a:latin typeface="Times New Roman" panose="02020603050405020304" pitchFamily="18" charset="0"/>
                <a:cs typeface="Times New Roman" panose="02020603050405020304" pitchFamily="18" charset="0"/>
              </a:rPr>
              <a:t>dampen the body’s responses</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After a fear episode, for example, the body’s powerful, life-saving threat response must be ended to restore resting heartbeat, breathing, blood flow and the rest. So powerful is its influence that the </a:t>
            </a:r>
            <a:r>
              <a:rPr lang="en-US" altLang="zh-CN"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vagus</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nerve can literally </a:t>
            </a:r>
            <a:r>
              <a:rPr lang="en-US" altLang="zh-CN" b="1"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stop the beating heart</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solidFill>
                  <a:srgbClr val="000000"/>
                </a:solidFill>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Conversely</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it can also </a:t>
            </a:r>
            <a:r>
              <a:rPr lang="en-US" altLang="zh-CN" b="1" u="sng" kern="100" dirty="0">
                <a:solidFill>
                  <a:srgbClr val="000000"/>
                </a:solidFill>
                <a:latin typeface="Times New Roman" panose="02020603050405020304" pitchFamily="18" charset="0"/>
                <a:cs typeface="Times New Roman" panose="02020603050405020304" pitchFamily="18" charset="0"/>
              </a:rPr>
              <a:t>stimulate bodily responses </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 releasing the brakes to accelerate.</a:t>
            </a:r>
            <a:endPar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altLang="zh-CN"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vagus</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nerve is the biological basis for many new therapies (</a:t>
            </a:r>
            <a:r>
              <a:rPr lang="zh-CN" altLang="en-US"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疗法</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worldwide. </a:t>
            </a:r>
            <a:r>
              <a:rPr lang="en-US" altLang="zh-CN" kern="100" dirty="0">
                <a:solidFill>
                  <a:srgbClr val="000000"/>
                </a:solidFill>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However</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some people have taken the </a:t>
            </a:r>
            <a:r>
              <a:rPr lang="en-US" altLang="zh-CN"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vagus</a:t>
            </a:r>
            <a:r>
              <a:rPr lang="en-US" altLang="zh-CN"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nerve’s wide-ranging bodily influence as an invitation to engage in false science.</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some corners of the Internet, so-called polyvagal therapy—physical or breathing exercises that some claim reset the </a:t>
            </a:r>
            <a:r>
              <a:rPr lang="en-US" altLang="zh-CN"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vagus</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nerve — is proposed to address just about any disorder of the mind or body. There’s little evidence that these popular therapies are anything but comfort.</a:t>
            </a:r>
            <a:endPar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altLang="zh-CN"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vagus</a:t>
            </a:r>
            <a:r>
              <a:rPr lang="en-US" altLang="zh-CN"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nerve doesn’t need to be a cure for everything — its worth appreciating all on its own. </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Neuroscientists compare the </a:t>
            </a:r>
            <a:r>
              <a:rPr lang="en-US" altLang="zh-CN"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vagus</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an orchestra conductor, harmonizing bodily systems to compose our conscious experience. Professor Linda Rinaman once said, “We’re not just brains in jars. Our thoughts and feelings are rooted in flesh and blood.”</a:t>
            </a:r>
            <a:endPar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文本框 6"/>
          <p:cNvSpPr txBox="1"/>
          <p:nvPr/>
        </p:nvSpPr>
        <p:spPr>
          <a:xfrm>
            <a:off x="9078685" y="155528"/>
            <a:ext cx="2674777" cy="461665"/>
          </a:xfrm>
          <a:prstGeom prst="rect">
            <a:avLst/>
          </a:prstGeom>
          <a:solidFill>
            <a:srgbClr val="D6BEF9"/>
          </a:solidFill>
          <a:effectLst>
            <a:outerShdw blurRad="50800" dist="38100" dir="5400000" algn="t" rotWithShape="0">
              <a:prstClr val="black">
                <a:alpha val="40000"/>
              </a:prstClr>
            </a:outerShdw>
          </a:effectLst>
        </p:spPr>
        <p:txBody>
          <a:bodyPr wrap="square">
            <a:spAutoFit/>
          </a:bodyPr>
          <a:lstStyle/>
          <a:p>
            <a:pPr>
              <a:tabLst>
                <a:tab pos="457200" algn="l"/>
              </a:tabLst>
            </a:pPr>
            <a:r>
              <a:rPr lang="en-US" altLang="zh-CN" sz="2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Introduce a truth</a:t>
            </a:r>
            <a:endParaRPr lang="zh-CN" altLang="zh-CN" sz="24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9035142" y="1296973"/>
            <a:ext cx="2674777" cy="461665"/>
          </a:xfrm>
          <a:prstGeom prst="rect">
            <a:avLst/>
          </a:prstGeom>
          <a:solidFill>
            <a:srgbClr val="D6BEF9"/>
          </a:solidFill>
          <a:effectLst>
            <a:outerShdw blurRad="50800" dist="38100" dir="5400000" algn="t" rotWithShape="0">
              <a:prstClr val="black">
                <a:alpha val="40000"/>
              </a:prstClr>
            </a:outerShdw>
          </a:effectLst>
        </p:spPr>
        <p:txBody>
          <a:bodyPr wrap="square">
            <a:spAutoFit/>
          </a:bodyPr>
          <a:lstStyle/>
          <a:p>
            <a:pPr algn="ctr">
              <a:tabLst>
                <a:tab pos="457200" algn="l"/>
              </a:tabLst>
            </a:pPr>
            <a:r>
              <a:rPr lang="en-US" altLang="zh-CN" sz="2400" b="1"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Vagus</a:t>
            </a:r>
            <a:r>
              <a:rPr lang="en-US" altLang="zh-CN" sz="2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nerve</a:t>
            </a:r>
            <a:endParaRPr lang="zh-CN" altLang="zh-CN" sz="24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9094237" y="2895617"/>
            <a:ext cx="2674777" cy="830997"/>
          </a:xfrm>
          <a:prstGeom prst="rect">
            <a:avLst/>
          </a:prstGeom>
          <a:solidFill>
            <a:srgbClr val="D6BEF9"/>
          </a:solidFill>
          <a:effectLst>
            <a:outerShdw blurRad="50800" dist="38100" dir="5400000" algn="t" rotWithShape="0">
              <a:prstClr val="black">
                <a:alpha val="40000"/>
              </a:prstClr>
            </a:outerShdw>
          </a:effectLst>
        </p:spPr>
        <p:txBody>
          <a:bodyPr wrap="square">
            <a:spAutoFit/>
          </a:bodyPr>
          <a:lstStyle/>
          <a:p>
            <a:pPr algn="ctr">
              <a:tabLst>
                <a:tab pos="457200" algn="l"/>
              </a:tabLst>
            </a:pPr>
            <a:r>
              <a:rPr lang="en-US" altLang="zh-CN" sz="2400" b="1"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Vagus</a:t>
            </a:r>
            <a:r>
              <a:rPr lang="en-US" altLang="zh-CN" sz="2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nerve’s function</a:t>
            </a:r>
            <a:endParaRPr lang="zh-CN" altLang="zh-CN" sz="24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9125339" y="4316980"/>
            <a:ext cx="2674777" cy="461665"/>
          </a:xfrm>
          <a:prstGeom prst="rect">
            <a:avLst/>
          </a:prstGeom>
          <a:solidFill>
            <a:srgbClr val="D6BEF9"/>
          </a:solidFill>
          <a:effectLst>
            <a:outerShdw blurRad="50800" dist="38100" dir="5400000" algn="t" rotWithShape="0">
              <a:prstClr val="black">
                <a:alpha val="40000"/>
              </a:prstClr>
            </a:outerShdw>
          </a:effectLst>
        </p:spPr>
        <p:txBody>
          <a:bodyPr wrap="square">
            <a:spAutoFit/>
          </a:bodyPr>
          <a:lstStyle/>
          <a:p>
            <a:pPr algn="ctr">
              <a:tabLst>
                <a:tab pos="457200" algn="l"/>
              </a:tabLst>
            </a:pPr>
            <a:r>
              <a:rPr lang="en-US" altLang="zh-CN" sz="2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Bad influence</a:t>
            </a:r>
            <a:endParaRPr lang="zh-CN" altLang="zh-CN" sz="24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11" name="文本框 10"/>
          <p:cNvSpPr txBox="1"/>
          <p:nvPr/>
        </p:nvSpPr>
        <p:spPr>
          <a:xfrm>
            <a:off x="9147111" y="5934286"/>
            <a:ext cx="2674777" cy="461665"/>
          </a:xfrm>
          <a:prstGeom prst="rect">
            <a:avLst/>
          </a:prstGeom>
          <a:solidFill>
            <a:srgbClr val="D6BEF9"/>
          </a:solidFill>
          <a:effectLst>
            <a:outerShdw blurRad="50800" dist="38100" dir="5400000" algn="t" rotWithShape="0">
              <a:prstClr val="black">
                <a:alpha val="40000"/>
              </a:prstClr>
            </a:outerShdw>
          </a:effectLst>
        </p:spPr>
        <p:txBody>
          <a:bodyPr wrap="square">
            <a:spAutoFit/>
          </a:bodyPr>
          <a:lstStyle/>
          <a:p>
            <a:pPr algn="ctr">
              <a:tabLst>
                <a:tab pos="457200" algn="l"/>
              </a:tabLst>
            </a:pPr>
            <a:r>
              <a:rPr lang="en-US" altLang="zh-CN" sz="2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Significance</a:t>
            </a:r>
            <a:endParaRPr lang="zh-CN" altLang="zh-CN" sz="24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圆角矩形 5"/>
          <p:cNvSpPr/>
          <p:nvPr/>
        </p:nvSpPr>
        <p:spPr>
          <a:xfrm>
            <a:off x="7900073" y="4765021"/>
            <a:ext cx="2590339" cy="551712"/>
          </a:xfrm>
          <a:prstGeom prst="roundRect">
            <a:avLst>
              <a:gd name="adj" fmla="val 50000"/>
            </a:avLst>
          </a:prstGeom>
          <a:solidFill>
            <a:srgbClr val="64AB83"/>
          </a:solidFill>
          <a:ln w="6350" cap="flat" cmpd="sng" algn="ctr">
            <a:noFill/>
            <a:prstDash val="solid"/>
            <a:miter lim="800000"/>
          </a:ln>
          <a:effectLst>
            <a:outerShdw blurRad="279400" dist="88900" dir="5400000" sx="104000" sy="104000" algn="t" rotWithShape="0">
              <a:prstClr val="black">
                <a:alpha val="15000"/>
              </a:prstClr>
            </a:outerShdw>
          </a:effectLst>
        </p:spPr>
        <p:txBody>
          <a:bodyPr rtlCol="0" anchor="ctr"/>
          <a:lstStyle/>
          <a:p>
            <a:pPr algn="ctr" defTabSz="913765" eaLnBrk="0" fontAlgn="base" hangingPunct="0">
              <a:spcBef>
                <a:spcPct val="0"/>
              </a:spcBef>
              <a:spcAft>
                <a:spcPct val="0"/>
              </a:spcAft>
            </a:pPr>
            <a:endParaRPr lang="zh-CN" altLang="en-US" sz="2400" kern="0" dirty="0">
              <a:solidFill>
                <a:prstClr val="black">
                  <a:lumMod val="75000"/>
                  <a:lumOff val="25000"/>
                </a:prstClr>
              </a:solidFill>
              <a:cs typeface="+mn-ea"/>
              <a:sym typeface="Arial" panose="020B0604020202020204" pitchFamily="34" charset="0"/>
            </a:endParaRPr>
          </a:p>
        </p:txBody>
      </p:sp>
      <p:sp>
        <p:nvSpPr>
          <p:cNvPr id="7" name="文本框 6"/>
          <p:cNvSpPr txBox="1"/>
          <p:nvPr/>
        </p:nvSpPr>
        <p:spPr>
          <a:xfrm>
            <a:off x="8012536" y="4899829"/>
            <a:ext cx="2326395" cy="256545"/>
          </a:xfrm>
          <a:prstGeom prst="rect">
            <a:avLst/>
          </a:prstGeom>
          <a:noFill/>
        </p:spPr>
        <p:txBody>
          <a:bodyPr wrap="square" rtlCol="0">
            <a:spAutoFit/>
          </a:bodyPr>
          <a:lstStyle/>
          <a:p>
            <a:pPr algn="ctr" defTabSz="913765" eaLnBrk="0" fontAlgn="base" hangingPunct="0">
              <a:spcBef>
                <a:spcPct val="0"/>
              </a:spcBef>
              <a:spcAft>
                <a:spcPct val="0"/>
              </a:spcAft>
            </a:pPr>
            <a:r>
              <a:rPr lang="zh-CN" altLang="en-US" sz="1065" dirty="0">
                <a:solidFill>
                  <a:prstClr val="white"/>
                </a:solidFill>
                <a:cs typeface="+mn-ea"/>
                <a:sym typeface="Arial" panose="020B0604020202020204" pitchFamily="34" charset="0"/>
              </a:rPr>
              <a:t>北师大嘉兴附中 吴晨华</a:t>
            </a:r>
            <a:endParaRPr lang="en-US" altLang="zh-CN" sz="1065" dirty="0">
              <a:solidFill>
                <a:prstClr val="white"/>
              </a:solidFill>
              <a:cs typeface="+mn-ea"/>
              <a:sym typeface="Arial" panose="020B0604020202020204" pitchFamily="34" charset="0"/>
            </a:endParaRPr>
          </a:p>
        </p:txBody>
      </p:sp>
      <p:sp>
        <p:nvSpPr>
          <p:cNvPr id="12" name="任意多边形 11"/>
          <p:cNvSpPr/>
          <p:nvPr/>
        </p:nvSpPr>
        <p:spPr>
          <a:xfrm>
            <a:off x="5324320" y="2124030"/>
            <a:ext cx="846787" cy="223109"/>
          </a:xfrm>
          <a:custGeom>
            <a:avLst/>
            <a:gdLst/>
            <a:ahLst/>
            <a:cxnLst/>
            <a:rect l="l" t="t" r="r" b="b"/>
            <a:pathLst>
              <a:path w="2399537" h="632223">
                <a:moveTo>
                  <a:pt x="2050312" y="457857"/>
                </a:moveTo>
                <a:lnTo>
                  <a:pt x="2015035" y="541736"/>
                </a:lnTo>
                <a:lnTo>
                  <a:pt x="2085229" y="541736"/>
                </a:lnTo>
                <a:close/>
                <a:moveTo>
                  <a:pt x="573937" y="457857"/>
                </a:moveTo>
                <a:lnTo>
                  <a:pt x="538660" y="541736"/>
                </a:lnTo>
                <a:lnTo>
                  <a:pt x="608854" y="541736"/>
                </a:lnTo>
                <a:close/>
                <a:moveTo>
                  <a:pt x="114728" y="421631"/>
                </a:moveTo>
                <a:cubicBezTo>
                  <a:pt x="105401" y="421631"/>
                  <a:pt x="99547" y="422648"/>
                  <a:pt x="97166" y="424682"/>
                </a:cubicBezTo>
                <a:cubicBezTo>
                  <a:pt x="94785" y="426716"/>
                  <a:pt x="93594" y="431256"/>
                  <a:pt x="93594" y="438300"/>
                </a:cubicBezTo>
                <a:lnTo>
                  <a:pt x="93594" y="507505"/>
                </a:lnTo>
                <a:lnTo>
                  <a:pt x="112198" y="507505"/>
                </a:lnTo>
                <a:cubicBezTo>
                  <a:pt x="128668" y="507505"/>
                  <a:pt x="141666" y="503288"/>
                  <a:pt x="151191" y="494855"/>
                </a:cubicBezTo>
                <a:cubicBezTo>
                  <a:pt x="158334" y="488406"/>
                  <a:pt x="161906" y="477541"/>
                  <a:pt x="161906" y="462261"/>
                </a:cubicBezTo>
                <a:cubicBezTo>
                  <a:pt x="161906" y="448172"/>
                  <a:pt x="158384" y="437878"/>
                  <a:pt x="151340" y="431380"/>
                </a:cubicBezTo>
                <a:cubicBezTo>
                  <a:pt x="144295" y="424881"/>
                  <a:pt x="132091" y="421631"/>
                  <a:pt x="114728" y="421631"/>
                </a:cubicBezTo>
                <a:close/>
                <a:moveTo>
                  <a:pt x="1806457" y="421482"/>
                </a:moveTo>
                <a:cubicBezTo>
                  <a:pt x="1796436" y="421482"/>
                  <a:pt x="1790161" y="422327"/>
                  <a:pt x="1787631" y="424015"/>
                </a:cubicBezTo>
                <a:cubicBezTo>
                  <a:pt x="1785100" y="425703"/>
                  <a:pt x="1783835" y="428781"/>
                  <a:pt x="1783835" y="433249"/>
                </a:cubicBezTo>
                <a:lnTo>
                  <a:pt x="1783835" y="599916"/>
                </a:lnTo>
                <a:cubicBezTo>
                  <a:pt x="1783835" y="604881"/>
                  <a:pt x="1784852" y="608456"/>
                  <a:pt x="1786886" y="610641"/>
                </a:cubicBezTo>
                <a:cubicBezTo>
                  <a:pt x="1788920" y="612825"/>
                  <a:pt x="1792170" y="613917"/>
                  <a:pt x="1796635" y="613917"/>
                </a:cubicBezTo>
                <a:lnTo>
                  <a:pt x="1812708" y="613917"/>
                </a:lnTo>
                <a:cubicBezTo>
                  <a:pt x="1826301" y="613917"/>
                  <a:pt x="1838356" y="610491"/>
                  <a:pt x="1848873" y="603640"/>
                </a:cubicBezTo>
                <a:cubicBezTo>
                  <a:pt x="1859391" y="596788"/>
                  <a:pt x="1866981" y="587430"/>
                  <a:pt x="1871644" y="575564"/>
                </a:cubicBezTo>
                <a:cubicBezTo>
                  <a:pt x="1876307" y="563698"/>
                  <a:pt x="1878639" y="545304"/>
                  <a:pt x="1878639" y="520381"/>
                </a:cubicBezTo>
                <a:cubicBezTo>
                  <a:pt x="1878639" y="494167"/>
                  <a:pt x="1875886" y="474085"/>
                  <a:pt x="1870379" y="460134"/>
                </a:cubicBezTo>
                <a:cubicBezTo>
                  <a:pt x="1864872" y="446182"/>
                  <a:pt x="1857406" y="436253"/>
                  <a:pt x="1847980" y="430345"/>
                </a:cubicBezTo>
                <a:cubicBezTo>
                  <a:pt x="1838555" y="424437"/>
                  <a:pt x="1824714" y="421482"/>
                  <a:pt x="1806457" y="421482"/>
                </a:cubicBezTo>
                <a:close/>
                <a:moveTo>
                  <a:pt x="815857" y="421482"/>
                </a:moveTo>
                <a:cubicBezTo>
                  <a:pt x="805836" y="421482"/>
                  <a:pt x="799561" y="422327"/>
                  <a:pt x="797030" y="424015"/>
                </a:cubicBezTo>
                <a:cubicBezTo>
                  <a:pt x="794500" y="425703"/>
                  <a:pt x="793235" y="428781"/>
                  <a:pt x="793235" y="433249"/>
                </a:cubicBezTo>
                <a:lnTo>
                  <a:pt x="793235" y="599916"/>
                </a:lnTo>
                <a:cubicBezTo>
                  <a:pt x="793235" y="604881"/>
                  <a:pt x="794252" y="608456"/>
                  <a:pt x="796286" y="610641"/>
                </a:cubicBezTo>
                <a:cubicBezTo>
                  <a:pt x="798320" y="612825"/>
                  <a:pt x="801570" y="613917"/>
                  <a:pt x="806035" y="613917"/>
                </a:cubicBezTo>
                <a:lnTo>
                  <a:pt x="822108" y="613917"/>
                </a:lnTo>
                <a:cubicBezTo>
                  <a:pt x="835701" y="613917"/>
                  <a:pt x="847756" y="610491"/>
                  <a:pt x="858273" y="603640"/>
                </a:cubicBezTo>
                <a:cubicBezTo>
                  <a:pt x="868790" y="596788"/>
                  <a:pt x="876381" y="587430"/>
                  <a:pt x="881044" y="575564"/>
                </a:cubicBezTo>
                <a:cubicBezTo>
                  <a:pt x="885707" y="563698"/>
                  <a:pt x="888039" y="545304"/>
                  <a:pt x="888039" y="520381"/>
                </a:cubicBezTo>
                <a:cubicBezTo>
                  <a:pt x="888039" y="494167"/>
                  <a:pt x="885286" y="474085"/>
                  <a:pt x="879779" y="460134"/>
                </a:cubicBezTo>
                <a:cubicBezTo>
                  <a:pt x="874272" y="446182"/>
                  <a:pt x="866806" y="436253"/>
                  <a:pt x="857380" y="430345"/>
                </a:cubicBezTo>
                <a:cubicBezTo>
                  <a:pt x="847954" y="424437"/>
                  <a:pt x="834113" y="421482"/>
                  <a:pt x="815857" y="421482"/>
                </a:cubicBezTo>
                <a:close/>
                <a:moveTo>
                  <a:pt x="2177337" y="407641"/>
                </a:moveTo>
                <a:lnTo>
                  <a:pt x="2286874" y="407641"/>
                </a:lnTo>
                <a:lnTo>
                  <a:pt x="2286874" y="421482"/>
                </a:lnTo>
                <a:lnTo>
                  <a:pt x="2271738" y="421482"/>
                </a:lnTo>
                <a:cubicBezTo>
                  <a:pt x="2266396" y="421482"/>
                  <a:pt x="2262685" y="422152"/>
                  <a:pt x="2260605" y="423492"/>
                </a:cubicBezTo>
                <a:cubicBezTo>
                  <a:pt x="2258525" y="424831"/>
                  <a:pt x="2257485" y="426592"/>
                  <a:pt x="2257485" y="428775"/>
                </a:cubicBezTo>
                <a:cubicBezTo>
                  <a:pt x="2257485" y="431256"/>
                  <a:pt x="2258378" y="434083"/>
                  <a:pt x="2260164" y="437258"/>
                </a:cubicBezTo>
                <a:lnTo>
                  <a:pt x="2306045" y="516223"/>
                </a:lnTo>
                <a:lnTo>
                  <a:pt x="2338204" y="452150"/>
                </a:lnTo>
                <a:cubicBezTo>
                  <a:pt x="2340884" y="446886"/>
                  <a:pt x="2342225" y="442021"/>
                  <a:pt x="2342225" y="437556"/>
                </a:cubicBezTo>
                <a:cubicBezTo>
                  <a:pt x="2342225" y="432595"/>
                  <a:pt x="2340480" y="428676"/>
                  <a:pt x="2336990" y="425798"/>
                </a:cubicBezTo>
                <a:cubicBezTo>
                  <a:pt x="2333500" y="422921"/>
                  <a:pt x="2328216" y="421482"/>
                  <a:pt x="2321137" y="421482"/>
                </a:cubicBezTo>
                <a:lnTo>
                  <a:pt x="2314408" y="421482"/>
                </a:lnTo>
                <a:lnTo>
                  <a:pt x="2314408" y="407641"/>
                </a:lnTo>
                <a:lnTo>
                  <a:pt x="2399537" y="407641"/>
                </a:lnTo>
                <a:lnTo>
                  <a:pt x="2399537" y="421482"/>
                </a:lnTo>
                <a:cubicBezTo>
                  <a:pt x="2389715" y="421681"/>
                  <a:pt x="2381827" y="423640"/>
                  <a:pt x="2375874" y="427361"/>
                </a:cubicBezTo>
                <a:cubicBezTo>
                  <a:pt x="2369920" y="431082"/>
                  <a:pt x="2364860" y="437060"/>
                  <a:pt x="2360693" y="445295"/>
                </a:cubicBezTo>
                <a:lnTo>
                  <a:pt x="2316491" y="532657"/>
                </a:lnTo>
                <a:lnTo>
                  <a:pt x="2316491" y="601862"/>
                </a:lnTo>
                <a:cubicBezTo>
                  <a:pt x="2316491" y="605930"/>
                  <a:pt x="2317607" y="608956"/>
                  <a:pt x="2319840" y="610941"/>
                </a:cubicBezTo>
                <a:cubicBezTo>
                  <a:pt x="2322072" y="612925"/>
                  <a:pt x="2325570" y="613917"/>
                  <a:pt x="2330332" y="613917"/>
                </a:cubicBezTo>
                <a:lnTo>
                  <a:pt x="2353103" y="613917"/>
                </a:lnTo>
                <a:lnTo>
                  <a:pt x="2353103" y="627758"/>
                </a:lnTo>
                <a:lnTo>
                  <a:pt x="2232552" y="627758"/>
                </a:lnTo>
                <a:lnTo>
                  <a:pt x="2232552" y="613917"/>
                </a:lnTo>
                <a:lnTo>
                  <a:pt x="2255174" y="613917"/>
                </a:lnTo>
                <a:cubicBezTo>
                  <a:pt x="2260333" y="613917"/>
                  <a:pt x="2263955" y="612950"/>
                  <a:pt x="2266038" y="611015"/>
                </a:cubicBezTo>
                <a:cubicBezTo>
                  <a:pt x="2268122" y="609080"/>
                  <a:pt x="2269164" y="606029"/>
                  <a:pt x="2269164" y="601862"/>
                </a:cubicBezTo>
                <a:lnTo>
                  <a:pt x="2269164" y="540396"/>
                </a:lnTo>
                <a:lnTo>
                  <a:pt x="2209930" y="438449"/>
                </a:lnTo>
                <a:cubicBezTo>
                  <a:pt x="2206160" y="431900"/>
                  <a:pt x="2202166" y="427436"/>
                  <a:pt x="2197950" y="425054"/>
                </a:cubicBezTo>
                <a:cubicBezTo>
                  <a:pt x="2193733" y="422673"/>
                  <a:pt x="2188449" y="421482"/>
                  <a:pt x="2182099" y="421482"/>
                </a:cubicBezTo>
                <a:lnTo>
                  <a:pt x="2177337" y="421482"/>
                </a:lnTo>
                <a:close/>
                <a:moveTo>
                  <a:pt x="1704510" y="407641"/>
                </a:moveTo>
                <a:lnTo>
                  <a:pt x="1822977" y="407641"/>
                </a:lnTo>
                <a:cubicBezTo>
                  <a:pt x="1844508" y="407641"/>
                  <a:pt x="1863409" y="412206"/>
                  <a:pt x="1879681" y="421334"/>
                </a:cubicBezTo>
                <a:cubicBezTo>
                  <a:pt x="1895953" y="430462"/>
                  <a:pt x="1908702" y="443459"/>
                  <a:pt x="1917930" y="460327"/>
                </a:cubicBezTo>
                <a:cubicBezTo>
                  <a:pt x="1927157" y="477194"/>
                  <a:pt x="1931771" y="496194"/>
                  <a:pt x="1931771" y="517328"/>
                </a:cubicBezTo>
                <a:cubicBezTo>
                  <a:pt x="1931771" y="539255"/>
                  <a:pt x="1927554" y="558330"/>
                  <a:pt x="1919120" y="574552"/>
                </a:cubicBezTo>
                <a:cubicBezTo>
                  <a:pt x="1910687" y="590774"/>
                  <a:pt x="1898086" y="603698"/>
                  <a:pt x="1881318" y="613322"/>
                </a:cubicBezTo>
                <a:cubicBezTo>
                  <a:pt x="1864550" y="622946"/>
                  <a:pt x="1846542" y="627758"/>
                  <a:pt x="1827293" y="627758"/>
                </a:cubicBezTo>
                <a:lnTo>
                  <a:pt x="1704510" y="627758"/>
                </a:lnTo>
                <a:lnTo>
                  <a:pt x="1704510" y="613917"/>
                </a:lnTo>
                <a:lnTo>
                  <a:pt x="1722816" y="613917"/>
                </a:lnTo>
                <a:cubicBezTo>
                  <a:pt x="1727281" y="613917"/>
                  <a:pt x="1730654" y="612702"/>
                  <a:pt x="1732936" y="610271"/>
                </a:cubicBezTo>
                <a:cubicBezTo>
                  <a:pt x="1735218" y="607840"/>
                  <a:pt x="1736359" y="604442"/>
                  <a:pt x="1736359" y="600076"/>
                </a:cubicBezTo>
                <a:lnTo>
                  <a:pt x="1736359" y="434282"/>
                </a:lnTo>
                <a:cubicBezTo>
                  <a:pt x="1736359" y="429817"/>
                  <a:pt x="1735169" y="426567"/>
                  <a:pt x="1732787" y="424533"/>
                </a:cubicBezTo>
                <a:cubicBezTo>
                  <a:pt x="1730406" y="422499"/>
                  <a:pt x="1726388" y="421482"/>
                  <a:pt x="1720732" y="421482"/>
                </a:cubicBezTo>
                <a:lnTo>
                  <a:pt x="1704510" y="421482"/>
                </a:lnTo>
                <a:close/>
                <a:moveTo>
                  <a:pt x="1104137" y="407641"/>
                </a:moveTo>
                <a:lnTo>
                  <a:pt x="1172449" y="407641"/>
                </a:lnTo>
                <a:lnTo>
                  <a:pt x="1291661" y="558553"/>
                </a:lnTo>
                <a:lnTo>
                  <a:pt x="1291661" y="456011"/>
                </a:lnTo>
                <a:cubicBezTo>
                  <a:pt x="1291661" y="445890"/>
                  <a:pt x="1288783" y="437779"/>
                  <a:pt x="1283029" y="431677"/>
                </a:cubicBezTo>
                <a:cubicBezTo>
                  <a:pt x="1277274" y="425575"/>
                  <a:pt x="1269088" y="422177"/>
                  <a:pt x="1258472" y="421482"/>
                </a:cubicBezTo>
                <a:lnTo>
                  <a:pt x="1258472" y="407641"/>
                </a:lnTo>
                <a:lnTo>
                  <a:pt x="1338839" y="407641"/>
                </a:lnTo>
                <a:lnTo>
                  <a:pt x="1338839" y="421482"/>
                </a:lnTo>
                <a:cubicBezTo>
                  <a:pt x="1327628" y="422673"/>
                  <a:pt x="1319591" y="426022"/>
                  <a:pt x="1314729" y="431528"/>
                </a:cubicBezTo>
                <a:cubicBezTo>
                  <a:pt x="1309867" y="437035"/>
                  <a:pt x="1307437" y="445196"/>
                  <a:pt x="1307437" y="456011"/>
                </a:cubicBezTo>
                <a:lnTo>
                  <a:pt x="1307437" y="627758"/>
                </a:lnTo>
                <a:lnTo>
                  <a:pt x="1290228" y="627758"/>
                </a:lnTo>
                <a:lnTo>
                  <a:pt x="1154590" y="454101"/>
                </a:lnTo>
                <a:lnTo>
                  <a:pt x="1154590" y="574373"/>
                </a:lnTo>
                <a:cubicBezTo>
                  <a:pt x="1154590" y="588149"/>
                  <a:pt x="1157740" y="598184"/>
                  <a:pt x="1164041" y="604477"/>
                </a:cubicBezTo>
                <a:cubicBezTo>
                  <a:pt x="1170341" y="610771"/>
                  <a:pt x="1178155" y="613917"/>
                  <a:pt x="1187481" y="613917"/>
                </a:cubicBezTo>
                <a:lnTo>
                  <a:pt x="1191202" y="613917"/>
                </a:lnTo>
                <a:lnTo>
                  <a:pt x="1191202" y="627758"/>
                </a:lnTo>
                <a:lnTo>
                  <a:pt x="1102351" y="627758"/>
                </a:lnTo>
                <a:lnTo>
                  <a:pt x="1102351" y="613917"/>
                </a:lnTo>
                <a:lnTo>
                  <a:pt x="1108453" y="613917"/>
                </a:lnTo>
                <a:cubicBezTo>
                  <a:pt x="1117185" y="613917"/>
                  <a:pt x="1124527" y="610449"/>
                  <a:pt x="1130480" y="603513"/>
                </a:cubicBezTo>
                <a:cubicBezTo>
                  <a:pt x="1136433" y="596577"/>
                  <a:pt x="1139410" y="587659"/>
                  <a:pt x="1139410" y="576759"/>
                </a:cubicBezTo>
                <a:lnTo>
                  <a:pt x="1139410" y="434670"/>
                </a:lnTo>
                <a:cubicBezTo>
                  <a:pt x="1132762" y="425878"/>
                  <a:pt x="1124279" y="421482"/>
                  <a:pt x="1113960" y="421482"/>
                </a:cubicBezTo>
                <a:lnTo>
                  <a:pt x="1104137" y="421482"/>
                </a:lnTo>
                <a:close/>
                <a:moveTo>
                  <a:pt x="970787" y="407641"/>
                </a:moveTo>
                <a:lnTo>
                  <a:pt x="1083599" y="407641"/>
                </a:lnTo>
                <a:lnTo>
                  <a:pt x="1083599" y="421482"/>
                </a:lnTo>
                <a:lnTo>
                  <a:pt x="1063210" y="421482"/>
                </a:lnTo>
                <a:cubicBezTo>
                  <a:pt x="1058844" y="421482"/>
                  <a:pt x="1055669" y="422351"/>
                  <a:pt x="1053685" y="424087"/>
                </a:cubicBezTo>
                <a:cubicBezTo>
                  <a:pt x="1051700" y="425823"/>
                  <a:pt x="1050708" y="428378"/>
                  <a:pt x="1050708" y="431752"/>
                </a:cubicBezTo>
                <a:lnTo>
                  <a:pt x="1050708" y="602160"/>
                </a:lnTo>
                <a:cubicBezTo>
                  <a:pt x="1050708" y="606129"/>
                  <a:pt x="1051750" y="608956"/>
                  <a:pt x="1053833" y="610643"/>
                </a:cubicBezTo>
                <a:cubicBezTo>
                  <a:pt x="1056512" y="612826"/>
                  <a:pt x="1060382" y="613917"/>
                  <a:pt x="1065442" y="613917"/>
                </a:cubicBezTo>
                <a:lnTo>
                  <a:pt x="1083599" y="613917"/>
                </a:lnTo>
                <a:lnTo>
                  <a:pt x="1083599" y="627758"/>
                </a:lnTo>
                <a:lnTo>
                  <a:pt x="970787" y="627758"/>
                </a:lnTo>
                <a:lnTo>
                  <a:pt x="970787" y="613917"/>
                </a:lnTo>
                <a:lnTo>
                  <a:pt x="988051" y="613917"/>
                </a:lnTo>
                <a:cubicBezTo>
                  <a:pt x="994005" y="613917"/>
                  <a:pt x="998197" y="612925"/>
                  <a:pt x="1000627" y="610941"/>
                </a:cubicBezTo>
                <a:cubicBezTo>
                  <a:pt x="1003058" y="608956"/>
                  <a:pt x="1004274" y="606029"/>
                  <a:pt x="1004274" y="602160"/>
                </a:cubicBezTo>
                <a:lnTo>
                  <a:pt x="1004274" y="433686"/>
                </a:lnTo>
                <a:cubicBezTo>
                  <a:pt x="1004274" y="429519"/>
                  <a:pt x="1003157" y="426443"/>
                  <a:pt x="1000925" y="424459"/>
                </a:cubicBezTo>
                <a:cubicBezTo>
                  <a:pt x="998693" y="422475"/>
                  <a:pt x="995195" y="421482"/>
                  <a:pt x="990433" y="421482"/>
                </a:cubicBezTo>
                <a:lnTo>
                  <a:pt x="970787" y="421482"/>
                </a:lnTo>
                <a:close/>
                <a:moveTo>
                  <a:pt x="713910" y="407641"/>
                </a:moveTo>
                <a:lnTo>
                  <a:pt x="832377" y="407641"/>
                </a:lnTo>
                <a:cubicBezTo>
                  <a:pt x="853908" y="407641"/>
                  <a:pt x="872809" y="412206"/>
                  <a:pt x="889081" y="421334"/>
                </a:cubicBezTo>
                <a:cubicBezTo>
                  <a:pt x="905353" y="430462"/>
                  <a:pt x="918102" y="443459"/>
                  <a:pt x="927329" y="460327"/>
                </a:cubicBezTo>
                <a:cubicBezTo>
                  <a:pt x="936557" y="477194"/>
                  <a:pt x="941170" y="496194"/>
                  <a:pt x="941170" y="517328"/>
                </a:cubicBezTo>
                <a:cubicBezTo>
                  <a:pt x="941170" y="539255"/>
                  <a:pt x="936954" y="558330"/>
                  <a:pt x="928520" y="574552"/>
                </a:cubicBezTo>
                <a:cubicBezTo>
                  <a:pt x="920086" y="590774"/>
                  <a:pt x="907486" y="603698"/>
                  <a:pt x="890718" y="613322"/>
                </a:cubicBezTo>
                <a:cubicBezTo>
                  <a:pt x="873950" y="622946"/>
                  <a:pt x="855942" y="627758"/>
                  <a:pt x="836693" y="627758"/>
                </a:cubicBezTo>
                <a:lnTo>
                  <a:pt x="713910" y="627758"/>
                </a:lnTo>
                <a:lnTo>
                  <a:pt x="713910" y="613917"/>
                </a:lnTo>
                <a:lnTo>
                  <a:pt x="732216" y="613917"/>
                </a:lnTo>
                <a:cubicBezTo>
                  <a:pt x="736681" y="613917"/>
                  <a:pt x="740054" y="612702"/>
                  <a:pt x="742336" y="610271"/>
                </a:cubicBezTo>
                <a:cubicBezTo>
                  <a:pt x="744618" y="607840"/>
                  <a:pt x="745759" y="604442"/>
                  <a:pt x="745759" y="600076"/>
                </a:cubicBezTo>
                <a:lnTo>
                  <a:pt x="745759" y="434282"/>
                </a:lnTo>
                <a:cubicBezTo>
                  <a:pt x="745759" y="429817"/>
                  <a:pt x="744569" y="426567"/>
                  <a:pt x="742187" y="424533"/>
                </a:cubicBezTo>
                <a:cubicBezTo>
                  <a:pt x="739806" y="422499"/>
                  <a:pt x="735788" y="421482"/>
                  <a:pt x="730132" y="421482"/>
                </a:cubicBezTo>
                <a:lnTo>
                  <a:pt x="713910" y="421482"/>
                </a:lnTo>
                <a:close/>
                <a:moveTo>
                  <a:pt x="255817" y="407641"/>
                </a:moveTo>
                <a:lnTo>
                  <a:pt x="447508" y="407641"/>
                </a:lnTo>
                <a:lnTo>
                  <a:pt x="451824" y="484586"/>
                </a:lnTo>
                <a:lnTo>
                  <a:pt x="438727" y="484586"/>
                </a:lnTo>
                <a:cubicBezTo>
                  <a:pt x="435651" y="466429"/>
                  <a:pt x="431806" y="453356"/>
                  <a:pt x="427193" y="445369"/>
                </a:cubicBezTo>
                <a:cubicBezTo>
                  <a:pt x="422579" y="437382"/>
                  <a:pt x="416527" y="431404"/>
                  <a:pt x="409036" y="427436"/>
                </a:cubicBezTo>
                <a:cubicBezTo>
                  <a:pt x="401544" y="423467"/>
                  <a:pt x="391747" y="421482"/>
                  <a:pt x="379642" y="421482"/>
                </a:cubicBezTo>
                <a:lnTo>
                  <a:pt x="349579" y="421482"/>
                </a:lnTo>
                <a:cubicBezTo>
                  <a:pt x="344915" y="421482"/>
                  <a:pt x="341542" y="422400"/>
                  <a:pt x="339458" y="424236"/>
                </a:cubicBezTo>
                <a:cubicBezTo>
                  <a:pt x="337375" y="426071"/>
                  <a:pt x="336333" y="428626"/>
                  <a:pt x="336333" y="431900"/>
                </a:cubicBezTo>
                <a:lnTo>
                  <a:pt x="336333" y="508249"/>
                </a:lnTo>
                <a:lnTo>
                  <a:pt x="346602" y="508249"/>
                </a:lnTo>
                <a:cubicBezTo>
                  <a:pt x="358409" y="508249"/>
                  <a:pt x="367562" y="504876"/>
                  <a:pt x="374061" y="498129"/>
                </a:cubicBezTo>
                <a:cubicBezTo>
                  <a:pt x="380560" y="491382"/>
                  <a:pt x="384404" y="480518"/>
                  <a:pt x="385595" y="465536"/>
                </a:cubicBezTo>
                <a:lnTo>
                  <a:pt x="398990" y="465536"/>
                </a:lnTo>
                <a:lnTo>
                  <a:pt x="398990" y="567929"/>
                </a:lnTo>
                <a:lnTo>
                  <a:pt x="385595" y="567929"/>
                </a:lnTo>
                <a:cubicBezTo>
                  <a:pt x="384702" y="550963"/>
                  <a:pt x="380981" y="539007"/>
                  <a:pt x="374433" y="532062"/>
                </a:cubicBezTo>
                <a:cubicBezTo>
                  <a:pt x="367885" y="525116"/>
                  <a:pt x="358012" y="521644"/>
                  <a:pt x="344816" y="521644"/>
                </a:cubicBezTo>
                <a:lnTo>
                  <a:pt x="336333" y="521644"/>
                </a:lnTo>
                <a:lnTo>
                  <a:pt x="336333" y="603053"/>
                </a:lnTo>
                <a:cubicBezTo>
                  <a:pt x="336333" y="606625"/>
                  <a:pt x="337375" y="609155"/>
                  <a:pt x="339458" y="610643"/>
                </a:cubicBezTo>
                <a:cubicBezTo>
                  <a:pt x="342633" y="612826"/>
                  <a:pt x="347197" y="613917"/>
                  <a:pt x="353151" y="613917"/>
                </a:cubicBezTo>
                <a:lnTo>
                  <a:pt x="379642" y="613917"/>
                </a:lnTo>
                <a:cubicBezTo>
                  <a:pt x="397799" y="613917"/>
                  <a:pt x="412632" y="608113"/>
                  <a:pt x="424142" y="596504"/>
                </a:cubicBezTo>
                <a:cubicBezTo>
                  <a:pt x="435651" y="584896"/>
                  <a:pt x="442795" y="567384"/>
                  <a:pt x="445573" y="543968"/>
                </a:cubicBezTo>
                <a:lnTo>
                  <a:pt x="458967" y="543968"/>
                </a:lnTo>
                <a:lnTo>
                  <a:pt x="455693" y="627758"/>
                </a:lnTo>
                <a:lnTo>
                  <a:pt x="255817" y="627758"/>
                </a:lnTo>
                <a:lnTo>
                  <a:pt x="255817" y="613917"/>
                </a:lnTo>
                <a:lnTo>
                  <a:pt x="275611" y="613917"/>
                </a:lnTo>
                <a:cubicBezTo>
                  <a:pt x="280076" y="613917"/>
                  <a:pt x="283474" y="612776"/>
                  <a:pt x="285806" y="610494"/>
                </a:cubicBezTo>
                <a:cubicBezTo>
                  <a:pt x="288137" y="608212"/>
                  <a:pt x="289303" y="605136"/>
                  <a:pt x="289303" y="601267"/>
                </a:cubicBezTo>
                <a:lnTo>
                  <a:pt x="289303" y="431900"/>
                </a:lnTo>
                <a:cubicBezTo>
                  <a:pt x="289303" y="428329"/>
                  <a:pt x="288137" y="425699"/>
                  <a:pt x="285806" y="424013"/>
                </a:cubicBezTo>
                <a:cubicBezTo>
                  <a:pt x="283474" y="422326"/>
                  <a:pt x="279282" y="421482"/>
                  <a:pt x="273230" y="421482"/>
                </a:cubicBezTo>
                <a:lnTo>
                  <a:pt x="255817" y="421482"/>
                </a:lnTo>
                <a:close/>
                <a:moveTo>
                  <a:pt x="15608" y="407641"/>
                </a:moveTo>
                <a:lnTo>
                  <a:pt x="130504" y="407641"/>
                </a:lnTo>
                <a:cubicBezTo>
                  <a:pt x="149157" y="407641"/>
                  <a:pt x="164362" y="410046"/>
                  <a:pt x="176119" y="414855"/>
                </a:cubicBezTo>
                <a:cubicBezTo>
                  <a:pt x="187877" y="419664"/>
                  <a:pt x="196633" y="426208"/>
                  <a:pt x="202388" y="434486"/>
                </a:cubicBezTo>
                <a:cubicBezTo>
                  <a:pt x="208142" y="442765"/>
                  <a:pt x="211020" y="451961"/>
                  <a:pt x="211020" y="462075"/>
                </a:cubicBezTo>
                <a:cubicBezTo>
                  <a:pt x="211020" y="478237"/>
                  <a:pt x="203777" y="491325"/>
                  <a:pt x="189291" y="501338"/>
                </a:cubicBezTo>
                <a:cubicBezTo>
                  <a:pt x="178277" y="508973"/>
                  <a:pt x="161311" y="513931"/>
                  <a:pt x="138392" y="516212"/>
                </a:cubicBezTo>
                <a:cubicBezTo>
                  <a:pt x="149888" y="518101"/>
                  <a:pt x="158734" y="521111"/>
                  <a:pt x="164929" y="525240"/>
                </a:cubicBezTo>
                <a:cubicBezTo>
                  <a:pt x="171124" y="529369"/>
                  <a:pt x="176601" y="535513"/>
                  <a:pt x="181359" y="543670"/>
                </a:cubicBezTo>
                <a:cubicBezTo>
                  <a:pt x="187623" y="554386"/>
                  <a:pt x="192745" y="567235"/>
                  <a:pt x="196723" y="582217"/>
                </a:cubicBezTo>
                <a:cubicBezTo>
                  <a:pt x="199210" y="591841"/>
                  <a:pt x="201395" y="597893"/>
                  <a:pt x="203281" y="600374"/>
                </a:cubicBezTo>
                <a:cubicBezTo>
                  <a:pt x="205166" y="602854"/>
                  <a:pt x="207299" y="604095"/>
                  <a:pt x="209680" y="604095"/>
                </a:cubicBezTo>
                <a:cubicBezTo>
                  <a:pt x="216229" y="604095"/>
                  <a:pt x="220148" y="595413"/>
                  <a:pt x="221438" y="578050"/>
                </a:cubicBezTo>
                <a:lnTo>
                  <a:pt x="234535" y="578050"/>
                </a:lnTo>
                <a:cubicBezTo>
                  <a:pt x="233542" y="596504"/>
                  <a:pt x="229425" y="609725"/>
                  <a:pt x="222182" y="617712"/>
                </a:cubicBezTo>
                <a:cubicBezTo>
                  <a:pt x="214939" y="625699"/>
                  <a:pt x="204719" y="629693"/>
                  <a:pt x="191523" y="629693"/>
                </a:cubicBezTo>
                <a:cubicBezTo>
                  <a:pt x="182097" y="629693"/>
                  <a:pt x="174532" y="627758"/>
                  <a:pt x="168827" y="623889"/>
                </a:cubicBezTo>
                <a:cubicBezTo>
                  <a:pt x="163122" y="620019"/>
                  <a:pt x="158781" y="614364"/>
                  <a:pt x="155804" y="606922"/>
                </a:cubicBezTo>
                <a:cubicBezTo>
                  <a:pt x="154018" y="602656"/>
                  <a:pt x="151538" y="592635"/>
                  <a:pt x="148363" y="576859"/>
                </a:cubicBezTo>
                <a:cubicBezTo>
                  <a:pt x="144692" y="558404"/>
                  <a:pt x="141393" y="546002"/>
                  <a:pt x="138466" y="539652"/>
                </a:cubicBezTo>
                <a:cubicBezTo>
                  <a:pt x="135539" y="533302"/>
                  <a:pt x="131744" y="528589"/>
                  <a:pt x="127081" y="525513"/>
                </a:cubicBezTo>
                <a:cubicBezTo>
                  <a:pt x="122417" y="522438"/>
                  <a:pt x="116663" y="520900"/>
                  <a:pt x="109816" y="520900"/>
                </a:cubicBezTo>
                <a:lnTo>
                  <a:pt x="93594" y="520900"/>
                </a:lnTo>
                <a:lnTo>
                  <a:pt x="93594" y="602011"/>
                </a:lnTo>
                <a:cubicBezTo>
                  <a:pt x="93594" y="605583"/>
                  <a:pt x="94636" y="608311"/>
                  <a:pt x="96720" y="610197"/>
                </a:cubicBezTo>
                <a:cubicBezTo>
                  <a:pt x="99696" y="612677"/>
                  <a:pt x="103169" y="613917"/>
                  <a:pt x="107138" y="613917"/>
                </a:cubicBezTo>
                <a:lnTo>
                  <a:pt x="127081" y="613917"/>
                </a:lnTo>
                <a:lnTo>
                  <a:pt x="127081" y="627758"/>
                </a:lnTo>
                <a:lnTo>
                  <a:pt x="15608" y="627758"/>
                </a:lnTo>
                <a:lnTo>
                  <a:pt x="15608" y="613917"/>
                </a:lnTo>
                <a:lnTo>
                  <a:pt x="32872" y="613917"/>
                </a:lnTo>
                <a:cubicBezTo>
                  <a:pt x="37337" y="613917"/>
                  <a:pt x="40711" y="612751"/>
                  <a:pt x="42993" y="610420"/>
                </a:cubicBezTo>
                <a:cubicBezTo>
                  <a:pt x="45275" y="608088"/>
                  <a:pt x="46416" y="604839"/>
                  <a:pt x="46416" y="600672"/>
                </a:cubicBezTo>
                <a:lnTo>
                  <a:pt x="46416" y="434728"/>
                </a:lnTo>
                <a:cubicBezTo>
                  <a:pt x="46416" y="430164"/>
                  <a:pt x="45374" y="426815"/>
                  <a:pt x="43290" y="424682"/>
                </a:cubicBezTo>
                <a:cubicBezTo>
                  <a:pt x="41207" y="422549"/>
                  <a:pt x="38230" y="421482"/>
                  <a:pt x="34361" y="421482"/>
                </a:cubicBezTo>
                <a:lnTo>
                  <a:pt x="15608" y="421482"/>
                </a:lnTo>
                <a:close/>
                <a:moveTo>
                  <a:pt x="2057533" y="402135"/>
                </a:moveTo>
                <a:lnTo>
                  <a:pt x="2074241" y="402135"/>
                </a:lnTo>
                <a:lnTo>
                  <a:pt x="2156780" y="599630"/>
                </a:lnTo>
                <a:cubicBezTo>
                  <a:pt x="2159163" y="605186"/>
                  <a:pt x="2161744" y="608956"/>
                  <a:pt x="2164525" y="610941"/>
                </a:cubicBezTo>
                <a:cubicBezTo>
                  <a:pt x="2167305" y="612925"/>
                  <a:pt x="2170979" y="613917"/>
                  <a:pt x="2175546" y="613917"/>
                </a:cubicBezTo>
                <a:lnTo>
                  <a:pt x="2183588" y="613917"/>
                </a:lnTo>
                <a:lnTo>
                  <a:pt x="2183588" y="627758"/>
                </a:lnTo>
                <a:lnTo>
                  <a:pt x="2080301" y="627758"/>
                </a:lnTo>
                <a:lnTo>
                  <a:pt x="2080301" y="613917"/>
                </a:lnTo>
                <a:lnTo>
                  <a:pt x="2089975" y="613917"/>
                </a:lnTo>
                <a:cubicBezTo>
                  <a:pt x="2097615" y="613917"/>
                  <a:pt x="2102873" y="613074"/>
                  <a:pt x="2105751" y="611387"/>
                </a:cubicBezTo>
                <a:cubicBezTo>
                  <a:pt x="2108628" y="609700"/>
                  <a:pt x="2110067" y="607468"/>
                  <a:pt x="2110067" y="604690"/>
                </a:cubicBezTo>
                <a:cubicBezTo>
                  <a:pt x="2110067" y="602507"/>
                  <a:pt x="2109471" y="599977"/>
                  <a:pt x="2108281" y="597100"/>
                </a:cubicBezTo>
                <a:lnTo>
                  <a:pt x="2091305" y="556321"/>
                </a:lnTo>
                <a:lnTo>
                  <a:pt x="2008898" y="556321"/>
                </a:lnTo>
                <a:lnTo>
                  <a:pt x="2001073" y="574924"/>
                </a:lnTo>
                <a:cubicBezTo>
                  <a:pt x="1997793" y="582663"/>
                  <a:pt x="1996153" y="588418"/>
                  <a:pt x="1996153" y="592188"/>
                </a:cubicBezTo>
                <a:cubicBezTo>
                  <a:pt x="1996153" y="598638"/>
                  <a:pt x="1998538" y="603871"/>
                  <a:pt x="2003309" y="607890"/>
                </a:cubicBezTo>
                <a:cubicBezTo>
                  <a:pt x="2008080" y="611908"/>
                  <a:pt x="2014591" y="613917"/>
                  <a:pt x="2022842" y="613917"/>
                </a:cubicBezTo>
                <a:lnTo>
                  <a:pt x="2029848" y="613917"/>
                </a:lnTo>
                <a:lnTo>
                  <a:pt x="2029848" y="627758"/>
                </a:lnTo>
                <a:lnTo>
                  <a:pt x="1946207" y="627758"/>
                </a:lnTo>
                <a:lnTo>
                  <a:pt x="1946207" y="613917"/>
                </a:lnTo>
                <a:lnTo>
                  <a:pt x="1950986" y="613917"/>
                </a:lnTo>
                <a:cubicBezTo>
                  <a:pt x="1956362" y="613917"/>
                  <a:pt x="1961091" y="612231"/>
                  <a:pt x="1965173" y="608857"/>
                </a:cubicBezTo>
                <a:cubicBezTo>
                  <a:pt x="1970947" y="604095"/>
                  <a:pt x="1975426" y="597993"/>
                  <a:pt x="1978612" y="590551"/>
                </a:cubicBezTo>
                <a:close/>
                <a:moveTo>
                  <a:pt x="1474431" y="402135"/>
                </a:moveTo>
                <a:cubicBezTo>
                  <a:pt x="1485744" y="402135"/>
                  <a:pt x="1495815" y="403797"/>
                  <a:pt x="1504645" y="407121"/>
                </a:cubicBezTo>
                <a:cubicBezTo>
                  <a:pt x="1513476" y="410444"/>
                  <a:pt x="1522853" y="416273"/>
                  <a:pt x="1532776" y="424608"/>
                </a:cubicBezTo>
                <a:lnTo>
                  <a:pt x="1545264" y="402135"/>
                </a:lnTo>
                <a:lnTo>
                  <a:pt x="1555831" y="402135"/>
                </a:lnTo>
                <a:lnTo>
                  <a:pt x="1561189" y="490092"/>
                </a:lnTo>
                <a:lnTo>
                  <a:pt x="1548092" y="490092"/>
                </a:lnTo>
                <a:cubicBezTo>
                  <a:pt x="1541047" y="463799"/>
                  <a:pt x="1531497" y="444824"/>
                  <a:pt x="1519442" y="433165"/>
                </a:cubicBezTo>
                <a:cubicBezTo>
                  <a:pt x="1507387" y="421507"/>
                  <a:pt x="1493968" y="415678"/>
                  <a:pt x="1479184" y="415678"/>
                </a:cubicBezTo>
                <a:cubicBezTo>
                  <a:pt x="1467873" y="415678"/>
                  <a:pt x="1457579" y="419049"/>
                  <a:pt x="1448302" y="425792"/>
                </a:cubicBezTo>
                <a:cubicBezTo>
                  <a:pt x="1439025" y="432534"/>
                  <a:pt x="1431758" y="443068"/>
                  <a:pt x="1426499" y="457394"/>
                </a:cubicBezTo>
                <a:cubicBezTo>
                  <a:pt x="1421241" y="471720"/>
                  <a:pt x="1418611" y="491277"/>
                  <a:pt x="1418611" y="516063"/>
                </a:cubicBezTo>
                <a:cubicBezTo>
                  <a:pt x="1418611" y="543923"/>
                  <a:pt x="1420791" y="564645"/>
                  <a:pt x="1425150" y="578228"/>
                </a:cubicBezTo>
                <a:cubicBezTo>
                  <a:pt x="1429510" y="591810"/>
                  <a:pt x="1436148" y="601899"/>
                  <a:pt x="1445065" y="608492"/>
                </a:cubicBezTo>
                <a:cubicBezTo>
                  <a:pt x="1453983" y="615085"/>
                  <a:pt x="1464237" y="618382"/>
                  <a:pt x="1475829" y="618382"/>
                </a:cubicBezTo>
                <a:cubicBezTo>
                  <a:pt x="1491088" y="618382"/>
                  <a:pt x="1503028" y="614066"/>
                  <a:pt x="1511647" y="605434"/>
                </a:cubicBezTo>
                <a:cubicBezTo>
                  <a:pt x="1520267" y="596802"/>
                  <a:pt x="1524577" y="585342"/>
                  <a:pt x="1524577" y="571055"/>
                </a:cubicBezTo>
                <a:lnTo>
                  <a:pt x="1524577" y="550963"/>
                </a:lnTo>
                <a:cubicBezTo>
                  <a:pt x="1524577" y="547292"/>
                  <a:pt x="1523609" y="544539"/>
                  <a:pt x="1521675" y="542703"/>
                </a:cubicBezTo>
                <a:cubicBezTo>
                  <a:pt x="1519740" y="540867"/>
                  <a:pt x="1516937" y="539950"/>
                  <a:pt x="1513266" y="539950"/>
                </a:cubicBezTo>
                <a:lnTo>
                  <a:pt x="1490198" y="539950"/>
                </a:lnTo>
                <a:lnTo>
                  <a:pt x="1490198" y="526406"/>
                </a:lnTo>
                <a:lnTo>
                  <a:pt x="1596758" y="526406"/>
                </a:lnTo>
                <a:lnTo>
                  <a:pt x="1596758" y="539950"/>
                </a:lnTo>
                <a:lnTo>
                  <a:pt x="1583364" y="539950"/>
                </a:lnTo>
                <a:cubicBezTo>
                  <a:pt x="1578601" y="539950"/>
                  <a:pt x="1575154" y="540917"/>
                  <a:pt x="1573020" y="542852"/>
                </a:cubicBezTo>
                <a:cubicBezTo>
                  <a:pt x="1570887" y="544787"/>
                  <a:pt x="1569821" y="547490"/>
                  <a:pt x="1569821" y="550963"/>
                </a:cubicBezTo>
                <a:lnTo>
                  <a:pt x="1569821" y="632074"/>
                </a:lnTo>
                <a:lnTo>
                  <a:pt x="1558212" y="632074"/>
                </a:lnTo>
                <a:lnTo>
                  <a:pt x="1539608" y="595016"/>
                </a:lnTo>
                <a:cubicBezTo>
                  <a:pt x="1531274" y="607914"/>
                  <a:pt x="1521575" y="617340"/>
                  <a:pt x="1510513" y="623293"/>
                </a:cubicBezTo>
                <a:cubicBezTo>
                  <a:pt x="1499450" y="629247"/>
                  <a:pt x="1486427" y="632223"/>
                  <a:pt x="1471445" y="632223"/>
                </a:cubicBezTo>
                <a:cubicBezTo>
                  <a:pt x="1451502" y="632223"/>
                  <a:pt x="1433345" y="627464"/>
                  <a:pt x="1416974" y="617945"/>
                </a:cubicBezTo>
                <a:cubicBezTo>
                  <a:pt x="1400603" y="608426"/>
                  <a:pt x="1387953" y="595387"/>
                  <a:pt x="1379023" y="578829"/>
                </a:cubicBezTo>
                <a:cubicBezTo>
                  <a:pt x="1370093" y="562270"/>
                  <a:pt x="1365628" y="542389"/>
                  <a:pt x="1365628" y="519186"/>
                </a:cubicBezTo>
                <a:cubicBezTo>
                  <a:pt x="1365628" y="484979"/>
                  <a:pt x="1376146" y="456918"/>
                  <a:pt x="1397182" y="435005"/>
                </a:cubicBezTo>
                <a:cubicBezTo>
                  <a:pt x="1418218" y="413091"/>
                  <a:pt x="1443968" y="402135"/>
                  <a:pt x="1474431" y="402135"/>
                </a:cubicBezTo>
                <a:close/>
                <a:moveTo>
                  <a:pt x="581158" y="402135"/>
                </a:moveTo>
                <a:lnTo>
                  <a:pt x="597866" y="402135"/>
                </a:lnTo>
                <a:lnTo>
                  <a:pt x="680405" y="599630"/>
                </a:lnTo>
                <a:cubicBezTo>
                  <a:pt x="682788" y="605186"/>
                  <a:pt x="685369" y="608956"/>
                  <a:pt x="688150" y="610941"/>
                </a:cubicBezTo>
                <a:cubicBezTo>
                  <a:pt x="690930" y="612925"/>
                  <a:pt x="694604" y="613917"/>
                  <a:pt x="699171" y="613917"/>
                </a:cubicBezTo>
                <a:lnTo>
                  <a:pt x="707213" y="613917"/>
                </a:lnTo>
                <a:lnTo>
                  <a:pt x="707213" y="627758"/>
                </a:lnTo>
                <a:lnTo>
                  <a:pt x="603926" y="627758"/>
                </a:lnTo>
                <a:lnTo>
                  <a:pt x="603926" y="613917"/>
                </a:lnTo>
                <a:lnTo>
                  <a:pt x="613600" y="613917"/>
                </a:lnTo>
                <a:cubicBezTo>
                  <a:pt x="621240" y="613917"/>
                  <a:pt x="626498" y="613074"/>
                  <a:pt x="629376" y="611387"/>
                </a:cubicBezTo>
                <a:cubicBezTo>
                  <a:pt x="632253" y="609700"/>
                  <a:pt x="633692" y="607468"/>
                  <a:pt x="633692" y="604690"/>
                </a:cubicBezTo>
                <a:cubicBezTo>
                  <a:pt x="633692" y="602507"/>
                  <a:pt x="633096" y="599977"/>
                  <a:pt x="631906" y="597100"/>
                </a:cubicBezTo>
                <a:lnTo>
                  <a:pt x="614930" y="556321"/>
                </a:lnTo>
                <a:lnTo>
                  <a:pt x="532523" y="556321"/>
                </a:lnTo>
                <a:lnTo>
                  <a:pt x="524698" y="574924"/>
                </a:lnTo>
                <a:cubicBezTo>
                  <a:pt x="521418" y="582663"/>
                  <a:pt x="519778" y="588418"/>
                  <a:pt x="519778" y="592188"/>
                </a:cubicBezTo>
                <a:cubicBezTo>
                  <a:pt x="519778" y="598638"/>
                  <a:pt x="522163" y="603871"/>
                  <a:pt x="526934" y="607890"/>
                </a:cubicBezTo>
                <a:cubicBezTo>
                  <a:pt x="531705" y="611908"/>
                  <a:pt x="538216" y="613917"/>
                  <a:pt x="546467" y="613917"/>
                </a:cubicBezTo>
                <a:lnTo>
                  <a:pt x="553473" y="613917"/>
                </a:lnTo>
                <a:lnTo>
                  <a:pt x="553473" y="627758"/>
                </a:lnTo>
                <a:lnTo>
                  <a:pt x="469832" y="627758"/>
                </a:lnTo>
                <a:lnTo>
                  <a:pt x="469832" y="613917"/>
                </a:lnTo>
                <a:lnTo>
                  <a:pt x="474611" y="613917"/>
                </a:lnTo>
                <a:cubicBezTo>
                  <a:pt x="479987" y="613917"/>
                  <a:pt x="484716" y="612231"/>
                  <a:pt x="488798" y="608857"/>
                </a:cubicBezTo>
                <a:cubicBezTo>
                  <a:pt x="494571" y="604095"/>
                  <a:pt x="499051" y="597993"/>
                  <a:pt x="502237" y="590551"/>
                </a:cubicBezTo>
                <a:close/>
                <a:moveTo>
                  <a:pt x="1465492" y="19199"/>
                </a:moveTo>
                <a:cubicBezTo>
                  <a:pt x="1457093" y="19199"/>
                  <a:pt x="1447626" y="20332"/>
                  <a:pt x="1437094" y="22599"/>
                </a:cubicBezTo>
                <a:lnTo>
                  <a:pt x="1437094" y="238386"/>
                </a:lnTo>
                <a:cubicBezTo>
                  <a:pt x="1437094" y="248785"/>
                  <a:pt x="1438260" y="257051"/>
                  <a:pt x="1440594" y="263184"/>
                </a:cubicBezTo>
                <a:cubicBezTo>
                  <a:pt x="1442927" y="269317"/>
                  <a:pt x="1447293" y="273817"/>
                  <a:pt x="1453693" y="276683"/>
                </a:cubicBezTo>
                <a:cubicBezTo>
                  <a:pt x="1460092" y="279550"/>
                  <a:pt x="1469758" y="280983"/>
                  <a:pt x="1482691" y="280983"/>
                </a:cubicBezTo>
                <a:cubicBezTo>
                  <a:pt x="1494290" y="280983"/>
                  <a:pt x="1504690" y="280217"/>
                  <a:pt x="1513889" y="278683"/>
                </a:cubicBezTo>
                <a:cubicBezTo>
                  <a:pt x="1523089" y="277150"/>
                  <a:pt x="1531755" y="274117"/>
                  <a:pt x="1539888" y="269584"/>
                </a:cubicBezTo>
                <a:cubicBezTo>
                  <a:pt x="1551887" y="262651"/>
                  <a:pt x="1561786" y="253118"/>
                  <a:pt x="1569586" y="240986"/>
                </a:cubicBezTo>
                <a:cubicBezTo>
                  <a:pt x="1577385" y="228853"/>
                  <a:pt x="1583085" y="215520"/>
                  <a:pt x="1586685" y="200988"/>
                </a:cubicBezTo>
                <a:cubicBezTo>
                  <a:pt x="1590284" y="186456"/>
                  <a:pt x="1592084" y="171456"/>
                  <a:pt x="1592084" y="155991"/>
                </a:cubicBezTo>
                <a:cubicBezTo>
                  <a:pt x="1592084" y="139992"/>
                  <a:pt x="1589951" y="124059"/>
                  <a:pt x="1585685" y="108194"/>
                </a:cubicBezTo>
                <a:cubicBezTo>
                  <a:pt x="1581418" y="92328"/>
                  <a:pt x="1574452" y="77662"/>
                  <a:pt x="1564786" y="64196"/>
                </a:cubicBezTo>
                <a:cubicBezTo>
                  <a:pt x="1555120" y="50731"/>
                  <a:pt x="1542054" y="39865"/>
                  <a:pt x="1525588" y="31598"/>
                </a:cubicBezTo>
                <a:cubicBezTo>
                  <a:pt x="1509123" y="23332"/>
                  <a:pt x="1489091" y="19199"/>
                  <a:pt x="1465492" y="19199"/>
                </a:cubicBezTo>
                <a:close/>
                <a:moveTo>
                  <a:pt x="867794" y="19199"/>
                </a:moveTo>
                <a:lnTo>
                  <a:pt x="867794" y="142992"/>
                </a:lnTo>
                <a:lnTo>
                  <a:pt x="881193" y="142992"/>
                </a:lnTo>
                <a:cubicBezTo>
                  <a:pt x="904125" y="142992"/>
                  <a:pt x="921390" y="137492"/>
                  <a:pt x="932990" y="126493"/>
                </a:cubicBezTo>
                <a:cubicBezTo>
                  <a:pt x="944589" y="115493"/>
                  <a:pt x="950388" y="99661"/>
                  <a:pt x="950388" y="78995"/>
                </a:cubicBezTo>
                <a:cubicBezTo>
                  <a:pt x="950388" y="66196"/>
                  <a:pt x="947889" y="55364"/>
                  <a:pt x="942889" y="46497"/>
                </a:cubicBezTo>
                <a:cubicBezTo>
                  <a:pt x="937889" y="37631"/>
                  <a:pt x="930423" y="30865"/>
                  <a:pt x="920490" y="26199"/>
                </a:cubicBezTo>
                <a:cubicBezTo>
                  <a:pt x="910558" y="21532"/>
                  <a:pt x="898325" y="19199"/>
                  <a:pt x="883793" y="19199"/>
                </a:cubicBezTo>
                <a:close/>
                <a:moveTo>
                  <a:pt x="595415" y="16399"/>
                </a:moveTo>
                <a:cubicBezTo>
                  <a:pt x="570083" y="16399"/>
                  <a:pt x="551184" y="24565"/>
                  <a:pt x="538718" y="40898"/>
                </a:cubicBezTo>
                <a:cubicBezTo>
                  <a:pt x="526252" y="57230"/>
                  <a:pt x="518520" y="74596"/>
                  <a:pt x="515520" y="92995"/>
                </a:cubicBezTo>
                <a:cubicBezTo>
                  <a:pt x="512520" y="111393"/>
                  <a:pt x="511020" y="128859"/>
                  <a:pt x="511020" y="145391"/>
                </a:cubicBezTo>
                <a:cubicBezTo>
                  <a:pt x="511020" y="165390"/>
                  <a:pt x="512520" y="185089"/>
                  <a:pt x="515520" y="204488"/>
                </a:cubicBezTo>
                <a:cubicBezTo>
                  <a:pt x="518520" y="223887"/>
                  <a:pt x="526286" y="242019"/>
                  <a:pt x="538818" y="258884"/>
                </a:cubicBezTo>
                <a:cubicBezTo>
                  <a:pt x="551351" y="275750"/>
                  <a:pt x="570216" y="284183"/>
                  <a:pt x="595415" y="284183"/>
                </a:cubicBezTo>
                <a:cubicBezTo>
                  <a:pt x="630746" y="284183"/>
                  <a:pt x="653378" y="269950"/>
                  <a:pt x="663311" y="241486"/>
                </a:cubicBezTo>
                <a:cubicBezTo>
                  <a:pt x="673243" y="213021"/>
                  <a:pt x="678210" y="183989"/>
                  <a:pt x="678210" y="154391"/>
                </a:cubicBezTo>
                <a:cubicBezTo>
                  <a:pt x="678210" y="131326"/>
                  <a:pt x="676210" y="109727"/>
                  <a:pt x="672210" y="89595"/>
                </a:cubicBezTo>
                <a:cubicBezTo>
                  <a:pt x="668210" y="69463"/>
                  <a:pt x="660044" y="52230"/>
                  <a:pt x="647712" y="37898"/>
                </a:cubicBezTo>
                <a:cubicBezTo>
                  <a:pt x="635379" y="23566"/>
                  <a:pt x="617947" y="16399"/>
                  <a:pt x="595415" y="16399"/>
                </a:cubicBezTo>
                <a:close/>
                <a:moveTo>
                  <a:pt x="1335100" y="2800"/>
                </a:moveTo>
                <a:lnTo>
                  <a:pt x="1496090" y="2800"/>
                </a:lnTo>
                <a:cubicBezTo>
                  <a:pt x="1522355" y="2800"/>
                  <a:pt x="1545920" y="6833"/>
                  <a:pt x="1566786" y="14899"/>
                </a:cubicBezTo>
                <a:cubicBezTo>
                  <a:pt x="1587651" y="22966"/>
                  <a:pt x="1605084" y="34132"/>
                  <a:pt x="1619083" y="48397"/>
                </a:cubicBezTo>
                <a:cubicBezTo>
                  <a:pt x="1633082" y="62663"/>
                  <a:pt x="1643614" y="78895"/>
                  <a:pt x="1650681" y="97094"/>
                </a:cubicBezTo>
                <a:cubicBezTo>
                  <a:pt x="1657747" y="115293"/>
                  <a:pt x="1661280" y="134525"/>
                  <a:pt x="1661280" y="154791"/>
                </a:cubicBezTo>
                <a:cubicBezTo>
                  <a:pt x="1661280" y="174523"/>
                  <a:pt x="1657980" y="192922"/>
                  <a:pt x="1651381" y="209987"/>
                </a:cubicBezTo>
                <a:cubicBezTo>
                  <a:pt x="1644781" y="227053"/>
                  <a:pt x="1634815" y="242186"/>
                  <a:pt x="1621483" y="255385"/>
                </a:cubicBezTo>
                <a:cubicBezTo>
                  <a:pt x="1608150" y="268584"/>
                  <a:pt x="1591484" y="278883"/>
                  <a:pt x="1571486" y="286283"/>
                </a:cubicBezTo>
                <a:cubicBezTo>
                  <a:pt x="1551487" y="293682"/>
                  <a:pt x="1528955" y="297382"/>
                  <a:pt x="1503890" y="297382"/>
                </a:cubicBezTo>
                <a:lnTo>
                  <a:pt x="1335100" y="297382"/>
                </a:lnTo>
                <a:lnTo>
                  <a:pt x="1335100" y="291582"/>
                </a:lnTo>
                <a:cubicBezTo>
                  <a:pt x="1350566" y="291582"/>
                  <a:pt x="1360532" y="288149"/>
                  <a:pt x="1364998" y="281283"/>
                </a:cubicBezTo>
                <a:cubicBezTo>
                  <a:pt x="1369465" y="274417"/>
                  <a:pt x="1371698" y="265184"/>
                  <a:pt x="1371698" y="253585"/>
                </a:cubicBezTo>
                <a:lnTo>
                  <a:pt x="1371698" y="47597"/>
                </a:lnTo>
                <a:cubicBezTo>
                  <a:pt x="1371698" y="36665"/>
                  <a:pt x="1369698" y="27432"/>
                  <a:pt x="1365698" y="19899"/>
                </a:cubicBezTo>
                <a:cubicBezTo>
                  <a:pt x="1361698" y="12366"/>
                  <a:pt x="1352232" y="8600"/>
                  <a:pt x="1337300" y="8600"/>
                </a:cubicBezTo>
                <a:lnTo>
                  <a:pt x="1335100" y="8600"/>
                </a:lnTo>
                <a:close/>
                <a:moveTo>
                  <a:pt x="1088850" y="2800"/>
                </a:moveTo>
                <a:lnTo>
                  <a:pt x="1228041" y="2800"/>
                </a:lnTo>
                <a:lnTo>
                  <a:pt x="1228041" y="8600"/>
                </a:lnTo>
                <a:cubicBezTo>
                  <a:pt x="1212709" y="8600"/>
                  <a:pt x="1202676" y="12033"/>
                  <a:pt x="1197943" y="18899"/>
                </a:cubicBezTo>
                <a:cubicBezTo>
                  <a:pt x="1193210" y="25765"/>
                  <a:pt x="1190844" y="35065"/>
                  <a:pt x="1190844" y="46797"/>
                </a:cubicBezTo>
                <a:lnTo>
                  <a:pt x="1190844" y="243785"/>
                </a:lnTo>
                <a:cubicBezTo>
                  <a:pt x="1190844" y="255918"/>
                  <a:pt x="1193177" y="265151"/>
                  <a:pt x="1197843" y="271484"/>
                </a:cubicBezTo>
                <a:cubicBezTo>
                  <a:pt x="1202510" y="277817"/>
                  <a:pt x="1211642" y="280983"/>
                  <a:pt x="1225242" y="280983"/>
                </a:cubicBezTo>
                <a:lnTo>
                  <a:pt x="1245640" y="280983"/>
                </a:lnTo>
                <a:cubicBezTo>
                  <a:pt x="1259506" y="280983"/>
                  <a:pt x="1272572" y="277450"/>
                  <a:pt x="1284838" y="270384"/>
                </a:cubicBezTo>
                <a:cubicBezTo>
                  <a:pt x="1297104" y="263318"/>
                  <a:pt x="1308037" y="246919"/>
                  <a:pt x="1317636" y="221187"/>
                </a:cubicBezTo>
                <a:lnTo>
                  <a:pt x="1323436" y="221187"/>
                </a:lnTo>
                <a:lnTo>
                  <a:pt x="1313236" y="297382"/>
                </a:lnTo>
                <a:lnTo>
                  <a:pt x="1088850" y="297382"/>
                </a:lnTo>
                <a:lnTo>
                  <a:pt x="1088850" y="291582"/>
                </a:lnTo>
                <a:cubicBezTo>
                  <a:pt x="1104182" y="291582"/>
                  <a:pt x="1114082" y="288149"/>
                  <a:pt x="1118548" y="281283"/>
                </a:cubicBezTo>
                <a:cubicBezTo>
                  <a:pt x="1123014" y="274417"/>
                  <a:pt x="1125248" y="265184"/>
                  <a:pt x="1125248" y="253585"/>
                </a:cubicBezTo>
                <a:lnTo>
                  <a:pt x="1125248" y="46797"/>
                </a:lnTo>
                <a:cubicBezTo>
                  <a:pt x="1125248" y="33998"/>
                  <a:pt x="1122481" y="24432"/>
                  <a:pt x="1116948" y="18099"/>
                </a:cubicBezTo>
                <a:cubicBezTo>
                  <a:pt x="1111415" y="11766"/>
                  <a:pt x="1102049" y="8600"/>
                  <a:pt x="1088850" y="8600"/>
                </a:cubicBezTo>
                <a:close/>
                <a:moveTo>
                  <a:pt x="765800" y="2800"/>
                </a:moveTo>
                <a:lnTo>
                  <a:pt x="918590" y="2800"/>
                </a:lnTo>
                <a:cubicBezTo>
                  <a:pt x="938723" y="2800"/>
                  <a:pt x="956388" y="5933"/>
                  <a:pt x="971587" y="12200"/>
                </a:cubicBezTo>
                <a:cubicBezTo>
                  <a:pt x="986786" y="18466"/>
                  <a:pt x="998386" y="27332"/>
                  <a:pt x="1006385" y="38798"/>
                </a:cubicBezTo>
                <a:cubicBezTo>
                  <a:pt x="1014385" y="50264"/>
                  <a:pt x="1018384" y="63396"/>
                  <a:pt x="1018384" y="78196"/>
                </a:cubicBezTo>
                <a:cubicBezTo>
                  <a:pt x="1018384" y="90195"/>
                  <a:pt x="1015851" y="100861"/>
                  <a:pt x="1010785" y="110194"/>
                </a:cubicBezTo>
                <a:cubicBezTo>
                  <a:pt x="1005719" y="119526"/>
                  <a:pt x="998886" y="127193"/>
                  <a:pt x="990286" y="133192"/>
                </a:cubicBezTo>
                <a:cubicBezTo>
                  <a:pt x="981687" y="139192"/>
                  <a:pt x="972121" y="143792"/>
                  <a:pt x="961588" y="146991"/>
                </a:cubicBezTo>
                <a:cubicBezTo>
                  <a:pt x="975320" y="155657"/>
                  <a:pt x="988653" y="170990"/>
                  <a:pt x="1001585" y="192989"/>
                </a:cubicBezTo>
                <a:lnTo>
                  <a:pt x="1036783" y="252785"/>
                </a:lnTo>
                <a:cubicBezTo>
                  <a:pt x="1042783" y="263051"/>
                  <a:pt x="1048316" y="271017"/>
                  <a:pt x="1053382" y="276683"/>
                </a:cubicBezTo>
                <a:cubicBezTo>
                  <a:pt x="1058449" y="282350"/>
                  <a:pt x="1062915" y="286083"/>
                  <a:pt x="1066781" y="287883"/>
                </a:cubicBezTo>
                <a:cubicBezTo>
                  <a:pt x="1070648" y="289683"/>
                  <a:pt x="1074848" y="290916"/>
                  <a:pt x="1079381" y="291582"/>
                </a:cubicBezTo>
                <a:lnTo>
                  <a:pt x="1079381" y="297382"/>
                </a:lnTo>
                <a:lnTo>
                  <a:pt x="984386" y="297382"/>
                </a:lnTo>
                <a:cubicBezTo>
                  <a:pt x="975187" y="280716"/>
                  <a:pt x="968121" y="267451"/>
                  <a:pt x="963188" y="257585"/>
                </a:cubicBezTo>
                <a:cubicBezTo>
                  <a:pt x="947455" y="226786"/>
                  <a:pt x="935989" y="205388"/>
                  <a:pt x="928790" y="193388"/>
                </a:cubicBezTo>
                <a:cubicBezTo>
                  <a:pt x="921590" y="181389"/>
                  <a:pt x="914157" y="172723"/>
                  <a:pt x="906491" y="167390"/>
                </a:cubicBezTo>
                <a:cubicBezTo>
                  <a:pt x="898825" y="162057"/>
                  <a:pt x="889059" y="159391"/>
                  <a:pt x="877193" y="159391"/>
                </a:cubicBezTo>
                <a:lnTo>
                  <a:pt x="867794" y="159391"/>
                </a:lnTo>
                <a:lnTo>
                  <a:pt x="867794" y="253585"/>
                </a:lnTo>
                <a:cubicBezTo>
                  <a:pt x="867794" y="264784"/>
                  <a:pt x="869460" y="273150"/>
                  <a:pt x="872793" y="278683"/>
                </a:cubicBezTo>
                <a:cubicBezTo>
                  <a:pt x="876126" y="284216"/>
                  <a:pt x="880193" y="287749"/>
                  <a:pt x="884992" y="289283"/>
                </a:cubicBezTo>
                <a:cubicBezTo>
                  <a:pt x="889792" y="290816"/>
                  <a:pt x="896192" y="291716"/>
                  <a:pt x="904191" y="291982"/>
                </a:cubicBezTo>
                <a:lnTo>
                  <a:pt x="904191" y="297382"/>
                </a:lnTo>
                <a:lnTo>
                  <a:pt x="765800" y="297382"/>
                </a:lnTo>
                <a:lnTo>
                  <a:pt x="765800" y="291582"/>
                </a:lnTo>
                <a:cubicBezTo>
                  <a:pt x="781265" y="291582"/>
                  <a:pt x="791198" y="288116"/>
                  <a:pt x="795598" y="281183"/>
                </a:cubicBezTo>
                <a:cubicBezTo>
                  <a:pt x="799998" y="274250"/>
                  <a:pt x="802198" y="265051"/>
                  <a:pt x="802198" y="253585"/>
                </a:cubicBezTo>
                <a:lnTo>
                  <a:pt x="802198" y="47197"/>
                </a:lnTo>
                <a:cubicBezTo>
                  <a:pt x="802198" y="33065"/>
                  <a:pt x="799331" y="23099"/>
                  <a:pt x="793598" y="17299"/>
                </a:cubicBezTo>
                <a:cubicBezTo>
                  <a:pt x="787865" y="11500"/>
                  <a:pt x="778599" y="8600"/>
                  <a:pt x="765800" y="8600"/>
                </a:cubicBezTo>
                <a:close/>
                <a:moveTo>
                  <a:pt x="0" y="2800"/>
                </a:moveTo>
                <a:lnTo>
                  <a:pt x="135592" y="2800"/>
                </a:lnTo>
                <a:lnTo>
                  <a:pt x="135592" y="8600"/>
                </a:lnTo>
                <a:cubicBezTo>
                  <a:pt x="127992" y="9000"/>
                  <a:pt x="121593" y="11066"/>
                  <a:pt x="116393" y="14799"/>
                </a:cubicBezTo>
                <a:cubicBezTo>
                  <a:pt x="111193" y="18532"/>
                  <a:pt x="108593" y="23999"/>
                  <a:pt x="108593" y="31198"/>
                </a:cubicBezTo>
                <a:cubicBezTo>
                  <a:pt x="108593" y="35731"/>
                  <a:pt x="109660" y="41331"/>
                  <a:pt x="111793" y="47997"/>
                </a:cubicBezTo>
                <a:lnTo>
                  <a:pt x="155190" y="178989"/>
                </a:lnTo>
                <a:lnTo>
                  <a:pt x="156190" y="178989"/>
                </a:lnTo>
                <a:lnTo>
                  <a:pt x="208987" y="28799"/>
                </a:lnTo>
                <a:cubicBezTo>
                  <a:pt x="206321" y="23332"/>
                  <a:pt x="203488" y="19199"/>
                  <a:pt x="200488" y="16399"/>
                </a:cubicBezTo>
                <a:cubicBezTo>
                  <a:pt x="197488" y="13599"/>
                  <a:pt x="193855" y="11700"/>
                  <a:pt x="189588" y="10700"/>
                </a:cubicBezTo>
                <a:cubicBezTo>
                  <a:pt x="185322" y="9700"/>
                  <a:pt x="179789" y="9000"/>
                  <a:pt x="172989" y="8600"/>
                </a:cubicBezTo>
                <a:lnTo>
                  <a:pt x="172989" y="2800"/>
                </a:lnTo>
                <a:lnTo>
                  <a:pt x="305581" y="2800"/>
                </a:lnTo>
                <a:lnTo>
                  <a:pt x="305581" y="8600"/>
                </a:lnTo>
                <a:cubicBezTo>
                  <a:pt x="297849" y="8600"/>
                  <a:pt x="291682" y="9566"/>
                  <a:pt x="287082" y="11500"/>
                </a:cubicBezTo>
                <a:cubicBezTo>
                  <a:pt x="282483" y="13433"/>
                  <a:pt x="280183" y="18066"/>
                  <a:pt x="280183" y="25399"/>
                </a:cubicBezTo>
                <a:cubicBezTo>
                  <a:pt x="280183" y="28199"/>
                  <a:pt x="280483" y="30965"/>
                  <a:pt x="281083" y="33698"/>
                </a:cubicBezTo>
                <a:cubicBezTo>
                  <a:pt x="281683" y="36431"/>
                  <a:pt x="282549" y="39765"/>
                  <a:pt x="283683" y="43698"/>
                </a:cubicBezTo>
                <a:cubicBezTo>
                  <a:pt x="284816" y="47631"/>
                  <a:pt x="285449" y="49731"/>
                  <a:pt x="285583" y="49997"/>
                </a:cubicBezTo>
                <a:lnTo>
                  <a:pt x="328580" y="178989"/>
                </a:lnTo>
                <a:lnTo>
                  <a:pt x="329380" y="178989"/>
                </a:lnTo>
                <a:lnTo>
                  <a:pt x="370377" y="57797"/>
                </a:lnTo>
                <a:cubicBezTo>
                  <a:pt x="373577" y="48064"/>
                  <a:pt x="375177" y="40131"/>
                  <a:pt x="375177" y="33998"/>
                </a:cubicBezTo>
                <a:cubicBezTo>
                  <a:pt x="375177" y="23332"/>
                  <a:pt x="372211" y="16499"/>
                  <a:pt x="366278" y="13499"/>
                </a:cubicBezTo>
                <a:cubicBezTo>
                  <a:pt x="360345" y="10500"/>
                  <a:pt x="352978" y="8866"/>
                  <a:pt x="344179" y="8600"/>
                </a:cubicBezTo>
                <a:lnTo>
                  <a:pt x="344179" y="2800"/>
                </a:lnTo>
                <a:lnTo>
                  <a:pt x="438773" y="2800"/>
                </a:lnTo>
                <a:lnTo>
                  <a:pt x="438773" y="8600"/>
                </a:lnTo>
                <a:cubicBezTo>
                  <a:pt x="427574" y="10066"/>
                  <a:pt x="418108" y="14833"/>
                  <a:pt x="410375" y="22899"/>
                </a:cubicBezTo>
                <a:cubicBezTo>
                  <a:pt x="402642" y="30965"/>
                  <a:pt x="395709" y="43931"/>
                  <a:pt x="389576" y="61797"/>
                </a:cubicBezTo>
                <a:lnTo>
                  <a:pt x="307981" y="300182"/>
                </a:lnTo>
                <a:lnTo>
                  <a:pt x="301982" y="300182"/>
                </a:lnTo>
                <a:lnTo>
                  <a:pt x="220387" y="56597"/>
                </a:lnTo>
                <a:lnTo>
                  <a:pt x="219587" y="56597"/>
                </a:lnTo>
                <a:lnTo>
                  <a:pt x="134392" y="300182"/>
                </a:lnTo>
                <a:lnTo>
                  <a:pt x="127792" y="300182"/>
                </a:lnTo>
                <a:lnTo>
                  <a:pt x="42197" y="43398"/>
                </a:lnTo>
                <a:cubicBezTo>
                  <a:pt x="38998" y="33398"/>
                  <a:pt x="34931" y="25899"/>
                  <a:pt x="29998" y="20899"/>
                </a:cubicBezTo>
                <a:cubicBezTo>
                  <a:pt x="25065" y="15899"/>
                  <a:pt x="20165" y="12666"/>
                  <a:pt x="15299" y="11200"/>
                </a:cubicBezTo>
                <a:cubicBezTo>
                  <a:pt x="10433" y="9733"/>
                  <a:pt x="5333" y="8866"/>
                  <a:pt x="0" y="8600"/>
                </a:cubicBezTo>
                <a:close/>
                <a:moveTo>
                  <a:pt x="594615" y="0"/>
                </a:moveTo>
                <a:cubicBezTo>
                  <a:pt x="618880" y="0"/>
                  <a:pt x="640512" y="3900"/>
                  <a:pt x="659511" y="11700"/>
                </a:cubicBezTo>
                <a:cubicBezTo>
                  <a:pt x="678510" y="19499"/>
                  <a:pt x="694642" y="30332"/>
                  <a:pt x="707908" y="44198"/>
                </a:cubicBezTo>
                <a:cubicBezTo>
                  <a:pt x="721174" y="58063"/>
                  <a:pt x="731207" y="74096"/>
                  <a:pt x="738006" y="92295"/>
                </a:cubicBezTo>
                <a:cubicBezTo>
                  <a:pt x="744806" y="110494"/>
                  <a:pt x="748205" y="129859"/>
                  <a:pt x="748205" y="150391"/>
                </a:cubicBezTo>
                <a:cubicBezTo>
                  <a:pt x="748205" y="170790"/>
                  <a:pt x="744906" y="189989"/>
                  <a:pt x="738306" y="207988"/>
                </a:cubicBezTo>
                <a:cubicBezTo>
                  <a:pt x="731706" y="225986"/>
                  <a:pt x="722007" y="241919"/>
                  <a:pt x="709208" y="255785"/>
                </a:cubicBezTo>
                <a:cubicBezTo>
                  <a:pt x="696409" y="269651"/>
                  <a:pt x="680310" y="280583"/>
                  <a:pt x="660911" y="288583"/>
                </a:cubicBezTo>
                <a:cubicBezTo>
                  <a:pt x="641512" y="296582"/>
                  <a:pt x="619547" y="300582"/>
                  <a:pt x="595015" y="300582"/>
                </a:cubicBezTo>
                <a:cubicBezTo>
                  <a:pt x="568617" y="300582"/>
                  <a:pt x="545585" y="296082"/>
                  <a:pt x="525919" y="287083"/>
                </a:cubicBezTo>
                <a:cubicBezTo>
                  <a:pt x="506254" y="278083"/>
                  <a:pt x="490188" y="266184"/>
                  <a:pt x="477722" y="251385"/>
                </a:cubicBezTo>
                <a:cubicBezTo>
                  <a:pt x="465256" y="236586"/>
                  <a:pt x="456023" y="220254"/>
                  <a:pt x="450024" y="202388"/>
                </a:cubicBezTo>
                <a:cubicBezTo>
                  <a:pt x="444024" y="184522"/>
                  <a:pt x="441024" y="166790"/>
                  <a:pt x="441024" y="149191"/>
                </a:cubicBezTo>
                <a:cubicBezTo>
                  <a:pt x="441024" y="129192"/>
                  <a:pt x="444457" y="110060"/>
                  <a:pt x="451324" y="91795"/>
                </a:cubicBezTo>
                <a:cubicBezTo>
                  <a:pt x="458190" y="73529"/>
                  <a:pt x="468289" y="57497"/>
                  <a:pt x="481622" y="43698"/>
                </a:cubicBezTo>
                <a:cubicBezTo>
                  <a:pt x="494954" y="29898"/>
                  <a:pt x="511120" y="19166"/>
                  <a:pt x="530119" y="11500"/>
                </a:cubicBezTo>
                <a:cubicBezTo>
                  <a:pt x="549118" y="3833"/>
                  <a:pt x="570616" y="0"/>
                  <a:pt x="594615" y="0"/>
                </a:cubicBez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1218565">
              <a:defRPr/>
            </a:pPr>
            <a:endParaRPr lang="en-US" altLang="zh-CN" sz="3200" b="1" dirty="0">
              <a:solidFill>
                <a:schemeClr val="tx1">
                  <a:lumMod val="75000"/>
                  <a:lumOff val="25000"/>
                </a:schemeClr>
              </a:solidFill>
              <a:latin typeface="Perpetua Titling MT" panose="02020502060505020804" pitchFamily="18" charset="0"/>
              <a:ea typeface="Microsoft JhengHei Light" panose="020B0304030504040204" pitchFamily="34" charset="-120"/>
              <a:cs typeface="+mn-ea"/>
              <a:sym typeface="Arial" panose="020B0604020202020204" pitchFamily="34" charset="0"/>
            </a:endParaRPr>
          </a:p>
        </p:txBody>
      </p:sp>
      <p:pic>
        <p:nvPicPr>
          <p:cNvPr id="5" name="图片 4"/>
          <p:cNvPicPr>
            <a:picLocks noChangeAspect="1"/>
          </p:cNvPicPr>
          <p:nvPr/>
        </p:nvPicPr>
        <p:blipFill>
          <a:blip r:embed="rId1"/>
          <a:stretch>
            <a:fillRect/>
          </a:stretch>
        </p:blipFill>
        <p:spPr>
          <a:xfrm>
            <a:off x="0" y="472049"/>
            <a:ext cx="7267062" cy="5809992"/>
          </a:xfrm>
          <a:prstGeom prst="rect">
            <a:avLst/>
          </a:prstGeom>
        </p:spPr>
      </p:pic>
      <p:sp>
        <p:nvSpPr>
          <p:cNvPr id="8" name="矩形 259"/>
          <p:cNvSpPr>
            <a:spLocks noChangeArrowheads="1"/>
          </p:cNvSpPr>
          <p:nvPr/>
        </p:nvSpPr>
        <p:spPr bwMode="auto">
          <a:xfrm>
            <a:off x="6683924" y="1971138"/>
            <a:ext cx="5165953" cy="1828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buNone/>
            </a:pPr>
            <a:r>
              <a:rPr lang="en-US" altLang="zh-CN" sz="5400" b="1" cap="all" dirty="0">
                <a:solidFill>
                  <a:srgbClr val="64AB83"/>
                </a:solidFill>
                <a:cs typeface="+mn-ea"/>
                <a:sym typeface="Arial" panose="020B0604020202020204" pitchFamily="34" charset="0"/>
              </a:rPr>
              <a:t>2025.4</a:t>
            </a:r>
            <a:r>
              <a:rPr lang="zh-CN" altLang="en-US" sz="5400" b="1" cap="all" dirty="0">
                <a:solidFill>
                  <a:srgbClr val="64AB83"/>
                </a:solidFill>
                <a:cs typeface="+mn-ea"/>
                <a:sym typeface="Arial" panose="020B0604020202020204" pitchFamily="34" charset="0"/>
              </a:rPr>
              <a:t>宁波二模</a:t>
            </a:r>
            <a:endParaRPr lang="en-US" altLang="zh-CN" sz="5400" b="1" cap="all" dirty="0">
              <a:solidFill>
                <a:srgbClr val="64AB83"/>
              </a:solidFill>
              <a:cs typeface="+mn-ea"/>
              <a:sym typeface="Arial" panose="020B0604020202020204" pitchFamily="34" charset="0"/>
            </a:endParaRPr>
          </a:p>
          <a:p>
            <a:pPr algn="ctr" defTabSz="914400">
              <a:buNone/>
            </a:pPr>
            <a:r>
              <a:rPr lang="zh-CN" altLang="en-US" sz="5400" b="1" cap="all" dirty="0">
                <a:solidFill>
                  <a:srgbClr val="64AB83"/>
                </a:solidFill>
                <a:cs typeface="+mn-ea"/>
                <a:sym typeface="Arial" panose="020B0604020202020204" pitchFamily="34" charset="0"/>
              </a:rPr>
              <a:t>阅读部分分析</a:t>
            </a:r>
            <a:endParaRPr lang="en-US" altLang="zh-CN" sz="5400" b="1" cap="all" dirty="0">
              <a:solidFill>
                <a:srgbClr val="64AB83"/>
              </a:solidFill>
              <a:cs typeface="+mn-ea"/>
              <a:sym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 name="文本框 2"/>
          <p:cNvSpPr txBox="1"/>
          <p:nvPr/>
        </p:nvSpPr>
        <p:spPr>
          <a:xfrm>
            <a:off x="11430" y="0"/>
            <a:ext cx="7906443" cy="6894195"/>
          </a:xfrm>
          <a:prstGeom prst="rect">
            <a:avLst/>
          </a:prstGeom>
          <a:noFill/>
        </p:spPr>
        <p:txBody>
          <a:bodyPr wrap="square">
            <a:spAutoFit/>
          </a:bodyPr>
          <a:lstStyle/>
          <a:p>
            <a:pPr indent="266700" algn="just" fontAlgn="ctr">
              <a:buNone/>
            </a:pP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is late at night. You wander empty streets, heart pounding, muscles tense, sensing danger nearby. Now imagine the same situation, but without these responses. Would you still feel afraid? Experiences like this unveil a profound truth: our minds are not just products of the brain but emerge from its constant dialogue with the body.</a:t>
            </a:r>
            <a:endPar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the heart of this connection is the </a:t>
            </a:r>
            <a:r>
              <a:rPr lang="en-US" altLang="zh-CN" sz="17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vagus</a:t>
            </a: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nerve (</a:t>
            </a:r>
            <a:r>
              <a:rPr lang="zh-CN" altLang="en-US"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神经</a:t>
            </a: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the body’s longest nerve. It winds its way from the brain throughout the head and trunk, issuing commands to our organs and receiving feelings from them. Much of the confusing range of functions it regulates are automatic and operate without conscious control. These complex responses engage a group of neural networks that link brain and body. The </a:t>
            </a:r>
            <a:r>
              <a:rPr lang="en-US" altLang="zh-CN" sz="17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vagus</a:t>
            </a: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nerve is, in one way of thinking, the </a:t>
            </a:r>
            <a:r>
              <a:rPr lang="en-US" altLang="zh-CN" sz="1700" b="1"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conduit</a:t>
            </a: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the mind.</a:t>
            </a:r>
            <a:endPar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primary function of the </a:t>
            </a:r>
            <a:r>
              <a:rPr lang="en-US" altLang="zh-CN" sz="17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vagus</a:t>
            </a: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nerve is to dampen the body’s responses. After a fear episode, for example, the body’s powerful, life-saving threat response must be ended to restore resting heartbeat, breathing, blood flow and the rest. So powerful is its influence that the </a:t>
            </a:r>
            <a:r>
              <a:rPr lang="en-US" altLang="zh-CN" sz="17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vagus</a:t>
            </a: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nerve can literally stop the beating heart. Conversely, it can also stimulate bodily responses by releasing the brakes to accelerate.</a:t>
            </a:r>
            <a:endPar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altLang="zh-CN" sz="17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vagus</a:t>
            </a: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nerve is the biological basis for many new therapies (</a:t>
            </a:r>
            <a:r>
              <a:rPr lang="zh-CN" altLang="en-US"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疗法</a:t>
            </a: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worldwide. </a:t>
            </a:r>
            <a:r>
              <a:rPr lang="en-US" altLang="zh-CN" sz="1700" kern="100" dirty="0">
                <a:solidFill>
                  <a:srgbClr val="000000"/>
                </a:solidFill>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However</a:t>
            </a: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some people have taken the </a:t>
            </a:r>
            <a:r>
              <a:rPr lang="en-US" altLang="zh-CN" sz="17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vagus</a:t>
            </a: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nerve’s wide-ranging bodily influence as an invitation to engage in false science. In some corners of the Internet, so-called polyvagal therapy—physical or breathing exercises that some claim reset the </a:t>
            </a:r>
            <a:r>
              <a:rPr lang="en-US" altLang="zh-CN" sz="17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vagus</a:t>
            </a: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nerve — is proposed to address just about any disorder of the mind or body. There’s little evidence that these popular therapies are anything but comfort.</a:t>
            </a:r>
            <a:endPar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altLang="zh-CN" sz="17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vagus</a:t>
            </a: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nerve doesn’t need to be a cure for everything — its worth appreciating all on its own. Neuroscientists compare the </a:t>
            </a:r>
            <a:r>
              <a:rPr lang="en-US" altLang="zh-CN" sz="17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vagus</a:t>
            </a:r>
            <a:r>
              <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an orchestra conductor, harmonizing bodily systems to compose our conscious experience. Professor Linda Rinaman once said, “We’re not just brains in jars. Our thoughts and feelings are rooted in flesh and blood.”</a:t>
            </a:r>
            <a:endParaRPr lang="en-US" altLang="zh-CN" sz="1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文本框 3"/>
          <p:cNvSpPr txBox="1"/>
          <p:nvPr/>
        </p:nvSpPr>
        <p:spPr>
          <a:xfrm>
            <a:off x="8042787" y="0"/>
            <a:ext cx="4149213" cy="6632585"/>
          </a:xfrm>
          <a:prstGeom prst="rect">
            <a:avLst/>
          </a:prstGeom>
          <a:noFill/>
          <a:ln w="25400">
            <a:solidFill>
              <a:srgbClr val="9AAABA"/>
            </a:solidFill>
          </a:ln>
        </p:spPr>
        <p:txBody>
          <a:bodyPr wrap="square">
            <a:spAutoFit/>
          </a:bodyPr>
          <a:lstStyle/>
          <a:p>
            <a:pPr algn="just" eaLnBrk="0">
              <a:buNone/>
              <a:tabLst>
                <a:tab pos="266700" algn="l"/>
              </a:tabLst>
            </a:pPr>
            <a:r>
              <a:rPr lang="en-US" altLang="zh-CN" sz="1700" b="1" dirty="0">
                <a:solidFill>
                  <a:srgbClr val="000000"/>
                </a:solidFill>
                <a:effectLst/>
                <a:latin typeface="Times New Roman" panose="02020603050405020304" pitchFamily="18" charset="0"/>
                <a:ea typeface="等线" panose="02010600030101010101" pitchFamily="2" charset="-122"/>
              </a:rPr>
              <a:t>32. How does the author introduce the topic in paragraph 1?</a:t>
            </a:r>
            <a:endParaRPr lang="en-US" altLang="zh-CN" sz="17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A. By sharing a story.	</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B. By creating a scene.</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C. By asking a question.	</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D. By defining a concept.</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b="1" dirty="0">
                <a:solidFill>
                  <a:srgbClr val="000000"/>
                </a:solidFill>
                <a:effectLst/>
                <a:latin typeface="Times New Roman" panose="02020603050405020304" pitchFamily="18" charset="0"/>
                <a:ea typeface="等线" panose="02010600030101010101" pitchFamily="2" charset="-122"/>
              </a:rPr>
              <a:t>33. What does the underlined word “</a:t>
            </a:r>
            <a:r>
              <a:rPr lang="en-US" altLang="zh-CN" sz="1700" b="1" u="sng" dirty="0">
                <a:solidFill>
                  <a:srgbClr val="000000"/>
                </a:solidFill>
                <a:effectLst/>
                <a:latin typeface="Times New Roman" panose="02020603050405020304" pitchFamily="18" charset="0"/>
                <a:ea typeface="等线" panose="02010600030101010101" pitchFamily="2" charset="-122"/>
              </a:rPr>
              <a:t>conduit</a:t>
            </a:r>
            <a:r>
              <a:rPr lang="en-US" altLang="zh-CN" sz="1700" b="1" dirty="0">
                <a:solidFill>
                  <a:srgbClr val="000000"/>
                </a:solidFill>
                <a:effectLst/>
                <a:latin typeface="Times New Roman" panose="02020603050405020304" pitchFamily="18" charset="0"/>
                <a:ea typeface="等线" panose="02010600030101010101" pitchFamily="2" charset="-122"/>
              </a:rPr>
              <a:t>” in paragraph 2 mean?</a:t>
            </a:r>
            <a:endParaRPr lang="en-US" altLang="zh-CN" sz="17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A. Channel.	B. Product.	</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C. Mirror.		D. Nature.</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b="1" dirty="0">
                <a:solidFill>
                  <a:srgbClr val="000000"/>
                </a:solidFill>
                <a:effectLst/>
                <a:latin typeface="Times New Roman" panose="02020603050405020304" pitchFamily="18" charset="0"/>
                <a:ea typeface="等线" panose="02010600030101010101" pitchFamily="2" charset="-122"/>
              </a:rPr>
              <a:t>34. What does paragraph 4 mainly talk about?</a:t>
            </a:r>
            <a:endParaRPr lang="en-US" altLang="zh-CN" sz="17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A. The popularity of a biological treatment</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B. The effectiveness of breathing exercises.</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C. The misuse of unproven nerve therapies.</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D. The evidence of </a:t>
            </a:r>
            <a:r>
              <a:rPr lang="en-US" altLang="zh-CN" sz="1700" dirty="0" err="1">
                <a:solidFill>
                  <a:srgbClr val="000000"/>
                </a:solidFill>
                <a:effectLst/>
                <a:latin typeface="Times New Roman" panose="02020603050405020304" pitchFamily="18" charset="0"/>
                <a:ea typeface="等线" panose="02010600030101010101" pitchFamily="2" charset="-122"/>
              </a:rPr>
              <a:t>vagus</a:t>
            </a:r>
            <a:r>
              <a:rPr lang="en-US" altLang="zh-CN" sz="1700" dirty="0">
                <a:solidFill>
                  <a:srgbClr val="000000"/>
                </a:solidFill>
                <a:effectLst/>
                <a:latin typeface="Times New Roman" panose="02020603050405020304" pitchFamily="18" charset="0"/>
                <a:ea typeface="等线" panose="02010600030101010101" pitchFamily="2" charset="-122"/>
              </a:rPr>
              <a:t> nerve’s functions.</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b="1" dirty="0">
                <a:solidFill>
                  <a:srgbClr val="000000"/>
                </a:solidFill>
                <a:effectLst/>
                <a:latin typeface="Times New Roman" panose="02020603050405020304" pitchFamily="18" charset="0"/>
                <a:ea typeface="等线" panose="02010600030101010101" pitchFamily="2" charset="-122"/>
              </a:rPr>
              <a:t>35. What do Linda Rinaman’s words imply?</a:t>
            </a:r>
            <a:endParaRPr lang="en-US" altLang="zh-CN" sz="17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A. Blood circulation determines our emotions.</a:t>
            </a:r>
            <a:endParaRPr lang="en-US" altLang="zh-CN" sz="1700" dirty="0">
              <a:solidFill>
                <a:srgbClr val="000000"/>
              </a:solidFill>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B. Physical health is unrelated to mental states.</a:t>
            </a:r>
            <a:endParaRPr lang="en-US" altLang="zh-CN" sz="17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C. Body and mind interact to form experiences.</a:t>
            </a:r>
            <a:endParaRPr lang="en-US" altLang="zh-CN" sz="1700" dirty="0">
              <a:solidFill>
                <a:srgbClr val="000000"/>
              </a:solidFill>
              <a:latin typeface="Times New Roman" panose="02020603050405020304" pitchFamily="18" charset="0"/>
              <a:ea typeface="等线" panose="02010600030101010101" pitchFamily="2" charset="-122"/>
            </a:endParaRPr>
          </a:p>
          <a:p>
            <a:pPr algn="just" eaLnBrk="0">
              <a:buNone/>
              <a:tabLst>
                <a:tab pos="266700" algn="l"/>
              </a:tabLst>
            </a:pPr>
            <a:r>
              <a:rPr lang="en-US" altLang="zh-CN" sz="1700" dirty="0">
                <a:solidFill>
                  <a:srgbClr val="000000"/>
                </a:solidFill>
                <a:effectLst/>
                <a:latin typeface="Times New Roman" panose="02020603050405020304" pitchFamily="18" charset="0"/>
                <a:ea typeface="等线" panose="02010600030101010101" pitchFamily="2" charset="-122"/>
              </a:rPr>
              <a:t>D. Our brain stores feelings separate from body.</a:t>
            </a:r>
            <a:endParaRPr lang="en-US" altLang="zh-CN" sz="1700" dirty="0">
              <a:solidFill>
                <a:srgbClr val="000000"/>
              </a:solidFill>
              <a:effectLst/>
              <a:latin typeface="Times New Roman" panose="02020603050405020304" pitchFamily="18" charset="0"/>
              <a:ea typeface="等线" panose="02010600030101010101" pitchFamily="2" charset="-122"/>
            </a:endParaRPr>
          </a:p>
        </p:txBody>
      </p:sp>
      <p:sp>
        <p:nvSpPr>
          <p:cNvPr id="5" name="矩形: 圆角 4"/>
          <p:cNvSpPr/>
          <p:nvPr/>
        </p:nvSpPr>
        <p:spPr>
          <a:xfrm>
            <a:off x="260639" y="96818"/>
            <a:ext cx="7605067" cy="239084"/>
          </a:xfrm>
          <a:prstGeom prst="roundRect">
            <a:avLst/>
          </a:prstGeom>
          <a:solidFill>
            <a:srgbClr val="FFC0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圆角 5"/>
          <p:cNvSpPr/>
          <p:nvPr/>
        </p:nvSpPr>
        <p:spPr>
          <a:xfrm>
            <a:off x="86468" y="342524"/>
            <a:ext cx="7788569" cy="226643"/>
          </a:xfrm>
          <a:prstGeom prst="roundRect">
            <a:avLst/>
          </a:prstGeom>
          <a:solidFill>
            <a:srgbClr val="FFC0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圆角 6"/>
          <p:cNvSpPr/>
          <p:nvPr/>
        </p:nvSpPr>
        <p:spPr>
          <a:xfrm>
            <a:off x="89579" y="588230"/>
            <a:ext cx="1524618" cy="223533"/>
          </a:xfrm>
          <a:prstGeom prst="roundRect">
            <a:avLst/>
          </a:prstGeom>
          <a:solidFill>
            <a:srgbClr val="FFC0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矩形: 圆角 7"/>
          <p:cNvSpPr/>
          <p:nvPr/>
        </p:nvSpPr>
        <p:spPr>
          <a:xfrm>
            <a:off x="8160774" y="780160"/>
            <a:ext cx="2128584" cy="271892"/>
          </a:xfrm>
          <a:prstGeom prst="roundRect">
            <a:avLst/>
          </a:prstGeom>
          <a:solidFill>
            <a:srgbClr val="FFC0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圆角 8"/>
          <p:cNvSpPr/>
          <p:nvPr/>
        </p:nvSpPr>
        <p:spPr>
          <a:xfrm>
            <a:off x="304800" y="1350234"/>
            <a:ext cx="7541341" cy="203264"/>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圆角 9"/>
          <p:cNvSpPr/>
          <p:nvPr/>
        </p:nvSpPr>
        <p:spPr>
          <a:xfrm>
            <a:off x="142569" y="1630452"/>
            <a:ext cx="3652684" cy="208179"/>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圆角 10"/>
          <p:cNvSpPr/>
          <p:nvPr/>
        </p:nvSpPr>
        <p:spPr>
          <a:xfrm>
            <a:off x="0" y="2166310"/>
            <a:ext cx="5417574" cy="222929"/>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圆角 11"/>
          <p:cNvSpPr/>
          <p:nvPr/>
        </p:nvSpPr>
        <p:spPr>
          <a:xfrm>
            <a:off x="8121444" y="2131897"/>
            <a:ext cx="1115961" cy="218013"/>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圆角 12"/>
          <p:cNvSpPr/>
          <p:nvPr/>
        </p:nvSpPr>
        <p:spPr>
          <a:xfrm>
            <a:off x="963561" y="4206504"/>
            <a:ext cx="6882581" cy="218012"/>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圆角 13"/>
          <p:cNvSpPr/>
          <p:nvPr/>
        </p:nvSpPr>
        <p:spPr>
          <a:xfrm>
            <a:off x="0" y="4526053"/>
            <a:ext cx="3303639" cy="114774"/>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矩形: 圆角 14"/>
          <p:cNvSpPr/>
          <p:nvPr/>
        </p:nvSpPr>
        <p:spPr>
          <a:xfrm>
            <a:off x="5830529" y="5042246"/>
            <a:ext cx="2089355" cy="188515"/>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圆角 15"/>
          <p:cNvSpPr/>
          <p:nvPr/>
        </p:nvSpPr>
        <p:spPr>
          <a:xfrm>
            <a:off x="0" y="5263472"/>
            <a:ext cx="4729316" cy="203263"/>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圆角 16"/>
          <p:cNvSpPr/>
          <p:nvPr/>
        </p:nvSpPr>
        <p:spPr>
          <a:xfrm>
            <a:off x="8023123" y="3768968"/>
            <a:ext cx="3859161" cy="163935"/>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圆角 17"/>
          <p:cNvSpPr/>
          <p:nvPr/>
        </p:nvSpPr>
        <p:spPr>
          <a:xfrm>
            <a:off x="653844" y="6335190"/>
            <a:ext cx="7182465" cy="203262"/>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矩形: 圆角 18"/>
          <p:cNvSpPr/>
          <p:nvPr/>
        </p:nvSpPr>
        <p:spPr>
          <a:xfrm>
            <a:off x="78658" y="6556415"/>
            <a:ext cx="855407" cy="218011"/>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矩形: 圆角 19"/>
          <p:cNvSpPr/>
          <p:nvPr/>
        </p:nvSpPr>
        <p:spPr>
          <a:xfrm>
            <a:off x="2517058" y="5809164"/>
            <a:ext cx="5378246" cy="218010"/>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圆角 20"/>
          <p:cNvSpPr/>
          <p:nvPr/>
        </p:nvSpPr>
        <p:spPr>
          <a:xfrm>
            <a:off x="113071" y="6050054"/>
            <a:ext cx="4763729" cy="183598"/>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矩形: 圆角 21"/>
          <p:cNvSpPr/>
          <p:nvPr/>
        </p:nvSpPr>
        <p:spPr>
          <a:xfrm>
            <a:off x="5722375" y="612815"/>
            <a:ext cx="2133599" cy="183598"/>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矩形: 圆角 22"/>
          <p:cNvSpPr/>
          <p:nvPr/>
        </p:nvSpPr>
        <p:spPr>
          <a:xfrm>
            <a:off x="0" y="843873"/>
            <a:ext cx="6656439" cy="188514"/>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矩形: 圆角 23"/>
          <p:cNvSpPr/>
          <p:nvPr/>
        </p:nvSpPr>
        <p:spPr>
          <a:xfrm>
            <a:off x="8077201" y="5553523"/>
            <a:ext cx="3967315" cy="218011"/>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矩形: 圆角 24"/>
          <p:cNvSpPr/>
          <p:nvPr/>
        </p:nvSpPr>
        <p:spPr>
          <a:xfrm>
            <a:off x="8077199" y="5794416"/>
            <a:ext cx="1224117" cy="193430"/>
          </a:xfrm>
          <a:prstGeom prst="roundRect">
            <a:avLst/>
          </a:prstGeom>
          <a:solidFill>
            <a:srgbClr val="F36863">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left)">
                                      <p:cBhvr>
                                        <p:cTn id="84" dur="500"/>
                                        <p:tgtEl>
                                          <p:spTgt spid="22"/>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left)">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left)">
                                      <p:cBhvr>
                                        <p:cTn id="93" dur="500"/>
                                        <p:tgtEl>
                                          <p:spTgt spid="24"/>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691" y="83127"/>
            <a:ext cx="11887200" cy="6587837"/>
          </a:xfrm>
          <a:prstGeom prst="rect">
            <a:avLst/>
          </a:prstGeom>
          <a:solidFill>
            <a:schemeClr val="bg1">
              <a:alpha val="47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93747" y="277350"/>
            <a:ext cx="5265878" cy="5816977"/>
          </a:xfrm>
          <a:prstGeom prst="rect">
            <a:avLst/>
          </a:prstGeom>
          <a:noFill/>
        </p:spPr>
        <p:txBody>
          <a:bodyPr wrap="square">
            <a:spAutoFit/>
          </a:bodyPr>
          <a:lstStyle/>
          <a:p>
            <a:pPr marL="342900" indent="-342900">
              <a:spcBef>
                <a:spcPts val="600"/>
              </a:spcBef>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心怦怦跳</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spcBef>
                <a:spcPts val="600"/>
              </a:spcBef>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肌肉紧张</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spcBef>
                <a:spcPts val="600"/>
              </a:spcBef>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揭示深刻的真理</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spcBef>
                <a:spcPts val="600"/>
              </a:spcBef>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蜿蜒前行</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spcBef>
                <a:spcPts val="600"/>
              </a:spcBef>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发布命令</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spcBef>
                <a:spcPts val="600"/>
              </a:spcBef>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调节功能</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spcBef>
                <a:spcPts val="600"/>
              </a:spcBef>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无意识操作</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spcBef>
                <a:spcPts val="600"/>
              </a:spcBef>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抑制身体的反应</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spcBef>
                <a:spcPts val="600"/>
              </a:spcBef>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强有力的挽救生命威胁的应对措施</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spcBef>
                <a:spcPts val="600"/>
              </a:spcBef>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解决精神障碍</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spcBef>
                <a:spcPts val="600"/>
              </a:spcBef>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一点也不</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spcBef>
                <a:spcPts val="600"/>
              </a:spcBef>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治疗方法</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spcBef>
                <a:spcPts val="600"/>
              </a:spcBef>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根植于血肉之中</a:t>
            </a:r>
            <a:endParaRPr lang="en-US" altLang="zh-CN" sz="2400" b="1" dirty="0">
              <a:solidFill>
                <a:srgbClr val="000000"/>
              </a:solidFill>
              <a:latin typeface="Times New Roman" panose="02020603050405020304" pitchFamily="18" charset="0"/>
              <a:ea typeface="等线" panose="02010600030101010101" pitchFamily="2" charset="-122"/>
            </a:endParaRPr>
          </a:p>
        </p:txBody>
      </p:sp>
      <p:sp>
        <p:nvSpPr>
          <p:cNvPr id="4" name="文本框 3"/>
          <p:cNvSpPr txBox="1"/>
          <p:nvPr/>
        </p:nvSpPr>
        <p:spPr>
          <a:xfrm>
            <a:off x="5728996" y="261800"/>
            <a:ext cx="6344816" cy="5816977"/>
          </a:xfrm>
          <a:prstGeom prst="rect">
            <a:avLst/>
          </a:prstGeom>
          <a:noFill/>
        </p:spPr>
        <p:txBody>
          <a:bodyPr wrap="square">
            <a:spAutoFit/>
          </a:bodyPr>
          <a:lstStyle/>
          <a:p>
            <a:pPr>
              <a:spcBef>
                <a:spcPts val="600"/>
              </a:spcBef>
            </a:pPr>
            <a:r>
              <a:rPr lang="en-US" altLang="zh-CN" sz="2400" b="1" dirty="0">
                <a:solidFill>
                  <a:srgbClr val="000000"/>
                </a:solidFill>
                <a:latin typeface="Times New Roman" panose="02020603050405020304" pitchFamily="18" charset="0"/>
                <a:ea typeface="等线" panose="02010600030101010101" pitchFamily="2" charset="-122"/>
              </a:rPr>
              <a:t>pounding heart/ beating heart</a:t>
            </a:r>
            <a:endParaRPr lang="en-US" altLang="zh-CN" sz="2400" b="1" dirty="0">
              <a:solidFill>
                <a:srgbClr val="000000"/>
              </a:solidFill>
              <a:latin typeface="Times New Roman" panose="02020603050405020304" pitchFamily="18" charset="0"/>
              <a:ea typeface="等线" panose="02010600030101010101" pitchFamily="2" charset="-122"/>
            </a:endParaRPr>
          </a:p>
          <a:p>
            <a:pPr>
              <a:spcBef>
                <a:spcPts val="600"/>
              </a:spcBef>
            </a:pPr>
            <a:r>
              <a:rPr lang="en-US" altLang="zh-CN" sz="2400" b="1" dirty="0">
                <a:solidFill>
                  <a:srgbClr val="000000"/>
                </a:solidFill>
                <a:latin typeface="Times New Roman" panose="02020603050405020304" pitchFamily="18" charset="0"/>
                <a:ea typeface="等线" panose="02010600030101010101" pitchFamily="2" charset="-122"/>
              </a:rPr>
              <a:t>tense muscles</a:t>
            </a:r>
            <a:endParaRPr lang="en-US" altLang="zh-CN" sz="2400" b="1" dirty="0">
              <a:solidFill>
                <a:srgbClr val="000000"/>
              </a:solidFill>
              <a:latin typeface="Times New Roman" panose="02020603050405020304" pitchFamily="18" charset="0"/>
              <a:ea typeface="等线" panose="02010600030101010101" pitchFamily="2" charset="-122"/>
            </a:endParaRPr>
          </a:p>
          <a:p>
            <a:pPr>
              <a:spcBef>
                <a:spcPts val="600"/>
              </a:spcBef>
            </a:pPr>
            <a:r>
              <a:rPr lang="en-US" altLang="zh-CN" sz="2400" b="1" dirty="0">
                <a:solidFill>
                  <a:srgbClr val="000000"/>
                </a:solidFill>
                <a:latin typeface="Times New Roman" panose="02020603050405020304" pitchFamily="18" charset="0"/>
                <a:ea typeface="等线" panose="02010600030101010101" pitchFamily="2" charset="-122"/>
              </a:rPr>
              <a:t>unveil a profound truth</a:t>
            </a:r>
            <a:endParaRPr lang="en-US" altLang="zh-CN" sz="2400" b="1" dirty="0">
              <a:solidFill>
                <a:srgbClr val="000000"/>
              </a:solidFill>
              <a:latin typeface="Times New Roman" panose="02020603050405020304" pitchFamily="18" charset="0"/>
              <a:ea typeface="等线" panose="02010600030101010101" pitchFamily="2" charset="-122"/>
            </a:endParaRPr>
          </a:p>
          <a:p>
            <a:pPr>
              <a:spcBef>
                <a:spcPts val="600"/>
              </a:spcBef>
            </a:pPr>
            <a:r>
              <a:rPr lang="en-US" altLang="zh-CN" sz="2400" b="1" dirty="0">
                <a:solidFill>
                  <a:srgbClr val="000000"/>
                </a:solidFill>
                <a:latin typeface="Times New Roman" panose="02020603050405020304" pitchFamily="18" charset="0"/>
                <a:ea typeface="等线" panose="02010600030101010101" pitchFamily="2" charset="-122"/>
              </a:rPr>
              <a:t>wind its way</a:t>
            </a:r>
            <a:endParaRPr lang="en-US" altLang="zh-CN" sz="2400" b="1" dirty="0">
              <a:solidFill>
                <a:srgbClr val="000000"/>
              </a:solidFill>
              <a:latin typeface="Times New Roman" panose="02020603050405020304" pitchFamily="18" charset="0"/>
              <a:ea typeface="等线" panose="02010600030101010101" pitchFamily="2" charset="-122"/>
            </a:endParaRPr>
          </a:p>
          <a:p>
            <a:pPr>
              <a:spcBef>
                <a:spcPts val="600"/>
              </a:spcBef>
            </a:pPr>
            <a:r>
              <a:rPr lang="en-US" altLang="zh-CN" sz="2400" b="1" dirty="0">
                <a:solidFill>
                  <a:srgbClr val="000000"/>
                </a:solidFill>
                <a:latin typeface="Times New Roman" panose="02020603050405020304" pitchFamily="18" charset="0"/>
                <a:ea typeface="等线" panose="02010600030101010101" pitchFamily="2" charset="-122"/>
              </a:rPr>
              <a:t>issue commands</a:t>
            </a:r>
            <a:endParaRPr lang="en-US" altLang="zh-CN" sz="2400" b="1" dirty="0">
              <a:solidFill>
                <a:srgbClr val="000000"/>
              </a:solidFill>
              <a:latin typeface="Times New Roman" panose="02020603050405020304" pitchFamily="18" charset="0"/>
              <a:ea typeface="等线" panose="02010600030101010101" pitchFamily="2" charset="-122"/>
            </a:endParaRPr>
          </a:p>
          <a:p>
            <a:pPr>
              <a:spcBef>
                <a:spcPts val="600"/>
              </a:spcBef>
            </a:pPr>
            <a:r>
              <a:rPr lang="en-US" altLang="zh-CN" sz="2400" b="1" dirty="0">
                <a:solidFill>
                  <a:srgbClr val="000000"/>
                </a:solidFill>
                <a:latin typeface="Times New Roman" panose="02020603050405020304" pitchFamily="18" charset="0"/>
                <a:ea typeface="等线" panose="02010600030101010101" pitchFamily="2" charset="-122"/>
              </a:rPr>
              <a:t>regulate functions</a:t>
            </a:r>
            <a:endParaRPr lang="en-US" altLang="zh-CN" sz="2400" b="1" dirty="0">
              <a:solidFill>
                <a:srgbClr val="000000"/>
              </a:solidFill>
              <a:latin typeface="Times New Roman" panose="02020603050405020304" pitchFamily="18" charset="0"/>
              <a:ea typeface="等线" panose="02010600030101010101" pitchFamily="2" charset="-122"/>
            </a:endParaRPr>
          </a:p>
          <a:p>
            <a:pPr>
              <a:spcBef>
                <a:spcPts val="600"/>
              </a:spcBef>
            </a:pPr>
            <a:r>
              <a:rPr lang="en-US" altLang="zh-CN" sz="2400" b="1" dirty="0">
                <a:solidFill>
                  <a:srgbClr val="000000"/>
                </a:solidFill>
                <a:latin typeface="Times New Roman" panose="02020603050405020304" pitchFamily="18" charset="0"/>
                <a:ea typeface="等线" panose="02010600030101010101" pitchFamily="2" charset="-122"/>
              </a:rPr>
              <a:t>operate without conscious control</a:t>
            </a:r>
            <a:endParaRPr lang="en-US" altLang="zh-CN" sz="2400" b="1" dirty="0">
              <a:solidFill>
                <a:srgbClr val="000000"/>
              </a:solidFill>
              <a:latin typeface="Times New Roman" panose="02020603050405020304" pitchFamily="18" charset="0"/>
              <a:ea typeface="等线" panose="02010600030101010101" pitchFamily="2" charset="-122"/>
            </a:endParaRPr>
          </a:p>
          <a:p>
            <a:pPr>
              <a:spcBef>
                <a:spcPts val="600"/>
              </a:spcBef>
            </a:pPr>
            <a:r>
              <a:rPr lang="en-US" altLang="zh-CN" sz="2400" b="1" dirty="0">
                <a:solidFill>
                  <a:srgbClr val="000000"/>
                </a:solidFill>
                <a:latin typeface="Times New Roman" panose="02020603050405020304" pitchFamily="18" charset="0"/>
                <a:ea typeface="等线" panose="02010600030101010101" pitchFamily="2" charset="-122"/>
              </a:rPr>
              <a:t>dampen the body’s responses</a:t>
            </a:r>
            <a:endParaRPr lang="en-US" altLang="zh-CN" sz="2400" b="1" dirty="0">
              <a:solidFill>
                <a:srgbClr val="000000"/>
              </a:solidFill>
              <a:latin typeface="Times New Roman" panose="02020603050405020304" pitchFamily="18" charset="0"/>
              <a:ea typeface="等线" panose="02010600030101010101" pitchFamily="2" charset="-122"/>
            </a:endParaRPr>
          </a:p>
          <a:p>
            <a:pPr>
              <a:spcBef>
                <a:spcPts val="600"/>
              </a:spcBef>
            </a:pPr>
            <a:r>
              <a:rPr lang="en-US" altLang="zh-CN" sz="2400" b="1" dirty="0">
                <a:solidFill>
                  <a:srgbClr val="000000"/>
                </a:solidFill>
                <a:latin typeface="Times New Roman" panose="02020603050405020304" pitchFamily="18" charset="0"/>
                <a:ea typeface="等线" panose="02010600030101010101" pitchFamily="2" charset="-122"/>
              </a:rPr>
              <a:t>powerful, life-saving threat response</a:t>
            </a:r>
            <a:endParaRPr lang="en-US" altLang="zh-CN" sz="2400" b="1" dirty="0">
              <a:solidFill>
                <a:srgbClr val="000000"/>
              </a:solidFill>
              <a:latin typeface="Times New Roman" panose="02020603050405020304" pitchFamily="18" charset="0"/>
              <a:ea typeface="等线" panose="02010600030101010101" pitchFamily="2" charset="-122"/>
            </a:endParaRPr>
          </a:p>
          <a:p>
            <a:pPr>
              <a:spcBef>
                <a:spcPts val="600"/>
              </a:spcBef>
            </a:pPr>
            <a:r>
              <a:rPr lang="en-US" altLang="zh-CN" sz="2400" b="1" dirty="0">
                <a:solidFill>
                  <a:srgbClr val="000000"/>
                </a:solidFill>
                <a:latin typeface="Times New Roman" panose="02020603050405020304" pitchFamily="18" charset="0"/>
                <a:ea typeface="等线" panose="02010600030101010101" pitchFamily="2" charset="-122"/>
              </a:rPr>
              <a:t>address disorder of the mind</a:t>
            </a:r>
            <a:endParaRPr lang="en-US" altLang="zh-CN" sz="2400" b="1" dirty="0">
              <a:solidFill>
                <a:srgbClr val="000000"/>
              </a:solidFill>
              <a:latin typeface="Times New Roman" panose="02020603050405020304" pitchFamily="18" charset="0"/>
              <a:ea typeface="等线" panose="02010600030101010101" pitchFamily="2" charset="-122"/>
            </a:endParaRPr>
          </a:p>
          <a:p>
            <a:pPr>
              <a:spcBef>
                <a:spcPts val="600"/>
              </a:spcBef>
            </a:pPr>
            <a:r>
              <a:rPr lang="en-US" altLang="zh-CN" sz="2400" b="1" dirty="0">
                <a:solidFill>
                  <a:srgbClr val="000000"/>
                </a:solidFill>
                <a:latin typeface="Times New Roman" panose="02020603050405020304" pitchFamily="18" charset="0"/>
                <a:ea typeface="等线" panose="02010600030101010101" pitchFamily="2" charset="-122"/>
              </a:rPr>
              <a:t>anything but</a:t>
            </a:r>
            <a:endParaRPr lang="en-US" altLang="zh-CN" sz="2400" b="1" dirty="0">
              <a:solidFill>
                <a:srgbClr val="000000"/>
              </a:solidFill>
              <a:latin typeface="Times New Roman" panose="02020603050405020304" pitchFamily="18" charset="0"/>
              <a:ea typeface="等线" panose="02010600030101010101" pitchFamily="2" charset="-122"/>
            </a:endParaRPr>
          </a:p>
          <a:p>
            <a:pPr>
              <a:spcBef>
                <a:spcPts val="600"/>
              </a:spcBef>
            </a:pPr>
            <a:r>
              <a:rPr lang="en-US" altLang="zh-CN" sz="2400" b="1" dirty="0">
                <a:solidFill>
                  <a:srgbClr val="000000"/>
                </a:solidFill>
                <a:latin typeface="Times New Roman" panose="02020603050405020304" pitchFamily="18" charset="0"/>
                <a:ea typeface="等线" panose="02010600030101010101" pitchFamily="2" charset="-122"/>
              </a:rPr>
              <a:t>a cure for</a:t>
            </a:r>
            <a:endParaRPr lang="en-US" altLang="zh-CN" sz="2400" b="1" dirty="0">
              <a:solidFill>
                <a:srgbClr val="000000"/>
              </a:solidFill>
              <a:latin typeface="Times New Roman" panose="02020603050405020304" pitchFamily="18" charset="0"/>
              <a:ea typeface="等线" panose="02010600030101010101" pitchFamily="2" charset="-122"/>
            </a:endParaRPr>
          </a:p>
          <a:p>
            <a:pPr>
              <a:spcBef>
                <a:spcPts val="600"/>
              </a:spcBef>
            </a:pPr>
            <a:r>
              <a:rPr lang="en-US" altLang="zh-CN" sz="2400" b="1" dirty="0">
                <a:solidFill>
                  <a:srgbClr val="000000"/>
                </a:solidFill>
                <a:latin typeface="Times New Roman" panose="02020603050405020304" pitchFamily="18" charset="0"/>
                <a:ea typeface="等线" panose="02010600030101010101" pitchFamily="2" charset="-122"/>
              </a:rPr>
              <a:t>be rooted in flesh and blood</a:t>
            </a:r>
            <a:endParaRPr lang="en-US" altLang="zh-CN" sz="2400" b="1" dirty="0">
              <a:solidFill>
                <a:srgbClr val="000000"/>
              </a:solidFill>
              <a:latin typeface="Times New Roman" panose="02020603050405020304" pitchFamily="18" charset="0"/>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arn(inVertical)">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barn(inVertical)">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barn(inVertical)">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barn(inVertical)">
                                      <p:cBhvr>
                                        <p:cTn id="6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0067" y="2082634"/>
            <a:ext cx="5314791"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r>
              <a:rPr kumimoji="0" lang="zh-CN" altLang="en-US" sz="66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七选五</a:t>
            </a:r>
            <a:r>
              <a:rPr kumimoji="0" lang="en-US" altLang="zh-CN" sz="66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endParaRPr kumimoji="0" lang="en-US" altLang="zh-CN"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人与自我</a:t>
            </a:r>
            <a:r>
              <a:rPr lang="zh-CN" altLang="en-US" sz="3200" b="1" dirty="0">
                <a:solidFill>
                  <a:prstClr val="black"/>
                </a:solidFill>
                <a:latin typeface="Arial" panose="020B0604020202020204"/>
                <a:ea typeface="微软雅黑" panose="020B0503020204020204" pitchFamily="34" charset="-122"/>
              </a:rPr>
              <a:t>：</a:t>
            </a:r>
            <a:r>
              <a:rPr kumimoji="0" lang="en-US" altLang="zh-C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Keys to Healthy Weight and Eating Habits</a:t>
            </a:r>
            <a:endParaRPr lang="zh-CN" altLang="en-US" i="1" dirty="0">
              <a:latin typeface="Calibri" panose="020F0502020204030204" pitchFamily="34" charset="0"/>
              <a:cs typeface="Calibri" panose="020F0502020204030204" pitchFamily="34" charset="0"/>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270171" y="794656"/>
            <a:ext cx="4663751" cy="466375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0" name="文本框 99"/>
          <p:cNvSpPr txBox="1"/>
          <p:nvPr/>
        </p:nvSpPr>
        <p:spPr>
          <a:xfrm>
            <a:off x="97155" y="488315"/>
            <a:ext cx="11257915" cy="6369685"/>
          </a:xfrm>
          <a:prstGeom prst="rect">
            <a:avLst/>
          </a:prstGeom>
          <a:noFill/>
          <a:ln w="9525">
            <a:noFill/>
          </a:ln>
        </p:spPr>
        <p:txBody>
          <a:bodyPr wrap="square">
            <a:spAutoFit/>
          </a:bodyPr>
          <a:lstStyle/>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0" i="0"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2000" b="0"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1"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path to healthy weight </a:t>
            </a:r>
            <a:r>
              <a:rPr kumimoji="0" lang="en-US" sz="2000" b="0"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combines two key elements. Exercise and eating habits form its foundation. Some believe they demand lots of effort or planning. </a:t>
            </a:r>
            <a:r>
              <a:rPr kumimoji="0" lang="en-US" altLang="zh-CN" sz="2000" b="1" i="0" strike="noStrike" kern="100" cap="none" spc="0" normalizeH="0" baseline="0" noProof="0" dirty="0">
                <a:ln>
                  <a:noFill/>
                </a:ln>
                <a:solidFill>
                  <a:srgbClr val="000000"/>
                </a:solidFill>
                <a:effectLst/>
                <a:highlight>
                  <a:srgbClr val="FF00FF"/>
                </a:highlight>
                <a:uLnTx/>
                <a:uFillTx/>
                <a:latin typeface="Times New Roman" panose="02020603050405020304" pitchFamily="18" charset="0"/>
                <a:ea typeface="微软雅黑" panose="020B0503020204020204" pitchFamily="34" charset="-122"/>
                <a:cs typeface="Times New Roman" panose="02020603050405020304" pitchFamily="18" charset="0"/>
              </a:rPr>
              <a:t>But </a:t>
            </a:r>
            <a:r>
              <a:rPr kumimoji="0" lang="en-US" sz="2000" b="0"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that’s not true. </a:t>
            </a:r>
            <a:r>
              <a:rPr kumimoji="0" lang="en-US" altLang="zh-CN" sz="2000" b="1" i="0" strike="noStrike" kern="100" cap="none" spc="0" normalizeH="0" baseline="0" noProof="0" dirty="0">
                <a:ln>
                  <a:noFill/>
                </a:ln>
                <a:solidFill>
                  <a:srgbClr val="000000"/>
                </a:solidFill>
                <a:effectLst/>
                <a:highlight>
                  <a:srgbClr val="FF00FF"/>
                </a:highlight>
                <a:uLnTx/>
                <a:uFillTx/>
                <a:latin typeface="Times New Roman" panose="02020603050405020304" pitchFamily="18" charset="0"/>
                <a:ea typeface="微软雅黑" panose="020B0503020204020204" pitchFamily="34" charset="-122"/>
                <a:cs typeface="Times New Roman" panose="02020603050405020304" pitchFamily="18" charset="0"/>
              </a:rPr>
              <a:t>In fact</a:t>
            </a:r>
            <a:r>
              <a:rPr kumimoji="0" lang="en-US" sz="2000" b="0"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the best way to work them into our lives is by making small changes that gradually become part of our routine. ___36___</a:t>
            </a:r>
            <a:endParaRPr kumimoji="0" lang="en-US" sz="2000" b="1"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1"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Regular Exercise</a:t>
            </a:r>
            <a:endParaRPr kumimoji="0" lang="en-US" sz="2000" b="0"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0"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Teens should get 60+ minutes of daily physical activity. ___37___ All that matters is that each week you get the right balance of activity, including dancing, brisk walking, or stair-climbing. Breaking works into 15-minute “exercise snacks” (e. g., morning yoga, lunchtime walks) throughout the day makes goals more achievable. This strategy avoids burnout while keeping energy steady.</a:t>
            </a:r>
            <a:endParaRPr kumimoji="0" lang="en-US" sz="2000" b="1"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1"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Good Eating Habits</a:t>
            </a:r>
            <a:endParaRPr kumimoji="0" lang="en-US" sz="2000" b="0"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0"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___38___ Actually, crash diets cause weight rebounds. A 2022 study found 80% of teens regained weight post-diet. Therefore, teens should eat a variety of foods, and there’s nothing wrong with the occasional treat. A candy bar somehow beats snapping daily.</a:t>
            </a:r>
            <a:endParaRPr kumimoji="0" lang="en-US" sz="2000" b="0"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0"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To build lasting habits, reshape your mindset. ___39___ When stressed, try brief walks rather than reaching for snacks. Track weekly progress with a checklist—small achievements boost motivation strongly.</a:t>
            </a:r>
            <a:endParaRPr kumimoji="0" lang="en-US" sz="2000" b="0"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0"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1" i="0" strike="noStrike" kern="100" cap="none" spc="0" normalizeH="0" baseline="0" noProof="0" dirty="0">
                <a:ln>
                  <a:noFill/>
                </a:ln>
                <a:solidFill>
                  <a:srgbClr val="000000"/>
                </a:solidFill>
                <a:effectLst/>
                <a:highlight>
                  <a:srgbClr val="FF00FF"/>
                </a:highlight>
                <a:uLnTx/>
                <a:uFillTx/>
                <a:latin typeface="Times New Roman" panose="02020603050405020304" pitchFamily="18" charset="0"/>
                <a:ea typeface="微软雅黑" panose="020B0503020204020204" pitchFamily="34" charset="-122"/>
                <a:cs typeface="Times New Roman" panose="02020603050405020304" pitchFamily="18" charset="0"/>
              </a:rPr>
              <a:t>In conclusion</a:t>
            </a:r>
            <a:r>
              <a:rPr kumimoji="0" lang="en-US" sz="2000" b="0"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creatively design routines blending exercise and nutrition in your own way. ___40___ While others choose gym workouts, you might prefer playing Frisbee with your dog. Knowing what’s right for you will make it a lot easier to do!</a:t>
            </a:r>
            <a:endParaRPr kumimoji="0" lang="en-US" altLang="en-US" sz="2000" b="0" i="0"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nvSpPr>
        <p:spPr>
          <a:xfrm>
            <a:off x="8739729" y="964642"/>
            <a:ext cx="2484280" cy="291402"/>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 name="矩形 1"/>
          <p:cNvSpPr/>
          <p:nvPr/>
        </p:nvSpPr>
        <p:spPr>
          <a:xfrm>
            <a:off x="2963498" y="1238731"/>
            <a:ext cx="6914032" cy="348909"/>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矩形 2"/>
          <p:cNvSpPr/>
          <p:nvPr/>
        </p:nvSpPr>
        <p:spPr>
          <a:xfrm>
            <a:off x="366620" y="1665338"/>
            <a:ext cx="1950085" cy="298450"/>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 name="矩形 3"/>
          <p:cNvSpPr/>
          <p:nvPr/>
        </p:nvSpPr>
        <p:spPr>
          <a:xfrm>
            <a:off x="1375221" y="923513"/>
            <a:ext cx="5438534" cy="335015"/>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矩形 5"/>
          <p:cNvSpPr/>
          <p:nvPr/>
        </p:nvSpPr>
        <p:spPr>
          <a:xfrm>
            <a:off x="388557" y="3504153"/>
            <a:ext cx="2232660" cy="298450"/>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8" name="矩形 7"/>
          <p:cNvSpPr/>
          <p:nvPr/>
        </p:nvSpPr>
        <p:spPr>
          <a:xfrm>
            <a:off x="586293" y="5642979"/>
            <a:ext cx="9406890" cy="298450"/>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 name="矩形 8"/>
          <p:cNvSpPr/>
          <p:nvPr/>
        </p:nvSpPr>
        <p:spPr>
          <a:xfrm>
            <a:off x="2981725" y="4964528"/>
            <a:ext cx="2380615" cy="298450"/>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矩形 10"/>
          <p:cNvSpPr/>
          <p:nvPr/>
        </p:nvSpPr>
        <p:spPr>
          <a:xfrm>
            <a:off x="119381" y="0"/>
            <a:ext cx="3960396" cy="412750"/>
          </a:xfrm>
          <a:prstGeom prst="rect">
            <a:avLst/>
          </a:prstGeom>
          <a:solidFill>
            <a:srgbClr val="62A3A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Step1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读文本大意、理篇章结构</a:t>
            </a:r>
            <a:endPar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文本框 6"/>
          <p:cNvSpPr txBox="1"/>
          <p:nvPr/>
        </p:nvSpPr>
        <p:spPr>
          <a:xfrm>
            <a:off x="4079875" y="0"/>
            <a:ext cx="4594860" cy="4603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General </a:t>
            </a:r>
            <a:r>
              <a:rPr kumimoji="0" lang="en-US" altLang="zh-CN" sz="2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Specific</a:t>
            </a:r>
            <a:r>
              <a:rPr kumimoji="0" lang="en-US" altLang="zh-CN"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mn-ea"/>
              </a:rPr>
              <a:t> </a:t>
            </a:r>
            <a:r>
              <a:rPr kumimoji="0" lang="en-US" altLang="zh-CN" sz="2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kumimoji="0" lang="en-US" altLang="zh-CN" sz="2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mn-ea"/>
              </a:rPr>
              <a:t>General </a:t>
            </a:r>
            <a:r>
              <a:rPr kumimoji="0" lang="en-US" altLang="zh-CN" sz="2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altLang="zh-CN" sz="2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P spid="3" grpId="0" bldLvl="0" animBg="1"/>
      <p:bldP spid="4" grpId="0" bldLvl="0" animBg="1"/>
      <p:bldP spid="6" grpId="0" bldLvl="0" animBg="1"/>
      <p:bldP spid="8" grpId="0" bldLvl="0" animBg="1"/>
      <p:bldP spid="9" grpId="0" bldLvl="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 name="文本框 1"/>
          <p:cNvSpPr txBox="1"/>
          <p:nvPr/>
        </p:nvSpPr>
        <p:spPr>
          <a:xfrm>
            <a:off x="1285240" y="824865"/>
            <a:ext cx="8205470" cy="364617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A. </a:t>
            </a:r>
            <a:r>
              <a:rPr kumimoji="0" lang="zh-CN" altLang="en-US" sz="2200" b="1" i="0" u="none" strike="noStrike" kern="0" cap="none" spc="-100" normalizeH="0" baseline="0" noProof="0" dirty="0">
                <a:ln>
                  <a:noFill/>
                </a:ln>
                <a:solidFill>
                  <a:prstClr val="black"/>
                </a:solidFill>
                <a:effectLst/>
                <a:highlight>
                  <a:srgbClr val="FFFF00"/>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You</a:t>
            </a: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’re </a:t>
            </a:r>
            <a:r>
              <a:rPr kumimoji="0" lang="zh-CN" altLang="en-US" sz="22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all different</a:t>
            </a: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after all.</a:t>
            </a:r>
            <a:endPar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B.</a:t>
            </a:r>
            <a:r>
              <a:rPr kumimoji="0" lang="zh-CN" altLang="en-US" sz="22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Independence </a:t>
            </a: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matters in </a:t>
            </a:r>
            <a:r>
              <a:rPr kumimoji="0" lang="zh-CN" altLang="en-US" sz="22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habit-building</a:t>
            </a: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a:t>
            </a:r>
            <a:endPar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C. View food as fuel, not </a:t>
            </a:r>
            <a:r>
              <a:rPr kumimoji="0" lang="zh-CN" altLang="en-US" sz="22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emotional comfort</a:t>
            </a: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a:t>
            </a:r>
            <a:endPar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D. </a:t>
            </a:r>
            <a:r>
              <a:rPr kumimoji="0" lang="zh-CN" altLang="en-US" sz="22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Low-calorie</a:t>
            </a: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diets ensure </a:t>
            </a:r>
            <a:r>
              <a:rPr kumimoji="0" lang="zh-CN" altLang="en-US" sz="22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steady</a:t>
            </a: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weight loss.</a:t>
            </a:r>
            <a:endPar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E. </a:t>
            </a:r>
            <a:r>
              <a:rPr kumimoji="0" lang="zh-CN" altLang="en-US" sz="22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Eating well </a:t>
            </a: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doesn’t mean </a:t>
            </a:r>
            <a:r>
              <a:rPr kumimoji="0" lang="zh-CN" altLang="en-US" sz="22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dieting over and over.</a:t>
            </a:r>
            <a:endPar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F.</a:t>
            </a:r>
            <a:r>
              <a:rPr kumimoji="0" lang="zh-CN" altLang="en-US" sz="2200" b="1" i="0" u="none" strike="noStrike" kern="0" cap="none" spc="-100" normalizeH="0" baseline="0" noProof="0" dirty="0">
                <a:ln>
                  <a:noFill/>
                </a:ln>
                <a:solidFill>
                  <a:prstClr val="black"/>
                </a:solidFill>
                <a:effectLst/>
                <a:highlight>
                  <a:srgbClr val="FFFF00"/>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It</a:t>
            </a: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doesn’t mean doing </a:t>
            </a:r>
            <a:r>
              <a:rPr kumimoji="0" lang="zh-CN" altLang="en-US" sz="22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tough exercises</a:t>
            </a: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or </a:t>
            </a:r>
            <a:r>
              <a:rPr kumimoji="0" lang="zh-CN" altLang="en-US" sz="22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hitting the gym</a:t>
            </a: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a:t>
            </a:r>
            <a:endPar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G.</a:t>
            </a:r>
            <a:r>
              <a:rPr kumimoji="0" lang="zh-CN" altLang="en-US" sz="2200" b="1" i="0" u="none" strike="noStrike" kern="0" cap="none" spc="-100" normalizeH="0" baseline="0" noProof="0" dirty="0">
                <a:ln>
                  <a:noFill/>
                </a:ln>
                <a:solidFill>
                  <a:prstClr val="black"/>
                </a:solidFill>
                <a:effectLst/>
                <a:highlight>
                  <a:srgbClr val="FF00FF"/>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Here’s </a:t>
            </a: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how to make </a:t>
            </a:r>
            <a:r>
              <a:rPr kumimoji="0" lang="zh-CN" altLang="en-US" sz="2200" b="1" i="0" u="none" strike="noStrike" kern="0" cap="none" spc="-100" normalizeH="0" baseline="0" noProof="0" dirty="0">
                <a:ln>
                  <a:noFill/>
                </a:ln>
                <a:solidFill>
                  <a:prstClr val="black"/>
                </a:solidFill>
                <a:effectLst/>
                <a:highlight>
                  <a:srgbClr val="FFFF00"/>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these other</a:t>
            </a: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healthy habits just as easy.</a:t>
            </a:r>
            <a:endParaRPr kumimoji="0" lang="zh-CN" altLang="en-US" sz="2200" b="0" i="0" u="none" strike="noStrike" kern="120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203" y="129"/>
            <a:ext cx="2675173" cy="412955"/>
          </a:xfrm>
          <a:prstGeom prst="rect">
            <a:avLst/>
          </a:prstGeom>
          <a:solidFill>
            <a:srgbClr val="62A3A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Step2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读选项，抓关键</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文本框 3"/>
          <p:cNvSpPr txBox="1"/>
          <p:nvPr/>
        </p:nvSpPr>
        <p:spPr>
          <a:xfrm>
            <a:off x="1167051" y="4970675"/>
            <a:ext cx="1841091"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0" cap="none" spc="-100" normalizeH="0" baseline="0" noProof="0" dirty="0">
                <a:ln>
                  <a:noFill/>
                </a:ln>
                <a:solidFill>
                  <a:prstClr val="black"/>
                </a:solidFill>
                <a:effectLst/>
                <a:highlight>
                  <a:srgbClr val="FF00FF"/>
                </a:highlight>
                <a:uLnTx/>
                <a:uFillTx/>
                <a:latin typeface="微软雅黑" panose="020B0503020204020204" pitchFamily="34" charset="-122"/>
                <a:ea typeface="微软雅黑" panose="020B0503020204020204" pitchFamily="34" charset="-122"/>
                <a:cs typeface="+mn-cs"/>
              </a:rPr>
              <a:t>句间衔接</a:t>
            </a:r>
            <a:endPar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787162" y="4970675"/>
            <a:ext cx="2013156"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0" cap="none" spc="-10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指代、代词</a:t>
            </a:r>
            <a:endParaRPr kumimoji="0" lang="zh-CN" altLang="en-US" sz="16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4884773" y="4970675"/>
            <a:ext cx="1486310"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0" cap="none" spc="-100" normalizeH="0" baseline="0" noProof="0" dirty="0">
                <a:ln>
                  <a:noFill/>
                </a:ln>
                <a:solidFill>
                  <a:prstClr val="black"/>
                </a:solidFill>
                <a:effectLst/>
                <a:highlight>
                  <a:srgbClr val="00FF00"/>
                </a:highlight>
                <a:uLnTx/>
                <a:uFillTx/>
                <a:latin typeface="微软雅黑" panose="020B0503020204020204" pitchFamily="34" charset="-122"/>
                <a:ea typeface="微软雅黑" panose="020B0503020204020204" pitchFamily="34" charset="-122"/>
                <a:cs typeface="+mn-cs"/>
              </a:rPr>
              <a:t>关键词</a:t>
            </a:r>
            <a:endParaRPr kumimoji="0" lang="zh-CN" altLang="en-US" sz="1600" b="1" i="0" u="none" strike="noStrike" kern="1200" cap="none" spc="0" normalizeH="0" baseline="0" noProof="0" dirty="0">
              <a:ln>
                <a:noFill/>
              </a:ln>
              <a:solidFill>
                <a:prstClr val="black"/>
              </a:solidFill>
              <a:effectLst/>
              <a:highlight>
                <a:srgbClr val="00FF00"/>
              </a:highligh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 name="文本框 1"/>
          <p:cNvSpPr txBox="1"/>
          <p:nvPr/>
        </p:nvSpPr>
        <p:spPr>
          <a:xfrm>
            <a:off x="236855" y="302260"/>
            <a:ext cx="11717655" cy="40925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mn-ea"/>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The path to healthy weight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combines two key elements. Exercise and eating habits form its foundation. Some believe they demand lots of effort or planning. </a:t>
            </a:r>
            <a:r>
              <a:rPr kumimoji="0" lang="en-US" altLang="zh-CN" sz="2000" b="1" i="0" u="none" strike="noStrike" kern="100" cap="none" spc="0" normalizeH="0" baseline="0" noProof="0" dirty="0">
                <a:ln>
                  <a:noFill/>
                </a:ln>
                <a:solidFill>
                  <a:srgbClr val="000000"/>
                </a:solidFill>
                <a:effectLst/>
                <a:highlight>
                  <a:srgbClr val="FF00FF"/>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But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that’s not true. </a:t>
            </a:r>
            <a:r>
              <a:rPr kumimoji="0" lang="en-US" altLang="zh-CN" sz="2000" b="1" i="0" u="none" strike="noStrike" kern="100" cap="none" spc="0" normalizeH="0" baseline="0" noProof="0" dirty="0">
                <a:ln>
                  <a:noFill/>
                </a:ln>
                <a:solidFill>
                  <a:srgbClr val="000000"/>
                </a:solidFill>
                <a:effectLst/>
                <a:highlight>
                  <a:srgbClr val="FF00FF"/>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In fact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the best way to work them into our lives is by making small changes that gradually become part of our routine.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___36___</a:t>
            </a:r>
            <a:endPar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Regular Exercise</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Teens should get 60+ minutes of daily physical activity.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___37___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All that matters is that each week you get the right balance of activity, including dancing, brisk walking, or stair-climbing. Breaking works into 15-minute “exercise snacks” (e. g., morning yoga, lunchtime walks) throughout the day makes goals more achievable. This strategy avoids burnout while keeping energy steady.</a:t>
            </a:r>
            <a:endPar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Good Eating Habits</a:t>
            </a:r>
            <a:endPar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sng"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___38___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Actually, crash diets cause weight rebounds. A 2022 study found 80% of teens regained weight post-diet. Therefore, teens should eat a variety of foods, and there’s nothing wrong with the occasional treat. A candy bar somehow beats snapping daily.</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00" name="文本框 99"/>
          <p:cNvSpPr txBox="1"/>
          <p:nvPr/>
        </p:nvSpPr>
        <p:spPr>
          <a:xfrm>
            <a:off x="992505" y="4093845"/>
            <a:ext cx="8090535" cy="2676525"/>
          </a:xfrm>
          <a:prstGeom prst="rect">
            <a:avLst/>
          </a:prstGeom>
          <a:solidFill>
            <a:schemeClr val="bg1"/>
          </a:solidFill>
          <a:ln w="9525">
            <a:solidFill>
              <a:schemeClr val="tx1"/>
            </a:solid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A. </a:t>
            </a: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You’re all different after all.</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 Independence matters in habit-building.</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 View food as fuel, not emotional comfort.</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 Low-calorie diets ensure steady weight loss.</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 Eating well doesn’t mean dieting over and over.</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 It doesn’t mean doing tough exercises or hitting the gym.</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G. Here’s how to make these other healthy habits just as easy.</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22" name="直线箭头连接符 8"/>
          <p:cNvCxnSpPr/>
          <p:nvPr/>
        </p:nvCxnSpPr>
        <p:spPr>
          <a:xfrm flipH="1">
            <a:off x="6896735" y="908685"/>
            <a:ext cx="364490" cy="552513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00025" y="1204595"/>
            <a:ext cx="1950085" cy="298450"/>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 name="矩形 4"/>
          <p:cNvSpPr/>
          <p:nvPr/>
        </p:nvSpPr>
        <p:spPr>
          <a:xfrm>
            <a:off x="375285" y="2722245"/>
            <a:ext cx="1950085" cy="298450"/>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矩形 5"/>
          <p:cNvSpPr/>
          <p:nvPr/>
        </p:nvSpPr>
        <p:spPr>
          <a:xfrm>
            <a:off x="1231695" y="6384659"/>
            <a:ext cx="4882515" cy="298450"/>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矩形 6"/>
          <p:cNvSpPr/>
          <p:nvPr/>
        </p:nvSpPr>
        <p:spPr>
          <a:xfrm>
            <a:off x="2150110" y="603250"/>
            <a:ext cx="3576955" cy="298450"/>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8" name="矩形 7"/>
          <p:cNvSpPr/>
          <p:nvPr/>
        </p:nvSpPr>
        <p:spPr>
          <a:xfrm>
            <a:off x="6232914" y="662244"/>
            <a:ext cx="1501140" cy="298450"/>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 name="矩形 8"/>
          <p:cNvSpPr/>
          <p:nvPr/>
        </p:nvSpPr>
        <p:spPr>
          <a:xfrm>
            <a:off x="6173204" y="6395352"/>
            <a:ext cx="1501140" cy="298450"/>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 name="矩形 9"/>
          <p:cNvSpPr/>
          <p:nvPr/>
        </p:nvSpPr>
        <p:spPr>
          <a:xfrm>
            <a:off x="2566670" y="908685"/>
            <a:ext cx="5918111" cy="292794"/>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11" name="直线箭头连接符 8"/>
          <p:cNvCxnSpPr/>
          <p:nvPr/>
        </p:nvCxnSpPr>
        <p:spPr>
          <a:xfrm flipH="1">
            <a:off x="4135120" y="1151255"/>
            <a:ext cx="3922395" cy="528256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线箭头连接符 8"/>
          <p:cNvCxnSpPr>
            <a:endCxn id="5" idx="2"/>
          </p:cNvCxnSpPr>
          <p:nvPr/>
        </p:nvCxnSpPr>
        <p:spPr>
          <a:xfrm flipH="1" flipV="1">
            <a:off x="1350645" y="3020695"/>
            <a:ext cx="931545" cy="348615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线箭头连接符 8"/>
          <p:cNvCxnSpPr/>
          <p:nvPr/>
        </p:nvCxnSpPr>
        <p:spPr>
          <a:xfrm flipH="1" flipV="1">
            <a:off x="1918335" y="1539875"/>
            <a:ext cx="363855" cy="494284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763487" y="878825"/>
            <a:ext cx="364202" cy="369332"/>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G</a:t>
            </a:r>
            <a:endParaRPr kumimoji="0" lang="en-US" altLang="zh-CN"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 name="矩形 2"/>
          <p:cNvSpPr/>
          <p:nvPr/>
        </p:nvSpPr>
        <p:spPr>
          <a:xfrm>
            <a:off x="47086" y="-177"/>
            <a:ext cx="3451921" cy="412955"/>
          </a:xfrm>
          <a:prstGeom prst="rect">
            <a:avLst/>
          </a:prstGeom>
          <a:solidFill>
            <a:srgbClr val="62A3A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Step3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par>
                          <p:cTn id="39" fill="hold">
                            <p:stCondLst>
                              <p:cond delay="500"/>
                            </p:stCondLst>
                            <p:childTnLst>
                              <p:par>
                                <p:cTn id="40" presetID="2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up)">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 name="文本框 1"/>
          <p:cNvSpPr txBox="1"/>
          <p:nvPr/>
        </p:nvSpPr>
        <p:spPr>
          <a:xfrm>
            <a:off x="236855" y="314960"/>
            <a:ext cx="11717655" cy="40925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mn-ea"/>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The path to healthy weight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combines two key elements. Exercise and eating habits form its foundation. Some believe they demand lots of effort or planning. </a:t>
            </a:r>
            <a:r>
              <a:rPr kumimoji="0" lang="en-US" altLang="zh-CN" sz="2000" b="1" i="0" u="none" strike="noStrike" kern="100" cap="none" spc="0" normalizeH="0" baseline="0" noProof="0" dirty="0">
                <a:ln>
                  <a:noFill/>
                </a:ln>
                <a:solidFill>
                  <a:srgbClr val="000000"/>
                </a:solidFill>
                <a:effectLst/>
                <a:highlight>
                  <a:srgbClr val="FF00FF"/>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But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that’s not true. </a:t>
            </a:r>
            <a:r>
              <a:rPr kumimoji="0" lang="en-US" altLang="zh-CN" sz="2000" b="1" i="0" u="none" strike="noStrike" kern="100" cap="none" spc="0" normalizeH="0" baseline="0" noProof="0" dirty="0">
                <a:ln>
                  <a:noFill/>
                </a:ln>
                <a:solidFill>
                  <a:srgbClr val="000000"/>
                </a:solidFill>
                <a:effectLst/>
                <a:highlight>
                  <a:srgbClr val="FF00FF"/>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In fact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the best way to work them into our lives is by making small changes that gradually become part of our routine.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___36___</a:t>
            </a:r>
            <a:endPar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Regular Exercise</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Teens should get 60+ minutes of daily physical activity.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___37___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All that matters is that each week you get the right balance of activity, including dancing, brisk walking, or stair-climbing. Breaking works into 15-minute “exercise snacks” (e. g., morning yoga, lunchtime walks) throughout the day makes goals more achievable. This strategy avoids burnout while keeping energy steady.</a:t>
            </a:r>
            <a:endPar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Good Eating Habits</a:t>
            </a:r>
            <a:endPar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sng"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___38___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Actually, crash diets cause weight rebounds. A 2022 study found 80% of teens regained weight post-diet. Therefore, teens should eat a variety of foods, and there’s nothing wrong with the occasional treat. A candy bar somehow beats snapping daily.</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00" name="文本框 99"/>
          <p:cNvSpPr txBox="1"/>
          <p:nvPr/>
        </p:nvSpPr>
        <p:spPr>
          <a:xfrm>
            <a:off x="992505" y="4093845"/>
            <a:ext cx="8090535" cy="2676525"/>
          </a:xfrm>
          <a:prstGeom prst="rect">
            <a:avLst/>
          </a:prstGeom>
          <a:solidFill>
            <a:schemeClr val="bg1"/>
          </a:solidFill>
          <a:ln w="9525">
            <a:solidFill>
              <a:schemeClr val="tx1"/>
            </a:solid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You’re all different after all.</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 Independence matters in habit-building.</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 View food as fuel, not emotional comfort.</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 Low-calorie diets ensure steady weight loss.</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 Eating well doesn’t mean dieting over and over.</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 It doesn’t mean doing tough exercises or hitting the gym.</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G. Here’s how to make these other healthy habits just as easy.</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p:cNvSpPr txBox="1"/>
          <p:nvPr/>
        </p:nvSpPr>
        <p:spPr>
          <a:xfrm>
            <a:off x="9252585" y="836295"/>
            <a:ext cx="360680" cy="36830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rPr>
              <a:t>G</a:t>
            </a:r>
            <a:endParaRPr kumimoji="0" lang="en-US" altLang="zh-CN" sz="18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8" name="矩形 27"/>
          <p:cNvSpPr/>
          <p:nvPr/>
        </p:nvSpPr>
        <p:spPr>
          <a:xfrm>
            <a:off x="7417619" y="1591535"/>
            <a:ext cx="1793240" cy="291465"/>
          </a:xfrm>
          <a:prstGeom prst="rect">
            <a:avLst/>
          </a:prstGeom>
          <a:solidFill>
            <a:srgbClr val="00B05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矩形 2"/>
          <p:cNvSpPr/>
          <p:nvPr/>
        </p:nvSpPr>
        <p:spPr>
          <a:xfrm>
            <a:off x="2425352" y="1542374"/>
            <a:ext cx="3826510" cy="291465"/>
          </a:xfrm>
          <a:prstGeom prst="rect">
            <a:avLst/>
          </a:prstGeom>
          <a:solidFill>
            <a:srgbClr val="00B05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15" name="直线箭头连接符 14"/>
          <p:cNvCxnSpPr>
            <a:endCxn id="16" idx="0"/>
          </p:cNvCxnSpPr>
          <p:nvPr/>
        </p:nvCxnSpPr>
        <p:spPr>
          <a:xfrm flipH="1">
            <a:off x="1412138" y="1811675"/>
            <a:ext cx="2450465" cy="422338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186713" y="6035060"/>
            <a:ext cx="450850" cy="291465"/>
          </a:xfrm>
          <a:prstGeom prst="rect">
            <a:avLst/>
          </a:prstGeom>
          <a:solidFill>
            <a:srgbClr val="00B05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矩形 16"/>
          <p:cNvSpPr/>
          <p:nvPr/>
        </p:nvSpPr>
        <p:spPr>
          <a:xfrm>
            <a:off x="255967" y="1932161"/>
            <a:ext cx="1750695" cy="291465"/>
          </a:xfrm>
          <a:prstGeom prst="rect">
            <a:avLst/>
          </a:prstGeom>
          <a:solidFill>
            <a:srgbClr val="00B05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8" name="矩形 17"/>
          <p:cNvSpPr/>
          <p:nvPr/>
        </p:nvSpPr>
        <p:spPr>
          <a:xfrm>
            <a:off x="3469640" y="6054725"/>
            <a:ext cx="3669030" cy="291465"/>
          </a:xfrm>
          <a:prstGeom prst="rect">
            <a:avLst/>
          </a:prstGeom>
          <a:solidFill>
            <a:srgbClr val="00B05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9" name="矩形 18"/>
          <p:cNvSpPr/>
          <p:nvPr/>
        </p:nvSpPr>
        <p:spPr>
          <a:xfrm>
            <a:off x="1103692" y="2519270"/>
            <a:ext cx="1701800" cy="291465"/>
          </a:xfrm>
          <a:prstGeom prst="rect">
            <a:avLst/>
          </a:prstGeom>
          <a:solidFill>
            <a:srgbClr val="00B05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20" name="直线箭头连接符 14"/>
          <p:cNvCxnSpPr/>
          <p:nvPr/>
        </p:nvCxnSpPr>
        <p:spPr>
          <a:xfrm>
            <a:off x="1492885" y="2122805"/>
            <a:ext cx="3194050" cy="395922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线箭头连接符 14"/>
          <p:cNvCxnSpPr/>
          <p:nvPr/>
        </p:nvCxnSpPr>
        <p:spPr>
          <a:xfrm>
            <a:off x="2319020" y="2717800"/>
            <a:ext cx="1372235" cy="336423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513830" y="1426210"/>
            <a:ext cx="322580" cy="36830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rPr>
              <a:t>F</a:t>
            </a:r>
            <a:endParaRPr kumimoji="0" lang="en-US" altLang="zh-CN" sz="18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 name="矩形 6"/>
          <p:cNvSpPr/>
          <p:nvPr/>
        </p:nvSpPr>
        <p:spPr>
          <a:xfrm>
            <a:off x="47086" y="-177"/>
            <a:ext cx="3451921" cy="412955"/>
          </a:xfrm>
          <a:prstGeom prst="rect">
            <a:avLst/>
          </a:prstGeom>
          <a:solidFill>
            <a:srgbClr val="62A3A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Step3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par>
                                <p:cTn id="37" presetID="22" presetClass="entr" presetSubtype="1"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500"/>
                                        <p:tgtEl>
                                          <p:spTgt spid="2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3" grpId="0" bldLvl="0" animBg="1"/>
      <p:bldP spid="16" grpId="0" bldLvl="0" animBg="1"/>
      <p:bldP spid="17" grpId="0" bldLvl="0" animBg="1"/>
      <p:bldP spid="18" grpId="0" bldLvl="0" animBg="1"/>
      <p:bldP spid="1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 name="文本框 1"/>
          <p:cNvSpPr txBox="1"/>
          <p:nvPr/>
        </p:nvSpPr>
        <p:spPr>
          <a:xfrm>
            <a:off x="236855" y="278765"/>
            <a:ext cx="11717655" cy="40925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mn-ea"/>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The path to healthy weight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combines two key elements. Exercise and eating habits form its foundation. Some believe they demand lots of effort or planning. </a:t>
            </a:r>
            <a:r>
              <a:rPr kumimoji="0" lang="en-US" altLang="zh-CN" sz="2000" b="1" i="0" u="none" strike="noStrike" kern="100" cap="none" spc="0" normalizeH="0" baseline="0" noProof="0" dirty="0">
                <a:ln>
                  <a:noFill/>
                </a:ln>
                <a:solidFill>
                  <a:srgbClr val="000000"/>
                </a:solidFill>
                <a:effectLst/>
                <a:highlight>
                  <a:srgbClr val="FF00FF"/>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But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that’s not true. </a:t>
            </a:r>
            <a:r>
              <a:rPr kumimoji="0" lang="en-US" altLang="zh-CN" sz="2000" b="1" i="0" u="none" strike="noStrike" kern="100" cap="none" spc="0" normalizeH="0" baseline="0" noProof="0" dirty="0">
                <a:ln>
                  <a:noFill/>
                </a:ln>
                <a:solidFill>
                  <a:srgbClr val="000000"/>
                </a:solidFill>
                <a:effectLst/>
                <a:highlight>
                  <a:srgbClr val="FF00FF"/>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In fact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the best way to work them into our lives is by making small changes that gradually become part of our routine.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___36___</a:t>
            </a:r>
            <a:endPar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Regular Exercise</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Teens should get 60+ minutes of daily physical activity.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___37___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All that matters is that each week you get the right balance of activity, including dancing, brisk walking, or stair-climbing. Breaking works into 15-minute “exercise snacks” (e. g., morning yoga, lunchtime walks) throughout the day makes goals more achievable. This strategy avoids burnout while keeping energy steady.</a:t>
            </a:r>
            <a:endPar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Good Eating Habits</a:t>
            </a:r>
            <a:endPar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sng"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___38___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Actually, crash diets cause weight rebounds. A 2022 study found 80% of teens regained weight post-diet. Therefore, teens should eat a variety of foods, and there’s nothing wrong with the occasional treat. A candy bar somehow beats snapping daily.</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00" name="文本框 99"/>
          <p:cNvSpPr txBox="1"/>
          <p:nvPr/>
        </p:nvSpPr>
        <p:spPr>
          <a:xfrm>
            <a:off x="993775" y="4057650"/>
            <a:ext cx="8090535" cy="2676525"/>
          </a:xfrm>
          <a:prstGeom prst="rect">
            <a:avLst/>
          </a:prstGeom>
          <a:solidFill>
            <a:schemeClr val="bg1"/>
          </a:solidFill>
          <a:ln w="9525">
            <a:solidFill>
              <a:schemeClr val="tx1"/>
            </a:solid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You’re all different after all.</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 Independence matters in habit-building.</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 View food as fuel, not emotional comfort.</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 Low-calorie diets ensure steady weight loss.</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 Eating well doesn’t mean dieting over and over.</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 It doesn’t mean doing tough exercises or hitting the gym.</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G. Here’s how to make these other healthy habits just as easy.</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矩形 2"/>
          <p:cNvSpPr/>
          <p:nvPr/>
        </p:nvSpPr>
        <p:spPr>
          <a:xfrm>
            <a:off x="281305" y="2701924"/>
            <a:ext cx="2304579" cy="346075"/>
          </a:xfrm>
          <a:prstGeom prst="rect">
            <a:avLst/>
          </a:prstGeom>
          <a:solidFill>
            <a:srgbClr val="00B05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 name="矩形 3"/>
          <p:cNvSpPr/>
          <p:nvPr/>
        </p:nvSpPr>
        <p:spPr>
          <a:xfrm>
            <a:off x="2044659" y="3099025"/>
            <a:ext cx="4489450" cy="308610"/>
          </a:xfrm>
          <a:prstGeom prst="rect">
            <a:avLst/>
          </a:prstGeom>
          <a:solidFill>
            <a:srgbClr val="00B05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 name="矩形 4"/>
          <p:cNvSpPr/>
          <p:nvPr/>
        </p:nvSpPr>
        <p:spPr>
          <a:xfrm>
            <a:off x="1143000" y="5633720"/>
            <a:ext cx="1368425" cy="308610"/>
          </a:xfrm>
          <a:prstGeom prst="rect">
            <a:avLst/>
          </a:prstGeom>
          <a:solidFill>
            <a:srgbClr val="00B05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19" name="直线箭头连接符 8"/>
          <p:cNvCxnSpPr/>
          <p:nvPr/>
        </p:nvCxnSpPr>
        <p:spPr>
          <a:xfrm>
            <a:off x="985520" y="3010535"/>
            <a:ext cx="1019810" cy="262318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569006" y="5623886"/>
            <a:ext cx="3694142" cy="324629"/>
          </a:xfrm>
          <a:prstGeom prst="rect">
            <a:avLst/>
          </a:prstGeom>
          <a:solidFill>
            <a:srgbClr val="00B05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7" name="直线箭头连接符 8"/>
          <p:cNvCxnSpPr>
            <a:stCxn id="4" idx="2"/>
          </p:cNvCxnSpPr>
          <p:nvPr/>
        </p:nvCxnSpPr>
        <p:spPr>
          <a:xfrm flipH="1">
            <a:off x="3778844" y="3407635"/>
            <a:ext cx="510540" cy="23495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线箭头连接符 8"/>
          <p:cNvCxnSpPr/>
          <p:nvPr/>
        </p:nvCxnSpPr>
        <p:spPr>
          <a:xfrm flipH="1">
            <a:off x="3788410" y="3580130"/>
            <a:ext cx="6047105" cy="214947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454937" y="3407635"/>
            <a:ext cx="4852159" cy="279461"/>
          </a:xfrm>
          <a:prstGeom prst="rect">
            <a:avLst/>
          </a:prstGeom>
          <a:solidFill>
            <a:srgbClr val="00B05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4" name="文本框 13"/>
          <p:cNvSpPr txBox="1"/>
          <p:nvPr/>
        </p:nvSpPr>
        <p:spPr>
          <a:xfrm>
            <a:off x="1315085" y="3010535"/>
            <a:ext cx="335280" cy="36830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rPr>
              <a:t>E</a:t>
            </a:r>
            <a:endParaRPr kumimoji="0" lang="en-US" altLang="zh-CN" sz="18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0" name="文本框 9"/>
          <p:cNvSpPr txBox="1"/>
          <p:nvPr/>
        </p:nvSpPr>
        <p:spPr>
          <a:xfrm>
            <a:off x="9252585" y="836295"/>
            <a:ext cx="360680" cy="36830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G</a:t>
            </a:r>
            <a:endParaRPr kumimoji="0" lang="en-US" altLang="zh-CN"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6513830" y="1426210"/>
            <a:ext cx="322580" cy="36830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F</a:t>
            </a:r>
            <a:endParaRPr kumimoji="0" lang="en-US" altLang="zh-CN"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1" name="矩形 10"/>
          <p:cNvSpPr/>
          <p:nvPr/>
        </p:nvSpPr>
        <p:spPr>
          <a:xfrm>
            <a:off x="47086" y="-177"/>
            <a:ext cx="3451921" cy="412955"/>
          </a:xfrm>
          <a:prstGeom prst="rect">
            <a:avLst/>
          </a:prstGeom>
          <a:solidFill>
            <a:srgbClr val="62A3A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Step3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22" presetClass="entr" presetSubtype="1"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0" name="文本框 99"/>
          <p:cNvSpPr txBox="1"/>
          <p:nvPr/>
        </p:nvSpPr>
        <p:spPr>
          <a:xfrm>
            <a:off x="1200785" y="3693160"/>
            <a:ext cx="8090535" cy="2676525"/>
          </a:xfrm>
          <a:prstGeom prst="rect">
            <a:avLst/>
          </a:prstGeom>
          <a:solidFill>
            <a:schemeClr val="bg1"/>
          </a:solidFill>
          <a:ln w="3175">
            <a:solidFill>
              <a:schemeClr val="tx1"/>
            </a:solid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You’re all different after all.</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 Independence matters in habit-building.</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 View food as fuel, not emotional comfort.</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 Low-calorie diets ensure steady weight loss.</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 Eating well doesn’t mean dieting over and over.</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 It doesn’t mean doing tough exercises or hitting the gym.</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G. Here’s how to make these other healthy habits just as easy.</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435610" y="319405"/>
            <a:ext cx="10987405" cy="3138170"/>
          </a:xfrm>
          <a:prstGeom prst="rect">
            <a:avLst/>
          </a:prstGeom>
          <a:noFill/>
        </p:spPr>
        <p:txBody>
          <a:bodyPr wrap="square" rtlCol="0" anchor="t">
            <a:spAutoFit/>
          </a:bodyPr>
          <a:lstStyle/>
          <a:p>
            <a:pPr marL="0" marR="0" lvl="0" indent="266700" algn="l" defTabSz="914400" rtl="0" eaLnBrk="1" fontAlgn="auto" latinLnBrk="0" hangingPunct="1">
              <a:lnSpc>
                <a:spcPct val="15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mn-ea"/>
              </a:rPr>
              <a:t> </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To build lasting habits, reshape your mindset. </a:t>
            </a:r>
            <a:r>
              <a:rPr kumimoji="0" lang="en-US" sz="22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___39___</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When stressed, try brief walks rather than reaching for snacks. Track weekly progress with a checklist—small achievements boost motivation strongly.</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auto" latinLnBrk="0" hangingPunct="1">
              <a:lnSpc>
                <a:spcPct val="15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altLang="zh-CN" sz="2200" b="1" i="0" u="none" strike="noStrike" kern="100" cap="none" spc="0" normalizeH="0" baseline="0" noProof="0" dirty="0">
                <a:ln>
                  <a:noFill/>
                </a:ln>
                <a:solidFill>
                  <a:srgbClr val="000000"/>
                </a:solidFill>
                <a:effectLst/>
                <a:highlight>
                  <a:srgbClr val="FF00FF"/>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In conclusion</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creatively design routines blending exercise and nutrition in your own way. </a:t>
            </a:r>
            <a:r>
              <a:rPr kumimoji="0" lang="en-US" sz="22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___40___</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While others choose gym workouts, you might prefer playing Frisbee with your dog. Knowing what’s right for you will make it a lot easier to do!</a:t>
            </a:r>
            <a:endPar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7" name="矩形 6"/>
          <p:cNvSpPr/>
          <p:nvPr/>
        </p:nvSpPr>
        <p:spPr>
          <a:xfrm>
            <a:off x="3665855" y="522605"/>
            <a:ext cx="2451735" cy="299085"/>
          </a:xfrm>
          <a:prstGeom prst="rect">
            <a:avLst/>
          </a:prstGeom>
          <a:solidFill>
            <a:srgbClr val="00B05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矩形 2"/>
          <p:cNvSpPr/>
          <p:nvPr/>
        </p:nvSpPr>
        <p:spPr>
          <a:xfrm>
            <a:off x="7210425" y="522605"/>
            <a:ext cx="3921125" cy="299085"/>
          </a:xfrm>
          <a:prstGeom prst="rect">
            <a:avLst/>
          </a:prstGeom>
          <a:solidFill>
            <a:srgbClr val="00B05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 name="矩形 3"/>
          <p:cNvSpPr/>
          <p:nvPr/>
        </p:nvSpPr>
        <p:spPr>
          <a:xfrm>
            <a:off x="435610" y="1033145"/>
            <a:ext cx="3533140" cy="299085"/>
          </a:xfrm>
          <a:prstGeom prst="rect">
            <a:avLst/>
          </a:prstGeom>
          <a:solidFill>
            <a:srgbClr val="00B05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 name="矩形 4"/>
          <p:cNvSpPr/>
          <p:nvPr/>
        </p:nvSpPr>
        <p:spPr>
          <a:xfrm>
            <a:off x="1468755" y="4518025"/>
            <a:ext cx="4467225" cy="299085"/>
          </a:xfrm>
          <a:prstGeom prst="rect">
            <a:avLst/>
          </a:prstGeom>
          <a:solidFill>
            <a:srgbClr val="00B05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11" name="直线箭头连接符 8"/>
          <p:cNvCxnSpPr/>
          <p:nvPr/>
        </p:nvCxnSpPr>
        <p:spPr>
          <a:xfrm>
            <a:off x="2367280" y="1297305"/>
            <a:ext cx="2440940" cy="330327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线箭头连接符 8"/>
          <p:cNvCxnSpPr/>
          <p:nvPr/>
        </p:nvCxnSpPr>
        <p:spPr>
          <a:xfrm flipH="1">
            <a:off x="4784090" y="702310"/>
            <a:ext cx="3569970" cy="384937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线箭头连接符 8"/>
          <p:cNvCxnSpPr/>
          <p:nvPr/>
        </p:nvCxnSpPr>
        <p:spPr>
          <a:xfrm flipH="1">
            <a:off x="1833245" y="775335"/>
            <a:ext cx="3982720" cy="383730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502400" y="407035"/>
            <a:ext cx="347980" cy="36830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rPr>
              <a:t>C</a:t>
            </a:r>
            <a:endParaRPr kumimoji="0" lang="en-US" altLang="zh-CN" sz="18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 name="矩形 8"/>
          <p:cNvSpPr/>
          <p:nvPr/>
        </p:nvSpPr>
        <p:spPr>
          <a:xfrm>
            <a:off x="47086" y="-177"/>
            <a:ext cx="3451921" cy="412955"/>
          </a:xfrm>
          <a:prstGeom prst="rect">
            <a:avLst/>
          </a:prstGeom>
          <a:solidFill>
            <a:srgbClr val="62A3A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Step3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par>
                                <p:cTn id="29" presetID="22" presetClass="entr" presetSubtype="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bldLvl="0" animBg="1"/>
      <p:bldP spid="4" grpId="0" bldLvl="0" animBg="1"/>
      <p:bldP spid="5"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0" name="文本框 99"/>
          <p:cNvSpPr txBox="1"/>
          <p:nvPr/>
        </p:nvSpPr>
        <p:spPr>
          <a:xfrm>
            <a:off x="1200785" y="3669030"/>
            <a:ext cx="8090535" cy="2676525"/>
          </a:xfrm>
          <a:prstGeom prst="rect">
            <a:avLst/>
          </a:prstGeom>
          <a:solidFill>
            <a:schemeClr val="bg1"/>
          </a:solidFill>
          <a:ln w="3175">
            <a:solidFill>
              <a:schemeClr val="tx1"/>
            </a:solid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You’re all different after all.</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 Independence matters in habit-building.</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 View food as fuel, not emotional comfort.</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 Low-calorie diets ensure steady weight loss.</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 Eating well doesn’t mean dieting over and over.</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 It doesn’t mean doing tough exercises or hitting the gym.</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G. Here’s how to make these other healthy habits just as easy</a:t>
            </a:r>
            <a:r>
              <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a:t>
            </a:r>
            <a:endPar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2" name="文本框 1"/>
          <p:cNvSpPr txBox="1"/>
          <p:nvPr/>
        </p:nvSpPr>
        <p:spPr>
          <a:xfrm>
            <a:off x="411480" y="319405"/>
            <a:ext cx="10987405" cy="3138170"/>
          </a:xfrm>
          <a:prstGeom prst="rect">
            <a:avLst/>
          </a:prstGeom>
          <a:noFill/>
        </p:spPr>
        <p:txBody>
          <a:bodyPr wrap="square" rtlCol="0" anchor="t">
            <a:spAutoFit/>
          </a:bodyPr>
          <a:lstStyle/>
          <a:p>
            <a:pPr marL="0" marR="0" lvl="0" indent="266700" algn="l" defTabSz="914400" rtl="0" eaLnBrk="1" fontAlgn="auto" latinLnBrk="0" hangingPunct="1">
              <a:lnSpc>
                <a:spcPct val="15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mn-ea"/>
              </a:rPr>
              <a:t>    </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To build lasting habits, reshape your mindset. </a:t>
            </a:r>
            <a:r>
              <a:rPr kumimoji="0" lang="en-US" sz="22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___39___</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When stressed, try brief walks rather than reaching for snacks. Track weekly progress with a checklist—small achievements boost motivation strongly.</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auto" latinLnBrk="0" hangingPunct="1">
              <a:lnSpc>
                <a:spcPct val="15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altLang="zh-CN" sz="2200" b="1" i="0" u="none" strike="noStrike" kern="100" cap="none" spc="0" normalizeH="0" baseline="0" noProof="0" dirty="0">
                <a:ln>
                  <a:noFill/>
                </a:ln>
                <a:solidFill>
                  <a:srgbClr val="000000"/>
                </a:solidFill>
                <a:effectLst/>
                <a:highlight>
                  <a:srgbClr val="FF00FF"/>
                </a:highlight>
                <a:uLnTx/>
                <a:uFillTx/>
                <a:latin typeface="Times New Roman" panose="02020603050405020304" pitchFamily="18" charset="0"/>
                <a:ea typeface="微软雅黑" panose="020B0503020204020204" pitchFamily="34" charset="-122"/>
                <a:cs typeface="Times New Roman" panose="02020603050405020304" pitchFamily="18" charset="0"/>
                <a:sym typeface="+mn-ea"/>
              </a:rPr>
              <a:t>In conclusion</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creatively design routines blending exercise and nutrition in your own way. </a:t>
            </a:r>
            <a:r>
              <a:rPr kumimoji="0" lang="en-US" sz="22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___40___</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While others choose gym workouts, you might prefer playing Frisbee with your dog. Knowing what’s right for you will make it a lot easier to do!</a:t>
            </a:r>
            <a:endPar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3" name="文本框 22"/>
          <p:cNvSpPr txBox="1"/>
          <p:nvPr/>
        </p:nvSpPr>
        <p:spPr>
          <a:xfrm>
            <a:off x="6502400" y="407035"/>
            <a:ext cx="347980" cy="36830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C</a:t>
            </a:r>
            <a:endParaRPr kumimoji="0" lang="en-US" altLang="zh-CN"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1541186" y="2392045"/>
            <a:ext cx="351378" cy="369332"/>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A</a:t>
            </a:r>
            <a:endParaRPr kumimoji="0" lang="en-US" altLang="zh-CN"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5" name="矩形 4"/>
          <p:cNvSpPr/>
          <p:nvPr/>
        </p:nvSpPr>
        <p:spPr>
          <a:xfrm>
            <a:off x="9364530" y="2042447"/>
            <a:ext cx="1588605" cy="277966"/>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 name="矩形 3"/>
          <p:cNvSpPr/>
          <p:nvPr/>
        </p:nvSpPr>
        <p:spPr>
          <a:xfrm>
            <a:off x="1200785" y="3810000"/>
            <a:ext cx="3322955" cy="298450"/>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矩形 5"/>
          <p:cNvSpPr/>
          <p:nvPr/>
        </p:nvSpPr>
        <p:spPr>
          <a:xfrm>
            <a:off x="2200316" y="2490225"/>
            <a:ext cx="1501775" cy="298450"/>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矩形 6"/>
          <p:cNvSpPr/>
          <p:nvPr/>
        </p:nvSpPr>
        <p:spPr>
          <a:xfrm>
            <a:off x="6284902" y="2559050"/>
            <a:ext cx="2157730" cy="298450"/>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8" name="矩形 7"/>
          <p:cNvSpPr/>
          <p:nvPr/>
        </p:nvSpPr>
        <p:spPr>
          <a:xfrm>
            <a:off x="2168198" y="3062256"/>
            <a:ext cx="2327275" cy="298450"/>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11" name="直线箭头连接符 8"/>
          <p:cNvCxnSpPr>
            <a:endCxn id="7" idx="2"/>
          </p:cNvCxnSpPr>
          <p:nvPr/>
        </p:nvCxnSpPr>
        <p:spPr>
          <a:xfrm flipV="1">
            <a:off x="4444037" y="2857500"/>
            <a:ext cx="2919730" cy="101409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线箭头连接符 8"/>
          <p:cNvCxnSpPr/>
          <p:nvPr/>
        </p:nvCxnSpPr>
        <p:spPr>
          <a:xfrm flipH="1" flipV="1">
            <a:off x="3295650" y="2857500"/>
            <a:ext cx="480695" cy="100203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线箭头连接符 8"/>
          <p:cNvCxnSpPr/>
          <p:nvPr/>
        </p:nvCxnSpPr>
        <p:spPr>
          <a:xfrm flipV="1">
            <a:off x="3776345" y="2428875"/>
            <a:ext cx="5758180" cy="144272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线箭头连接符 8"/>
          <p:cNvCxnSpPr/>
          <p:nvPr/>
        </p:nvCxnSpPr>
        <p:spPr>
          <a:xfrm flipH="1" flipV="1">
            <a:off x="2428240" y="3325495"/>
            <a:ext cx="1348105" cy="54610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7086" y="-177"/>
            <a:ext cx="3451921" cy="412955"/>
          </a:xfrm>
          <a:prstGeom prst="rect">
            <a:avLst/>
          </a:prstGeom>
          <a:solidFill>
            <a:srgbClr val="62A3A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Step3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par>
                                <p:cTn id="38" presetID="22" presetClass="entr" presetSubtype="4"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bldLvl="0" animBg="1"/>
      <p:bldP spid="6" grpId="0" bldLvl="0" animBg="1"/>
      <p:bldP spid="7" grpId="0" bldLvl="0" animBg="1"/>
      <p:bldP spid="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140522" y="193688"/>
            <a:ext cx="11970613" cy="6505692"/>
          </a:xfrm>
          <a:prstGeom prst="rect">
            <a:avLst/>
          </a:prstGeom>
          <a:solidFill>
            <a:sysClr val="window" lastClr="FFFFFF"/>
          </a:solidFill>
          <a:ln w="12700" cap="flat" cmpd="sng" algn="ctr">
            <a:noFill/>
            <a:prstDash val="solid"/>
            <a:miter lim="800000"/>
          </a:ln>
          <a:effectLst>
            <a:outerShdw blurRad="317500" dist="101600" dir="5400000" algn="t" rotWithShape="0">
              <a:sysClr val="windowText" lastClr="000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aphicFrame>
        <p:nvGraphicFramePr>
          <p:cNvPr id="5" name="表格 4"/>
          <p:cNvGraphicFramePr/>
          <p:nvPr/>
        </p:nvGraphicFramePr>
        <p:xfrm>
          <a:off x="237034" y="376592"/>
          <a:ext cx="11691614" cy="6220759"/>
        </p:xfrm>
        <a:graphic>
          <a:graphicData uri="http://schemas.openxmlformats.org/drawingml/2006/table">
            <a:tbl>
              <a:tblPr firstRow="1" bandRow="1"/>
              <a:tblGrid>
                <a:gridCol w="1178560"/>
                <a:gridCol w="8136790"/>
                <a:gridCol w="1193358"/>
                <a:gridCol w="1182906"/>
              </a:tblGrid>
              <a:tr h="475350">
                <a:tc>
                  <a:txBody>
                    <a:bodyPr/>
                    <a:lstStyle>
                      <a:lvl1pPr marL="0" algn="l" defTabSz="914400" rtl="0" eaLnBrk="1" latinLnBrk="0" hangingPunct="1">
                        <a:defRPr sz="1800" b="1" kern="1200">
                          <a:solidFill>
                            <a:schemeClr val="lt1"/>
                          </a:solidFill>
                          <a:latin typeface="Century Gothic" panose="020B0502020202020204"/>
                          <a:ea typeface="微软雅黑 Light" panose="020B0502040204020203" charset="-122"/>
                        </a:defRPr>
                      </a:lvl1pPr>
                      <a:lvl2pPr marL="457200" algn="l" defTabSz="914400" rtl="0" eaLnBrk="1" latinLnBrk="0" hangingPunct="1">
                        <a:defRPr sz="1800" b="1" kern="1200">
                          <a:solidFill>
                            <a:schemeClr val="lt1"/>
                          </a:solidFill>
                          <a:latin typeface="Century Gothic" panose="020B0502020202020204"/>
                          <a:ea typeface="微软雅黑 Light" panose="020B0502040204020203" charset="-122"/>
                        </a:defRPr>
                      </a:lvl2pPr>
                      <a:lvl3pPr marL="914400" algn="l" defTabSz="914400" rtl="0" eaLnBrk="1" latinLnBrk="0" hangingPunct="1">
                        <a:defRPr sz="1800" b="1" kern="1200">
                          <a:solidFill>
                            <a:schemeClr val="lt1"/>
                          </a:solidFill>
                          <a:latin typeface="Century Gothic" panose="020B0502020202020204"/>
                          <a:ea typeface="微软雅黑 Light" panose="020B0502040204020203" charset="-122"/>
                        </a:defRPr>
                      </a:lvl3pPr>
                      <a:lvl4pPr marL="1371600" algn="l" defTabSz="914400" rtl="0" eaLnBrk="1" latinLnBrk="0" hangingPunct="1">
                        <a:defRPr sz="1800" b="1" kern="1200">
                          <a:solidFill>
                            <a:schemeClr val="lt1"/>
                          </a:solidFill>
                          <a:latin typeface="Century Gothic" panose="020B0502020202020204"/>
                          <a:ea typeface="微软雅黑 Light" panose="020B0502040204020203" charset="-122"/>
                        </a:defRPr>
                      </a:lvl4pPr>
                      <a:lvl5pPr marL="1828800" algn="l" defTabSz="914400" rtl="0" eaLnBrk="1" latinLnBrk="0" hangingPunct="1">
                        <a:defRPr sz="1800" b="1" kern="1200">
                          <a:solidFill>
                            <a:schemeClr val="lt1"/>
                          </a:solidFill>
                          <a:latin typeface="Century Gothic" panose="020B0502020202020204"/>
                          <a:ea typeface="微软雅黑 Light" panose="020B0502040204020203" charset="-122"/>
                        </a:defRPr>
                      </a:lvl5pPr>
                      <a:lvl6pPr marL="2286000" algn="l" defTabSz="914400" rtl="0" eaLnBrk="1" latinLnBrk="0" hangingPunct="1">
                        <a:defRPr sz="1800" b="1" kern="1200">
                          <a:solidFill>
                            <a:schemeClr val="lt1"/>
                          </a:solidFill>
                          <a:latin typeface="Century Gothic" panose="020B0502020202020204"/>
                          <a:ea typeface="微软雅黑 Light" panose="020B0502040204020203" charset="-122"/>
                        </a:defRPr>
                      </a:lvl6pPr>
                      <a:lvl7pPr marL="2743200" algn="l" defTabSz="914400" rtl="0" eaLnBrk="1" latinLnBrk="0" hangingPunct="1">
                        <a:defRPr sz="1800" b="1" kern="1200">
                          <a:solidFill>
                            <a:schemeClr val="lt1"/>
                          </a:solidFill>
                          <a:latin typeface="Century Gothic" panose="020B0502020202020204"/>
                          <a:ea typeface="微软雅黑 Light" panose="020B0502040204020203" charset="-122"/>
                        </a:defRPr>
                      </a:lvl7pPr>
                      <a:lvl8pPr marL="3200400" algn="l" defTabSz="914400" rtl="0" eaLnBrk="1" latinLnBrk="0" hangingPunct="1">
                        <a:defRPr sz="1800" b="1" kern="1200">
                          <a:solidFill>
                            <a:schemeClr val="lt1"/>
                          </a:solidFill>
                          <a:latin typeface="Century Gothic" panose="020B0502020202020204"/>
                          <a:ea typeface="微软雅黑 Light" panose="020B0502040204020203" charset="-122"/>
                        </a:defRPr>
                      </a:lvl8pPr>
                      <a:lvl9pPr marL="3657600" algn="l" defTabSz="914400" rtl="0" eaLnBrk="1" latinLnBrk="0" hangingPunct="1">
                        <a:defRPr sz="1800" b="1" kern="1200">
                          <a:solidFill>
                            <a:schemeClr val="lt1"/>
                          </a:solidFill>
                          <a:latin typeface="Century Gothic" panose="020B0502020202020204"/>
                          <a:ea typeface="微软雅黑 Light" panose="020B0502040204020203" charset="-122"/>
                        </a:defRPr>
                      </a:lvl9pPr>
                    </a:lstStyle>
                    <a:p>
                      <a:pPr algn="ctr">
                        <a:buNone/>
                      </a:pPr>
                      <a:r>
                        <a:rPr lang="en-US" altLang="zh-CN" sz="2000" b="1" dirty="0">
                          <a:solidFill>
                            <a:schemeClr val="tx1"/>
                          </a:solidFill>
                        </a:rPr>
                        <a:t> </a:t>
                      </a:r>
                      <a:r>
                        <a:rPr lang="zh-CN" altLang="en-US" sz="2000" b="1" dirty="0">
                          <a:solidFill>
                            <a:schemeClr val="tx1"/>
                          </a:solidFill>
                        </a:rPr>
                        <a:t>题型</a:t>
                      </a:r>
                      <a:endParaRPr lang="en-US" altLang="zh-CN" sz="2000" b="1" dirty="0">
                        <a:solidFill>
                          <a:schemeClr val="tx1"/>
                        </a:solidFill>
                        <a:latin typeface="Calibri" panose="020F0502020204030204" pitchFamily="34" charset="0"/>
                        <a:cs typeface="Calibri" panose="020F0502020204030204" pitchFamily="34" charset="0"/>
                      </a:endParaRPr>
                    </a:p>
                  </a:txBody>
                  <a:tcPr>
                    <a:lnL>
                      <a:noFill/>
                    </a:lnL>
                    <a:lnR>
                      <a:noFill/>
                    </a:lnR>
                    <a:lnT w="12700" cmpd="sng">
                      <a:solidFill>
                        <a:srgbClr val="FFD5D5"/>
                      </a:solidFill>
                    </a:lnT>
                    <a:lnB w="12700" cmpd="sng">
                      <a:solidFill>
                        <a:srgbClr val="FFD5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entury Gothic" panose="020B0502020202020204"/>
                          <a:ea typeface="微软雅黑 Light" panose="020B0502040204020203" charset="-122"/>
                        </a:defRPr>
                      </a:lvl1pPr>
                      <a:lvl2pPr marL="457200" algn="l" defTabSz="914400" rtl="0" eaLnBrk="1" latinLnBrk="0" hangingPunct="1">
                        <a:defRPr sz="1800" b="1" kern="1200">
                          <a:solidFill>
                            <a:schemeClr val="lt1"/>
                          </a:solidFill>
                          <a:latin typeface="Century Gothic" panose="020B0502020202020204"/>
                          <a:ea typeface="微软雅黑 Light" panose="020B0502040204020203" charset="-122"/>
                        </a:defRPr>
                      </a:lvl2pPr>
                      <a:lvl3pPr marL="914400" algn="l" defTabSz="914400" rtl="0" eaLnBrk="1" latinLnBrk="0" hangingPunct="1">
                        <a:defRPr sz="1800" b="1" kern="1200">
                          <a:solidFill>
                            <a:schemeClr val="lt1"/>
                          </a:solidFill>
                          <a:latin typeface="Century Gothic" panose="020B0502020202020204"/>
                          <a:ea typeface="微软雅黑 Light" panose="020B0502040204020203" charset="-122"/>
                        </a:defRPr>
                      </a:lvl3pPr>
                      <a:lvl4pPr marL="1371600" algn="l" defTabSz="914400" rtl="0" eaLnBrk="1" latinLnBrk="0" hangingPunct="1">
                        <a:defRPr sz="1800" b="1" kern="1200">
                          <a:solidFill>
                            <a:schemeClr val="lt1"/>
                          </a:solidFill>
                          <a:latin typeface="Century Gothic" panose="020B0502020202020204"/>
                          <a:ea typeface="微软雅黑 Light" panose="020B0502040204020203" charset="-122"/>
                        </a:defRPr>
                      </a:lvl4pPr>
                      <a:lvl5pPr marL="1828800" algn="l" defTabSz="914400" rtl="0" eaLnBrk="1" latinLnBrk="0" hangingPunct="1">
                        <a:defRPr sz="1800" b="1" kern="1200">
                          <a:solidFill>
                            <a:schemeClr val="lt1"/>
                          </a:solidFill>
                          <a:latin typeface="Century Gothic" panose="020B0502020202020204"/>
                          <a:ea typeface="微软雅黑 Light" panose="020B0502040204020203" charset="-122"/>
                        </a:defRPr>
                      </a:lvl5pPr>
                      <a:lvl6pPr marL="2286000" algn="l" defTabSz="914400" rtl="0" eaLnBrk="1" latinLnBrk="0" hangingPunct="1">
                        <a:defRPr sz="1800" b="1" kern="1200">
                          <a:solidFill>
                            <a:schemeClr val="lt1"/>
                          </a:solidFill>
                          <a:latin typeface="Century Gothic" panose="020B0502020202020204"/>
                          <a:ea typeface="微软雅黑 Light" panose="020B0502040204020203" charset="-122"/>
                        </a:defRPr>
                      </a:lvl6pPr>
                      <a:lvl7pPr marL="2743200" algn="l" defTabSz="914400" rtl="0" eaLnBrk="1" latinLnBrk="0" hangingPunct="1">
                        <a:defRPr sz="1800" b="1" kern="1200">
                          <a:solidFill>
                            <a:schemeClr val="lt1"/>
                          </a:solidFill>
                          <a:latin typeface="Century Gothic" panose="020B0502020202020204"/>
                          <a:ea typeface="微软雅黑 Light" panose="020B0502040204020203" charset="-122"/>
                        </a:defRPr>
                      </a:lvl7pPr>
                      <a:lvl8pPr marL="3200400" algn="l" defTabSz="914400" rtl="0" eaLnBrk="1" latinLnBrk="0" hangingPunct="1">
                        <a:defRPr sz="1800" b="1" kern="1200">
                          <a:solidFill>
                            <a:schemeClr val="lt1"/>
                          </a:solidFill>
                          <a:latin typeface="Century Gothic" panose="020B0502020202020204"/>
                          <a:ea typeface="微软雅黑 Light" panose="020B0502040204020203" charset="-122"/>
                        </a:defRPr>
                      </a:lvl8pPr>
                      <a:lvl9pPr marL="3657600" algn="l" defTabSz="914400" rtl="0" eaLnBrk="1" latinLnBrk="0" hangingPunct="1">
                        <a:defRPr sz="1800" b="1" kern="1200">
                          <a:solidFill>
                            <a:schemeClr val="lt1"/>
                          </a:solidFill>
                          <a:latin typeface="Century Gothic" panose="020B0502020202020204"/>
                          <a:ea typeface="微软雅黑 Light" panose="020B0502040204020203" charset="-122"/>
                        </a:defRPr>
                      </a:lvl9pPr>
                    </a:lstStyle>
                    <a:p>
                      <a:pPr algn="ctr">
                        <a:buNone/>
                      </a:pPr>
                      <a:r>
                        <a:rPr lang="zh-CN" altLang="en-US" sz="2000" b="1" dirty="0">
                          <a:solidFill>
                            <a:schemeClr val="tx1"/>
                          </a:solidFill>
                        </a:rPr>
                        <a:t>话题</a:t>
                      </a:r>
                      <a:endParaRPr lang="en-US" altLang="zh-CN" sz="2000" b="1" dirty="0">
                        <a:solidFill>
                          <a:schemeClr val="tx1"/>
                        </a:solidFill>
                        <a:latin typeface="Calibri" panose="020F0502020204030204" pitchFamily="34" charset="0"/>
                        <a:cs typeface="Calibri" panose="020F0502020204030204" pitchFamily="34" charset="0"/>
                      </a:endParaRPr>
                    </a:p>
                  </a:txBody>
                  <a:tcPr>
                    <a:lnL>
                      <a:noFill/>
                    </a:lnL>
                    <a:lnR>
                      <a:noFill/>
                    </a:lnR>
                    <a:lnT w="12700" cmpd="sng">
                      <a:solidFill>
                        <a:srgbClr val="FFD5D5"/>
                      </a:solidFill>
                    </a:lnT>
                    <a:lnB w="12700" cmpd="sng">
                      <a:solidFill>
                        <a:srgbClr val="FFD5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entury Gothic" panose="020B0502020202020204"/>
                          <a:ea typeface="微软雅黑 Light" panose="020B0502040204020203" charset="-122"/>
                        </a:defRPr>
                      </a:lvl1pPr>
                      <a:lvl2pPr marL="457200" algn="l" defTabSz="914400" rtl="0" eaLnBrk="1" latinLnBrk="0" hangingPunct="1">
                        <a:defRPr sz="1800" b="1" kern="1200">
                          <a:solidFill>
                            <a:schemeClr val="lt1"/>
                          </a:solidFill>
                          <a:latin typeface="Century Gothic" panose="020B0502020202020204"/>
                          <a:ea typeface="微软雅黑 Light" panose="020B0502040204020203" charset="-122"/>
                        </a:defRPr>
                      </a:lvl2pPr>
                      <a:lvl3pPr marL="914400" algn="l" defTabSz="914400" rtl="0" eaLnBrk="1" latinLnBrk="0" hangingPunct="1">
                        <a:defRPr sz="1800" b="1" kern="1200">
                          <a:solidFill>
                            <a:schemeClr val="lt1"/>
                          </a:solidFill>
                          <a:latin typeface="Century Gothic" panose="020B0502020202020204"/>
                          <a:ea typeface="微软雅黑 Light" panose="020B0502040204020203" charset="-122"/>
                        </a:defRPr>
                      </a:lvl3pPr>
                      <a:lvl4pPr marL="1371600" algn="l" defTabSz="914400" rtl="0" eaLnBrk="1" latinLnBrk="0" hangingPunct="1">
                        <a:defRPr sz="1800" b="1" kern="1200">
                          <a:solidFill>
                            <a:schemeClr val="lt1"/>
                          </a:solidFill>
                          <a:latin typeface="Century Gothic" panose="020B0502020202020204"/>
                          <a:ea typeface="微软雅黑 Light" panose="020B0502040204020203" charset="-122"/>
                        </a:defRPr>
                      </a:lvl4pPr>
                      <a:lvl5pPr marL="1828800" algn="l" defTabSz="914400" rtl="0" eaLnBrk="1" latinLnBrk="0" hangingPunct="1">
                        <a:defRPr sz="1800" b="1" kern="1200">
                          <a:solidFill>
                            <a:schemeClr val="lt1"/>
                          </a:solidFill>
                          <a:latin typeface="Century Gothic" panose="020B0502020202020204"/>
                          <a:ea typeface="微软雅黑 Light" panose="020B0502040204020203" charset="-122"/>
                        </a:defRPr>
                      </a:lvl5pPr>
                      <a:lvl6pPr marL="2286000" algn="l" defTabSz="914400" rtl="0" eaLnBrk="1" latinLnBrk="0" hangingPunct="1">
                        <a:defRPr sz="1800" b="1" kern="1200">
                          <a:solidFill>
                            <a:schemeClr val="lt1"/>
                          </a:solidFill>
                          <a:latin typeface="Century Gothic" panose="020B0502020202020204"/>
                          <a:ea typeface="微软雅黑 Light" panose="020B0502040204020203" charset="-122"/>
                        </a:defRPr>
                      </a:lvl6pPr>
                      <a:lvl7pPr marL="2743200" algn="l" defTabSz="914400" rtl="0" eaLnBrk="1" latinLnBrk="0" hangingPunct="1">
                        <a:defRPr sz="1800" b="1" kern="1200">
                          <a:solidFill>
                            <a:schemeClr val="lt1"/>
                          </a:solidFill>
                          <a:latin typeface="Century Gothic" panose="020B0502020202020204"/>
                          <a:ea typeface="微软雅黑 Light" panose="020B0502040204020203" charset="-122"/>
                        </a:defRPr>
                      </a:lvl7pPr>
                      <a:lvl8pPr marL="3200400" algn="l" defTabSz="914400" rtl="0" eaLnBrk="1" latinLnBrk="0" hangingPunct="1">
                        <a:defRPr sz="1800" b="1" kern="1200">
                          <a:solidFill>
                            <a:schemeClr val="lt1"/>
                          </a:solidFill>
                          <a:latin typeface="Century Gothic" panose="020B0502020202020204"/>
                          <a:ea typeface="微软雅黑 Light" panose="020B0502040204020203" charset="-122"/>
                        </a:defRPr>
                      </a:lvl8pPr>
                      <a:lvl9pPr marL="3657600" algn="l" defTabSz="914400" rtl="0" eaLnBrk="1" latinLnBrk="0" hangingPunct="1">
                        <a:defRPr sz="1800" b="1" kern="1200">
                          <a:solidFill>
                            <a:schemeClr val="lt1"/>
                          </a:solidFill>
                          <a:latin typeface="Century Gothic" panose="020B0502020202020204"/>
                          <a:ea typeface="微软雅黑 Light" panose="020B0502040204020203" charset="-122"/>
                        </a:defRPr>
                      </a:lvl9pPr>
                    </a:lstStyle>
                    <a:p>
                      <a:pPr algn="ctr">
                        <a:buNone/>
                      </a:pPr>
                      <a:r>
                        <a:rPr lang="zh-CN" altLang="en-US" sz="2000" b="1" dirty="0">
                          <a:solidFill>
                            <a:schemeClr val="tx1"/>
                          </a:solidFill>
                        </a:rPr>
                        <a:t>体裁</a:t>
                      </a:r>
                      <a:endParaRPr lang="zh-CN" altLang="en-US" sz="2000" b="1" dirty="0">
                        <a:solidFill>
                          <a:schemeClr val="tx1"/>
                        </a:solidFill>
                        <a:latin typeface="Calibri" panose="020F0502020204030204" pitchFamily="34" charset="0"/>
                        <a:cs typeface="Calibri" panose="020F0502020204030204" pitchFamily="34" charset="0"/>
                      </a:endParaRPr>
                    </a:p>
                  </a:txBody>
                  <a:tcPr>
                    <a:lnL>
                      <a:noFill/>
                    </a:lnL>
                    <a:lnR>
                      <a:noFill/>
                    </a:lnR>
                    <a:lnT w="12700" cmpd="sng">
                      <a:solidFill>
                        <a:srgbClr val="FFD5D5"/>
                      </a:solidFill>
                    </a:lnT>
                    <a:lnB w="12700" cmpd="sng">
                      <a:solidFill>
                        <a:srgbClr val="FFD5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entury Gothic" panose="020B0502020202020204"/>
                          <a:ea typeface="微软雅黑 Light" panose="020B0502040204020203" charset="-122"/>
                        </a:defRPr>
                      </a:lvl1pPr>
                      <a:lvl2pPr marL="457200" algn="l" defTabSz="914400" rtl="0" eaLnBrk="1" latinLnBrk="0" hangingPunct="1">
                        <a:defRPr sz="1800" b="1" kern="1200">
                          <a:solidFill>
                            <a:schemeClr val="lt1"/>
                          </a:solidFill>
                          <a:latin typeface="Century Gothic" panose="020B0502020202020204"/>
                          <a:ea typeface="微软雅黑 Light" panose="020B0502040204020203" charset="-122"/>
                        </a:defRPr>
                      </a:lvl2pPr>
                      <a:lvl3pPr marL="914400" algn="l" defTabSz="914400" rtl="0" eaLnBrk="1" latinLnBrk="0" hangingPunct="1">
                        <a:defRPr sz="1800" b="1" kern="1200">
                          <a:solidFill>
                            <a:schemeClr val="lt1"/>
                          </a:solidFill>
                          <a:latin typeface="Century Gothic" panose="020B0502020202020204"/>
                          <a:ea typeface="微软雅黑 Light" panose="020B0502040204020203" charset="-122"/>
                        </a:defRPr>
                      </a:lvl3pPr>
                      <a:lvl4pPr marL="1371600" algn="l" defTabSz="914400" rtl="0" eaLnBrk="1" latinLnBrk="0" hangingPunct="1">
                        <a:defRPr sz="1800" b="1" kern="1200">
                          <a:solidFill>
                            <a:schemeClr val="lt1"/>
                          </a:solidFill>
                          <a:latin typeface="Century Gothic" panose="020B0502020202020204"/>
                          <a:ea typeface="微软雅黑 Light" panose="020B0502040204020203" charset="-122"/>
                        </a:defRPr>
                      </a:lvl4pPr>
                      <a:lvl5pPr marL="1828800" algn="l" defTabSz="914400" rtl="0" eaLnBrk="1" latinLnBrk="0" hangingPunct="1">
                        <a:defRPr sz="1800" b="1" kern="1200">
                          <a:solidFill>
                            <a:schemeClr val="lt1"/>
                          </a:solidFill>
                          <a:latin typeface="Century Gothic" panose="020B0502020202020204"/>
                          <a:ea typeface="微软雅黑 Light" panose="020B0502040204020203" charset="-122"/>
                        </a:defRPr>
                      </a:lvl5pPr>
                      <a:lvl6pPr marL="2286000" algn="l" defTabSz="914400" rtl="0" eaLnBrk="1" latinLnBrk="0" hangingPunct="1">
                        <a:defRPr sz="1800" b="1" kern="1200">
                          <a:solidFill>
                            <a:schemeClr val="lt1"/>
                          </a:solidFill>
                          <a:latin typeface="Century Gothic" panose="020B0502020202020204"/>
                          <a:ea typeface="微软雅黑 Light" panose="020B0502040204020203" charset="-122"/>
                        </a:defRPr>
                      </a:lvl6pPr>
                      <a:lvl7pPr marL="2743200" algn="l" defTabSz="914400" rtl="0" eaLnBrk="1" latinLnBrk="0" hangingPunct="1">
                        <a:defRPr sz="1800" b="1" kern="1200">
                          <a:solidFill>
                            <a:schemeClr val="lt1"/>
                          </a:solidFill>
                          <a:latin typeface="Century Gothic" panose="020B0502020202020204"/>
                          <a:ea typeface="微软雅黑 Light" panose="020B0502040204020203" charset="-122"/>
                        </a:defRPr>
                      </a:lvl7pPr>
                      <a:lvl8pPr marL="3200400" algn="l" defTabSz="914400" rtl="0" eaLnBrk="1" latinLnBrk="0" hangingPunct="1">
                        <a:defRPr sz="1800" b="1" kern="1200">
                          <a:solidFill>
                            <a:schemeClr val="lt1"/>
                          </a:solidFill>
                          <a:latin typeface="Century Gothic" panose="020B0502020202020204"/>
                          <a:ea typeface="微软雅黑 Light" panose="020B0502040204020203" charset="-122"/>
                        </a:defRPr>
                      </a:lvl8pPr>
                      <a:lvl9pPr marL="3657600" algn="l" defTabSz="914400" rtl="0" eaLnBrk="1" latinLnBrk="0" hangingPunct="1">
                        <a:defRPr sz="1800" b="1" kern="1200">
                          <a:solidFill>
                            <a:schemeClr val="lt1"/>
                          </a:solidFill>
                          <a:latin typeface="Century Gothic" panose="020B0502020202020204"/>
                          <a:ea typeface="微软雅黑 Light" panose="020B0502040204020203" charset="-122"/>
                        </a:defRPr>
                      </a:lvl9pPr>
                    </a:lstStyle>
                    <a:p>
                      <a:pPr algn="ctr"/>
                      <a:r>
                        <a:rPr lang="zh-CN" altLang="en-US" sz="2000" b="1" dirty="0">
                          <a:solidFill>
                            <a:schemeClr val="tx1"/>
                          </a:solidFill>
                        </a:rPr>
                        <a:t>词数</a:t>
                      </a:r>
                      <a:endParaRPr lang="zh-CN" sz="2000" b="1" dirty="0">
                        <a:solidFill>
                          <a:schemeClr val="tx1"/>
                        </a:solidFill>
                        <a:latin typeface="Calibri" panose="020F0502020204030204" pitchFamily="34" charset="0"/>
                        <a:cs typeface="Calibri" panose="020F0502020204030204" pitchFamily="34" charset="0"/>
                      </a:endParaRPr>
                    </a:p>
                  </a:txBody>
                  <a:tcPr>
                    <a:lnL>
                      <a:noFill/>
                    </a:lnL>
                    <a:lnR>
                      <a:noFill/>
                    </a:lnR>
                    <a:lnT w="12700" cmpd="sng">
                      <a:solidFill>
                        <a:srgbClr val="FFD5D5"/>
                      </a:solidFill>
                    </a:lnT>
                    <a:lnB w="12700" cmpd="sng">
                      <a:solidFill>
                        <a:srgbClr val="FFD5D5"/>
                      </a:solidFill>
                    </a:lnB>
                    <a:lnTlToBr w="12700" cmpd="sng">
                      <a:noFill/>
                      <a:prstDash val="solid"/>
                    </a:lnTlToBr>
                    <a:lnBlToTr w="12700" cmpd="sng">
                      <a:noFill/>
                      <a:prstDash val="solid"/>
                    </a:lnBlToTr>
                    <a:noFill/>
                  </a:tcPr>
                </a:tc>
              </a:tr>
              <a:tr h="722598">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ctr">
                        <a:buNone/>
                      </a:pPr>
                      <a:r>
                        <a:rPr lang="zh-CN" altLang="en-US" sz="2000" b="1" dirty="0">
                          <a:solidFill>
                            <a:srgbClr val="000000"/>
                          </a:solidFill>
                          <a:effectLst/>
                        </a:rPr>
                        <a:t> 阅读A</a:t>
                      </a:r>
                      <a:endParaRPr lang="zh-CN" altLang="en-US" sz="20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lnL>
                      <a:noFill/>
                    </a:lnL>
                    <a:lnR>
                      <a:noFill/>
                    </a:lnR>
                    <a:lnT w="12700" cmpd="sng">
                      <a:solidFill>
                        <a:srgbClr val="FFD5D5"/>
                      </a:solidFill>
                    </a:lnT>
                    <a:lnB>
                      <a:no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l">
                        <a:buNone/>
                      </a:pPr>
                      <a:r>
                        <a:rPr lang="zh-CN" altLang="en-US" sz="2000" b="1" dirty="0"/>
                        <a:t>人与社会：</a:t>
                      </a:r>
                      <a:r>
                        <a:rPr lang="en-US" altLang="zh-CN" sz="2000" b="1" dirty="0"/>
                        <a:t> </a:t>
                      </a:r>
                      <a:r>
                        <a:rPr lang="en-US" altLang="zh-CN" sz="1800" b="1" dirty="0">
                          <a:sym typeface="+mn-ea"/>
                        </a:rPr>
                        <a:t>Stanford LEAD, a</a:t>
                      </a:r>
                      <a:r>
                        <a:rPr lang="en-US" altLang="zh-CN" sz="1800" b="1" dirty="0"/>
                        <a:t> </a:t>
                      </a:r>
                      <a:r>
                        <a:rPr lang="en-US" altLang="zh-CN" sz="1800" b="1" dirty="0">
                          <a:sym typeface="+mn-ea"/>
                        </a:rPr>
                        <a:t>flagship online program</a:t>
                      </a:r>
                      <a:endParaRPr lang="en-US" altLang="zh-CN"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txBody>
                  <a:tcPr>
                    <a:lnL>
                      <a:noFill/>
                    </a:lnL>
                    <a:lnR>
                      <a:noFill/>
                    </a:lnR>
                    <a:lnT w="12700" cmpd="sng">
                      <a:solidFill>
                        <a:srgbClr val="FFD5D5"/>
                      </a:solidFill>
                    </a:lnT>
                    <a:lnB>
                      <a:no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ctr">
                        <a:buNone/>
                      </a:pPr>
                      <a:r>
                        <a:rPr lang="zh-CN" altLang="en-US" sz="2000" b="1" dirty="0"/>
                        <a:t>说明文</a:t>
                      </a:r>
                      <a:endParaRPr lang="zh-CN" altLang="en-US" sz="2000" b="1" dirty="0">
                        <a:latin typeface="Calibri" panose="020F0502020204030204" pitchFamily="34" charset="0"/>
                        <a:cs typeface="Calibri" panose="020F0502020204030204" pitchFamily="34" charset="0"/>
                      </a:endParaRPr>
                    </a:p>
                  </a:txBody>
                  <a:tcPr>
                    <a:lnL>
                      <a:noFill/>
                    </a:lnL>
                    <a:lnR>
                      <a:noFill/>
                    </a:lnR>
                    <a:lnT w="12700" cmpd="sng">
                      <a:solidFill>
                        <a:srgbClr val="FFD5D5"/>
                      </a:solidFill>
                    </a:lnT>
                    <a:lnB>
                      <a:no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ctr">
                        <a:buNone/>
                      </a:pPr>
                      <a:r>
                        <a:rPr lang="en-US" altLang="zh-CN" sz="2000" b="1" dirty="0"/>
                        <a:t>271</a:t>
                      </a:r>
                      <a:endParaRPr lang="zh-CN" altLang="en-US" sz="2000" b="1" dirty="0">
                        <a:latin typeface="Calibri" panose="020F0502020204030204" pitchFamily="34" charset="0"/>
                        <a:cs typeface="Calibri" panose="020F0502020204030204" pitchFamily="34" charset="0"/>
                      </a:endParaRPr>
                    </a:p>
                  </a:txBody>
                  <a:tcPr>
                    <a:lnL>
                      <a:noFill/>
                    </a:lnL>
                    <a:lnR>
                      <a:noFill/>
                    </a:lnR>
                    <a:lnT w="12700" cmpd="sng">
                      <a:solidFill>
                        <a:srgbClr val="FFD5D5"/>
                      </a:solidFill>
                    </a:lnT>
                    <a:lnB>
                      <a:noFill/>
                    </a:lnB>
                    <a:lnTlToBr w="12700" cmpd="sng">
                      <a:noFill/>
                      <a:prstDash val="solid"/>
                    </a:lnTlToBr>
                    <a:lnBlToTr w="12700" cmpd="sng">
                      <a:noFill/>
                      <a:prstDash val="solid"/>
                    </a:lnBlToTr>
                    <a:solidFill>
                      <a:srgbClr val="FFD5D5">
                        <a:alpha val="20000"/>
                      </a:srgbClr>
                    </a:solidFill>
                  </a:tcPr>
                </a:tc>
              </a:tr>
              <a:tr h="722598">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ctr">
                        <a:buNone/>
                      </a:pPr>
                      <a:r>
                        <a:rPr lang="zh-CN" altLang="en-US" sz="2000" b="1" dirty="0">
                          <a:solidFill>
                            <a:srgbClr val="000000"/>
                          </a:solidFill>
                          <a:effectLst/>
                        </a:rPr>
                        <a:t>阅读B</a:t>
                      </a:r>
                      <a:endParaRPr lang="zh-CN" altLang="en-US" sz="20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l">
                        <a:buNone/>
                      </a:pPr>
                      <a:r>
                        <a:rPr lang="zh-CN" altLang="en-US" sz="2000" b="1" dirty="0"/>
                        <a:t>人与自我：</a:t>
                      </a:r>
                      <a:r>
                        <a:rPr lang="zh-CN" altLang="en-US" sz="1800" b="1" dirty="0"/>
                        <a:t> </a:t>
                      </a:r>
                      <a:r>
                        <a:rPr lang="en-US" altLang="zh-CN" sz="1800" b="1" dirty="0"/>
                        <a:t>Blending art with medicine: My journey of self discovery </a:t>
                      </a:r>
                      <a:endParaRPr lang="en-US" altLang="zh-CN" sz="1800" b="1"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ctr">
                        <a:buNone/>
                      </a:pPr>
                      <a:r>
                        <a:rPr lang="zh-CN" altLang="en-US" sz="2000" b="1" dirty="0"/>
                        <a:t>记叙文</a:t>
                      </a:r>
                      <a:endParaRPr lang="zh-CN" altLang="en-US" sz="2000" b="1"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ctr">
                        <a:buNone/>
                      </a:pPr>
                      <a:r>
                        <a:rPr lang="en-US" altLang="zh-CN" sz="2000" b="1" dirty="0">
                          <a:sym typeface="+mn-ea"/>
                        </a:rPr>
                        <a:t>364</a:t>
                      </a:r>
                      <a:endParaRPr lang="zh-CN" altLang="en-US" sz="2000" b="1" dirty="0">
                        <a:latin typeface="Calibri" panose="020F0502020204030204" pitchFamily="34" charset="0"/>
                        <a:cs typeface="Calibri" panose="020F0502020204030204" pitchFamily="34" charset="0"/>
                        <a:sym typeface="+mn-ea"/>
                      </a:endParaRPr>
                    </a:p>
                  </a:txBody>
                  <a:tcPr>
                    <a:lnL>
                      <a:noFill/>
                    </a:lnL>
                    <a:lnR>
                      <a:noFill/>
                    </a:lnR>
                    <a:lnT>
                      <a:noFill/>
                    </a:lnT>
                    <a:lnB>
                      <a:noFill/>
                    </a:lnB>
                    <a:lnTlToBr w="12700" cmpd="sng">
                      <a:noFill/>
                      <a:prstDash val="solid"/>
                    </a:lnTlToBr>
                    <a:lnBlToTr w="12700" cmpd="sng">
                      <a:noFill/>
                      <a:prstDash val="solid"/>
                    </a:lnBlToTr>
                    <a:noFill/>
                  </a:tcPr>
                </a:tc>
              </a:tr>
              <a:tr h="862753">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ctr">
                        <a:buNone/>
                      </a:pPr>
                      <a:r>
                        <a:rPr lang="zh-CN" altLang="en-US" sz="2000" b="1" dirty="0">
                          <a:solidFill>
                            <a:srgbClr val="000000"/>
                          </a:solidFill>
                          <a:effectLst/>
                        </a:rPr>
                        <a:t>阅读C</a:t>
                      </a:r>
                      <a:endParaRPr lang="zh-CN" altLang="en-US" sz="20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l">
                        <a:buNone/>
                      </a:pPr>
                      <a:r>
                        <a:rPr lang="zh-CN" altLang="en-US" sz="2000" b="1" dirty="0"/>
                        <a:t>人与自然：</a:t>
                      </a:r>
                      <a:r>
                        <a:rPr lang="en-US" altLang="zh-CN" sz="1800" b="1" dirty="0"/>
                        <a:t>Floating City: A solution for humanity’s co-existence with rising seas </a:t>
                      </a:r>
                      <a:endParaRPr lang="en-US" altLang="zh-CN" sz="1800" b="1" dirty="0"/>
                    </a:p>
                  </a:txBody>
                  <a:tcPr>
                    <a:lnL>
                      <a:noFill/>
                    </a:lnL>
                    <a:lnR>
                      <a:noFill/>
                    </a:lnR>
                    <a:lnT>
                      <a:noFill/>
                    </a:lnT>
                    <a:lnB>
                      <a:no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ctr">
                        <a:buNone/>
                      </a:pPr>
                      <a:r>
                        <a:rPr lang="zh-CN" altLang="en-US" sz="2000" b="1" dirty="0"/>
                        <a:t>说明文</a:t>
                      </a:r>
                      <a:endParaRPr lang="zh-CN" altLang="en-US" sz="2000" b="1"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ctr">
                        <a:buClrTx/>
                        <a:buSzTx/>
                        <a:buNone/>
                      </a:pP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453</a:t>
                      </a:r>
                      <a:endPar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a:noFill/>
                    </a:lnL>
                    <a:lnR>
                      <a:noFill/>
                    </a:lnR>
                    <a:lnT>
                      <a:noFill/>
                    </a:lnT>
                    <a:lnB>
                      <a:noFill/>
                    </a:lnB>
                    <a:lnTlToBr w="12700" cmpd="sng">
                      <a:noFill/>
                      <a:prstDash val="solid"/>
                    </a:lnTlToBr>
                    <a:lnBlToTr w="12700" cmpd="sng">
                      <a:noFill/>
                      <a:prstDash val="solid"/>
                    </a:lnBlToTr>
                    <a:solidFill>
                      <a:srgbClr val="FFD5D5">
                        <a:alpha val="20000"/>
                      </a:srgbClr>
                    </a:solidFill>
                  </a:tcPr>
                </a:tc>
              </a:tr>
              <a:tr h="855630">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ctr">
                        <a:buNone/>
                      </a:pPr>
                      <a:r>
                        <a:rPr lang="zh-CN" altLang="en-US" sz="2000" b="1" dirty="0">
                          <a:solidFill>
                            <a:srgbClr val="000000"/>
                          </a:solidFill>
                          <a:effectLst/>
                        </a:rPr>
                        <a:t>阅读D</a:t>
                      </a:r>
                      <a:endParaRPr lang="zh-CN" altLang="en-US" sz="20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l">
                        <a:buNone/>
                      </a:pPr>
                      <a:r>
                        <a:rPr lang="zh-CN" altLang="en-US" sz="2000" b="1" dirty="0"/>
                        <a:t>人与</a:t>
                      </a:r>
                      <a:r>
                        <a:rPr lang="zh-CN" altLang="en-US" sz="2000" b="1" dirty="0">
                          <a:sym typeface="+mn-ea"/>
                        </a:rPr>
                        <a:t>自我</a:t>
                      </a:r>
                      <a:r>
                        <a:rPr lang="zh-CN" altLang="en-US" sz="2000" b="1" dirty="0"/>
                        <a:t>：</a:t>
                      </a:r>
                      <a:r>
                        <a:rPr lang="en-US" altLang="zh-CN" sz="1800" b="1" dirty="0"/>
                        <a:t>The Vagus Nerve: the Link between Body and Mind </a:t>
                      </a:r>
                      <a:endParaRPr lang="en-US" altLang="zh-CN" sz="2000" b="1" dirty="0"/>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ctr">
                        <a:buNone/>
                      </a:pPr>
                      <a:r>
                        <a:rPr lang="zh-CN" altLang="en-US" sz="2000" b="1" dirty="0">
                          <a:sym typeface="+mn-ea"/>
                        </a:rPr>
                        <a:t>说明文</a:t>
                      </a:r>
                      <a:endParaRPr lang="zh-CN" altLang="en-US" sz="2000" b="1" dirty="0">
                        <a:latin typeface="Calibri" panose="020F0502020204030204" pitchFamily="34" charset="0"/>
                        <a:cs typeface="Calibri" panose="020F0502020204030204" pitchFamily="34" charset="0"/>
                      </a:endParaRPr>
                    </a:p>
                    <a:p>
                      <a:pPr algn="ctr">
                        <a:buNone/>
                      </a:pPr>
                      <a:endParaRPr lang="zh-CN" altLang="en-US" sz="2000" b="1"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ctr">
                        <a:buNone/>
                      </a:pPr>
                      <a:r>
                        <a:rPr lang="en-US" altLang="zh-CN" sz="2000" b="1" kern="100" dirty="0">
                          <a:solidFill>
                            <a:schemeClr val="tx1"/>
                          </a:solidFill>
                          <a:effectLst/>
                          <a:sym typeface="+mn-ea"/>
                        </a:rPr>
                        <a:t>359</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a:noFill/>
                    </a:lnL>
                    <a:lnR>
                      <a:noFill/>
                    </a:lnR>
                    <a:lnT>
                      <a:noFill/>
                    </a:lnT>
                    <a:lnB>
                      <a:noFill/>
                    </a:lnB>
                    <a:lnTlToBr w="12700" cmpd="sng">
                      <a:noFill/>
                      <a:prstDash val="solid"/>
                    </a:lnTlToBr>
                    <a:lnBlToTr w="12700" cmpd="sng">
                      <a:noFill/>
                      <a:prstDash val="solid"/>
                    </a:lnBlToTr>
                    <a:noFill/>
                  </a:tcPr>
                </a:tc>
              </a:tr>
              <a:tr h="855630">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marL="0" algn="ctr" defTabSz="914400" rtl="0" eaLnBrk="1" latinLnBrk="0" hangingPunct="1">
                        <a:buNone/>
                      </a:pPr>
                      <a:r>
                        <a:rPr lang="zh-CN" altLang="en-US" sz="2000" b="1" kern="1200" dirty="0">
                          <a:solidFill>
                            <a:srgbClr val="000000"/>
                          </a:solidFill>
                          <a:effectLst/>
                        </a:rPr>
                        <a:t>七选五</a:t>
                      </a:r>
                      <a:endParaRPr lang="zh-CN" altLang="en-US" sz="2000" b="1" kern="1200" dirty="0">
                        <a:solidFill>
                          <a:srgbClr val="000000"/>
                        </a:solidFill>
                        <a:effectLst/>
                        <a:latin typeface="Calibri" panose="020F0502020204030204" pitchFamily="34" charset="0"/>
                        <a:ea typeface="+mn-ea"/>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l">
                        <a:buNone/>
                      </a:pPr>
                      <a:r>
                        <a:rPr lang="zh-CN" altLang="en-US" sz="2000" b="1" dirty="0"/>
                        <a:t>人与自我： </a:t>
                      </a:r>
                      <a:r>
                        <a:rPr lang="en-US" altLang="zh-CN" sz="1800" b="1" dirty="0"/>
                        <a:t>Keys to Healthy Weight and Eating Habits</a:t>
                      </a:r>
                      <a:endParaRPr lang="en-US" altLang="zh-CN" sz="1800" b="1" dirty="0"/>
                    </a:p>
                  </a:txBody>
                  <a:tcPr>
                    <a:lnL>
                      <a:noFill/>
                    </a:lnL>
                    <a:lnR>
                      <a:noFill/>
                    </a:lnR>
                    <a:lnT>
                      <a:noFill/>
                    </a:lnT>
                    <a:lnB>
                      <a:no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ctr">
                        <a:buNone/>
                      </a:pPr>
                      <a:r>
                        <a:rPr lang="zh-CN" altLang="en-US" sz="2000" b="1" dirty="0"/>
                        <a:t>说明文</a:t>
                      </a:r>
                      <a:endParaRPr lang="zh-CN" altLang="en-US" sz="2000" b="1"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ctr">
                        <a:buNone/>
                      </a:pPr>
                      <a:r>
                        <a:rPr lang="en-US" altLang="zh-CN" sz="2000" b="1" kern="100" dirty="0">
                          <a:solidFill>
                            <a:schemeClr val="tx1"/>
                          </a:solidFill>
                          <a:effectLst/>
                          <a:sym typeface="+mn-ea"/>
                        </a:rPr>
                        <a:t>233</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a:noFill/>
                    </a:lnL>
                    <a:lnR>
                      <a:noFill/>
                    </a:lnR>
                    <a:lnT>
                      <a:noFill/>
                    </a:lnT>
                    <a:lnB>
                      <a:noFill/>
                    </a:lnB>
                    <a:lnTlToBr w="12700" cmpd="sng">
                      <a:noFill/>
                      <a:prstDash val="solid"/>
                    </a:lnTlToBr>
                    <a:lnBlToTr w="12700" cmpd="sng">
                      <a:noFill/>
                      <a:prstDash val="solid"/>
                    </a:lnBlToTr>
                    <a:solidFill>
                      <a:srgbClr val="FFD5D5">
                        <a:alpha val="20000"/>
                      </a:srgbClr>
                    </a:solidFill>
                  </a:tcPr>
                </a:tc>
              </a:tr>
              <a:tr h="863100">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marL="0" algn="ctr" defTabSz="914400" rtl="0" eaLnBrk="1" latinLnBrk="0" hangingPunct="1">
                        <a:buNone/>
                      </a:pPr>
                      <a:r>
                        <a:rPr lang="zh-CN" altLang="en-US" sz="2000" b="1" kern="1200" dirty="0">
                          <a:solidFill>
                            <a:srgbClr val="000000"/>
                          </a:solidFill>
                          <a:effectLst/>
                        </a:rPr>
                        <a:t>完形填空</a:t>
                      </a:r>
                      <a:endParaRPr lang="zh-CN" altLang="en-US" sz="2000" b="1" kern="1200" dirty="0">
                        <a:solidFill>
                          <a:srgbClr val="000000"/>
                        </a:solidFill>
                        <a:effectLst/>
                        <a:latin typeface="Calibri" panose="020F0502020204030204" pitchFamily="34" charset="0"/>
                        <a:ea typeface="+mn-ea"/>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l">
                        <a:buNone/>
                      </a:pPr>
                      <a:r>
                        <a:rPr lang="zh-CN" altLang="en-US" sz="2000" b="1" dirty="0"/>
                        <a:t>人与社会： </a:t>
                      </a:r>
                      <a:r>
                        <a:rPr lang="en-US" altLang="zh-CN" sz="1800" b="1" dirty="0">
                          <a:sym typeface="+mn-ea"/>
                        </a:rPr>
                        <a:t>Food, a Bridge across Cultural Gaps </a:t>
                      </a:r>
                      <a:endParaRPr lang="en-US" altLang="zh-CN" sz="1800" b="1" dirty="0"/>
                    </a:p>
                    <a:p>
                      <a:pPr algn="l">
                        <a:buNone/>
                      </a:pPr>
                      <a:endParaRPr lang="en-US" altLang="zh-CN" sz="2000" b="1" i="1" dirty="0"/>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ctr">
                        <a:buNone/>
                      </a:pPr>
                      <a:r>
                        <a:rPr lang="zh-CN" altLang="en-US" sz="2000" b="1" dirty="0"/>
                        <a:t>记叙文</a:t>
                      </a:r>
                      <a:endParaRPr lang="zh-CN" altLang="en-US" sz="2000" b="1"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ctr">
                        <a:buNone/>
                      </a:pPr>
                      <a:r>
                        <a:rPr lang="en-US" altLang="zh-CN" sz="2000" b="1" kern="100" dirty="0">
                          <a:solidFill>
                            <a:schemeClr val="tx1"/>
                          </a:solidFill>
                          <a:effectLst/>
                          <a:sym typeface="+mn-ea"/>
                        </a:rPr>
                        <a:t>269</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a:noFill/>
                    </a:lnL>
                    <a:lnR>
                      <a:noFill/>
                    </a:lnR>
                    <a:lnT>
                      <a:noFill/>
                    </a:lnT>
                    <a:lnB>
                      <a:noFill/>
                    </a:lnB>
                    <a:lnTlToBr w="12700" cmpd="sng">
                      <a:noFill/>
                      <a:prstDash val="solid"/>
                    </a:lnTlToBr>
                    <a:lnBlToTr w="12700" cmpd="sng">
                      <a:noFill/>
                      <a:prstDash val="solid"/>
                    </a:lnBlToTr>
                    <a:noFill/>
                  </a:tcPr>
                </a:tc>
              </a:tr>
              <a:tr h="863100">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marL="0" algn="ctr" defTabSz="914400" rtl="0" eaLnBrk="1" latinLnBrk="0" hangingPunct="1">
                        <a:buNone/>
                      </a:pPr>
                      <a:r>
                        <a:rPr lang="zh-CN" altLang="en-US" sz="2000" b="1" kern="1200" dirty="0">
                          <a:solidFill>
                            <a:srgbClr val="000000"/>
                          </a:solidFill>
                          <a:effectLst/>
                        </a:rPr>
                        <a:t>语法填空</a:t>
                      </a:r>
                      <a:endParaRPr lang="zh-CN" altLang="en-US" sz="2000" b="1" kern="1200" dirty="0">
                        <a:solidFill>
                          <a:srgbClr val="000000"/>
                        </a:solidFill>
                        <a:effectLst/>
                        <a:latin typeface="Calibri" panose="020F0502020204030204" pitchFamily="34" charset="0"/>
                        <a:ea typeface="+mn-ea"/>
                        <a:cs typeface="Calibri" panose="020F0502020204030204" pitchFamily="34" charset="0"/>
                      </a:endParaRPr>
                    </a:p>
                  </a:txBody>
                  <a:tcPr>
                    <a:lnL>
                      <a:noFill/>
                    </a:lnL>
                    <a:lnR>
                      <a:noFill/>
                    </a:lnR>
                    <a:lnT>
                      <a:noFill/>
                    </a:lnT>
                    <a:lnB w="12700" cmpd="sng">
                      <a:solidFill>
                        <a:srgbClr val="FFD5D5"/>
                      </a:solid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l">
                        <a:buNone/>
                      </a:pPr>
                      <a:r>
                        <a:rPr lang="zh-CN" altLang="en-US" sz="2000" b="1" dirty="0"/>
                        <a:t>人与社会： </a:t>
                      </a:r>
                      <a:r>
                        <a:rPr lang="en-US" altLang="zh-CN" sz="1800" b="1" dirty="0">
                          <a:sym typeface="+mn-ea"/>
                        </a:rPr>
                        <a:t>Blue-and-white Porcelain: A Symbol of East -West CuiItural Integration </a:t>
                      </a:r>
                      <a:endParaRPr lang="en-US" altLang="zh-CN" sz="1800" b="1" dirty="0">
                        <a:sym typeface="+mn-ea"/>
                      </a:endParaRPr>
                    </a:p>
                  </a:txBody>
                  <a:tcPr>
                    <a:lnL>
                      <a:noFill/>
                    </a:lnL>
                    <a:lnR>
                      <a:noFill/>
                    </a:lnR>
                    <a:lnT>
                      <a:noFill/>
                    </a:lnT>
                    <a:lnB w="12700" cmpd="sng">
                      <a:solidFill>
                        <a:srgbClr val="FFD5D5"/>
                      </a:solid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ctr">
                        <a:buNone/>
                      </a:pPr>
                      <a:r>
                        <a:rPr lang="zh-CN" altLang="en-US" sz="2000" b="1" dirty="0"/>
                        <a:t>说明文</a:t>
                      </a:r>
                      <a:endParaRPr lang="zh-CN" altLang="en-US" sz="2000" b="1" dirty="0">
                        <a:latin typeface="Calibri" panose="020F0502020204030204" pitchFamily="34" charset="0"/>
                        <a:cs typeface="Calibri" panose="020F0502020204030204" pitchFamily="34" charset="0"/>
                      </a:endParaRPr>
                    </a:p>
                  </a:txBody>
                  <a:tcPr>
                    <a:lnL>
                      <a:noFill/>
                    </a:lnL>
                    <a:lnR>
                      <a:noFill/>
                    </a:lnR>
                    <a:lnT>
                      <a:noFill/>
                    </a:lnT>
                    <a:lnB w="12700" cmpd="sng">
                      <a:solidFill>
                        <a:srgbClr val="FFD5D5"/>
                      </a:solid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panose="020B0502020202020204"/>
                          <a:ea typeface="微软雅黑 Light" panose="020B0502040204020203" charset="-122"/>
                        </a:defRPr>
                      </a:lvl1pPr>
                      <a:lvl2pPr marL="457200" algn="l" defTabSz="914400" rtl="0" eaLnBrk="1" latinLnBrk="0" hangingPunct="1">
                        <a:defRPr sz="1800" kern="1200">
                          <a:solidFill>
                            <a:schemeClr val="dk1"/>
                          </a:solidFill>
                          <a:latin typeface="Century Gothic" panose="020B0502020202020204"/>
                          <a:ea typeface="微软雅黑 Light" panose="020B0502040204020203" charset="-122"/>
                        </a:defRPr>
                      </a:lvl2pPr>
                      <a:lvl3pPr marL="914400" algn="l" defTabSz="914400" rtl="0" eaLnBrk="1" latinLnBrk="0" hangingPunct="1">
                        <a:defRPr sz="1800" kern="1200">
                          <a:solidFill>
                            <a:schemeClr val="dk1"/>
                          </a:solidFill>
                          <a:latin typeface="Century Gothic" panose="020B0502020202020204"/>
                          <a:ea typeface="微软雅黑 Light" panose="020B0502040204020203" charset="-122"/>
                        </a:defRPr>
                      </a:lvl3pPr>
                      <a:lvl4pPr marL="1371600" algn="l" defTabSz="914400" rtl="0" eaLnBrk="1" latinLnBrk="0" hangingPunct="1">
                        <a:defRPr sz="1800" kern="1200">
                          <a:solidFill>
                            <a:schemeClr val="dk1"/>
                          </a:solidFill>
                          <a:latin typeface="Century Gothic" panose="020B0502020202020204"/>
                          <a:ea typeface="微软雅黑 Light" panose="020B0502040204020203" charset="-122"/>
                        </a:defRPr>
                      </a:lvl4pPr>
                      <a:lvl5pPr marL="1828800" algn="l" defTabSz="914400" rtl="0" eaLnBrk="1" latinLnBrk="0" hangingPunct="1">
                        <a:defRPr sz="1800" kern="1200">
                          <a:solidFill>
                            <a:schemeClr val="dk1"/>
                          </a:solidFill>
                          <a:latin typeface="Century Gothic" panose="020B0502020202020204"/>
                          <a:ea typeface="微软雅黑 Light" panose="020B0502040204020203" charset="-122"/>
                        </a:defRPr>
                      </a:lvl5pPr>
                      <a:lvl6pPr marL="2286000" algn="l" defTabSz="914400" rtl="0" eaLnBrk="1" latinLnBrk="0" hangingPunct="1">
                        <a:defRPr sz="1800" kern="1200">
                          <a:solidFill>
                            <a:schemeClr val="dk1"/>
                          </a:solidFill>
                          <a:latin typeface="Century Gothic" panose="020B0502020202020204"/>
                          <a:ea typeface="微软雅黑 Light" panose="020B0502040204020203" charset="-122"/>
                        </a:defRPr>
                      </a:lvl6pPr>
                      <a:lvl7pPr marL="2743200" algn="l" defTabSz="914400" rtl="0" eaLnBrk="1" latinLnBrk="0" hangingPunct="1">
                        <a:defRPr sz="1800" kern="1200">
                          <a:solidFill>
                            <a:schemeClr val="dk1"/>
                          </a:solidFill>
                          <a:latin typeface="Century Gothic" panose="020B0502020202020204"/>
                          <a:ea typeface="微软雅黑 Light" panose="020B0502040204020203" charset="-122"/>
                        </a:defRPr>
                      </a:lvl7pPr>
                      <a:lvl8pPr marL="3200400" algn="l" defTabSz="914400" rtl="0" eaLnBrk="1" latinLnBrk="0" hangingPunct="1">
                        <a:defRPr sz="1800" kern="1200">
                          <a:solidFill>
                            <a:schemeClr val="dk1"/>
                          </a:solidFill>
                          <a:latin typeface="Century Gothic" panose="020B0502020202020204"/>
                          <a:ea typeface="微软雅黑 Light" panose="020B0502040204020203" charset="-122"/>
                        </a:defRPr>
                      </a:lvl8pPr>
                      <a:lvl9pPr marL="3657600" algn="l" defTabSz="914400" rtl="0" eaLnBrk="1" latinLnBrk="0" hangingPunct="1">
                        <a:defRPr sz="1800" kern="1200">
                          <a:solidFill>
                            <a:schemeClr val="dk1"/>
                          </a:solidFill>
                          <a:latin typeface="Century Gothic" panose="020B0502020202020204"/>
                          <a:ea typeface="微软雅黑 Light" panose="020B0502040204020203" charset="-122"/>
                        </a:defRPr>
                      </a:lvl9pPr>
                    </a:lstStyle>
                    <a:p>
                      <a:pPr algn="ctr">
                        <a:buNone/>
                      </a:pPr>
                      <a:r>
                        <a:rPr lang="en-US" altLang="zh-CN" sz="2000" b="1" kern="100" dirty="0">
                          <a:solidFill>
                            <a:schemeClr val="tx1"/>
                          </a:solidFill>
                          <a:effectLst/>
                          <a:sym typeface="+mn-ea"/>
                        </a:rPr>
                        <a:t>240</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a:noFill/>
                    </a:lnL>
                    <a:lnR>
                      <a:noFill/>
                    </a:lnR>
                    <a:lnT>
                      <a:noFill/>
                    </a:lnT>
                    <a:lnB w="12700" cmpd="sng">
                      <a:solidFill>
                        <a:srgbClr val="FFD5D5"/>
                      </a:solidFill>
                    </a:lnB>
                    <a:lnTlToBr w="12700" cmpd="sng">
                      <a:noFill/>
                      <a:prstDash val="solid"/>
                    </a:lnTlToBr>
                    <a:lnBlToTr w="12700" cmpd="sng">
                      <a:noFill/>
                      <a:prstDash val="solid"/>
                    </a:lnBlToTr>
                    <a:solidFill>
                      <a:srgbClr val="FFD5D5">
                        <a:alpha val="20000"/>
                      </a:srgbClr>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 name="流程图: 可选过程 4"/>
          <p:cNvSpPr/>
          <p:nvPr/>
        </p:nvSpPr>
        <p:spPr>
          <a:xfrm>
            <a:off x="0" y="260648"/>
            <a:ext cx="3575720" cy="205190"/>
          </a:xfrm>
          <a:prstGeom prst="flowChartAlternateProcess">
            <a:avLst/>
          </a:prstGeom>
          <a:solidFill>
            <a:srgbClr val="62A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73025" y="682625"/>
            <a:ext cx="10863580" cy="5296322"/>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词组和常考表达</a:t>
            </a:r>
            <a:endPar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1.</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把…… 和…… 结合起来</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combine...with...</a:t>
            </a:r>
            <a:endParaRPr kumimoji="0" lang="zh-CN" altLang="en-US" sz="24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2.</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构成基础</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a:lnSpc>
                <a:spcPct val="150000"/>
              </a:lnSpc>
            </a:pPr>
            <a:r>
              <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form the foundation</a:t>
            </a:r>
            <a:endPar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3.</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成为…… 的一部分</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a:lnSpc>
                <a:spcPct val="150000"/>
              </a:lnSpc>
            </a:pPr>
            <a:r>
              <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become part of</a:t>
            </a:r>
            <a:endPar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4.</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体育活动</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a:lnSpc>
                <a:spcPct val="150000"/>
              </a:lnSpc>
            </a:pPr>
            <a:r>
              <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physical activity</a:t>
            </a:r>
            <a:endPar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5.</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把…… 分解</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mn-ea"/>
              </a:rPr>
              <a:t> </a:t>
            </a:r>
            <a:r>
              <a:rPr kumimoji="0" lang="en-US" altLang="zh-CN"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mn-ea"/>
              </a:rPr>
              <a:t>/</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mn-ea"/>
              </a:rPr>
              <a:t>分</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成</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a:lnSpc>
                <a:spcPct val="150000"/>
              </a:lnSpc>
            </a:pPr>
            <a:r>
              <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break...into...</a:t>
            </a:r>
            <a:endPar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3" name="文本框 2"/>
          <p:cNvSpPr txBox="1"/>
          <p:nvPr/>
        </p:nvSpPr>
        <p:spPr>
          <a:xfrm>
            <a:off x="3733165" y="999490"/>
            <a:ext cx="3296900" cy="488255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mn-ea"/>
              </a:rPr>
              <a:t>6.</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mn-ea"/>
              </a:rPr>
              <a:t>锻炼计划</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workout routines</a:t>
            </a:r>
            <a:endPar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mn-ea"/>
              </a:rPr>
              <a:t>7.</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mn-ea"/>
              </a:rPr>
              <a:t>极速节食</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crash diets</a:t>
            </a:r>
            <a:endPar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mn-ea"/>
              </a:rPr>
              <a:t>8.</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mn-ea"/>
              </a:rPr>
              <a:t>体重反弹</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weight rebounds</a:t>
            </a:r>
            <a:endPar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mn-ea"/>
              </a:rPr>
              <a:t>9.</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mn-ea"/>
              </a:rPr>
              <a:t>重塑你的思维模式</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reshape your mindset</a:t>
            </a:r>
            <a:endPar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mn-ea"/>
              </a:rPr>
              <a:t>10.</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mn-ea"/>
              </a:rPr>
              <a:t>把…… 融入</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blend...in</a:t>
            </a:r>
            <a:endPar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4" name="文本框 3"/>
          <p:cNvSpPr txBox="1"/>
          <p:nvPr/>
        </p:nvSpPr>
        <p:spPr>
          <a:xfrm>
            <a:off x="7412355" y="890270"/>
            <a:ext cx="3450590" cy="5304016"/>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11.</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把…… 看作</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view...as...</a:t>
            </a:r>
            <a:endPar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12.</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情感慰藉</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emotional comfort</a:t>
            </a:r>
            <a:endPar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13.</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稳定减重</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steady weight loss</a:t>
            </a:r>
            <a:endPar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14.</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高强度运动</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tough exercises</a:t>
            </a:r>
            <a:endPar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15.</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去健身房</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hitting the gym</a:t>
            </a:r>
            <a:endParaRPr lang="zh-CN" altLang="en-US" sz="2400"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wipe(down)">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down)">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Effect transition="in" filter="wipe(down)">
                                      <p:cBhvr>
                                        <p:cTn id="57" dur="500"/>
                                        <p:tgtEl>
                                          <p:spTgt spid="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wipe(down)">
                                      <p:cBhvr>
                                        <p:cTn id="62" dur="500"/>
                                        <p:tgtEl>
                                          <p:spTgt spid="4">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wipe(down)">
                                      <p:cBhvr>
                                        <p:cTn id="67" dur="500"/>
                                        <p:tgtEl>
                                          <p:spTgt spid="4">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wipe(down)">
                                      <p:cBhvr>
                                        <p:cTn id="72" dur="500"/>
                                        <p:tgtEl>
                                          <p:spTgt spid="4">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4">
                                            <p:txEl>
                                              <p:pRg st="9" end="9"/>
                                            </p:txEl>
                                          </p:spTgt>
                                        </p:tgtEl>
                                        <p:attrNameLst>
                                          <p:attrName>style.visibility</p:attrName>
                                        </p:attrNameLst>
                                      </p:cBhvr>
                                      <p:to>
                                        <p:strVal val="visible"/>
                                      </p:to>
                                    </p:set>
                                    <p:animEffect transition="in" filter="wipe(down)">
                                      <p:cBhvr>
                                        <p:cTn id="7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 name="文本框 1"/>
          <p:cNvSpPr txBox="1"/>
          <p:nvPr/>
        </p:nvSpPr>
        <p:spPr>
          <a:xfrm>
            <a:off x="306070" y="466090"/>
            <a:ext cx="11579225" cy="650652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微软雅黑" panose="020B0503020204020204" pitchFamily="34" charset="-122"/>
                <a:cs typeface="Calibri" panose="020F0502020204030204" pitchFamily="34" charset="0"/>
                <a:sym typeface="+mn-ea"/>
              </a:rPr>
              <a:t>长难句语法填空并翻译</a:t>
            </a:r>
            <a:endParaRPr kumimoji="0" lang="zh-CN" altLang="en-US" sz="20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微软雅黑" panose="020B0503020204020204" pitchFamily="34" charset="-122"/>
              <a:cs typeface="Calibri" panose="020F0502020204030204" pitchFamily="34" charset="0"/>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1.</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In fact, the best way </a:t>
            </a: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_________(work)</a:t>
            </a: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them into our lives </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is by making small changes</a:t>
            </a: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__________</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gradually become part of our routine.</a:t>
            </a:r>
            <a:endPar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实际上，将它们融入我们生活的最佳方式是做出一些小改变，这些改变会逐渐成为我们日常生活的一部分。</a:t>
            </a:r>
            <a:endPar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2.__________(break) </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workouts into 15 - minute “exercise snacks” (e.g., morning yoga, lunchtime walks) throughout the day</a:t>
            </a: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makes </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goals </a:t>
            </a: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_______________(achieve) </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This strategy avoids </a:t>
            </a: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burnout</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a:t>
            </a: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_______</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keeping energy steady.</a:t>
            </a:r>
            <a:endPar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将锻炼分散到一整天，分成 15 分钟的 “锻炼小食”（比如晨练瑜伽、午餐时间散步），会让目标更容易实现。这种策略能避免倦怠，同时保持精力稳定。</a:t>
            </a:r>
            <a:endPar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3.</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When </a:t>
            </a: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________(stress)</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try brief walks rather than </a:t>
            </a: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________(reach)</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for snacks. </a:t>
            </a: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Track</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weekly progress with a </a:t>
            </a: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checklist</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—small </a:t>
            </a: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______________(achieve)</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boost motivation strongly.</a:t>
            </a:r>
            <a:endPar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感到压力大时，试着散散步，而不是伸手去拿零食。用清单记录每周的进展 —— 小成就会极大地提升动力。</a:t>
            </a:r>
            <a:endPar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5" name="流程图: 可选过程 4"/>
          <p:cNvSpPr/>
          <p:nvPr/>
        </p:nvSpPr>
        <p:spPr>
          <a:xfrm>
            <a:off x="0" y="260648"/>
            <a:ext cx="3575720" cy="205190"/>
          </a:xfrm>
          <a:prstGeom prst="flowChartAlternateProcess">
            <a:avLst/>
          </a:prstGeom>
          <a:solidFill>
            <a:srgbClr val="62A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2848610" y="1015119"/>
            <a:ext cx="1001043" cy="40011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1"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to work</a:t>
            </a:r>
            <a:endParaRPr kumimoji="0" lang="zh-CN" altLang="en-US" sz="2000" b="0" i="1"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4" name="文本框 3"/>
          <p:cNvSpPr txBox="1"/>
          <p:nvPr/>
        </p:nvSpPr>
        <p:spPr>
          <a:xfrm>
            <a:off x="9833221" y="1024952"/>
            <a:ext cx="745717" cy="40011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1"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 </a:t>
            </a:r>
            <a:r>
              <a:rPr kumimoji="0" lang="zh-CN" altLang="en-US" sz="2000" b="1" i="1"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that</a:t>
            </a:r>
            <a:r>
              <a:rPr kumimoji="0" lang="zh-CN" altLang="en-US" sz="2000" b="0" i="1"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 </a:t>
            </a:r>
            <a:endParaRPr kumimoji="0" lang="zh-CN" altLang="en-US" sz="2000" b="0" i="1" u="none" strike="noStrike" kern="120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6" name="文本框 5"/>
          <p:cNvSpPr txBox="1"/>
          <p:nvPr/>
        </p:nvSpPr>
        <p:spPr>
          <a:xfrm>
            <a:off x="693420" y="2856865"/>
            <a:ext cx="1192955" cy="40011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1" u="none" strike="noStrike" kern="1200" cap="none" spc="0" normalizeH="0" baseline="0" noProof="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Breaking</a:t>
            </a:r>
            <a:r>
              <a:rPr kumimoji="0" lang="zh-CN" altLang="en-US" sz="2000" b="0" i="1" u="none" strike="noStrike" kern="1200" cap="none" spc="0" normalizeH="0" baseline="0" noProof="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 </a:t>
            </a:r>
            <a:endParaRPr kumimoji="0" lang="zh-CN" altLang="en-US" sz="2000" b="0" i="1" u="none" strike="noStrike" kern="1200" cap="none" spc="0" normalizeH="0" baseline="0" noProof="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7" name="文本框 6"/>
          <p:cNvSpPr txBox="1"/>
          <p:nvPr/>
        </p:nvSpPr>
        <p:spPr>
          <a:xfrm>
            <a:off x="3765550" y="3244850"/>
            <a:ext cx="1941044" cy="40011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1" u="none" strike="noStrike" kern="1200" cap="none" spc="0" normalizeH="0" baseline="0" noProof="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more achievable</a:t>
            </a:r>
            <a:endParaRPr kumimoji="0" lang="zh-CN" altLang="en-US" sz="2000" b="1" i="1" u="none" strike="noStrike" kern="1200" cap="none" spc="0" normalizeH="0" baseline="0" noProof="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8" name="文本框 7"/>
          <p:cNvSpPr txBox="1"/>
          <p:nvPr/>
        </p:nvSpPr>
        <p:spPr>
          <a:xfrm>
            <a:off x="9869805" y="3244850"/>
            <a:ext cx="761747" cy="40011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1" u="none" strike="noStrike" kern="1200" cap="none" spc="0" normalizeH="0" baseline="0" noProof="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while</a:t>
            </a:r>
            <a:endParaRPr kumimoji="0" lang="zh-CN" altLang="en-US" sz="2000" b="1" i="1" u="none" strike="noStrike" kern="1200" cap="none" spc="0" normalizeH="0" baseline="0" noProof="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9" name="文本框 8"/>
          <p:cNvSpPr txBox="1"/>
          <p:nvPr/>
        </p:nvSpPr>
        <p:spPr>
          <a:xfrm>
            <a:off x="1306195" y="5151755"/>
            <a:ext cx="1050480" cy="40011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1" u="none" strike="noStrike" kern="1200" cap="none" spc="0" normalizeH="0" baseline="0" noProof="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stressed</a:t>
            </a:r>
            <a:endParaRPr kumimoji="0" lang="zh-CN" altLang="en-US" sz="2000" b="0" i="1" u="none" strike="noStrike" kern="1200" cap="none" spc="0" normalizeH="0" baseline="0" noProof="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0" name="文本框 9"/>
          <p:cNvSpPr txBox="1"/>
          <p:nvPr/>
        </p:nvSpPr>
        <p:spPr>
          <a:xfrm>
            <a:off x="5837555" y="5151755"/>
            <a:ext cx="1107996" cy="40011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1" u="none" strike="noStrike" kern="1200" cap="none" spc="0" normalizeH="0" baseline="0" noProof="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reaching</a:t>
            </a:r>
            <a:endParaRPr kumimoji="0" lang="zh-CN" altLang="en-US" sz="2000" b="1" i="1" u="none" strike="noStrike" kern="1200" cap="none" spc="0" normalizeH="0" baseline="0" noProof="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11" name="文本框 10"/>
          <p:cNvSpPr txBox="1"/>
          <p:nvPr/>
        </p:nvSpPr>
        <p:spPr>
          <a:xfrm>
            <a:off x="2269490" y="5593080"/>
            <a:ext cx="1648528" cy="40011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1" u="none" strike="noStrike" kern="1200" cap="none" spc="0" normalizeH="0" baseline="0" noProof="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achievements</a:t>
            </a:r>
            <a:endParaRPr kumimoji="0" lang="zh-CN" altLang="en-US" sz="2000" b="1" i="1" u="none" strike="noStrike" kern="1200" cap="none" spc="0" normalizeH="0" baseline="0" noProof="0">
              <a:ln>
                <a:noFill/>
              </a:ln>
              <a:solidFill>
                <a:srgbClr val="FF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down)">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animEffect transition="in" filter="wipe(down)">
                                      <p:cBhvr>
                                        <p:cTn id="5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43413" y="2007990"/>
            <a:ext cx="5893289"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r>
              <a:rPr lang="zh-CN" altLang="en-US" sz="6600" b="1" dirty="0">
                <a:solidFill>
                  <a:prstClr val="black"/>
                </a:solidFill>
                <a:latin typeface="Arial" panose="020B0604020202020204"/>
                <a:ea typeface="微软雅黑" panose="020B0503020204020204" pitchFamily="34" charset="-122"/>
              </a:rPr>
              <a:t>完形填空</a:t>
            </a:r>
            <a:r>
              <a:rPr kumimoji="0" lang="en-US" altLang="zh-CN" sz="66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endParaRPr kumimoji="0" lang="en-US" altLang="zh-CN"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人与社会</a:t>
            </a:r>
            <a:r>
              <a:rPr lang="zh-CN" altLang="en-US" sz="3200" b="1" dirty="0">
                <a:solidFill>
                  <a:prstClr val="black"/>
                </a:solidFill>
                <a:latin typeface="Arial" panose="020B0604020202020204"/>
                <a:ea typeface="微软雅黑" panose="020B0503020204020204" pitchFamily="34" charset="-122"/>
              </a:rPr>
              <a:t>：</a:t>
            </a:r>
            <a:r>
              <a:rPr kumimoji="0" lang="en-US" altLang="zh-C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Food</a:t>
            </a:r>
            <a:r>
              <a:rPr lang="en-US" altLang="zh-CN" sz="2800"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mn-ea"/>
              </a:rPr>
              <a:t>,</a:t>
            </a:r>
            <a:r>
              <a:rPr lang="zh-CN" altLang="en-US" sz="2800"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 </a:t>
            </a:r>
            <a:r>
              <a:rPr kumimoji="0" lang="en-US" altLang="zh-C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a Bridge across Cultural Gaps </a:t>
            </a:r>
            <a:endParaRPr kumimoji="0" lang="en-US" altLang="zh-C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endParaRPr>
          </a:p>
        </p:txBody>
      </p:sp>
      <p:pic>
        <p:nvPicPr>
          <p:cNvPr id="2" name="图片 1"/>
          <p:cNvPicPr>
            <a:picLocks noChangeAspect="1"/>
          </p:cNvPicPr>
          <p:nvPr/>
        </p:nvPicPr>
        <p:blipFill>
          <a:blip r:embed="rId1"/>
          <a:stretch>
            <a:fillRect/>
          </a:stretch>
        </p:blipFill>
        <p:spPr>
          <a:xfrm>
            <a:off x="6475444" y="1175657"/>
            <a:ext cx="4491135" cy="336835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0" name="文本框 99"/>
          <p:cNvSpPr txBox="1"/>
          <p:nvPr/>
        </p:nvSpPr>
        <p:spPr>
          <a:xfrm>
            <a:off x="812800" y="463550"/>
            <a:ext cx="10408920" cy="6150915"/>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41. A. adventure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 struggle</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C. routine		D. necessity</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42. A. messy		B. ordinary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 strange		</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 special</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43. A. mattered		B. worked	C. rested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 changed</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44. A. praised		B. postponed	C. concluded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 launched</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45. A. purchase		B. review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 prepare		</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 receive</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46. A. joked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 hesitated</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C. insisted		D. protested</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47.</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 laid ou</a:t>
            </a:r>
            <a:r>
              <a:rPr kumimoji="0" lang="en-US" altLang="zh-CN"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		</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 held back	C. heated up		D. gave away</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48. A. argued		B. denied	C.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admitted</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D. added</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49.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identity</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B. interest	C. personality		D. quality</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50. A. freed		B. relaxed	C. amused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 connected</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51. A. betrayed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 overlooked</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C. envied		D. misled</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52. A. borrowing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 authoring</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C. promoting		D. sponsoring</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53. A. stories		B. photos	C. recipes		D. quotes</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54. A. game		B. question	C. gift			D. lunch</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55. A. tastiest		B. heaviest	C. oldest		D. fastest</a:t>
            </a:r>
            <a:endPar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2562225" y="3750310"/>
            <a:ext cx="640080" cy="3683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rPr>
              <a:t>身份</a:t>
            </a: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9535959" y="1686007"/>
            <a:ext cx="1783080" cy="3683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发起，开始着手</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4" name="文本框 3"/>
          <p:cNvSpPr txBox="1"/>
          <p:nvPr/>
        </p:nvSpPr>
        <p:spPr>
          <a:xfrm>
            <a:off x="2451735" y="981075"/>
            <a:ext cx="868680" cy="3683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rPr>
              <a:t>凌乱的</a:t>
            </a: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5" name="文本框 4"/>
          <p:cNvSpPr txBox="1"/>
          <p:nvPr/>
        </p:nvSpPr>
        <p:spPr>
          <a:xfrm>
            <a:off x="9705504" y="2510872"/>
            <a:ext cx="640080" cy="3683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抗议</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6" name="文本框 5"/>
          <p:cNvSpPr txBox="1"/>
          <p:nvPr/>
        </p:nvSpPr>
        <p:spPr>
          <a:xfrm>
            <a:off x="2414741" y="2957830"/>
            <a:ext cx="1325880" cy="3683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布置，陈列</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7" name="文本框 6"/>
          <p:cNvSpPr txBox="1"/>
          <p:nvPr/>
        </p:nvSpPr>
        <p:spPr>
          <a:xfrm>
            <a:off x="4029157" y="4396146"/>
            <a:ext cx="1325880" cy="3683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忽视，俯瞰</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8" name="文本框 7"/>
          <p:cNvSpPr txBox="1"/>
          <p:nvPr/>
        </p:nvSpPr>
        <p:spPr>
          <a:xfrm>
            <a:off x="4206916" y="4793943"/>
            <a:ext cx="1325880" cy="3683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创作，署名</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9" name="文本框 8"/>
          <p:cNvSpPr txBox="1"/>
          <p:nvPr/>
        </p:nvSpPr>
        <p:spPr>
          <a:xfrm>
            <a:off x="9744833" y="4954004"/>
            <a:ext cx="640080" cy="3683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赞助</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0" name="文本框 9"/>
          <p:cNvSpPr txBox="1"/>
          <p:nvPr/>
        </p:nvSpPr>
        <p:spPr>
          <a:xfrm>
            <a:off x="9683443" y="4157939"/>
            <a:ext cx="2011680" cy="3683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rPr>
              <a:t>有联系的，相关的</a:t>
            </a: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1" name="文本框 10"/>
          <p:cNvSpPr txBox="1"/>
          <p:nvPr/>
        </p:nvSpPr>
        <p:spPr>
          <a:xfrm>
            <a:off x="6796938" y="5332136"/>
            <a:ext cx="640080" cy="3683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食谱</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2" name="文本框 11"/>
          <p:cNvSpPr txBox="1"/>
          <p:nvPr/>
        </p:nvSpPr>
        <p:spPr>
          <a:xfrm>
            <a:off x="47181" y="80"/>
            <a:ext cx="2352103" cy="441753"/>
          </a:xfrm>
          <a:prstGeom prst="roundRect">
            <a:avLst/>
          </a:prstGeom>
          <a:solidFill>
            <a:srgbClr val="62A3A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Step1: </a:t>
            </a:r>
            <a:r>
              <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选项全击破</a:t>
            </a:r>
            <a:endPar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0" name="文本框 99"/>
          <p:cNvSpPr txBox="1"/>
          <p:nvPr/>
        </p:nvSpPr>
        <p:spPr>
          <a:xfrm>
            <a:off x="247650" y="329565"/>
            <a:ext cx="11696065" cy="6369685"/>
          </a:xfrm>
          <a:prstGeom prst="rect">
            <a:avLst/>
          </a:prstGeom>
          <a:noFill/>
          <a:ln w="9525">
            <a:noFill/>
          </a:ln>
        </p:spPr>
        <p:txBody>
          <a:bodyPr wrap="square">
            <a:spAutoFit/>
          </a:bodyPr>
          <a:lstStyle/>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While her French classmates ate salads, Li Mei took out a package of steamed rice.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When she transferred to a high school in Paris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her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lunch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became a daily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___41___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One Monday, one boy Pierre pointed at her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lunch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and whispered, “That looks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___42___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Li Mei flushed, quietly avoiding the cafeteria.</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Everything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___43___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when her history teacher, Mr. Dupont,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___44___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 project “Food &amp; Culture Week”. Each student was to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___45___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 traditional dish and present its cultural significance. Li Mei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___46___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 would anyone care about Chinese food here? Eventually, she decided on jianbing, a flavor from hometown.</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On presentation day, she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___47___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the materials with trembling hands. To her surprise, Pierre volunteered to help cook. As they spread the batter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面糊</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he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___48___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“I made fun of your food at first, but now I see it’s part of your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___49___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When the crispy jianbing was served, classmates crowded around, asking questions about Chinese New Year traditions.</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The event made everyone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____50____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Students who once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____51____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her now greeted her warmly. A girl named Sophie even proposed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____52____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 French-Chinese cookbook together for the school fair and suggested including family dishes passed down through generations.</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On the final day</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____53____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filled a book titled </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Bites Beyond Borders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Holding it, Li Mei realized that cultural gaps weren’t about walls but doors — waiting to be unlocked. A simple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____54____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had taught her more about belonging than any textbook.</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“Food is the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____55____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foreign policy,” Mr. Dupont said, biting into a red bean croissant.</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矩形 1"/>
          <p:cNvSpPr/>
          <p:nvPr/>
        </p:nvSpPr>
        <p:spPr>
          <a:xfrm>
            <a:off x="254635" y="434975"/>
            <a:ext cx="11694160" cy="1020445"/>
          </a:xfrm>
          <a:prstGeom prst="rect">
            <a:avLst/>
          </a:prstGeom>
          <a:noFill/>
          <a:ln w="12700">
            <a:solidFill>
              <a:schemeClr val="tx1">
                <a:lumMod val="95000"/>
                <a:lumOff val="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矩形 2"/>
          <p:cNvSpPr/>
          <p:nvPr/>
        </p:nvSpPr>
        <p:spPr>
          <a:xfrm>
            <a:off x="254635" y="5175885"/>
            <a:ext cx="11779250" cy="1445260"/>
          </a:xfrm>
          <a:prstGeom prst="rect">
            <a:avLst/>
          </a:prstGeom>
          <a:noFill/>
          <a:ln w="12700">
            <a:solidFill>
              <a:schemeClr val="tx1">
                <a:lumMod val="95000"/>
                <a:lumOff val="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矩形 5"/>
          <p:cNvSpPr/>
          <p:nvPr/>
        </p:nvSpPr>
        <p:spPr>
          <a:xfrm>
            <a:off x="2065020" y="452120"/>
            <a:ext cx="3006090" cy="308610"/>
          </a:xfrm>
          <a:prstGeom prst="rect">
            <a:avLst/>
          </a:prstGeom>
          <a:solidFill>
            <a:srgbClr val="00B0F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矩形 6"/>
          <p:cNvSpPr/>
          <p:nvPr/>
        </p:nvSpPr>
        <p:spPr>
          <a:xfrm>
            <a:off x="7893685" y="434975"/>
            <a:ext cx="1562735" cy="308610"/>
          </a:xfrm>
          <a:prstGeom prst="rect">
            <a:avLst/>
          </a:prstGeom>
          <a:solidFill>
            <a:srgbClr val="00B0F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8" name="矩形 7"/>
          <p:cNvSpPr/>
          <p:nvPr/>
        </p:nvSpPr>
        <p:spPr>
          <a:xfrm>
            <a:off x="7268210" y="1144905"/>
            <a:ext cx="3917950" cy="308610"/>
          </a:xfrm>
          <a:prstGeom prst="rect">
            <a:avLst/>
          </a:prstGeom>
          <a:solidFill>
            <a:srgbClr val="00B0F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9" name="直线箭头连接符 8"/>
          <p:cNvCxnSpPr/>
          <p:nvPr/>
        </p:nvCxnSpPr>
        <p:spPr>
          <a:xfrm flipH="1" flipV="1">
            <a:off x="6241415" y="1269365"/>
            <a:ext cx="1026795" cy="381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线箭头连接符 8"/>
          <p:cNvCxnSpPr/>
          <p:nvPr/>
        </p:nvCxnSpPr>
        <p:spPr>
          <a:xfrm flipH="1" flipV="1">
            <a:off x="7268210" y="1067435"/>
            <a:ext cx="692150" cy="18161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54635" y="5553075"/>
            <a:ext cx="4489450" cy="308610"/>
          </a:xfrm>
          <a:prstGeom prst="rect">
            <a:avLst/>
          </a:prstGeom>
          <a:solidFill>
            <a:srgbClr val="00B0F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15" name="直线箭头连接符 8"/>
          <p:cNvCxnSpPr/>
          <p:nvPr/>
        </p:nvCxnSpPr>
        <p:spPr>
          <a:xfrm flipV="1">
            <a:off x="6047105" y="1017905"/>
            <a:ext cx="934720" cy="23114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8"/>
          <p:cNvCxnSpPr/>
          <p:nvPr/>
        </p:nvCxnSpPr>
        <p:spPr>
          <a:xfrm flipV="1">
            <a:off x="4829810" y="5706745"/>
            <a:ext cx="2783840" cy="63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8"/>
          <p:cNvCxnSpPr/>
          <p:nvPr/>
        </p:nvCxnSpPr>
        <p:spPr>
          <a:xfrm>
            <a:off x="4954905" y="1009650"/>
            <a:ext cx="3811270" cy="467169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线箭头连接符 8"/>
          <p:cNvCxnSpPr/>
          <p:nvPr/>
        </p:nvCxnSpPr>
        <p:spPr>
          <a:xfrm>
            <a:off x="2075815" y="1370330"/>
            <a:ext cx="6654800" cy="431101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277905" y="-27992"/>
            <a:ext cx="4567516" cy="398780"/>
          </a:xfrm>
          <a:prstGeom prst="rect">
            <a:avLst/>
          </a:prstGeom>
          <a:solidFill>
            <a:srgbClr val="F36863"/>
          </a:solid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Food</a:t>
            </a:r>
            <a:r>
              <a:rPr lang="en-US" altLang="zh-CN" sz="2000" dirty="0">
                <a:solidFill>
                  <a:prstClr val="black"/>
                </a:solidFill>
                <a:latin typeface="Arial" panose="020B0604020202020204"/>
                <a:ea typeface="微软雅黑" panose="020B0503020204020204" pitchFamily="34" charset="-122"/>
              </a:rPr>
              <a:t>, </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a </a:t>
            </a:r>
            <a:r>
              <a:rPr kumimoji="0" lang="en-US" altLang="zh-CN" sz="20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Bridge </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across </a:t>
            </a:r>
            <a:r>
              <a:rPr kumimoji="0" lang="en-US" altLang="zh-CN" sz="20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Cultural Gaps</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endPar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0" name="矩形 9"/>
          <p:cNvSpPr/>
          <p:nvPr/>
        </p:nvSpPr>
        <p:spPr>
          <a:xfrm>
            <a:off x="705485" y="6252845"/>
            <a:ext cx="4489450" cy="308610"/>
          </a:xfrm>
          <a:prstGeom prst="rect">
            <a:avLst/>
          </a:prstGeom>
          <a:solidFill>
            <a:srgbClr val="00B0F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 name="文本框 19"/>
          <p:cNvSpPr txBox="1"/>
          <p:nvPr/>
        </p:nvSpPr>
        <p:spPr>
          <a:xfrm>
            <a:off x="0" y="0"/>
            <a:ext cx="2343150" cy="441926"/>
          </a:xfrm>
          <a:prstGeom prst="roundRect">
            <a:avLst/>
          </a:prstGeom>
          <a:solidFill>
            <a:srgbClr val="62A3A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Step2: </a:t>
            </a:r>
            <a:r>
              <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首尾定主题</a:t>
            </a:r>
            <a:endPar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endParaRPr>
          </a:p>
        </p:txBody>
      </p:sp>
      <p:sp>
        <p:nvSpPr>
          <p:cNvPr id="4" name="文本框 3"/>
          <p:cNvSpPr txBox="1"/>
          <p:nvPr/>
        </p:nvSpPr>
        <p:spPr>
          <a:xfrm>
            <a:off x="6981825" y="718820"/>
            <a:ext cx="979755" cy="369332"/>
          </a:xfrm>
          <a:prstGeom prst="rect">
            <a:avLst/>
          </a:prstGeom>
          <a:solidFill>
            <a:srgbClr val="00B0F0"/>
          </a:solidFill>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struggle</a:t>
            </a:r>
            <a:endPar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endParaRPr>
          </a:p>
        </p:txBody>
      </p:sp>
      <p:sp>
        <p:nvSpPr>
          <p:cNvPr id="5" name="文本框 4"/>
          <p:cNvSpPr txBox="1"/>
          <p:nvPr/>
        </p:nvSpPr>
        <p:spPr>
          <a:xfrm>
            <a:off x="5252085" y="1087120"/>
            <a:ext cx="924560" cy="368300"/>
          </a:xfrm>
          <a:prstGeom prst="rect">
            <a:avLst/>
          </a:prstGeom>
          <a:solidFill>
            <a:srgbClr val="00B0F0"/>
          </a:solidFill>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strange </a:t>
            </a:r>
            <a:endPar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endParaRPr>
          </a:p>
        </p:txBody>
      </p:sp>
      <p:sp>
        <p:nvSpPr>
          <p:cNvPr id="13" name="文本框 12"/>
          <p:cNvSpPr txBox="1"/>
          <p:nvPr/>
        </p:nvSpPr>
        <p:spPr>
          <a:xfrm>
            <a:off x="8765540" y="5493385"/>
            <a:ext cx="736099" cy="369332"/>
          </a:xfrm>
          <a:prstGeom prst="rect">
            <a:avLst/>
          </a:prstGeom>
          <a:solidFill>
            <a:srgbClr val="00B0F0"/>
          </a:solidFill>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lunch</a:t>
            </a:r>
            <a:endParaRPr kumimoji="0" lang="zh-CN" altLang="en-US" sz="18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4" name="文本框 13"/>
          <p:cNvSpPr txBox="1"/>
          <p:nvPr/>
        </p:nvSpPr>
        <p:spPr>
          <a:xfrm>
            <a:off x="2581564" y="6159327"/>
            <a:ext cx="877163" cy="369332"/>
          </a:xfrm>
          <a:prstGeom prst="rect">
            <a:avLst/>
          </a:prstGeom>
          <a:solidFill>
            <a:srgbClr val="00B0F0"/>
          </a:solidFill>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tastiest</a:t>
            </a:r>
            <a:endParaRPr kumimoji="0" lang="zh-CN" altLang="en-US" sz="18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cxnSp>
        <p:nvCxnSpPr>
          <p:cNvPr id="25" name="直接箭头连接符 24"/>
          <p:cNvCxnSpPr/>
          <p:nvPr/>
        </p:nvCxnSpPr>
        <p:spPr>
          <a:xfrm flipV="1">
            <a:off x="4093535" y="1031358"/>
            <a:ext cx="3253563" cy="52205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flipV="1">
            <a:off x="5592726" y="265814"/>
            <a:ext cx="1765004" cy="53162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150706" y="1512193"/>
            <a:ext cx="2304875" cy="327240"/>
          </a:xfrm>
          <a:prstGeom prst="rect">
            <a:avLst/>
          </a:prstGeom>
          <a:solidFill>
            <a:srgbClr val="FF00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3" name="文本框 32"/>
          <p:cNvSpPr txBox="1"/>
          <p:nvPr/>
        </p:nvSpPr>
        <p:spPr>
          <a:xfrm>
            <a:off x="2392784" y="1455420"/>
            <a:ext cx="1062798" cy="369332"/>
          </a:xfrm>
          <a:prstGeom prst="rect">
            <a:avLst/>
          </a:prstGeom>
          <a:solidFill>
            <a:srgbClr val="FFC000"/>
          </a:solidFill>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changed  </a:t>
            </a:r>
            <a:endPar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par>
                                <p:cTn id="42" presetID="22" presetClass="entr" presetSubtype="4"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par>
                                <p:cTn id="66" presetID="22" presetClass="entr" presetSubtype="4"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down)">
                                      <p:cBhvr>
                                        <p:cTn id="68" dur="500"/>
                                        <p:tgtEl>
                                          <p:spTgt spid="18"/>
                                        </p:tgtEl>
                                      </p:cBhvr>
                                    </p:animEffect>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500"/>
                                        <p:tgtEl>
                                          <p:spTgt spid="10"/>
                                        </p:tgtEl>
                                      </p:cBhvr>
                                    </p:animEffect>
                                  </p:childTnLst>
                                </p:cTn>
                              </p:par>
                            </p:childTnLst>
                          </p:cTn>
                        </p:par>
                        <p:par>
                          <p:cTn id="80" fill="hold">
                            <p:stCondLst>
                              <p:cond delay="500"/>
                            </p:stCondLst>
                            <p:childTnLst>
                              <p:par>
                                <p:cTn id="81" presetID="53" presetClass="entr" presetSubtype="16" fill="hold" grpId="0" nodeType="after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ppt_w</p:attrName>
                                        </p:attrNameLst>
                                      </p:cBhvr>
                                      <p:tavLst>
                                        <p:tav tm="0">
                                          <p:val>
                                            <p:fltVal val="0"/>
                                          </p:val>
                                        </p:tav>
                                        <p:tav tm="100000">
                                          <p:val>
                                            <p:strVal val="#ppt_w"/>
                                          </p:val>
                                        </p:tav>
                                      </p:tavLst>
                                    </p:anim>
                                    <p:anim calcmode="lin" valueType="num">
                                      <p:cBhvr>
                                        <p:cTn id="84" dur="500" fill="hold"/>
                                        <p:tgtEl>
                                          <p:spTgt spid="14"/>
                                        </p:tgtEl>
                                        <p:attrNameLst>
                                          <p:attrName>ppt_h</p:attrName>
                                        </p:attrNameLst>
                                      </p:cBhvr>
                                      <p:tavLst>
                                        <p:tav tm="0">
                                          <p:val>
                                            <p:fltVal val="0"/>
                                          </p:val>
                                        </p:tav>
                                        <p:tav tm="100000">
                                          <p:val>
                                            <p:strVal val="#ppt_h"/>
                                          </p:val>
                                        </p:tav>
                                      </p:tavLst>
                                    </p:anim>
                                    <p:animEffect transition="in" filter="fade">
                                      <p:cBhvr>
                                        <p:cTn id="85" dur="5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down)">
                                      <p:cBhvr>
                                        <p:cTn id="90" dur="50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wipe(down)">
                                      <p:cBhvr>
                                        <p:cTn id="95" dur="500"/>
                                        <p:tgtEl>
                                          <p:spTgt spid="25"/>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down)">
                                      <p:cBhvr>
                                        <p:cTn id="100" dur="500"/>
                                        <p:tgtEl>
                                          <p:spTgt spid="29"/>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left)">
                                      <p:cBhvr>
                                        <p:cTn id="105" dur="500"/>
                                        <p:tgtEl>
                                          <p:spTgt spid="32"/>
                                        </p:tgtEl>
                                      </p:cBhvr>
                                    </p:animEffect>
                                  </p:childTnLst>
                                </p:cTn>
                              </p:par>
                            </p:childTnLst>
                          </p:cTn>
                        </p:par>
                        <p:par>
                          <p:cTn id="106" fill="hold">
                            <p:stCondLst>
                              <p:cond delay="500"/>
                            </p:stCondLst>
                            <p:childTnLst>
                              <p:par>
                                <p:cTn id="107" presetID="22" presetClass="entr" presetSubtype="4"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down)">
                                      <p:cBhvr>
                                        <p:cTn id="10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12" grpId="0" bldLvl="0" animBg="1"/>
      <p:bldP spid="19" grpId="0" bldLvl="0" animBg="1"/>
      <p:bldP spid="10" grpId="0" bldLvl="0" animBg="1"/>
      <p:bldP spid="4" grpId="0" animBg="1"/>
      <p:bldP spid="5" grpId="0" animBg="1"/>
      <p:bldP spid="13" grpId="0" animBg="1"/>
      <p:bldP spid="14" grpId="0" animBg="1"/>
      <p:bldP spid="32" grpId="0" bldLvl="0" animBg="1"/>
      <p:bldP spid="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0" name="文本框 99"/>
          <p:cNvSpPr txBox="1"/>
          <p:nvPr/>
        </p:nvSpPr>
        <p:spPr>
          <a:xfrm>
            <a:off x="247650" y="329565"/>
            <a:ext cx="11696065" cy="6369685"/>
          </a:xfrm>
          <a:prstGeom prst="rect">
            <a:avLst/>
          </a:prstGeom>
          <a:noFill/>
          <a:ln w="9525">
            <a:noFill/>
          </a:ln>
        </p:spPr>
        <p:txBody>
          <a:bodyPr wrap="square">
            <a:spAutoFit/>
          </a:bodyPr>
          <a:lstStyle/>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While her French classmates ate salads, Li Mei took out a package of steamed rice.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When she transferred to a high school in Paris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her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lunch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became a daily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___41___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One Monday, one boy Pierre pointed at her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lunch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and whispered, “That looks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___42___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Li Mei flushed, quietly avoiding the cafeteria.</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Everything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___43___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when her history teacher, Mr. Dupont,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___44___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 project “Food &amp; Culture Week”. Each student was to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___45___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 traditional dish and present its cultural significance. Li Mei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___46___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 would anyone care about Chinese food here?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Eventually,</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she decided on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jianbing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 flavor from hometown.</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On presentation day,</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she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___47___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the materials with trembling hands. To her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surprise</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Pierre volunteered to help cook. As they spread the batter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面糊</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he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___48___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“I made fun of your food at first, but now I see it’s part of your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___49___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When the crispy jianbing was served, classmates crowded around, asking questions about Chinese New Year traditions.</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The event made everyone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____50____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Students who once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____51____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her now greeted her warmly. A girl named Sophie even proposed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____52____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 French-Chinese cookbook together for the school fair and suggested including family dishes passed down through generations.</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On the final day</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____53____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filled a book titled </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Bites Beyond Borders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Holding it, Li Mei realized that cultural gaps weren’t about walls but doors — waiting to be unlocked. A simple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____54____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had taught her more about belonging than any textbook.</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auto" latinLnBrk="0" hangingPunct="1">
              <a:lnSpc>
                <a:spcPct val="12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“Food is the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____55____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foreign policy,” Mr. Dupont said, biting into a red bean croissant.</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矩形 1"/>
          <p:cNvSpPr/>
          <p:nvPr/>
        </p:nvSpPr>
        <p:spPr>
          <a:xfrm>
            <a:off x="254635" y="434975"/>
            <a:ext cx="11694160" cy="1020445"/>
          </a:xfrm>
          <a:prstGeom prst="rect">
            <a:avLst/>
          </a:prstGeom>
          <a:noFill/>
          <a:ln w="12700">
            <a:solidFill>
              <a:schemeClr val="tx1">
                <a:lumMod val="95000"/>
                <a:lumOff val="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矩形 2"/>
          <p:cNvSpPr/>
          <p:nvPr/>
        </p:nvSpPr>
        <p:spPr>
          <a:xfrm>
            <a:off x="131493" y="5224659"/>
            <a:ext cx="11779250" cy="1368425"/>
          </a:xfrm>
          <a:prstGeom prst="rect">
            <a:avLst/>
          </a:prstGeom>
          <a:noFill/>
          <a:ln w="12700">
            <a:solidFill>
              <a:schemeClr val="tx1">
                <a:lumMod val="95000"/>
                <a:lumOff val="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 name="文本框 4"/>
          <p:cNvSpPr txBox="1"/>
          <p:nvPr/>
        </p:nvSpPr>
        <p:spPr>
          <a:xfrm>
            <a:off x="5252085" y="1087120"/>
            <a:ext cx="924560" cy="368300"/>
          </a:xfrm>
          <a:prstGeom prst="rect">
            <a:avLst/>
          </a:prstGeom>
          <a:solidFill>
            <a:srgbClr val="00B0F0"/>
          </a:solidFill>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strange </a:t>
            </a:r>
            <a:endPar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3" name="文本框 12"/>
          <p:cNvSpPr txBox="1"/>
          <p:nvPr/>
        </p:nvSpPr>
        <p:spPr>
          <a:xfrm>
            <a:off x="8765540" y="5493385"/>
            <a:ext cx="736099" cy="369332"/>
          </a:xfrm>
          <a:prstGeom prst="rect">
            <a:avLst/>
          </a:prstGeom>
          <a:solidFill>
            <a:srgbClr val="00B0F0"/>
          </a:solidFill>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lunch</a:t>
            </a:r>
            <a:endParaRPr kumimoji="0" lang="zh-CN" altLang="en-US" sz="18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0" name="文本框 9"/>
          <p:cNvSpPr txBox="1"/>
          <p:nvPr/>
        </p:nvSpPr>
        <p:spPr>
          <a:xfrm>
            <a:off x="2424682" y="1391624"/>
            <a:ext cx="1030900" cy="369332"/>
          </a:xfrm>
          <a:prstGeom prst="rect">
            <a:avLst/>
          </a:prstGeom>
          <a:solidFill>
            <a:srgbClr val="FFC000"/>
          </a:solidFill>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changed  </a:t>
            </a:r>
            <a:endPar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25" name="文本框 24"/>
          <p:cNvSpPr txBox="1"/>
          <p:nvPr/>
        </p:nvSpPr>
        <p:spPr>
          <a:xfrm>
            <a:off x="7118670" y="4001785"/>
            <a:ext cx="1263650" cy="36830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overlooked </a:t>
            </a:r>
            <a:endPar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3873152" y="4384081"/>
            <a:ext cx="1159292" cy="369332"/>
          </a:xfrm>
          <a:prstGeom prst="rect">
            <a:avLst/>
          </a:prstGeom>
          <a:solidFill>
            <a:srgbClr val="FFC000"/>
          </a:solidFill>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authoring</a:t>
            </a:r>
            <a:endPar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2" name="文本框 31"/>
          <p:cNvSpPr txBox="1"/>
          <p:nvPr/>
        </p:nvSpPr>
        <p:spPr>
          <a:xfrm>
            <a:off x="6651933" y="2977896"/>
            <a:ext cx="1059180" cy="368300"/>
          </a:xfrm>
          <a:prstGeom prst="rect">
            <a:avLst/>
          </a:prstGeom>
          <a:solidFill>
            <a:srgbClr val="FFC000"/>
          </a:solidFill>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admitted</a:t>
            </a:r>
            <a:endParaRPr kumimoji="0" lang="en-US"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5" name="文本框 34"/>
          <p:cNvSpPr txBox="1"/>
          <p:nvPr/>
        </p:nvSpPr>
        <p:spPr>
          <a:xfrm>
            <a:off x="2989713" y="5167615"/>
            <a:ext cx="964565" cy="368300"/>
          </a:xfrm>
          <a:prstGeom prst="rect">
            <a:avLst/>
          </a:prstGeom>
          <a:solidFill>
            <a:srgbClr val="FFC000"/>
          </a:solidFill>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recipes</a:t>
            </a:r>
            <a:endPar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2" name="文本框 11"/>
          <p:cNvSpPr txBox="1"/>
          <p:nvPr/>
        </p:nvSpPr>
        <p:spPr>
          <a:xfrm>
            <a:off x="169" y="-16017"/>
            <a:ext cx="2239508" cy="442674"/>
          </a:xfrm>
          <a:prstGeom prst="roundRect">
            <a:avLst/>
          </a:prstGeom>
          <a:solidFill>
            <a:srgbClr val="62A3A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Step3: </a:t>
            </a:r>
            <a:r>
              <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主体找线索</a:t>
            </a:r>
            <a:endPar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endParaRPr>
          </a:p>
        </p:txBody>
      </p:sp>
      <p:sp>
        <p:nvSpPr>
          <p:cNvPr id="16" name="文本框 15"/>
          <p:cNvSpPr txBox="1"/>
          <p:nvPr/>
        </p:nvSpPr>
        <p:spPr>
          <a:xfrm>
            <a:off x="3862268" y="20782"/>
            <a:ext cx="4567516" cy="398780"/>
          </a:xfrm>
          <a:prstGeom prst="rect">
            <a:avLst/>
          </a:prstGeom>
          <a:solidFill>
            <a:srgbClr val="F36863"/>
          </a:solid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Food, a </a:t>
            </a:r>
            <a:r>
              <a:rPr kumimoji="0" lang="en-US" altLang="zh-CN" sz="20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Bridge </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across </a:t>
            </a:r>
            <a:r>
              <a:rPr kumimoji="0" lang="en-US" altLang="zh-CN" sz="20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Cultural Gaps</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endPar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6" name="矩形 5"/>
          <p:cNvSpPr/>
          <p:nvPr/>
        </p:nvSpPr>
        <p:spPr>
          <a:xfrm>
            <a:off x="4795231" y="51955"/>
            <a:ext cx="918210" cy="328930"/>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 name="文本框 3"/>
          <p:cNvSpPr txBox="1"/>
          <p:nvPr/>
        </p:nvSpPr>
        <p:spPr>
          <a:xfrm>
            <a:off x="6981825" y="718820"/>
            <a:ext cx="979755" cy="369332"/>
          </a:xfrm>
          <a:prstGeom prst="rect">
            <a:avLst/>
          </a:prstGeom>
          <a:solidFill>
            <a:srgbClr val="00B0F0"/>
          </a:solidFill>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struggle</a:t>
            </a:r>
            <a:endPar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9" name="矩形 18"/>
          <p:cNvSpPr/>
          <p:nvPr/>
        </p:nvSpPr>
        <p:spPr>
          <a:xfrm>
            <a:off x="7300296" y="1500391"/>
            <a:ext cx="2165252" cy="358553"/>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 name="文本框 19"/>
          <p:cNvSpPr txBox="1"/>
          <p:nvPr/>
        </p:nvSpPr>
        <p:spPr>
          <a:xfrm>
            <a:off x="7395929" y="1475517"/>
            <a:ext cx="1106690" cy="369332"/>
          </a:xfrm>
          <a:prstGeom prst="rect">
            <a:avLst/>
          </a:prstGeom>
          <a:solidFill>
            <a:srgbClr val="FFC000"/>
          </a:solidFill>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launched  </a:t>
            </a:r>
            <a:endPar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24" name="矩形 23"/>
          <p:cNvSpPr/>
          <p:nvPr/>
        </p:nvSpPr>
        <p:spPr>
          <a:xfrm>
            <a:off x="3192194" y="1853758"/>
            <a:ext cx="6414029" cy="358553"/>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1" name="文本框 20"/>
          <p:cNvSpPr txBox="1"/>
          <p:nvPr/>
        </p:nvSpPr>
        <p:spPr>
          <a:xfrm>
            <a:off x="3176563" y="1803624"/>
            <a:ext cx="1094740" cy="368300"/>
          </a:xfrm>
          <a:prstGeom prst="rect">
            <a:avLst/>
          </a:prstGeom>
          <a:solidFill>
            <a:srgbClr val="FFC000"/>
          </a:solidFill>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prepared  </a:t>
            </a:r>
            <a:endPar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9753769" y="1893951"/>
            <a:ext cx="2165252" cy="358553"/>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文本框 21"/>
          <p:cNvSpPr txBox="1"/>
          <p:nvPr/>
        </p:nvSpPr>
        <p:spPr>
          <a:xfrm>
            <a:off x="10613683" y="1803624"/>
            <a:ext cx="1094740" cy="368300"/>
          </a:xfrm>
          <a:prstGeom prst="rect">
            <a:avLst/>
          </a:prstGeom>
          <a:solidFill>
            <a:srgbClr val="FFC000"/>
          </a:solidFill>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hesitated   </a:t>
            </a:r>
            <a:endPar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29" name="矩形 28"/>
          <p:cNvSpPr/>
          <p:nvPr/>
        </p:nvSpPr>
        <p:spPr>
          <a:xfrm>
            <a:off x="701879" y="2187029"/>
            <a:ext cx="4473022" cy="358553"/>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8" name="矩形 37"/>
          <p:cNvSpPr/>
          <p:nvPr/>
        </p:nvSpPr>
        <p:spPr>
          <a:xfrm>
            <a:off x="6993821" y="2208801"/>
            <a:ext cx="4742653" cy="358553"/>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41" name="直线箭头连接符 8"/>
          <p:cNvCxnSpPr/>
          <p:nvPr/>
        </p:nvCxnSpPr>
        <p:spPr>
          <a:xfrm>
            <a:off x="9526864" y="1996238"/>
            <a:ext cx="863132"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线箭头连接符 8"/>
          <p:cNvCxnSpPr/>
          <p:nvPr/>
        </p:nvCxnSpPr>
        <p:spPr>
          <a:xfrm flipV="1">
            <a:off x="5117313" y="2009670"/>
            <a:ext cx="5192296" cy="40022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线箭头连接符 8"/>
          <p:cNvCxnSpPr/>
          <p:nvPr/>
        </p:nvCxnSpPr>
        <p:spPr>
          <a:xfrm flipV="1">
            <a:off x="8139165" y="2039815"/>
            <a:ext cx="2220686" cy="381838"/>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3317799" y="2632506"/>
            <a:ext cx="5012285" cy="358553"/>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文本框 30"/>
          <p:cNvSpPr txBox="1"/>
          <p:nvPr/>
        </p:nvSpPr>
        <p:spPr>
          <a:xfrm>
            <a:off x="3776045" y="2486973"/>
            <a:ext cx="934871" cy="369332"/>
          </a:xfrm>
          <a:prstGeom prst="rect">
            <a:avLst/>
          </a:prstGeom>
          <a:solidFill>
            <a:srgbClr val="FFC000"/>
          </a:solidFill>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laid out</a:t>
            </a:r>
            <a:endParaRPr kumimoji="0" lang="en-US"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59" name="矩形 58"/>
          <p:cNvSpPr/>
          <p:nvPr/>
        </p:nvSpPr>
        <p:spPr>
          <a:xfrm>
            <a:off x="304968" y="2945679"/>
            <a:ext cx="2578909" cy="358553"/>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0" name="矩形 59"/>
          <p:cNvSpPr/>
          <p:nvPr/>
        </p:nvSpPr>
        <p:spPr>
          <a:xfrm>
            <a:off x="3823566" y="2927257"/>
            <a:ext cx="2578909" cy="358553"/>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6" name="矩形 65"/>
          <p:cNvSpPr/>
          <p:nvPr/>
        </p:nvSpPr>
        <p:spPr>
          <a:xfrm>
            <a:off x="8032151" y="2895438"/>
            <a:ext cx="3010987" cy="358553"/>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7" name="矩形 66"/>
          <p:cNvSpPr/>
          <p:nvPr/>
        </p:nvSpPr>
        <p:spPr>
          <a:xfrm>
            <a:off x="306643" y="3329193"/>
            <a:ext cx="3803133" cy="358553"/>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3" name="文本框 32"/>
          <p:cNvSpPr txBox="1"/>
          <p:nvPr/>
        </p:nvSpPr>
        <p:spPr>
          <a:xfrm>
            <a:off x="3055585" y="3277642"/>
            <a:ext cx="932180" cy="368300"/>
          </a:xfrm>
          <a:prstGeom prst="rect">
            <a:avLst/>
          </a:prstGeom>
          <a:solidFill>
            <a:srgbClr val="FFC000"/>
          </a:solidFill>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identity</a:t>
            </a:r>
            <a:endParaRPr kumimoji="0" lang="zh-CN" altLang="en-US" sz="18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cxnSp>
        <p:nvCxnSpPr>
          <p:cNvPr id="68" name="直线箭头连接符 8"/>
          <p:cNvCxnSpPr/>
          <p:nvPr/>
        </p:nvCxnSpPr>
        <p:spPr>
          <a:xfrm flipH="1">
            <a:off x="7760678" y="3098243"/>
            <a:ext cx="448825"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线箭头连接符 8"/>
          <p:cNvCxnSpPr/>
          <p:nvPr/>
        </p:nvCxnSpPr>
        <p:spPr>
          <a:xfrm flipV="1">
            <a:off x="2351314" y="3175279"/>
            <a:ext cx="4300695" cy="32154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线箭头连接符 8"/>
          <p:cNvCxnSpPr/>
          <p:nvPr/>
        </p:nvCxnSpPr>
        <p:spPr>
          <a:xfrm>
            <a:off x="3679371" y="2483618"/>
            <a:ext cx="0" cy="8021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线箭头连接符 8"/>
          <p:cNvCxnSpPr/>
          <p:nvPr/>
        </p:nvCxnSpPr>
        <p:spPr>
          <a:xfrm flipH="1">
            <a:off x="3737987" y="2461846"/>
            <a:ext cx="5737609" cy="79382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8154407" y="3278950"/>
            <a:ext cx="2818394" cy="358553"/>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81" name="矩形 80"/>
          <p:cNvSpPr/>
          <p:nvPr/>
        </p:nvSpPr>
        <p:spPr>
          <a:xfrm>
            <a:off x="298270" y="3652414"/>
            <a:ext cx="4735953" cy="358553"/>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82" name="直线箭头连接符 8"/>
          <p:cNvCxnSpPr/>
          <p:nvPr/>
        </p:nvCxnSpPr>
        <p:spPr>
          <a:xfrm>
            <a:off x="3920531" y="3518597"/>
            <a:ext cx="520840" cy="23948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3" name="矩形 92"/>
          <p:cNvSpPr/>
          <p:nvPr/>
        </p:nvSpPr>
        <p:spPr>
          <a:xfrm>
            <a:off x="8493620" y="4011453"/>
            <a:ext cx="2818394" cy="358553"/>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94" name="直线箭头连接符 8"/>
          <p:cNvCxnSpPr/>
          <p:nvPr/>
        </p:nvCxnSpPr>
        <p:spPr>
          <a:xfrm flipH="1">
            <a:off x="8208045" y="4233869"/>
            <a:ext cx="448825"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5" name="矩形 94"/>
          <p:cNvSpPr/>
          <p:nvPr/>
        </p:nvSpPr>
        <p:spPr>
          <a:xfrm>
            <a:off x="1311155" y="4763621"/>
            <a:ext cx="5964715" cy="358553"/>
          </a:xfrm>
          <a:prstGeom prst="rect">
            <a:avLst/>
          </a:prstGeom>
          <a:solidFill>
            <a:srgbClr val="FFFF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8" name="矩形 97"/>
          <p:cNvSpPr/>
          <p:nvPr/>
        </p:nvSpPr>
        <p:spPr>
          <a:xfrm>
            <a:off x="1003223" y="4088245"/>
            <a:ext cx="4070222" cy="327240"/>
          </a:xfrm>
          <a:prstGeom prst="rect">
            <a:avLst/>
          </a:prstGeom>
          <a:solidFill>
            <a:srgbClr val="FF00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4" name="文本框 33"/>
          <p:cNvSpPr txBox="1"/>
          <p:nvPr/>
        </p:nvSpPr>
        <p:spPr>
          <a:xfrm>
            <a:off x="3615055" y="4020185"/>
            <a:ext cx="1160780" cy="368300"/>
          </a:xfrm>
          <a:prstGeom prst="rect">
            <a:avLst/>
          </a:prstGeom>
          <a:solidFill>
            <a:srgbClr val="FFC000"/>
          </a:solidFill>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connected</a:t>
            </a:r>
            <a:endParaRPr kumimoji="0" lang="en-US" alt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84" name="直接箭头连接符 83"/>
          <p:cNvCxnSpPr/>
          <p:nvPr/>
        </p:nvCxnSpPr>
        <p:spPr>
          <a:xfrm>
            <a:off x="2485799" y="3177148"/>
            <a:ext cx="1503397" cy="97282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p:nvPr/>
        </p:nvCxnSpPr>
        <p:spPr>
          <a:xfrm flipH="1">
            <a:off x="4089679" y="3279306"/>
            <a:ext cx="2758779" cy="87066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p:nvPr/>
        </p:nvCxnSpPr>
        <p:spPr>
          <a:xfrm flipH="1">
            <a:off x="4190163" y="3627455"/>
            <a:ext cx="3979147" cy="57275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9" name="矩形 98"/>
          <p:cNvSpPr/>
          <p:nvPr/>
        </p:nvSpPr>
        <p:spPr>
          <a:xfrm>
            <a:off x="1057300" y="6295589"/>
            <a:ext cx="4104635" cy="327240"/>
          </a:xfrm>
          <a:prstGeom prst="rect">
            <a:avLst/>
          </a:prstGeom>
          <a:solidFill>
            <a:srgbClr val="FF0000">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4" name="文本框 13"/>
          <p:cNvSpPr txBox="1"/>
          <p:nvPr/>
        </p:nvSpPr>
        <p:spPr>
          <a:xfrm>
            <a:off x="2311400" y="6252845"/>
            <a:ext cx="877163" cy="369332"/>
          </a:xfrm>
          <a:prstGeom prst="rect">
            <a:avLst/>
          </a:prstGeom>
          <a:solidFill>
            <a:srgbClr val="00B0F0"/>
          </a:solidFill>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tastiest</a:t>
            </a:r>
            <a:endParaRPr kumimoji="0" lang="zh-CN" altLang="en-US" sz="18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cxnSp>
        <p:nvCxnSpPr>
          <p:cNvPr id="101" name="直接箭头连接符 100"/>
          <p:cNvCxnSpPr/>
          <p:nvPr/>
        </p:nvCxnSpPr>
        <p:spPr>
          <a:xfrm flipV="1">
            <a:off x="3434773" y="4404852"/>
            <a:ext cx="586621" cy="194541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V="1">
            <a:off x="4129433" y="404037"/>
            <a:ext cx="1133683" cy="356808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线箭头连接符 8"/>
          <p:cNvCxnSpPr/>
          <p:nvPr/>
        </p:nvCxnSpPr>
        <p:spPr>
          <a:xfrm flipV="1">
            <a:off x="2335595" y="2833635"/>
            <a:ext cx="1543069" cy="19088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线箭头连接符 8"/>
          <p:cNvCxnSpPr/>
          <p:nvPr/>
        </p:nvCxnSpPr>
        <p:spPr>
          <a:xfrm flipH="1" flipV="1">
            <a:off x="4513385" y="2825262"/>
            <a:ext cx="289727" cy="229438"/>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线箭头连接符 8"/>
          <p:cNvCxnSpPr/>
          <p:nvPr/>
        </p:nvCxnSpPr>
        <p:spPr>
          <a:xfrm>
            <a:off x="3381153" y="4965404"/>
            <a:ext cx="257120" cy="21704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down)">
                                      <p:cBhvr>
                                        <p:cTn id="39" dur="500"/>
                                        <p:tgtEl>
                                          <p:spTgt spid="41"/>
                                        </p:tgtEl>
                                      </p:cBhvr>
                                    </p:animEffect>
                                  </p:childTnLst>
                                </p:cTn>
                              </p:par>
                              <p:par>
                                <p:cTn id="40" presetID="22" presetClass="entr" presetSubtype="4"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down)">
                                      <p:cBhvr>
                                        <p:cTn id="42" dur="500"/>
                                        <p:tgtEl>
                                          <p:spTgt spid="49"/>
                                        </p:tgtEl>
                                      </p:cBhvr>
                                    </p:animEffect>
                                  </p:childTnLst>
                                </p:cTn>
                              </p:par>
                              <p:par>
                                <p:cTn id="43" presetID="22" presetClass="entr" presetSubtype="4"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down)">
                                      <p:cBhvr>
                                        <p:cTn id="45" dur="500"/>
                                        <p:tgtEl>
                                          <p:spTgt spid="5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100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wipe(left)">
                                      <p:cBhvr>
                                        <p:cTn id="60" dur="500"/>
                                        <p:tgtEl>
                                          <p:spTgt spid="5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wipe(left)">
                                      <p:cBhvr>
                                        <p:cTn id="65" dur="500"/>
                                        <p:tgtEl>
                                          <p:spTgt spid="60"/>
                                        </p:tgtEl>
                                      </p:cBhvr>
                                    </p:animEffect>
                                  </p:childTnLst>
                                </p:cTn>
                              </p:par>
                            </p:childTnLst>
                          </p:cTn>
                        </p:par>
                        <p:par>
                          <p:cTn id="66" fill="hold">
                            <p:stCondLst>
                              <p:cond delay="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par>
                                <p:cTn id="70" presetID="22" presetClass="entr" presetSubtype="4" fill="hold"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down)">
                                      <p:cBhvr>
                                        <p:cTn id="72" dur="500"/>
                                        <p:tgtEl>
                                          <p:spTgt spid="63"/>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wipe(left)">
                                      <p:cBhvr>
                                        <p:cTn id="76" dur="500"/>
                                        <p:tgtEl>
                                          <p:spTgt spid="58"/>
                                        </p:tgtEl>
                                      </p:cBhvr>
                                    </p:animEffect>
                                  </p:childTnLst>
                                </p:cTn>
                              </p:par>
                            </p:childTnLst>
                          </p:cTn>
                        </p:par>
                        <p:par>
                          <p:cTn id="77" fill="hold">
                            <p:stCondLst>
                              <p:cond delay="1500"/>
                            </p:stCondLst>
                            <p:childTnLst>
                              <p:par>
                                <p:cTn id="78" presetID="53" presetClass="entr" presetSubtype="16"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500" fill="hold"/>
                                        <p:tgtEl>
                                          <p:spTgt spid="31"/>
                                        </p:tgtEl>
                                        <p:attrNameLst>
                                          <p:attrName>ppt_w</p:attrName>
                                        </p:attrNameLst>
                                      </p:cBhvr>
                                      <p:tavLst>
                                        <p:tav tm="0">
                                          <p:val>
                                            <p:fltVal val="0"/>
                                          </p:val>
                                        </p:tav>
                                        <p:tav tm="100000">
                                          <p:val>
                                            <p:strVal val="#ppt_w"/>
                                          </p:val>
                                        </p:tav>
                                      </p:tavLst>
                                    </p:anim>
                                    <p:anim calcmode="lin" valueType="num">
                                      <p:cBhvr>
                                        <p:cTn id="81" dur="500" fill="hold"/>
                                        <p:tgtEl>
                                          <p:spTgt spid="31"/>
                                        </p:tgtEl>
                                        <p:attrNameLst>
                                          <p:attrName>ppt_h</p:attrName>
                                        </p:attrNameLst>
                                      </p:cBhvr>
                                      <p:tavLst>
                                        <p:tav tm="0">
                                          <p:val>
                                            <p:fltVal val="0"/>
                                          </p:val>
                                        </p:tav>
                                        <p:tav tm="100000">
                                          <p:val>
                                            <p:strVal val="#ppt_h"/>
                                          </p:val>
                                        </p:tav>
                                      </p:tavLst>
                                    </p:anim>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wipe(left)">
                                      <p:cBhvr>
                                        <p:cTn id="92" dur="500"/>
                                        <p:tgtEl>
                                          <p:spTgt spid="67"/>
                                        </p:tgtEl>
                                      </p:cBhvr>
                                    </p:animEffect>
                                  </p:childTnLst>
                                </p:cTn>
                              </p:par>
                            </p:childTnLst>
                          </p:cTn>
                        </p:par>
                        <p:par>
                          <p:cTn id="93" fill="hold">
                            <p:stCondLst>
                              <p:cond delay="500"/>
                            </p:stCondLst>
                            <p:childTnLst>
                              <p:par>
                                <p:cTn id="94" presetID="53" presetClass="entr" presetSubtype="16"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wipe(down)">
                                      <p:cBhvr>
                                        <p:cTn id="103" dur="500"/>
                                        <p:tgtEl>
                                          <p:spTgt spid="68"/>
                                        </p:tgtEl>
                                      </p:cBhvr>
                                    </p:animEffect>
                                  </p:childTnLst>
                                </p:cTn>
                              </p:par>
                              <p:par>
                                <p:cTn id="104" presetID="22" presetClass="entr" presetSubtype="4" fill="hold" nodeType="with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wipe(down)">
                                      <p:cBhvr>
                                        <p:cTn id="106" dur="500"/>
                                        <p:tgtEl>
                                          <p:spTgt spid="70"/>
                                        </p:tgtEl>
                                      </p:cBhvr>
                                    </p:animEffect>
                                  </p:childTnLst>
                                </p:cTn>
                              </p:par>
                            </p:childTnLst>
                          </p:cTn>
                        </p:par>
                        <p:par>
                          <p:cTn id="107" fill="hold">
                            <p:stCondLst>
                              <p:cond delay="500"/>
                            </p:stCondLst>
                            <p:childTnLst>
                              <p:par>
                                <p:cTn id="108" presetID="53" presetClass="entr" presetSubtype="16" fill="hold" grpId="0" nodeType="after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fltVal val="0"/>
                                          </p:val>
                                        </p:tav>
                                        <p:tav tm="100000">
                                          <p:val>
                                            <p:strVal val="#ppt_w"/>
                                          </p:val>
                                        </p:tav>
                                      </p:tavLst>
                                    </p:anim>
                                    <p:anim calcmode="lin" valueType="num">
                                      <p:cBhvr>
                                        <p:cTn id="111" dur="500" fill="hold"/>
                                        <p:tgtEl>
                                          <p:spTgt spid="32"/>
                                        </p:tgtEl>
                                        <p:attrNameLst>
                                          <p:attrName>ppt_h</p:attrName>
                                        </p:attrNameLst>
                                      </p:cBhvr>
                                      <p:tavLst>
                                        <p:tav tm="0">
                                          <p:val>
                                            <p:fltVal val="0"/>
                                          </p:val>
                                        </p:tav>
                                        <p:tav tm="100000">
                                          <p:val>
                                            <p:strVal val="#ppt_h"/>
                                          </p:val>
                                        </p:tav>
                                      </p:tavLst>
                                    </p:anim>
                                    <p:animEffect transition="in" filter="fade">
                                      <p:cBhvr>
                                        <p:cTn id="112" dur="500"/>
                                        <p:tgtEl>
                                          <p:spTgt spid="3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74"/>
                                        </p:tgtEl>
                                        <p:attrNameLst>
                                          <p:attrName>style.visibility</p:attrName>
                                        </p:attrNameLst>
                                      </p:cBhvr>
                                      <p:to>
                                        <p:strVal val="visible"/>
                                      </p:to>
                                    </p:set>
                                    <p:animEffect transition="in" filter="wipe(down)">
                                      <p:cBhvr>
                                        <p:cTn id="117" dur="500"/>
                                        <p:tgtEl>
                                          <p:spTgt spid="74"/>
                                        </p:tgtEl>
                                      </p:cBhvr>
                                    </p:animEffect>
                                  </p:childTnLst>
                                </p:cTn>
                              </p:par>
                              <p:par>
                                <p:cTn id="118" presetID="22" presetClass="entr" presetSubtype="4" fill="hold" nodeType="withEffect">
                                  <p:stCondLst>
                                    <p:cond delay="0"/>
                                  </p:stCondLst>
                                  <p:childTnLst>
                                    <p:set>
                                      <p:cBhvr>
                                        <p:cTn id="119" dur="1" fill="hold">
                                          <p:stCondLst>
                                            <p:cond delay="0"/>
                                          </p:stCondLst>
                                        </p:cTn>
                                        <p:tgtEl>
                                          <p:spTgt spid="77"/>
                                        </p:tgtEl>
                                        <p:attrNameLst>
                                          <p:attrName>style.visibility</p:attrName>
                                        </p:attrNameLst>
                                      </p:cBhvr>
                                      <p:to>
                                        <p:strVal val="visible"/>
                                      </p:to>
                                    </p:set>
                                    <p:animEffect transition="in" filter="wipe(down)">
                                      <p:cBhvr>
                                        <p:cTn id="120" dur="500"/>
                                        <p:tgtEl>
                                          <p:spTgt spid="77"/>
                                        </p:tgtEl>
                                      </p:cBhvr>
                                    </p:animEffect>
                                  </p:childTnLst>
                                </p:cTn>
                              </p:par>
                            </p:childTnLst>
                          </p:cTn>
                        </p:par>
                        <p:par>
                          <p:cTn id="121" fill="hold">
                            <p:stCondLst>
                              <p:cond delay="500"/>
                            </p:stCondLst>
                            <p:childTnLst>
                              <p:par>
                                <p:cTn id="122" presetID="32" presetClass="emph" presetSubtype="0" fill="hold" grpId="1" nodeType="afterEffect">
                                  <p:stCondLst>
                                    <p:cond delay="0"/>
                                  </p:stCondLst>
                                  <p:childTnLst>
                                    <p:animRot by="120000">
                                      <p:cBhvr>
                                        <p:cTn id="123" dur="100" fill="hold">
                                          <p:stCondLst>
                                            <p:cond delay="0"/>
                                          </p:stCondLst>
                                        </p:cTn>
                                        <p:tgtEl>
                                          <p:spTgt spid="33"/>
                                        </p:tgtEl>
                                        <p:attrNameLst>
                                          <p:attrName>r</p:attrName>
                                        </p:attrNameLst>
                                      </p:cBhvr>
                                    </p:animRot>
                                    <p:animRot by="-240000">
                                      <p:cBhvr>
                                        <p:cTn id="124" dur="200" fill="hold">
                                          <p:stCondLst>
                                            <p:cond delay="200"/>
                                          </p:stCondLst>
                                        </p:cTn>
                                        <p:tgtEl>
                                          <p:spTgt spid="33"/>
                                        </p:tgtEl>
                                        <p:attrNameLst>
                                          <p:attrName>r</p:attrName>
                                        </p:attrNameLst>
                                      </p:cBhvr>
                                    </p:animRot>
                                    <p:animRot by="240000">
                                      <p:cBhvr>
                                        <p:cTn id="125" dur="200" fill="hold">
                                          <p:stCondLst>
                                            <p:cond delay="400"/>
                                          </p:stCondLst>
                                        </p:cTn>
                                        <p:tgtEl>
                                          <p:spTgt spid="33"/>
                                        </p:tgtEl>
                                        <p:attrNameLst>
                                          <p:attrName>r</p:attrName>
                                        </p:attrNameLst>
                                      </p:cBhvr>
                                    </p:animRot>
                                    <p:animRot by="-240000">
                                      <p:cBhvr>
                                        <p:cTn id="126" dur="200" fill="hold">
                                          <p:stCondLst>
                                            <p:cond delay="600"/>
                                          </p:stCondLst>
                                        </p:cTn>
                                        <p:tgtEl>
                                          <p:spTgt spid="33"/>
                                        </p:tgtEl>
                                        <p:attrNameLst>
                                          <p:attrName>r</p:attrName>
                                        </p:attrNameLst>
                                      </p:cBhvr>
                                    </p:animRot>
                                    <p:animRot by="120000">
                                      <p:cBhvr>
                                        <p:cTn id="127" dur="200" fill="hold">
                                          <p:stCondLst>
                                            <p:cond delay="800"/>
                                          </p:stCondLst>
                                        </p:cTn>
                                        <p:tgtEl>
                                          <p:spTgt spid="33"/>
                                        </p:tgtEl>
                                        <p:attrNameLst>
                                          <p:attrName>r</p:attrName>
                                        </p:attrNameLst>
                                      </p:cBhvr>
                                    </p:animRo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80"/>
                                        </p:tgtEl>
                                        <p:attrNameLst>
                                          <p:attrName>style.visibility</p:attrName>
                                        </p:attrNameLst>
                                      </p:cBhvr>
                                      <p:to>
                                        <p:strVal val="visible"/>
                                      </p:to>
                                    </p:set>
                                    <p:animEffect transition="in" filter="wipe(left)">
                                      <p:cBhvr>
                                        <p:cTn id="132" dur="500"/>
                                        <p:tgtEl>
                                          <p:spTgt spid="80"/>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1"/>
                                        </p:tgtEl>
                                        <p:attrNameLst>
                                          <p:attrName>style.visibility</p:attrName>
                                        </p:attrNameLst>
                                      </p:cBhvr>
                                      <p:to>
                                        <p:strVal val="visible"/>
                                      </p:to>
                                    </p:set>
                                    <p:animEffect transition="in" filter="wipe(left)">
                                      <p:cBhvr>
                                        <p:cTn id="136" dur="500"/>
                                        <p:tgtEl>
                                          <p:spTgt spid="81"/>
                                        </p:tgtEl>
                                      </p:cBhvr>
                                    </p:animEffect>
                                  </p:childTnLst>
                                </p:cTn>
                              </p:par>
                            </p:childTnLst>
                          </p:cTn>
                        </p:par>
                        <p:par>
                          <p:cTn id="137" fill="hold">
                            <p:stCondLst>
                              <p:cond delay="1000"/>
                            </p:stCondLst>
                            <p:childTnLst>
                              <p:par>
                                <p:cTn id="138" presetID="22" presetClass="entr" presetSubtype="4" fill="hold" nodeType="afterEffect">
                                  <p:stCondLst>
                                    <p:cond delay="0"/>
                                  </p:stCondLst>
                                  <p:childTnLst>
                                    <p:set>
                                      <p:cBhvr>
                                        <p:cTn id="139" dur="1" fill="hold">
                                          <p:stCondLst>
                                            <p:cond delay="0"/>
                                          </p:stCondLst>
                                        </p:cTn>
                                        <p:tgtEl>
                                          <p:spTgt spid="82"/>
                                        </p:tgtEl>
                                        <p:attrNameLst>
                                          <p:attrName>style.visibility</p:attrName>
                                        </p:attrNameLst>
                                      </p:cBhvr>
                                      <p:to>
                                        <p:strVal val="visible"/>
                                      </p:to>
                                    </p:set>
                                    <p:animEffect transition="in" filter="wipe(down)">
                                      <p:cBhvr>
                                        <p:cTn id="140" dur="500"/>
                                        <p:tgtEl>
                                          <p:spTgt spid="82"/>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nodeType="clickEffect">
                                  <p:stCondLst>
                                    <p:cond delay="0"/>
                                  </p:stCondLst>
                                  <p:childTnLst>
                                    <p:set>
                                      <p:cBhvr>
                                        <p:cTn id="144" dur="1" fill="hold">
                                          <p:stCondLst>
                                            <p:cond delay="0"/>
                                          </p:stCondLst>
                                        </p:cTn>
                                        <p:tgtEl>
                                          <p:spTgt spid="84"/>
                                        </p:tgtEl>
                                        <p:attrNameLst>
                                          <p:attrName>style.visibility</p:attrName>
                                        </p:attrNameLst>
                                      </p:cBhvr>
                                      <p:to>
                                        <p:strVal val="visible"/>
                                      </p:to>
                                    </p:set>
                                    <p:animEffect transition="in" filter="wipe(down)">
                                      <p:cBhvr>
                                        <p:cTn id="145" dur="500"/>
                                        <p:tgtEl>
                                          <p:spTgt spid="84"/>
                                        </p:tgtEl>
                                      </p:cBhvr>
                                    </p:animEffect>
                                  </p:childTnLst>
                                </p:cTn>
                              </p:par>
                              <p:par>
                                <p:cTn id="146" presetID="22" presetClass="entr" presetSubtype="4" fill="hold" nodeType="withEffect">
                                  <p:stCondLst>
                                    <p:cond delay="0"/>
                                  </p:stCondLst>
                                  <p:childTnLst>
                                    <p:set>
                                      <p:cBhvr>
                                        <p:cTn id="147" dur="1" fill="hold">
                                          <p:stCondLst>
                                            <p:cond delay="0"/>
                                          </p:stCondLst>
                                        </p:cTn>
                                        <p:tgtEl>
                                          <p:spTgt spid="87"/>
                                        </p:tgtEl>
                                        <p:attrNameLst>
                                          <p:attrName>style.visibility</p:attrName>
                                        </p:attrNameLst>
                                      </p:cBhvr>
                                      <p:to>
                                        <p:strVal val="visible"/>
                                      </p:to>
                                    </p:set>
                                    <p:animEffect transition="in" filter="wipe(down)">
                                      <p:cBhvr>
                                        <p:cTn id="148" dur="500"/>
                                        <p:tgtEl>
                                          <p:spTgt spid="87"/>
                                        </p:tgtEl>
                                      </p:cBhvr>
                                    </p:animEffect>
                                  </p:childTnLst>
                                </p:cTn>
                              </p:par>
                              <p:par>
                                <p:cTn id="149" presetID="22" presetClass="entr" presetSubtype="4" fill="hold" nodeType="withEffect">
                                  <p:stCondLst>
                                    <p:cond delay="0"/>
                                  </p:stCondLst>
                                  <p:childTnLst>
                                    <p:set>
                                      <p:cBhvr>
                                        <p:cTn id="150" dur="1" fill="hold">
                                          <p:stCondLst>
                                            <p:cond delay="0"/>
                                          </p:stCondLst>
                                        </p:cTn>
                                        <p:tgtEl>
                                          <p:spTgt spid="89"/>
                                        </p:tgtEl>
                                        <p:attrNameLst>
                                          <p:attrName>style.visibility</p:attrName>
                                        </p:attrNameLst>
                                      </p:cBhvr>
                                      <p:to>
                                        <p:strVal val="visible"/>
                                      </p:to>
                                    </p:set>
                                    <p:animEffect transition="in" filter="wipe(down)">
                                      <p:cBhvr>
                                        <p:cTn id="151" dur="500"/>
                                        <p:tgtEl>
                                          <p:spTgt spid="89"/>
                                        </p:tgtEl>
                                      </p:cBhvr>
                                    </p:animEffect>
                                  </p:childTnLst>
                                </p:cTn>
                              </p:par>
                            </p:childTnLst>
                          </p:cTn>
                        </p:par>
                        <p:par>
                          <p:cTn id="152" fill="hold">
                            <p:stCondLst>
                              <p:cond delay="500"/>
                            </p:stCondLst>
                            <p:childTnLst>
                              <p:par>
                                <p:cTn id="153" presetID="53" presetClass="entr" presetSubtype="16"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p:cTn id="155" dur="500" fill="hold"/>
                                        <p:tgtEl>
                                          <p:spTgt spid="34"/>
                                        </p:tgtEl>
                                        <p:attrNameLst>
                                          <p:attrName>ppt_w</p:attrName>
                                        </p:attrNameLst>
                                      </p:cBhvr>
                                      <p:tavLst>
                                        <p:tav tm="0">
                                          <p:val>
                                            <p:fltVal val="0"/>
                                          </p:val>
                                        </p:tav>
                                        <p:tav tm="100000">
                                          <p:val>
                                            <p:strVal val="#ppt_w"/>
                                          </p:val>
                                        </p:tav>
                                      </p:tavLst>
                                    </p:anim>
                                    <p:anim calcmode="lin" valueType="num">
                                      <p:cBhvr>
                                        <p:cTn id="156" dur="500" fill="hold"/>
                                        <p:tgtEl>
                                          <p:spTgt spid="34"/>
                                        </p:tgtEl>
                                        <p:attrNameLst>
                                          <p:attrName>ppt_h</p:attrName>
                                        </p:attrNameLst>
                                      </p:cBhvr>
                                      <p:tavLst>
                                        <p:tav tm="0">
                                          <p:val>
                                            <p:fltVal val="0"/>
                                          </p:val>
                                        </p:tav>
                                        <p:tav tm="100000">
                                          <p:val>
                                            <p:strVal val="#ppt_h"/>
                                          </p:val>
                                        </p:tav>
                                      </p:tavLst>
                                    </p:anim>
                                    <p:animEffect transition="in" filter="fade">
                                      <p:cBhvr>
                                        <p:cTn id="157" dur="500"/>
                                        <p:tgtEl>
                                          <p:spTgt spid="34"/>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93"/>
                                        </p:tgtEl>
                                        <p:attrNameLst>
                                          <p:attrName>style.visibility</p:attrName>
                                        </p:attrNameLst>
                                      </p:cBhvr>
                                      <p:to>
                                        <p:strVal val="visible"/>
                                      </p:to>
                                    </p:set>
                                    <p:animEffect transition="in" filter="wipe(left)">
                                      <p:cBhvr>
                                        <p:cTn id="162" dur="500"/>
                                        <p:tgtEl>
                                          <p:spTgt spid="93"/>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4" fill="hold" nodeType="clickEffect">
                                  <p:stCondLst>
                                    <p:cond delay="0"/>
                                  </p:stCondLst>
                                  <p:childTnLst>
                                    <p:set>
                                      <p:cBhvr>
                                        <p:cTn id="166" dur="1" fill="hold">
                                          <p:stCondLst>
                                            <p:cond delay="0"/>
                                          </p:stCondLst>
                                        </p:cTn>
                                        <p:tgtEl>
                                          <p:spTgt spid="94"/>
                                        </p:tgtEl>
                                        <p:attrNameLst>
                                          <p:attrName>style.visibility</p:attrName>
                                        </p:attrNameLst>
                                      </p:cBhvr>
                                      <p:to>
                                        <p:strVal val="visible"/>
                                      </p:to>
                                    </p:set>
                                    <p:animEffect transition="in" filter="wipe(down)">
                                      <p:cBhvr>
                                        <p:cTn id="167" dur="500"/>
                                        <p:tgtEl>
                                          <p:spTgt spid="94"/>
                                        </p:tgtEl>
                                      </p:cBhvr>
                                    </p:animEffect>
                                  </p:childTnLst>
                                </p:cTn>
                              </p:par>
                            </p:childTnLst>
                          </p:cTn>
                        </p:par>
                        <p:par>
                          <p:cTn id="168" fill="hold">
                            <p:stCondLst>
                              <p:cond delay="500"/>
                            </p:stCondLst>
                            <p:childTnLst>
                              <p:par>
                                <p:cTn id="169" presetID="53" presetClass="entr" presetSubtype="16" fill="hold" grpId="0" nodeType="afterEffect">
                                  <p:stCondLst>
                                    <p:cond delay="0"/>
                                  </p:stCondLst>
                                  <p:childTnLst>
                                    <p:set>
                                      <p:cBhvr>
                                        <p:cTn id="170" dur="1" fill="hold">
                                          <p:stCondLst>
                                            <p:cond delay="0"/>
                                          </p:stCondLst>
                                        </p:cTn>
                                        <p:tgtEl>
                                          <p:spTgt spid="25"/>
                                        </p:tgtEl>
                                        <p:attrNameLst>
                                          <p:attrName>style.visibility</p:attrName>
                                        </p:attrNameLst>
                                      </p:cBhvr>
                                      <p:to>
                                        <p:strVal val="visible"/>
                                      </p:to>
                                    </p:set>
                                    <p:anim calcmode="lin" valueType="num">
                                      <p:cBhvr>
                                        <p:cTn id="171" dur="500" fill="hold"/>
                                        <p:tgtEl>
                                          <p:spTgt spid="25"/>
                                        </p:tgtEl>
                                        <p:attrNameLst>
                                          <p:attrName>ppt_w</p:attrName>
                                        </p:attrNameLst>
                                      </p:cBhvr>
                                      <p:tavLst>
                                        <p:tav tm="0">
                                          <p:val>
                                            <p:fltVal val="0"/>
                                          </p:val>
                                        </p:tav>
                                        <p:tav tm="100000">
                                          <p:val>
                                            <p:strVal val="#ppt_w"/>
                                          </p:val>
                                        </p:tav>
                                      </p:tavLst>
                                    </p:anim>
                                    <p:anim calcmode="lin" valueType="num">
                                      <p:cBhvr>
                                        <p:cTn id="172" dur="500" fill="hold"/>
                                        <p:tgtEl>
                                          <p:spTgt spid="25"/>
                                        </p:tgtEl>
                                        <p:attrNameLst>
                                          <p:attrName>ppt_h</p:attrName>
                                        </p:attrNameLst>
                                      </p:cBhvr>
                                      <p:tavLst>
                                        <p:tav tm="0">
                                          <p:val>
                                            <p:fltVal val="0"/>
                                          </p:val>
                                        </p:tav>
                                        <p:tav tm="100000">
                                          <p:val>
                                            <p:strVal val="#ppt_h"/>
                                          </p:val>
                                        </p:tav>
                                      </p:tavLst>
                                    </p:anim>
                                    <p:animEffect transition="in" filter="fade">
                                      <p:cBhvr>
                                        <p:cTn id="173" dur="500"/>
                                        <p:tgtEl>
                                          <p:spTgt spid="25"/>
                                        </p:tgtEl>
                                      </p:cBhvr>
                                    </p:animEffect>
                                  </p:childTnLst>
                                </p:cTn>
                              </p:par>
                            </p:childTnLst>
                          </p:cTn>
                        </p:par>
                      </p:childTnLst>
                    </p:cTn>
                  </p:par>
                  <p:par>
                    <p:cTn id="174" fill="hold">
                      <p:stCondLst>
                        <p:cond delay="indefinite"/>
                      </p:stCondLst>
                      <p:childTnLst>
                        <p:par>
                          <p:cTn id="175" fill="hold">
                            <p:stCondLst>
                              <p:cond delay="0"/>
                            </p:stCondLst>
                            <p:childTnLst>
                              <p:par>
                                <p:cTn id="176" presetID="53" presetClass="entr" presetSubtype="16" fill="hold" grpId="0" nodeType="clickEffect">
                                  <p:stCondLst>
                                    <p:cond delay="0"/>
                                  </p:stCondLst>
                                  <p:childTnLst>
                                    <p:set>
                                      <p:cBhvr>
                                        <p:cTn id="177" dur="1" fill="hold">
                                          <p:stCondLst>
                                            <p:cond delay="0"/>
                                          </p:stCondLst>
                                        </p:cTn>
                                        <p:tgtEl>
                                          <p:spTgt spid="28"/>
                                        </p:tgtEl>
                                        <p:attrNameLst>
                                          <p:attrName>style.visibility</p:attrName>
                                        </p:attrNameLst>
                                      </p:cBhvr>
                                      <p:to>
                                        <p:strVal val="visible"/>
                                      </p:to>
                                    </p:set>
                                    <p:anim calcmode="lin" valueType="num">
                                      <p:cBhvr>
                                        <p:cTn id="178" dur="500" fill="hold"/>
                                        <p:tgtEl>
                                          <p:spTgt spid="28"/>
                                        </p:tgtEl>
                                        <p:attrNameLst>
                                          <p:attrName>ppt_w</p:attrName>
                                        </p:attrNameLst>
                                      </p:cBhvr>
                                      <p:tavLst>
                                        <p:tav tm="0">
                                          <p:val>
                                            <p:fltVal val="0"/>
                                          </p:val>
                                        </p:tav>
                                        <p:tav tm="100000">
                                          <p:val>
                                            <p:strVal val="#ppt_w"/>
                                          </p:val>
                                        </p:tav>
                                      </p:tavLst>
                                    </p:anim>
                                    <p:anim calcmode="lin" valueType="num">
                                      <p:cBhvr>
                                        <p:cTn id="179" dur="500" fill="hold"/>
                                        <p:tgtEl>
                                          <p:spTgt spid="28"/>
                                        </p:tgtEl>
                                        <p:attrNameLst>
                                          <p:attrName>ppt_h</p:attrName>
                                        </p:attrNameLst>
                                      </p:cBhvr>
                                      <p:tavLst>
                                        <p:tav tm="0">
                                          <p:val>
                                            <p:fltVal val="0"/>
                                          </p:val>
                                        </p:tav>
                                        <p:tav tm="100000">
                                          <p:val>
                                            <p:strVal val="#ppt_h"/>
                                          </p:val>
                                        </p:tav>
                                      </p:tavLst>
                                    </p:anim>
                                    <p:animEffect transition="in" filter="fade">
                                      <p:cBhvr>
                                        <p:cTn id="180" dur="500"/>
                                        <p:tgtEl>
                                          <p:spTgt spid="28"/>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grpId="0" nodeType="clickEffect">
                                  <p:stCondLst>
                                    <p:cond delay="0"/>
                                  </p:stCondLst>
                                  <p:childTnLst>
                                    <p:set>
                                      <p:cBhvr>
                                        <p:cTn id="184" dur="1" fill="hold">
                                          <p:stCondLst>
                                            <p:cond delay="0"/>
                                          </p:stCondLst>
                                        </p:cTn>
                                        <p:tgtEl>
                                          <p:spTgt spid="95"/>
                                        </p:tgtEl>
                                        <p:attrNameLst>
                                          <p:attrName>style.visibility</p:attrName>
                                        </p:attrNameLst>
                                      </p:cBhvr>
                                      <p:to>
                                        <p:strVal val="visible"/>
                                      </p:to>
                                    </p:set>
                                    <p:animEffect transition="in" filter="wipe(left)">
                                      <p:cBhvr>
                                        <p:cTn id="185" dur="500"/>
                                        <p:tgtEl>
                                          <p:spTgt spid="95"/>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4" fill="hold" nodeType="clickEffect">
                                  <p:stCondLst>
                                    <p:cond delay="0"/>
                                  </p:stCondLst>
                                  <p:childTnLst>
                                    <p:set>
                                      <p:cBhvr>
                                        <p:cTn id="189" dur="1" fill="hold">
                                          <p:stCondLst>
                                            <p:cond delay="0"/>
                                          </p:stCondLst>
                                        </p:cTn>
                                        <p:tgtEl>
                                          <p:spTgt spid="96"/>
                                        </p:tgtEl>
                                        <p:attrNameLst>
                                          <p:attrName>style.visibility</p:attrName>
                                        </p:attrNameLst>
                                      </p:cBhvr>
                                      <p:to>
                                        <p:strVal val="visible"/>
                                      </p:to>
                                    </p:set>
                                    <p:animEffect transition="in" filter="wipe(down)">
                                      <p:cBhvr>
                                        <p:cTn id="190" dur="500"/>
                                        <p:tgtEl>
                                          <p:spTgt spid="96"/>
                                        </p:tgtEl>
                                      </p:cBhvr>
                                    </p:animEffect>
                                  </p:childTnLst>
                                </p:cTn>
                              </p:par>
                            </p:childTnLst>
                          </p:cTn>
                        </p:par>
                        <p:par>
                          <p:cTn id="191" fill="hold">
                            <p:stCondLst>
                              <p:cond delay="500"/>
                            </p:stCondLst>
                            <p:childTnLst>
                              <p:par>
                                <p:cTn id="192" presetID="53" presetClass="entr" presetSubtype="16" fill="hold" grpId="0" nodeType="afterEffect">
                                  <p:stCondLst>
                                    <p:cond delay="0"/>
                                  </p:stCondLst>
                                  <p:childTnLst>
                                    <p:set>
                                      <p:cBhvr>
                                        <p:cTn id="193" dur="1" fill="hold">
                                          <p:stCondLst>
                                            <p:cond delay="0"/>
                                          </p:stCondLst>
                                        </p:cTn>
                                        <p:tgtEl>
                                          <p:spTgt spid="35"/>
                                        </p:tgtEl>
                                        <p:attrNameLst>
                                          <p:attrName>style.visibility</p:attrName>
                                        </p:attrNameLst>
                                      </p:cBhvr>
                                      <p:to>
                                        <p:strVal val="visible"/>
                                      </p:to>
                                    </p:set>
                                    <p:anim calcmode="lin" valueType="num">
                                      <p:cBhvr>
                                        <p:cTn id="194" dur="500" fill="hold"/>
                                        <p:tgtEl>
                                          <p:spTgt spid="35"/>
                                        </p:tgtEl>
                                        <p:attrNameLst>
                                          <p:attrName>ppt_w</p:attrName>
                                        </p:attrNameLst>
                                      </p:cBhvr>
                                      <p:tavLst>
                                        <p:tav tm="0">
                                          <p:val>
                                            <p:fltVal val="0"/>
                                          </p:val>
                                        </p:tav>
                                        <p:tav tm="100000">
                                          <p:val>
                                            <p:strVal val="#ppt_w"/>
                                          </p:val>
                                        </p:tav>
                                      </p:tavLst>
                                    </p:anim>
                                    <p:anim calcmode="lin" valueType="num">
                                      <p:cBhvr>
                                        <p:cTn id="195" dur="500" fill="hold"/>
                                        <p:tgtEl>
                                          <p:spTgt spid="35"/>
                                        </p:tgtEl>
                                        <p:attrNameLst>
                                          <p:attrName>ppt_h</p:attrName>
                                        </p:attrNameLst>
                                      </p:cBhvr>
                                      <p:tavLst>
                                        <p:tav tm="0">
                                          <p:val>
                                            <p:fltVal val="0"/>
                                          </p:val>
                                        </p:tav>
                                        <p:tav tm="100000">
                                          <p:val>
                                            <p:strVal val="#ppt_h"/>
                                          </p:val>
                                        </p:tav>
                                      </p:tavLst>
                                    </p:anim>
                                    <p:animEffect transition="in" filter="fade">
                                      <p:cBhvr>
                                        <p:cTn id="196" dur="500"/>
                                        <p:tgtEl>
                                          <p:spTgt spid="35"/>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grpId="0" nodeType="clickEffect">
                                  <p:stCondLst>
                                    <p:cond delay="0"/>
                                  </p:stCondLst>
                                  <p:childTnLst>
                                    <p:set>
                                      <p:cBhvr>
                                        <p:cTn id="200" dur="1" fill="hold">
                                          <p:stCondLst>
                                            <p:cond delay="0"/>
                                          </p:stCondLst>
                                        </p:cTn>
                                        <p:tgtEl>
                                          <p:spTgt spid="99"/>
                                        </p:tgtEl>
                                        <p:attrNameLst>
                                          <p:attrName>style.visibility</p:attrName>
                                        </p:attrNameLst>
                                      </p:cBhvr>
                                      <p:to>
                                        <p:strVal val="visible"/>
                                      </p:to>
                                    </p:set>
                                    <p:animEffect transition="in" filter="wipe(left)">
                                      <p:cBhvr>
                                        <p:cTn id="201" dur="500"/>
                                        <p:tgtEl>
                                          <p:spTgt spid="99"/>
                                        </p:tgtEl>
                                      </p:cBhvr>
                                    </p:animEffect>
                                  </p:childTnLst>
                                </p:cTn>
                              </p:par>
                            </p:childTnLst>
                          </p:cTn>
                        </p:par>
                        <p:par>
                          <p:cTn id="202" fill="hold">
                            <p:stCondLst>
                              <p:cond delay="500"/>
                            </p:stCondLst>
                            <p:childTnLst>
                              <p:par>
                                <p:cTn id="203" presetID="22" presetClass="entr" presetSubtype="4" fill="hold" nodeType="afterEffect">
                                  <p:stCondLst>
                                    <p:cond delay="0"/>
                                  </p:stCondLst>
                                  <p:childTnLst>
                                    <p:set>
                                      <p:cBhvr>
                                        <p:cTn id="204" dur="1" fill="hold">
                                          <p:stCondLst>
                                            <p:cond delay="0"/>
                                          </p:stCondLst>
                                        </p:cTn>
                                        <p:tgtEl>
                                          <p:spTgt spid="101"/>
                                        </p:tgtEl>
                                        <p:attrNameLst>
                                          <p:attrName>style.visibility</p:attrName>
                                        </p:attrNameLst>
                                      </p:cBhvr>
                                      <p:to>
                                        <p:strVal val="visible"/>
                                      </p:to>
                                    </p:set>
                                    <p:animEffect transition="in" filter="wipe(down)">
                                      <p:cBhvr>
                                        <p:cTn id="205" dur="500"/>
                                        <p:tgtEl>
                                          <p:spTgt spid="101"/>
                                        </p:tgtEl>
                                      </p:cBhvr>
                                    </p:animEffect>
                                  </p:childTnLst>
                                </p:cTn>
                              </p:par>
                            </p:childTnLst>
                          </p:cTn>
                        </p:par>
                        <p:par>
                          <p:cTn id="206" fill="hold">
                            <p:stCondLst>
                              <p:cond delay="1000"/>
                            </p:stCondLst>
                            <p:childTnLst>
                              <p:par>
                                <p:cTn id="207" presetID="22" presetClass="entr" presetSubtype="8" fill="hold" grpId="0" nodeType="afterEffect">
                                  <p:stCondLst>
                                    <p:cond delay="0"/>
                                  </p:stCondLst>
                                  <p:childTnLst>
                                    <p:set>
                                      <p:cBhvr>
                                        <p:cTn id="208" dur="1" fill="hold">
                                          <p:stCondLst>
                                            <p:cond delay="0"/>
                                          </p:stCondLst>
                                        </p:cTn>
                                        <p:tgtEl>
                                          <p:spTgt spid="98"/>
                                        </p:tgtEl>
                                        <p:attrNameLst>
                                          <p:attrName>style.visibility</p:attrName>
                                        </p:attrNameLst>
                                      </p:cBhvr>
                                      <p:to>
                                        <p:strVal val="visible"/>
                                      </p:to>
                                    </p:set>
                                    <p:animEffect transition="in" filter="wipe(left)">
                                      <p:cBhvr>
                                        <p:cTn id="209" dur="500"/>
                                        <p:tgtEl>
                                          <p:spTgt spid="98"/>
                                        </p:tgtEl>
                                      </p:cBhvr>
                                    </p:animEffect>
                                  </p:childTnLst>
                                </p:cTn>
                              </p:par>
                            </p:childTnLst>
                          </p:cTn>
                        </p:par>
                        <p:par>
                          <p:cTn id="210" fill="hold">
                            <p:stCondLst>
                              <p:cond delay="1500"/>
                            </p:stCondLst>
                            <p:childTnLst>
                              <p:par>
                                <p:cTn id="211" presetID="22" presetClass="entr" presetSubtype="4" fill="hold" nodeType="afterEffect">
                                  <p:stCondLst>
                                    <p:cond delay="0"/>
                                  </p:stCondLst>
                                  <p:childTnLst>
                                    <p:set>
                                      <p:cBhvr>
                                        <p:cTn id="212" dur="1" fill="hold">
                                          <p:stCondLst>
                                            <p:cond delay="0"/>
                                          </p:stCondLst>
                                        </p:cTn>
                                        <p:tgtEl>
                                          <p:spTgt spid="103"/>
                                        </p:tgtEl>
                                        <p:attrNameLst>
                                          <p:attrName>style.visibility</p:attrName>
                                        </p:attrNameLst>
                                      </p:cBhvr>
                                      <p:to>
                                        <p:strVal val="visible"/>
                                      </p:to>
                                    </p:set>
                                    <p:animEffect transition="in" filter="wipe(down)">
                                      <p:cBhvr>
                                        <p:cTn id="213"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32" grpId="0" animBg="1"/>
      <p:bldP spid="35" grpId="0" animBg="1"/>
      <p:bldP spid="19" grpId="0" bldLvl="0" animBg="1"/>
      <p:bldP spid="20" grpId="0" animBg="1"/>
      <p:bldP spid="24" grpId="0" bldLvl="0" animBg="1"/>
      <p:bldP spid="21" grpId="0" animBg="1"/>
      <p:bldP spid="27" grpId="0" bldLvl="0" animBg="1"/>
      <p:bldP spid="22" grpId="0" animBg="1"/>
      <p:bldP spid="29" grpId="0" bldLvl="0" animBg="1"/>
      <p:bldP spid="38" grpId="0" bldLvl="0" animBg="1"/>
      <p:bldP spid="58" grpId="0" bldLvl="0" animBg="1"/>
      <p:bldP spid="31" grpId="0" animBg="1"/>
      <p:bldP spid="59" grpId="0" bldLvl="0" animBg="1"/>
      <p:bldP spid="60" grpId="0" bldLvl="0" animBg="1"/>
      <p:bldP spid="66" grpId="0" bldLvl="0" animBg="1"/>
      <p:bldP spid="67" grpId="0" bldLvl="0" animBg="1"/>
      <p:bldP spid="33" grpId="0" animBg="1"/>
      <p:bldP spid="33" grpId="1" animBg="1"/>
      <p:bldP spid="80" grpId="0" bldLvl="0" animBg="1"/>
      <p:bldP spid="81" grpId="0" bldLvl="0" animBg="1"/>
      <p:bldP spid="93" grpId="0" bldLvl="0" animBg="1"/>
      <p:bldP spid="95" grpId="0" bldLvl="0" animBg="1"/>
      <p:bldP spid="98" grpId="0" bldLvl="0" animBg="1"/>
      <p:bldP spid="34" grpId="0" animBg="1"/>
      <p:bldP spid="99"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4691" y="83127"/>
            <a:ext cx="11887200" cy="6587837"/>
          </a:xfrm>
          <a:prstGeom prst="rect">
            <a:avLst/>
          </a:prstGeom>
          <a:solidFill>
            <a:schemeClr val="bg1">
              <a:alpha val="47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36855" y="466090"/>
            <a:ext cx="11391265" cy="6185535"/>
          </a:xfrm>
          <a:prstGeom prst="rect">
            <a:avLst/>
          </a:prstGeom>
          <a:noFill/>
        </p:spPr>
        <p:txBody>
          <a:bodyPr wrap="square" rtlCol="0" anchor="t">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微软雅黑" panose="020B0503020204020204" pitchFamily="34" charset="-122"/>
                <a:cs typeface="Calibri" panose="020F0502020204030204" pitchFamily="34" charset="0"/>
                <a:sym typeface="+mn-ea"/>
              </a:rPr>
              <a:t>Word bank themed</a:t>
            </a:r>
            <a:r>
              <a:rPr kumimoji="0" lang="en-US" altLang="zh-CN" sz="2200" b="1" i="0" u="sng" strike="noStrike" kern="1200" cap="none" spc="0" normalizeH="0" baseline="0" noProof="0" dirty="0">
                <a:ln>
                  <a:noFill/>
                </a:ln>
                <a:solidFill>
                  <a:srgbClr val="C00000"/>
                </a:solidFill>
                <a:effectLst/>
                <a:highlight>
                  <a:srgbClr val="FFFF00"/>
                </a:highlight>
                <a:uLnTx/>
                <a:uFillTx/>
                <a:latin typeface="Calibri" panose="020F0502020204030204" pitchFamily="34" charset="0"/>
                <a:ea typeface="微软雅黑" panose="020B0503020204020204" pitchFamily="34" charset="-122"/>
                <a:cs typeface="Calibri" panose="020F0502020204030204" pitchFamily="34" charset="0"/>
                <a:sym typeface="+mn-ea"/>
              </a:rPr>
              <a:t> c</a:t>
            </a:r>
            <a:r>
              <a:rPr kumimoji="0" lang="zh-CN" altLang="en-US" sz="2200" b="1" i="0" u="sng" strike="noStrike" kern="1200" cap="none" spc="0" normalizeH="0" baseline="0" noProof="0" dirty="0">
                <a:ln>
                  <a:noFill/>
                </a:ln>
                <a:solidFill>
                  <a:srgbClr val="C00000"/>
                </a:solidFill>
                <a:effectLst/>
                <a:highlight>
                  <a:srgbClr val="FFFF00"/>
                </a:highlight>
                <a:uLnTx/>
                <a:uFillTx/>
                <a:latin typeface="Calibri" panose="020F0502020204030204" pitchFamily="34" charset="0"/>
                <a:ea typeface="微软雅黑" panose="020B0503020204020204" pitchFamily="34" charset="-122"/>
                <a:cs typeface="Calibri" panose="020F0502020204030204" pitchFamily="34" charset="0"/>
                <a:sym typeface="+mn-ea"/>
              </a:rPr>
              <a:t>ultural differences and integration</a:t>
            </a:r>
            <a:endParaRPr kumimoji="0" lang="zh-CN" altLang="en-US" sz="22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1. Food is __________________________    (</a:t>
            </a:r>
            <a:r>
              <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是某人身份认同的一部分</a:t>
            </a:r>
            <a:r>
              <a:rPr kumimoji="0" lang="en-US" altLang="zh-CN"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  </a:t>
            </a:r>
            <a:endPar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2. </a:t>
            </a:r>
            <a:r>
              <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Culture gaps weren</a:t>
            </a:r>
            <a:r>
              <a:rPr kumimoji="0" lang="en-US" altLang="zh-CN"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a:t>
            </a:r>
            <a:r>
              <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 ________</a:t>
            </a:r>
            <a:r>
              <a:rPr kumimoji="0" lang="en-US" altLang="zh-CN"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_________________________</a:t>
            </a:r>
            <a:r>
              <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____. </a:t>
            </a:r>
            <a:endPar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文化差异并不是隔阂，而是一扇扇等待被开启的门。</a:t>
            </a:r>
            <a:endPar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3.</a:t>
            </a:r>
            <a:r>
              <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A simple lunch ___</a:t>
            </a:r>
            <a:r>
              <a:rPr kumimoji="0" lang="en-US" altLang="zh-CN"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___________________</a:t>
            </a:r>
            <a:r>
              <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___</a:t>
            </a:r>
            <a:r>
              <a:rPr kumimoji="0" lang="en-US" altLang="zh-CN"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_____________________________________</a:t>
            </a:r>
            <a:r>
              <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a:t>
            </a:r>
            <a:endPar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一顿简单的午餐比任何一本教科书都更能让她体会到归属感的含义。</a:t>
            </a:r>
            <a:endPar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4.</a:t>
            </a:r>
            <a:r>
              <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Food is the _____</a:t>
            </a:r>
            <a:r>
              <a:rPr kumimoji="0" lang="en-US" altLang="zh-CN"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______________________</a:t>
            </a:r>
            <a:r>
              <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_______ foreign policy. </a:t>
            </a:r>
            <a:endPar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美食是最有吸引力（美味的）的外交策略。</a:t>
            </a:r>
            <a:endPar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200000"/>
              </a:lnSpc>
              <a:spcBef>
                <a:spcPts val="0"/>
              </a:spcBef>
              <a:spcAft>
                <a:spcPts val="0"/>
              </a:spcAft>
              <a:buClrTx/>
              <a:buSzTx/>
              <a:buFontTx/>
              <a:buNone/>
              <a:defRPr/>
            </a:pPr>
            <a:endParaRPr kumimoji="0" lang="zh-CN" altLang="en-US" sz="2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4" name="文本框 3"/>
          <p:cNvSpPr txBox="1"/>
          <p:nvPr/>
        </p:nvSpPr>
        <p:spPr>
          <a:xfrm>
            <a:off x="1831975" y="1410335"/>
            <a:ext cx="2507615" cy="39878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 </a:t>
            </a:r>
            <a:r>
              <a:rPr kumimoji="0" lang="zh-CN" altLang="en-US" sz="20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part of one's identity.</a:t>
            </a:r>
            <a:endParaRPr kumimoji="0" lang="zh-CN" altLang="en-US" sz="20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5" name="流程图: 可选过程 4"/>
          <p:cNvSpPr/>
          <p:nvPr/>
        </p:nvSpPr>
        <p:spPr>
          <a:xfrm>
            <a:off x="0" y="260648"/>
            <a:ext cx="3575720" cy="205190"/>
          </a:xfrm>
          <a:prstGeom prst="flowChartAlternateProcess">
            <a:avLst/>
          </a:prstGeom>
          <a:solidFill>
            <a:srgbClr val="62A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3184953" y="2068532"/>
            <a:ext cx="4623060" cy="40011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 </a:t>
            </a:r>
            <a:r>
              <a:rPr kumimoji="0" lang="zh-CN" altLang="en-US" sz="20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barriers</a:t>
            </a:r>
            <a:r>
              <a:rPr kumimoji="0" lang="en-US" altLang="zh-CN" sz="1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 </a:t>
            </a:r>
            <a:r>
              <a:rPr kumimoji="0" lang="zh-CN" altLang="en-US" sz="20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but doors waiting to be opened.</a:t>
            </a:r>
            <a:endParaRPr kumimoji="0" lang="zh-CN" altLang="en-US" sz="20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6" name="文本框 5"/>
          <p:cNvSpPr txBox="1"/>
          <p:nvPr/>
        </p:nvSpPr>
        <p:spPr>
          <a:xfrm>
            <a:off x="2312035" y="3359150"/>
            <a:ext cx="8441926" cy="40011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can make her understand the meaning of belonging better than any textbook</a:t>
            </a:r>
            <a:r>
              <a:rPr kumimoji="0" lang="zh-CN" altLang="en-US" sz="18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a:t>
            </a:r>
            <a:endParaRPr kumimoji="0" lang="zh-CN" altLang="en-US" sz="18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7" name="文本框 6"/>
          <p:cNvSpPr txBox="1"/>
          <p:nvPr/>
        </p:nvSpPr>
        <p:spPr>
          <a:xfrm>
            <a:off x="1978025" y="4677410"/>
            <a:ext cx="4363085" cy="39878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1"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the most appealing (delicious/tastiest )</a:t>
            </a:r>
            <a:r>
              <a:rPr kumimoji="0" lang="zh-CN" altLang="en-US" sz="1800" b="1" i="1"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 </a:t>
            </a:r>
            <a:endParaRPr kumimoji="0" lang="zh-CN" altLang="en-US" sz="1800" b="1" i="1"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8222" y="1765393"/>
            <a:ext cx="6817020"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r>
              <a:rPr kumimoji="0" lang="zh-CN" altLang="en-US" sz="66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语法填空</a:t>
            </a:r>
            <a:r>
              <a:rPr kumimoji="0" lang="en-US" altLang="zh-CN" sz="66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endParaRPr kumimoji="0" lang="en-US" altLang="zh-CN"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algn="ctr">
              <a:defRPr/>
            </a:pPr>
            <a:r>
              <a:rPr kumimoji="0" lang="zh-CN" altLang="en-US"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人与社会</a:t>
            </a:r>
            <a:r>
              <a:rPr lang="zh-CN" altLang="en-US" sz="3200" b="1" dirty="0">
                <a:solidFill>
                  <a:prstClr val="black"/>
                </a:solidFill>
                <a:latin typeface="Arial" panose="020B0604020202020204"/>
                <a:ea typeface="微软雅黑" panose="020B0503020204020204" pitchFamily="34" charset="-122"/>
              </a:rPr>
              <a:t>：</a:t>
            </a:r>
            <a:r>
              <a:rPr lang="en-US" altLang="zh-CN" sz="2800" b="1" i="1" dirty="0">
                <a:latin typeface="Calibri" panose="020F0502020204030204" pitchFamily="34" charset="0"/>
                <a:ea typeface="Calibri" panose="020F0502020204030204" pitchFamily="34" charset="0"/>
                <a:cs typeface="Calibri" panose="020F0502020204030204" pitchFamily="34" charset="0"/>
                <a:sym typeface="+mn-ea"/>
              </a:rPr>
              <a:t>Blue-and-white Porcelain: A Symbol of East-West Cultural Integration </a:t>
            </a:r>
            <a:endParaRPr lang="en-US" altLang="zh-CN" sz="2800" b="1" i="1" dirty="0">
              <a:latin typeface="Calibri" panose="020F0502020204030204" pitchFamily="34" charset="0"/>
              <a:ea typeface="Calibri" panose="020F0502020204030204" pitchFamily="34" charset="0"/>
              <a:cs typeface="Calibri" panose="020F0502020204030204" pitchFamily="34" charset="0"/>
              <a:sym typeface="+mn-ea"/>
            </a:endParaRPr>
          </a:p>
        </p:txBody>
      </p:sp>
      <p:pic>
        <p:nvPicPr>
          <p:cNvPr id="5" name="图片 4"/>
          <p:cNvPicPr>
            <a:picLocks noChangeAspect="1"/>
          </p:cNvPicPr>
          <p:nvPr/>
        </p:nvPicPr>
        <p:blipFill>
          <a:blip r:embed="rId1"/>
          <a:stretch>
            <a:fillRect/>
          </a:stretch>
        </p:blipFill>
        <p:spPr>
          <a:xfrm>
            <a:off x="7286504" y="548310"/>
            <a:ext cx="3788933" cy="484478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0" name="文本框 99"/>
          <p:cNvSpPr txBox="1"/>
          <p:nvPr/>
        </p:nvSpPr>
        <p:spPr>
          <a:xfrm>
            <a:off x="110906" y="0"/>
            <a:ext cx="8839875" cy="6863417"/>
          </a:xfrm>
          <a:prstGeom prst="rect">
            <a:avLst/>
          </a:prstGeom>
          <a:noFill/>
          <a:ln w="9525">
            <a:noFill/>
          </a:ln>
        </p:spPr>
        <p:txBody>
          <a:bodyPr wrap="square">
            <a:spAutoFit/>
          </a:bodyPr>
          <a:lstStyle/>
          <a:p>
            <a:pPr marL="0" marR="0" lvl="0" indent="266700" algn="just" defTabSz="914400" rtl="0" eaLnBrk="1" fontAlgn="auto" latinLnBrk="0" hangingPunct="1">
              <a:spcBef>
                <a:spcPts val="0"/>
              </a:spcBef>
              <a:spcAft>
                <a:spcPts val="0"/>
              </a:spcAft>
              <a:buClrTx/>
              <a:buSzTx/>
              <a:buFontTx/>
              <a:buNone/>
              <a:defRPr/>
            </a:pPr>
            <a:r>
              <a:rPr kumimoji="0" lang="en-US" sz="2000" b="0"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Blue-and-white porcelain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青花瓷</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 product of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___56___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(share) creativity,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tells a story</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of how East and West craftsmanship harmonized. In the Yuan Dynasty,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Persian merchants brought special pigments (</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颜料</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to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Jingdezhen,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where</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porcelain traditions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____  _ 57__  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(perfect).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Local craftsmen mixed these pigments with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white clay, creating the iconic blue patterns. By painting traditional Chinese designs using foreign materials,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they achieved</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 perfect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 ___58_ 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(combine) of traditions.</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just" defTabSz="914400" rtl="0" eaLnBrk="1" fontAlgn="auto" latinLnBrk="0" hangingPunct="1">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Over the centuries,</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this technique steadily advanced</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During the Ming Dynasty,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porcelain became a major export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European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___59___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(noble)</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loved</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its unique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charm</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calling it “white gold”. To meet their needs,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Chinese artists added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European elements like rose patterns</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to</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traditional landscapes, making the porcelain more appealing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___60___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westerners.</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just" defTabSz="914400" rtl="0" eaLnBrk="1" fontAlgn="auto" latinLnBrk="0" hangingPunct="1">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Modern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artists still use</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these old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techniques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in creative ways. At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___61___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London show in 2025,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young maker used 3D printers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___62___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(shape) vases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but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hand-painted them with dragons and Greek myths side by side.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Visitors said</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it felt like ancient China meeting modern Europe through hybrid art.</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just" defTabSz="914400" rtl="0" eaLnBrk="1" fontAlgn="auto" latinLnBrk="0" hangingPunct="1">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Today,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this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global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dialogue continues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in museums worldwide.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Ming-era dish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that once belonged to a French King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___63___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(sit) in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the Louvre.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Its journey</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from Jingdezhen to the Palace of Versailles, marked by countless hands across continents,</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reflects how</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beauty goes beyond borders.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___64___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Craig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Clunas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noted,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blue</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that fascinates the world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is never</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____65____</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(mere)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color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it is a language.”</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5947982" y="0"/>
            <a:ext cx="902970" cy="398780"/>
          </a:xfrm>
          <a:prstGeom prst="rect">
            <a:avLst/>
          </a:prstGeom>
          <a:solidFill>
            <a:srgbClr val="FFC000"/>
          </a:solidFill>
          <a:ln w="9525">
            <a:noFill/>
          </a:ln>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shared</a:t>
            </a:r>
            <a:endParaRPr kumimoji="0" lang="zh-CN" altLang="en-US" sz="20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4" name="文本框 3"/>
          <p:cNvSpPr txBox="1"/>
          <p:nvPr/>
        </p:nvSpPr>
        <p:spPr>
          <a:xfrm>
            <a:off x="1258429" y="916327"/>
            <a:ext cx="1958340" cy="398780"/>
          </a:xfrm>
          <a:prstGeom prst="rect">
            <a:avLst/>
          </a:prstGeom>
          <a:solidFill>
            <a:srgbClr val="FFC000"/>
          </a:solidFill>
          <a:ln w="9525">
            <a:noFill/>
          </a:ln>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were perfected </a:t>
            </a:r>
            <a:endParaRPr kumimoji="0" lang="zh-CN" altLang="en-US" sz="1800" b="1" i="1"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5" name="文本框 4"/>
          <p:cNvSpPr txBox="1"/>
          <p:nvPr/>
        </p:nvSpPr>
        <p:spPr>
          <a:xfrm>
            <a:off x="5191303" y="1496559"/>
            <a:ext cx="1631315" cy="398780"/>
          </a:xfrm>
          <a:prstGeom prst="rect">
            <a:avLst/>
          </a:prstGeom>
          <a:solidFill>
            <a:srgbClr val="FFC000"/>
          </a:solidFill>
          <a:ln w="9525">
            <a:noFill/>
          </a:ln>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Calibri" panose="020F0502020204030204" pitchFamily="34" charset="0"/>
              </a:rPr>
              <a:t>combination</a:t>
            </a:r>
            <a:endParaRPr kumimoji="0" lang="en-US" altLang="en-US" sz="2000" b="1" i="1"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6" name="文本框 5"/>
          <p:cNvSpPr txBox="1"/>
          <p:nvPr/>
        </p:nvSpPr>
        <p:spPr>
          <a:xfrm>
            <a:off x="5728730" y="2438366"/>
            <a:ext cx="1085215" cy="398780"/>
          </a:xfrm>
          <a:prstGeom prst="rect">
            <a:avLst/>
          </a:prstGeom>
          <a:solidFill>
            <a:srgbClr val="FFC000"/>
          </a:solidFill>
          <a:ln w="9525">
            <a:noFill/>
          </a:ln>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Calibri" panose="020F0502020204030204" pitchFamily="34" charset="0"/>
              </a:rPr>
              <a:t>nobles</a:t>
            </a:r>
            <a:endParaRPr kumimoji="0" lang="en-US" altLang="en-US" sz="2000" b="1" i="1"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7" name="文本框 6"/>
          <p:cNvSpPr txBox="1"/>
          <p:nvPr/>
        </p:nvSpPr>
        <p:spPr>
          <a:xfrm>
            <a:off x="2225175" y="3332266"/>
            <a:ext cx="502285" cy="398780"/>
          </a:xfrm>
          <a:prstGeom prst="rect">
            <a:avLst/>
          </a:prstGeom>
          <a:solidFill>
            <a:srgbClr val="FFC000"/>
          </a:solidFill>
          <a:ln w="9525">
            <a:noFill/>
          </a:ln>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to</a:t>
            </a:r>
            <a:endPar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8" name="文本框 7"/>
          <p:cNvSpPr txBox="1"/>
          <p:nvPr/>
        </p:nvSpPr>
        <p:spPr>
          <a:xfrm>
            <a:off x="7560971" y="3647686"/>
            <a:ext cx="487872" cy="398780"/>
          </a:xfrm>
          <a:prstGeom prst="rect">
            <a:avLst/>
          </a:prstGeom>
          <a:solidFill>
            <a:srgbClr val="FFC000"/>
          </a:solidFill>
          <a:ln w="9525">
            <a:noFill/>
          </a:ln>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a</a:t>
            </a:r>
            <a:endParaRPr kumimoji="0" lang="en-US" sz="2000" b="1" i="1"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9" name="文本框 8"/>
          <p:cNvSpPr txBox="1"/>
          <p:nvPr/>
        </p:nvSpPr>
        <p:spPr>
          <a:xfrm>
            <a:off x="5997049" y="3982670"/>
            <a:ext cx="1196086" cy="400110"/>
          </a:xfrm>
          <a:prstGeom prst="rect">
            <a:avLst/>
          </a:prstGeom>
          <a:solidFill>
            <a:srgbClr val="FFC000"/>
          </a:solidFill>
          <a:ln w="9525">
            <a:noFill/>
          </a:ln>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to shape</a:t>
            </a:r>
            <a:endPar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10" name="文本框 9"/>
          <p:cNvSpPr txBox="1"/>
          <p:nvPr/>
        </p:nvSpPr>
        <p:spPr>
          <a:xfrm>
            <a:off x="4635553" y="5171284"/>
            <a:ext cx="679450" cy="398780"/>
          </a:xfrm>
          <a:prstGeom prst="rect">
            <a:avLst/>
          </a:prstGeom>
          <a:solidFill>
            <a:srgbClr val="FFC000"/>
          </a:solidFill>
          <a:ln w="9525">
            <a:noFill/>
          </a:ln>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sits</a:t>
            </a:r>
            <a:endParaRPr kumimoji="0" lang="zh-CN" altLang="en-US" sz="1800" b="1" i="1"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1" name="文本框 10"/>
          <p:cNvSpPr txBox="1"/>
          <p:nvPr/>
        </p:nvSpPr>
        <p:spPr>
          <a:xfrm>
            <a:off x="5997728" y="5773566"/>
            <a:ext cx="459105" cy="398780"/>
          </a:xfrm>
          <a:prstGeom prst="rect">
            <a:avLst/>
          </a:prstGeom>
          <a:solidFill>
            <a:srgbClr val="FFC000"/>
          </a:solidFill>
          <a:ln w="9525">
            <a:noFill/>
          </a:ln>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As</a:t>
            </a:r>
            <a:endParaRPr kumimoji="0" lang="zh-CN" altLang="en-US" sz="1800" b="1" i="1"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2" name="文本框 11"/>
          <p:cNvSpPr txBox="1"/>
          <p:nvPr/>
        </p:nvSpPr>
        <p:spPr>
          <a:xfrm>
            <a:off x="4807236" y="6077929"/>
            <a:ext cx="988060" cy="398780"/>
          </a:xfrm>
          <a:prstGeom prst="rect">
            <a:avLst/>
          </a:prstGeom>
          <a:solidFill>
            <a:srgbClr val="FFC000"/>
          </a:solidFill>
          <a:ln w="9525">
            <a:noFill/>
          </a:ln>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merely</a:t>
            </a:r>
            <a:endParaRPr kumimoji="0" lang="zh-CN" altLang="en-US" sz="1800" b="1" i="1"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3" name="文本框 12"/>
          <p:cNvSpPr txBox="1"/>
          <p:nvPr/>
        </p:nvSpPr>
        <p:spPr>
          <a:xfrm>
            <a:off x="8973876" y="328930"/>
            <a:ext cx="3133060" cy="6217087"/>
          </a:xfrm>
          <a:prstGeom prst="rect">
            <a:avLst/>
          </a:prstGeom>
          <a:noFill/>
          <a:ln w="25400">
            <a:solidFill>
              <a:srgbClr val="AABABC"/>
            </a:solidFill>
          </a:ln>
        </p:spPr>
        <p:txBody>
          <a:bodyPr wrap="square" rtlCol="0">
            <a:spAutoFit/>
          </a:bodyPr>
          <a:lstStyle/>
          <a:p>
            <a:pPr eaLnBrk="1" fontAlgn="auto" hangingPunct="1">
              <a:spcBef>
                <a:spcPts val="0"/>
              </a:spcBef>
              <a:spcAft>
                <a:spcPts val="0"/>
              </a:spcAft>
              <a:defRPr/>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56. </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shared</a:t>
            </a:r>
            <a:r>
              <a:rPr lang="en-US" altLang="zh-CN" sz="1800" b="1" i="1"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US" altLang="zh-CN" sz="1800" b="1"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非谓语动词做定语，表示被动，</a:t>
            </a:r>
            <a:r>
              <a:rPr lang="en-US" altLang="zh-CN"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a:t>
            </a: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共同的</a:t>
            </a:r>
            <a:r>
              <a:rPr lang="en-US" altLang="zh-CN"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600"/>
              </a:spcBef>
              <a:spcAft>
                <a:spcPts val="0"/>
              </a:spcAft>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57.</a:t>
            </a:r>
            <a:r>
              <a:rPr lang="en-US" altLang="zh-CN" sz="1800" b="1" i="1" dirty="0">
                <a:solidFill>
                  <a:prstClr val="black"/>
                </a:solidFill>
                <a:latin typeface="Calibri" panose="020F0502020204030204" pitchFamily="34" charset="0"/>
                <a:ea typeface="Calibri" panose="020F0502020204030204" pitchFamily="34" charset="0"/>
                <a:cs typeface="Calibri" panose="020F0502020204030204" pitchFamily="34" charset="0"/>
              </a:rPr>
              <a:t> were perfected </a:t>
            </a:r>
            <a:endParaRPr lang="en-US" altLang="zh-CN" sz="1800" b="1"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过去式谓语 ，表被动</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600"/>
              </a:spcBef>
              <a:spcAft>
                <a:spcPts val="0"/>
              </a:spcAft>
              <a:defRPr/>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58.</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combination</a:t>
            </a:r>
            <a:r>
              <a:rPr lang="en-US" altLang="zh-CN" sz="1800" b="1" i="1"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US" altLang="zh-CN" sz="1800" b="1"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名词</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600"/>
              </a:spcBef>
              <a:spcAft>
                <a:spcPts val="0"/>
              </a:spcAft>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 59.</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nobles</a:t>
            </a:r>
            <a:endPar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600"/>
              </a:spcBef>
              <a:spcAft>
                <a:spcPts val="0"/>
              </a:spcAft>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名词复数</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600"/>
              </a:spcBef>
              <a:spcAft>
                <a:spcPts val="0"/>
              </a:spcAft>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 60.</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to</a:t>
            </a:r>
            <a:r>
              <a:rPr lang="en-US" altLang="zh-CN" sz="1800" b="1" i="1"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US" altLang="zh-CN" sz="14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介词，固定用法 appeal to sb  吸引某人</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600"/>
              </a:spcBef>
              <a:spcAft>
                <a:spcPts val="0"/>
              </a:spcAft>
              <a:defRPr/>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61.</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 a</a:t>
            </a:r>
            <a:r>
              <a:rPr lang="en-US" altLang="zh-CN" sz="1800" b="1" i="1"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US" altLang="zh-CN" sz="1800" b="1"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冠词 ,前文未提及</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600"/>
              </a:spcBef>
              <a:spcAft>
                <a:spcPts val="0"/>
              </a:spcAft>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62.</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to shape </a:t>
            </a:r>
            <a:endPar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0"/>
              </a:spcBef>
              <a:spcAft>
                <a:spcPts val="0"/>
              </a:spcAft>
              <a:defRPr/>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非谓语, use sth to do </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600"/>
              </a:spcBef>
              <a:spcAft>
                <a:spcPts val="0"/>
              </a:spcAft>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63.</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sits</a:t>
            </a:r>
            <a:endPar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0"/>
              </a:spcBef>
              <a:spcAft>
                <a:spcPts val="0"/>
              </a:spcAft>
              <a:defRPr/>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谓语,表示现在状态 </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endParaRPr>
          </a:p>
          <a:p>
            <a:pPr eaLnBrk="1" fontAlgn="auto" hangingPunct="1">
              <a:spcBef>
                <a:spcPts val="600"/>
              </a:spcBef>
              <a:spcAft>
                <a:spcPts val="0"/>
              </a:spcAft>
              <a:defRPr/>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64.</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As</a:t>
            </a:r>
            <a:endPar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0"/>
              </a:spcBef>
              <a:spcAft>
                <a:spcPts val="0"/>
              </a:spcAft>
              <a:defRPr/>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定语从句引导词，表示正如</a:t>
            </a:r>
            <a:r>
              <a:rPr lang="en-US" altLang="zh-CN" sz="1400" b="1" dirty="0">
                <a:solidFill>
                  <a:prstClr val="black"/>
                </a:solidFill>
                <a:latin typeface="Calibri" panose="020F0502020204030204" pitchFamily="34" charset="0"/>
                <a:ea typeface="楷体" panose="02010609060101010101" charset="-122"/>
                <a:cs typeface="Calibri" panose="020F0502020204030204" pitchFamily="34" charset="0"/>
              </a:rPr>
              <a:t>...,</a:t>
            </a: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正像</a:t>
            </a:r>
            <a:r>
              <a:rPr lang="en-US" altLang="zh-CN" sz="1400" b="1" dirty="0">
                <a:solidFill>
                  <a:prstClr val="black"/>
                </a:solidFill>
                <a:latin typeface="Calibri" panose="020F0502020204030204" pitchFamily="34" charset="0"/>
                <a:ea typeface="楷体" panose="02010609060101010101" charset="-122"/>
                <a:cs typeface="Calibri" panose="020F0502020204030204" pitchFamily="34" charset="0"/>
              </a:rPr>
              <a:t>...</a:t>
            </a:r>
            <a:endParaRPr lang="en-US" altLang="zh-CN"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600"/>
              </a:spcBef>
              <a:spcAft>
                <a:spcPts val="0"/>
              </a:spcAft>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65.</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merely</a:t>
            </a:r>
            <a:endPar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0"/>
              </a:spcBef>
              <a:spcAft>
                <a:spcPts val="0"/>
              </a:spcAft>
              <a:defRPr/>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副词</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 name="文本框 1"/>
          <p:cNvSpPr txBox="1"/>
          <p:nvPr/>
        </p:nvSpPr>
        <p:spPr>
          <a:xfrm>
            <a:off x="881144" y="592894"/>
            <a:ext cx="11829415" cy="6032421"/>
          </a:xfrm>
          <a:prstGeom prst="rect">
            <a:avLst/>
          </a:prstGeom>
          <a:noFill/>
        </p:spPr>
        <p:txBody>
          <a:bodyPr wrap="square" rtlCol="0" anchor="t">
            <a:spAutoFit/>
          </a:bodyPr>
          <a:lstStyle/>
          <a:p>
            <a:pPr marL="0" marR="0" lvl="0" indent="0" algn="l" defTabSz="914400" rtl="0" eaLnBrk="1" fontAlgn="auto" latinLnBrk="0" hangingPunct="1">
              <a:spcBef>
                <a:spcPts val="60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 </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一种融合共享创意的产物</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spcBef>
                <a:spcPts val="60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a:t>
            </a:r>
            <a:r>
              <a:rPr kumimoji="0" lang="zh-CN" altLang="en-US" sz="18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a product of shared creativity </a:t>
            </a:r>
            <a:r>
              <a:rPr kumimoji="0" lang="en-US" altLang="zh-CN" sz="1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altLang="zh-CN" sz="1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spcBef>
                <a:spcPts val="60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完善传统 </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a:spcBef>
                <a:spcPts val="600"/>
              </a:spcBef>
            </a:pP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perfect</a:t>
            </a:r>
            <a:r>
              <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mn-ea"/>
              </a:rPr>
              <a:t> </a:t>
            </a: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traditions </a:t>
            </a:r>
            <a:endPar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spcBef>
                <a:spcPts val="600"/>
              </a:spcBef>
              <a:spcAft>
                <a:spcPts val="0"/>
              </a:spcAft>
              <a:buClrTx/>
              <a:buSzTx/>
              <a:buFontTx/>
              <a:buNone/>
              <a:defRPr/>
            </a:pPr>
            <a:r>
              <a:rPr lang="en-US" altLang="zh-CN" dirty="0">
                <a:solidFill>
                  <a:prstClr val="black"/>
                </a:solidFill>
                <a:latin typeface="Calibri" panose="020F0502020204030204" pitchFamily="34" charset="0"/>
                <a:ea typeface="Calibri" panose="020F0502020204030204" pitchFamily="34" charset="0"/>
                <a:cs typeface="Calibri" panose="020F0502020204030204" pitchFamily="34" charset="0"/>
              </a:rPr>
              <a:t>3. </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当地工匠</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a:spcBef>
                <a:spcPts val="600"/>
              </a:spcBef>
            </a:pP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Local craftsmen</a:t>
            </a:r>
            <a:r>
              <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spcBef>
                <a:spcPts val="600"/>
              </a:spcBef>
              <a:spcAft>
                <a:spcPts val="0"/>
              </a:spcAft>
              <a:buClrTx/>
              <a:buSzTx/>
              <a:buFontTx/>
              <a:buNone/>
              <a:defRPr/>
            </a:pPr>
            <a:r>
              <a:rPr lang="en-US" altLang="zh-CN"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标志性的蓝色图案</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a:spcBef>
                <a:spcPts val="600"/>
              </a:spcBef>
            </a:pP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the iconic blue patterns</a:t>
            </a:r>
            <a:endPar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spcBef>
                <a:spcPts val="600"/>
              </a:spcBef>
              <a:spcAft>
                <a:spcPts val="0"/>
              </a:spcAft>
              <a:buClrTx/>
              <a:buSzTx/>
              <a:buFontTx/>
              <a:buNone/>
              <a:defRPr/>
            </a:pPr>
            <a:r>
              <a:rPr lang="en-US" altLang="zh-CN" dirty="0">
                <a:solidFill>
                  <a:prstClr val="black"/>
                </a:solidFill>
                <a:latin typeface="Calibri" panose="020F0502020204030204" pitchFamily="34" charset="0"/>
                <a:ea typeface="Calibri" panose="020F0502020204030204" pitchFamily="34" charset="0"/>
                <a:cs typeface="Calibri" panose="020F0502020204030204" pitchFamily="34" charset="0"/>
              </a:rPr>
              <a:t>5. </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实现了完美融合 </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a:spcBef>
                <a:spcPts val="600"/>
              </a:spcBef>
            </a:pP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achieve a perfect combination </a:t>
            </a:r>
            <a:endPar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spcBef>
                <a:spcPts val="600"/>
              </a:spcBef>
              <a:spcAft>
                <a:spcPts val="0"/>
              </a:spcAft>
              <a:buClrTx/>
              <a:buSzTx/>
              <a:buFontTx/>
              <a:buNone/>
              <a:defRPr/>
            </a:pPr>
            <a:r>
              <a:rPr lang="en-US" altLang="zh-CN" dirty="0">
                <a:solidFill>
                  <a:prstClr val="black"/>
                </a:solidFill>
                <a:latin typeface="Calibri" panose="020F0502020204030204" pitchFamily="34" charset="0"/>
                <a:ea typeface="Calibri" panose="020F0502020204030204" pitchFamily="34" charset="0"/>
                <a:cs typeface="Calibri" panose="020F0502020204030204" pitchFamily="34" charset="0"/>
              </a:rPr>
              <a:t>6. </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几个世纪以来</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spcBef>
                <a:spcPts val="600"/>
              </a:spcBef>
              <a:spcAft>
                <a:spcPts val="0"/>
              </a:spcAft>
              <a:buClrTx/>
              <a:buSzTx/>
              <a:buFontTx/>
              <a:buNone/>
              <a:defRPr/>
            </a:pPr>
            <a:r>
              <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rPr>
              <a:t>o</a:t>
            </a: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ver the centuries</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spcBef>
                <a:spcPts val="60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7. </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技艺不断稳步发展</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endParaRPr>
          </a:p>
          <a:p>
            <a:pPr marL="0" marR="0" lvl="0" indent="0" algn="l" defTabSz="914400" rtl="0" eaLnBrk="1" fontAlgn="auto" latinLnBrk="0" hangingPunct="1">
              <a:spcBef>
                <a:spcPts val="60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a:t>
            </a: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technique steadily advance</a:t>
            </a:r>
            <a:r>
              <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rPr>
              <a:t>s</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spcBef>
                <a:spcPts val="60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 </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成为主要出口商品</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spcBef>
                <a:spcPts val="60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a:t>
            </a: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bec</a:t>
            </a:r>
            <a:r>
              <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rPr>
              <a:t>o</a:t>
            </a: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me a major export</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spcBef>
                <a:spcPts val="60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3" name="文本框 2"/>
          <p:cNvSpPr txBox="1"/>
          <p:nvPr/>
        </p:nvSpPr>
        <p:spPr>
          <a:xfrm>
            <a:off x="4473677" y="0"/>
            <a:ext cx="7580671" cy="6689011"/>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9.</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为满足</a:t>
            </a: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需求</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mn-ea"/>
              </a:rPr>
              <a:t>t</a:t>
            </a:r>
            <a:r>
              <a:rPr kumimoji="0" lang="zh-CN" altLang="en-US" sz="18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o meet their needs</a:t>
            </a:r>
            <a:endParaRPr kumimoji="0" lang="zh-CN" altLang="en-US" sz="18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10. </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在传统山水画中加入玫瑰图案等欧洲元素</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a:lnSpc>
                <a:spcPct val="150000"/>
              </a:lnSpc>
            </a:pP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add European elements like rose patterns to traditional landscapes</a:t>
            </a:r>
            <a:endPar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11. </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让瓷器对西方人更具吸引力</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endParaRPr>
          </a:p>
          <a:p>
            <a:pPr>
              <a:lnSpc>
                <a:spcPct val="150000"/>
              </a:lnSpc>
            </a:pP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mak</a:t>
            </a:r>
            <a:r>
              <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mn-ea"/>
              </a:rPr>
              <a:t>e</a:t>
            </a: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 </a:t>
            </a:r>
            <a:r>
              <a:rPr lang="en-US" altLang="zh-CN" b="1" i="1" dirty="0" err="1">
                <a:solidFill>
                  <a:prstClr val="black"/>
                </a:solidFill>
                <a:latin typeface="Calibri" panose="020F0502020204030204" pitchFamily="34" charset="0"/>
                <a:ea typeface="Calibri" panose="020F0502020204030204" pitchFamily="34" charset="0"/>
                <a:cs typeface="Calibri" panose="020F0502020204030204" pitchFamily="34" charset="0"/>
                <a:sym typeface="+mn-ea"/>
              </a:rPr>
              <a:t>sth</a:t>
            </a: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 more appealing to westerners</a:t>
            </a:r>
            <a:endPar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12. </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以创造性的方式运用这些古老技艺 </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endParaRPr>
          </a:p>
          <a:p>
            <a:pPr>
              <a:lnSpc>
                <a:spcPct val="150000"/>
              </a:lnSpc>
            </a:pP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use these old techniques in creative ways</a:t>
            </a:r>
            <a:endPar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13. </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就像是古代中国与现代欧洲通过混合艺术相遇</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a:lnSpc>
                <a:spcPct val="150000"/>
              </a:lnSpc>
            </a:pP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fe</a:t>
            </a:r>
            <a:r>
              <a:rPr lang="en-US" altLang="zh-CN" b="1" i="1" dirty="0" err="1">
                <a:solidFill>
                  <a:prstClr val="black"/>
                </a:solidFill>
                <a:latin typeface="Calibri" panose="020F0502020204030204" pitchFamily="34" charset="0"/>
                <a:ea typeface="Calibri" panose="020F0502020204030204" pitchFamily="34" charset="0"/>
                <a:cs typeface="Calibri" panose="020F0502020204030204" pitchFamily="34" charset="0"/>
                <a:sym typeface="+mn-ea"/>
              </a:rPr>
              <a:t>el</a:t>
            </a: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 like ancient China meeting modern Europe through hybrid art</a:t>
            </a:r>
            <a:endPar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14. </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反映了美是如何跨越国界的</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endParaRPr>
          </a:p>
          <a:p>
            <a:pPr>
              <a:lnSpc>
                <a:spcPct val="150000"/>
              </a:lnSpc>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 </a:t>
            </a: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reflect how beauty goes beyond borders</a:t>
            </a:r>
            <a:endPar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15. </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正如</a:t>
            </a: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所说</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endParaRPr>
          </a:p>
          <a:p>
            <a:pPr>
              <a:lnSpc>
                <a:spcPct val="150000"/>
              </a:lnSpc>
            </a:pP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As </a:t>
            </a:r>
            <a:r>
              <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mn-ea"/>
              </a:rPr>
              <a:t>sb</a:t>
            </a: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 noted</a:t>
            </a:r>
            <a:endPar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16. </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令世界着迷的东西</a:t>
            </a: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 </a:t>
            </a:r>
            <a:endPar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 </a:t>
            </a:r>
            <a:r>
              <a:rPr lang="en-US" altLang="zh-CN" b="1" i="1" dirty="0" err="1">
                <a:solidFill>
                  <a:prstClr val="black"/>
                </a:solidFill>
                <a:latin typeface="Calibri" panose="020F0502020204030204" pitchFamily="34" charset="0"/>
                <a:ea typeface="Calibri" panose="020F0502020204030204" pitchFamily="34" charset="0"/>
                <a:cs typeface="Calibri" panose="020F0502020204030204" pitchFamily="34" charset="0"/>
                <a:sym typeface="+mn-ea"/>
              </a:rPr>
              <a:t>sth</a:t>
            </a:r>
            <a:r>
              <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mn-ea"/>
              </a:rPr>
              <a:t> </a:t>
            </a:r>
            <a:r>
              <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sym typeface="+mn-ea"/>
              </a:rPr>
              <a:t>that fascinates the world </a:t>
            </a:r>
            <a:endParaRPr lang="zh-CN" altLang="en-US" b="1" i="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6" name="流程图: 可选过程 5"/>
          <p:cNvSpPr/>
          <p:nvPr/>
        </p:nvSpPr>
        <p:spPr>
          <a:xfrm>
            <a:off x="0" y="260648"/>
            <a:ext cx="3575720" cy="205190"/>
          </a:xfrm>
          <a:prstGeom prst="flowChartAlternateProcess">
            <a:avLst/>
          </a:prstGeom>
          <a:solidFill>
            <a:srgbClr val="62A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down)">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wipe(down)">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wipe(down)">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wipe(down)">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wipe(down)">
                                      <p:cBhvr>
                                        <p:cTn id="37" dur="500"/>
                                        <p:tgtEl>
                                          <p:spTgt spid="2">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animEffect transition="in" filter="wipe(down)">
                                      <p:cBhvr>
                                        <p:cTn id="42" dur="500"/>
                                        <p:tgtEl>
                                          <p:spTgt spid="2">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15" end="15"/>
                                            </p:txEl>
                                          </p:spTgt>
                                        </p:tgtEl>
                                        <p:attrNameLst>
                                          <p:attrName>style.visibility</p:attrName>
                                        </p:attrNameLst>
                                      </p:cBhvr>
                                      <p:to>
                                        <p:strVal val="visible"/>
                                      </p:to>
                                    </p:set>
                                    <p:animEffect transition="in" filter="wipe(down)">
                                      <p:cBhvr>
                                        <p:cTn id="47" dur="500"/>
                                        <p:tgtEl>
                                          <p:spTgt spid="2">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animEffect transition="in" filter="wipe(down)">
                                      <p:cBhvr>
                                        <p:cTn id="52" dur="500"/>
                                        <p:tgtEl>
                                          <p:spTgt spid="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wipe(down)">
                                      <p:cBhvr>
                                        <p:cTn id="57" dur="500"/>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wipe(down)">
                                      <p:cBhvr>
                                        <p:cTn id="62" dur="500"/>
                                        <p:tgtEl>
                                          <p:spTgt spid="3">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wipe(down)">
                                      <p:cBhvr>
                                        <p:cTn id="67" dur="500"/>
                                        <p:tgtEl>
                                          <p:spTgt spid="3">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Effect transition="in" filter="wipe(down)">
                                      <p:cBhvr>
                                        <p:cTn id="72" dur="5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wipe(down)">
                                      <p:cBhvr>
                                        <p:cTn id="77" dur="500"/>
                                        <p:tgtEl>
                                          <p:spTgt spid="3">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
                                            <p:txEl>
                                              <p:pRg st="13" end="13"/>
                                            </p:txEl>
                                          </p:spTgt>
                                        </p:tgtEl>
                                        <p:attrNameLst>
                                          <p:attrName>style.visibility</p:attrName>
                                        </p:attrNameLst>
                                      </p:cBhvr>
                                      <p:to>
                                        <p:strVal val="visible"/>
                                      </p:to>
                                    </p:set>
                                    <p:animEffect transition="in" filter="wipe(down)">
                                      <p:cBhvr>
                                        <p:cTn id="82" dur="500"/>
                                        <p:tgtEl>
                                          <p:spTgt spid="3">
                                            <p:txEl>
                                              <p:pRg st="13" end="1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Effect transition="in" filter="wipe(down)">
                                      <p:cBhvr>
                                        <p:cTn id="8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9397" y="1858698"/>
            <a:ext cx="4363069"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r>
              <a:rPr kumimoji="0" lang="en-US" altLang="zh-CN" sz="66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A</a:t>
            </a:r>
            <a:r>
              <a:rPr kumimoji="0" lang="en-US" altLang="zh-CN"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endParaRPr kumimoji="0" lang="en-US" altLang="zh-CN"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人与社会</a:t>
            </a:r>
            <a:r>
              <a:rPr lang="zh-CN" altLang="en-US" sz="3200" b="1" dirty="0">
                <a:solidFill>
                  <a:prstClr val="black"/>
                </a:solidFill>
                <a:latin typeface="Arial" panose="020B0604020202020204"/>
                <a:ea typeface="微软雅黑" panose="020B0503020204020204" pitchFamily="34" charset="-122"/>
              </a:rPr>
              <a:t>：</a:t>
            </a:r>
            <a:r>
              <a:rPr kumimoji="0" lang="en-US" altLang="zh-C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Stanford LEAD, a</a:t>
            </a:r>
            <a:r>
              <a:rPr lang="en-US" altLang="zh-CN" sz="2800"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mn-ea"/>
              </a:rPr>
              <a:t> </a:t>
            </a:r>
            <a:r>
              <a:rPr kumimoji="0" lang="en-US" altLang="zh-C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flagship online program</a:t>
            </a:r>
            <a:r>
              <a:rPr kumimoji="0" lang="en-US" altLang="zh-CN" sz="28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mn-ea"/>
              </a:rPr>
              <a:t>.</a:t>
            </a:r>
            <a:endParaRPr lang="zh-CN" altLang="en-US" i="1" dirty="0">
              <a:latin typeface="Calibri" panose="020F0502020204030204" pitchFamily="34" charset="0"/>
              <a:cs typeface="Calibri" panose="020F0502020204030204" pitchFamily="34"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78931" y="1507975"/>
            <a:ext cx="5181600" cy="292417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 name="文本框 1"/>
          <p:cNvSpPr txBox="1"/>
          <p:nvPr/>
        </p:nvSpPr>
        <p:spPr>
          <a:xfrm>
            <a:off x="296196" y="580390"/>
            <a:ext cx="11658600" cy="627761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highlight>
                  <a:srgbClr val="FFFF00"/>
                </a:highlight>
                <a:uLnTx/>
                <a:uFillTx/>
                <a:latin typeface="Arial" panose="020B0604020202020204"/>
                <a:ea typeface="微软雅黑" panose="020B0503020204020204" pitchFamily="34" charset="-122"/>
                <a:cs typeface="+mn-cs"/>
              </a:rPr>
              <a:t>文本再填空</a:t>
            </a:r>
            <a:endParaRPr kumimoji="0" lang="zh-CN" altLang="en-US" sz="1800" b="1" i="0" u="none" strike="noStrike" kern="1200" cap="none" spc="0" normalizeH="0" baseline="0" noProof="0" dirty="0">
              <a:ln>
                <a:noFill/>
              </a:ln>
              <a:solidFill>
                <a:prstClr val="black"/>
              </a:solidFill>
              <a:effectLst/>
              <a:highlight>
                <a:srgbClr val="FFFF00"/>
              </a:highlight>
              <a:uLnTx/>
              <a:uFillTx/>
              <a:latin typeface="Arial" panose="020B0604020202020204"/>
              <a:ea typeface="微软雅黑" panose="020B0503020204020204" pitchFamily="34" charset="-122"/>
              <a:cs typeface="+mn-cs"/>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en-US" altLang="zh-CN" sz="20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        </a:t>
            </a:r>
            <a:r>
              <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Blue-and-white porcelain (青花瓷), a product of shared  creativity, tells a story of </a:t>
            </a:r>
            <a:r>
              <a:rPr kumimoji="0" lang="en-US" altLang="zh-CN"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_____</a:t>
            </a:r>
            <a:r>
              <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East and West craftsmanship harmonized. In the Yuan Dynasty, Persian merchants brought special pigments (颜料) to Jingdezhen, </a:t>
            </a:r>
            <a:r>
              <a:rPr kumimoji="0" lang="en-US" altLang="zh-CN"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______</a:t>
            </a:r>
            <a:r>
              <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porcelain traditions were perfected . Local craftsmen mixed these pigments with white clay, creating the</a:t>
            </a:r>
            <a:r>
              <a:rPr kumimoji="0" lang="en-US" altLang="zh-CN"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_______(icon)</a:t>
            </a:r>
            <a:r>
              <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blue patterns. By painting traditional Chinese designs </a:t>
            </a:r>
            <a:r>
              <a:rPr kumimoji="0" lang="en-US" altLang="zh-CN"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______(use) </a:t>
            </a:r>
            <a:r>
              <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foreign materials, they achieved a perfect combination of traditions.</a:t>
            </a:r>
            <a:endPar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en-US" altLang="zh-CN"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______</a:t>
            </a:r>
            <a:r>
              <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the centuries, this technique steadily advanced. During the Ming Dynasty, porcelain became a major export. European nobles  loved its unique charm, calling it </a:t>
            </a:r>
            <a:r>
              <a:rPr kumimoji="0" lang="en-US" altLang="zh-CN"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white gold</a:t>
            </a:r>
            <a:r>
              <a:rPr kumimoji="0" lang="en-US" altLang="zh-CN"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______</a:t>
            </a:r>
            <a:r>
              <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(meet) </a:t>
            </a:r>
            <a:r>
              <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their needs, Chinese artists added European elements like rose patterns to traditional landscapes, making the porcelain more appealing to westerners.</a:t>
            </a:r>
            <a:endPar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en-US" altLang="zh-CN"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Modern artists still use these old techniques in creative ways. At a London show in 2025, </a:t>
            </a:r>
            <a:r>
              <a:rPr kumimoji="0" lang="en-US" altLang="zh-CN"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___</a:t>
            </a:r>
            <a:r>
              <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young maker used 3D printers to shape  vases but hand-painted </a:t>
            </a:r>
            <a:r>
              <a:rPr kumimoji="0" lang="en-US" altLang="zh-CN"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_____</a:t>
            </a:r>
            <a:r>
              <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with dragons and Greek myths side by side. Visitors said it felt like ancient China </a:t>
            </a:r>
            <a:r>
              <a:rPr kumimoji="0" lang="en-US" altLang="zh-CN"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_______(meet) </a:t>
            </a:r>
            <a:r>
              <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modern Europe through hybrid art.</a:t>
            </a:r>
            <a:endPar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en-US" altLang="zh-CN"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Today, this global dialogue continues in museums worldwide. A Ming-era dish that once belonged to a French King sits  in the Louvre. Its journey from Jingdezhen to the Palace of Versailles, </a:t>
            </a:r>
            <a:r>
              <a:rPr kumimoji="0" lang="en-US" altLang="zh-CN"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_______(mark) </a:t>
            </a:r>
            <a:r>
              <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by countless hands across continents, reflects how beauty goes beyond borders. As Craig Clunas noted, </a:t>
            </a:r>
            <a:r>
              <a:rPr kumimoji="0" lang="en-US" altLang="zh-CN"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000"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The blue that fascinates the world is never merely a color — it is a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language.</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p:cNvSpPr txBox="1"/>
          <p:nvPr/>
        </p:nvSpPr>
        <p:spPr>
          <a:xfrm>
            <a:off x="9431306" y="864235"/>
            <a:ext cx="598818" cy="369332"/>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1" u="none" strike="noStrike" kern="1200" cap="none" spc="0" normalizeH="0" baseline="0" noProof="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how</a:t>
            </a:r>
            <a:endParaRPr kumimoji="0" lang="zh-CN" altLang="en-US" sz="1800" b="1" i="1"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4" name="文本框 3"/>
          <p:cNvSpPr txBox="1"/>
          <p:nvPr/>
        </p:nvSpPr>
        <p:spPr>
          <a:xfrm>
            <a:off x="1618266" y="1568450"/>
            <a:ext cx="787395" cy="369332"/>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1" u="none" strike="noStrike" kern="1200" cap="none" spc="0" normalizeH="0" baseline="0" noProof="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where</a:t>
            </a:r>
            <a:endParaRPr kumimoji="0" lang="zh-CN" altLang="en-US" sz="1800" b="1" i="1"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5" name="文本框 4"/>
          <p:cNvSpPr txBox="1"/>
          <p:nvPr/>
        </p:nvSpPr>
        <p:spPr>
          <a:xfrm>
            <a:off x="1703991" y="1936750"/>
            <a:ext cx="780470" cy="369332"/>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1"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 </a:t>
            </a:r>
            <a:r>
              <a:rPr kumimoji="0" lang="zh-CN" altLang="en-US" sz="1800" b="1" i="1" u="none" strike="noStrike" kern="1200" cap="none" spc="0" normalizeH="0" baseline="0" noProof="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iconic</a:t>
            </a:r>
            <a:endParaRPr kumimoji="0" lang="zh-CN" altLang="en-US" sz="1800" b="1" i="1"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6" name="文本框 5"/>
          <p:cNvSpPr txBox="1"/>
          <p:nvPr/>
        </p:nvSpPr>
        <p:spPr>
          <a:xfrm>
            <a:off x="8626761" y="2042160"/>
            <a:ext cx="697627" cy="369332"/>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1" u="none" strike="noStrike" kern="1200" cap="none" spc="0" normalizeH="0" baseline="0" noProof="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using</a:t>
            </a:r>
            <a:endParaRPr kumimoji="0" lang="zh-CN" altLang="en-US" sz="1800" b="1" i="1"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7" name="文本框 6"/>
          <p:cNvSpPr txBox="1"/>
          <p:nvPr/>
        </p:nvSpPr>
        <p:spPr>
          <a:xfrm>
            <a:off x="1025811" y="2774950"/>
            <a:ext cx="643125" cy="369332"/>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1" u="none" strike="noStrike" kern="1200" cap="none" spc="0" normalizeH="0" baseline="0" noProof="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Over</a:t>
            </a:r>
            <a:endParaRPr kumimoji="0" lang="zh-CN" altLang="en-US" sz="1800" b="1" i="1"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8" name="文本框 7"/>
          <p:cNvSpPr txBox="1"/>
          <p:nvPr/>
        </p:nvSpPr>
        <p:spPr>
          <a:xfrm>
            <a:off x="8836554" y="3093288"/>
            <a:ext cx="948208" cy="369332"/>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To meet</a:t>
            </a:r>
            <a:endParaRPr kumimoji="0" lang="zh-CN" altLang="en-US" sz="18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9" name="文本框 8"/>
          <p:cNvSpPr txBox="1"/>
          <p:nvPr/>
        </p:nvSpPr>
        <p:spPr>
          <a:xfrm>
            <a:off x="5584919" y="4571970"/>
            <a:ext cx="686406" cy="369332"/>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them</a:t>
            </a:r>
            <a:endParaRPr kumimoji="0" lang="zh-CN" altLang="en-US" sz="18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0" name="文本框 9"/>
          <p:cNvSpPr txBox="1"/>
          <p:nvPr/>
        </p:nvSpPr>
        <p:spPr>
          <a:xfrm>
            <a:off x="10033286" y="4118610"/>
            <a:ext cx="309880" cy="36830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1" u="none" strike="noStrike" kern="1200" cap="none" spc="0" normalizeH="0" baseline="0" noProof="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a</a:t>
            </a:r>
            <a:endParaRPr kumimoji="0" lang="zh-CN" altLang="en-US" sz="1800" b="1" i="1"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1" name="文本框 10"/>
          <p:cNvSpPr txBox="1"/>
          <p:nvPr/>
        </p:nvSpPr>
        <p:spPr>
          <a:xfrm>
            <a:off x="3288316" y="4855210"/>
            <a:ext cx="1029449" cy="369332"/>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1" u="none" strike="noStrike" kern="1200" cap="none" spc="0" normalizeH="0" baseline="0" noProof="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meeting </a:t>
            </a:r>
            <a:endParaRPr kumimoji="0" lang="zh-CN" altLang="en-US" sz="1800" b="1" i="1"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2" name="文本框 11"/>
          <p:cNvSpPr txBox="1"/>
          <p:nvPr/>
        </p:nvSpPr>
        <p:spPr>
          <a:xfrm>
            <a:off x="9898002" y="5673090"/>
            <a:ext cx="966803" cy="369332"/>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1" u="none" strike="noStrike" kern="1200" cap="none" spc="0" normalizeH="0" baseline="0" noProof="0" dirty="0">
                <a:ln>
                  <a:noFill/>
                </a:ln>
                <a:solidFill>
                  <a:srgbClr val="C00000"/>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marked</a:t>
            </a:r>
            <a:r>
              <a:rPr kumimoji="0" lang="zh-CN" altLang="en-US" sz="18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sym typeface="+mn-ea"/>
              </a:rPr>
              <a:t> </a:t>
            </a:r>
            <a:endParaRPr kumimoji="0" lang="zh-CN" altLang="en-US" sz="18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4" name="流程图: 可选过程 13"/>
          <p:cNvSpPr/>
          <p:nvPr/>
        </p:nvSpPr>
        <p:spPr>
          <a:xfrm>
            <a:off x="0" y="260648"/>
            <a:ext cx="3575720" cy="205190"/>
          </a:xfrm>
          <a:prstGeom prst="flowChartAlternateProcess">
            <a:avLst/>
          </a:prstGeom>
          <a:solidFill>
            <a:srgbClr val="62A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71670" y="440912"/>
            <a:ext cx="3848660" cy="3078928"/>
          </a:xfrm>
          <a:prstGeom prst="rect">
            <a:avLst/>
          </a:prstGeom>
        </p:spPr>
      </p:pic>
      <p:sp>
        <p:nvSpPr>
          <p:cNvPr id="2" name="文本框 1"/>
          <p:cNvSpPr txBox="1"/>
          <p:nvPr/>
        </p:nvSpPr>
        <p:spPr>
          <a:xfrm>
            <a:off x="1225969" y="3360928"/>
            <a:ext cx="9889548"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 </a:t>
            </a:r>
            <a:r>
              <a:rPr kumimoji="0" lang="en-US" altLang="zh-CN" sz="66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rPr>
              <a:t>Thanks for your attention</a:t>
            </a:r>
            <a:endParaRPr lang="zh-CN" altLang="en-US" i="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 name="文本框 2"/>
          <p:cNvSpPr txBox="1"/>
          <p:nvPr/>
        </p:nvSpPr>
        <p:spPr>
          <a:xfrm>
            <a:off x="11431" y="0"/>
            <a:ext cx="8249342" cy="6986528"/>
          </a:xfrm>
          <a:prstGeom prst="rect">
            <a:avLst/>
          </a:prstGeom>
          <a:noFill/>
        </p:spPr>
        <p:txBody>
          <a:bodyPr wrap="square">
            <a:spAutoFit/>
          </a:bodyPr>
          <a:lstStyle/>
          <a:p>
            <a:pPr indent="266700" algn="just" fontAlgn="ctr">
              <a:buNone/>
            </a:pPr>
            <a:r>
              <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Promote your leadership with Stanford LEAD, our flagship online program. Gain the skills and mindset to succeed in today’s complex world.</a:t>
            </a:r>
            <a:endParaRPr lang="zh-CN" altLang="zh-CN" sz="1600" kern="100" dirty="0">
              <a:effectLst/>
              <a:latin typeface="Times New Roman" panose="02020603050405020304" pitchFamily="18" charset="0"/>
              <a:ea typeface="宋体" panose="02010600030101010101" pitchFamily="2" charset="-122"/>
              <a:cs typeface="宋体" panose="02010600030101010101" pitchFamily="2" charset="-122"/>
            </a:endParaRPr>
          </a:p>
          <a:p>
            <a:pPr algn="just" fontAlgn="ctr">
              <a:buNone/>
            </a:pPr>
            <a:r>
              <a:rPr lang="en-US" altLang="zh-CN" sz="16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Is LEAD?</a:t>
            </a:r>
            <a:endParaRPr lang="zh-CN" altLang="zh-CN" sz="16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just" fontAlgn="ctr">
              <a:buNone/>
            </a:pPr>
            <a:r>
              <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Taught by the same world-renowned Stanford Graduate School of Business (GSB) staff who teach in our MBA program, LEAD is a year-long experiential learning journey that enables you to unlock your leadership potential. This highly flexible, adjustable, and actionable program helps you build the leadership and innovation skills needed to drive change, solve real-world challenges, and achieve your personal and professional goals.</a:t>
            </a:r>
            <a:endParaRPr lang="zh-CN" altLang="zh-CN" sz="16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just" fontAlgn="ctr">
              <a:buNone/>
            </a:pPr>
            <a:r>
              <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Through Stanford GSB’s innovative and academically-thorough online curriculum, you’ll tackle your own real-world obstacles by integrating course concepts with daily business challenges. The program provides a unique opportunity to expand your perspectives by exchanging ideas with an incredibly diverse global group of peers, while receiving personalized, practical feedback from Stanford GSB professors, course advisors, and classmates throughout your learning journey.</a:t>
            </a:r>
            <a:endParaRPr lang="zh-CN" altLang="zh-CN" sz="1600" kern="100" dirty="0">
              <a:effectLst/>
              <a:latin typeface="Times New Roman" panose="02020603050405020304" pitchFamily="18" charset="0"/>
              <a:ea typeface="宋体" panose="02010600030101010101" pitchFamily="2" charset="-122"/>
              <a:cs typeface="宋体" panose="02010600030101010101" pitchFamily="2" charset="-122"/>
            </a:endParaRPr>
          </a:p>
          <a:p>
            <a:pPr algn="just" fontAlgn="ctr">
              <a:buNone/>
            </a:pPr>
            <a:r>
              <a:rPr lang="en-US" altLang="zh-CN" sz="16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Should Attend?</a:t>
            </a:r>
            <a:endParaRPr lang="zh-CN" altLang="zh-CN" sz="16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just" fontAlgn="ctr">
              <a:buNone/>
            </a:pPr>
            <a:r>
              <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●Mid-or senior-level professionals committed to adopting creative strategies to advance organizations’ leadership.</a:t>
            </a:r>
            <a:endParaRPr lang="zh-CN" altLang="zh-CN" sz="16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just" fontAlgn="ctr">
              <a:buNone/>
            </a:pPr>
            <a:r>
              <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●Engaged leaders passionate for development skills to better team performance.</a:t>
            </a:r>
            <a:endParaRPr lang="zh-CN" altLang="zh-CN" sz="16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just" fontAlgn="ctr">
              <a:buNone/>
            </a:pPr>
            <a:r>
              <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●Emerging leaders focusing on up-leveling their career path and master the foundations of impactful leadership.</a:t>
            </a:r>
            <a:endParaRPr lang="zh-CN" altLang="zh-CN" sz="1600" kern="100" dirty="0">
              <a:effectLst/>
              <a:latin typeface="Times New Roman" panose="02020603050405020304" pitchFamily="18" charset="0"/>
              <a:ea typeface="宋体" panose="02010600030101010101" pitchFamily="2" charset="-122"/>
              <a:cs typeface="宋体" panose="02010600030101010101" pitchFamily="2" charset="-122"/>
            </a:endParaRPr>
          </a:p>
          <a:p>
            <a:pPr algn="just" fontAlgn="ctr">
              <a:buNone/>
            </a:pPr>
            <a:r>
              <a:rPr lang="en-US" altLang="zh-CN" sz="16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Application Process for Stanford LEAD</a:t>
            </a:r>
            <a:endParaRPr lang="zh-CN" altLang="zh-CN" sz="16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just" fontAlgn="ctr">
              <a:buNone/>
            </a:pPr>
            <a:r>
              <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application process requires you to complete three components: the online application, a short essay, and an online video interview.</a:t>
            </a:r>
            <a:endParaRPr lang="zh-CN" altLang="zh-CN" sz="1600" kern="100" dirty="0">
              <a:effectLst/>
              <a:latin typeface="Times New Roman" panose="02020603050405020304" pitchFamily="18" charset="0"/>
              <a:ea typeface="宋体" panose="02010600030101010101" pitchFamily="2" charset="-122"/>
              <a:cs typeface="宋体" panose="02010600030101010101" pitchFamily="2" charset="-122"/>
            </a:endParaRPr>
          </a:p>
          <a:p>
            <a:pPr algn="just" fontAlgn="ctr">
              <a:buNone/>
            </a:pPr>
            <a:r>
              <a:rPr lang="en-US" altLang="zh-CN" sz="16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Fees&amp; Payment</a:t>
            </a:r>
            <a:endParaRPr lang="zh-CN" altLang="zh-CN" sz="16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just" fontAlgn="ctr">
              <a:buNone/>
            </a:pPr>
            <a:r>
              <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Your program fee </a:t>
            </a:r>
            <a:r>
              <a:rPr lang="en-US" altLang="zh-CN" b="1" dirty="0">
                <a:solidFill>
                  <a:srgbClr val="FF0000"/>
                </a:solidFill>
                <a:latin typeface="Times New Roman" panose="02020603050405020304" pitchFamily="18" charset="0"/>
                <a:ea typeface="等线" panose="02010600030101010101" pitchFamily="2" charset="-122"/>
              </a:rPr>
              <a:t>includes</a:t>
            </a:r>
            <a:r>
              <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tuition and course materials. Fees are subject to change, as are programs, dates, and professors.</a:t>
            </a:r>
            <a:endParaRPr lang="zh-CN" altLang="zh-CN" sz="16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just" fontAlgn="ctr"/>
            <a:r>
              <a:rPr lang="en-US" altLang="zh-CN"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Upon admission, payment details including an online payment link will be sent by email. Full payment confirms your admission. Payment is accepted by bank wire transfer or credit card.</a:t>
            </a:r>
            <a:endParaRPr lang="en-US"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8271163" y="429581"/>
            <a:ext cx="3823855" cy="5078313"/>
          </a:xfrm>
          <a:prstGeom prst="rect">
            <a:avLst/>
          </a:prstGeom>
          <a:noFill/>
          <a:ln w="25400">
            <a:solidFill>
              <a:srgbClr val="9AAABA"/>
            </a:solidFill>
          </a:ln>
        </p:spPr>
        <p:txBody>
          <a:bodyPr wrap="square">
            <a:spAutoFit/>
          </a:bodyPr>
          <a:lstStyle/>
          <a:p>
            <a:pPr algn="just" eaLnBrk="0">
              <a:buNone/>
              <a:tabLst>
                <a:tab pos="266700" algn="l"/>
              </a:tabLst>
            </a:pPr>
            <a:r>
              <a:rPr lang="en-US" altLang="zh-CN" b="1" dirty="0">
                <a:solidFill>
                  <a:srgbClr val="000000"/>
                </a:solidFill>
                <a:effectLst/>
                <a:latin typeface="Times New Roman" panose="02020603050405020304" pitchFamily="18" charset="0"/>
                <a:ea typeface="等线" panose="02010600030101010101" pitchFamily="2" charset="-122"/>
              </a:rPr>
              <a:t>21. What can we learn about LEAD?</a:t>
            </a:r>
            <a:endParaRPr lang="en-US" altLang="zh-CN"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A. It offers on-campus courses.</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B. It is a Stanford MBA program.</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C. It focuses on theoretical learning.</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D. It aims to improve leadership skills.</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b="1" dirty="0">
                <a:solidFill>
                  <a:srgbClr val="000000"/>
                </a:solidFill>
                <a:effectLst/>
                <a:latin typeface="Times New Roman" panose="02020603050405020304" pitchFamily="18" charset="0"/>
                <a:ea typeface="等线" panose="02010600030101010101" pitchFamily="2" charset="-122"/>
              </a:rPr>
              <a:t>22. Who will apply for this program?</a:t>
            </a:r>
            <a:endParaRPr lang="en-US" altLang="zh-CN"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A. New teachers.	</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B. Retired professors.</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C. Graduating students.	</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D. Ambitious managers.</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b="1" dirty="0">
                <a:solidFill>
                  <a:srgbClr val="000000"/>
                </a:solidFill>
                <a:effectLst/>
                <a:latin typeface="Times New Roman" panose="02020603050405020304" pitchFamily="18" charset="0"/>
                <a:ea typeface="等线" panose="02010600030101010101" pitchFamily="2" charset="-122"/>
              </a:rPr>
              <a:t>23. What is stated about Fees &amp; Payment?</a:t>
            </a:r>
            <a:endParaRPr lang="en-US" altLang="zh-CN"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A. Program fees might vary.</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B. Fees </a:t>
            </a:r>
            <a:r>
              <a:rPr lang="en-US" altLang="zh-CN" b="1" dirty="0">
                <a:solidFill>
                  <a:srgbClr val="FF0000"/>
                </a:solidFill>
                <a:latin typeface="Times New Roman" panose="02020603050405020304" pitchFamily="18" charset="0"/>
                <a:ea typeface="等线" panose="02010600030101010101" pitchFamily="2" charset="-122"/>
              </a:rPr>
              <a:t>exclude</a:t>
            </a:r>
            <a:r>
              <a:rPr lang="en-US" altLang="zh-CN" dirty="0">
                <a:solidFill>
                  <a:srgbClr val="000000"/>
                </a:solidFill>
                <a:effectLst/>
                <a:latin typeface="Times New Roman" panose="02020603050405020304" pitchFamily="18" charset="0"/>
                <a:ea typeface="等线" panose="02010600030101010101" pitchFamily="2" charset="-122"/>
              </a:rPr>
              <a:t> course materials.</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C. Cash payment is acceptable.</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D. Payment is </a:t>
            </a:r>
            <a:r>
              <a:rPr lang="en-US" altLang="zh-CN" b="1" dirty="0">
                <a:solidFill>
                  <a:srgbClr val="FF0000"/>
                </a:solidFill>
                <a:effectLst/>
                <a:latin typeface="Times New Roman" panose="02020603050405020304" pitchFamily="18" charset="0"/>
                <a:ea typeface="等线" panose="02010600030101010101" pitchFamily="2" charset="-122"/>
              </a:rPr>
              <a:t>due</a:t>
            </a:r>
            <a:r>
              <a:rPr lang="en-US" altLang="zh-CN" dirty="0">
                <a:solidFill>
                  <a:srgbClr val="000000"/>
                </a:solidFill>
                <a:effectLst/>
                <a:latin typeface="Times New Roman" panose="02020603050405020304" pitchFamily="18" charset="0"/>
                <a:ea typeface="等线" panose="02010600030101010101" pitchFamily="2" charset="-122"/>
              </a:rPr>
              <a:t> before application.</a:t>
            </a:r>
            <a:endParaRPr lang="en-US" altLang="zh-CN" dirty="0">
              <a:solidFill>
                <a:srgbClr val="000000"/>
              </a:solidFill>
              <a:effectLst/>
              <a:latin typeface="Times New Roman" panose="02020603050405020304" pitchFamily="18" charset="0"/>
              <a:ea typeface="等线" panose="02010600030101010101" pitchFamily="2" charset="-122"/>
            </a:endParaRPr>
          </a:p>
        </p:txBody>
      </p:sp>
      <p:sp>
        <p:nvSpPr>
          <p:cNvPr id="5" name="矩形: 圆角 4"/>
          <p:cNvSpPr/>
          <p:nvPr/>
        </p:nvSpPr>
        <p:spPr>
          <a:xfrm>
            <a:off x="283567" y="894303"/>
            <a:ext cx="7914860" cy="113615"/>
          </a:xfrm>
          <a:prstGeom prst="roundRect">
            <a:avLst/>
          </a:prstGeom>
          <a:solidFill>
            <a:srgbClr val="FFFF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圆角 5"/>
          <p:cNvSpPr/>
          <p:nvPr/>
        </p:nvSpPr>
        <p:spPr>
          <a:xfrm>
            <a:off x="0" y="1175657"/>
            <a:ext cx="2389909" cy="102425"/>
          </a:xfrm>
          <a:prstGeom prst="roundRect">
            <a:avLst/>
          </a:prstGeom>
          <a:solidFill>
            <a:srgbClr val="FFFF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圆角 6"/>
          <p:cNvSpPr/>
          <p:nvPr/>
        </p:nvSpPr>
        <p:spPr>
          <a:xfrm>
            <a:off x="8331759" y="1165610"/>
            <a:ext cx="3123362" cy="80386"/>
          </a:xfrm>
          <a:prstGeom prst="roundRect">
            <a:avLst/>
          </a:prstGeom>
          <a:solidFill>
            <a:srgbClr val="FFFF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矩形: 圆角 7"/>
          <p:cNvSpPr/>
          <p:nvPr/>
        </p:nvSpPr>
        <p:spPr>
          <a:xfrm>
            <a:off x="4230356" y="190922"/>
            <a:ext cx="2389909" cy="100481"/>
          </a:xfrm>
          <a:prstGeom prst="roundRect">
            <a:avLst/>
          </a:prstGeom>
          <a:solidFill>
            <a:srgbClr val="FFFF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圆角 8"/>
          <p:cNvSpPr/>
          <p:nvPr/>
        </p:nvSpPr>
        <p:spPr>
          <a:xfrm>
            <a:off x="8311662" y="885933"/>
            <a:ext cx="2912347" cy="78709"/>
          </a:xfrm>
          <a:prstGeom prst="roundRect">
            <a:avLst/>
          </a:prstGeom>
          <a:solidFill>
            <a:srgbClr val="FFFF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圆角 9"/>
          <p:cNvSpPr/>
          <p:nvPr/>
        </p:nvSpPr>
        <p:spPr>
          <a:xfrm>
            <a:off x="5970395" y="1408448"/>
            <a:ext cx="1696497" cy="58611"/>
          </a:xfrm>
          <a:prstGeom prst="roundRect">
            <a:avLst/>
          </a:prstGeom>
          <a:solidFill>
            <a:srgbClr val="FFFF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圆角 10"/>
          <p:cNvSpPr/>
          <p:nvPr/>
        </p:nvSpPr>
        <p:spPr>
          <a:xfrm>
            <a:off x="8333433" y="1420171"/>
            <a:ext cx="3282462" cy="137324"/>
          </a:xfrm>
          <a:prstGeom prst="roundRect">
            <a:avLst/>
          </a:prstGeom>
          <a:solidFill>
            <a:srgbClr val="FFFF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圆角 11"/>
          <p:cNvSpPr/>
          <p:nvPr/>
        </p:nvSpPr>
        <p:spPr>
          <a:xfrm>
            <a:off x="0" y="1279494"/>
            <a:ext cx="2853732" cy="288049"/>
          </a:xfrm>
          <a:prstGeom prst="roundRect">
            <a:avLst/>
          </a:prstGeom>
          <a:solidFill>
            <a:srgbClr val="FFC0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圆角 12"/>
          <p:cNvSpPr/>
          <p:nvPr/>
        </p:nvSpPr>
        <p:spPr>
          <a:xfrm>
            <a:off x="403609" y="1533832"/>
            <a:ext cx="4027714" cy="244726"/>
          </a:xfrm>
          <a:prstGeom prst="roundRect">
            <a:avLst/>
          </a:prstGeom>
          <a:solidFill>
            <a:srgbClr val="FFC0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圆角 13"/>
          <p:cNvSpPr/>
          <p:nvPr/>
        </p:nvSpPr>
        <p:spPr>
          <a:xfrm>
            <a:off x="8313336" y="1584294"/>
            <a:ext cx="3624106" cy="294748"/>
          </a:xfrm>
          <a:prstGeom prst="roundRect">
            <a:avLst/>
          </a:prstGeom>
          <a:solidFill>
            <a:srgbClr val="FFC00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矩形: 圆角 14"/>
          <p:cNvSpPr/>
          <p:nvPr/>
        </p:nvSpPr>
        <p:spPr>
          <a:xfrm>
            <a:off x="443954" y="3709058"/>
            <a:ext cx="2933091" cy="249878"/>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圆角 15"/>
          <p:cNvSpPr/>
          <p:nvPr/>
        </p:nvSpPr>
        <p:spPr>
          <a:xfrm>
            <a:off x="492445" y="4183576"/>
            <a:ext cx="1357137" cy="242951"/>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圆角 16"/>
          <p:cNvSpPr/>
          <p:nvPr/>
        </p:nvSpPr>
        <p:spPr>
          <a:xfrm>
            <a:off x="488982" y="4429494"/>
            <a:ext cx="1506073" cy="246415"/>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矩形: 圆角 19"/>
          <p:cNvSpPr/>
          <p:nvPr/>
        </p:nvSpPr>
        <p:spPr>
          <a:xfrm>
            <a:off x="8303440" y="3218363"/>
            <a:ext cx="2398055" cy="298560"/>
          </a:xfrm>
          <a:prstGeom prst="roundRect">
            <a:avLst/>
          </a:prstGeom>
          <a:solidFill>
            <a:srgbClr val="00B05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圆角 20"/>
          <p:cNvSpPr/>
          <p:nvPr/>
        </p:nvSpPr>
        <p:spPr>
          <a:xfrm>
            <a:off x="1" y="5651846"/>
            <a:ext cx="1592826" cy="277006"/>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矩形: 圆角 21"/>
          <p:cNvSpPr/>
          <p:nvPr/>
        </p:nvSpPr>
        <p:spPr>
          <a:xfrm>
            <a:off x="5157019" y="5902569"/>
            <a:ext cx="3043083" cy="242592"/>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矩形: 圆角 22"/>
          <p:cNvSpPr/>
          <p:nvPr/>
        </p:nvSpPr>
        <p:spPr>
          <a:xfrm>
            <a:off x="0" y="6172956"/>
            <a:ext cx="3043083" cy="242592"/>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矩形: 圆角 23"/>
          <p:cNvSpPr/>
          <p:nvPr/>
        </p:nvSpPr>
        <p:spPr>
          <a:xfrm>
            <a:off x="8190271" y="4324492"/>
            <a:ext cx="3043083" cy="242592"/>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矩形: 圆角 24"/>
          <p:cNvSpPr/>
          <p:nvPr/>
        </p:nvSpPr>
        <p:spPr>
          <a:xfrm>
            <a:off x="1912374" y="6050053"/>
            <a:ext cx="3043083" cy="45947"/>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矩形: 圆角 25"/>
          <p:cNvSpPr/>
          <p:nvPr/>
        </p:nvSpPr>
        <p:spPr>
          <a:xfrm>
            <a:off x="8347587" y="4766943"/>
            <a:ext cx="3043083" cy="45947"/>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圆角 26"/>
          <p:cNvSpPr/>
          <p:nvPr/>
        </p:nvSpPr>
        <p:spPr>
          <a:xfrm>
            <a:off x="2989006" y="6772725"/>
            <a:ext cx="4621162" cy="85275"/>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矩形: 圆角 27"/>
          <p:cNvSpPr/>
          <p:nvPr/>
        </p:nvSpPr>
        <p:spPr>
          <a:xfrm>
            <a:off x="8332839" y="5027498"/>
            <a:ext cx="3043083" cy="45947"/>
          </a:xfrm>
          <a:prstGeom prst="roundRect">
            <a:avLst/>
          </a:prstGeom>
          <a:solidFill>
            <a:srgbClr val="00B0F0">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文本框 29"/>
          <p:cNvSpPr txBox="1"/>
          <p:nvPr/>
        </p:nvSpPr>
        <p:spPr>
          <a:xfrm>
            <a:off x="8962104" y="5621282"/>
            <a:ext cx="1853380" cy="369332"/>
          </a:xfrm>
          <a:prstGeom prst="rect">
            <a:avLst/>
          </a:prstGeom>
          <a:noFill/>
        </p:spPr>
        <p:txBody>
          <a:bodyPr wrap="square">
            <a:spAutoFit/>
          </a:bodyPr>
          <a:lstStyle/>
          <a:p>
            <a:r>
              <a:rPr lang="zh-CN" altLang="en-US" dirty="0"/>
              <a:t>应付的，应给的</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500"/>
                                        <p:tgtEl>
                                          <p:spTgt spid="22"/>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left)">
                                      <p:cBhvr>
                                        <p:cTn id="86" dur="5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left)">
                                      <p:cBhvr>
                                        <p:cTn id="91" dur="500"/>
                                        <p:tgtEl>
                                          <p:spTgt spid="25"/>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left)">
                                      <p:cBhvr>
                                        <p:cTn id="95" dur="500"/>
                                        <p:tgtEl>
                                          <p:spTgt spid="2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wipe(left)">
                                      <p:cBhvr>
                                        <p:cTn id="100" dur="500"/>
                                        <p:tgtEl>
                                          <p:spTgt spid="2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left)">
                                      <p:cBhvr>
                                        <p:cTn id="104" dur="500"/>
                                        <p:tgtEl>
                                          <p:spTgt spid="28"/>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barn(inVertical)">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691" y="83127"/>
            <a:ext cx="11887200" cy="6587837"/>
          </a:xfrm>
          <a:prstGeom prst="rect">
            <a:avLst/>
          </a:prstGeom>
          <a:solidFill>
            <a:schemeClr val="bg1">
              <a:alpha val="47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93747" y="277350"/>
            <a:ext cx="5265878" cy="6127831"/>
          </a:xfrm>
          <a:prstGeom prst="rect">
            <a:avLst/>
          </a:prstGeom>
          <a:noFill/>
        </p:spPr>
        <p:txBody>
          <a:bodyPr wrap="square">
            <a:spAutoFit/>
          </a:bodyPr>
          <a:lstStyle/>
          <a:p>
            <a:pPr marL="342900" indent="-342900">
              <a:lnSpc>
                <a:spcPct val="150000"/>
              </a:lnSpc>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体验式学习之旅</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lnSpc>
                <a:spcPct val="150000"/>
              </a:lnSpc>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解锁领导潜能</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lnSpc>
                <a:spcPct val="150000"/>
              </a:lnSpc>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培养创新技能</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lnSpc>
                <a:spcPct val="150000"/>
              </a:lnSpc>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解决现实世界的挑战</a:t>
            </a:r>
            <a:r>
              <a:rPr lang="en-US" altLang="zh-CN" sz="2400" b="1" dirty="0">
                <a:solidFill>
                  <a:srgbClr val="000000"/>
                </a:solidFill>
                <a:latin typeface="Times New Roman" panose="02020603050405020304" pitchFamily="18" charset="0"/>
                <a:ea typeface="等线" panose="02010600030101010101" pitchFamily="2" charset="-122"/>
              </a:rPr>
              <a:t>/</a:t>
            </a:r>
            <a:r>
              <a:rPr lang="zh-CN" altLang="en-US" sz="2400" b="1" dirty="0">
                <a:solidFill>
                  <a:srgbClr val="000000"/>
                </a:solidFill>
                <a:latin typeface="Times New Roman" panose="02020603050405020304" pitchFamily="18" charset="0"/>
                <a:ea typeface="等线" panose="02010600030101010101" pitchFamily="2" charset="-122"/>
              </a:rPr>
              <a:t>解决现实世界的障碍</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lnSpc>
                <a:spcPct val="150000"/>
              </a:lnSpc>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与</a:t>
            </a:r>
            <a:r>
              <a:rPr lang="en-US" altLang="zh-CN" sz="2400" b="1" dirty="0">
                <a:solidFill>
                  <a:srgbClr val="000000"/>
                </a:solidFill>
                <a:latin typeface="Times New Roman" panose="02020603050405020304" pitchFamily="18" charset="0"/>
                <a:ea typeface="等线" panose="02010600030101010101" pitchFamily="2" charset="-122"/>
              </a:rPr>
              <a:t>……</a:t>
            </a:r>
            <a:r>
              <a:rPr lang="zh-CN" altLang="en-US" sz="2400" b="1" dirty="0">
                <a:solidFill>
                  <a:srgbClr val="000000"/>
                </a:solidFill>
                <a:latin typeface="Times New Roman" panose="02020603050405020304" pitchFamily="18" charset="0"/>
                <a:ea typeface="等线" panose="02010600030101010101" pitchFamily="2" charset="-122"/>
              </a:rPr>
              <a:t>整合</a:t>
            </a:r>
            <a:r>
              <a:rPr lang="en-US" altLang="zh-CN" sz="2400" b="1" dirty="0">
                <a:solidFill>
                  <a:srgbClr val="000000"/>
                </a:solidFill>
                <a:latin typeface="Times New Roman" panose="02020603050405020304" pitchFamily="18" charset="0"/>
                <a:ea typeface="等线" panose="02010600030101010101" pitchFamily="2" charset="-122"/>
              </a:rPr>
              <a:t>/</a:t>
            </a:r>
            <a:r>
              <a:rPr lang="zh-CN" altLang="en-US" sz="2400" b="1" dirty="0">
                <a:solidFill>
                  <a:srgbClr val="000000"/>
                </a:solidFill>
                <a:latin typeface="Times New Roman" panose="02020603050405020304" pitchFamily="18" charset="0"/>
                <a:ea typeface="等线" panose="02010600030101010101" pitchFamily="2" charset="-122"/>
              </a:rPr>
              <a:t>融合</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lnSpc>
                <a:spcPct val="150000"/>
              </a:lnSpc>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与</a:t>
            </a:r>
            <a:r>
              <a:rPr lang="en-US" altLang="zh-CN" sz="2400" b="1" dirty="0">
                <a:solidFill>
                  <a:srgbClr val="000000"/>
                </a:solidFill>
                <a:latin typeface="Times New Roman" panose="02020603050405020304" pitchFamily="18" charset="0"/>
                <a:ea typeface="等线" panose="02010600030101010101" pitchFamily="2" charset="-122"/>
              </a:rPr>
              <a:t>…</a:t>
            </a:r>
            <a:r>
              <a:rPr lang="zh-CN" altLang="en-US" sz="2400" b="1" dirty="0">
                <a:solidFill>
                  <a:srgbClr val="000000"/>
                </a:solidFill>
                <a:latin typeface="Times New Roman" panose="02020603050405020304" pitchFamily="18" charset="0"/>
                <a:ea typeface="等线" panose="02010600030101010101" pitchFamily="2" charset="-122"/>
              </a:rPr>
              <a:t>交流</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lnSpc>
                <a:spcPct val="150000"/>
              </a:lnSpc>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与一个极其多样化的全球同行群体</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lnSpc>
                <a:spcPct val="150000"/>
              </a:lnSpc>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接受个性化的、实用的反馈</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lnSpc>
                <a:spcPct val="150000"/>
              </a:lnSpc>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随时可能发生变化</a:t>
            </a:r>
            <a:endParaRPr lang="en-US" altLang="zh-CN" sz="2400" b="1" dirty="0">
              <a:solidFill>
                <a:srgbClr val="000000"/>
              </a:solidFill>
              <a:latin typeface="Times New Roman" panose="02020603050405020304" pitchFamily="18" charset="0"/>
              <a:ea typeface="等线" panose="02010600030101010101" pitchFamily="2" charset="-122"/>
            </a:endParaRPr>
          </a:p>
          <a:p>
            <a:pPr marL="342900" indent="-342900">
              <a:lnSpc>
                <a:spcPct val="150000"/>
              </a:lnSpc>
              <a:buFont typeface="+mj-lt"/>
              <a:buAutoNum type="arabicPeriod"/>
            </a:pPr>
            <a:r>
              <a:rPr lang="zh-CN" altLang="en-US" sz="2400" b="1" dirty="0">
                <a:solidFill>
                  <a:srgbClr val="000000"/>
                </a:solidFill>
                <a:latin typeface="Times New Roman" panose="02020603050405020304" pitchFamily="18" charset="0"/>
                <a:ea typeface="等线" panose="02010600030101010101" pitchFamily="2" charset="-122"/>
              </a:rPr>
              <a:t>注重理论学习</a:t>
            </a:r>
            <a:endParaRPr lang="en-US" altLang="zh-CN" sz="2400" b="1" dirty="0">
              <a:solidFill>
                <a:srgbClr val="000000"/>
              </a:solidFill>
              <a:latin typeface="Times New Roman" panose="02020603050405020304" pitchFamily="18" charset="0"/>
              <a:ea typeface="等线" panose="02010600030101010101" pitchFamily="2" charset="-122"/>
            </a:endParaRPr>
          </a:p>
        </p:txBody>
      </p:sp>
      <p:sp>
        <p:nvSpPr>
          <p:cNvPr id="3" name="文本框 2"/>
          <p:cNvSpPr txBox="1"/>
          <p:nvPr/>
        </p:nvSpPr>
        <p:spPr>
          <a:xfrm>
            <a:off x="5728996" y="261800"/>
            <a:ext cx="6344816" cy="6119945"/>
          </a:xfrm>
          <a:prstGeom prst="rect">
            <a:avLst/>
          </a:prstGeom>
          <a:noFill/>
        </p:spPr>
        <p:txBody>
          <a:bodyPr wrap="square">
            <a:spAutoFit/>
          </a:bodyPr>
          <a:lstStyle/>
          <a:p>
            <a:pPr>
              <a:lnSpc>
                <a:spcPct val="150000"/>
              </a:lnSpc>
            </a:pPr>
            <a:r>
              <a:rPr lang="en-US" altLang="zh-CN" sz="2400" b="1" dirty="0">
                <a:solidFill>
                  <a:srgbClr val="000000"/>
                </a:solidFill>
                <a:latin typeface="Times New Roman" panose="02020603050405020304" pitchFamily="18" charset="0"/>
                <a:ea typeface="等线" panose="02010600030101010101" pitchFamily="2" charset="-122"/>
              </a:rPr>
              <a:t>an </a:t>
            </a:r>
            <a:r>
              <a:rPr lang="en-US" altLang="zh-CN" sz="2400" b="1" u="sng" dirty="0">
                <a:solidFill>
                  <a:srgbClr val="FF0000"/>
                </a:solidFill>
                <a:latin typeface="Times New Roman" panose="02020603050405020304" pitchFamily="18" charset="0"/>
                <a:ea typeface="等线" panose="02010600030101010101" pitchFamily="2" charset="-122"/>
              </a:rPr>
              <a:t>experiential</a:t>
            </a:r>
            <a:r>
              <a:rPr lang="en-US" altLang="zh-CN" sz="2400" b="1" dirty="0">
                <a:solidFill>
                  <a:srgbClr val="000000"/>
                </a:solidFill>
                <a:latin typeface="Times New Roman" panose="02020603050405020304" pitchFamily="18" charset="0"/>
                <a:ea typeface="等线" panose="02010600030101010101" pitchFamily="2" charset="-122"/>
              </a:rPr>
              <a:t> learning journey</a:t>
            </a:r>
            <a:endParaRPr lang="en-US" altLang="zh-CN" sz="2400" b="1" dirty="0">
              <a:solidFill>
                <a:srgbClr val="000000"/>
              </a:solidFill>
              <a:latin typeface="Times New Roman" panose="02020603050405020304" pitchFamily="18" charset="0"/>
              <a:ea typeface="等线" panose="02010600030101010101" pitchFamily="2" charset="-122"/>
            </a:endParaRPr>
          </a:p>
          <a:p>
            <a:pPr>
              <a:lnSpc>
                <a:spcPct val="150000"/>
              </a:lnSpc>
            </a:pPr>
            <a:r>
              <a:rPr lang="en-US" altLang="zh-CN" sz="2400" b="1" u="sng" dirty="0">
                <a:solidFill>
                  <a:srgbClr val="FF0000"/>
                </a:solidFill>
                <a:latin typeface="Times New Roman" panose="02020603050405020304" pitchFamily="18" charset="0"/>
                <a:ea typeface="等线" panose="02010600030101010101" pitchFamily="2" charset="-122"/>
              </a:rPr>
              <a:t>unlock</a:t>
            </a:r>
            <a:r>
              <a:rPr lang="en-US" altLang="zh-CN" sz="2400" b="1" dirty="0">
                <a:solidFill>
                  <a:srgbClr val="000000"/>
                </a:solidFill>
                <a:latin typeface="Times New Roman" panose="02020603050405020304" pitchFamily="18" charset="0"/>
                <a:ea typeface="等线" panose="02010600030101010101" pitchFamily="2" charset="-122"/>
              </a:rPr>
              <a:t> leadership potential</a:t>
            </a:r>
            <a:endParaRPr lang="en-US" altLang="zh-CN" sz="2400" b="1" dirty="0">
              <a:solidFill>
                <a:srgbClr val="000000"/>
              </a:solidFill>
              <a:latin typeface="Times New Roman" panose="02020603050405020304" pitchFamily="18" charset="0"/>
              <a:ea typeface="等线" panose="02010600030101010101" pitchFamily="2" charset="-122"/>
            </a:endParaRPr>
          </a:p>
          <a:p>
            <a:pPr>
              <a:lnSpc>
                <a:spcPct val="150000"/>
              </a:lnSpc>
            </a:pPr>
            <a:r>
              <a:rPr lang="en-US" altLang="zh-CN" sz="2400" b="1" dirty="0">
                <a:solidFill>
                  <a:srgbClr val="000000"/>
                </a:solidFill>
                <a:latin typeface="Times New Roman" panose="02020603050405020304" pitchFamily="18" charset="0"/>
                <a:ea typeface="等线" panose="02010600030101010101" pitchFamily="2" charset="-122"/>
              </a:rPr>
              <a:t>build the </a:t>
            </a:r>
            <a:r>
              <a:rPr lang="en-US" altLang="zh-CN" sz="2400" b="1" u="sng" dirty="0">
                <a:solidFill>
                  <a:srgbClr val="FF0000"/>
                </a:solidFill>
                <a:latin typeface="Times New Roman" panose="02020603050405020304" pitchFamily="18" charset="0"/>
                <a:ea typeface="等线" panose="02010600030101010101" pitchFamily="2" charset="-122"/>
              </a:rPr>
              <a:t>innovative</a:t>
            </a:r>
            <a:r>
              <a:rPr lang="en-US" altLang="zh-CN" sz="2400" b="1" dirty="0">
                <a:solidFill>
                  <a:srgbClr val="000000"/>
                </a:solidFill>
                <a:latin typeface="Times New Roman" panose="02020603050405020304" pitchFamily="18" charset="0"/>
                <a:ea typeface="等线" panose="02010600030101010101" pitchFamily="2" charset="-122"/>
              </a:rPr>
              <a:t> skills</a:t>
            </a:r>
            <a:endParaRPr lang="en-US" altLang="zh-CN" sz="2400" b="1" dirty="0">
              <a:solidFill>
                <a:srgbClr val="000000"/>
              </a:solidFill>
              <a:latin typeface="Times New Roman" panose="02020603050405020304" pitchFamily="18" charset="0"/>
              <a:ea typeface="等线" panose="02010600030101010101" pitchFamily="2" charset="-122"/>
            </a:endParaRPr>
          </a:p>
          <a:p>
            <a:pPr>
              <a:lnSpc>
                <a:spcPct val="150000"/>
              </a:lnSpc>
            </a:pPr>
            <a:r>
              <a:rPr lang="en-US" altLang="zh-CN" sz="2400" b="1" u="sng" dirty="0">
                <a:solidFill>
                  <a:srgbClr val="FF0000"/>
                </a:solidFill>
                <a:latin typeface="Times New Roman" panose="02020603050405020304" pitchFamily="18" charset="0"/>
                <a:ea typeface="等线" panose="02010600030101010101" pitchFamily="2" charset="-122"/>
              </a:rPr>
              <a:t>solve</a:t>
            </a:r>
            <a:r>
              <a:rPr lang="en-US" altLang="zh-CN" sz="2400" b="1" dirty="0">
                <a:solidFill>
                  <a:srgbClr val="000000"/>
                </a:solidFill>
                <a:latin typeface="Times New Roman" panose="02020603050405020304" pitchFamily="18" charset="0"/>
                <a:ea typeface="等线" panose="02010600030101010101" pitchFamily="2" charset="-122"/>
              </a:rPr>
              <a:t> real-world </a:t>
            </a:r>
            <a:r>
              <a:rPr lang="en-US" altLang="zh-CN" sz="2400" b="1" u="sng" dirty="0">
                <a:solidFill>
                  <a:srgbClr val="FF0000"/>
                </a:solidFill>
                <a:latin typeface="Times New Roman" panose="02020603050405020304" pitchFamily="18" charset="0"/>
                <a:ea typeface="等线" panose="02010600030101010101" pitchFamily="2" charset="-122"/>
              </a:rPr>
              <a:t>challenges</a:t>
            </a:r>
            <a:r>
              <a:rPr lang="en-US" altLang="zh-CN" sz="2400" b="1" dirty="0">
                <a:solidFill>
                  <a:srgbClr val="000000"/>
                </a:solidFill>
                <a:latin typeface="Times New Roman" panose="02020603050405020304" pitchFamily="18" charset="0"/>
                <a:ea typeface="等线" panose="02010600030101010101" pitchFamily="2" charset="-122"/>
              </a:rPr>
              <a:t>/ </a:t>
            </a:r>
            <a:r>
              <a:rPr lang="en-US" altLang="zh-CN" sz="2400" b="1" u="sng" dirty="0">
                <a:solidFill>
                  <a:srgbClr val="FF0000"/>
                </a:solidFill>
                <a:latin typeface="Times New Roman" panose="02020603050405020304" pitchFamily="18" charset="0"/>
                <a:ea typeface="等线" panose="02010600030101010101" pitchFamily="2" charset="-122"/>
              </a:rPr>
              <a:t>tackle</a:t>
            </a:r>
            <a:r>
              <a:rPr lang="en-US" altLang="zh-CN" sz="2400" b="1" dirty="0">
                <a:solidFill>
                  <a:srgbClr val="000000"/>
                </a:solidFill>
                <a:latin typeface="Times New Roman" panose="02020603050405020304" pitchFamily="18" charset="0"/>
                <a:ea typeface="等线" panose="02010600030101010101" pitchFamily="2" charset="-122"/>
              </a:rPr>
              <a:t> real-world </a:t>
            </a:r>
            <a:r>
              <a:rPr lang="en-US" altLang="zh-CN" sz="2400" b="1" u="sng" dirty="0">
                <a:solidFill>
                  <a:srgbClr val="FF0000"/>
                </a:solidFill>
                <a:latin typeface="Times New Roman" panose="02020603050405020304" pitchFamily="18" charset="0"/>
                <a:ea typeface="等线" panose="02010600030101010101" pitchFamily="2" charset="-122"/>
              </a:rPr>
              <a:t>obstacles</a:t>
            </a:r>
            <a:endParaRPr lang="en-US" altLang="zh-CN" sz="2400" b="1" u="sng" dirty="0">
              <a:solidFill>
                <a:srgbClr val="FF0000"/>
              </a:solidFill>
              <a:latin typeface="Times New Roman" panose="02020603050405020304" pitchFamily="18" charset="0"/>
              <a:ea typeface="等线" panose="02010600030101010101" pitchFamily="2" charset="-122"/>
            </a:endParaRPr>
          </a:p>
          <a:p>
            <a:pPr>
              <a:lnSpc>
                <a:spcPct val="150000"/>
              </a:lnSpc>
            </a:pPr>
            <a:r>
              <a:rPr lang="en-US" altLang="zh-CN" sz="2400" b="1" u="sng" dirty="0">
                <a:solidFill>
                  <a:srgbClr val="FF0000"/>
                </a:solidFill>
                <a:latin typeface="Times New Roman" panose="02020603050405020304" pitchFamily="18" charset="0"/>
                <a:ea typeface="等线" panose="02010600030101010101" pitchFamily="2" charset="-122"/>
              </a:rPr>
              <a:t>integrate</a:t>
            </a:r>
            <a:r>
              <a:rPr lang="en-US" altLang="zh-CN" sz="2400" b="1" dirty="0">
                <a:solidFill>
                  <a:srgbClr val="000000"/>
                </a:solidFill>
                <a:latin typeface="Times New Roman" panose="02020603050405020304" pitchFamily="18" charset="0"/>
                <a:ea typeface="等线" panose="02010600030101010101" pitchFamily="2" charset="-122"/>
              </a:rPr>
              <a:t> with</a:t>
            </a:r>
            <a:endParaRPr lang="en-US" altLang="zh-CN" sz="2400" b="1" dirty="0">
              <a:solidFill>
                <a:srgbClr val="000000"/>
              </a:solidFill>
              <a:latin typeface="Times New Roman" panose="02020603050405020304" pitchFamily="18" charset="0"/>
              <a:ea typeface="等线" panose="02010600030101010101" pitchFamily="2" charset="-122"/>
            </a:endParaRPr>
          </a:p>
          <a:p>
            <a:pPr>
              <a:lnSpc>
                <a:spcPct val="150000"/>
              </a:lnSpc>
            </a:pPr>
            <a:r>
              <a:rPr lang="en-US" altLang="zh-CN" sz="2400" b="1" u="sng" dirty="0">
                <a:solidFill>
                  <a:srgbClr val="FF0000"/>
                </a:solidFill>
                <a:latin typeface="Times New Roman" panose="02020603050405020304" pitchFamily="18" charset="0"/>
                <a:ea typeface="等线" panose="02010600030101010101" pitchFamily="2" charset="-122"/>
              </a:rPr>
              <a:t>exchange</a:t>
            </a:r>
            <a:r>
              <a:rPr lang="en-US" altLang="zh-CN" sz="2400" b="1" dirty="0">
                <a:solidFill>
                  <a:srgbClr val="000000"/>
                </a:solidFill>
                <a:latin typeface="Times New Roman" panose="02020603050405020304" pitchFamily="18" charset="0"/>
                <a:ea typeface="等线" panose="02010600030101010101" pitchFamily="2" charset="-122"/>
              </a:rPr>
              <a:t> with</a:t>
            </a:r>
            <a:endParaRPr lang="en-US" altLang="zh-CN" sz="2400" b="1" dirty="0">
              <a:solidFill>
                <a:srgbClr val="000000"/>
              </a:solidFill>
              <a:latin typeface="Times New Roman" panose="02020603050405020304" pitchFamily="18" charset="0"/>
              <a:ea typeface="等线" panose="02010600030101010101" pitchFamily="2" charset="-122"/>
            </a:endParaRPr>
          </a:p>
          <a:p>
            <a:pPr>
              <a:lnSpc>
                <a:spcPct val="150000"/>
              </a:lnSpc>
            </a:pPr>
            <a:r>
              <a:rPr lang="en-US" altLang="zh-CN" sz="2400" b="1" dirty="0">
                <a:solidFill>
                  <a:srgbClr val="000000"/>
                </a:solidFill>
                <a:latin typeface="Times New Roman" panose="02020603050405020304" pitchFamily="18" charset="0"/>
                <a:ea typeface="等线" panose="02010600030101010101" pitchFamily="2" charset="-122"/>
              </a:rPr>
              <a:t>an </a:t>
            </a:r>
            <a:r>
              <a:rPr lang="en-US" altLang="zh-CN" sz="2400" b="1" u="sng" dirty="0">
                <a:solidFill>
                  <a:srgbClr val="FF0000"/>
                </a:solidFill>
                <a:latin typeface="Times New Roman" panose="02020603050405020304" pitchFamily="18" charset="0"/>
                <a:ea typeface="等线" panose="02010600030101010101" pitchFamily="2" charset="-122"/>
              </a:rPr>
              <a:t>incredibly</a:t>
            </a:r>
            <a:r>
              <a:rPr lang="en-US" altLang="zh-CN" sz="2400" b="1" dirty="0">
                <a:solidFill>
                  <a:srgbClr val="000000"/>
                </a:solidFill>
                <a:latin typeface="Times New Roman" panose="02020603050405020304" pitchFamily="18" charset="0"/>
                <a:ea typeface="等线" panose="02010600030101010101" pitchFamily="2" charset="-122"/>
              </a:rPr>
              <a:t> diverse global group of peers</a:t>
            </a:r>
            <a:endParaRPr lang="en-US" altLang="zh-CN" sz="2400" b="1" dirty="0">
              <a:solidFill>
                <a:srgbClr val="000000"/>
              </a:solidFill>
              <a:latin typeface="Times New Roman" panose="02020603050405020304" pitchFamily="18" charset="0"/>
              <a:ea typeface="等线" panose="02010600030101010101" pitchFamily="2" charset="-122"/>
            </a:endParaRPr>
          </a:p>
          <a:p>
            <a:pPr>
              <a:lnSpc>
                <a:spcPct val="150000"/>
              </a:lnSpc>
            </a:pPr>
            <a:r>
              <a:rPr lang="en-US" altLang="zh-CN" sz="2400" b="1" dirty="0">
                <a:solidFill>
                  <a:srgbClr val="000000"/>
                </a:solidFill>
                <a:latin typeface="Times New Roman" panose="02020603050405020304" pitchFamily="18" charset="0"/>
                <a:ea typeface="等线" panose="02010600030101010101" pitchFamily="2" charset="-122"/>
              </a:rPr>
              <a:t>receive </a:t>
            </a:r>
            <a:r>
              <a:rPr lang="en-US" altLang="zh-CN" sz="2400" b="1" u="sng" dirty="0">
                <a:solidFill>
                  <a:srgbClr val="FF0000"/>
                </a:solidFill>
                <a:latin typeface="Times New Roman" panose="02020603050405020304" pitchFamily="18" charset="0"/>
                <a:ea typeface="等线" panose="02010600030101010101" pitchFamily="2" charset="-122"/>
              </a:rPr>
              <a:t>personalized</a:t>
            </a:r>
            <a:r>
              <a:rPr lang="en-US" altLang="zh-CN" sz="2400" b="1" dirty="0">
                <a:solidFill>
                  <a:srgbClr val="000000"/>
                </a:solidFill>
                <a:latin typeface="Times New Roman" panose="02020603050405020304" pitchFamily="18" charset="0"/>
                <a:ea typeface="等线" panose="02010600030101010101" pitchFamily="2" charset="-122"/>
              </a:rPr>
              <a:t>, practical feedback</a:t>
            </a:r>
            <a:endParaRPr lang="en-US" altLang="zh-CN" sz="2400" b="1" dirty="0">
              <a:solidFill>
                <a:srgbClr val="000000"/>
              </a:solidFill>
              <a:latin typeface="Times New Roman" panose="02020603050405020304" pitchFamily="18" charset="0"/>
              <a:ea typeface="等线" panose="02010600030101010101" pitchFamily="2" charset="-122"/>
            </a:endParaRPr>
          </a:p>
          <a:p>
            <a:pPr>
              <a:lnSpc>
                <a:spcPct val="150000"/>
              </a:lnSpc>
            </a:pPr>
            <a:r>
              <a:rPr lang="en-US" altLang="zh-CN" sz="2400" b="1" u="sng" dirty="0">
                <a:solidFill>
                  <a:srgbClr val="FF0000"/>
                </a:solidFill>
                <a:latin typeface="Times New Roman" panose="02020603050405020304" pitchFamily="18" charset="0"/>
                <a:ea typeface="等线" panose="02010600030101010101" pitchFamily="2" charset="-122"/>
              </a:rPr>
              <a:t>be subject to</a:t>
            </a:r>
            <a:r>
              <a:rPr lang="en-US" altLang="zh-CN" sz="2400" b="1" dirty="0">
                <a:solidFill>
                  <a:srgbClr val="000000"/>
                </a:solidFill>
                <a:latin typeface="Times New Roman" panose="02020603050405020304" pitchFamily="18" charset="0"/>
                <a:ea typeface="等线" panose="02010600030101010101" pitchFamily="2" charset="-122"/>
              </a:rPr>
              <a:t> change</a:t>
            </a:r>
            <a:endParaRPr lang="en-US" altLang="zh-CN" sz="2400" b="1" dirty="0">
              <a:solidFill>
                <a:srgbClr val="000000"/>
              </a:solidFill>
              <a:latin typeface="Times New Roman" panose="02020603050405020304" pitchFamily="18" charset="0"/>
              <a:ea typeface="等线" panose="02010600030101010101" pitchFamily="2" charset="-122"/>
            </a:endParaRPr>
          </a:p>
          <a:p>
            <a:pPr>
              <a:lnSpc>
                <a:spcPct val="150000"/>
              </a:lnSpc>
            </a:pPr>
            <a:r>
              <a:rPr lang="en-US" altLang="zh-CN" sz="2400" b="1" dirty="0">
                <a:solidFill>
                  <a:srgbClr val="000000"/>
                </a:solidFill>
                <a:latin typeface="Times New Roman" panose="02020603050405020304" pitchFamily="18" charset="0"/>
                <a:ea typeface="等线" panose="02010600030101010101" pitchFamily="2" charset="-122"/>
              </a:rPr>
              <a:t>focus on </a:t>
            </a:r>
            <a:r>
              <a:rPr lang="en-US" altLang="zh-CN" sz="2400" b="1" u="sng" dirty="0">
                <a:solidFill>
                  <a:srgbClr val="FF0000"/>
                </a:solidFill>
                <a:latin typeface="Times New Roman" panose="02020603050405020304" pitchFamily="18" charset="0"/>
                <a:ea typeface="等线" panose="02010600030101010101" pitchFamily="2" charset="-122"/>
              </a:rPr>
              <a:t>theoretical</a:t>
            </a:r>
            <a:r>
              <a:rPr lang="en-US" altLang="zh-CN" sz="2400" b="1" dirty="0">
                <a:solidFill>
                  <a:srgbClr val="000000"/>
                </a:solidFill>
                <a:latin typeface="Times New Roman" panose="02020603050405020304" pitchFamily="18" charset="0"/>
                <a:ea typeface="等线" panose="02010600030101010101" pitchFamily="2" charset="-122"/>
              </a:rPr>
              <a:t> learning</a:t>
            </a:r>
            <a:endParaRPr lang="en-US" altLang="zh-CN" sz="2400" b="1" dirty="0">
              <a:solidFill>
                <a:srgbClr val="000000"/>
              </a:solidFill>
              <a:latin typeface="Times New Roman" panose="02020603050405020304" pitchFamily="18" charset="0"/>
              <a:ea typeface="等线" panose="02010600030101010101" pitchFamily="2" charset="-122"/>
            </a:endParaRPr>
          </a:p>
        </p:txBody>
      </p:sp>
      <p:sp>
        <p:nvSpPr>
          <p:cNvPr id="5" name="流程图: 可选过程 4"/>
          <p:cNvSpPr/>
          <p:nvPr/>
        </p:nvSpPr>
        <p:spPr>
          <a:xfrm>
            <a:off x="0" y="260648"/>
            <a:ext cx="3575720" cy="205190"/>
          </a:xfrm>
          <a:prstGeom prst="flowChartAlternateProcess">
            <a:avLst/>
          </a:prstGeom>
          <a:solidFill>
            <a:srgbClr val="62A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691" y="83127"/>
            <a:ext cx="11887200" cy="6587837"/>
          </a:xfrm>
          <a:prstGeom prst="rect">
            <a:avLst/>
          </a:prstGeom>
          <a:solidFill>
            <a:schemeClr val="bg1">
              <a:alpha val="47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10547" y="535057"/>
            <a:ext cx="11691257" cy="6001643"/>
          </a:xfrm>
          <a:prstGeom prst="rect">
            <a:avLst/>
          </a:prstGeom>
          <a:noFill/>
        </p:spPr>
        <p:txBody>
          <a:bodyPr wrap="square">
            <a:spAutoFit/>
          </a:bodyPr>
          <a:lstStyle/>
          <a:p>
            <a:pPr algn="just" fontAlgn="ctr">
              <a:buNone/>
            </a:pPr>
            <a:r>
              <a:rPr lang="en-US" altLang="zh-CN" sz="24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This highly flexible, adjustable, and actionable program helps you build the leadership and innovation skills __________(need) to drive change, solve real-world challenges, and achieve your personal and professional goals.</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fontAlgn="ctr">
              <a:buNone/>
            </a:pPr>
            <a:r>
              <a:rPr lang="en-US" altLang="zh-CN" sz="24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Mid-or senior-level professionals ___________(commit) to adopting creative strategies to advance organizations’ leadership.</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fontAlgn="ctr">
              <a:buNone/>
            </a:pPr>
            <a:r>
              <a:rPr lang="en-US" altLang="zh-CN" sz="24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3. ___________(engage) </a:t>
            </a:r>
            <a:r>
              <a:rPr lang="en-US" altLang="zh-CN" sz="24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leaders passionate for development skills to better team performance.</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fontAlgn="ctr">
              <a:buNone/>
            </a:pPr>
            <a:r>
              <a:rPr lang="en-US" altLang="zh-CN" sz="24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4. __________ (emerge) </a:t>
            </a:r>
            <a:r>
              <a:rPr lang="en-US" altLang="zh-CN" sz="24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leaders focusing on up-leveling their career path and master the foundations of impactful leadership.</a:t>
            </a:r>
            <a:endParaRPr lang="en-US" altLang="zh-CN" sz="24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fontAlgn="ctr">
              <a:buNone/>
            </a:pPr>
            <a:r>
              <a:rPr lang="en-US" altLang="zh-CN" sz="24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5. </a:t>
            </a:r>
            <a:r>
              <a:rPr lang="en-US" altLang="zh-CN" sz="24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Upon_______________________(admit), payment details including an online payment link will be sent by email. </a:t>
            </a:r>
            <a:endParaRPr lang="en-US" altLang="zh-CN" sz="24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fontAlgn="ctr">
              <a:buNone/>
            </a:pPr>
            <a:r>
              <a:rPr lang="en-US" altLang="zh-CN" sz="2400" b="1" dirty="0">
                <a:solidFill>
                  <a:srgbClr val="000000"/>
                </a:solidFill>
                <a:latin typeface="Times New Roman" panose="02020603050405020304" pitchFamily="18" charset="0"/>
                <a:ea typeface="等线" panose="02010600030101010101" pitchFamily="2" charset="-122"/>
              </a:rPr>
              <a:t>6. Payment is </a:t>
            </a:r>
            <a:r>
              <a:rPr lang="en-US" altLang="zh-CN" sz="2400" b="1" dirty="0">
                <a:solidFill>
                  <a:srgbClr val="000000"/>
                </a:solidFill>
                <a:highlight>
                  <a:srgbClr val="FFFF00"/>
                </a:highlight>
                <a:latin typeface="Times New Roman" panose="02020603050405020304" pitchFamily="18" charset="0"/>
                <a:ea typeface="等线" panose="02010600030101010101" pitchFamily="2" charset="-122"/>
              </a:rPr>
              <a:t>due</a:t>
            </a:r>
            <a:r>
              <a:rPr lang="en-US" altLang="zh-CN" sz="2400" b="1" dirty="0">
                <a:solidFill>
                  <a:srgbClr val="000000"/>
                </a:solidFill>
                <a:latin typeface="Times New Roman" panose="02020603050405020304" pitchFamily="18" charset="0"/>
                <a:ea typeface="等线" panose="02010600030101010101" pitchFamily="2" charset="-122"/>
              </a:rPr>
              <a:t> before application.</a:t>
            </a:r>
            <a:endParaRPr lang="en-US" altLang="zh-CN" sz="2400" b="1" dirty="0">
              <a:solidFill>
                <a:srgbClr val="000000"/>
              </a:solidFill>
              <a:latin typeface="Times New Roman" panose="02020603050405020304" pitchFamily="18" charset="0"/>
              <a:ea typeface="等线" panose="02010600030101010101" pitchFamily="2" charset="-122"/>
            </a:endParaRPr>
          </a:p>
          <a:p>
            <a:pPr marL="457200" indent="-457200" algn="just" fontAlgn="ctr">
              <a:buAutoNum type="arabicParenR"/>
            </a:pPr>
            <a:r>
              <a:rPr lang="en-US" altLang="zh-CN" sz="2400" dirty="0">
                <a:solidFill>
                  <a:srgbClr val="000000"/>
                </a:solidFill>
                <a:latin typeface="Times New Roman" panose="02020603050405020304" pitchFamily="18" charset="0"/>
                <a:ea typeface="等线" panose="02010600030101010101" pitchFamily="2" charset="-122"/>
              </a:rPr>
              <a:t>Most of the problems were </a:t>
            </a:r>
            <a:r>
              <a:rPr lang="en-US" altLang="zh-CN" sz="2400" b="1" u="sng" dirty="0">
                <a:solidFill>
                  <a:srgbClr val="000000"/>
                </a:solidFill>
                <a:latin typeface="Times New Roman" panose="02020603050405020304" pitchFamily="18" charset="0"/>
                <a:ea typeface="等线" panose="02010600030101010101" pitchFamily="2" charset="-122"/>
              </a:rPr>
              <a:t>due</a:t>
            </a:r>
            <a:r>
              <a:rPr lang="en-US" altLang="zh-CN" sz="2400" dirty="0">
                <a:solidFill>
                  <a:srgbClr val="000000"/>
                </a:solidFill>
                <a:latin typeface="Times New Roman" panose="02020603050405020304" pitchFamily="18" charset="0"/>
                <a:ea typeface="等线" panose="02010600030101010101" pitchFamily="2" charset="-122"/>
              </a:rPr>
              <a:t> to human error.</a:t>
            </a:r>
            <a:endParaRPr lang="en-US" altLang="zh-CN" sz="2400" dirty="0">
              <a:solidFill>
                <a:srgbClr val="000000"/>
              </a:solidFill>
              <a:latin typeface="Times New Roman" panose="02020603050405020304" pitchFamily="18" charset="0"/>
              <a:ea typeface="等线" panose="02010600030101010101" pitchFamily="2" charset="-122"/>
            </a:endParaRPr>
          </a:p>
          <a:p>
            <a:pPr marL="457200" indent="-457200" algn="just" fontAlgn="ctr">
              <a:buAutoNum type="arabicParenR"/>
            </a:pPr>
            <a:r>
              <a:rPr lang="en-US" altLang="zh-CN" sz="2400" dirty="0">
                <a:solidFill>
                  <a:srgbClr val="000000"/>
                </a:solidFill>
                <a:latin typeface="Times New Roman" panose="02020603050405020304" pitchFamily="18" charset="0"/>
                <a:ea typeface="等线" panose="02010600030101010101" pitchFamily="2" charset="-122"/>
              </a:rPr>
              <a:t>Rose is </a:t>
            </a:r>
            <a:r>
              <a:rPr lang="en-US" altLang="zh-CN" sz="2400" b="1" u="sng" dirty="0">
                <a:solidFill>
                  <a:srgbClr val="000000"/>
                </a:solidFill>
                <a:latin typeface="Times New Roman" panose="02020603050405020304" pitchFamily="18" charset="0"/>
                <a:ea typeface="等线" panose="02010600030101010101" pitchFamily="2" charset="-122"/>
              </a:rPr>
              <a:t>due</a:t>
            </a:r>
            <a:r>
              <a:rPr lang="en-US" altLang="zh-CN" sz="2400" dirty="0">
                <a:solidFill>
                  <a:srgbClr val="000000"/>
                </a:solidFill>
                <a:latin typeface="Times New Roman" panose="02020603050405020304" pitchFamily="18" charset="0"/>
                <a:ea typeface="等线" panose="02010600030101010101" pitchFamily="2" charset="-122"/>
              </a:rPr>
              <a:t> to start school in January.</a:t>
            </a:r>
            <a:endParaRPr lang="en-US" altLang="zh-CN" sz="2400" dirty="0">
              <a:solidFill>
                <a:srgbClr val="000000"/>
              </a:solidFill>
              <a:latin typeface="Times New Roman" panose="02020603050405020304" pitchFamily="18" charset="0"/>
              <a:ea typeface="等线" panose="02010600030101010101" pitchFamily="2" charset="-122"/>
            </a:endParaRPr>
          </a:p>
          <a:p>
            <a:pPr marL="457200" indent="-457200" algn="just" fontAlgn="ctr">
              <a:buAutoNum type="arabicParenR"/>
            </a:pPr>
            <a:r>
              <a:rPr lang="en-US" altLang="zh-CN" sz="2400" dirty="0">
                <a:solidFill>
                  <a:srgbClr val="000000"/>
                </a:solidFill>
                <a:latin typeface="Times New Roman" panose="02020603050405020304" pitchFamily="18" charset="0"/>
                <a:ea typeface="等线" panose="02010600030101010101" pitchFamily="2" charset="-122"/>
              </a:rPr>
              <a:t>Payment is </a:t>
            </a:r>
            <a:r>
              <a:rPr lang="en-US" altLang="zh-CN" sz="2400" b="1" u="sng" dirty="0">
                <a:solidFill>
                  <a:srgbClr val="000000"/>
                </a:solidFill>
                <a:latin typeface="Times New Roman" panose="02020603050405020304" pitchFamily="18" charset="0"/>
                <a:ea typeface="等线" panose="02010600030101010101" pitchFamily="2" charset="-122"/>
              </a:rPr>
              <a:t>due</a:t>
            </a:r>
            <a:r>
              <a:rPr lang="en-US" altLang="zh-CN" sz="2400" dirty="0">
                <a:solidFill>
                  <a:srgbClr val="000000"/>
                </a:solidFill>
                <a:latin typeface="Times New Roman" panose="02020603050405020304" pitchFamily="18" charset="0"/>
                <a:ea typeface="等线" panose="02010600030101010101" pitchFamily="2" charset="-122"/>
              </a:rPr>
              <a:t> on 1 October.</a:t>
            </a:r>
            <a:endParaRPr lang="en-US" altLang="zh-CN" sz="2400" dirty="0">
              <a:solidFill>
                <a:srgbClr val="000000"/>
              </a:solidFill>
              <a:latin typeface="Times New Roman" panose="02020603050405020304" pitchFamily="18" charset="0"/>
              <a:ea typeface="等线" panose="02010600030101010101" pitchFamily="2" charset="-122"/>
            </a:endParaRPr>
          </a:p>
          <a:p>
            <a:pPr marL="457200" indent="-457200" algn="just" fontAlgn="ctr">
              <a:buAutoNum type="arabicParenR"/>
            </a:pPr>
            <a:r>
              <a:rPr lang="en-US" altLang="zh-CN" sz="2400" dirty="0">
                <a:solidFill>
                  <a:srgbClr val="000000"/>
                </a:solidFill>
                <a:latin typeface="Times New Roman" panose="02020603050405020304" pitchFamily="18" charset="0"/>
                <a:ea typeface="等线" panose="02010600030101010101" pitchFamily="2" charset="-122"/>
              </a:rPr>
              <a:t>Our thanks are </a:t>
            </a:r>
            <a:r>
              <a:rPr lang="en-US" altLang="zh-CN" sz="2400" b="1" u="sng" dirty="0">
                <a:solidFill>
                  <a:srgbClr val="000000"/>
                </a:solidFill>
                <a:latin typeface="Times New Roman" panose="02020603050405020304" pitchFamily="18" charset="0"/>
                <a:ea typeface="等线" panose="02010600030101010101" pitchFamily="2" charset="-122"/>
              </a:rPr>
              <a:t>due</a:t>
            </a:r>
            <a:r>
              <a:rPr lang="en-US" altLang="zh-CN" sz="2400" dirty="0">
                <a:solidFill>
                  <a:srgbClr val="000000"/>
                </a:solidFill>
                <a:latin typeface="Times New Roman" panose="02020603050405020304" pitchFamily="18" charset="0"/>
                <a:ea typeface="等线" panose="02010600030101010101" pitchFamily="2" charset="-122"/>
              </a:rPr>
              <a:t> to the whole team.</a:t>
            </a:r>
            <a:endParaRPr lang="en-US" altLang="zh-CN" sz="2400" dirty="0">
              <a:solidFill>
                <a:srgbClr val="000000"/>
              </a:solidFill>
              <a:latin typeface="Times New Roman" panose="02020603050405020304" pitchFamily="18" charset="0"/>
              <a:ea typeface="等线" panose="02010600030101010101" pitchFamily="2" charset="-122"/>
            </a:endParaRPr>
          </a:p>
          <a:p>
            <a:pPr marL="457200" indent="-457200" algn="just" fontAlgn="ctr">
              <a:buAutoNum type="arabicParenR"/>
            </a:pPr>
            <a:r>
              <a:rPr lang="en-US" altLang="zh-CN" sz="2400" dirty="0">
                <a:solidFill>
                  <a:srgbClr val="000000"/>
                </a:solidFill>
                <a:latin typeface="Times New Roman" panose="02020603050405020304" pitchFamily="18" charset="0"/>
                <a:ea typeface="等线" panose="02010600030101010101" pitchFamily="2" charset="-122"/>
              </a:rPr>
              <a:t>She's </a:t>
            </a:r>
            <a:r>
              <a:rPr lang="en-US" altLang="zh-CN" sz="2400" b="1" u="sng" dirty="0">
                <a:solidFill>
                  <a:srgbClr val="000000"/>
                </a:solidFill>
                <a:latin typeface="Times New Roman" panose="02020603050405020304" pitchFamily="18" charset="0"/>
                <a:ea typeface="等线" panose="02010600030101010101" pitchFamily="2" charset="-122"/>
              </a:rPr>
              <a:t>due</a:t>
            </a:r>
            <a:r>
              <a:rPr lang="en-US" altLang="zh-CN" sz="2400" dirty="0">
                <a:solidFill>
                  <a:srgbClr val="000000"/>
                </a:solidFill>
                <a:latin typeface="Times New Roman" panose="02020603050405020304" pitchFamily="18" charset="0"/>
                <a:ea typeface="等线" panose="02010600030101010101" pitchFamily="2" charset="-122"/>
              </a:rPr>
              <a:t> for promotion soon.</a:t>
            </a:r>
            <a:endParaRPr lang="en-US" altLang="zh-CN" sz="2400" dirty="0">
              <a:solidFill>
                <a:srgbClr val="000000"/>
              </a:solidFill>
              <a:latin typeface="Times New Roman" panose="02020603050405020304" pitchFamily="18" charset="0"/>
              <a:ea typeface="等线" panose="02010600030101010101" pitchFamily="2" charset="-122"/>
            </a:endParaRPr>
          </a:p>
        </p:txBody>
      </p:sp>
      <p:sp>
        <p:nvSpPr>
          <p:cNvPr id="5" name="文本框 4"/>
          <p:cNvSpPr txBox="1"/>
          <p:nvPr/>
        </p:nvSpPr>
        <p:spPr>
          <a:xfrm>
            <a:off x="2843504" y="878057"/>
            <a:ext cx="1694986" cy="461665"/>
          </a:xfrm>
          <a:prstGeom prst="rect">
            <a:avLst/>
          </a:prstGeom>
          <a:noFill/>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needed</a:t>
            </a:r>
            <a:endParaRPr lang="zh-CN" altLang="en-US" b="1" dirty="0">
              <a:solidFill>
                <a:srgbClr val="FF0000"/>
              </a:solidFill>
            </a:endParaRPr>
          </a:p>
        </p:txBody>
      </p:sp>
      <p:sp>
        <p:nvSpPr>
          <p:cNvPr id="7" name="文本框 6"/>
          <p:cNvSpPr txBox="1"/>
          <p:nvPr/>
        </p:nvSpPr>
        <p:spPr>
          <a:xfrm>
            <a:off x="5185489" y="1573187"/>
            <a:ext cx="2344315" cy="461665"/>
          </a:xfrm>
          <a:prstGeom prst="rect">
            <a:avLst/>
          </a:prstGeom>
          <a:noFill/>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committed</a:t>
            </a:r>
            <a:endParaRPr lang="zh-CN" altLang="en-US" b="1" dirty="0">
              <a:solidFill>
                <a:srgbClr val="FF0000"/>
              </a:solidFill>
            </a:endParaRPr>
          </a:p>
        </p:txBody>
      </p:sp>
      <p:sp>
        <p:nvSpPr>
          <p:cNvPr id="9" name="文本框 8"/>
          <p:cNvSpPr txBox="1"/>
          <p:nvPr/>
        </p:nvSpPr>
        <p:spPr>
          <a:xfrm>
            <a:off x="1052028" y="2347628"/>
            <a:ext cx="2549588" cy="461665"/>
          </a:xfrm>
          <a:prstGeom prst="rect">
            <a:avLst/>
          </a:prstGeom>
          <a:noFill/>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Engaged</a:t>
            </a:r>
            <a:endParaRPr lang="zh-CN" altLang="en-US" b="1" dirty="0">
              <a:solidFill>
                <a:srgbClr val="FF0000"/>
              </a:solidFill>
            </a:endParaRPr>
          </a:p>
        </p:txBody>
      </p:sp>
      <p:sp>
        <p:nvSpPr>
          <p:cNvPr id="11" name="文本框 10"/>
          <p:cNvSpPr txBox="1"/>
          <p:nvPr/>
        </p:nvSpPr>
        <p:spPr>
          <a:xfrm>
            <a:off x="940059" y="2748844"/>
            <a:ext cx="5246137" cy="461665"/>
          </a:xfrm>
          <a:prstGeom prst="rect">
            <a:avLst/>
          </a:prstGeom>
          <a:noFill/>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Emerging </a:t>
            </a:r>
            <a:endParaRPr lang="zh-CN" altLang="en-US" b="1" dirty="0">
              <a:solidFill>
                <a:srgbClr val="FF0000"/>
              </a:solidFill>
            </a:endParaRPr>
          </a:p>
        </p:txBody>
      </p:sp>
      <p:sp>
        <p:nvSpPr>
          <p:cNvPr id="13" name="文本框 12"/>
          <p:cNvSpPr txBox="1"/>
          <p:nvPr/>
        </p:nvSpPr>
        <p:spPr>
          <a:xfrm>
            <a:off x="1677178" y="3401987"/>
            <a:ext cx="6097554" cy="461665"/>
          </a:xfrm>
          <a:prstGeom prst="rect">
            <a:avLst/>
          </a:prstGeom>
          <a:noFill/>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admission/being admitted</a:t>
            </a:r>
            <a:endParaRPr lang="zh-CN" altLang="en-US" b="1" dirty="0">
              <a:solidFill>
                <a:srgbClr val="FF0000"/>
              </a:solidFill>
            </a:endParaRPr>
          </a:p>
        </p:txBody>
      </p:sp>
      <p:sp>
        <p:nvSpPr>
          <p:cNvPr id="14" name="文本框 13"/>
          <p:cNvSpPr txBox="1"/>
          <p:nvPr/>
        </p:nvSpPr>
        <p:spPr>
          <a:xfrm>
            <a:off x="6909143" y="4530741"/>
            <a:ext cx="2083360" cy="461665"/>
          </a:xfrm>
          <a:prstGeom prst="rect">
            <a:avLst/>
          </a:prstGeom>
          <a:noFill/>
        </p:spPr>
        <p:txBody>
          <a:bodyPr wrap="square">
            <a:spAutoFit/>
          </a:bodyPr>
          <a:lstStyle>
            <a:defPPr>
              <a:defRPr lang="zh-CN"/>
            </a:defPPr>
            <a:lvl1pPr>
              <a:defRPr sz="2400" b="1" kern="1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zh-CN" altLang="en-US" dirty="0"/>
              <a:t>由于；因为</a:t>
            </a:r>
            <a:endParaRPr lang="zh-CN" altLang="en-US" dirty="0"/>
          </a:p>
        </p:txBody>
      </p:sp>
      <p:sp>
        <p:nvSpPr>
          <p:cNvPr id="15" name="文本框 14"/>
          <p:cNvSpPr txBox="1"/>
          <p:nvPr/>
        </p:nvSpPr>
        <p:spPr>
          <a:xfrm>
            <a:off x="5793182" y="4948612"/>
            <a:ext cx="3150160" cy="461665"/>
          </a:xfrm>
          <a:prstGeom prst="rect">
            <a:avLst/>
          </a:prstGeom>
          <a:noFill/>
        </p:spPr>
        <p:txBody>
          <a:bodyPr wrap="square">
            <a:spAutoFit/>
          </a:bodyPr>
          <a:lstStyle/>
          <a:p>
            <a:r>
              <a:rPr lang="zh-CN" altLang="en-US" sz="2400" b="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预定；预期；预计</a:t>
            </a:r>
            <a:endParaRPr lang="zh-CN" altLang="en-US" b="1" dirty="0">
              <a:solidFill>
                <a:srgbClr val="FF0000"/>
              </a:solidFill>
            </a:endParaRPr>
          </a:p>
        </p:txBody>
      </p:sp>
      <p:sp>
        <p:nvSpPr>
          <p:cNvPr id="16" name="文本框 15"/>
          <p:cNvSpPr txBox="1"/>
          <p:nvPr/>
        </p:nvSpPr>
        <p:spPr>
          <a:xfrm>
            <a:off x="4878782" y="5292741"/>
            <a:ext cx="1694986" cy="461665"/>
          </a:xfrm>
          <a:prstGeom prst="rect">
            <a:avLst/>
          </a:prstGeom>
          <a:noFill/>
        </p:spPr>
        <p:txBody>
          <a:bodyPr wrap="square">
            <a:spAutoFit/>
          </a:bodyPr>
          <a:lstStyle/>
          <a:p>
            <a:r>
              <a:rPr kumimoji="0" lang="zh-CN" altLang="en-US" sz="2400" b="1"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到期</a:t>
            </a:r>
            <a:endParaRPr lang="zh-CN" altLang="en-US" b="1" dirty="0">
              <a:solidFill>
                <a:srgbClr val="FF0000"/>
              </a:solidFill>
            </a:endParaRPr>
          </a:p>
        </p:txBody>
      </p:sp>
      <p:sp>
        <p:nvSpPr>
          <p:cNvPr id="17" name="文本框 16"/>
          <p:cNvSpPr txBox="1"/>
          <p:nvPr/>
        </p:nvSpPr>
        <p:spPr>
          <a:xfrm>
            <a:off x="5812846" y="5568044"/>
            <a:ext cx="3818753" cy="461665"/>
          </a:xfrm>
          <a:prstGeom prst="rect">
            <a:avLst/>
          </a:prstGeom>
          <a:noFill/>
        </p:spPr>
        <p:txBody>
          <a:bodyPr wrap="square">
            <a:spAutoFit/>
          </a:bodyPr>
          <a:lstStyle/>
          <a:p>
            <a:r>
              <a:rPr lang="zh-CN" altLang="en-US" sz="2400" b="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应支付；应给予；应归于</a:t>
            </a:r>
            <a:endParaRPr lang="zh-CN" altLang="en-US" b="1" dirty="0">
              <a:solidFill>
                <a:srgbClr val="FF0000"/>
              </a:solidFill>
            </a:endParaRPr>
          </a:p>
        </p:txBody>
      </p:sp>
      <p:sp>
        <p:nvSpPr>
          <p:cNvPr id="18" name="文本框 17"/>
          <p:cNvSpPr txBox="1"/>
          <p:nvPr/>
        </p:nvSpPr>
        <p:spPr>
          <a:xfrm>
            <a:off x="4819788" y="6118651"/>
            <a:ext cx="3769592" cy="461665"/>
          </a:xfrm>
          <a:prstGeom prst="rect">
            <a:avLst/>
          </a:prstGeom>
          <a:noFill/>
        </p:spPr>
        <p:txBody>
          <a:bodyPr wrap="square">
            <a:spAutoFit/>
          </a:bodyPr>
          <a:lstStyle/>
          <a:p>
            <a:r>
              <a:rPr lang="zh-CN" altLang="en-US" sz="2400" b="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应有；应得到</a:t>
            </a:r>
            <a:endParaRPr lang="zh-CN" altLang="en-US" b="1" dirty="0">
              <a:solidFill>
                <a:srgbClr val="FF0000"/>
              </a:solidFill>
            </a:endParaRPr>
          </a:p>
        </p:txBody>
      </p:sp>
      <p:sp>
        <p:nvSpPr>
          <p:cNvPr id="4" name="流程图: 可选过程 3"/>
          <p:cNvSpPr/>
          <p:nvPr/>
        </p:nvSpPr>
        <p:spPr>
          <a:xfrm>
            <a:off x="0" y="260648"/>
            <a:ext cx="3575720" cy="205190"/>
          </a:xfrm>
          <a:prstGeom prst="flowChartAlternateProcess">
            <a:avLst/>
          </a:prstGeom>
          <a:solidFill>
            <a:srgbClr val="62A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84589" y="1270871"/>
            <a:ext cx="5911950" cy="2585323"/>
          </a:xfrm>
          <a:prstGeom prst="rect">
            <a:avLst/>
          </a:prstGeom>
          <a:noFill/>
        </p:spPr>
        <p:txBody>
          <a:bodyPr wrap="square">
            <a:spAutoFit/>
          </a:bodyPr>
          <a:lstStyle/>
          <a:p>
            <a:pPr algn="ctr">
              <a:buClrTx/>
              <a:buSzTx/>
              <a:buFontTx/>
              <a:buNone/>
            </a:pPr>
            <a:r>
              <a:rPr lang="en-US" altLang="zh-CN" sz="5400" b="1" dirty="0"/>
              <a:t> </a:t>
            </a:r>
            <a:r>
              <a:rPr lang="en-US" altLang="zh-CN" sz="6600" b="1" dirty="0"/>
              <a:t>B</a:t>
            </a:r>
            <a:r>
              <a:rPr lang="en-US" altLang="zh-CN" sz="5400" b="1" dirty="0"/>
              <a:t>   </a:t>
            </a:r>
            <a:endParaRPr lang="en-US" altLang="zh-CN" sz="5400" b="1" dirty="0"/>
          </a:p>
          <a:p>
            <a:pPr algn="ctr">
              <a:buClrTx/>
              <a:buSzTx/>
              <a:buFontTx/>
              <a:buNone/>
            </a:pPr>
            <a:r>
              <a:rPr lang="en-US" altLang="zh-CN" sz="3200" b="1" dirty="0"/>
              <a:t>人与自我</a:t>
            </a:r>
            <a:r>
              <a:rPr lang="zh-CN" altLang="en-US" sz="3200" b="1" dirty="0"/>
              <a:t>：</a:t>
            </a:r>
            <a:r>
              <a:rPr lang="en-US" altLang="zh-CN" sz="3200" b="1" i="1" dirty="0">
                <a:latin typeface="Calibri" panose="020F0502020204030204" pitchFamily="34" charset="0"/>
                <a:ea typeface="Calibri" panose="020F0502020204030204" pitchFamily="34" charset="0"/>
                <a:cs typeface="Calibri" panose="020F0502020204030204" pitchFamily="34" charset="0"/>
              </a:rPr>
              <a:t>Blending art with medicine:</a:t>
            </a:r>
            <a:r>
              <a:rPr lang="zh-CN" altLang="en-US" sz="3200" b="1" i="1" dirty="0">
                <a:latin typeface="Calibri" panose="020F0502020204030204" pitchFamily="34" charset="0"/>
                <a:cs typeface="Calibri" panose="020F0502020204030204" pitchFamily="34" charset="0"/>
              </a:rPr>
              <a:t> </a:t>
            </a:r>
            <a:r>
              <a:rPr lang="en-US" altLang="zh-CN" sz="3200" b="1" i="1" dirty="0">
                <a:latin typeface="Calibri" panose="020F0502020204030204" pitchFamily="34" charset="0"/>
                <a:ea typeface="Calibri" panose="020F0502020204030204" pitchFamily="34" charset="0"/>
                <a:cs typeface="Calibri" panose="020F0502020204030204" pitchFamily="34" charset="0"/>
              </a:rPr>
              <a:t>My journey of self discovery </a:t>
            </a:r>
            <a:endParaRPr lang="zh-CN" altLang="en-US" i="1" dirty="0">
              <a:latin typeface="Calibri" panose="020F0502020204030204" pitchFamily="34" charset="0"/>
              <a:cs typeface="Calibri" panose="020F0502020204030204" pitchFamily="34" charset="0"/>
            </a:endParaRPr>
          </a:p>
        </p:txBody>
      </p:sp>
      <p:pic>
        <p:nvPicPr>
          <p:cNvPr id="2" name="图片 1"/>
          <p:cNvPicPr>
            <a:picLocks noChangeAspect="1"/>
          </p:cNvPicPr>
          <p:nvPr/>
        </p:nvPicPr>
        <p:blipFill>
          <a:blip r:embed="rId1"/>
          <a:stretch>
            <a:fillRect/>
          </a:stretch>
        </p:blipFill>
        <p:spPr>
          <a:xfrm>
            <a:off x="7879217" y="316687"/>
            <a:ext cx="2554445" cy="56088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7999"/>
          </a:xfrm>
          <a:prstGeom prst="rect">
            <a:avLst/>
          </a:prstGeom>
          <a:solidFill>
            <a:schemeClr val="bg1">
              <a:alpha val="71000"/>
            </a:schemeClr>
          </a:solidFill>
          <a:ln>
            <a:noFill/>
          </a:ln>
          <a:effectLst>
            <a:outerShdw blurRad="50800" dist="38100" dir="5400000" algn="t" rotWithShape="0">
              <a:schemeClr val="bg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 name="文本框 2"/>
          <p:cNvSpPr txBox="1"/>
          <p:nvPr/>
        </p:nvSpPr>
        <p:spPr>
          <a:xfrm>
            <a:off x="11432" y="0"/>
            <a:ext cx="9407872" cy="6740307"/>
          </a:xfrm>
          <a:prstGeom prst="rect">
            <a:avLst/>
          </a:prstGeom>
          <a:noFill/>
        </p:spPr>
        <p:txBody>
          <a:bodyPr wrap="square">
            <a:spAutoFit/>
          </a:bodyPr>
          <a:lstStyle/>
          <a:p>
            <a:pPr indent="266700" algn="just" fontAlgn="ctr">
              <a:buNone/>
            </a:pP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My fingers trembled as I signed the pre-medical application form. The watercolor brushes on my desk stared back at me like abandoned friends. </a:t>
            </a:r>
            <a:r>
              <a:rPr lang="en-US" altLang="zh-CN" b="1"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I’m Lora  an 18-year-old </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secretly drew brain diagrams on napkins while classmates drew cartoons. “</a:t>
            </a:r>
            <a:r>
              <a:rPr lang="en-US" altLang="zh-CN"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Art feeds the soul but starves the body</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solidFill>
                  <a:srgbClr val="000000"/>
                </a:solidFill>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Mom</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always said. Her words haunted me as my biology textbooks slowly buried my drawing pads.</a:t>
            </a:r>
            <a:endPar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b="1" kern="100" dirty="0">
                <a:solidFill>
                  <a:srgbClr val="000000"/>
                </a:solidFill>
                <a:highlight>
                  <a:srgbClr val="FFFF00"/>
                </a:highlight>
                <a:latin typeface="Times New Roman" panose="02020603050405020304" pitchFamily="18" charset="0"/>
                <a:cs typeface="Times New Roman" panose="02020603050405020304" pitchFamily="18" charset="0"/>
              </a:rPr>
              <a:t>Then came the school career fair that changed everything</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solidFill>
                  <a:srgbClr val="000000"/>
                </a:solidFill>
                <a:highlight>
                  <a:srgbClr val="FF00FF"/>
                </a:highlight>
                <a:latin typeface="Times New Roman" panose="02020603050405020304" pitchFamily="18" charset="0"/>
                <a:cs typeface="Times New Roman" panose="02020603050405020304" pitchFamily="18" charset="0"/>
              </a:rPr>
              <a:t>Dr. Eleanor Whitman </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Harvard asked us to list our “hidden skills”. My hand shook as I wrote “observing details”—something I’d learned from painting flower petals. “</a:t>
            </a:r>
            <a:r>
              <a:rPr lang="en-US" altLang="zh-CN" b="1" kern="100" dirty="0">
                <a:solidFill>
                  <a:srgbClr val="FF0000"/>
                </a:solidFill>
                <a:latin typeface="Times New Roman" panose="02020603050405020304" pitchFamily="18" charset="0"/>
                <a:cs typeface="Times New Roman" panose="02020603050405020304" pitchFamily="18" charset="0"/>
              </a:rPr>
              <a:t>That’s medical research’s most needed skill</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she exclaimed, sharing how a student turned microbiology notes into textbook illustrations. </a:t>
            </a:r>
            <a:r>
              <a:rPr lang="en-US" altLang="zh-CN" kern="100" dirty="0">
                <a:solidFill>
                  <a:srgbClr val="000000"/>
                </a:solidFill>
                <a:highlight>
                  <a:srgbClr val="FF00FF"/>
                </a:highlight>
                <a:latin typeface="Times New Roman" panose="02020603050405020304" pitchFamily="18" charset="0"/>
                <a:cs typeface="Times New Roman" panose="02020603050405020304" pitchFamily="18" charset="0"/>
              </a:rPr>
              <a:t>My lab partner </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whispered, “Remember our photosynthesis (</a:t>
            </a:r>
            <a:r>
              <a:rPr lang="zh-CN" altLang="en-US"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光合作用</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comic?” </a:t>
            </a:r>
            <a:r>
              <a:rPr lang="en-US" altLang="zh-CN"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For the first time, my two worlds didn’t feel so separate.</a:t>
            </a:r>
            <a:endParaRPr lang="en-US" altLang="zh-CN"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b="1" kern="100" dirty="0">
                <a:solidFill>
                  <a:srgbClr val="000000"/>
                </a:solidFill>
                <a:highlight>
                  <a:srgbClr val="FFFF00"/>
                </a:highlight>
                <a:latin typeface="Times New Roman" panose="02020603050405020304" pitchFamily="18" charset="0"/>
                <a:cs typeface="Times New Roman" panose="02020603050405020304" pitchFamily="18" charset="0"/>
              </a:rPr>
              <a:t>The real surprise came during hospital volunteering</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Watching surgeries, I noticed something—the steady hands of doctors reminded me of my brushwork. When a boy struggled to describe his pain, I drew a fire-breathing dragon on his cast. “</a:t>
            </a:r>
            <a:r>
              <a:rPr lang="en-US" altLang="zh-CN" b="1" kern="100" dirty="0">
                <a:solidFill>
                  <a:srgbClr val="FF0000"/>
                </a:solidFill>
                <a:latin typeface="Times New Roman" panose="02020603050405020304" pitchFamily="18" charset="0"/>
                <a:cs typeface="Times New Roman" panose="02020603050405020304" pitchFamily="18" charset="0"/>
              </a:rPr>
              <a:t>You made medicine speak</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solidFill>
                  <a:srgbClr val="000000"/>
                </a:solidFill>
                <a:highlight>
                  <a:srgbClr val="FF00FF"/>
                </a:highlight>
                <a:latin typeface="Times New Roman" panose="02020603050405020304" pitchFamily="18" charset="0"/>
                <a:cs typeface="Times New Roman" panose="02020603050405020304" pitchFamily="18" charset="0"/>
              </a:rPr>
              <a:t>the nurse</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said. Slowly, my drawing pads filled with cells that looked like colored-glass art and X-rays arranged like abstract paintings.</a:t>
            </a:r>
            <a:endPar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kern="100" dirty="0">
                <a:solidFill>
                  <a:srgbClr val="000000"/>
                </a:solidFill>
                <a:highlight>
                  <a:srgbClr val="FF00FF"/>
                </a:highlight>
                <a:latin typeface="Times New Roman" panose="02020603050405020304" pitchFamily="18" charset="0"/>
                <a:cs typeface="Times New Roman" panose="02020603050405020304" pitchFamily="18" charset="0"/>
              </a:rPr>
              <a:t>Mr. Dawson</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our career counselor, helped connect these dots. On his whiteboard, my medical knowledge and art skills overlapped in a bright yellow circle labeled “</a:t>
            </a:r>
            <a:r>
              <a:rPr lang="en-US" altLang="zh-CN" b="1" kern="100" dirty="0">
                <a:solidFill>
                  <a:srgbClr val="FF0000"/>
                </a:solidFill>
                <a:latin typeface="Times New Roman" panose="02020603050405020304" pitchFamily="18" charset="0"/>
                <a:cs typeface="Times New Roman" panose="02020603050405020304" pitchFamily="18" charset="0"/>
              </a:rPr>
              <a:t>Medical Illustration</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 showed me job listings I never knew existed—graphic designers for science apps, 3D modelers for anatomy (</a:t>
            </a:r>
            <a:r>
              <a:rPr lang="zh-CN" altLang="en-US"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解剖</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classes. “</a:t>
            </a:r>
            <a:r>
              <a:rPr lang="en-US" altLang="zh-CN" b="1" kern="100" dirty="0">
                <a:solidFill>
                  <a:srgbClr val="FF0000"/>
                </a:solidFill>
                <a:latin typeface="Times New Roman" panose="02020603050405020304" pitchFamily="18" charset="0"/>
                <a:cs typeface="Times New Roman" panose="02020603050405020304" pitchFamily="18" charset="0"/>
              </a:rPr>
              <a:t>Your ‘impractical’ skill makes you stand out</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 said, pointing to my dragon drawing now used in pain management workshops.</a:t>
            </a:r>
            <a:endPar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buNone/>
            </a:pPr>
            <a:r>
              <a:rPr lang="en-US" altLang="zh-CN" b="1" kern="100" dirty="0">
                <a:solidFill>
                  <a:srgbClr val="000000"/>
                </a:solidFill>
                <a:highlight>
                  <a:srgbClr val="FFFF00"/>
                </a:highlight>
                <a:latin typeface="Times New Roman" panose="02020603050405020304" pitchFamily="18" charset="0"/>
                <a:cs typeface="Times New Roman" panose="02020603050405020304" pitchFamily="18" charset="0"/>
              </a:rPr>
              <a:t>Today</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b="1" kern="100" dirty="0">
                <a:solidFill>
                  <a:srgbClr val="FF0000"/>
                </a:solidFill>
                <a:latin typeface="Times New Roman" panose="02020603050405020304" pitchFamily="18" charset="0"/>
                <a:cs typeface="Times New Roman" panose="02020603050405020304" pitchFamily="18" charset="0"/>
              </a:rPr>
              <a:t>my microscope and paintbrushes share the same desk</a:t>
            </a:r>
            <a:r>
              <a:rPr lang="en-US" altLang="zh-CN"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same hands that once hesitated between them now create 3D models of viruses for vaccine education. Sometimes I teach young patients to draw their feelings instead of describing them. </a:t>
            </a:r>
            <a:r>
              <a:rPr lang="en-US" altLang="zh-CN" b="1" kern="100" dirty="0">
                <a:solidFill>
                  <a:srgbClr val="FF0000"/>
                </a:solidFill>
                <a:latin typeface="Times New Roman" panose="02020603050405020304" pitchFamily="18" charset="0"/>
                <a:cs typeface="Times New Roman" panose="02020603050405020304" pitchFamily="18" charset="0"/>
              </a:rPr>
              <a:t>My story isn’t about heart and reality canceling each other out—they just multiply possibilities.</a:t>
            </a:r>
            <a:endParaRPr lang="en-US" altLang="zh-CN" b="1" kern="100" dirty="0">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9929521" y="192850"/>
            <a:ext cx="2162951" cy="461665"/>
          </a:xfrm>
          <a:prstGeom prst="rect">
            <a:avLst/>
          </a:prstGeom>
          <a:solidFill>
            <a:srgbClr val="D6BEF9"/>
          </a:solidFill>
          <a:effectLst>
            <a:outerShdw blurRad="50800" dist="38100" dir="5400000" algn="t" rotWithShape="0">
              <a:prstClr val="black">
                <a:alpha val="40000"/>
              </a:prstClr>
            </a:outerShdw>
          </a:effectLst>
        </p:spPr>
        <p:txBody>
          <a:bodyPr wrap="square">
            <a:spAutoFit/>
          </a:bodyPr>
          <a:lstStyle/>
          <a:p>
            <a:pPr>
              <a:tabLst>
                <a:tab pos="457200" algn="l"/>
              </a:tabLst>
            </a:pPr>
            <a:r>
              <a:rPr lang="en-US" altLang="zh-CN" sz="2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In time order</a:t>
            </a:r>
            <a:endParaRPr lang="zh-CN" altLang="zh-CN" sz="24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9503423" y="802450"/>
            <a:ext cx="2688577" cy="738664"/>
          </a:xfrm>
          <a:prstGeom prst="rect">
            <a:avLst/>
          </a:prstGeom>
          <a:solidFill>
            <a:srgbClr val="D6BEF9"/>
          </a:solidFill>
          <a:effectLst>
            <a:outerShdw blurRad="50800" dist="38100" dir="5400000" algn="t" rotWithShape="0">
              <a:prstClr val="black">
                <a:alpha val="40000"/>
              </a:prstClr>
            </a:outerShdw>
          </a:effectLst>
        </p:spPr>
        <p:txBody>
          <a:bodyPr wrap="square">
            <a:spAutoFit/>
          </a:bodyPr>
          <a:lstStyle/>
          <a:p>
            <a:pPr>
              <a:tabLst>
                <a:tab pos="457200" algn="l"/>
              </a:tabLst>
            </a:pPr>
            <a:r>
              <a:rPr lang="en-US" altLang="zh-CN" sz="2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Conflict:</a:t>
            </a:r>
            <a:r>
              <a:rPr lang="zh-CN" altLang="en-US" b="1" dirty="0"/>
              <a:t>医学理性与艺术感性的直接冲突</a:t>
            </a:r>
            <a:endParaRPr lang="zh-CN" altLang="zh-CN" sz="24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9503423" y="1722946"/>
            <a:ext cx="2688577" cy="738664"/>
          </a:xfrm>
          <a:prstGeom prst="rect">
            <a:avLst/>
          </a:prstGeom>
          <a:solidFill>
            <a:srgbClr val="D6BEF9"/>
          </a:solidFill>
          <a:effectLst>
            <a:outerShdw blurRad="50800" dist="38100" dir="5400000" algn="t" rotWithShape="0">
              <a:prstClr val="black">
                <a:alpha val="40000"/>
              </a:prstClr>
            </a:outerShdw>
          </a:effectLst>
        </p:spPr>
        <p:txBody>
          <a:bodyPr wrap="square">
            <a:spAutoFit/>
          </a:bodyPr>
          <a:lstStyle/>
          <a:p>
            <a:pPr>
              <a:tabLst>
                <a:tab pos="457200" algn="l"/>
              </a:tabLst>
            </a:pPr>
            <a:r>
              <a:rPr lang="en-US" altLang="zh-CN" sz="2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Turning point:</a:t>
            </a:r>
            <a:r>
              <a:rPr lang="zh-CN" altLang="en-US" b="1" dirty="0"/>
              <a:t>艺术与科学并非割裂</a:t>
            </a:r>
            <a:endParaRPr lang="zh-CN" altLang="zh-CN" sz="24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9503423" y="2990914"/>
            <a:ext cx="2688577" cy="738664"/>
          </a:xfrm>
          <a:prstGeom prst="rect">
            <a:avLst/>
          </a:prstGeom>
          <a:solidFill>
            <a:srgbClr val="D6BEF9"/>
          </a:solidFill>
          <a:effectLst>
            <a:outerShdw blurRad="50800" dist="38100" dir="5400000" algn="t" rotWithShape="0">
              <a:prstClr val="black">
                <a:alpha val="40000"/>
              </a:prstClr>
            </a:outerShdw>
          </a:effectLst>
        </p:spPr>
        <p:txBody>
          <a:bodyPr wrap="square">
            <a:spAutoFit/>
          </a:bodyPr>
          <a:lstStyle/>
          <a:p>
            <a:pPr>
              <a:tabLst>
                <a:tab pos="457200" algn="l"/>
              </a:tabLst>
            </a:pPr>
            <a:r>
              <a:rPr lang="en-US" altLang="zh-CN" sz="2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Real surprise:</a:t>
            </a:r>
            <a:r>
              <a:rPr lang="zh-CN" altLang="en-US" b="1" dirty="0"/>
              <a:t>艺术转化为医学沟通工具</a:t>
            </a:r>
            <a:endParaRPr lang="zh-CN" altLang="zh-CN" sz="24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9503423" y="4277170"/>
            <a:ext cx="2688577" cy="1015663"/>
          </a:xfrm>
          <a:prstGeom prst="rect">
            <a:avLst/>
          </a:prstGeom>
          <a:solidFill>
            <a:srgbClr val="D6BEF9"/>
          </a:solidFill>
          <a:effectLst>
            <a:outerShdw blurRad="50800" dist="38100" dir="5400000" algn="t" rotWithShape="0">
              <a:prstClr val="black">
                <a:alpha val="40000"/>
              </a:prstClr>
            </a:outerShdw>
          </a:effectLst>
        </p:spPr>
        <p:txBody>
          <a:bodyPr wrap="square">
            <a:spAutoFit/>
          </a:bodyPr>
          <a:lstStyle/>
          <a:p>
            <a:pPr>
              <a:tabLst>
                <a:tab pos="457200" algn="l"/>
              </a:tabLst>
            </a:pPr>
            <a:r>
              <a:rPr lang="en-US" altLang="zh-CN" sz="2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Confirmation:</a:t>
            </a:r>
            <a:r>
              <a:rPr lang="zh-CN" altLang="en-US" b="1" dirty="0"/>
              <a:t>  “医学知识 </a:t>
            </a:r>
            <a:r>
              <a:rPr lang="en-US" altLang="zh-CN" b="1" dirty="0"/>
              <a:t>+ </a:t>
            </a:r>
            <a:r>
              <a:rPr lang="zh-CN" altLang="en-US" b="1" dirty="0"/>
              <a:t>艺术技能 </a:t>
            </a:r>
            <a:r>
              <a:rPr lang="en-US" altLang="zh-CN" b="1" dirty="0"/>
              <a:t>= </a:t>
            </a:r>
            <a:r>
              <a:rPr lang="zh-CN" altLang="en-US" b="1" dirty="0"/>
              <a:t>医学插画”</a:t>
            </a:r>
            <a:endParaRPr lang="zh-CN" altLang="zh-CN" sz="24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11" name="文本框 10"/>
          <p:cNvSpPr txBox="1"/>
          <p:nvPr/>
        </p:nvSpPr>
        <p:spPr>
          <a:xfrm>
            <a:off x="9503423" y="5508562"/>
            <a:ext cx="2688577" cy="1015663"/>
          </a:xfrm>
          <a:prstGeom prst="rect">
            <a:avLst/>
          </a:prstGeom>
          <a:solidFill>
            <a:srgbClr val="D6BEF9"/>
          </a:solidFill>
          <a:effectLst>
            <a:outerShdw blurRad="50800" dist="38100" dir="5400000" algn="t" rotWithShape="0">
              <a:prstClr val="black">
                <a:alpha val="40000"/>
              </a:prstClr>
            </a:outerShdw>
          </a:effectLst>
        </p:spPr>
        <p:txBody>
          <a:bodyPr wrap="square">
            <a:spAutoFit/>
          </a:bodyPr>
          <a:lstStyle/>
          <a:p>
            <a:pPr>
              <a:tabLst>
                <a:tab pos="457200" algn="l"/>
              </a:tabLst>
            </a:pPr>
            <a:r>
              <a:rPr lang="en-US" altLang="zh-CN" sz="2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Conclusion:</a:t>
            </a:r>
            <a:r>
              <a:rPr lang="zh-CN" altLang="en-US" b="1" dirty="0"/>
              <a:t>心（艺术）与现实（医学）并非相互排斥</a:t>
            </a:r>
            <a:endParaRPr lang="zh-CN" altLang="zh-C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11"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5v0vevt">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5v0vevt">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42284</Words>
  <Application>WPS 演示</Application>
  <PresentationFormat>宽屏</PresentationFormat>
  <Paragraphs>879</Paragraphs>
  <Slides>41</Slides>
  <Notes>2</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41</vt:i4>
      </vt:variant>
    </vt:vector>
  </HeadingPairs>
  <TitlesOfParts>
    <vt:vector size="63" baseType="lpstr">
      <vt:lpstr>Arial</vt:lpstr>
      <vt:lpstr>宋体</vt:lpstr>
      <vt:lpstr>Wingdings</vt:lpstr>
      <vt:lpstr>微软雅黑</vt:lpstr>
      <vt:lpstr>Perpetua Titling MT</vt:lpstr>
      <vt:lpstr>Microsoft JhengHei Light</vt:lpstr>
      <vt:lpstr>Calibri</vt:lpstr>
      <vt:lpstr>等线</vt:lpstr>
      <vt:lpstr>Century Gothic</vt:lpstr>
      <vt:lpstr>微软雅黑 Light</vt:lpstr>
      <vt:lpstr>Times New Roman</vt:lpstr>
      <vt:lpstr>Arial</vt:lpstr>
      <vt:lpstr>Calibri</vt:lpstr>
      <vt:lpstr>PMingLiU-ExtB</vt:lpstr>
      <vt:lpstr>Arial Unicode MS</vt:lpstr>
      <vt:lpstr>楷体</vt:lpstr>
      <vt:lpstr>Yu Gothic UI</vt:lpstr>
      <vt:lpstr>HelveticaNeue</vt:lpstr>
      <vt:lpstr>华文新魏</vt:lpstr>
      <vt:lpstr>Segoe Print</vt:lpstr>
      <vt:lpstr>主题</vt:lpstr>
      <vt:lpstr>1_主题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Nora</dc:creator>
  <cp:lastModifiedBy>Administrator</cp:lastModifiedBy>
  <cp:revision>31</cp:revision>
  <dcterms:created xsi:type="dcterms:W3CDTF">2025-02-27T03:05:00Z</dcterms:created>
  <dcterms:modified xsi:type="dcterms:W3CDTF">2025-04-27T08:21:12Z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