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7" r:id="rId3"/>
    <p:sldId id="256" r:id="rId4"/>
    <p:sldId id="260" r:id="rId5"/>
    <p:sldId id="258" r:id="rId6"/>
    <p:sldId id="265" r:id="rId7"/>
    <p:sldId id="264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31F39-6BC6-47BD-97D0-A967F606DC0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3329-4806-44D0-B4D0-123A3F169B1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31F39-6BC6-47BD-97D0-A967F606DC0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3329-4806-44D0-B4D0-123A3F169B1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31F39-6BC6-47BD-97D0-A967F606DC0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3329-4806-44D0-B4D0-123A3F169B1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31F39-6BC6-47BD-97D0-A967F606DC0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3329-4806-44D0-B4D0-123A3F169B1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31F39-6BC6-47BD-97D0-A967F606DC0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3329-4806-44D0-B4D0-123A3F169B1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31F39-6BC6-47BD-97D0-A967F606DC0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3329-4806-44D0-B4D0-123A3F169B1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31F39-6BC6-47BD-97D0-A967F606DC07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3329-4806-44D0-B4D0-123A3F169B1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31F39-6BC6-47BD-97D0-A967F606DC0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3329-4806-44D0-B4D0-123A3F169B1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31F39-6BC6-47BD-97D0-A967F606DC07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3329-4806-44D0-B4D0-123A3F169B1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31F39-6BC6-47BD-97D0-A967F606DC0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3329-4806-44D0-B4D0-123A3F169B1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31F39-6BC6-47BD-97D0-A967F606DC0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3329-4806-44D0-B4D0-123A3F169B1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31F39-6BC6-47BD-97D0-A967F606DC0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53329-4806-44D0-B4D0-123A3F169B1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矩形 1"/>
          <p:cNvSpPr>
            <a:spLocks noChangeArrowheads="1"/>
          </p:cNvSpPr>
          <p:nvPr/>
        </p:nvSpPr>
        <p:spPr bwMode="auto">
          <a:xfrm>
            <a:off x="762000" y="1246505"/>
            <a:ext cx="6538595" cy="5015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solidFill>
                  <a:srgbClr val="FF0000"/>
                </a:solidFill>
                <a:latin typeface="HelveticaNeue" panose="02000503000000020004" pitchFamily="2" charset="0"/>
              </a:rPr>
              <a:t>感恩遇见，相互成就，本课件资料仅供您个人参考、教学使用，严禁自行在网络传播，违者依知识产权法追究法律责任。</a:t>
            </a:r>
            <a:endParaRPr lang="en-US" altLang="zh-CN" sz="4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4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solidFill>
                  <a:srgbClr val="FF0000"/>
                </a:solidFill>
                <a:latin typeface="HelveticaNeue" panose="02000503000000020004" pitchFamily="2" charset="0"/>
              </a:rPr>
              <a:t>更多教学资源请关注</a:t>
            </a:r>
            <a:endParaRPr lang="en-US" altLang="zh-CN" sz="4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solidFill>
                  <a:srgbClr val="FF0000"/>
                </a:solidFill>
                <a:latin typeface="HelveticaNeue" panose="02000503000000020004" pitchFamily="2" charset="0"/>
              </a:rPr>
              <a:t>公众号：溯恩高中英语</a:t>
            </a:r>
            <a:endParaRPr lang="zh-CN" altLang="en-US" sz="4000" b="1">
              <a:solidFill>
                <a:srgbClr val="FF0000"/>
              </a:solidFill>
              <a:latin typeface="HelveticaNeue" panose="02000503000000020004" pitchFamily="2" charset="0"/>
            </a:endParaRPr>
          </a:p>
        </p:txBody>
      </p:sp>
      <p:pic>
        <p:nvPicPr>
          <p:cNvPr id="14338" name="图片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1385" y="2273935"/>
            <a:ext cx="3359150" cy="335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矩形 3"/>
          <p:cNvSpPr>
            <a:spLocks noChangeArrowheads="1"/>
          </p:cNvSpPr>
          <p:nvPr/>
        </p:nvSpPr>
        <p:spPr bwMode="auto">
          <a:xfrm>
            <a:off x="7311390" y="1616710"/>
            <a:ext cx="3603625" cy="706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latin typeface="华文新魏" panose="02010800040101010101" pitchFamily="2" charset="-122"/>
              </a:rPr>
              <a:t>知识产权声明</a:t>
            </a:r>
            <a:endParaRPr lang="zh-CN" altLang="en-US" sz="4000" b="1">
              <a:latin typeface="华文新魏" panose="02010800040101010101" pitchFamily="2" charset="-122"/>
            </a:endParaRPr>
          </a:p>
        </p:txBody>
      </p:sp>
      <p:pic>
        <p:nvPicPr>
          <p:cNvPr id="12" name="图片 11" descr="水印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86295" y="63500"/>
            <a:ext cx="4902200" cy="1586865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756606" y="165533"/>
            <a:ext cx="10678212" cy="645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Episode  2: The Waterfall Cave</a:t>
            </a:r>
            <a:endParaRPr lang="en-US" altLang="zh-CN" sz="3600" b="1" dirty="0">
              <a:solidFill>
                <a:srgbClr val="FF0000"/>
              </a:solidFill>
              <a:latin typeface="Times New Roman" panose="02020603050405020304" pitchFamily="18" charset="0"/>
              <a:sym typeface="宋体" panose="02010600030101010101" pitchFamily="2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28675" y="972185"/>
            <a:ext cx="10534015" cy="56134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-91042" y="1592"/>
            <a:ext cx="12452809" cy="68776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34340" marR="923290" algn="l">
              <a:spcBef>
                <a:spcPts val="180"/>
              </a:spcBef>
              <a:spcAft>
                <a:spcPts val="0"/>
              </a:spcAft>
            </a:pPr>
            <a:r>
              <a:rPr lang="en-US" altLang="zh-CN" sz="2800" b="1" kern="0" dirty="0"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Part 1 quiz</a:t>
            </a:r>
            <a:endParaRPr lang="en-US" altLang="zh-CN" sz="2800" b="1" kern="0" dirty="0">
              <a:effectLst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434340" marR="923290" algn="l">
              <a:spcBef>
                <a:spcPts val="180"/>
              </a:spcBef>
              <a:spcAft>
                <a:spcPts val="0"/>
              </a:spcAft>
            </a:pPr>
            <a:r>
              <a:rPr lang="en-US" altLang="zh-CN" sz="2800" b="1" kern="0" dirty="0"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1.What did Monkey find in the cave?</a:t>
            </a:r>
            <a:endParaRPr lang="en-US" altLang="zh-CN" sz="2800" b="1" kern="0" dirty="0">
              <a:effectLst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434340" marR="923290" algn="l">
              <a:spcBef>
                <a:spcPts val="180"/>
              </a:spcBef>
              <a:spcAft>
                <a:spcPts val="0"/>
              </a:spcAft>
            </a:pPr>
            <a:r>
              <a:rPr lang="en-US" altLang="zh-CN" sz="2800" b="1" kern="0" dirty="0"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A.bedrooms    B.spiders    C.a lake</a:t>
            </a:r>
            <a:endParaRPr lang="en-US" altLang="zh-CN" sz="2800" b="1" kern="0" dirty="0">
              <a:effectLst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434340" marR="923290" algn="l">
              <a:spcBef>
                <a:spcPts val="180"/>
              </a:spcBef>
              <a:spcAft>
                <a:spcPts val="0"/>
              </a:spcAft>
            </a:pPr>
            <a:r>
              <a:rPr lang="en-US" altLang="zh-CN" sz="2800" b="1" kern="0" dirty="0"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2.What did the monkeys do in the cave?</a:t>
            </a:r>
            <a:endParaRPr lang="en-US" altLang="zh-CN" sz="2800" b="1" kern="0" dirty="0">
              <a:effectLst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434340" marR="923290" algn="l">
              <a:spcBef>
                <a:spcPts val="180"/>
              </a:spcBef>
              <a:spcAft>
                <a:spcPts val="0"/>
              </a:spcAft>
            </a:pPr>
            <a:r>
              <a:rPr lang="en-US" altLang="zh-CN" sz="2800" b="1" kern="0" dirty="0"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A.They argued and fought.   B.They played games.    </a:t>
            </a:r>
            <a:endParaRPr lang="en-US" altLang="zh-CN" sz="2800" b="1" kern="0" dirty="0">
              <a:effectLst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434340" marR="923290" algn="l">
              <a:spcBef>
                <a:spcPts val="180"/>
              </a:spcBef>
              <a:spcAft>
                <a:spcPts val="0"/>
              </a:spcAft>
            </a:pPr>
            <a:r>
              <a:rPr lang="en-US" altLang="zh-CN" sz="2800" b="1" kern="0" dirty="0"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C.They broke everything.</a:t>
            </a:r>
            <a:endParaRPr lang="en-US" altLang="zh-CN" sz="2800" b="1" kern="0" dirty="0">
              <a:effectLst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434340" marR="923290" algn="l">
              <a:spcBef>
                <a:spcPts val="180"/>
              </a:spcBef>
              <a:spcAft>
                <a:spcPts val="0"/>
              </a:spcAft>
            </a:pPr>
            <a:r>
              <a:rPr lang="en-US" altLang="zh-CN" sz="2800" b="1" kern="0" dirty="0"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3.Why did everyone bow to Monkey?</a:t>
            </a:r>
            <a:endParaRPr lang="en-US" altLang="zh-CN" sz="2800" b="1" kern="0" dirty="0">
              <a:effectLst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434340" marR="923290" algn="l">
              <a:spcBef>
                <a:spcPts val="180"/>
              </a:spcBef>
              <a:spcAft>
                <a:spcPts val="0"/>
              </a:spcAft>
            </a:pPr>
            <a:r>
              <a:rPr lang="en-US" altLang="zh-CN" sz="2800" b="1" kern="0" dirty="0"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A.He gave everyone money.  B.He was really big and scary.  </a:t>
            </a:r>
            <a:endParaRPr lang="en-US" altLang="zh-CN" sz="2800" b="1" kern="0" dirty="0">
              <a:effectLst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434340" marR="923290" algn="l">
              <a:spcBef>
                <a:spcPts val="180"/>
              </a:spcBef>
              <a:spcAft>
                <a:spcPts val="0"/>
              </a:spcAft>
            </a:pPr>
            <a:r>
              <a:rPr lang="en-US" altLang="zh-CN" sz="2800" b="1" kern="0" dirty="0"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C.He found the cave.</a:t>
            </a:r>
            <a:endParaRPr lang="en-US" altLang="zh-CN" sz="2800" b="1" kern="0" dirty="0">
              <a:effectLst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434340" marR="923290" algn="l">
              <a:spcBef>
                <a:spcPts val="180"/>
              </a:spcBef>
              <a:spcAft>
                <a:spcPts val="0"/>
              </a:spcAft>
            </a:pPr>
            <a:r>
              <a:rPr lang="en-US" altLang="zh-CN" sz="2800" b="1" kern="0" dirty="0"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4.Why was Monkey sad?</a:t>
            </a:r>
            <a:endParaRPr lang="en-US" altLang="zh-CN" sz="2800" b="1" kern="0" dirty="0">
              <a:effectLst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434340" marR="923290" algn="l">
              <a:spcBef>
                <a:spcPts val="180"/>
              </a:spcBef>
              <a:spcAft>
                <a:spcPts val="0"/>
              </a:spcAft>
            </a:pPr>
            <a:r>
              <a:rPr lang="en-US" altLang="zh-CN" sz="2800" b="1" kern="0" dirty="0"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A.He wanted to live forever.  B.He didn't get enough food. </a:t>
            </a:r>
            <a:endParaRPr lang="en-US" altLang="zh-CN" sz="2800" b="1" kern="0" dirty="0">
              <a:effectLst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434340" marR="923290" algn="l">
              <a:spcBef>
                <a:spcPts val="180"/>
              </a:spcBef>
              <a:spcAft>
                <a:spcPts val="0"/>
              </a:spcAft>
            </a:pPr>
            <a:r>
              <a:rPr lang="en-US" altLang="zh-CN" sz="2800" b="1" kern="0" dirty="0"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C.He wanted more friends.</a:t>
            </a:r>
            <a:endParaRPr lang="en-US" altLang="zh-CN" sz="2800" b="1" kern="0" dirty="0">
              <a:effectLst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434340" marR="923290" algn="l">
              <a:spcBef>
                <a:spcPts val="180"/>
              </a:spcBef>
              <a:spcAft>
                <a:spcPts val="0"/>
              </a:spcAft>
            </a:pPr>
            <a:r>
              <a:rPr lang="en-US" altLang="zh-CN" sz="2800" b="1" kern="0" dirty="0"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5.What are sages?</a:t>
            </a:r>
            <a:endParaRPr lang="en-US" altLang="zh-CN" sz="2800" b="1" kern="0" dirty="0">
              <a:effectLst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434340" marR="923290" algn="l">
              <a:spcBef>
                <a:spcPts val="180"/>
              </a:spcBef>
              <a:spcAft>
                <a:spcPts val="0"/>
              </a:spcAft>
            </a:pPr>
            <a:r>
              <a:rPr lang="en-US" altLang="zh-CN" sz="2800" b="1" kern="0" dirty="0"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A.very young people   B.very wise people    C.very rich people</a:t>
            </a:r>
            <a:endParaRPr lang="en-US" altLang="zh-CN" sz="2800" b="1" kern="0" dirty="0">
              <a:effectLst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434340" marR="923290" algn="l">
              <a:spcBef>
                <a:spcPts val="180"/>
              </a:spcBef>
              <a:spcAft>
                <a:spcPts val="0"/>
              </a:spcAft>
            </a:pPr>
            <a:r>
              <a:rPr lang="en-US" altLang="zh-CN" sz="2800" b="1" kern="0" dirty="0"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Keys:AACAB</a:t>
            </a:r>
            <a:endParaRPr lang="en-US" altLang="zh-CN" sz="2800" b="1" kern="0" dirty="0">
              <a:effectLst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12" name="图片 11" descr="水印"/>
          <p:cNvPicPr>
            <a:picLocks noChangeAspect="1"/>
          </p:cNvPicPr>
          <p:nvPr userDrawn="1"/>
        </p:nvPicPr>
        <p:blipFill>
          <a:blip r:embed="rId1"/>
          <a:stretch>
            <a:fillRect/>
          </a:stretch>
        </p:blipFill>
        <p:spPr>
          <a:xfrm>
            <a:off x="7186295" y="63500"/>
            <a:ext cx="4902200" cy="158686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5" name="文本框 1384"/>
          <p:cNvSpPr txBox="1"/>
          <p:nvPr/>
        </p:nvSpPr>
        <p:spPr>
          <a:xfrm>
            <a:off x="246380" y="40640"/>
            <a:ext cx="11553825" cy="8299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b="1" kern="0" dirty="0">
                <a:latin typeface="Tahoma" panose="020B0604030504040204" pitchFamily="34" charset="0"/>
                <a:ea typeface="等线" panose="02010600030101010101" pitchFamily="2" charset="-122"/>
              </a:rPr>
              <a:t>Part 2 vocabulary</a:t>
            </a:r>
            <a:endParaRPr lang="zh-CN" altLang="zh-CN" sz="2400" b="1" kern="0" dirty="0">
              <a:latin typeface="Tahoma" panose="020B0604030504040204" pitchFamily="34" charset="0"/>
              <a:ea typeface="Tahoma" panose="020B0604030504040204" pitchFamily="34" charset="0"/>
            </a:endParaRPr>
          </a:p>
          <a:p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图片 3"/>
          <p:cNvPicPr/>
          <p:nvPr/>
        </p:nvPicPr>
        <p:blipFill>
          <a:blip r:embed="rId1"/>
          <a:stretch>
            <a:fillRect/>
          </a:stretch>
        </p:blipFill>
        <p:spPr>
          <a:xfrm>
            <a:off x="3556000" y="-2031047"/>
            <a:ext cx="7248525" cy="95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" name="图片 7"/>
          <p:cNvPicPr/>
          <p:nvPr/>
        </p:nvPicPr>
        <p:blipFill>
          <a:blip r:embed="rId1"/>
          <a:stretch>
            <a:fillRect/>
          </a:stretch>
        </p:blipFill>
        <p:spPr>
          <a:xfrm>
            <a:off x="3556000" y="277813"/>
            <a:ext cx="7248525" cy="95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" name="图片 19"/>
          <p:cNvPicPr/>
          <p:nvPr/>
        </p:nvPicPr>
        <p:blipFill>
          <a:blip r:embed="rId1"/>
          <a:stretch>
            <a:fillRect/>
          </a:stretch>
        </p:blipFill>
        <p:spPr>
          <a:xfrm>
            <a:off x="3556000" y="7204393"/>
            <a:ext cx="7248525" cy="95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" name="图片 22"/>
          <p:cNvPicPr/>
          <p:nvPr/>
        </p:nvPicPr>
        <p:blipFill>
          <a:blip r:embed="rId1"/>
          <a:stretch>
            <a:fillRect/>
          </a:stretch>
        </p:blipFill>
        <p:spPr>
          <a:xfrm>
            <a:off x="3556000" y="8488997"/>
            <a:ext cx="7248525" cy="95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0" name="文本框 99"/>
          <p:cNvSpPr txBox="1"/>
          <p:nvPr/>
        </p:nvSpPr>
        <p:spPr>
          <a:xfrm>
            <a:off x="-43180" y="499745"/>
            <a:ext cx="11778615" cy="5692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309245" indent="-309245" algn="l"/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. land  [lænd] v. </a:t>
            </a:r>
            <a:r>
              <a:rPr lang="zh-CN" sz="2800" b="0">
                <a:latin typeface="Times New Roman" panose="02020603050405020304" pitchFamily="18" charset="0"/>
                <a:cs typeface="Times New Roman" panose="02020603050405020304" pitchFamily="18" charset="0"/>
              </a:rPr>
              <a:t>降落，登陆   </a:t>
            </a:r>
            <a:endParaRPr lang="zh-CN" sz="28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9245" indent="-309245" algn="l"/>
            <a:r>
              <a:rPr lang="zh-CN" sz="2800" b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800" b="0">
                <a:latin typeface="Times New Roman" panose="02020603050405020304" pitchFamily="18" charset="0"/>
                <a:cs typeface="Times New Roman" panose="02020603050405020304" pitchFamily="18" charset="0"/>
              </a:rPr>
              <a:t>Monkey splashed through the waterfall and landed in a large cave.</a:t>
            </a:r>
            <a:endParaRPr lang="en-US" sz="28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9245" indent="-309245" algn="l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2. moss [mɒs] n. </a:t>
            </a:r>
            <a:r>
              <a:rPr lang="zh-CN" sz="2800" b="0">
                <a:latin typeface="Times New Roman" panose="02020603050405020304" pitchFamily="18" charset="0"/>
                <a:cs typeface="Times New Roman" panose="02020603050405020304" pitchFamily="18" charset="0"/>
              </a:rPr>
              <a:t>苔藓，地⾐   </a:t>
            </a:r>
            <a:r>
              <a:rPr lang="en-US" sz="2800" b="0">
                <a:latin typeface="Times New Roman" panose="02020603050405020304" pitchFamily="18" charset="0"/>
                <a:cs typeface="Times New Roman" panose="02020603050405020304" pitchFamily="18" charset="0"/>
              </a:rPr>
              <a:t>Moss covered the walls.</a:t>
            </a:r>
            <a:endParaRPr lang="en-US" sz="28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9245" indent="-309245" algn="l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3. glowing [ˈɡləʊɪŋ] adj. </a:t>
            </a:r>
            <a:r>
              <a:rPr lang="zh-CN" sz="2800" b="0">
                <a:latin typeface="Times New Roman" panose="02020603050405020304" pitchFamily="18" charset="0"/>
                <a:cs typeface="Times New Roman" panose="02020603050405020304" pitchFamily="18" charset="0"/>
              </a:rPr>
              <a:t>鲜艳的，鲜明的，炽热的</a:t>
            </a:r>
            <a:r>
              <a:rPr lang="en-US" sz="2800" b="0">
                <a:latin typeface="Times New Roman" panose="02020603050405020304" pitchFamily="18" charset="0"/>
                <a:cs typeface="Times New Roman" panose="02020603050405020304" pitchFamily="18" charset="0"/>
              </a:rPr>
              <a:t>A stream flowed through the cave, and glowing light and mist filled the air.</a:t>
            </a:r>
            <a:endParaRPr lang="en-US" sz="28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9245" indent="-309245" algn="l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4. cozy [ˈkəʊzi]  adj.</a:t>
            </a:r>
            <a:r>
              <a:rPr lang="en-US" sz="2800" b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sz="2800" b="0">
                <a:latin typeface="Times New Roman" panose="02020603050405020304" pitchFamily="18" charset="0"/>
                <a:cs typeface="Times New Roman" panose="02020603050405020304" pitchFamily="18" charset="0"/>
              </a:rPr>
              <a:t>房间或者家⾥</a:t>
            </a:r>
            <a:r>
              <a:rPr lang="en-US" sz="2800" b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sz="2800" b="0">
                <a:latin typeface="Times New Roman" panose="02020603050405020304" pitchFamily="18" charset="0"/>
                <a:cs typeface="Times New Roman" panose="02020603050405020304" pitchFamily="18" charset="0"/>
              </a:rPr>
              <a:t>舒适的，惬意的 </a:t>
            </a:r>
            <a:endParaRPr lang="zh-CN" sz="28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9245" indent="-309245" algn="l"/>
            <a:r>
              <a:rPr lang="zh-CN" sz="2800" b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800" b="0">
                <a:latin typeface="Times New Roman" panose="02020603050405020304" pitchFamily="18" charset="0"/>
                <a:cs typeface="Times New Roman" panose="02020603050405020304" pitchFamily="18" charset="0"/>
              </a:rPr>
              <a:t>Deeper in the cave, Monkey found bedrooms with cozy beds.</a:t>
            </a:r>
            <a:endParaRPr lang="en-US" sz="28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70205" indent="-370205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5. fold [fəʊld] v.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1. </a:t>
            </a:r>
            <a:r>
              <a:rPr lang="zh-CN" sz="28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弯曲着，⼸着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(</a:t>
            </a:r>
            <a:r>
              <a:rPr lang="zh-CN" sz="28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脚，⾝体等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)</a:t>
            </a:r>
            <a:r>
              <a:rPr lang="zh-CN" sz="28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，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(2. </a:t>
            </a:r>
            <a:r>
              <a:rPr lang="zh-CN" sz="28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折叠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(</a:t>
            </a:r>
            <a:r>
              <a:rPr lang="zh-CN" sz="28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纸，布等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))Monkey his friends for a moment and then folded his arms.</a:t>
            </a:r>
            <a:endParaRPr lang="en-US" sz="28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70205" indent="-370205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6. hail [heɪl] vt.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1. </a:t>
            </a:r>
            <a:r>
              <a:rPr lang="zh-CN" sz="28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欢呼，喝采，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(2. </a:t>
            </a:r>
            <a:r>
              <a:rPr lang="zh-CN" sz="28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⼤声招呼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(</a:t>
            </a:r>
            <a:r>
              <a:rPr lang="zh-CN" sz="28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车辆、⼈等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)</a:t>
            </a:r>
            <a:r>
              <a:rPr lang="zh-CN" sz="28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，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3. </a:t>
            </a:r>
            <a:r>
              <a:rPr lang="zh-CN" sz="28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雹，冰雹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)He bowed to Monkey and said, "All hail the Monkey King."</a:t>
            </a:r>
            <a:endParaRPr lang="en-US" sz="28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70205" indent="-370205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all hail </a:t>
            </a:r>
            <a:r>
              <a:rPr lang="zh-CN" sz="28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万岁！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He bowed to Monkey and said, " All hail the Monkey King."</a:t>
            </a:r>
            <a:endParaRPr lang="en-US" sz="28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9245" indent="-309245" algn="l"/>
            <a:endParaRPr lang="en-US" altLang="en-US" sz="28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表格 1"/>
          <p:cNvGraphicFramePr/>
          <p:nvPr/>
        </p:nvGraphicFramePr>
        <p:xfrm>
          <a:off x="3556000" y="6217920"/>
          <a:ext cx="0" cy="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0"/>
                <a:gridCol w="0"/>
              </a:tblGrid>
              <a:tr h="0">
                <a:tc>
                  <a:txBody>
                    <a:bodyPr/>
                    <a:p>
                      <a:pPr indent="0">
                        <a:buNone/>
                      </a:pPr>
                      <a:endParaRPr lang="zh-CN" altLang="en-US" b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p>
                      <a:pPr indent="0">
                        <a:buNone/>
                      </a:pPr>
                      <a:endParaRPr lang="zh-CN" alt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zh-CN" altLang="en-US"/>
                    </a:p>
                  </a:txBody>
                  <a:tcPr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2" name="图片 11" descr="水印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86295" y="63500"/>
            <a:ext cx="4902200" cy="158686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279400" y="489585"/>
            <a:ext cx="11632565" cy="42462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370205" indent="-370205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7. feast [fiːst] n.  </a:t>
            </a:r>
            <a:r>
              <a:rPr lang="zh-CN" sz="28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盛宴，筵席  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One night the monkeys and apes had a huge feast.</a:t>
            </a:r>
            <a:endParaRPr lang="en-US" sz="28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70205" indent="-370205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8. throne [θrəʊn] n. </a:t>
            </a:r>
            <a:r>
              <a:rPr lang="zh-CN" sz="28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王位，王座  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Monkey sat on his throne and smiled.</a:t>
            </a:r>
            <a:endParaRPr lang="en-US" sz="28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70205" indent="-370205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9. fade [feɪd] v.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1. </a:t>
            </a:r>
            <a:r>
              <a:rPr lang="zh-CN" sz="28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逐渐消失，逐渐变弱，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(2. (</a:t>
            </a:r>
            <a:r>
              <a:rPr lang="zh-CN" sz="28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颜⾊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)</a:t>
            </a:r>
            <a:r>
              <a:rPr lang="zh-CN" sz="28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退⾊，褪去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)  But then his smile faded.</a:t>
            </a:r>
            <a:endParaRPr lang="en-US" sz="28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70205" indent="-370205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10. frown [fraʊn] vt.&amp; vi.</a:t>
            </a:r>
            <a:r>
              <a:rPr lang="zh-CN" sz="28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皱眉 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Soon he was frowning.</a:t>
            </a:r>
            <a:endParaRPr lang="en-US" sz="28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70205" indent="-370205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11. light up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(</a:t>
            </a:r>
            <a:r>
              <a:rPr lang="zh-CN" sz="28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眼神等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)</a:t>
            </a:r>
            <a:r>
              <a:rPr lang="zh-CN" sz="28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发亮，⾯露喜⾊  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The gibbon's eyes lit up.</a:t>
            </a:r>
            <a:endParaRPr lang="en-US" sz="28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70205" indent="-370205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12. sage [seɪdʒ] n. </a:t>
            </a:r>
            <a:r>
              <a:rPr lang="zh-CN" sz="28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圣⼈，圣贤  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Then you must study with a sage.</a:t>
            </a:r>
            <a:endParaRPr lang="en-US" sz="28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70205" indent="-370205"/>
            <a:endParaRPr lang="en-US" sz="28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70205" indent="-370205"/>
            <a:r>
              <a:rPr lang="zh-CN" altLang="en-US"/>
              <a:t> </a:t>
            </a:r>
            <a:endParaRPr lang="zh-CN" altLang="en-US"/>
          </a:p>
        </p:txBody>
      </p:sp>
      <p:pic>
        <p:nvPicPr>
          <p:cNvPr id="12" name="图片 11" descr="水印"/>
          <p:cNvPicPr>
            <a:picLocks noChangeAspect="1"/>
          </p:cNvPicPr>
          <p:nvPr userDrawn="1"/>
        </p:nvPicPr>
        <p:blipFill>
          <a:blip r:embed="rId1"/>
          <a:stretch>
            <a:fillRect/>
          </a:stretch>
        </p:blipFill>
        <p:spPr>
          <a:xfrm>
            <a:off x="7186295" y="63500"/>
            <a:ext cx="4902200" cy="158686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1" name="文本框 3"/>
          <p:cNvSpPr txBox="1"/>
          <p:nvPr/>
        </p:nvSpPr>
        <p:spPr>
          <a:xfrm>
            <a:off x="158115" y="230505"/>
            <a:ext cx="11863070" cy="600075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3200" b="1" dirty="0">
                <a:solidFill>
                  <a:srgbClr val="0000CC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Part 3 sentences</a:t>
            </a:r>
            <a:endParaRPr lang="en-US" altLang="zh-CN" sz="3200" b="1" dirty="0">
              <a:solidFill>
                <a:srgbClr val="0000CC"/>
              </a:solidFill>
              <a:latin typeface="Times New Roman" panose="02020603050405020304" pitchFamily="18" charset="0"/>
              <a:sym typeface="宋体" panose="02010600030101010101" pitchFamily="2" charset="-122"/>
            </a:endParaRPr>
          </a:p>
          <a:p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1.Monkey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splashed 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through the waterfall and landed in a large cave.</a:t>
            </a:r>
            <a:endParaRPr lang="en-US" altLang="zh-CN" sz="3200" b="1" dirty="0">
              <a:latin typeface="Times New Roman" panose="02020603050405020304" pitchFamily="18" charset="0"/>
              <a:ea typeface="宋体" panose="02010600030101010101" pitchFamily="2" charset="-122"/>
              <a:sym typeface="宋体" panose="02010600030101010101" pitchFamily="2" charset="-122"/>
            </a:endParaRPr>
          </a:p>
          <a:p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2.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His eyes opened wide.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sym typeface="宋体" panose="02010600030101010101" pitchFamily="2" charset="-122"/>
            </a:endParaRPr>
          </a:p>
          <a:p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3.A fireplace sat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against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 one wall.</a:t>
            </a:r>
            <a:endParaRPr lang="en-US" altLang="zh-CN" sz="3200" b="1" dirty="0">
              <a:latin typeface="Times New Roman" panose="02020603050405020304" pitchFamily="18" charset="0"/>
              <a:ea typeface="宋体" panose="02010600030101010101" pitchFamily="2" charset="-122"/>
              <a:sym typeface="宋体" panose="02010600030101010101" pitchFamily="2" charset="-122"/>
            </a:endParaRPr>
          </a:p>
          <a:p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墙边上有个壁炉。</a:t>
            </a:r>
            <a:endParaRPr lang="en-US" altLang="zh-CN" sz="3200" b="1" dirty="0">
              <a:latin typeface="Times New Roman" panose="02020603050405020304" pitchFamily="18" charset="0"/>
              <a:ea typeface="宋体" panose="02010600030101010101" pitchFamily="2" charset="-122"/>
              <a:sym typeface="宋体" panose="02010600030101010101" pitchFamily="2" charset="-122"/>
            </a:endParaRPr>
          </a:p>
          <a:p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4.Monkey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shot out of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 the waterfall and landed in front of the group.</a:t>
            </a:r>
            <a:endParaRPr lang="en-US" altLang="zh-CN" sz="3200" b="1" dirty="0">
              <a:latin typeface="Times New Roman" panose="02020603050405020304" pitchFamily="18" charset="0"/>
              <a:ea typeface="宋体" panose="02010600030101010101" pitchFamily="2" charset="-122"/>
              <a:sym typeface="宋体" panose="02010600030101010101" pitchFamily="2" charset="-122"/>
            </a:endParaRPr>
          </a:p>
          <a:p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5.Monkey watched his friends for a moment and then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folded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his arms.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sym typeface="宋体" panose="02010600030101010101" pitchFamily="2" charset="-122"/>
            </a:endParaRPr>
          </a:p>
          <a:p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6.His smile faded. Soon he was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frown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ing.</a:t>
            </a:r>
            <a:endParaRPr lang="en-US" altLang="zh-CN" sz="3200" b="1" dirty="0">
              <a:latin typeface="Times New Roman" panose="02020603050405020304" pitchFamily="18" charset="0"/>
              <a:ea typeface="宋体" panose="02010600030101010101" pitchFamily="2" charset="-122"/>
              <a:sym typeface="宋体" panose="02010600030101010101" pitchFamily="2" charset="-122"/>
            </a:endParaRPr>
          </a:p>
          <a:p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7.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The gibbon's eyes lit up.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sym typeface="宋体" panose="02010600030101010101" pitchFamily="2" charset="-122"/>
            </a:endParaRPr>
          </a:p>
          <a:p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8.The gibbon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rubbed his chin. 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pic>
        <p:nvPicPr>
          <p:cNvPr id="12" name="图片 11" descr="水印"/>
          <p:cNvPicPr>
            <a:picLocks noChangeAspect="1"/>
          </p:cNvPicPr>
          <p:nvPr userDrawn="1"/>
        </p:nvPicPr>
        <p:blipFill>
          <a:blip r:embed="rId1"/>
          <a:stretch>
            <a:fillRect/>
          </a:stretch>
        </p:blipFill>
        <p:spPr>
          <a:xfrm>
            <a:off x="7186295" y="63500"/>
            <a:ext cx="4902200" cy="158686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2028</Words>
  <Application>WPS 演示</Application>
  <PresentationFormat>宽屏</PresentationFormat>
  <Paragraphs>62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20" baseType="lpstr">
      <vt:lpstr>Arial</vt:lpstr>
      <vt:lpstr>宋体</vt:lpstr>
      <vt:lpstr>Wingdings</vt:lpstr>
      <vt:lpstr>Times New Roman</vt:lpstr>
      <vt:lpstr>等线</vt:lpstr>
      <vt:lpstr>Tahoma</vt:lpstr>
      <vt:lpstr>微软雅黑</vt:lpstr>
      <vt:lpstr>Arial Unicode MS</vt:lpstr>
      <vt:lpstr>等线 Light</vt:lpstr>
      <vt:lpstr>Calibri</vt:lpstr>
      <vt:lpstr>HelveticaNeue</vt:lpstr>
      <vt:lpstr>Corbel</vt:lpstr>
      <vt:lpstr>华文新魏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waybqY</dc:creator>
  <cp:lastModifiedBy>南山有谷堆</cp:lastModifiedBy>
  <cp:revision>37</cp:revision>
  <dcterms:created xsi:type="dcterms:W3CDTF">2021-01-27T01:06:00Z</dcterms:created>
  <dcterms:modified xsi:type="dcterms:W3CDTF">2021-02-10T13:42:20Z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2052-11.8.2.8506</vt:lpwstr>
  </property>
</Properties>
</file>