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435" r:id="rId3"/>
    <p:sldId id="1028" r:id="rId4"/>
    <p:sldId id="1031" r:id="rId5"/>
    <p:sldId id="1029" r:id="rId6"/>
    <p:sldId id="1030" r:id="rId7"/>
    <p:sldId id="487" r:id="rId8"/>
    <p:sldId id="347" r:id="rId10"/>
    <p:sldId id="486" r:id="rId11"/>
    <p:sldId id="538" r:id="rId12"/>
    <p:sldId id="484" r:id="rId13"/>
    <p:sldId id="539" r:id="rId14"/>
    <p:sldId id="542" r:id="rId15"/>
    <p:sldId id="1034" r:id="rId16"/>
    <p:sldId id="540" r:id="rId17"/>
    <p:sldId id="996" r:id="rId18"/>
    <p:sldId id="570" r:id="rId19"/>
    <p:sldId id="571" r:id="rId20"/>
    <p:sldId id="572" r:id="rId21"/>
    <p:sldId id="563" r:id="rId22"/>
    <p:sldId id="564" r:id="rId23"/>
    <p:sldId id="565" r:id="rId24"/>
    <p:sldId id="566" r:id="rId25"/>
    <p:sldId id="545" r:id="rId26"/>
    <p:sldId id="637" r:id="rId27"/>
    <p:sldId id="1032" r:id="rId28"/>
    <p:sldId id="997" r:id="rId29"/>
    <p:sldId id="544" r:id="rId30"/>
    <p:sldId id="559" r:id="rId31"/>
    <p:sldId id="557" r:id="rId32"/>
    <p:sldId id="695" r:id="rId33"/>
    <p:sldId id="1033" r:id="rId34"/>
    <p:sldId id="998" r:id="rId35"/>
    <p:sldId id="558" r:id="rId36"/>
    <p:sldId id="803" r:id="rId37"/>
    <p:sldId id="556" r:id="rId38"/>
    <p:sldId id="856" r:id="rId39"/>
    <p:sldId id="553" r:id="rId40"/>
    <p:sldId id="907" r:id="rId41"/>
    <p:sldId id="909" r:id="rId42"/>
    <p:sldId id="912" r:id="rId43"/>
    <p:sldId id="913" r:id="rId44"/>
    <p:sldId id="914" r:id="rId45"/>
    <p:sldId id="915" r:id="rId46"/>
    <p:sldId id="916" r:id="rId47"/>
    <p:sldId id="917" r:id="rId48"/>
    <p:sldId id="918" r:id="rId49"/>
    <p:sldId id="919" r:id="rId50"/>
    <p:sldId id="554" r:id="rId51"/>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y" initials="" lastIdx="1" clrIdx="0"/>
  <p:cmAuthor id="1" name="Administrator" initials="A" lastIdx="2" clrIdx="0"/>
  <p:cmAuthor id="2" name="PPTer_Tang"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p:cNvSpPr>
          <p:nvPr>
            <p:ph type="sldImg"/>
          </p:nvPr>
        </p:nvSpPr>
        <p:spPr>
          <a:xfrm>
            <a:off x="381000" y="685800"/>
            <a:ext cx="6096000" cy="3429000"/>
          </a:xfrm>
        </p:spPr>
      </p:sp>
      <p:sp>
        <p:nvSpPr>
          <p:cNvPr id="11266" name="备注占位符 2"/>
          <p:cNvSpPr>
            <a:spLocks noGrp="1"/>
          </p:cNvSpPr>
          <p:nvPr>
            <p:ph type="body"/>
          </p:nvPr>
        </p:nvSpPr>
        <p:spPr/>
        <p:txBody>
          <a:bodyPr lIns="91440" tIns="45720" rIns="91440" bIns="45720" anchor="t"/>
          <a:p>
            <a:pPr lvl="0"/>
            <a:endParaRPr lang="zh-CN" altLang="en-US"/>
          </a:p>
        </p:txBody>
      </p:sp>
      <p:sp>
        <p:nvSpPr>
          <p:cNvPr id="1126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p>
            <a:pPr lvl="0" indent="0" algn="r"/>
            <a:fld id="{9A0DB2DC-4C9A-4742-B13C-FB6460FD3503}" type="slidenum">
              <a:rPr lang="en-US" altLang="en-US" sz="1200">
                <a:solidFill>
                  <a:schemeClr val="tx1"/>
                </a:solidFill>
                <a:latin typeface="Arial" panose="020B0604020202020204" pitchFamily="34" charset="0"/>
              </a:rPr>
            </a:fld>
            <a:endParaRPr lang="en-US" altLang="en-US" sz="1200" dirty="0">
              <a:solidFill>
                <a:schemeClr val="tx1"/>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p:cNvSpPr>
          <p:nvPr>
            <p:ph type="sldImg"/>
          </p:nvPr>
        </p:nvSpPr>
        <p:spPr>
          <a:xfrm>
            <a:off x="381000" y="685800"/>
            <a:ext cx="6096000" cy="3429000"/>
          </a:xfrm>
        </p:spPr>
      </p:sp>
      <p:sp>
        <p:nvSpPr>
          <p:cNvPr id="11266" name="备注占位符 2"/>
          <p:cNvSpPr>
            <a:spLocks noGrp="1"/>
          </p:cNvSpPr>
          <p:nvPr>
            <p:ph type="body"/>
          </p:nvPr>
        </p:nvSpPr>
        <p:spPr/>
        <p:txBody>
          <a:bodyPr lIns="91440" tIns="45720" rIns="91440" bIns="45720" anchor="t"/>
          <a:p>
            <a:pPr lvl="0"/>
            <a:endParaRPr lang="zh-CN" altLang="en-US"/>
          </a:p>
        </p:txBody>
      </p:sp>
      <p:sp>
        <p:nvSpPr>
          <p:cNvPr id="1126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p>
            <a:pPr lvl="0" indent="0" algn="r"/>
            <a:fld id="{9A0DB2DC-4C9A-4742-B13C-FB6460FD3503}" type="slidenum">
              <a:rPr lang="en-US" altLang="en-US" sz="1200">
                <a:solidFill>
                  <a:schemeClr val="tx1"/>
                </a:solidFill>
                <a:latin typeface="Arial" panose="020B0604020202020204" pitchFamily="34" charset="0"/>
              </a:rPr>
            </a:fld>
            <a:endParaRPr lang="en-US" altLang="en-US" sz="1200" dirty="0">
              <a:solidFill>
                <a:schemeClr val="tx1"/>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p:cNvSpPr>
          <p:nvPr>
            <p:ph type="sldImg"/>
          </p:nvPr>
        </p:nvSpPr>
        <p:spPr>
          <a:xfrm>
            <a:off x="381000" y="685800"/>
            <a:ext cx="6096000" cy="3429000"/>
          </a:xfrm>
        </p:spPr>
      </p:sp>
      <p:sp>
        <p:nvSpPr>
          <p:cNvPr id="11266" name="备注占位符 2"/>
          <p:cNvSpPr>
            <a:spLocks noGrp="1"/>
          </p:cNvSpPr>
          <p:nvPr>
            <p:ph type="body"/>
          </p:nvPr>
        </p:nvSpPr>
        <p:spPr/>
        <p:txBody>
          <a:bodyPr lIns="91440" tIns="45720" rIns="91440" bIns="45720" anchor="t"/>
          <a:p>
            <a:pPr lvl="0"/>
            <a:endParaRPr lang="zh-CN" altLang="en-US"/>
          </a:p>
        </p:txBody>
      </p:sp>
      <p:sp>
        <p:nvSpPr>
          <p:cNvPr id="1126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p>
            <a:pPr lvl="0" indent="0" algn="r"/>
            <a:fld id="{9A0DB2DC-4C9A-4742-B13C-FB6460FD3503}" type="slidenum">
              <a:rPr lang="en-US" altLang="en-US" sz="1200">
                <a:solidFill>
                  <a:schemeClr val="tx1"/>
                </a:solidFill>
                <a:latin typeface="Arial" panose="020B0604020202020204" pitchFamily="34" charset="0"/>
              </a:rPr>
            </a:fld>
            <a:endParaRPr lang="en-US" altLang="en-US" sz="1200" dirty="0">
              <a:solidFill>
                <a:schemeClr val="tx1"/>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p:cNvSpPr>
          <p:nvPr>
            <p:ph type="sldImg"/>
          </p:nvPr>
        </p:nvSpPr>
        <p:spPr>
          <a:xfrm>
            <a:off x="381000" y="685800"/>
            <a:ext cx="6096000" cy="3429000"/>
          </a:xfrm>
        </p:spPr>
      </p:sp>
      <p:sp>
        <p:nvSpPr>
          <p:cNvPr id="11266" name="备注占位符 2"/>
          <p:cNvSpPr>
            <a:spLocks noGrp="1"/>
          </p:cNvSpPr>
          <p:nvPr>
            <p:ph type="body"/>
          </p:nvPr>
        </p:nvSpPr>
        <p:spPr/>
        <p:txBody>
          <a:bodyPr lIns="91440" tIns="45720" rIns="91440" bIns="45720" anchor="t"/>
          <a:p>
            <a:pPr lvl="0"/>
            <a:endParaRPr lang="zh-CN" altLang="en-US"/>
          </a:p>
        </p:txBody>
      </p:sp>
      <p:sp>
        <p:nvSpPr>
          <p:cNvPr id="1126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p>
            <a:pPr lvl="0" indent="0" algn="r"/>
            <a:fld id="{9A0DB2DC-4C9A-4742-B13C-FB6460FD3503}" type="slidenum">
              <a:rPr lang="en-US" altLang="en-US" sz="1200">
                <a:solidFill>
                  <a:schemeClr val="tx1"/>
                </a:solidFill>
                <a:latin typeface="Arial" panose="020B0604020202020204" pitchFamily="34" charset="0"/>
              </a:rPr>
            </a:fld>
            <a:endParaRPr lang="en-US" altLang="en-US" sz="1200" dirty="0">
              <a:solidFill>
                <a:schemeClr val="tx1"/>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p:cNvSpPr>
          <p:nvPr>
            <p:ph type="sldImg"/>
          </p:nvPr>
        </p:nvSpPr>
        <p:spPr>
          <a:xfrm>
            <a:off x="381000" y="685800"/>
            <a:ext cx="6096000" cy="3429000"/>
          </a:xfrm>
        </p:spPr>
      </p:sp>
      <p:sp>
        <p:nvSpPr>
          <p:cNvPr id="11266" name="备注占位符 2"/>
          <p:cNvSpPr>
            <a:spLocks noGrp="1"/>
          </p:cNvSpPr>
          <p:nvPr>
            <p:ph type="body"/>
          </p:nvPr>
        </p:nvSpPr>
        <p:spPr/>
        <p:txBody>
          <a:bodyPr lIns="91440" tIns="45720" rIns="91440" bIns="45720" anchor="t"/>
          <a:p>
            <a:pPr lvl="0"/>
            <a:endParaRPr lang="zh-CN" altLang="en-US"/>
          </a:p>
        </p:txBody>
      </p:sp>
      <p:sp>
        <p:nvSpPr>
          <p:cNvPr id="1126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p>
            <a:pPr lvl="0" indent="0" algn="r"/>
            <a:fld id="{9A0DB2DC-4C9A-4742-B13C-FB6460FD3503}" type="slidenum">
              <a:rPr lang="en-US" altLang="en-US" sz="1200">
                <a:solidFill>
                  <a:schemeClr val="tx1"/>
                </a:solidFill>
                <a:latin typeface="Arial" panose="020B0604020202020204" pitchFamily="34" charset="0"/>
              </a:rPr>
            </a:fld>
            <a:endParaRPr lang="en-US" altLang="en-US" sz="1200" dirty="0">
              <a:solidFill>
                <a:schemeClr val="tx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Picture-Martik">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2192000" cy="6858000"/>
          </a:xfrm>
          <a:prstGeom prst="rect">
            <a:avLst/>
          </a:prstGeom>
          <a:effectLst/>
        </p:spPr>
        <p:txBody>
          <a:bodyPr>
            <a:normAutofit/>
          </a:bodyPr>
          <a:lstStyle>
            <a:lvl1pPr marL="0" indent="0">
              <a:buNone/>
              <a:defRPr sz="1500">
                <a:ln>
                  <a:noFill/>
                </a:ln>
                <a:solidFill>
                  <a:schemeClr val="bg1">
                    <a:lumMod val="85000"/>
                  </a:schemeClr>
                </a:solidFill>
                <a:latin typeface="Lato Light" charset="0"/>
                <a:ea typeface="Lato Light" charset="0"/>
                <a:cs typeface="Lato Light" charset="0"/>
              </a:defRPr>
            </a:lvl1pPr>
          </a:lstStyle>
          <a:p>
            <a:pPr fontAlgn="base"/>
            <a:endParaRPr lang="en-US" strike="noStrike" noProof="1" dirty="0"/>
          </a:p>
        </p:txBody>
      </p:sp>
      <p:sp>
        <p:nvSpPr>
          <p:cNvPr id="3" name="日期占位符 2"/>
          <p:cNvSpPr>
            <a:spLocks noGrp="1"/>
          </p:cNvSpPr>
          <p:nvPr>
            <p:ph type="dt" sz="half" idx="14"/>
          </p:nvPr>
        </p:nvSpPr>
        <p:spPr/>
        <p:txBody>
          <a:bodyPr/>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400" b="1"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5"/>
          </p:nvPr>
        </p:nvSpPr>
        <p:spPr/>
        <p:txBody>
          <a:bodyPr/>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1400" b="1"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6"/>
          </p:nvPr>
        </p:nvSpPr>
        <p:spPr/>
        <p:txBody>
          <a:bodyPr/>
          <a:p>
            <a:pPr lvl="0" algn="r" eaLnBrk="1" fontAlgn="base" hangingPunct="1"/>
            <a:fld id="{9A0DB2DC-4C9A-4742-B13C-FB6460FD3503}" type="slidenum">
              <a:rPr lang="en-US" altLang="zh-CN" sz="1400" strike="noStrike" noProof="1" dirty="0">
                <a:latin typeface="Arial" panose="020B0604020202020204" pitchFamily="34" charset="0"/>
                <a:ea typeface="宋体" panose="02010600030101010101" pitchFamily="2" charset="-122"/>
                <a:cs typeface="+mn-ea"/>
              </a:rPr>
            </a:fld>
            <a:endParaRPr lang="en-US" altLang="zh-CN" sz="1400" strike="noStrike" noProof="1"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oS cobalt">
    <p:spTree>
      <p:nvGrpSpPr>
        <p:cNvPr id="1" name=""/>
        <p:cNvGrpSpPr/>
        <p:nvPr/>
      </p:nvGrpSpPr>
      <p:grpSpPr>
        <a:xfrm>
          <a:off x="0" y="0"/>
          <a:ext cx="0" cy="0"/>
          <a:chOff x="0" y="0"/>
          <a:chExt cx="0" cy="0"/>
        </a:xfrm>
      </p:grpSpPr>
      <p:sp>
        <p:nvSpPr>
          <p:cNvPr id="5" name="Rectangle 4"/>
          <p:cNvSpPr/>
          <p:nvPr userDrawn="1"/>
        </p:nvSpPr>
        <p:spPr>
          <a:xfrm>
            <a:off x="118535" y="88900"/>
            <a:ext cx="11954932" cy="668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Subtitle 2"/>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endParaRPr lang="en-GB" dirty="0"/>
          </a:p>
        </p:txBody>
      </p:sp>
      <p:sp>
        <p:nvSpPr>
          <p:cNvPr id="24" name="Title 1"/>
          <p:cNvSpPr>
            <a:spLocks noGrp="1"/>
          </p:cNvSpPr>
          <p:nvPr>
            <p:ph type="ctrTitle" hasCustomPrompt="1"/>
          </p:nvPr>
        </p:nvSpPr>
        <p:spPr>
          <a:xfrm>
            <a:off x="1523999" y="1009650"/>
            <a:ext cx="9144001" cy="2419350"/>
          </a:xfrm>
          <a:prstGeom prst="rect">
            <a:avLst/>
          </a:prstGeom>
        </p:spPr>
        <p:txBody>
          <a:bodyPr anchor="b">
            <a:normAutofit/>
          </a:bodyPr>
          <a:lstStyle>
            <a:lvl1pPr algn="ctr">
              <a:defRPr sz="6000" baseline="0">
                <a:solidFill>
                  <a:schemeClr val="bg1"/>
                </a:solidFill>
              </a:defRPr>
            </a:lvl1pPr>
          </a:lstStyle>
          <a:p>
            <a:r>
              <a:rPr lang="en-US" dirty="0"/>
              <a:t>Presentation title</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3703" y="5366608"/>
            <a:ext cx="1430431" cy="9429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pic>
        <p:nvPicPr>
          <p:cNvPr id="7" name="图片 6" descr="水印"/>
          <p:cNvPicPr>
            <a:picLocks noChangeAspect="1"/>
          </p:cNvPicPr>
          <p:nvPr userDrawn="1"/>
        </p:nvPicPr>
        <p:blipFill>
          <a:blip r:embed="rId13"/>
          <a:stretch>
            <a:fillRect/>
          </a:stretch>
        </p:blipFill>
        <p:spPr>
          <a:xfrm>
            <a:off x="7693660" y="675640"/>
            <a:ext cx="4328795" cy="14008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53085"/>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5" name="文本框 4"/>
          <p:cNvSpPr txBox="1"/>
          <p:nvPr/>
        </p:nvSpPr>
        <p:spPr>
          <a:xfrm>
            <a:off x="1914525" y="1456055"/>
            <a:ext cx="9279890" cy="2861310"/>
          </a:xfrm>
          <a:prstGeom prst="rect">
            <a:avLst/>
          </a:prstGeom>
          <a:noFill/>
        </p:spPr>
        <p:txBody>
          <a:bodyPr wrap="square" rtlCol="0">
            <a:spAutoFit/>
            <a:scene3d>
              <a:camera prst="orthographicFront"/>
              <a:lightRig rig="threePt" dir="t"/>
            </a:scene3d>
          </a:bodyPr>
          <a:p>
            <a:r>
              <a:rPr lang="en-US" altLang="zh-CN" sz="9600" b="1">
                <a:solidFill>
                  <a:srgbClr val="002060"/>
                </a:solidFill>
                <a:effectLst>
                  <a:outerShdw blurRad="38100" dist="25400" dir="5400000" algn="ctr" rotWithShape="0">
                    <a:srgbClr val="6E747A">
                      <a:alpha val="43000"/>
                    </a:srgbClr>
                  </a:outerShdw>
                </a:effectLst>
                <a:latin typeface="Comic Sans MS" panose="030F0702030302020204" charset="0"/>
              </a:rPr>
              <a:t>Global warming</a:t>
            </a:r>
            <a:endParaRPr lang="en-US" altLang="zh-CN" sz="9600" b="1">
              <a:solidFill>
                <a:srgbClr val="002060"/>
              </a:solidFill>
              <a:effectLst>
                <a:outerShdw blurRad="38100" dist="25400" dir="5400000" algn="ctr" rotWithShape="0">
                  <a:srgbClr val="6E747A">
                    <a:alpha val="43000"/>
                  </a:srgbClr>
                </a:outerShdw>
              </a:effectLst>
              <a:latin typeface="Comic Sans MS" panose="030F0702030302020204" charset="0"/>
            </a:endParaRPr>
          </a:p>
          <a:p>
            <a:r>
              <a:rPr lang="en-US" altLang="zh-CN" sz="3600" b="1" dirty="0">
                <a:latin typeface="Times New Roman" panose="02020603050405020304" pitchFamily="18" charset="0"/>
                <a:sym typeface="+mn-ea"/>
              </a:rPr>
              <a:t>                                            </a:t>
            </a:r>
            <a:endParaRPr lang="en-US" altLang="zh-CN" sz="3600" b="1" dirty="0">
              <a:latin typeface="Times New Roman" panose="02020603050405020304" pitchFamily="18" charset="0"/>
              <a:sym typeface="+mn-ea"/>
            </a:endParaRPr>
          </a:p>
          <a:p>
            <a:r>
              <a:rPr lang="en-US" altLang="zh-CN" sz="3600" b="1" dirty="0">
                <a:latin typeface="Times New Roman" panose="02020603050405020304" pitchFamily="18" charset="0"/>
                <a:sym typeface="+mn-ea"/>
              </a:rPr>
              <a:t>                       </a:t>
            </a:r>
            <a:r>
              <a:rPr lang="en-US" altLang="zh-CN" sz="4800" b="1" dirty="0">
                <a:solidFill>
                  <a:schemeClr val="accent5"/>
                </a:solidFill>
                <a:latin typeface="Times New Roman" panose="02020603050405020304" pitchFamily="18" charset="0"/>
                <a:sym typeface="+mn-ea"/>
              </a:rPr>
              <a:t>Using language</a:t>
            </a:r>
            <a:endParaRPr lang="en-US" altLang="zh-CN" sz="4800" b="1" dirty="0">
              <a:solidFill>
                <a:schemeClr val="accent5"/>
              </a:solidFill>
              <a:effectLst>
                <a:outerShdw blurRad="38100" dist="25400" dir="5400000" algn="ctr" rotWithShape="0">
                  <a:srgbClr val="6E747A">
                    <a:alpha val="43000"/>
                  </a:srgbClr>
                </a:outerShdw>
              </a:effectLst>
              <a:latin typeface="Times New Roman" panose="02020603050405020304" pitchFamily="18" charset="0"/>
              <a:sym typeface="+mn-ea"/>
            </a:endParaRPr>
          </a:p>
        </p:txBody>
      </p:sp>
      <p:graphicFrame>
        <p:nvGraphicFramePr>
          <p:cNvPr id="6" name="表格 5"/>
          <p:cNvGraphicFramePr/>
          <p:nvPr/>
        </p:nvGraphicFramePr>
        <p:xfrm>
          <a:off x="5534025" y="5337810"/>
          <a:ext cx="4465320" cy="548640"/>
        </p:xfrm>
        <a:graphic>
          <a:graphicData uri="http://schemas.openxmlformats.org/drawingml/2006/table">
            <a:tbl>
              <a:tblPr firstRow="1" bandRow="1">
                <a:tableStyleId>{5C22544A-7EE6-4342-B048-85BDC9FD1C3A}</a:tableStyleId>
              </a:tblPr>
              <a:tblGrid>
                <a:gridCol w="4465320"/>
              </a:tblGrid>
              <a:tr h="381000">
                <a:tc>
                  <a:txBody>
                    <a:bodyPr/>
                    <a:p>
                      <a:pPr>
                        <a:buNone/>
                      </a:pPr>
                      <a:r>
                        <a:rPr lang="zh-CN" altLang="zh-CN" sz="2800" b="0" dirty="0">
                          <a:ln>
                            <a:solidFill>
                              <a:srgbClr val="002060"/>
                            </a:solidFill>
                          </a:ln>
                          <a:solidFill>
                            <a:schemeClr val="accent6">
                              <a:lumMod val="75000"/>
                            </a:schemeClr>
                          </a:solidFill>
                          <a:latin typeface="微软雅黑" panose="020B0503020204020204" charset="-122"/>
                          <a:ea typeface="微软雅黑" panose="020B0503020204020204" charset="-122"/>
                          <a:sym typeface="+mn-ea"/>
                        </a:rPr>
                        <a:t>何建军  浙江金华 第一中学</a:t>
                      </a:r>
                      <a:endParaRPr lang="zh-CN" altLang="zh-CN" sz="2800" b="0" dirty="0">
                        <a:ln>
                          <a:solidFill>
                            <a:srgbClr val="002060"/>
                          </a:solidFill>
                        </a:ln>
                        <a:solidFill>
                          <a:schemeClr val="accent6">
                            <a:lumMod val="75000"/>
                          </a:schemeClr>
                        </a:solidFill>
                        <a:latin typeface="微软雅黑" panose="020B0503020204020204" charset="-122"/>
                        <a:ea typeface="微软雅黑" panose="020B0503020204020204" charset="-122"/>
                        <a:sym typeface="+mn-ea"/>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pic>
        <p:nvPicPr>
          <p:cNvPr id="6" name="图片 5" descr="th (1)"/>
          <p:cNvPicPr>
            <a:picLocks noChangeAspect="1"/>
          </p:cNvPicPr>
          <p:nvPr/>
        </p:nvPicPr>
        <p:blipFill>
          <a:blip r:embed="rId1"/>
          <a:stretch>
            <a:fillRect/>
          </a:stretch>
        </p:blipFill>
        <p:spPr>
          <a:xfrm>
            <a:off x="-8255" y="506095"/>
            <a:ext cx="5897880" cy="5876925"/>
          </a:xfrm>
          <a:prstGeom prst="rect">
            <a:avLst/>
          </a:prstGeom>
        </p:spPr>
      </p:pic>
      <p:pic>
        <p:nvPicPr>
          <p:cNvPr id="7" name="图片 6" descr="th"/>
          <p:cNvPicPr>
            <a:picLocks noChangeAspect="1"/>
          </p:cNvPicPr>
          <p:nvPr/>
        </p:nvPicPr>
        <p:blipFill>
          <a:blip r:embed="rId2"/>
          <a:stretch>
            <a:fillRect/>
          </a:stretch>
        </p:blipFill>
        <p:spPr>
          <a:xfrm>
            <a:off x="5890895" y="2148205"/>
            <a:ext cx="6191250" cy="3979545"/>
          </a:xfrm>
          <a:prstGeom prst="rect">
            <a:avLst/>
          </a:prstGeom>
        </p:spPr>
      </p:pic>
      <p:sp>
        <p:nvSpPr>
          <p:cNvPr id="8" name="文本框 7"/>
          <p:cNvSpPr txBox="1"/>
          <p:nvPr/>
        </p:nvSpPr>
        <p:spPr>
          <a:xfrm>
            <a:off x="6886575" y="815975"/>
            <a:ext cx="3993515" cy="583565"/>
          </a:xfrm>
          <a:prstGeom prst="rect">
            <a:avLst/>
          </a:prstGeom>
          <a:noFill/>
        </p:spPr>
        <p:txBody>
          <a:bodyPr wrap="square" rtlCol="0">
            <a:spAutoFit/>
          </a:bodyPr>
          <a:p>
            <a:r>
              <a:rPr lang="en-US" altLang="zh-CN" sz="3200">
                <a:solidFill>
                  <a:schemeClr val="accent5">
                    <a:lumMod val="50000"/>
                  </a:schemeClr>
                </a:solidFill>
              </a:rPr>
              <a:t>Australian fire in 2019</a:t>
            </a:r>
            <a:endParaRPr lang="en-US" altLang="zh-CN" sz="3200">
              <a:solidFill>
                <a:schemeClr val="accent5">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pic>
        <p:nvPicPr>
          <p:cNvPr id="2" name="图片 1" descr="OIP"/>
          <p:cNvPicPr>
            <a:picLocks noChangeAspect="1"/>
          </p:cNvPicPr>
          <p:nvPr/>
        </p:nvPicPr>
        <p:blipFill>
          <a:blip r:embed="rId1"/>
          <a:stretch>
            <a:fillRect/>
          </a:stretch>
        </p:blipFill>
        <p:spPr>
          <a:xfrm>
            <a:off x="146685" y="781685"/>
            <a:ext cx="11934825" cy="5427980"/>
          </a:xfrm>
          <a:prstGeom prst="rect">
            <a:avLst/>
          </a:prstGeom>
        </p:spPr>
      </p:pic>
      <p:sp>
        <p:nvSpPr>
          <p:cNvPr id="5" name="线形标注 2 4"/>
          <p:cNvSpPr/>
          <p:nvPr/>
        </p:nvSpPr>
        <p:spPr>
          <a:xfrm>
            <a:off x="9615170" y="506730"/>
            <a:ext cx="2466975" cy="759460"/>
          </a:xfrm>
          <a:prstGeom prst="borderCallout2">
            <a:avLst>
              <a:gd name="adj1" fmla="val 18750"/>
              <a:gd name="adj2" fmla="val -8333"/>
              <a:gd name="adj3" fmla="val 18750"/>
              <a:gd name="adj4" fmla="val -16667"/>
              <a:gd name="adj5" fmla="val 189715"/>
              <a:gd name="adj6" fmla="val -1228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zh-CN" altLang="zh-CN" b="1">
                <a:solidFill>
                  <a:schemeClr val="tx1"/>
                </a:solidFill>
              </a:rPr>
              <a:t>北极熊去哪？</a:t>
            </a:r>
            <a:endParaRPr lang="zh-CN" altLang="zh-CN"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Picture Placeholder 3"/>
          <p:cNvPicPr>
            <a:picLocks noGrp="1" noChangeAspect="1"/>
          </p:cNvPicPr>
          <p:nvPr>
            <p:ph type="pic" sz="quarter" idx="13"/>
          </p:nvPr>
        </p:nvPicPr>
        <p:blipFill>
          <a:blip r:embed="rId1"/>
          <a:stretch>
            <a:fillRect/>
          </a:stretch>
        </p:blipFill>
        <p:spPr/>
      </p:pic>
      <p:sp>
        <p:nvSpPr>
          <p:cNvPr id="20" name="Rectangle 19"/>
          <p:cNvSpPr/>
          <p:nvPr/>
        </p:nvSpPr>
        <p:spPr>
          <a:xfrm>
            <a:off x="1524000" y="851218"/>
            <a:ext cx="9144000" cy="5154613"/>
          </a:xfrm>
          <a:prstGeom prst="rect">
            <a:avLst/>
          </a:prstGeom>
          <a:gradFill flip="none" rotWithShape="1">
            <a:gsLst>
              <a:gs pos="50000">
                <a:srgbClr val="A5DBF4">
                  <a:alpha val="71000"/>
                </a:srgbClr>
              </a:gs>
              <a:gs pos="30000">
                <a:srgbClr val="61BEE8">
                  <a:alpha val="71000"/>
                </a:srgbClr>
              </a:gs>
              <a:gs pos="0">
                <a:srgbClr val="0A6FD0">
                  <a:alpha val="71000"/>
                </a:srgbClr>
              </a:gs>
              <a:gs pos="80000">
                <a:srgbClr val="EEC9F7">
                  <a:alpha val="7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grpSp>
        <p:nvGrpSpPr>
          <p:cNvPr id="10243" name="Group 2"/>
          <p:cNvGrpSpPr/>
          <p:nvPr/>
        </p:nvGrpSpPr>
        <p:grpSpPr>
          <a:xfrm>
            <a:off x="3717925" y="333375"/>
            <a:ext cx="5126038" cy="5543550"/>
            <a:chOff x="5850714" y="-1395200"/>
            <a:chExt cx="13662807" cy="14781571"/>
          </a:xfrm>
        </p:grpSpPr>
        <p:sp>
          <p:nvSpPr>
            <p:cNvPr id="8" name="Triangle 1"/>
            <p:cNvSpPr/>
            <p:nvPr/>
          </p:nvSpPr>
          <p:spPr>
            <a:xfrm rot="5400000">
              <a:off x="6879673" y="752523"/>
              <a:ext cx="13056742" cy="12210954"/>
            </a:xfrm>
            <a:prstGeom prst="triangle">
              <a:avLst/>
            </a:prstGeom>
            <a:noFill/>
            <a:ln w="28575">
              <a:solidFill>
                <a:schemeClr val="bg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sp>
          <p:nvSpPr>
            <p:cNvPr id="9" name="Triangle 16"/>
            <p:cNvSpPr/>
            <p:nvPr/>
          </p:nvSpPr>
          <p:spPr>
            <a:xfrm>
              <a:off x="5850714" y="-1395200"/>
              <a:ext cx="13056742" cy="12210954"/>
            </a:xfrm>
            <a:prstGeom prst="triangle">
              <a:avLst/>
            </a:prstGeom>
            <a:noFill/>
            <a:ln w="28575">
              <a:solidFill>
                <a:schemeClr val="bg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grpSp>
      <p:grpSp>
        <p:nvGrpSpPr>
          <p:cNvPr id="2" name="组合 1"/>
          <p:cNvGrpSpPr/>
          <p:nvPr/>
        </p:nvGrpSpPr>
        <p:grpSpPr>
          <a:xfrm>
            <a:off x="4918075" y="2241550"/>
            <a:ext cx="2370138" cy="2370138"/>
            <a:chOff x="9047884" y="3691603"/>
            <a:chExt cx="6318496" cy="6318496"/>
          </a:xfrm>
        </p:grpSpPr>
        <p:sp>
          <p:nvSpPr>
            <p:cNvPr id="6" name="Oval 7"/>
            <p:cNvSpPr/>
            <p:nvPr/>
          </p:nvSpPr>
          <p:spPr>
            <a:xfrm>
              <a:off x="9047884" y="3691603"/>
              <a:ext cx="6318496" cy="63184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sp>
          <p:nvSpPr>
            <p:cNvPr id="10" name="Rectangle 21"/>
            <p:cNvSpPr/>
            <p:nvPr/>
          </p:nvSpPr>
          <p:spPr bwMode="auto">
            <a:xfrm>
              <a:off x="12041845" y="5993198"/>
              <a:ext cx="338566" cy="115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t" anchorCtr="0">
              <a:spAutoFit/>
            </a:bodyPr>
            <a:lstStyle/>
            <a:p>
              <a:pPr algn="ctr" defTabSz="1713865" fontAlgn="base">
                <a:lnSpc>
                  <a:spcPts val="2850"/>
                </a:lnSpc>
              </a:pPr>
              <a:endParaRPr lang="en-US" sz="2700" b="1" strike="noStrike" spc="225" noProof="1" dirty="0">
                <a:solidFill>
                  <a:schemeClr val="tx2"/>
                </a:solidFill>
                <a:latin typeface="微软雅黑" panose="020B0503020204020204" charset="-122"/>
                <a:ea typeface="微软雅黑" panose="020B0503020204020204" charset="-122"/>
                <a:cs typeface="Montserrat Semi" charset="0"/>
                <a:sym typeface="微软雅黑" panose="020B0503020204020204" charset="-122"/>
              </a:endParaRPr>
            </a:p>
          </p:txBody>
        </p:sp>
      </p:grpSp>
      <p:sp>
        <p:nvSpPr>
          <p:cNvPr id="3" name="文本框 2"/>
          <p:cNvSpPr txBox="1"/>
          <p:nvPr/>
        </p:nvSpPr>
        <p:spPr>
          <a:xfrm>
            <a:off x="1942465" y="2455545"/>
            <a:ext cx="7988935" cy="1487170"/>
          </a:xfrm>
          <a:prstGeom prst="rect">
            <a:avLst/>
          </a:prstGeom>
          <a:noFill/>
        </p:spPr>
        <p:txBody>
          <a:bodyPr wrap="square" rtlCol="0">
            <a:spAutoFit/>
          </a:bodyPr>
          <a:p>
            <a:r>
              <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rPr>
              <a:t>CAUSES AND EFFECTS OF CLIMATE CHANGE</a:t>
            </a:r>
            <a:endPar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3200" b="1" i="0" u="none" strike="noStrike" cap="none" spc="0" normalizeH="0" baseline="0">
              <a:solidFill>
                <a:srgbClr val="FFC000"/>
              </a:solidFill>
              <a:latin typeface="黑体" panose="02010609060101010101" charset="-122"/>
              <a:ea typeface="黑体" panose="02010609060101010101"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文本框 2"/>
          <p:cNvSpPr txBox="1"/>
          <p:nvPr/>
        </p:nvSpPr>
        <p:spPr>
          <a:xfrm>
            <a:off x="-8255" y="506730"/>
            <a:ext cx="12192000" cy="3141980"/>
          </a:xfrm>
          <a:prstGeom prst="rect">
            <a:avLst/>
          </a:prstGeom>
          <a:noFill/>
        </p:spPr>
        <p:txBody>
          <a:bodyPr wrap="square" rtlCol="0">
            <a:spAutoFit/>
          </a:bodyPr>
          <a:p>
            <a:r>
              <a:rPr lang="zh-CN" altLang="en-US" sz="2000"/>
              <a:t>The Earth as an ecosystem is changing, attributable in great part to the effects of globalization and man. More carbon dioxide is now in the atmosphere than has been in the past 650,000 years. This carbon stays in the atmosphere, acts like a warm blanket, and holds in the heat — hence the name ‘global warming.’</a:t>
            </a:r>
            <a:endParaRPr lang="zh-CN" altLang="en-US" sz="2000"/>
          </a:p>
          <a:p>
            <a:r>
              <a:rPr lang="zh-CN" altLang="en-US" sz="2000"/>
              <a:t>The reason we exist on this planet is because the earth naturally traps just enough heat in the atmosphere to keep the temperature within a very narrow range - this creates the conditions that give us breathable air, clean water, and the weather we depend on to survive. Human beings have begun to tip that balance. We've overloaded the atmosphere with heat-trapping gasses from our cars and factories and power plants. If we don't start fixing the problem now, we’re in for devastating changes to our environment. We will experience extreme temperatures, rises in sea levels, and storms of unimaginable destructive fury. Recently, alarming events that are consistent with scientific predictions about the effects of climate change have become more and more commonplace.</a:t>
            </a:r>
            <a:endParaRPr lang="zh-CN" altLang="en-US" sz="2000"/>
          </a:p>
        </p:txBody>
      </p:sp>
      <p:sp>
        <p:nvSpPr>
          <p:cNvPr id="6" name="文本框 5"/>
          <p:cNvSpPr txBox="1"/>
          <p:nvPr/>
        </p:nvSpPr>
        <p:spPr>
          <a:xfrm>
            <a:off x="-8255" y="3648710"/>
            <a:ext cx="12191365" cy="2834640"/>
          </a:xfrm>
          <a:prstGeom prst="rect">
            <a:avLst/>
          </a:prstGeom>
          <a:noFill/>
        </p:spPr>
        <p:txBody>
          <a:bodyPr wrap="square" rtlCol="0">
            <a:spAutoFit/>
          </a:bodyPr>
          <a:p>
            <a:r>
              <a:rPr lang="zh-CN" altLang="en-US" sz="2000"/>
              <a:t>地球，作为一个生态系，主要是随着人类的发展和全球化而变化，循环的。此时此刻，大气层里的二氧化碳达到了过去65万年历史的最高点。这些在大气层的二氧化碳就像保暖毯，保持着地球表面的热度－－顾名思义，全球性变暖，也就是温室效应。</a:t>
            </a:r>
            <a:endParaRPr lang="zh-CN" altLang="en-US" sz="2000"/>
          </a:p>
          <a:p>
            <a:r>
              <a:rPr lang="zh-CN" altLang="en-US" sz="2000"/>
              <a:t>我们能够存活于这个星球－地球，是因为它自然地将适量的热气控制在大气层里，以此来保证地球表面温度只在一定范围内波动－－这提供了我们生存的条件，如可呼吸的空气，干净的水源，还有我们生存所必需的天气。我们已经使大气层超负荷地载满了我们车辆，工厂和能源厂排放的保温气体。如果我们不立即开始行动来改善并解决这个问题的话，我们将亲眼目睹环境的摧残性变化。我们将经历更极端的气温，海平线的大幅度上涨，以及更多我们根本无法想象的破坏性风暴的来临。最近，就在科学家们对气候变化带来的各种影响预测下，惊心动魄的灾难连续不断。</a:t>
            </a:r>
            <a:endParaRPr lang="zh-CN" altLang="en-US" sz="2000"/>
          </a:p>
        </p:txBody>
      </p:sp>
      <p:sp>
        <p:nvSpPr>
          <p:cNvPr id="7" name="文本框 6"/>
          <p:cNvSpPr txBox="1"/>
          <p:nvPr/>
        </p:nvSpPr>
        <p:spPr>
          <a:xfrm>
            <a:off x="197485" y="38735"/>
            <a:ext cx="5273040" cy="460375"/>
          </a:xfrm>
          <a:prstGeom prst="rect">
            <a:avLst/>
          </a:prstGeom>
          <a:noFill/>
        </p:spPr>
        <p:txBody>
          <a:bodyPr wrap="square" rtlCol="0">
            <a:spAutoFit/>
          </a:bodyPr>
          <a:p>
            <a:r>
              <a:rPr lang="zh-CN" altLang="en-US" sz="2400">
                <a:solidFill>
                  <a:srgbClr val="FFC000"/>
                </a:solidFill>
              </a:rPr>
              <a:t>What is Global Warming?</a:t>
            </a:r>
            <a:endParaRPr lang="zh-CN" altLang="en-US" sz="2400">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algn="l" defTabSz="914400" eaLnBrk="1" fontAlgn="auto" latinLnBrk="0" hangingPunct="1">
              <a:lnSpc>
                <a:spcPct val="100000"/>
              </a:lnSpc>
              <a:spcBef>
                <a:spcPts val="0"/>
              </a:spcBef>
              <a:spcAft>
                <a:spcPts val="0"/>
              </a:spcAft>
              <a:buClrTx/>
              <a:buSzTx/>
              <a:buFontTx/>
              <a:buNone/>
              <a:defRPr/>
            </a:pPr>
            <a:r>
              <a:rPr lang="zh-CN" altLang="en-US" sz="3200" b="1">
                <a:solidFill>
                  <a:srgbClr val="FFC000"/>
                </a:solidFill>
                <a:latin typeface="黑体" panose="02010609060101010101" charset="-122"/>
                <a:ea typeface="黑体" panose="02010609060101010101" charset="-122"/>
                <a:sym typeface="+mn-ea"/>
              </a:rPr>
              <a:t>C</a:t>
            </a:r>
            <a:r>
              <a:rPr lang="en-US" altLang="zh-CN" sz="3200" b="1">
                <a:solidFill>
                  <a:srgbClr val="FFC000"/>
                </a:solidFill>
                <a:latin typeface="黑体" panose="02010609060101010101" charset="-122"/>
                <a:ea typeface="黑体" panose="02010609060101010101" charset="-122"/>
                <a:sym typeface="+mn-ea"/>
              </a:rPr>
              <a:t>auses</a:t>
            </a:r>
            <a:r>
              <a:rPr lang="zh-CN" altLang="en-US" sz="3200" b="1">
                <a:solidFill>
                  <a:srgbClr val="FFC000"/>
                </a:solidFill>
                <a:latin typeface="黑体" panose="02010609060101010101" charset="-122"/>
                <a:ea typeface="黑体" panose="02010609060101010101" charset="-122"/>
                <a:sym typeface="+mn-ea"/>
              </a:rPr>
              <a:t> </a:t>
            </a:r>
            <a:r>
              <a:rPr lang="en-US" altLang="zh-CN" sz="3200" b="1">
                <a:solidFill>
                  <a:srgbClr val="FFC000"/>
                </a:solidFill>
                <a:latin typeface="黑体" panose="02010609060101010101" charset="-122"/>
                <a:ea typeface="黑体" panose="02010609060101010101" charset="-122"/>
                <a:sym typeface="+mn-ea"/>
              </a:rPr>
              <a:t>and</a:t>
            </a:r>
            <a:r>
              <a:rPr lang="zh-CN" altLang="en-US" sz="3200" b="1">
                <a:solidFill>
                  <a:srgbClr val="FFC000"/>
                </a:solidFill>
                <a:latin typeface="黑体" panose="02010609060101010101" charset="-122"/>
                <a:ea typeface="黑体" panose="02010609060101010101" charset="-122"/>
                <a:sym typeface="+mn-ea"/>
              </a:rPr>
              <a:t> E</a:t>
            </a:r>
            <a:r>
              <a:rPr lang="en-US" altLang="zh-CN" sz="3200" b="1">
                <a:solidFill>
                  <a:srgbClr val="FFC000"/>
                </a:solidFill>
                <a:latin typeface="黑体" panose="02010609060101010101" charset="-122"/>
                <a:ea typeface="黑体" panose="02010609060101010101" charset="-122"/>
                <a:sym typeface="+mn-ea"/>
              </a:rPr>
              <a:t>ffects</a:t>
            </a:r>
            <a:r>
              <a:rPr lang="zh-CN" altLang="en-US" sz="3200" b="1">
                <a:solidFill>
                  <a:srgbClr val="FFC000"/>
                </a:solidFill>
                <a:latin typeface="黑体" panose="02010609060101010101" charset="-122"/>
                <a:ea typeface="黑体" panose="02010609060101010101" charset="-122"/>
                <a:sym typeface="+mn-ea"/>
              </a:rPr>
              <a:t> </a:t>
            </a:r>
            <a:r>
              <a:rPr lang="en-US" altLang="zh-CN" sz="3200" b="1">
                <a:solidFill>
                  <a:srgbClr val="FFC000"/>
                </a:solidFill>
                <a:latin typeface="黑体" panose="02010609060101010101" charset="-122"/>
                <a:ea typeface="黑体" panose="02010609060101010101" charset="-122"/>
                <a:sym typeface="+mn-ea"/>
              </a:rPr>
              <a:t>&amp; What can be done</a:t>
            </a:r>
            <a:endParaRPr kumimoji="0" lang="en-US" altLang="zh-CN" sz="3200" b="1" i="0" u="none" strike="noStrike" cap="none" spc="0" normalizeH="0" baseline="0">
              <a:solidFill>
                <a:srgbClr val="FFC000"/>
              </a:solidFill>
              <a:latin typeface="黑体" panose="02010609060101010101" charset="-122"/>
              <a:ea typeface="黑体" panose="02010609060101010101" charset="-122"/>
              <a:sym typeface="+mn-ea"/>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 name="文本框 1"/>
          <p:cNvSpPr txBox="1"/>
          <p:nvPr/>
        </p:nvSpPr>
        <p:spPr>
          <a:xfrm>
            <a:off x="213995" y="937895"/>
            <a:ext cx="11590020" cy="4911090"/>
          </a:xfrm>
          <a:prstGeom prst="rect">
            <a:avLst/>
          </a:prstGeom>
          <a:noFill/>
        </p:spPr>
        <p:txBody>
          <a:bodyPr wrap="square" rtlCol="0">
            <a:spAutoFit/>
          </a:bodyPr>
          <a:p>
            <a:r>
              <a:rPr lang="en-US" altLang="zh-CN" sz="2800" b="1"/>
              <a:t>    </a:t>
            </a:r>
            <a:r>
              <a:rPr lang="en-US" altLang="zh-CN" sz="2400" b="1"/>
              <a:t> </a:t>
            </a:r>
            <a:r>
              <a:rPr lang="zh-CN" altLang="en-US" sz="2400" b="1"/>
              <a:t>What causes climate change (also known as global warming)? And what are the effects of climate change? Learn the human impact and consequences of climate change for the environment, and our lives.</a:t>
            </a:r>
            <a:endParaRPr lang="zh-CN" altLang="en-US" sz="2400" b="1"/>
          </a:p>
          <a:p>
            <a:r>
              <a:rPr lang="zh-CN" altLang="en-US" sz="2400" b="1"/>
              <a:t>     What can be done?</a:t>
            </a:r>
            <a:endParaRPr lang="zh-CN" altLang="en-US" sz="2400" b="1"/>
          </a:p>
          <a:p>
            <a:r>
              <a:rPr lang="zh-CN" altLang="en-US" sz="2400" b="1"/>
              <a:t>     </a:t>
            </a:r>
            <a:r>
              <a:rPr lang="zh-CN" altLang="en-US" sz="2400" b="1" u="sng"/>
              <a:t>Addressing（解决） climate change will require many solutions</a:t>
            </a:r>
            <a:r>
              <a:rPr lang="zh-CN" altLang="en-US" sz="2400" b="1"/>
              <a:t>—there's no magic bullet（没有什么灵丹妙药）. Yet nearly all of these solutions exist today, and </a:t>
            </a:r>
            <a:r>
              <a:rPr lang="zh-CN" altLang="en-US" sz="2400" b="1" u="sng"/>
              <a:t>many of them hinge on（依赖于） humans changing the way we behave, shifting the way we make and consume energy.</a:t>
            </a:r>
            <a:r>
              <a:rPr lang="zh-CN" altLang="en-US" sz="2400" b="1"/>
              <a:t> The required changes span technologies, behaviors, and policies that encourage less waste and smarter use of our resources. For example, improvements to energy efficiency and vehicle fuel economy, increases in wind and solar power, biofuels from organic waste, setting a price on carbon, and protecting forests are all potent（有效的） ways </a:t>
            </a:r>
            <a:r>
              <a:rPr lang="zh-CN" altLang="en-US" sz="2400" b="1" u="sng"/>
              <a:t>to reduce the amount of carbon dioxide and other gases trapping heat on the planet</a:t>
            </a:r>
            <a:r>
              <a:rPr lang="zh-CN" altLang="en-US" sz="2400" b="1"/>
              <a:t>.</a:t>
            </a:r>
            <a:endParaRPr lang="zh-CN" altLang="en-US" sz="2400" b="1"/>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Picture Placeholder 3"/>
          <p:cNvPicPr>
            <a:picLocks noGrp="1" noChangeAspect="1"/>
          </p:cNvPicPr>
          <p:nvPr>
            <p:ph type="pic" sz="quarter" idx="13"/>
          </p:nvPr>
        </p:nvPicPr>
        <p:blipFill>
          <a:blip r:embed="rId1"/>
          <a:stretch>
            <a:fillRect/>
          </a:stretch>
        </p:blipFill>
        <p:spPr/>
      </p:pic>
      <p:sp>
        <p:nvSpPr>
          <p:cNvPr id="20" name="Rectangle 19"/>
          <p:cNvSpPr/>
          <p:nvPr/>
        </p:nvSpPr>
        <p:spPr>
          <a:xfrm>
            <a:off x="1524000" y="851218"/>
            <a:ext cx="9144000" cy="5154613"/>
          </a:xfrm>
          <a:prstGeom prst="rect">
            <a:avLst/>
          </a:prstGeom>
          <a:gradFill flip="none" rotWithShape="1">
            <a:gsLst>
              <a:gs pos="50000">
                <a:srgbClr val="A5DBF4">
                  <a:alpha val="71000"/>
                </a:srgbClr>
              </a:gs>
              <a:gs pos="30000">
                <a:srgbClr val="61BEE8">
                  <a:alpha val="71000"/>
                </a:srgbClr>
              </a:gs>
              <a:gs pos="0">
                <a:srgbClr val="0A6FD0">
                  <a:alpha val="71000"/>
                </a:srgbClr>
              </a:gs>
              <a:gs pos="80000">
                <a:srgbClr val="EEC9F7">
                  <a:alpha val="7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grpSp>
        <p:nvGrpSpPr>
          <p:cNvPr id="10243" name="Group 2"/>
          <p:cNvGrpSpPr/>
          <p:nvPr/>
        </p:nvGrpSpPr>
        <p:grpSpPr>
          <a:xfrm>
            <a:off x="3717925" y="333375"/>
            <a:ext cx="5126038" cy="5543550"/>
            <a:chOff x="5850714" y="-1395200"/>
            <a:chExt cx="13662807" cy="14781571"/>
          </a:xfrm>
        </p:grpSpPr>
        <p:sp>
          <p:nvSpPr>
            <p:cNvPr id="8" name="Triangle 1"/>
            <p:cNvSpPr/>
            <p:nvPr/>
          </p:nvSpPr>
          <p:spPr>
            <a:xfrm rot="5400000">
              <a:off x="6879673" y="752523"/>
              <a:ext cx="13056742" cy="12210954"/>
            </a:xfrm>
            <a:prstGeom prst="triangle">
              <a:avLst/>
            </a:prstGeom>
            <a:noFill/>
            <a:ln w="28575">
              <a:solidFill>
                <a:schemeClr val="bg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sp>
          <p:nvSpPr>
            <p:cNvPr id="9" name="Triangle 16"/>
            <p:cNvSpPr/>
            <p:nvPr/>
          </p:nvSpPr>
          <p:spPr>
            <a:xfrm>
              <a:off x="5850714" y="-1395200"/>
              <a:ext cx="13056742" cy="12210954"/>
            </a:xfrm>
            <a:prstGeom prst="triangle">
              <a:avLst/>
            </a:prstGeom>
            <a:noFill/>
            <a:ln w="28575">
              <a:solidFill>
                <a:schemeClr val="bg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grpSp>
      <p:grpSp>
        <p:nvGrpSpPr>
          <p:cNvPr id="2" name="组合 1"/>
          <p:cNvGrpSpPr/>
          <p:nvPr/>
        </p:nvGrpSpPr>
        <p:grpSpPr>
          <a:xfrm>
            <a:off x="4918075" y="2241550"/>
            <a:ext cx="2370138" cy="2370138"/>
            <a:chOff x="9047884" y="3691603"/>
            <a:chExt cx="6318496" cy="6318496"/>
          </a:xfrm>
        </p:grpSpPr>
        <p:sp>
          <p:nvSpPr>
            <p:cNvPr id="6" name="Oval 7"/>
            <p:cNvSpPr/>
            <p:nvPr/>
          </p:nvSpPr>
          <p:spPr>
            <a:xfrm>
              <a:off x="9047884" y="3691603"/>
              <a:ext cx="6318496" cy="63184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sp>
          <p:nvSpPr>
            <p:cNvPr id="10" name="Rectangle 21"/>
            <p:cNvSpPr/>
            <p:nvPr/>
          </p:nvSpPr>
          <p:spPr bwMode="auto">
            <a:xfrm>
              <a:off x="12041845" y="5993198"/>
              <a:ext cx="338566" cy="115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t" anchorCtr="0">
              <a:spAutoFit/>
            </a:bodyPr>
            <a:lstStyle/>
            <a:p>
              <a:pPr algn="ctr" defTabSz="1713865" fontAlgn="base">
                <a:lnSpc>
                  <a:spcPts val="2850"/>
                </a:lnSpc>
              </a:pPr>
              <a:endParaRPr lang="en-US" sz="2700" b="1" strike="noStrike" spc="225" noProof="1" dirty="0">
                <a:solidFill>
                  <a:schemeClr val="tx2"/>
                </a:solidFill>
                <a:latin typeface="微软雅黑" panose="020B0503020204020204" charset="-122"/>
                <a:ea typeface="微软雅黑" panose="020B0503020204020204" charset="-122"/>
                <a:cs typeface="Montserrat Semi" charset="0"/>
                <a:sym typeface="微软雅黑" panose="020B0503020204020204" charset="-122"/>
              </a:endParaRPr>
            </a:p>
          </p:txBody>
        </p:sp>
      </p:grpSp>
      <p:sp>
        <p:nvSpPr>
          <p:cNvPr id="3" name="文本框 2"/>
          <p:cNvSpPr txBox="1"/>
          <p:nvPr/>
        </p:nvSpPr>
        <p:spPr>
          <a:xfrm>
            <a:off x="1821815" y="1263650"/>
            <a:ext cx="8566785" cy="3815080"/>
          </a:xfrm>
          <a:prstGeom prst="rect">
            <a:avLst/>
          </a:prstGeom>
          <a:noFill/>
        </p:spPr>
        <p:txBody>
          <a:bodyPr wrap="square" rtlCol="0">
            <a:spAutoFit/>
          </a:bodyPr>
          <a:p>
            <a:r>
              <a:rPr lang="en-US" altLang="zh-CN" sz="6600" b="1">
                <a:solidFill>
                  <a:srgbClr val="002060"/>
                </a:solidFill>
                <a:effectLst>
                  <a:outerShdw blurRad="38100" dist="19050" dir="2700000" algn="tl" rotWithShape="0">
                    <a:schemeClr val="dk1">
                      <a:alpha val="40000"/>
                    </a:schemeClr>
                  </a:outerShdw>
                </a:effectLst>
                <a:latin typeface="Comic Sans MS" panose="030F0702030302020204" charset="0"/>
              </a:rPr>
              <a:t>What can be done?</a:t>
            </a:r>
            <a:endParaRPr lang="en-US" altLang="zh-CN" sz="6600" b="1">
              <a:solidFill>
                <a:srgbClr val="002060"/>
              </a:solidFill>
              <a:effectLst>
                <a:outerShdw blurRad="38100" dist="19050" dir="2700000" algn="tl" rotWithShape="0">
                  <a:schemeClr val="dk1">
                    <a:alpha val="40000"/>
                  </a:schemeClr>
                </a:outerShdw>
              </a:effectLst>
              <a:latin typeface="Comic Sans MS" panose="030F0702030302020204" charset="0"/>
            </a:endParaRPr>
          </a:p>
          <a:p>
            <a:endPar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endParaRPr>
          </a:p>
          <a:p>
            <a:endPar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endParaRPr>
          </a:p>
          <a:p>
            <a:r>
              <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rPr>
              <a:t>                           SOLUTIONS</a:t>
            </a:r>
            <a:endPar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endParaRPr>
          </a:p>
          <a:p>
            <a:endPar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endParaRPr>
          </a:p>
        </p:txBody>
      </p:sp>
      <p:sp>
        <p:nvSpPr>
          <p:cNvPr id="4" name="文本框 3"/>
          <p:cNvSpPr txBox="1"/>
          <p:nvPr/>
        </p:nvSpPr>
        <p:spPr>
          <a:xfrm>
            <a:off x="5276215" y="3167380"/>
            <a:ext cx="1782445" cy="1444625"/>
          </a:xfrm>
          <a:prstGeom prst="rect">
            <a:avLst/>
          </a:prstGeom>
          <a:noFill/>
        </p:spPr>
        <p:txBody>
          <a:bodyPr wrap="square" rtlCol="0">
            <a:spAutoFit/>
          </a:bodyPr>
          <a:p>
            <a:r>
              <a:rPr lang="en-US" altLang="zh-CN" sz="8800">
                <a:ln w="22225">
                  <a:solidFill>
                    <a:schemeClr val="accent2"/>
                  </a:solidFill>
                  <a:prstDash val="solid"/>
                </a:ln>
                <a:solidFill>
                  <a:schemeClr val="accent2">
                    <a:lumMod val="40000"/>
                    <a:lumOff val="60000"/>
                  </a:schemeClr>
                </a:solidFill>
                <a:effectLst/>
              </a:rPr>
              <a:t>1</a:t>
            </a:r>
            <a:endParaRPr lang="en-US" altLang="zh-CN" sz="880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149860"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3200" b="1" i="0" u="none" strike="noStrike" cap="none" spc="0" normalizeH="0" baseline="0">
                <a:solidFill>
                  <a:srgbClr val="FFC000"/>
                </a:solidFill>
                <a:latin typeface="黑体" panose="02010609060101010101" charset="-122"/>
                <a:ea typeface="黑体" panose="02010609060101010101" charset="-122"/>
              </a:rPr>
              <a:t>Skimming</a:t>
            </a:r>
            <a:endParaRPr kumimoji="0" lang="zh-CN" altLang="en-US" sz="3200" b="1" i="0" u="none" strike="noStrike" cap="none" spc="0" normalizeH="0" baseline="0">
              <a:solidFill>
                <a:srgbClr val="FFC000"/>
              </a:solidFill>
              <a:latin typeface="黑体" panose="02010609060101010101" charset="-122"/>
              <a:ea typeface="黑体" panose="02010609060101010101"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pic>
        <p:nvPicPr>
          <p:cNvPr id="2" name="图片 1" descr="80d004f34ef3b5f4d6a65e1ba6f7b08"/>
          <p:cNvPicPr>
            <a:picLocks noChangeAspect="1"/>
          </p:cNvPicPr>
          <p:nvPr/>
        </p:nvPicPr>
        <p:blipFill>
          <a:blip r:embed="rId1"/>
          <a:stretch>
            <a:fillRect/>
          </a:stretch>
        </p:blipFill>
        <p:spPr>
          <a:xfrm>
            <a:off x="410210" y="1513205"/>
            <a:ext cx="10584815" cy="4717415"/>
          </a:xfrm>
          <a:prstGeom prst="rect">
            <a:avLst/>
          </a:prstGeom>
        </p:spPr>
      </p:pic>
      <p:sp>
        <p:nvSpPr>
          <p:cNvPr id="5" name="文本框 4"/>
          <p:cNvSpPr txBox="1"/>
          <p:nvPr/>
        </p:nvSpPr>
        <p:spPr>
          <a:xfrm>
            <a:off x="410210" y="560070"/>
            <a:ext cx="11329670" cy="953135"/>
          </a:xfrm>
          <a:prstGeom prst="rect">
            <a:avLst/>
          </a:prstGeom>
          <a:noFill/>
        </p:spPr>
        <p:txBody>
          <a:bodyPr wrap="square" rtlCol="0" anchor="t">
            <a:spAutoFit/>
          </a:bodyPr>
          <a:p>
            <a:r>
              <a:rPr lang="zh-CN" altLang="en-US" sz="2800" b="1">
                <a:solidFill>
                  <a:srgbClr val="002060"/>
                </a:solidFill>
              </a:rPr>
              <a:t>Skim the letters</a:t>
            </a:r>
            <a:r>
              <a:rPr lang="en-US" altLang="zh-CN" sz="2800" b="1">
                <a:solidFill>
                  <a:srgbClr val="002060"/>
                </a:solidFill>
              </a:rPr>
              <a:t>,</a:t>
            </a:r>
            <a:r>
              <a:rPr lang="zh-CN" altLang="en-US" sz="2800" b="1">
                <a:solidFill>
                  <a:srgbClr val="002060"/>
                </a:solidFill>
              </a:rPr>
              <a:t> and find </a:t>
            </a:r>
            <a:r>
              <a:rPr lang="en-US" altLang="zh-CN" sz="2800" b="1">
                <a:solidFill>
                  <a:srgbClr val="002060"/>
                </a:solidFill>
              </a:rPr>
              <a:t>out </a:t>
            </a:r>
            <a:r>
              <a:rPr lang="zh-CN" altLang="en-US" sz="2800" b="1">
                <a:solidFill>
                  <a:srgbClr val="002060"/>
                </a:solidFill>
              </a:rPr>
              <a:t>who the writers are and what their purpose of writing the letters is. </a:t>
            </a:r>
            <a:endParaRPr lang="zh-CN" altLang="en-US" sz="2800" b="1">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3200" b="1">
                <a:solidFill>
                  <a:srgbClr val="FFC000"/>
                </a:solidFill>
                <a:latin typeface="黑体" panose="02010609060101010101" charset="-122"/>
                <a:ea typeface="黑体" panose="02010609060101010101" charset="-122"/>
                <a:sym typeface="+mn-ea"/>
              </a:rPr>
              <a:t>Skimming</a:t>
            </a: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5" name="文本框 4"/>
          <p:cNvSpPr txBox="1"/>
          <p:nvPr/>
        </p:nvSpPr>
        <p:spPr>
          <a:xfrm>
            <a:off x="326390" y="727075"/>
            <a:ext cx="11376025" cy="3969385"/>
          </a:xfrm>
          <a:prstGeom prst="rect">
            <a:avLst/>
          </a:prstGeom>
          <a:noFill/>
        </p:spPr>
        <p:txBody>
          <a:bodyPr wrap="square" rtlCol="0">
            <a:spAutoFit/>
          </a:bodyPr>
          <a:p>
            <a:r>
              <a:rPr lang="zh-CN" altLang="en-US" sz="2800"/>
              <a:t>WHAT CAN WE DO ABOUT GLOBAL WARMING? </a:t>
            </a:r>
            <a:endParaRPr lang="zh-CN" altLang="en-US" sz="2800"/>
          </a:p>
          <a:p>
            <a:r>
              <a:rPr lang="zh-CN" altLang="en-US" sz="2800"/>
              <a:t>Dear Earth Care,</a:t>
            </a:r>
            <a:endParaRPr lang="zh-CN" altLang="en-US" sz="2800"/>
          </a:p>
          <a:p>
            <a:r>
              <a:rPr lang="zh-CN" altLang="en-US" sz="2800"/>
              <a:t>I am doing a project on behalf of my school about global warming. Sometimes I feel that individuals can have little effect on such huge environmental problems. However, 1 still think people should advocate improvements in the way we use energy today. As I'm not sure where to start with my project, I would appreciate any suggestions you may have.</a:t>
            </a:r>
            <a:endParaRPr lang="zh-CN" altLang="en-US" sz="2800"/>
          </a:p>
          <a:p>
            <a:r>
              <a:rPr lang="zh-CN" altLang="en-US" sz="2800"/>
              <a:t>Thank you!</a:t>
            </a:r>
            <a:endParaRPr lang="zh-CN" altLang="en-US" sz="2800"/>
          </a:p>
          <a:p>
            <a:r>
              <a:rPr lang="zh-CN" altLang="en-US" sz="2800"/>
              <a:t>Ouyang  Guang</a:t>
            </a:r>
            <a:endParaRPr lang="zh-CN" altLang="en-US" sz="2800"/>
          </a:p>
        </p:txBody>
      </p:sp>
      <p:sp>
        <p:nvSpPr>
          <p:cNvPr id="2" name="文本框 1"/>
          <p:cNvSpPr txBox="1"/>
          <p:nvPr/>
        </p:nvSpPr>
        <p:spPr>
          <a:xfrm>
            <a:off x="326390" y="5131435"/>
            <a:ext cx="11229340" cy="953135"/>
          </a:xfrm>
          <a:prstGeom prst="rect">
            <a:avLst/>
          </a:prstGeom>
          <a:noFill/>
        </p:spPr>
        <p:txBody>
          <a:bodyPr wrap="square" rtlCol="0" anchor="t">
            <a:spAutoFit/>
          </a:bodyPr>
          <a:p>
            <a:pPr marL="457200" indent="-457200">
              <a:buFont typeface="Wingdings" panose="05000000000000000000" charset="0"/>
              <a:buChar char="Ø"/>
            </a:pPr>
            <a:r>
              <a:rPr lang="zh-CN" altLang="en-US" sz="2800" b="1">
                <a:solidFill>
                  <a:srgbClr val="002060"/>
                </a:solidFill>
              </a:rPr>
              <a:t>The first letter is written by a student who is asking for suggestions for his project — global warming.</a:t>
            </a:r>
            <a:endParaRPr lang="zh-CN" altLang="en-US" sz="2800" b="1">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3200" b="1">
                <a:solidFill>
                  <a:srgbClr val="FFC000"/>
                </a:solidFill>
                <a:latin typeface="黑体" panose="02010609060101010101" charset="-122"/>
                <a:ea typeface="黑体" panose="02010609060101010101" charset="-122"/>
                <a:sym typeface="+mn-ea"/>
              </a:rPr>
              <a:t>Skimming</a:t>
            </a: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5" name="文本框 4"/>
          <p:cNvSpPr txBox="1"/>
          <p:nvPr/>
        </p:nvSpPr>
        <p:spPr>
          <a:xfrm>
            <a:off x="235585" y="506730"/>
            <a:ext cx="11610975" cy="4720590"/>
          </a:xfrm>
          <a:prstGeom prst="rect">
            <a:avLst/>
          </a:prstGeom>
          <a:noFill/>
        </p:spPr>
        <p:txBody>
          <a:bodyPr wrap="square" rtlCol="0">
            <a:spAutoFit/>
          </a:bodyPr>
          <a:p>
            <a:pPr fontAlgn="auto">
              <a:lnSpc>
                <a:spcPts val="1900"/>
              </a:lnSpc>
            </a:pPr>
            <a:r>
              <a:rPr lang="zh-CN" altLang="en-US" sz="2000" b="1"/>
              <a:t>Dear Ouyang Guang,</a:t>
            </a:r>
            <a:endParaRPr lang="zh-CN" altLang="en-US" sz="2000" b="1"/>
          </a:p>
          <a:p>
            <a:pPr fontAlgn="auto">
              <a:lnSpc>
                <a:spcPts val="1900"/>
              </a:lnSpc>
            </a:pPr>
            <a:r>
              <a:rPr lang="zh-CN" altLang="en-US" sz="2000" b="1"/>
              <a:t>    There are many people who have a commitment like yours, but they do not believe they have the power to do anything to improve our environment. That is not true. Together, individuals can make a difference. We do not have to put up with pollution.</a:t>
            </a:r>
            <a:endParaRPr lang="zh-CN" altLang="en-US" sz="2000" b="1"/>
          </a:p>
          <a:p>
            <a:pPr fontAlgn="auto">
              <a:lnSpc>
                <a:spcPts val="1900"/>
              </a:lnSpc>
            </a:pPr>
            <a:r>
              <a:rPr lang="zh-CN" altLang="en-US" sz="2000" b="1"/>
              <a:t>     The growth of the greenhouse gas, carbon dioxide in the air actually comes as a result of many things we do every day. Here are a few suggestions on how to reduce it. They should get you started with your project.</a:t>
            </a:r>
            <a:endParaRPr lang="zh-CN" altLang="en-US" sz="2000" b="1"/>
          </a:p>
          <a:p>
            <a:pPr fontAlgn="auto">
              <a:lnSpc>
                <a:spcPts val="1900"/>
              </a:lnSpc>
            </a:pPr>
            <a:r>
              <a:rPr lang="zh-CN" altLang="en-US" sz="2000" b="1"/>
              <a:t>1  We use a lot of energy in our houses. It is OK to leave an electrical appliance on so long as you  are using it - if not, turn it off! Do not be casual about this. So if you are not using the lights, the TV, the computer, and so on, turn them off. If you are cold, put on more clothes instead of turning up the heat.</a:t>
            </a:r>
            <a:endParaRPr lang="zh-CN" altLang="en-US" sz="2000" b="1"/>
          </a:p>
          <a:p>
            <a:pPr fontAlgn="auto">
              <a:lnSpc>
                <a:spcPts val="1900"/>
              </a:lnSpc>
            </a:pPr>
            <a:r>
              <a:rPr lang="zh-CN" altLang="en-US" sz="2000" b="1"/>
              <a:t>2  Motor vehicles use a lot of energy- so walk or ride a bike if you can.</a:t>
            </a:r>
            <a:endParaRPr lang="zh-CN" altLang="en-US" sz="2000" b="1"/>
          </a:p>
          <a:p>
            <a:pPr fontAlgn="auto">
              <a:lnSpc>
                <a:spcPts val="1900"/>
              </a:lnSpc>
            </a:pPr>
            <a:r>
              <a:rPr lang="zh-CN" altLang="en-US" sz="2000" b="1"/>
              <a:t>3  Recycle cans, bottles, plastic bags and newspapers if circumstances allow you to. It takes a lot of energy to make things from new materials, so, if you can, buy things made from recycled materials.</a:t>
            </a:r>
            <a:endParaRPr lang="zh-CN" altLang="en-US" sz="2000" b="1"/>
          </a:p>
          <a:p>
            <a:pPr fontAlgn="auto">
              <a:lnSpc>
                <a:spcPts val="1900"/>
              </a:lnSpc>
            </a:pPr>
            <a:r>
              <a:rPr lang="zh-CN" altLang="en-US" sz="2000" b="1"/>
              <a:t>4 Get your parents to buy things that are economical with energy - this includes cars as well as smaller things like fridges and microwaves.</a:t>
            </a:r>
            <a:endParaRPr lang="zh-CN" altLang="en-US" sz="2000" b="1"/>
          </a:p>
          <a:p>
            <a:pPr fontAlgn="auto">
              <a:lnSpc>
                <a:spcPts val="1900"/>
              </a:lnSpc>
            </a:pPr>
            <a:r>
              <a:rPr lang="zh-CN" altLang="en-US" sz="2000" b="1"/>
              <a:t>5 Plant trees in your garden or your school yard, as they absorb carbon dioxide from the air and refresh your spirit when you look at them.</a:t>
            </a:r>
            <a:endParaRPr lang="zh-CN" altLang="en-US" sz="2000" b="1"/>
          </a:p>
          <a:p>
            <a:pPr fontAlgn="auto">
              <a:lnSpc>
                <a:spcPts val="1900"/>
              </a:lnSpc>
            </a:pPr>
            <a:r>
              <a:rPr lang="zh-CN" altLang="en-US" sz="2000" b="1"/>
              <a:t>6 Finally and most importantly, be an educator. Talk with your family and friends about global warming and tell them what you have learned.</a:t>
            </a:r>
            <a:endParaRPr lang="zh-CN" altLang="en-US" sz="2000" b="1"/>
          </a:p>
          <a:p>
            <a:pPr fontAlgn="auto">
              <a:lnSpc>
                <a:spcPts val="1900"/>
              </a:lnSpc>
            </a:pPr>
            <a:r>
              <a:rPr lang="zh-CN" altLang="en-US" sz="2000" b="1"/>
              <a:t>Remember - your contribution counts!</a:t>
            </a:r>
            <a:endParaRPr lang="zh-CN" altLang="en-US" sz="2000" b="1"/>
          </a:p>
        </p:txBody>
      </p:sp>
      <p:sp>
        <p:nvSpPr>
          <p:cNvPr id="2" name="文本框 1"/>
          <p:cNvSpPr txBox="1"/>
          <p:nvPr/>
        </p:nvSpPr>
        <p:spPr>
          <a:xfrm>
            <a:off x="106680" y="5227320"/>
            <a:ext cx="11584940" cy="953135"/>
          </a:xfrm>
          <a:prstGeom prst="rect">
            <a:avLst/>
          </a:prstGeom>
          <a:noFill/>
        </p:spPr>
        <p:txBody>
          <a:bodyPr wrap="square" rtlCol="0" anchor="t">
            <a:spAutoFit/>
          </a:bodyPr>
          <a:p>
            <a:pPr marL="457200" indent="-457200">
              <a:buFont typeface="Wingdings" panose="05000000000000000000" charset="0"/>
              <a:buChar char="Ø"/>
            </a:pPr>
            <a:r>
              <a:rPr lang="zh-CN" altLang="en-US" sz="2800" b="1">
                <a:solidFill>
                  <a:srgbClr val="002060"/>
                </a:solidFill>
              </a:rPr>
              <a:t>The second letter is written by an editor of Earth Care magazine. He offers the student some suggestions on what to do about global warming.  </a:t>
            </a:r>
            <a:endParaRPr lang="zh-CN" altLang="en-US" sz="2800" b="1">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3200" b="1">
                <a:solidFill>
                  <a:srgbClr val="FFC000"/>
                </a:solidFill>
                <a:latin typeface="黑体" panose="02010609060101010101" charset="-122"/>
                <a:ea typeface="黑体" panose="02010609060101010101" charset="-122"/>
                <a:sym typeface="+mn-ea"/>
              </a:rPr>
              <a:t>Scanning</a:t>
            </a:r>
            <a:endParaRPr lang="zh-CN" altLang="en-US" sz="3200" b="1">
              <a:solidFill>
                <a:srgbClr val="FFC000"/>
              </a:solidFill>
              <a:latin typeface="黑体" panose="02010609060101010101" charset="-122"/>
              <a:ea typeface="黑体" panose="02010609060101010101" charset="-122"/>
              <a:sym typeface="+mn-ea"/>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8673" name="Text Box 3"/>
          <p:cNvSpPr txBox="1"/>
          <p:nvPr/>
        </p:nvSpPr>
        <p:spPr>
          <a:xfrm>
            <a:off x="405765" y="871220"/>
            <a:ext cx="11268075" cy="2214880"/>
          </a:xfrm>
          <a:prstGeom prst="rect">
            <a:avLst/>
          </a:prstGeom>
          <a:noFill/>
          <a:ln w="9525">
            <a:noFill/>
          </a:ln>
        </p:spPr>
        <p:txBody>
          <a:bodyPr wrap="none" lIns="91434" tIns="45717" rIns="91434" bIns="45717" anchor="t"/>
          <a:p>
            <a:pPr lvl="0" indent="0">
              <a:spcBef>
                <a:spcPct val="20000"/>
              </a:spcBef>
            </a:pPr>
            <a:r>
              <a:rPr lang="en-US" altLang="zh-CN" sz="3600" dirty="0">
                <a:solidFill>
                  <a:srgbClr val="0000FF"/>
                </a:solidFill>
                <a:latin typeface="Times New Roman" panose="02020603050405020304" pitchFamily="18" charset="0"/>
                <a:ea typeface="宋体" panose="02010600030101010101" pitchFamily="2" charset="-122"/>
              </a:rPr>
              <a:t>Read the second email, and answer the question:</a:t>
            </a:r>
            <a:endParaRPr lang="en-US" altLang="zh-CN" sz="3600" dirty="0">
              <a:solidFill>
                <a:srgbClr val="0000FF"/>
              </a:solidFill>
              <a:latin typeface="Times New Roman" panose="02020603050405020304" pitchFamily="18" charset="0"/>
              <a:ea typeface="宋体" panose="02010600030101010101" pitchFamily="2" charset="-122"/>
            </a:endParaRPr>
          </a:p>
          <a:p>
            <a:pPr lvl="0" indent="0">
              <a:spcBef>
                <a:spcPct val="20000"/>
              </a:spcBef>
            </a:pPr>
            <a:r>
              <a:rPr lang="en-US" altLang="zh-CN" sz="3600" dirty="0">
                <a:solidFill>
                  <a:schemeClr val="tx1"/>
                </a:solidFill>
                <a:latin typeface="Times New Roman" panose="02020603050405020304" pitchFamily="18" charset="0"/>
                <a:ea typeface="宋体" panose="02010600030101010101" pitchFamily="2" charset="-122"/>
              </a:rPr>
              <a:t>  Does Earth Care agree with Ouyang Guang’s opinion that</a:t>
            </a:r>
            <a:endParaRPr lang="en-US" altLang="zh-CN" sz="3600" dirty="0">
              <a:solidFill>
                <a:schemeClr val="tx1"/>
              </a:solidFill>
              <a:latin typeface="Times New Roman" panose="02020603050405020304" pitchFamily="18" charset="0"/>
              <a:ea typeface="宋体" panose="02010600030101010101" pitchFamily="2" charset="-122"/>
            </a:endParaRPr>
          </a:p>
          <a:p>
            <a:pPr lvl="0" indent="0">
              <a:spcBef>
                <a:spcPct val="20000"/>
              </a:spcBef>
            </a:pPr>
            <a:r>
              <a:rPr lang="en-US" altLang="zh-CN" sz="3600" dirty="0">
                <a:solidFill>
                  <a:schemeClr val="tx1"/>
                </a:solidFill>
                <a:latin typeface="Times New Roman" panose="02020603050405020304" pitchFamily="18" charset="0"/>
                <a:ea typeface="宋体" panose="02010600030101010101" pitchFamily="2" charset="-122"/>
              </a:rPr>
              <a:t> individuals can have no effect?</a:t>
            </a:r>
            <a:endParaRPr lang="en-US" altLang="zh-CN" sz="3600" dirty="0">
              <a:solidFill>
                <a:schemeClr val="tx1"/>
              </a:solidFill>
              <a:latin typeface="Times New Roman" panose="02020603050405020304" pitchFamily="18" charset="0"/>
              <a:ea typeface="宋体" panose="02010600030101010101" pitchFamily="2" charset="-122"/>
            </a:endParaRPr>
          </a:p>
        </p:txBody>
      </p:sp>
      <p:sp>
        <p:nvSpPr>
          <p:cNvPr id="161796" name="Text Box 4"/>
          <p:cNvSpPr txBox="1"/>
          <p:nvPr/>
        </p:nvSpPr>
        <p:spPr>
          <a:xfrm>
            <a:off x="295593" y="3449955"/>
            <a:ext cx="7345362" cy="705485"/>
          </a:xfrm>
          <a:prstGeom prst="rect">
            <a:avLst/>
          </a:prstGeom>
          <a:noFill/>
          <a:ln w="9525">
            <a:noFill/>
          </a:ln>
        </p:spPr>
        <p:txBody>
          <a:bodyPr lIns="91434" tIns="45717" rIns="91434" bIns="45717" anchor="t">
            <a:spAutoFit/>
          </a:bodyPr>
          <a:p>
            <a:pPr marL="571500" lvl="0" indent="-571500">
              <a:buFont typeface="Wingdings" panose="05000000000000000000" charset="0"/>
              <a:buChar char="Ø"/>
            </a:pPr>
            <a:r>
              <a:rPr lang="en-US" altLang="zh-CN" sz="4000" dirty="0">
                <a:solidFill>
                  <a:srgbClr val="002060"/>
                </a:solidFill>
                <a:latin typeface="Times New Roman" panose="02020603050405020304" pitchFamily="18" charset="0"/>
                <a:ea typeface="宋体" panose="02010600030101010101" pitchFamily="2" charset="-122"/>
              </a:rPr>
              <a:t>No, Earth Care does not agree.</a:t>
            </a:r>
            <a:endParaRPr lang="en-US" altLang="zh-CN" sz="4000" dirty="0">
              <a:solidFill>
                <a:srgbClr val="002060"/>
              </a:solidFill>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1796"/>
                                        </p:tgtEl>
                                        <p:attrNameLst>
                                          <p:attrName>style.visibility</p:attrName>
                                        </p:attrNameLst>
                                      </p:cBhvr>
                                      <p:to>
                                        <p:strVal val="visible"/>
                                      </p:to>
                                    </p:set>
                                    <p:anim calcmode="lin" valueType="num">
                                      <p:cBhvr>
                                        <p:cTn id="7" dur="500" fill="hold"/>
                                        <p:tgtEl>
                                          <p:spTgt spid="161796"/>
                                        </p:tgtEl>
                                        <p:attrNameLst>
                                          <p:attrName>ppt_w</p:attrName>
                                        </p:attrNameLst>
                                      </p:cBhvr>
                                      <p:tavLst>
                                        <p:tav tm="0">
                                          <p:val>
                                            <p:fltVal val="0.000000"/>
                                          </p:val>
                                        </p:tav>
                                        <p:tav tm="100000">
                                          <p:val>
                                            <p:strVal val="#ppt_w"/>
                                          </p:val>
                                        </p:tav>
                                      </p:tavLst>
                                    </p:anim>
                                    <p:anim calcmode="lin" valueType="num">
                                      <p:cBhvr>
                                        <p:cTn id="8" dur="500" fill="hold"/>
                                        <p:tgtEl>
                                          <p:spTgt spid="161796"/>
                                        </p:tgtEl>
                                        <p:attrNameLst>
                                          <p:attrName>ppt_h</p:attrName>
                                        </p:attrNameLst>
                                      </p:cBhvr>
                                      <p:tavLst>
                                        <p:tav tm="0">
                                          <p:val>
                                            <p:fltVal val="0.000000"/>
                                          </p:val>
                                        </p:tav>
                                        <p:tav tm="100000">
                                          <p:val>
                                            <p:strVal val="#ppt_h"/>
                                          </p:val>
                                        </p:tav>
                                      </p:tavLst>
                                    </p:anim>
                                    <p:animEffect transition="in" filter="fade">
                                      <p:cBhvr>
                                        <p:cTn id="9"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53085"/>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aphicFrame>
        <p:nvGraphicFramePr>
          <p:cNvPr id="8" name="表格 7"/>
          <p:cNvGraphicFramePr/>
          <p:nvPr/>
        </p:nvGraphicFramePr>
        <p:xfrm>
          <a:off x="754380" y="1324610"/>
          <a:ext cx="10910570" cy="4635500"/>
        </p:xfrm>
        <a:graphic>
          <a:graphicData uri="http://schemas.openxmlformats.org/drawingml/2006/table">
            <a:tbl>
              <a:tblPr firstRow="1" bandRow="1">
                <a:tableStyleId>{5C22544A-7EE6-4342-B048-85BDC9FD1C3A}</a:tableStyleId>
              </a:tblPr>
              <a:tblGrid>
                <a:gridCol w="10910570"/>
              </a:tblGrid>
              <a:tr h="381000">
                <a:tc>
                  <a:txBody>
                    <a:bodyPr/>
                    <a:p>
                      <a:pPr>
                        <a:buNone/>
                      </a:pPr>
                      <a:endParaRPr lang="zh-CN" altLang="en-US" sz="1800"/>
                    </a:p>
                    <a:p>
                      <a:pPr>
                        <a:buNone/>
                      </a:pPr>
                      <a:r>
                        <a:rPr lang="zh-CN" altLang="en-US" sz="1800">
                          <a:sym typeface="+mn-ea"/>
                        </a:rPr>
                        <a:t>    </a:t>
                      </a:r>
                      <a:r>
                        <a:rPr lang="zh-CN" altLang="en-US" sz="2800">
                          <a:sym typeface="+mn-ea"/>
                        </a:rPr>
                        <a:t>本节课是以Global warming 为主线的阅读和写作课。让学生就WHAT CAN WE DO ABOUT GLOBAL WARMING?进行讨论。欧阳光给关爱地球组织杂志写电子邮件，请求帮助。杂志回信指出，群策群力，问题可解。他们提出了几个具体措施：1、减少电器的使用；2、尽量步行或骑自行车；3、回收玻璃、塑料、报纸等物品；4、劝父母购买节能产品；5、植树；6、宣传有关知识。阅读之后，教师可以让学生就文中提出的建议进行讨论，并可以让学生提出更多的建议。这样，学生就有了充分的材料去完成写的任务：设计类似于高考的应用文，代表学校就如何减缓全球气候变暖的课题，提出你的建议。</a:t>
                      </a:r>
                      <a:endParaRPr lang="zh-CN" altLang="en-US" sz="2800">
                        <a:sym typeface="+mn-ea"/>
                      </a:endParaRPr>
                    </a:p>
                    <a:p>
                      <a:pPr>
                        <a:buNone/>
                      </a:pPr>
                      <a:endParaRPr lang="zh-CN" altLang="en-US" sz="2800">
                        <a:sym typeface="+mn-ea"/>
                      </a:endParaRPr>
                    </a:p>
                  </a:txBody>
                  <a:tcPr/>
                </a:tc>
              </a:tr>
            </a:tbl>
          </a:graphicData>
        </a:graphic>
      </p:graphicFrame>
      <p:sp>
        <p:nvSpPr>
          <p:cNvPr id="9" name="文本框 8"/>
          <p:cNvSpPr txBox="1"/>
          <p:nvPr/>
        </p:nvSpPr>
        <p:spPr>
          <a:xfrm>
            <a:off x="5066030" y="626110"/>
            <a:ext cx="2042795" cy="579120"/>
          </a:xfrm>
          <a:prstGeom prst="rect">
            <a:avLst/>
          </a:prstGeom>
          <a:noFill/>
        </p:spPr>
        <p:txBody>
          <a:bodyPr wrap="square" rtlCol="0">
            <a:spAutoFit/>
            <a:scene3d>
              <a:camera prst="orthographicFront"/>
              <a:lightRig rig="threePt" dir="t"/>
            </a:scene3d>
          </a:bodyPr>
          <a:p>
            <a:r>
              <a:rPr lang="zh-CN" altLang="en-US" sz="3200">
                <a:ln w="22225">
                  <a:solidFill>
                    <a:schemeClr val="accent2"/>
                  </a:solidFill>
                  <a:prstDash val="solid"/>
                </a:ln>
                <a:solidFill>
                  <a:schemeClr val="accent2">
                    <a:lumMod val="40000"/>
                    <a:lumOff val="60000"/>
                  </a:schemeClr>
                </a:solidFill>
                <a:effectLst/>
              </a:rPr>
              <a:t>文本分析</a:t>
            </a:r>
            <a:endParaRPr lang="zh-CN" altLang="en-US" sz="320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77840" name="Rectangle 16"/>
          <p:cNvSpPr/>
          <p:nvPr/>
        </p:nvSpPr>
        <p:spPr>
          <a:xfrm>
            <a:off x="504825" y="963930"/>
            <a:ext cx="11182985" cy="1188720"/>
          </a:xfrm>
          <a:prstGeom prst="rect">
            <a:avLst/>
          </a:prstGeom>
          <a:noFill/>
          <a:ln w="9525">
            <a:noFill/>
          </a:ln>
        </p:spPr>
        <p:txBody>
          <a:bodyPr wrap="square" anchor="ctr">
            <a:spAutoFit/>
          </a:bodyPr>
          <a:p>
            <a:pPr lvl="0" indent="0">
              <a:spcBef>
                <a:spcPct val="0"/>
              </a:spcBef>
            </a:pPr>
            <a:r>
              <a:rPr lang="en-US" altLang="zh-CN" sz="3600" dirty="0">
                <a:solidFill>
                  <a:schemeClr val="tx1"/>
                </a:solidFill>
                <a:latin typeface="Times New Roman" panose="02020603050405020304" pitchFamily="18" charset="0"/>
                <a:ea typeface="Times New Roman" panose="02020603050405020304" pitchFamily="18" charset="0"/>
              </a:rPr>
              <a:t>List Earth Care’s suggestions and then in groups, discuss whether you think you can carry out each suggestion. </a:t>
            </a:r>
            <a:endParaRPr lang="en-US" altLang="zh-CN" sz="3600" dirty="0">
              <a:solidFill>
                <a:schemeClr val="tx1"/>
              </a:solidFill>
              <a:latin typeface="Times New Roman" panose="02020603050405020304" pitchFamily="18" charset="0"/>
              <a:ea typeface="Times New Roman" panose="02020603050405020304" pitchFamily="18" charset="0"/>
            </a:endParaRPr>
          </a:p>
        </p:txBody>
      </p:sp>
      <p:graphicFrame>
        <p:nvGraphicFramePr>
          <p:cNvPr id="77826" name="Group 2"/>
          <p:cNvGraphicFramePr>
            <a:graphicFrameLocks noGrp="1"/>
          </p:cNvGraphicFramePr>
          <p:nvPr>
            <p:custDataLst>
              <p:tags r:id="rId1"/>
            </p:custDataLst>
          </p:nvPr>
        </p:nvGraphicFramePr>
        <p:xfrm>
          <a:off x="516255" y="2610485"/>
          <a:ext cx="11209020" cy="3474720"/>
        </p:xfrm>
        <a:graphic>
          <a:graphicData uri="http://schemas.openxmlformats.org/drawingml/2006/table">
            <a:tbl>
              <a:tblPr/>
              <a:tblGrid>
                <a:gridCol w="5118735"/>
                <a:gridCol w="2684780"/>
                <a:gridCol w="3405505"/>
              </a:tblGrid>
              <a:tr h="549275">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36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Earth Care’s suggestions</a:t>
                      </a:r>
                      <a:endParaRPr kumimoji="0" lang="en-US" altLang="zh-CN" sz="36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36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Can you carry it out?</a:t>
                      </a:r>
                      <a:endParaRPr kumimoji="0" lang="en-US" altLang="zh-CN" sz="36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36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Reasons</a:t>
                      </a:r>
                      <a:endParaRPr kumimoji="0" lang="en-US" altLang="zh-CN" sz="3600" b="1"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7842" name="Rectangle 18"/>
          <p:cNvSpPr/>
          <p:nvPr/>
        </p:nvSpPr>
        <p:spPr>
          <a:xfrm>
            <a:off x="673735" y="4088130"/>
            <a:ext cx="4967605" cy="1753235"/>
          </a:xfrm>
          <a:prstGeom prst="rect">
            <a:avLst/>
          </a:prstGeom>
          <a:noFill/>
          <a:ln w="9525">
            <a:noFill/>
          </a:ln>
        </p:spPr>
        <p:txBody>
          <a:bodyPr wrap="square" anchor="t">
            <a:spAutoFit/>
          </a:bodyPr>
          <a:p>
            <a:pPr lvl="0" indent="0">
              <a:spcBef>
                <a:spcPct val="0"/>
              </a:spcBef>
            </a:pPr>
            <a:r>
              <a:rPr lang="en-US" altLang="zh-CN" sz="3600" dirty="0">
                <a:solidFill>
                  <a:schemeClr val="tx1"/>
                </a:solidFill>
                <a:latin typeface="Times New Roman" panose="02020603050405020304" pitchFamily="18" charset="0"/>
                <a:ea typeface="宋体" panose="02010600030101010101" pitchFamily="2" charset="-122"/>
              </a:rPr>
              <a:t>If you are not using electrical appliances, turn them off.</a:t>
            </a:r>
            <a:endParaRPr lang="en-US" altLang="zh-CN" sz="3600" dirty="0">
              <a:solidFill>
                <a:schemeClr val="tx1"/>
              </a:solidFill>
              <a:latin typeface="Times New Roman" panose="02020603050405020304" pitchFamily="18" charset="0"/>
              <a:ea typeface="宋体" panose="02010600030101010101" pitchFamily="2" charset="-122"/>
            </a:endParaRPr>
          </a:p>
        </p:txBody>
      </p:sp>
      <p:sp>
        <p:nvSpPr>
          <p:cNvPr id="77843" name="Rectangle 19"/>
          <p:cNvSpPr/>
          <p:nvPr/>
        </p:nvSpPr>
        <p:spPr>
          <a:xfrm>
            <a:off x="6456363" y="4724400"/>
            <a:ext cx="847725" cy="640080"/>
          </a:xfrm>
          <a:prstGeom prst="rect">
            <a:avLst/>
          </a:prstGeom>
          <a:noFill/>
          <a:ln w="9525">
            <a:noFill/>
          </a:ln>
        </p:spPr>
        <p:txBody>
          <a:bodyPr wrap="none" anchor="t">
            <a:spAutoFit/>
          </a:bodyPr>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Yes</a:t>
            </a:r>
            <a:endParaRPr lang="en-US" altLang="zh-CN" sz="3600" dirty="0">
              <a:solidFill>
                <a:srgbClr val="FF0000"/>
              </a:solidFill>
              <a:latin typeface="Times New Roman" panose="02020603050405020304" pitchFamily="18" charset="0"/>
              <a:ea typeface="宋体" panose="02010600030101010101" pitchFamily="2" charset="-122"/>
            </a:endParaRPr>
          </a:p>
        </p:txBody>
      </p:sp>
      <p:sp>
        <p:nvSpPr>
          <p:cNvPr id="77844" name="Rectangle 20"/>
          <p:cNvSpPr/>
          <p:nvPr/>
        </p:nvSpPr>
        <p:spPr>
          <a:xfrm>
            <a:off x="8401050" y="4365625"/>
            <a:ext cx="2728595" cy="1198880"/>
          </a:xfrm>
          <a:prstGeom prst="rect">
            <a:avLst/>
          </a:prstGeom>
          <a:noFill/>
          <a:ln w="9525">
            <a:noFill/>
          </a:ln>
        </p:spPr>
        <p:txBody>
          <a:bodyPr wrap="square" anchor="t">
            <a:spAutoFit/>
          </a:bodyPr>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Save</a:t>
            </a:r>
            <a:r>
              <a:rPr lang="en-US" altLang="zh-CN" sz="3600" dirty="0">
                <a:solidFill>
                  <a:schemeClr val="tx1"/>
                </a:solidFill>
                <a:latin typeface="Times New Roman" panose="02020603050405020304" pitchFamily="18" charset="0"/>
                <a:ea typeface="宋体" panose="02010600030101010101" pitchFamily="2" charset="-122"/>
              </a:rPr>
              <a:t> </a:t>
            </a:r>
            <a:endParaRPr lang="en-US" altLang="zh-CN" sz="3600" dirty="0">
              <a:solidFill>
                <a:schemeClr val="tx1"/>
              </a:solidFill>
              <a:latin typeface="Times New Roman" panose="02020603050405020304" pitchFamily="18" charset="0"/>
              <a:ea typeface="宋体" panose="02010600030101010101" pitchFamily="2" charset="-122"/>
            </a:endParaRPr>
          </a:p>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energy</a:t>
            </a:r>
            <a:endParaRPr lang="en-US" altLang="zh-CN" sz="3600" dirty="0">
              <a:solidFill>
                <a:srgbClr val="FF0000"/>
              </a:solidFill>
              <a:latin typeface="Times New Roman" panose="02020603050405020304" pitchFamily="18" charset="0"/>
              <a:ea typeface="宋体" panose="02010600030101010101" pitchFamily="2" charset="-122"/>
            </a:endParaRPr>
          </a:p>
        </p:txBody>
      </p:sp>
      <p:sp>
        <p:nvSpPr>
          <p:cNvPr id="2" name="Rectangle 7"/>
          <p:cNvSpPr>
            <a:spLocks noChangeArrowheads="1"/>
          </p:cNvSpPr>
          <p:nvPr/>
        </p:nvSpPr>
        <p:spPr bwMode="auto">
          <a:xfrm>
            <a:off x="635" y="160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algn="l" defTabSz="914400" eaLnBrk="1" fontAlgn="auto" latinLnBrk="0" hangingPunct="1">
              <a:lnSpc>
                <a:spcPct val="100000"/>
              </a:lnSpc>
              <a:spcBef>
                <a:spcPts val="0"/>
              </a:spcBef>
              <a:spcAft>
                <a:spcPts val="0"/>
              </a:spcAft>
              <a:buClrTx/>
              <a:buSzTx/>
              <a:buFontTx/>
              <a:buNone/>
              <a:defRPr/>
            </a:pPr>
            <a:r>
              <a:rPr sz="3200" b="1">
                <a:solidFill>
                  <a:srgbClr val="FFC000"/>
                </a:solidFill>
                <a:latin typeface="黑体" panose="02010609060101010101" charset="-122"/>
                <a:ea typeface="黑体" panose="02010609060101010101" charset="-122"/>
                <a:sym typeface="+mn-ea"/>
              </a:rPr>
              <a:t>Detailed reading</a:t>
            </a:r>
            <a:endParaRPr sz="3200" b="1">
              <a:solidFill>
                <a:srgbClr val="FFC000"/>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7840"/>
                                        </p:tgtEl>
                                        <p:attrNameLst>
                                          <p:attrName>style.visibility</p:attrName>
                                        </p:attrNameLst>
                                      </p:cBhvr>
                                      <p:to>
                                        <p:strVal val="visible"/>
                                      </p:to>
                                    </p:set>
                                    <p:animEffect transition="in" filter="strips(downRight)">
                                      <p:cBhvr>
                                        <p:cTn id="7" dur="1000"/>
                                        <p:tgtEl>
                                          <p:spTgt spid="7784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strips(downRight)">
                                      <p:cBhvr>
                                        <p:cTn id="12" dur="10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7842"/>
                                        </p:tgtEl>
                                        <p:attrNameLst>
                                          <p:attrName>style.visibility</p:attrName>
                                        </p:attrNameLst>
                                      </p:cBhvr>
                                      <p:to>
                                        <p:strVal val="visible"/>
                                      </p:to>
                                    </p:set>
                                    <p:animEffect transition="in" filter="strips(downRight)">
                                      <p:cBhvr>
                                        <p:cTn id="17" dur="1000"/>
                                        <p:tgtEl>
                                          <p:spTgt spid="7784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77843"/>
                                        </p:tgtEl>
                                        <p:attrNameLst>
                                          <p:attrName>style.visibility</p:attrName>
                                        </p:attrNameLst>
                                      </p:cBhvr>
                                      <p:to>
                                        <p:strVal val="visible"/>
                                      </p:to>
                                    </p:set>
                                    <p:animEffect transition="in" filter="strips(downRight)">
                                      <p:cBhvr>
                                        <p:cTn id="22" dur="1000"/>
                                        <p:tgtEl>
                                          <p:spTgt spid="7784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77844"/>
                                        </p:tgtEl>
                                        <p:attrNameLst>
                                          <p:attrName>style.visibility</p:attrName>
                                        </p:attrNameLst>
                                      </p:cBhvr>
                                      <p:to>
                                        <p:strVal val="visible"/>
                                      </p:to>
                                    </p:set>
                                    <p:animEffect transition="in" filter="strips(downRight)">
                                      <p:cBhvr>
                                        <p:cTn id="27" dur="1000"/>
                                        <p:tgtEl>
                                          <p:spTgt spid="77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0" grpId="0"/>
      <p:bldP spid="77842" grpId="0"/>
      <p:bldP spid="77843" grpId="0"/>
      <p:bldP spid="778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aphicFrame>
        <p:nvGraphicFramePr>
          <p:cNvPr id="78850" name="Group 2"/>
          <p:cNvGraphicFramePr>
            <a:graphicFrameLocks noGrp="1"/>
          </p:cNvGraphicFramePr>
          <p:nvPr>
            <p:custDataLst>
              <p:tags r:id="rId1"/>
            </p:custDataLst>
          </p:nvPr>
        </p:nvGraphicFramePr>
        <p:xfrm>
          <a:off x="455295" y="1115060"/>
          <a:ext cx="11518900" cy="5058410"/>
        </p:xfrm>
        <a:graphic>
          <a:graphicData uri="http://schemas.openxmlformats.org/drawingml/2006/table">
            <a:tbl>
              <a:tblPr/>
              <a:tblGrid>
                <a:gridCol w="6660515"/>
                <a:gridCol w="2143125"/>
                <a:gridCol w="2715260"/>
              </a:tblGrid>
              <a:tr h="1361440">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7360">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9610">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3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26"/>
          <p:cNvSpPr/>
          <p:nvPr/>
        </p:nvSpPr>
        <p:spPr>
          <a:xfrm>
            <a:off x="455295" y="1375410"/>
            <a:ext cx="6687185" cy="1188720"/>
          </a:xfrm>
          <a:prstGeom prst="rect">
            <a:avLst/>
          </a:prstGeom>
          <a:noFill/>
          <a:ln w="9525">
            <a:noFill/>
          </a:ln>
        </p:spPr>
        <p:txBody>
          <a:bodyPr wrap="square" anchor="t">
            <a:spAutoFit/>
          </a:bodyPr>
          <a:p>
            <a:pPr lvl="0" indent="0">
              <a:spcBef>
                <a:spcPct val="0"/>
              </a:spcBef>
            </a:pPr>
            <a:r>
              <a:rPr lang="en-US" altLang="zh-CN" sz="3600" dirty="0">
                <a:solidFill>
                  <a:schemeClr val="tx1"/>
                </a:solidFill>
                <a:latin typeface="Times New Roman" panose="02020603050405020304" pitchFamily="18" charset="0"/>
                <a:ea typeface="宋体" panose="02010600030101010101" pitchFamily="2" charset="-122"/>
              </a:rPr>
              <a:t>If you’re cold, put on more clothes instead of turning up the heat.</a:t>
            </a:r>
            <a:endParaRPr lang="en-US" altLang="zh-CN" sz="3600" dirty="0">
              <a:solidFill>
                <a:schemeClr val="tx1"/>
              </a:solidFill>
              <a:latin typeface="Times New Roman" panose="02020603050405020304" pitchFamily="18" charset="0"/>
              <a:ea typeface="宋体" panose="02010600030101010101" pitchFamily="2" charset="-122"/>
            </a:endParaRPr>
          </a:p>
        </p:txBody>
      </p:sp>
      <p:sp>
        <p:nvSpPr>
          <p:cNvPr id="78875" name="Rectangle 27"/>
          <p:cNvSpPr/>
          <p:nvPr/>
        </p:nvSpPr>
        <p:spPr>
          <a:xfrm>
            <a:off x="477520" y="2834640"/>
            <a:ext cx="6642100" cy="1188720"/>
          </a:xfrm>
          <a:prstGeom prst="rect">
            <a:avLst/>
          </a:prstGeom>
          <a:noFill/>
          <a:ln w="9525">
            <a:noFill/>
          </a:ln>
        </p:spPr>
        <p:txBody>
          <a:bodyPr wrap="square" anchor="t">
            <a:spAutoFit/>
          </a:bodyPr>
          <a:p>
            <a:pPr lvl="0" indent="0">
              <a:spcBef>
                <a:spcPct val="0"/>
              </a:spcBef>
            </a:pPr>
            <a:r>
              <a:rPr lang="en-US" altLang="zh-CN" sz="3600" dirty="0">
                <a:solidFill>
                  <a:schemeClr val="tx1"/>
                </a:solidFill>
                <a:latin typeface="Times New Roman" panose="02020603050405020304" pitchFamily="18" charset="0"/>
                <a:ea typeface="宋体" panose="02010600030101010101" pitchFamily="2" charset="-122"/>
              </a:rPr>
              <a:t>Motor vehicles use a lot of energy, so walk or ride a bike if you can.</a:t>
            </a:r>
            <a:endParaRPr lang="en-US" altLang="zh-CN" sz="3600" dirty="0">
              <a:solidFill>
                <a:schemeClr val="tx1"/>
              </a:solidFill>
              <a:latin typeface="Times New Roman" panose="02020603050405020304" pitchFamily="18" charset="0"/>
              <a:ea typeface="宋体" panose="02010600030101010101" pitchFamily="2" charset="-122"/>
            </a:endParaRPr>
          </a:p>
        </p:txBody>
      </p:sp>
      <p:sp>
        <p:nvSpPr>
          <p:cNvPr id="78876" name="Rectangle 28"/>
          <p:cNvSpPr/>
          <p:nvPr/>
        </p:nvSpPr>
        <p:spPr>
          <a:xfrm>
            <a:off x="455295" y="4371340"/>
            <a:ext cx="6686550" cy="1753235"/>
          </a:xfrm>
          <a:prstGeom prst="rect">
            <a:avLst/>
          </a:prstGeom>
          <a:noFill/>
          <a:ln w="9525">
            <a:noFill/>
          </a:ln>
        </p:spPr>
        <p:txBody>
          <a:bodyPr wrap="square" anchor="t">
            <a:spAutoFit/>
          </a:bodyPr>
          <a:p>
            <a:pPr lvl="0" indent="0">
              <a:spcBef>
                <a:spcPct val="0"/>
              </a:spcBef>
            </a:pPr>
            <a:r>
              <a:rPr lang="en-US" altLang="zh-CN" sz="3600" dirty="0">
                <a:solidFill>
                  <a:schemeClr val="tx1"/>
                </a:solidFill>
                <a:latin typeface="Times New Roman" panose="02020603050405020304" pitchFamily="18" charset="0"/>
                <a:ea typeface="宋体" panose="02010600030101010101" pitchFamily="2" charset="-122"/>
              </a:rPr>
              <a:t>Recycle cans, bottles, plastics and newspapers and buy things made from recycled materials.</a:t>
            </a:r>
            <a:endParaRPr lang="en-US" altLang="zh-CN" sz="3600" dirty="0">
              <a:solidFill>
                <a:schemeClr val="tx1"/>
              </a:solidFill>
              <a:latin typeface="Times New Roman" panose="02020603050405020304" pitchFamily="18" charset="0"/>
              <a:ea typeface="宋体" panose="02010600030101010101" pitchFamily="2" charset="-122"/>
            </a:endParaRPr>
          </a:p>
        </p:txBody>
      </p:sp>
      <p:sp>
        <p:nvSpPr>
          <p:cNvPr id="78868" name="Rectangle 20"/>
          <p:cNvSpPr/>
          <p:nvPr/>
        </p:nvSpPr>
        <p:spPr>
          <a:xfrm>
            <a:off x="7940040" y="1649413"/>
            <a:ext cx="847725" cy="640080"/>
          </a:xfrm>
          <a:prstGeom prst="rect">
            <a:avLst/>
          </a:prstGeom>
          <a:noFill/>
          <a:ln w="9525">
            <a:noFill/>
          </a:ln>
        </p:spPr>
        <p:txBody>
          <a:bodyPr wrap="none" anchor="t">
            <a:spAutoFit/>
          </a:bodyPr>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Yes</a:t>
            </a:r>
            <a:endParaRPr lang="en-US" altLang="zh-CN" sz="3600" dirty="0">
              <a:solidFill>
                <a:srgbClr val="FF0000"/>
              </a:solidFill>
              <a:latin typeface="Times New Roman" panose="02020603050405020304" pitchFamily="18" charset="0"/>
              <a:ea typeface="宋体" panose="02010600030101010101" pitchFamily="2" charset="-122"/>
            </a:endParaRPr>
          </a:p>
        </p:txBody>
      </p:sp>
      <p:sp>
        <p:nvSpPr>
          <p:cNvPr id="5" name="Rectangle 20"/>
          <p:cNvSpPr/>
          <p:nvPr/>
        </p:nvSpPr>
        <p:spPr>
          <a:xfrm>
            <a:off x="8025130" y="3108643"/>
            <a:ext cx="847725" cy="640080"/>
          </a:xfrm>
          <a:prstGeom prst="rect">
            <a:avLst/>
          </a:prstGeom>
          <a:noFill/>
          <a:ln w="9525">
            <a:noFill/>
          </a:ln>
        </p:spPr>
        <p:txBody>
          <a:bodyPr wrap="none" anchor="t">
            <a:spAutoFit/>
          </a:bodyPr>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Yes</a:t>
            </a:r>
            <a:endParaRPr lang="en-US" altLang="zh-CN" sz="3600" dirty="0">
              <a:solidFill>
                <a:srgbClr val="FF0000"/>
              </a:solidFill>
              <a:latin typeface="Times New Roman" panose="02020603050405020304" pitchFamily="18" charset="0"/>
              <a:ea typeface="宋体" panose="02010600030101010101" pitchFamily="2" charset="-122"/>
            </a:endParaRPr>
          </a:p>
        </p:txBody>
      </p:sp>
      <p:sp>
        <p:nvSpPr>
          <p:cNvPr id="6" name="Rectangle 20"/>
          <p:cNvSpPr/>
          <p:nvPr/>
        </p:nvSpPr>
        <p:spPr>
          <a:xfrm>
            <a:off x="8025130" y="4919663"/>
            <a:ext cx="847725" cy="640080"/>
          </a:xfrm>
          <a:prstGeom prst="rect">
            <a:avLst/>
          </a:prstGeom>
          <a:noFill/>
          <a:ln w="9525">
            <a:noFill/>
          </a:ln>
        </p:spPr>
        <p:txBody>
          <a:bodyPr wrap="none" anchor="t">
            <a:spAutoFit/>
          </a:bodyPr>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Yes</a:t>
            </a:r>
            <a:endParaRPr lang="en-US" altLang="zh-CN" sz="3600" dirty="0">
              <a:solidFill>
                <a:srgbClr val="FF0000"/>
              </a:solidFill>
              <a:latin typeface="Times New Roman" panose="02020603050405020304" pitchFamily="18" charset="0"/>
              <a:ea typeface="宋体" panose="02010600030101010101" pitchFamily="2" charset="-122"/>
            </a:endParaRPr>
          </a:p>
        </p:txBody>
      </p:sp>
      <p:sp>
        <p:nvSpPr>
          <p:cNvPr id="78869" name="Rectangle 21"/>
          <p:cNvSpPr/>
          <p:nvPr/>
        </p:nvSpPr>
        <p:spPr>
          <a:xfrm>
            <a:off x="9683750" y="1375093"/>
            <a:ext cx="1739900" cy="1188720"/>
          </a:xfrm>
          <a:prstGeom prst="rect">
            <a:avLst/>
          </a:prstGeom>
          <a:noFill/>
          <a:ln w="9525">
            <a:noFill/>
          </a:ln>
        </p:spPr>
        <p:txBody>
          <a:bodyPr anchor="t">
            <a:spAutoFit/>
          </a:bodyPr>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Save</a:t>
            </a:r>
            <a:r>
              <a:rPr lang="en-US" altLang="zh-CN" sz="3600" dirty="0">
                <a:solidFill>
                  <a:srgbClr val="FF0066"/>
                </a:solidFill>
                <a:latin typeface="Times New Roman" panose="02020603050405020304" pitchFamily="18" charset="0"/>
                <a:ea typeface="宋体" panose="02010600030101010101" pitchFamily="2" charset="-122"/>
              </a:rPr>
              <a:t> </a:t>
            </a:r>
            <a:endParaRPr lang="en-US" altLang="zh-CN" sz="3600" dirty="0">
              <a:solidFill>
                <a:srgbClr val="FF0066"/>
              </a:solidFill>
              <a:latin typeface="Times New Roman" panose="02020603050405020304" pitchFamily="18" charset="0"/>
              <a:ea typeface="宋体" panose="02010600030101010101" pitchFamily="2" charset="-122"/>
            </a:endParaRPr>
          </a:p>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energy</a:t>
            </a:r>
            <a:endParaRPr lang="en-US" altLang="zh-CN" sz="3600" dirty="0">
              <a:solidFill>
                <a:srgbClr val="FF0000"/>
              </a:solidFill>
              <a:latin typeface="Times New Roman" panose="02020603050405020304" pitchFamily="18" charset="0"/>
              <a:ea typeface="宋体" panose="02010600030101010101" pitchFamily="2" charset="-122"/>
            </a:endParaRPr>
          </a:p>
        </p:txBody>
      </p:sp>
      <p:sp>
        <p:nvSpPr>
          <p:cNvPr id="7" name="Rectangle 21"/>
          <p:cNvSpPr/>
          <p:nvPr/>
        </p:nvSpPr>
        <p:spPr>
          <a:xfrm>
            <a:off x="9683750" y="2892108"/>
            <a:ext cx="1739900" cy="1188720"/>
          </a:xfrm>
          <a:prstGeom prst="rect">
            <a:avLst/>
          </a:prstGeom>
          <a:noFill/>
          <a:ln w="9525">
            <a:noFill/>
          </a:ln>
        </p:spPr>
        <p:txBody>
          <a:bodyPr anchor="t">
            <a:spAutoFit/>
          </a:bodyPr>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Save</a:t>
            </a:r>
            <a:r>
              <a:rPr lang="en-US" altLang="zh-CN" sz="3600" dirty="0">
                <a:solidFill>
                  <a:srgbClr val="FF0066"/>
                </a:solidFill>
                <a:latin typeface="Times New Roman" panose="02020603050405020304" pitchFamily="18" charset="0"/>
                <a:ea typeface="宋体" panose="02010600030101010101" pitchFamily="2" charset="-122"/>
              </a:rPr>
              <a:t> </a:t>
            </a:r>
            <a:endParaRPr lang="en-US" altLang="zh-CN" sz="3600" dirty="0">
              <a:solidFill>
                <a:srgbClr val="FF0066"/>
              </a:solidFill>
              <a:latin typeface="Times New Roman" panose="02020603050405020304" pitchFamily="18" charset="0"/>
              <a:ea typeface="宋体" panose="02010600030101010101" pitchFamily="2" charset="-122"/>
            </a:endParaRPr>
          </a:p>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energy</a:t>
            </a:r>
            <a:endParaRPr lang="en-US" altLang="zh-CN" sz="3600" dirty="0">
              <a:solidFill>
                <a:srgbClr val="FF0000"/>
              </a:solidFill>
              <a:latin typeface="Times New Roman" panose="02020603050405020304" pitchFamily="18" charset="0"/>
              <a:ea typeface="宋体" panose="02010600030101010101" pitchFamily="2" charset="-122"/>
            </a:endParaRPr>
          </a:p>
        </p:txBody>
      </p:sp>
      <p:sp>
        <p:nvSpPr>
          <p:cNvPr id="8" name="Rectangle 21"/>
          <p:cNvSpPr/>
          <p:nvPr/>
        </p:nvSpPr>
        <p:spPr>
          <a:xfrm>
            <a:off x="9683750" y="4645343"/>
            <a:ext cx="1739900" cy="1188720"/>
          </a:xfrm>
          <a:prstGeom prst="rect">
            <a:avLst/>
          </a:prstGeom>
          <a:noFill/>
          <a:ln w="9525">
            <a:noFill/>
          </a:ln>
        </p:spPr>
        <p:txBody>
          <a:bodyPr anchor="t">
            <a:spAutoFit/>
          </a:bodyPr>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Save</a:t>
            </a:r>
            <a:r>
              <a:rPr lang="en-US" altLang="zh-CN" sz="3600" dirty="0">
                <a:solidFill>
                  <a:srgbClr val="FF0066"/>
                </a:solidFill>
                <a:latin typeface="Times New Roman" panose="02020603050405020304" pitchFamily="18" charset="0"/>
                <a:ea typeface="宋体" panose="02010600030101010101" pitchFamily="2" charset="-122"/>
              </a:rPr>
              <a:t> </a:t>
            </a:r>
            <a:endParaRPr lang="en-US" altLang="zh-CN" sz="3600" dirty="0">
              <a:solidFill>
                <a:srgbClr val="FF0066"/>
              </a:solidFill>
              <a:latin typeface="Times New Roman" panose="02020603050405020304" pitchFamily="18" charset="0"/>
              <a:ea typeface="宋体" panose="02010600030101010101" pitchFamily="2" charset="-122"/>
            </a:endParaRPr>
          </a:p>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energy</a:t>
            </a:r>
            <a:endParaRPr lang="en-US" altLang="zh-CN" sz="3600" dirty="0">
              <a:solidFill>
                <a:srgbClr val="FF0000"/>
              </a:solidFill>
              <a:latin typeface="Times New Roman" panose="02020603050405020304" pitchFamily="18" charset="0"/>
              <a:ea typeface="宋体" panose="02010600030101010101" pitchFamily="2" charset="-122"/>
            </a:endParaRPr>
          </a:p>
        </p:txBody>
      </p:sp>
      <p:sp>
        <p:nvSpPr>
          <p:cNvPr id="9" name="Rectangle 7"/>
          <p:cNvSpPr>
            <a:spLocks noChangeArrowheads="1"/>
          </p:cNvSpPr>
          <p:nvPr/>
        </p:nvSpPr>
        <p:spPr bwMode="auto">
          <a:xfrm>
            <a:off x="0" y="9906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defRPr/>
            </a:pPr>
            <a:r>
              <a:rPr sz="3200" b="1">
                <a:solidFill>
                  <a:srgbClr val="FFC000"/>
                </a:solidFill>
                <a:latin typeface="黑体" panose="02010609060101010101" charset="-122"/>
                <a:ea typeface="黑体" panose="02010609060101010101" charset="-122"/>
                <a:sym typeface="+mn-ea"/>
              </a:rPr>
              <a:t>Detailed reading</a:t>
            </a:r>
            <a:endParaRPr sz="3200" b="1">
              <a:solidFill>
                <a:srgbClr val="FFC000"/>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8875"/>
                                        </p:tgtEl>
                                        <p:attrNameLst>
                                          <p:attrName>style.visibility</p:attrName>
                                        </p:attrNameLst>
                                      </p:cBhvr>
                                      <p:to>
                                        <p:strVal val="visible"/>
                                      </p:to>
                                    </p:set>
                                    <p:animEffect transition="in" filter="strips(downRight)">
                                      <p:cBhvr>
                                        <p:cTn id="12" dur="1000"/>
                                        <p:tgtEl>
                                          <p:spTgt spid="7887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8876"/>
                                        </p:tgtEl>
                                        <p:attrNameLst>
                                          <p:attrName>style.visibility</p:attrName>
                                        </p:attrNameLst>
                                      </p:cBhvr>
                                      <p:to>
                                        <p:strVal val="visible"/>
                                      </p:to>
                                    </p:set>
                                    <p:animEffect transition="in" filter="strips(downRight)">
                                      <p:cBhvr>
                                        <p:cTn id="17" dur="1000"/>
                                        <p:tgtEl>
                                          <p:spTgt spid="7887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78868"/>
                                        </p:tgtEl>
                                        <p:attrNameLst>
                                          <p:attrName>style.visibility</p:attrName>
                                        </p:attrNameLst>
                                      </p:cBhvr>
                                      <p:to>
                                        <p:strVal val="visible"/>
                                      </p:to>
                                    </p:set>
                                    <p:animEffect transition="in" filter="strips(downRight)">
                                      <p:cBhvr>
                                        <p:cTn id="22" dur="1000"/>
                                        <p:tgtEl>
                                          <p:spTgt spid="7886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Right)">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downRight)">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78869"/>
                                        </p:tgtEl>
                                        <p:attrNameLst>
                                          <p:attrName>style.visibility</p:attrName>
                                        </p:attrNameLst>
                                      </p:cBhvr>
                                      <p:to>
                                        <p:strVal val="visible"/>
                                      </p:to>
                                    </p:set>
                                    <p:animEffect transition="in" filter="strips(downRight)">
                                      <p:cBhvr>
                                        <p:cTn id="37" dur="1000"/>
                                        <p:tgtEl>
                                          <p:spTgt spid="7886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strips(downRight)">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strips(downRight)">
                                      <p:cBhvr>
                                        <p:cTn id="4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8875" grpId="0"/>
      <p:bldP spid="78876" grpId="0"/>
      <p:bldP spid="78868" grpId="0"/>
      <p:bldP spid="5" grpId="0"/>
      <p:bldP spid="6" grpId="0"/>
      <p:bldP spid="78869"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aphicFrame>
        <p:nvGraphicFramePr>
          <p:cNvPr id="79894" name="Group 22"/>
          <p:cNvGraphicFramePr>
            <a:graphicFrameLocks noGrp="1"/>
          </p:cNvGraphicFramePr>
          <p:nvPr>
            <p:custDataLst>
              <p:tags r:id="rId1"/>
            </p:custDataLst>
          </p:nvPr>
        </p:nvGraphicFramePr>
        <p:xfrm>
          <a:off x="393065" y="1018540"/>
          <a:ext cx="11396345" cy="4666615"/>
        </p:xfrm>
        <a:graphic>
          <a:graphicData uri="http://schemas.openxmlformats.org/drawingml/2006/table">
            <a:tbl>
              <a:tblPr/>
              <a:tblGrid>
                <a:gridCol w="5669915"/>
                <a:gridCol w="2196465"/>
                <a:gridCol w="3529965"/>
              </a:tblGrid>
              <a:tr h="2619375">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31975">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893" name="Rectangle 21"/>
          <p:cNvSpPr/>
          <p:nvPr/>
        </p:nvSpPr>
        <p:spPr>
          <a:xfrm>
            <a:off x="547370" y="1414145"/>
            <a:ext cx="5177155" cy="1753235"/>
          </a:xfrm>
          <a:prstGeom prst="rect">
            <a:avLst/>
          </a:prstGeom>
          <a:noFill/>
          <a:ln w="9525">
            <a:noFill/>
          </a:ln>
        </p:spPr>
        <p:txBody>
          <a:bodyPr wrap="square" anchor="t">
            <a:spAutoFit/>
          </a:bodyPr>
          <a:p>
            <a:pPr lvl="0" indent="0">
              <a:spcBef>
                <a:spcPct val="0"/>
              </a:spcBef>
            </a:pPr>
            <a:r>
              <a:rPr lang="en-US" altLang="zh-CN" sz="3600" dirty="0">
                <a:solidFill>
                  <a:schemeClr val="tx1"/>
                </a:solidFill>
                <a:latin typeface="Times New Roman" panose="02020603050405020304" pitchFamily="18" charset="0"/>
                <a:ea typeface="宋体" panose="02010600030101010101" pitchFamily="2" charset="-122"/>
              </a:rPr>
              <a:t>Get your parents or friends to buy products that are made to save energy.</a:t>
            </a:r>
            <a:endParaRPr lang="en-US" altLang="zh-CN" sz="3600" dirty="0">
              <a:solidFill>
                <a:schemeClr val="tx1"/>
              </a:solidFill>
              <a:latin typeface="Times New Roman" panose="02020603050405020304" pitchFamily="18" charset="0"/>
              <a:ea typeface="宋体" panose="02010600030101010101" pitchFamily="2" charset="-122"/>
            </a:endParaRPr>
          </a:p>
        </p:txBody>
      </p:sp>
      <p:sp>
        <p:nvSpPr>
          <p:cNvPr id="79892" name="Rectangle 20"/>
          <p:cNvSpPr/>
          <p:nvPr/>
        </p:nvSpPr>
        <p:spPr>
          <a:xfrm>
            <a:off x="662623" y="4289108"/>
            <a:ext cx="3524250" cy="640080"/>
          </a:xfrm>
          <a:prstGeom prst="rect">
            <a:avLst/>
          </a:prstGeom>
          <a:noFill/>
          <a:ln w="9525">
            <a:noFill/>
          </a:ln>
        </p:spPr>
        <p:txBody>
          <a:bodyPr anchor="t">
            <a:spAutoFit/>
          </a:bodyPr>
          <a:p>
            <a:pPr lvl="0" indent="0">
              <a:spcBef>
                <a:spcPct val="0"/>
              </a:spcBef>
            </a:pPr>
            <a:r>
              <a:rPr lang="en-US" altLang="zh-CN" sz="3600" dirty="0">
                <a:solidFill>
                  <a:schemeClr val="tx1"/>
                </a:solidFill>
                <a:latin typeface="Times New Roman" panose="02020603050405020304" pitchFamily="18" charset="0"/>
                <a:ea typeface="宋体" panose="02010600030101010101" pitchFamily="2" charset="-122"/>
              </a:rPr>
              <a:t>Plant more trees.</a:t>
            </a:r>
            <a:endParaRPr lang="en-US" altLang="zh-CN" sz="3600" dirty="0">
              <a:solidFill>
                <a:schemeClr val="tx1"/>
              </a:solidFill>
              <a:latin typeface="Times New Roman" panose="02020603050405020304" pitchFamily="18" charset="0"/>
              <a:ea typeface="宋体" panose="02010600030101010101" pitchFamily="2" charset="-122"/>
            </a:endParaRPr>
          </a:p>
        </p:txBody>
      </p:sp>
      <p:sp>
        <p:nvSpPr>
          <p:cNvPr id="79888" name="Rectangle 16"/>
          <p:cNvSpPr/>
          <p:nvPr/>
        </p:nvSpPr>
        <p:spPr>
          <a:xfrm>
            <a:off x="6270308" y="2074545"/>
            <a:ext cx="847725" cy="640080"/>
          </a:xfrm>
          <a:prstGeom prst="rect">
            <a:avLst/>
          </a:prstGeom>
          <a:noFill/>
          <a:ln w="9525">
            <a:noFill/>
          </a:ln>
        </p:spPr>
        <p:txBody>
          <a:bodyPr wrap="none" anchor="t">
            <a:spAutoFit/>
          </a:bodyPr>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Yes</a:t>
            </a:r>
            <a:endParaRPr lang="en-US" altLang="zh-CN" sz="3600" dirty="0">
              <a:solidFill>
                <a:srgbClr val="FF0000"/>
              </a:solidFill>
              <a:latin typeface="Times New Roman" panose="02020603050405020304" pitchFamily="18" charset="0"/>
              <a:ea typeface="宋体" panose="02010600030101010101" pitchFamily="2" charset="-122"/>
            </a:endParaRPr>
          </a:p>
        </p:txBody>
      </p:sp>
      <p:sp>
        <p:nvSpPr>
          <p:cNvPr id="2" name="Rectangle 16"/>
          <p:cNvSpPr/>
          <p:nvPr/>
        </p:nvSpPr>
        <p:spPr>
          <a:xfrm>
            <a:off x="6436678" y="4583430"/>
            <a:ext cx="847725" cy="640080"/>
          </a:xfrm>
          <a:prstGeom prst="rect">
            <a:avLst/>
          </a:prstGeom>
          <a:noFill/>
          <a:ln w="9525">
            <a:noFill/>
          </a:ln>
        </p:spPr>
        <p:txBody>
          <a:bodyPr wrap="none" anchor="t">
            <a:spAutoFit/>
          </a:bodyPr>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Yes</a:t>
            </a:r>
            <a:endParaRPr lang="en-US" altLang="zh-CN" sz="3600" dirty="0">
              <a:solidFill>
                <a:srgbClr val="FF0000"/>
              </a:solidFill>
              <a:latin typeface="Times New Roman" panose="02020603050405020304" pitchFamily="18" charset="0"/>
              <a:ea typeface="宋体" panose="02010600030101010101" pitchFamily="2" charset="-122"/>
            </a:endParaRPr>
          </a:p>
        </p:txBody>
      </p:sp>
      <p:sp>
        <p:nvSpPr>
          <p:cNvPr id="79889" name="Rectangle 17"/>
          <p:cNvSpPr/>
          <p:nvPr/>
        </p:nvSpPr>
        <p:spPr>
          <a:xfrm>
            <a:off x="8287385" y="1968500"/>
            <a:ext cx="3279140" cy="645160"/>
          </a:xfrm>
          <a:prstGeom prst="rect">
            <a:avLst/>
          </a:prstGeom>
          <a:noFill/>
          <a:ln w="9525">
            <a:noFill/>
          </a:ln>
        </p:spPr>
        <p:txBody>
          <a:bodyPr wrap="square" anchor="t">
            <a:spAutoFit/>
          </a:bodyPr>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Save</a:t>
            </a:r>
            <a:r>
              <a:rPr lang="en-US" altLang="zh-CN" sz="3600" dirty="0">
                <a:solidFill>
                  <a:srgbClr val="FF0066"/>
                </a:solidFill>
                <a:latin typeface="Times New Roman" panose="02020603050405020304" pitchFamily="18" charset="0"/>
                <a:ea typeface="宋体" panose="02010600030101010101" pitchFamily="2" charset="-122"/>
              </a:rPr>
              <a:t> </a:t>
            </a:r>
            <a:r>
              <a:rPr lang="en-US" altLang="zh-CN" sz="3600" dirty="0">
                <a:solidFill>
                  <a:srgbClr val="FF0000"/>
                </a:solidFill>
                <a:latin typeface="Times New Roman" panose="02020603050405020304" pitchFamily="18" charset="0"/>
                <a:ea typeface="宋体" panose="02010600030101010101" pitchFamily="2" charset="-122"/>
              </a:rPr>
              <a:t>energy</a:t>
            </a:r>
            <a:endParaRPr lang="en-US" altLang="zh-CN" sz="3600" dirty="0">
              <a:solidFill>
                <a:srgbClr val="FF0000"/>
              </a:solidFill>
              <a:latin typeface="Times New Roman" panose="02020603050405020304" pitchFamily="18" charset="0"/>
              <a:ea typeface="宋体" panose="02010600030101010101" pitchFamily="2" charset="-122"/>
            </a:endParaRPr>
          </a:p>
        </p:txBody>
      </p:sp>
      <p:sp>
        <p:nvSpPr>
          <p:cNvPr id="79891" name="Rectangle 19"/>
          <p:cNvSpPr/>
          <p:nvPr/>
        </p:nvSpPr>
        <p:spPr>
          <a:xfrm>
            <a:off x="8389620" y="3732530"/>
            <a:ext cx="3399790" cy="1753235"/>
          </a:xfrm>
          <a:prstGeom prst="rect">
            <a:avLst/>
          </a:prstGeom>
          <a:noFill/>
          <a:ln w="9525">
            <a:noFill/>
          </a:ln>
        </p:spPr>
        <p:txBody>
          <a:bodyPr wrap="square" anchor="t">
            <a:spAutoFit/>
          </a:bodyPr>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Plants absorb carbon dioxide from the air.</a:t>
            </a:r>
            <a:endParaRPr lang="en-US" altLang="zh-CN" sz="3600" dirty="0">
              <a:solidFill>
                <a:srgbClr val="FF0000"/>
              </a:solidFill>
              <a:latin typeface="Times New Roman" panose="02020603050405020304" pitchFamily="18" charset="0"/>
              <a:ea typeface="宋体" panose="02010600030101010101" pitchFamily="2" charset="-122"/>
            </a:endParaRPr>
          </a:p>
        </p:txBody>
      </p:sp>
      <p:sp>
        <p:nvSpPr>
          <p:cNvPr id="5" name="Rectangle 7"/>
          <p:cNvSpPr>
            <a:spLocks noChangeArrowheads="1"/>
          </p:cNvSpPr>
          <p:nvPr/>
        </p:nvSpPr>
        <p:spPr bwMode="auto">
          <a:xfrm>
            <a:off x="-8255" y="12700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3200" b="1">
                <a:solidFill>
                  <a:srgbClr val="FFC000"/>
                </a:solidFill>
                <a:latin typeface="黑体" panose="02010609060101010101" charset="-122"/>
                <a:ea typeface="黑体" panose="02010609060101010101" charset="-122"/>
                <a:sym typeface="+mn-ea"/>
              </a:rPr>
              <a:t>Detailed reading</a:t>
            </a:r>
            <a:endParaRPr lang="zh-CN" altLang="en-US" sz="3200" b="1">
              <a:solidFill>
                <a:srgbClr val="FFC000"/>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9893"/>
                                        </p:tgtEl>
                                        <p:attrNameLst>
                                          <p:attrName>style.visibility</p:attrName>
                                        </p:attrNameLst>
                                      </p:cBhvr>
                                      <p:to>
                                        <p:strVal val="visible"/>
                                      </p:to>
                                    </p:set>
                                    <p:animEffect transition="in" filter="strips(downRight)">
                                      <p:cBhvr>
                                        <p:cTn id="7" dur="1000"/>
                                        <p:tgtEl>
                                          <p:spTgt spid="7989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9892"/>
                                        </p:tgtEl>
                                        <p:attrNameLst>
                                          <p:attrName>style.visibility</p:attrName>
                                        </p:attrNameLst>
                                      </p:cBhvr>
                                      <p:to>
                                        <p:strVal val="visible"/>
                                      </p:to>
                                    </p:set>
                                    <p:animEffect transition="in" filter="strips(downRight)">
                                      <p:cBhvr>
                                        <p:cTn id="12" dur="1000"/>
                                        <p:tgtEl>
                                          <p:spTgt spid="7989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9888"/>
                                        </p:tgtEl>
                                        <p:attrNameLst>
                                          <p:attrName>style.visibility</p:attrName>
                                        </p:attrNameLst>
                                      </p:cBhvr>
                                      <p:to>
                                        <p:strVal val="visible"/>
                                      </p:to>
                                    </p:set>
                                    <p:animEffect transition="in" filter="strips(downRight)">
                                      <p:cBhvr>
                                        <p:cTn id="17" dur="1000"/>
                                        <p:tgtEl>
                                          <p:spTgt spid="7988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Right)">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79889"/>
                                        </p:tgtEl>
                                        <p:attrNameLst>
                                          <p:attrName>style.visibility</p:attrName>
                                        </p:attrNameLst>
                                      </p:cBhvr>
                                      <p:to>
                                        <p:strVal val="visible"/>
                                      </p:to>
                                    </p:set>
                                    <p:animEffect transition="in" filter="strips(downRight)">
                                      <p:cBhvr>
                                        <p:cTn id="27" dur="1000"/>
                                        <p:tgtEl>
                                          <p:spTgt spid="7988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79891"/>
                                        </p:tgtEl>
                                        <p:attrNameLst>
                                          <p:attrName>style.visibility</p:attrName>
                                        </p:attrNameLst>
                                      </p:cBhvr>
                                      <p:to>
                                        <p:strVal val="visible"/>
                                      </p:to>
                                    </p:set>
                                    <p:animEffect transition="in" filter="strips(downRight)">
                                      <p:cBhvr>
                                        <p:cTn id="32" dur="1000"/>
                                        <p:tgtEl>
                                          <p:spTgt spid="79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3" grpId="0"/>
      <p:bldP spid="79892" grpId="0"/>
      <p:bldP spid="79888" grpId="0"/>
      <p:bldP spid="2" grpId="0"/>
      <p:bldP spid="79889" grpId="0"/>
      <p:bldP spid="798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0" y="0"/>
            <a:ext cx="12192000" cy="573405"/>
          </a:xfrm>
          <a:prstGeom prst="rect">
            <a:avLst/>
          </a:prstGeom>
          <a:solidFill>
            <a:schemeClr val="accent1">
              <a:lumMod val="50000"/>
            </a:schemeClr>
          </a:solidFill>
          <a:ln w="9525">
            <a:solidFill>
              <a:srgbClr val="00B0F0"/>
            </a:solidFill>
            <a:miter lim="800000"/>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defRPr/>
            </a:pPr>
            <a:r>
              <a:rPr lang="en-US" sz="3200" b="1">
                <a:solidFill>
                  <a:srgbClr val="FFC000"/>
                </a:solidFill>
                <a:latin typeface="黑体" panose="02010609060101010101" charset="-122"/>
                <a:ea typeface="黑体" panose="02010609060101010101" charset="-122"/>
                <a:sym typeface="+mn-ea"/>
              </a:rPr>
              <a:t>D</a:t>
            </a:r>
            <a:r>
              <a:rPr sz="3200" b="1">
                <a:solidFill>
                  <a:srgbClr val="FFC000"/>
                </a:solidFill>
                <a:latin typeface="黑体" panose="02010609060101010101" charset="-122"/>
                <a:ea typeface="黑体" panose="02010609060101010101" charset="-122"/>
                <a:sym typeface="+mn-ea"/>
              </a:rPr>
              <a:t>etailed reading</a:t>
            </a:r>
            <a:endParaRPr sz="3200" b="1">
              <a:solidFill>
                <a:srgbClr val="FFC000"/>
              </a:solidFill>
              <a:latin typeface="黑体" panose="02010609060101010101" charset="-122"/>
              <a:ea typeface="黑体" panose="02010609060101010101" charset="-122"/>
              <a:sym typeface="+mn-ea"/>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aphicFrame>
        <p:nvGraphicFramePr>
          <p:cNvPr id="80898" name="Group 2"/>
          <p:cNvGraphicFramePr>
            <a:graphicFrameLocks noGrp="1"/>
          </p:cNvGraphicFramePr>
          <p:nvPr/>
        </p:nvGraphicFramePr>
        <p:xfrm>
          <a:off x="521335" y="1607820"/>
          <a:ext cx="11084560" cy="3931920"/>
        </p:xfrm>
        <a:graphic>
          <a:graphicData uri="http://schemas.openxmlformats.org/drawingml/2006/table">
            <a:tbl>
              <a:tblPr/>
              <a:tblGrid>
                <a:gridCol w="5290185"/>
                <a:gridCol w="1957705"/>
                <a:gridCol w="3836670"/>
              </a:tblGrid>
              <a:tr h="3931920">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en-US"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zh-CN" sz="3600" b="1" i="0" u="none" strike="noStrike" cap="none" normalizeH="0" baseline="0" smtClean="0">
                        <a:ln>
                          <a:noFill/>
                        </a:ln>
                        <a:solidFill>
                          <a:schemeClr val="tx1"/>
                        </a:solidFill>
                        <a:effectLst/>
                        <a:latin typeface="Garamond" panose="02020404030301010803"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10" name="Rectangle 14"/>
          <p:cNvSpPr/>
          <p:nvPr/>
        </p:nvSpPr>
        <p:spPr>
          <a:xfrm>
            <a:off x="643890" y="2141855"/>
            <a:ext cx="5074285" cy="2306955"/>
          </a:xfrm>
          <a:prstGeom prst="rect">
            <a:avLst/>
          </a:prstGeom>
          <a:noFill/>
          <a:ln w="9525">
            <a:noFill/>
          </a:ln>
        </p:spPr>
        <p:txBody>
          <a:bodyPr wrap="square" anchor="t">
            <a:spAutoFit/>
          </a:bodyPr>
          <a:p>
            <a:pPr lvl="0" indent="0">
              <a:spcBef>
                <a:spcPct val="0"/>
              </a:spcBef>
            </a:pPr>
            <a:r>
              <a:rPr lang="en-US" altLang="zh-CN" sz="3600" dirty="0">
                <a:solidFill>
                  <a:schemeClr val="tx1"/>
                </a:solidFill>
                <a:latin typeface="Times New Roman" panose="02020603050405020304" pitchFamily="18" charset="0"/>
                <a:ea typeface="宋体" panose="02010600030101010101" pitchFamily="2" charset="-122"/>
              </a:rPr>
              <a:t>Talk with your family and friends about global warming and tell them what you’ve learned.</a:t>
            </a:r>
            <a:endParaRPr lang="en-US" altLang="zh-CN" sz="3600" dirty="0">
              <a:solidFill>
                <a:schemeClr val="tx1"/>
              </a:solidFill>
              <a:latin typeface="Times New Roman" panose="02020603050405020304" pitchFamily="18" charset="0"/>
              <a:ea typeface="宋体" panose="02010600030101010101" pitchFamily="2" charset="-122"/>
            </a:endParaRPr>
          </a:p>
        </p:txBody>
      </p:sp>
      <p:sp>
        <p:nvSpPr>
          <p:cNvPr id="80908" name="Rectangle 12"/>
          <p:cNvSpPr/>
          <p:nvPr/>
        </p:nvSpPr>
        <p:spPr>
          <a:xfrm>
            <a:off x="6289993" y="2985453"/>
            <a:ext cx="847725" cy="640080"/>
          </a:xfrm>
          <a:prstGeom prst="rect">
            <a:avLst/>
          </a:prstGeom>
          <a:noFill/>
          <a:ln w="9525">
            <a:noFill/>
          </a:ln>
        </p:spPr>
        <p:txBody>
          <a:bodyPr wrap="none" anchor="t">
            <a:spAutoFit/>
          </a:bodyPr>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Yes</a:t>
            </a:r>
            <a:endParaRPr lang="en-US" altLang="zh-CN" sz="3600" dirty="0">
              <a:solidFill>
                <a:srgbClr val="FF0000"/>
              </a:solidFill>
              <a:latin typeface="Times New Roman" panose="02020603050405020304" pitchFamily="18" charset="0"/>
              <a:ea typeface="宋体" panose="02010600030101010101" pitchFamily="2" charset="-122"/>
            </a:endParaRPr>
          </a:p>
        </p:txBody>
      </p:sp>
      <p:sp>
        <p:nvSpPr>
          <p:cNvPr id="80909" name="Rectangle 13"/>
          <p:cNvSpPr/>
          <p:nvPr/>
        </p:nvSpPr>
        <p:spPr>
          <a:xfrm>
            <a:off x="7710805" y="2552065"/>
            <a:ext cx="3606165" cy="1753235"/>
          </a:xfrm>
          <a:prstGeom prst="rect">
            <a:avLst/>
          </a:prstGeom>
          <a:noFill/>
          <a:ln w="9525">
            <a:noFill/>
          </a:ln>
        </p:spPr>
        <p:txBody>
          <a:bodyPr wrap="square" anchor="t">
            <a:spAutoFit/>
          </a:bodyPr>
          <a:p>
            <a:pPr lvl="0" indent="0">
              <a:spcBef>
                <a:spcPct val="0"/>
              </a:spcBef>
            </a:pPr>
            <a:r>
              <a:rPr lang="en-US" altLang="zh-CN" sz="3600" dirty="0">
                <a:solidFill>
                  <a:srgbClr val="FF0000"/>
                </a:solidFill>
                <a:latin typeface="Times New Roman" panose="02020603050405020304" pitchFamily="18" charset="0"/>
                <a:ea typeface="宋体" panose="02010600030101010101" pitchFamily="2" charset="-122"/>
              </a:rPr>
              <a:t>Together, individuals can make a difference.</a:t>
            </a:r>
            <a:endParaRPr lang="en-US" altLang="zh-CN" sz="3600"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0910"/>
                                        </p:tgtEl>
                                        <p:attrNameLst>
                                          <p:attrName>style.visibility</p:attrName>
                                        </p:attrNameLst>
                                      </p:cBhvr>
                                      <p:to>
                                        <p:strVal val="visible"/>
                                      </p:to>
                                    </p:set>
                                    <p:animEffect transition="in" filter="strips(downRight)">
                                      <p:cBhvr>
                                        <p:cTn id="7" dur="500"/>
                                        <p:tgtEl>
                                          <p:spTgt spid="809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0908"/>
                                        </p:tgtEl>
                                        <p:attrNameLst>
                                          <p:attrName>style.visibility</p:attrName>
                                        </p:attrNameLst>
                                      </p:cBhvr>
                                      <p:to>
                                        <p:strVal val="visible"/>
                                      </p:to>
                                    </p:set>
                                    <p:animEffect transition="in" filter="strips(downRight)">
                                      <p:cBhvr>
                                        <p:cTn id="12" dur="500"/>
                                        <p:tgtEl>
                                          <p:spTgt spid="8090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0909"/>
                                        </p:tgtEl>
                                        <p:attrNameLst>
                                          <p:attrName>style.visibility</p:attrName>
                                        </p:attrNameLst>
                                      </p:cBhvr>
                                      <p:to>
                                        <p:strVal val="visible"/>
                                      </p:to>
                                    </p:set>
                                    <p:animEffect transition="in" filter="strips(downRight)">
                                      <p:cBhvr>
                                        <p:cTn id="17" dur="500"/>
                                        <p:tgtEl>
                                          <p:spTgt spid="80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0" grpId="0"/>
      <p:bldP spid="80908" grpId="0"/>
      <p:bldP spid="8090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defRPr/>
            </a:pPr>
            <a:r>
              <a:rPr lang="en-US" altLang="zh-CN" sz="3200" b="1">
                <a:solidFill>
                  <a:srgbClr val="FFC000"/>
                </a:solidFill>
                <a:latin typeface="黑体" panose="02010609060101010101" charset="-122"/>
                <a:ea typeface="黑体" panose="02010609060101010101" charset="-122"/>
                <a:sym typeface="+mn-ea"/>
              </a:rPr>
              <a:t>C</a:t>
            </a:r>
            <a:r>
              <a:rPr lang="zh-CN" altLang="en-US" sz="3200" b="1">
                <a:solidFill>
                  <a:srgbClr val="FFC000"/>
                </a:solidFill>
                <a:latin typeface="黑体" panose="02010609060101010101" charset="-122"/>
                <a:ea typeface="黑体" panose="02010609060101010101" charset="-122"/>
                <a:sym typeface="+mn-ea"/>
              </a:rPr>
              <a:t>ritical thinking</a:t>
            </a: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 name="文本框 1"/>
          <p:cNvSpPr txBox="1"/>
          <p:nvPr/>
        </p:nvSpPr>
        <p:spPr>
          <a:xfrm>
            <a:off x="107315" y="1115060"/>
            <a:ext cx="11960860" cy="1322070"/>
          </a:xfrm>
          <a:prstGeom prst="rect">
            <a:avLst/>
          </a:prstGeom>
          <a:noFill/>
        </p:spPr>
        <p:txBody>
          <a:bodyPr wrap="square" rtlCol="0">
            <a:spAutoFit/>
          </a:bodyPr>
          <a:p>
            <a:r>
              <a:rPr lang="en-US" altLang="zh-CN" sz="4000" b="1" i="1">
                <a:solidFill>
                  <a:srgbClr val="002060"/>
                </a:solidFill>
                <a:effectLst>
                  <a:outerShdw blurRad="38100" dist="25400" dir="5400000" algn="ctr" rotWithShape="0">
                    <a:srgbClr val="6E747A">
                      <a:alpha val="43000"/>
                    </a:srgbClr>
                  </a:outerShdw>
                </a:effectLst>
                <a:latin typeface="Comic Sans MS" panose="030F0702030302020204" charset="0"/>
              </a:rPr>
              <a:t>What do you think is the best solution to slow this human-caused warming?</a:t>
            </a:r>
            <a:endParaRPr lang="en-US" altLang="zh-CN" sz="4000" b="1" i="1">
              <a:solidFill>
                <a:srgbClr val="002060"/>
              </a:solidFill>
              <a:effectLst>
                <a:outerShdw blurRad="38100" dist="25400" dir="5400000" algn="ctr" rotWithShape="0">
                  <a:srgbClr val="6E747A">
                    <a:alpha val="43000"/>
                  </a:srgbClr>
                </a:outerShdw>
              </a:effectLst>
              <a:latin typeface="Comic Sans MS" panose="030F0702030302020204" charset="0"/>
            </a:endParaRPr>
          </a:p>
        </p:txBody>
      </p:sp>
      <p:sp>
        <p:nvSpPr>
          <p:cNvPr id="6" name="文本框 5"/>
          <p:cNvSpPr txBox="1"/>
          <p:nvPr/>
        </p:nvSpPr>
        <p:spPr>
          <a:xfrm>
            <a:off x="228600" y="3543300"/>
            <a:ext cx="11853545" cy="706755"/>
          </a:xfrm>
          <a:prstGeom prst="rect">
            <a:avLst/>
          </a:prstGeom>
          <a:noFill/>
        </p:spPr>
        <p:txBody>
          <a:bodyPr wrap="square" rtlCol="0">
            <a:spAutoFit/>
          </a:bodyPr>
          <a:p>
            <a:pPr marL="571500" indent="-571500">
              <a:buFont typeface="Wingdings" panose="05000000000000000000" charset="0"/>
              <a:buChar char="Ø"/>
            </a:pPr>
            <a:r>
              <a:rPr lang="en-US" altLang="zh-CN" sz="4000" i="1">
                <a:solidFill>
                  <a:schemeClr val="accent4">
                    <a:lumMod val="50000"/>
                  </a:schemeClr>
                </a:solidFill>
                <a:latin typeface="Comic Sans MS" panose="030F0702030302020204" charset="0"/>
              </a:rPr>
              <a:t>I think it is education that genuinely counts</a:t>
            </a:r>
            <a:r>
              <a:rPr lang="zh-CN" altLang="en-US" sz="4000" i="1">
                <a:solidFill>
                  <a:schemeClr val="accent4">
                    <a:lumMod val="50000"/>
                  </a:schemeClr>
                </a:solidFill>
                <a:latin typeface="Comic Sans MS" panose="030F0702030302020204" charset="0"/>
              </a:rPr>
              <a:t>！</a:t>
            </a:r>
            <a:endParaRPr lang="zh-CN" altLang="en-US" sz="4000" i="1">
              <a:solidFill>
                <a:schemeClr val="accent4">
                  <a:lumMod val="50000"/>
                </a:schemeClr>
              </a:solidFill>
              <a:latin typeface="Comic Sans MS" panose="030F07020303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53085"/>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9" name="文本框 8"/>
          <p:cNvSpPr txBox="1"/>
          <p:nvPr/>
        </p:nvSpPr>
        <p:spPr>
          <a:xfrm>
            <a:off x="3649345" y="1075690"/>
            <a:ext cx="4693920" cy="1005840"/>
          </a:xfrm>
          <a:prstGeom prst="rect">
            <a:avLst/>
          </a:prstGeom>
          <a:noFill/>
        </p:spPr>
        <p:txBody>
          <a:bodyPr wrap="square" rtlCol="0">
            <a:spAutoFit/>
            <a:scene3d>
              <a:camera prst="orthographicFront"/>
              <a:lightRig rig="threePt" dir="t"/>
            </a:scene3d>
          </a:bodyPr>
          <a:p>
            <a:pPr algn="ctr"/>
            <a:r>
              <a:rPr lang="zh-CN" altLang="en-US" sz="6000">
                <a:ln w="22225">
                  <a:solidFill>
                    <a:schemeClr val="accent2"/>
                  </a:solidFill>
                  <a:prstDash val="solid"/>
                </a:ln>
                <a:solidFill>
                  <a:schemeClr val="accent2">
                    <a:lumMod val="40000"/>
                    <a:lumOff val="60000"/>
                  </a:schemeClr>
                </a:solidFill>
                <a:effectLst/>
              </a:rPr>
              <a:t>教学过程</a:t>
            </a:r>
            <a:endParaRPr lang="zh-CN" altLang="en-US" sz="6000">
              <a:ln w="22225">
                <a:solidFill>
                  <a:schemeClr val="accent2"/>
                </a:solidFill>
                <a:prstDash val="solid"/>
              </a:ln>
              <a:solidFill>
                <a:schemeClr val="accent2">
                  <a:lumMod val="40000"/>
                  <a:lumOff val="60000"/>
                </a:schemeClr>
              </a:solidFill>
              <a:effectLst/>
            </a:endParaRPr>
          </a:p>
        </p:txBody>
      </p:sp>
      <p:graphicFrame>
        <p:nvGraphicFramePr>
          <p:cNvPr id="2" name="表格 1"/>
          <p:cNvGraphicFramePr/>
          <p:nvPr/>
        </p:nvGraphicFramePr>
        <p:xfrm>
          <a:off x="2322195" y="2862580"/>
          <a:ext cx="7061200" cy="767715"/>
        </p:xfrm>
        <a:graphic>
          <a:graphicData uri="http://schemas.openxmlformats.org/drawingml/2006/table">
            <a:tbl>
              <a:tblPr firstRow="1" bandRow="1">
                <a:tableStyleId>{5C22544A-7EE6-4342-B048-85BDC9FD1C3A}</a:tableStyleId>
              </a:tblPr>
              <a:tblGrid>
                <a:gridCol w="7061200"/>
              </a:tblGrid>
              <a:tr h="381000">
                <a:tc>
                  <a:txBody>
                    <a:bodyPr/>
                    <a:p>
                      <a:pPr>
                        <a:buNone/>
                      </a:pPr>
                      <a:r>
                        <a:rPr lang="zh-CN" altLang="en-US" sz="4400">
                          <a:sym typeface="+mn-ea"/>
                        </a:rPr>
                        <a:t>第二部分  </a:t>
                      </a:r>
                      <a:r>
                        <a:rPr lang="en-US" altLang="zh-CN" sz="4400">
                          <a:sym typeface="+mn-ea"/>
                        </a:rPr>
                        <a:t>Applied to writing </a:t>
                      </a:r>
                      <a:endParaRPr lang="en-US" altLang="zh-CN" sz="4400">
                        <a:sym typeface="+mn-ea"/>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Picture Placeholder 3"/>
          <p:cNvPicPr>
            <a:picLocks noGrp="1" noChangeAspect="1"/>
          </p:cNvPicPr>
          <p:nvPr>
            <p:ph type="pic" sz="quarter" idx="13"/>
          </p:nvPr>
        </p:nvPicPr>
        <p:blipFill>
          <a:blip r:embed="rId1"/>
          <a:stretch>
            <a:fillRect/>
          </a:stretch>
        </p:blipFill>
        <p:spPr/>
      </p:pic>
      <p:sp>
        <p:nvSpPr>
          <p:cNvPr id="20" name="Rectangle 19"/>
          <p:cNvSpPr/>
          <p:nvPr/>
        </p:nvSpPr>
        <p:spPr>
          <a:xfrm>
            <a:off x="1524000" y="851218"/>
            <a:ext cx="9144000" cy="5154613"/>
          </a:xfrm>
          <a:prstGeom prst="rect">
            <a:avLst/>
          </a:prstGeom>
          <a:gradFill flip="none" rotWithShape="1">
            <a:gsLst>
              <a:gs pos="50000">
                <a:srgbClr val="A5DBF4">
                  <a:alpha val="71000"/>
                </a:srgbClr>
              </a:gs>
              <a:gs pos="30000">
                <a:srgbClr val="61BEE8">
                  <a:alpha val="71000"/>
                </a:srgbClr>
              </a:gs>
              <a:gs pos="0">
                <a:srgbClr val="0A6FD0">
                  <a:alpha val="71000"/>
                </a:srgbClr>
              </a:gs>
              <a:gs pos="80000">
                <a:srgbClr val="EEC9F7">
                  <a:alpha val="7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grpSp>
        <p:nvGrpSpPr>
          <p:cNvPr id="10243" name="Group 2"/>
          <p:cNvGrpSpPr/>
          <p:nvPr/>
        </p:nvGrpSpPr>
        <p:grpSpPr>
          <a:xfrm>
            <a:off x="3717925" y="333375"/>
            <a:ext cx="5126038" cy="5543550"/>
            <a:chOff x="5850714" y="-1395200"/>
            <a:chExt cx="13662807" cy="14781571"/>
          </a:xfrm>
        </p:grpSpPr>
        <p:sp>
          <p:nvSpPr>
            <p:cNvPr id="8" name="Triangle 1"/>
            <p:cNvSpPr/>
            <p:nvPr/>
          </p:nvSpPr>
          <p:spPr>
            <a:xfrm rot="5400000">
              <a:off x="6879673" y="752523"/>
              <a:ext cx="13056742" cy="12210954"/>
            </a:xfrm>
            <a:prstGeom prst="triangle">
              <a:avLst/>
            </a:prstGeom>
            <a:noFill/>
            <a:ln w="28575">
              <a:solidFill>
                <a:schemeClr val="bg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sp>
          <p:nvSpPr>
            <p:cNvPr id="9" name="Triangle 16"/>
            <p:cNvSpPr/>
            <p:nvPr/>
          </p:nvSpPr>
          <p:spPr>
            <a:xfrm>
              <a:off x="5850714" y="-1395200"/>
              <a:ext cx="13056742" cy="12210954"/>
            </a:xfrm>
            <a:prstGeom prst="triangle">
              <a:avLst/>
            </a:prstGeom>
            <a:noFill/>
            <a:ln w="28575">
              <a:solidFill>
                <a:schemeClr val="bg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grpSp>
      <p:grpSp>
        <p:nvGrpSpPr>
          <p:cNvPr id="2" name="组合 1"/>
          <p:cNvGrpSpPr/>
          <p:nvPr/>
        </p:nvGrpSpPr>
        <p:grpSpPr>
          <a:xfrm>
            <a:off x="4918075" y="2241550"/>
            <a:ext cx="2370138" cy="2370138"/>
            <a:chOff x="9047884" y="3691603"/>
            <a:chExt cx="6318496" cy="6318496"/>
          </a:xfrm>
        </p:grpSpPr>
        <p:sp>
          <p:nvSpPr>
            <p:cNvPr id="6" name="Oval 7"/>
            <p:cNvSpPr/>
            <p:nvPr/>
          </p:nvSpPr>
          <p:spPr>
            <a:xfrm>
              <a:off x="9047884" y="3691603"/>
              <a:ext cx="6318496" cy="63184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sp>
          <p:nvSpPr>
            <p:cNvPr id="10" name="Rectangle 21"/>
            <p:cNvSpPr/>
            <p:nvPr/>
          </p:nvSpPr>
          <p:spPr bwMode="auto">
            <a:xfrm>
              <a:off x="12041845" y="5993198"/>
              <a:ext cx="338566" cy="115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t" anchorCtr="0">
              <a:spAutoFit/>
            </a:bodyPr>
            <a:lstStyle/>
            <a:p>
              <a:pPr algn="ctr" defTabSz="1713865" fontAlgn="base">
                <a:lnSpc>
                  <a:spcPts val="2850"/>
                </a:lnSpc>
              </a:pPr>
              <a:endParaRPr lang="en-US" sz="2700" b="1" strike="noStrike" spc="225" noProof="1" dirty="0">
                <a:solidFill>
                  <a:schemeClr val="tx2"/>
                </a:solidFill>
                <a:latin typeface="微软雅黑" panose="020B0503020204020204" charset="-122"/>
                <a:ea typeface="微软雅黑" panose="020B0503020204020204" charset="-122"/>
                <a:cs typeface="Montserrat Semi" charset="0"/>
                <a:sym typeface="微软雅黑" panose="020B0503020204020204" charset="-122"/>
              </a:endParaRPr>
            </a:p>
          </p:txBody>
        </p:sp>
      </p:grpSp>
      <p:sp>
        <p:nvSpPr>
          <p:cNvPr id="4" name="文本框 3"/>
          <p:cNvSpPr txBox="1"/>
          <p:nvPr/>
        </p:nvSpPr>
        <p:spPr>
          <a:xfrm>
            <a:off x="5276215" y="3167380"/>
            <a:ext cx="1782445" cy="1445260"/>
          </a:xfrm>
          <a:prstGeom prst="rect">
            <a:avLst/>
          </a:prstGeom>
          <a:noFill/>
        </p:spPr>
        <p:txBody>
          <a:bodyPr wrap="square" rtlCol="0">
            <a:spAutoFit/>
          </a:bodyPr>
          <a:p>
            <a:r>
              <a:rPr lang="en-US" altLang="zh-CN" sz="8800">
                <a:ln w="22225">
                  <a:solidFill>
                    <a:schemeClr val="accent2"/>
                  </a:solidFill>
                  <a:prstDash val="solid"/>
                </a:ln>
                <a:solidFill>
                  <a:schemeClr val="accent2">
                    <a:lumMod val="40000"/>
                    <a:lumOff val="60000"/>
                  </a:schemeClr>
                </a:solidFill>
                <a:effectLst/>
              </a:rPr>
              <a:t>2</a:t>
            </a:r>
            <a:endParaRPr lang="en-US" altLang="zh-CN" sz="8800">
              <a:ln w="22225">
                <a:solidFill>
                  <a:schemeClr val="accent2"/>
                </a:solidFill>
                <a:prstDash val="solid"/>
              </a:ln>
              <a:solidFill>
                <a:schemeClr val="accent2">
                  <a:lumMod val="40000"/>
                  <a:lumOff val="60000"/>
                </a:schemeClr>
              </a:solidFill>
              <a:effectLst/>
            </a:endParaRPr>
          </a:p>
        </p:txBody>
      </p:sp>
      <p:sp>
        <p:nvSpPr>
          <p:cNvPr id="3" name="文本框 2"/>
          <p:cNvSpPr txBox="1"/>
          <p:nvPr/>
        </p:nvSpPr>
        <p:spPr>
          <a:xfrm>
            <a:off x="1706245" y="1213485"/>
            <a:ext cx="10370185" cy="3815080"/>
          </a:xfrm>
          <a:prstGeom prst="rect">
            <a:avLst/>
          </a:prstGeom>
          <a:noFill/>
        </p:spPr>
        <p:txBody>
          <a:bodyPr wrap="square" rtlCol="0">
            <a:spAutoFit/>
          </a:bodyPr>
          <a:p>
            <a:r>
              <a:rPr lang="en-US" altLang="zh-CN" sz="6600" b="1">
                <a:solidFill>
                  <a:srgbClr val="002060"/>
                </a:solidFill>
                <a:effectLst>
                  <a:outerShdw blurRad="38100" dist="19050" dir="2700000" algn="tl" rotWithShape="0">
                    <a:schemeClr val="dk1">
                      <a:alpha val="40000"/>
                    </a:schemeClr>
                  </a:outerShdw>
                </a:effectLst>
                <a:latin typeface="Comic Sans MS" panose="030F0702030302020204" charset="0"/>
              </a:rPr>
              <a:t>What can be done?</a:t>
            </a:r>
            <a:endParaRPr lang="en-US" altLang="zh-CN" sz="6600" b="1">
              <a:solidFill>
                <a:srgbClr val="002060"/>
              </a:solidFill>
              <a:effectLst>
                <a:outerShdw blurRad="38100" dist="19050" dir="2700000" algn="tl" rotWithShape="0">
                  <a:schemeClr val="dk1">
                    <a:alpha val="40000"/>
                  </a:schemeClr>
                </a:outerShdw>
              </a:effectLst>
              <a:latin typeface="Comic Sans MS" panose="030F0702030302020204" charset="0"/>
            </a:endParaRPr>
          </a:p>
          <a:p>
            <a:endPar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endParaRPr>
          </a:p>
          <a:p>
            <a:endPar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endParaRPr>
          </a:p>
          <a:p>
            <a:r>
              <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rPr>
              <a:t>                           Apporach To NMET</a:t>
            </a:r>
            <a:endPar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endParaRPr>
          </a:p>
          <a:p>
            <a:endPar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 name="文本框 1"/>
          <p:cNvSpPr txBox="1"/>
          <p:nvPr/>
        </p:nvSpPr>
        <p:spPr>
          <a:xfrm>
            <a:off x="-8255" y="0"/>
            <a:ext cx="11518900" cy="645160"/>
          </a:xfrm>
          <a:prstGeom prst="rect">
            <a:avLst/>
          </a:prstGeom>
          <a:noFill/>
        </p:spPr>
        <p:txBody>
          <a:bodyPr wrap="square" rtlCol="0">
            <a:spAutoFit/>
          </a:bodyPr>
          <a:p>
            <a:r>
              <a:rPr lang="zh-CN" altLang="en-US" sz="3200" b="1">
                <a:solidFill>
                  <a:srgbClr val="FFC000"/>
                </a:solidFill>
                <a:latin typeface="黑体" panose="02010609060101010101" charset="-122"/>
                <a:ea typeface="黑体" panose="02010609060101010101" charset="-122"/>
              </a:rPr>
              <a:t>Read the following letter and write a reply to it.</a:t>
            </a:r>
            <a:endParaRPr lang="zh-CN" altLang="en-US" sz="3200" b="1">
              <a:solidFill>
                <a:srgbClr val="FFC000"/>
              </a:solidFill>
              <a:latin typeface="黑体" panose="02010609060101010101" charset="-122"/>
              <a:ea typeface="黑体" panose="02010609060101010101" charset="-122"/>
            </a:endParaRPr>
          </a:p>
        </p:txBody>
      </p:sp>
      <p:sp>
        <p:nvSpPr>
          <p:cNvPr id="5" name="文本框 4"/>
          <p:cNvSpPr txBox="1"/>
          <p:nvPr/>
        </p:nvSpPr>
        <p:spPr>
          <a:xfrm>
            <a:off x="213995" y="911860"/>
            <a:ext cx="11746865" cy="452310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p>
            <a:r>
              <a:rPr lang="zh-CN" altLang="en-US" sz="3200"/>
              <a:t>Dear Earth Care,</a:t>
            </a:r>
            <a:endParaRPr lang="zh-CN" altLang="en-US" sz="3200"/>
          </a:p>
          <a:p>
            <a:r>
              <a:rPr lang="zh-CN" altLang="en-US" sz="3200"/>
              <a:t>I am doing a project on behalf of my school about global warming. Sometimes I feel that individuals can have little effect on such huge environmental problems. However, I still think people should advocate improvements in the way we use energy today. As I'm not sure where to start with my project, I would appreciate any suggestions you may have.</a:t>
            </a:r>
            <a:endParaRPr lang="zh-CN" altLang="en-US" sz="3200"/>
          </a:p>
          <a:p>
            <a:r>
              <a:rPr lang="zh-CN" altLang="en-US" sz="3200"/>
              <a:t>Thank you!</a:t>
            </a:r>
            <a:endParaRPr lang="zh-CN" altLang="en-US" sz="3200"/>
          </a:p>
          <a:p>
            <a:r>
              <a:rPr lang="zh-CN" altLang="en-US" sz="3200"/>
              <a:t>Ouyang  Guang</a:t>
            </a:r>
            <a:endParaRPr lang="zh-CN" altLang="en-US" sz="3200"/>
          </a:p>
        </p:txBody>
      </p:sp>
      <p:pic>
        <p:nvPicPr>
          <p:cNvPr id="6" name="图片 5" descr="t019d994d4c71d83d0b"/>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9551670" y="4496435"/>
            <a:ext cx="2640330" cy="1886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 name="文本框 1"/>
          <p:cNvSpPr txBox="1"/>
          <p:nvPr/>
        </p:nvSpPr>
        <p:spPr>
          <a:xfrm>
            <a:off x="184150" y="-11430"/>
            <a:ext cx="6169660" cy="583565"/>
          </a:xfrm>
          <a:prstGeom prst="rect">
            <a:avLst/>
          </a:prstGeom>
          <a:noFill/>
        </p:spPr>
        <p:txBody>
          <a:bodyPr wrap="square" rtlCol="0">
            <a:spAutoFit/>
          </a:bodyPr>
          <a:p>
            <a:r>
              <a:rPr lang="zh-CN" altLang="en-US" sz="3200" b="1">
                <a:solidFill>
                  <a:srgbClr val="FFC000"/>
                </a:solidFill>
                <a:latin typeface="黑体" panose="02010609060101010101" charset="-122"/>
                <a:ea typeface="黑体" panose="02010609060101010101" charset="-122"/>
              </a:rPr>
              <a:t>One possible version</a:t>
            </a:r>
            <a:endParaRPr lang="zh-CN" altLang="en-US" sz="3200" b="1">
              <a:solidFill>
                <a:srgbClr val="FFC000"/>
              </a:solidFill>
              <a:latin typeface="黑体" panose="02010609060101010101" charset="-122"/>
              <a:ea typeface="黑体" panose="02010609060101010101" charset="-122"/>
            </a:endParaRPr>
          </a:p>
        </p:txBody>
      </p:sp>
      <p:sp>
        <p:nvSpPr>
          <p:cNvPr id="5" name="文本框 4"/>
          <p:cNvSpPr txBox="1"/>
          <p:nvPr/>
        </p:nvSpPr>
        <p:spPr>
          <a:xfrm>
            <a:off x="355600" y="671830"/>
            <a:ext cx="11249025" cy="4831080"/>
          </a:xfrm>
          <a:prstGeom prst="rect">
            <a:avLst/>
          </a:prstGeom>
          <a:noFill/>
          <a:extLst>
            <a:ext uri="{909E8E84-426E-40DD-AFC4-6F175D3DCCD1}">
              <a14:hiddenFill xmlns:a14="http://schemas.microsoft.com/office/drawing/2010/main">
                <a:solidFill>
                  <a:schemeClr val="accent6"/>
                </a:solidFill>
              </a14:hiddenFill>
            </a:ext>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p>
            <a:r>
              <a:rPr lang="zh-CN" altLang="en-US" sz="2800" b="1">
                <a:solidFill>
                  <a:srgbClr val="002060"/>
                </a:solidFill>
              </a:rPr>
              <a:t>Dear Ouyang Guang,</a:t>
            </a:r>
            <a:endParaRPr lang="zh-CN" altLang="en-US" sz="2800" b="1">
              <a:solidFill>
                <a:srgbClr val="002060"/>
              </a:solidFill>
            </a:endParaRPr>
          </a:p>
          <a:p>
            <a:r>
              <a:rPr lang="zh-CN" altLang="en-US" sz="2800" b="1">
                <a:solidFill>
                  <a:srgbClr val="002060"/>
                </a:solidFill>
              </a:rPr>
              <a:t>       Together, individuals can make a difference to improve our environment. Here are a few suggestions on how to reduce carbon dioxide . </a:t>
            </a:r>
            <a:endParaRPr lang="zh-CN" altLang="en-US" sz="2800" b="1">
              <a:solidFill>
                <a:srgbClr val="002060"/>
              </a:solidFill>
            </a:endParaRPr>
          </a:p>
          <a:p>
            <a:r>
              <a:rPr lang="zh-CN" altLang="en-US" sz="2800" b="1">
                <a:solidFill>
                  <a:srgbClr val="002060"/>
                </a:solidFill>
              </a:rPr>
              <a:t>        Firstly, turn electrical equipment in houses off if not use . And persuade parents to buy energy-saving equipment. Secondly, walking or riding are great choices to replace Motor vehicles. thirdly, please recycle things more to save materials. Besides, planting trees is beneficial to the air and your spirit. Most importantly, raise the awareness of your family and friends by communicating with them, just like an educator. </a:t>
            </a:r>
            <a:endParaRPr lang="zh-CN" altLang="en-US" sz="2800" b="1">
              <a:solidFill>
                <a:srgbClr val="002060"/>
              </a:solidFill>
            </a:endParaRPr>
          </a:p>
          <a:p>
            <a:r>
              <a:rPr lang="zh-CN" altLang="en-US" sz="2800" b="1">
                <a:solidFill>
                  <a:srgbClr val="002060"/>
                </a:solidFill>
              </a:rPr>
              <a:t>Remember - your contribution counts!</a:t>
            </a:r>
            <a:endParaRPr lang="zh-CN" altLang="en-US" sz="2800" b="1">
              <a:solidFill>
                <a:srgbClr val="002060"/>
              </a:solidFill>
            </a:endParaRPr>
          </a:p>
          <a:p>
            <a:r>
              <a:rPr lang="zh-CN" altLang="en-US" sz="2800" b="1">
                <a:solidFill>
                  <a:srgbClr val="002060"/>
                </a:solidFill>
              </a:rPr>
              <a:t>Earth Care</a:t>
            </a:r>
            <a:endParaRPr lang="zh-CN" altLang="en-US" sz="2800" b="1">
              <a:solidFill>
                <a:srgbClr val="002060"/>
              </a:solidFill>
            </a:endParaRPr>
          </a:p>
        </p:txBody>
      </p:sp>
      <p:pic>
        <p:nvPicPr>
          <p:cNvPr id="6" name="图片 5" descr="t019d994d4c71d83d0b"/>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9551670" y="4496435"/>
            <a:ext cx="2640330" cy="1886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3200" b="1" i="0" u="none" strike="noStrike" cap="none" spc="0" normalizeH="0" baseline="0">
                <a:solidFill>
                  <a:srgbClr val="FFC000"/>
                </a:solidFill>
                <a:latin typeface="黑体" panose="02010609060101010101" charset="-122"/>
                <a:ea typeface="黑体" panose="02010609060101010101" charset="-122"/>
              </a:rPr>
              <a:t>Further practice</a:t>
            </a:r>
            <a:endParaRPr kumimoji="0" lang="zh-CN" altLang="en-US" sz="3200" b="1" i="0" u="none" strike="noStrike" cap="none" spc="0" normalizeH="0" baseline="0">
              <a:solidFill>
                <a:srgbClr val="FFC000"/>
              </a:solidFill>
              <a:latin typeface="黑体" panose="02010609060101010101" charset="-122"/>
              <a:ea typeface="黑体" panose="02010609060101010101" charset="-122"/>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 name="文本框 1"/>
          <p:cNvSpPr txBox="1"/>
          <p:nvPr/>
        </p:nvSpPr>
        <p:spPr>
          <a:xfrm>
            <a:off x="814070" y="881380"/>
            <a:ext cx="10564495" cy="5095875"/>
          </a:xfrm>
          <a:prstGeom prst="rect">
            <a:avLst/>
          </a:prstGeom>
          <a:noFill/>
        </p:spPr>
        <p:txBody>
          <a:bodyPr wrap="square" rtlCol="0">
            <a:spAutoFit/>
          </a:bodyPr>
          <a:p>
            <a:r>
              <a:rPr lang="en-US" altLang="zh-CN" sz="4000">
                <a:solidFill>
                  <a:srgbClr val="0070C0"/>
                </a:solidFill>
              </a:rPr>
              <a:t> </a:t>
            </a:r>
            <a:r>
              <a:rPr lang="en-US" altLang="zh-CN" sz="3600" b="1">
                <a:solidFill>
                  <a:srgbClr val="002060"/>
                </a:solidFill>
              </a:rPr>
              <a:t>   </a:t>
            </a:r>
            <a:r>
              <a:rPr lang="zh-CN" altLang="en-US" sz="3600" b="1">
                <a:solidFill>
                  <a:srgbClr val="002060"/>
                </a:solidFill>
              </a:rPr>
              <a:t>假定你是李华,你校将做一项减缓全球气候变暖的速度的课题研究，请你代表学校写一封建议书，内容包括:</a:t>
            </a:r>
            <a:endParaRPr lang="zh-CN" altLang="en-US" sz="3600" b="1">
              <a:solidFill>
                <a:srgbClr val="002060"/>
              </a:solidFill>
            </a:endParaRPr>
          </a:p>
          <a:p>
            <a:r>
              <a:rPr lang="zh-CN" altLang="en-US" sz="3600" b="1">
                <a:solidFill>
                  <a:srgbClr val="002060"/>
                </a:solidFill>
              </a:rPr>
              <a:t>   1.课题名称</a:t>
            </a:r>
            <a:endParaRPr lang="zh-CN" altLang="en-US" sz="3600" b="1">
              <a:solidFill>
                <a:srgbClr val="002060"/>
              </a:solidFill>
            </a:endParaRPr>
          </a:p>
          <a:p>
            <a:r>
              <a:rPr lang="zh-CN" altLang="en-US" sz="3600" b="1">
                <a:solidFill>
                  <a:srgbClr val="002060"/>
                </a:solidFill>
              </a:rPr>
              <a:t>   2.提出建议</a:t>
            </a:r>
            <a:endParaRPr lang="zh-CN" altLang="en-US" sz="3600" b="1">
              <a:solidFill>
                <a:srgbClr val="002060"/>
              </a:solidFill>
            </a:endParaRPr>
          </a:p>
          <a:p>
            <a:r>
              <a:rPr lang="zh-CN" altLang="en-US" sz="3600" b="1">
                <a:solidFill>
                  <a:srgbClr val="002060"/>
                </a:solidFill>
              </a:rPr>
              <a:t>   3.提出呼吁</a:t>
            </a:r>
            <a:endParaRPr lang="zh-CN" altLang="en-US" sz="3600" b="1">
              <a:solidFill>
                <a:srgbClr val="002060"/>
              </a:solidFill>
            </a:endParaRPr>
          </a:p>
          <a:p>
            <a:r>
              <a:rPr lang="zh-CN" altLang="en-US" sz="3600" b="1">
                <a:solidFill>
                  <a:srgbClr val="002060"/>
                </a:solidFill>
              </a:rPr>
              <a:t>注意:</a:t>
            </a:r>
            <a:endParaRPr lang="zh-CN" altLang="en-US" sz="3600" b="1">
              <a:solidFill>
                <a:srgbClr val="002060"/>
              </a:solidFill>
            </a:endParaRPr>
          </a:p>
          <a:p>
            <a:r>
              <a:rPr lang="zh-CN" altLang="en-US" sz="3600" b="1">
                <a:solidFill>
                  <a:srgbClr val="002060"/>
                </a:solidFill>
              </a:rPr>
              <a:t>1.词数80左右;</a:t>
            </a:r>
            <a:endParaRPr lang="zh-CN" altLang="en-US" sz="3600" b="1">
              <a:solidFill>
                <a:srgbClr val="002060"/>
              </a:solidFill>
            </a:endParaRPr>
          </a:p>
          <a:p>
            <a:r>
              <a:rPr lang="zh-CN" altLang="en-US" sz="3600" b="1">
                <a:solidFill>
                  <a:srgbClr val="002060"/>
                </a:solidFill>
              </a:rPr>
              <a:t>2.可适当增加细节,以使行文连贯</a:t>
            </a:r>
            <a:endParaRPr lang="zh-CN" altLang="en-US" sz="3600" b="1">
              <a:solidFill>
                <a:srgbClr val="002060"/>
              </a:solidFill>
            </a:endParaRPr>
          </a:p>
        </p:txBody>
      </p:sp>
      <p:pic>
        <p:nvPicPr>
          <p:cNvPr id="6" name="图片 5" descr="t019d994d4c71d83d0b"/>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9551670" y="4496435"/>
            <a:ext cx="2640330" cy="1886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53085"/>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aphicFrame>
        <p:nvGraphicFramePr>
          <p:cNvPr id="8" name="表格 7"/>
          <p:cNvGraphicFramePr/>
          <p:nvPr/>
        </p:nvGraphicFramePr>
        <p:xfrm>
          <a:off x="635" y="1085850"/>
          <a:ext cx="12191365" cy="5062220"/>
        </p:xfrm>
        <a:graphic>
          <a:graphicData uri="http://schemas.openxmlformats.org/drawingml/2006/table">
            <a:tbl>
              <a:tblPr firstRow="1" bandRow="1">
                <a:tableStyleId>{5C22544A-7EE6-4342-B048-85BDC9FD1C3A}</a:tableStyleId>
              </a:tblPr>
              <a:tblGrid>
                <a:gridCol w="12191365"/>
              </a:tblGrid>
              <a:tr h="381000">
                <a:tc>
                  <a:txBody>
                    <a:bodyPr/>
                    <a:p>
                      <a:pPr>
                        <a:buNone/>
                      </a:pPr>
                      <a:endParaRPr lang="zh-CN" altLang="en-US" sz="1800"/>
                    </a:p>
                    <a:p>
                      <a:pPr>
                        <a:buNone/>
                      </a:pPr>
                      <a:r>
                        <a:rPr lang="zh-CN" altLang="en-US" sz="1800">
                          <a:sym typeface="+mn-ea"/>
                        </a:rPr>
                        <a:t>    </a:t>
                      </a:r>
                      <a:r>
                        <a:rPr lang="zh-CN" altLang="en-US" sz="2800">
                          <a:sym typeface="+mn-ea"/>
                        </a:rPr>
                        <a:t>整篇文章的设计主要分为三部分：</a:t>
                      </a:r>
                      <a:endParaRPr lang="zh-CN" altLang="en-US" sz="2800">
                        <a:sym typeface="+mn-ea"/>
                      </a:endParaRPr>
                    </a:p>
                    <a:p>
                      <a:pPr>
                        <a:buNone/>
                      </a:pPr>
                      <a:r>
                        <a:rPr lang="zh-CN" altLang="en-US" sz="2800">
                          <a:sym typeface="+mn-ea"/>
                        </a:rPr>
                        <a:t>   第一部分：课文内容的处理。这一部分通过对地球变暖的现状，原因，结果等图片资料等的展示，要让大众引起对地球变暖危害性的恐惧，从而进一步采取措施来减缓地球变暖的速度，让人类生活的地球更好地为人类服务。</a:t>
                      </a:r>
                      <a:endParaRPr lang="zh-CN" altLang="en-US" sz="2800">
                        <a:sym typeface="+mn-ea"/>
                      </a:endParaRPr>
                    </a:p>
                    <a:p>
                      <a:pPr>
                        <a:buNone/>
                      </a:pPr>
                      <a:r>
                        <a:rPr lang="zh-CN" altLang="en-US" sz="2800">
                          <a:sym typeface="+mn-ea"/>
                        </a:rPr>
                        <a:t>   第二部分：链接高考。高考作文中的倡议书、建议信等可以很好地与此文本结合起来。目前学校的老师和学生都有课题的研究和申报，以此为例，可以代表学校向全体学生提出倡议或者是建议，建议学生如何做。</a:t>
                      </a:r>
                      <a:endParaRPr lang="zh-CN" altLang="en-US" sz="2800">
                        <a:sym typeface="+mn-ea"/>
                      </a:endParaRPr>
                    </a:p>
                    <a:p>
                      <a:pPr>
                        <a:buNone/>
                      </a:pPr>
                      <a:r>
                        <a:rPr lang="zh-CN" altLang="en-US" sz="2800">
                          <a:sym typeface="+mn-ea"/>
                        </a:rPr>
                        <a:t>   第三部分：语言运用扩展。为了将阅读材料较好地变成写作素材，基本的句子结构，话题词汇，地道的表达需要学习。这一部分就是为此目的而设计的。</a:t>
                      </a:r>
                      <a:endParaRPr lang="zh-CN" altLang="en-US" sz="2800">
                        <a:sym typeface="+mn-ea"/>
                      </a:endParaRPr>
                    </a:p>
                  </a:txBody>
                  <a:tcPr/>
                </a:tc>
              </a:tr>
            </a:tbl>
          </a:graphicData>
        </a:graphic>
      </p:graphicFrame>
      <p:sp>
        <p:nvSpPr>
          <p:cNvPr id="9" name="文本框 8"/>
          <p:cNvSpPr txBox="1"/>
          <p:nvPr/>
        </p:nvSpPr>
        <p:spPr>
          <a:xfrm>
            <a:off x="5074920" y="506730"/>
            <a:ext cx="2042795" cy="579120"/>
          </a:xfrm>
          <a:prstGeom prst="rect">
            <a:avLst/>
          </a:prstGeom>
          <a:noFill/>
        </p:spPr>
        <p:txBody>
          <a:bodyPr wrap="square" rtlCol="0">
            <a:spAutoFit/>
            <a:scene3d>
              <a:camera prst="orthographicFront"/>
              <a:lightRig rig="threePt" dir="t"/>
            </a:scene3d>
          </a:bodyPr>
          <a:p>
            <a:r>
              <a:rPr lang="zh-CN" altLang="en-US" sz="3200">
                <a:ln w="22225">
                  <a:solidFill>
                    <a:schemeClr val="accent2"/>
                  </a:solidFill>
                  <a:prstDash val="solid"/>
                </a:ln>
                <a:solidFill>
                  <a:schemeClr val="accent2">
                    <a:lumMod val="40000"/>
                    <a:lumOff val="60000"/>
                  </a:schemeClr>
                </a:solidFill>
                <a:effectLst/>
              </a:rPr>
              <a:t>教学设计</a:t>
            </a:r>
            <a:endParaRPr lang="zh-CN" altLang="en-US" sz="320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t019d994d4c71d83d0b"/>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9551670" y="4496435"/>
            <a:ext cx="2640330" cy="1886585"/>
          </a:xfrm>
          <a:prstGeom prst="rect">
            <a:avLst/>
          </a:prstGeom>
        </p:spPr>
      </p:pic>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 name="文本框 1"/>
          <p:cNvSpPr txBox="1"/>
          <p:nvPr/>
        </p:nvSpPr>
        <p:spPr>
          <a:xfrm>
            <a:off x="121285" y="-11430"/>
            <a:ext cx="2249170" cy="521970"/>
          </a:xfrm>
          <a:prstGeom prst="rect">
            <a:avLst/>
          </a:prstGeom>
          <a:noFill/>
        </p:spPr>
        <p:txBody>
          <a:bodyPr wrap="square" rtlCol="0">
            <a:spAutoFit/>
          </a:bodyPr>
          <a:p>
            <a:r>
              <a:rPr lang="zh-CN" altLang="en-US" sz="3200" b="1">
                <a:solidFill>
                  <a:srgbClr val="FFC000"/>
                </a:solidFill>
                <a:latin typeface="黑体" panose="02010609060101010101" charset="-122"/>
                <a:ea typeface="黑体" panose="02010609060101010101" charset="-122"/>
              </a:rPr>
              <a:t>参考范文</a:t>
            </a:r>
            <a:endParaRPr lang="zh-CN" altLang="en-US" sz="3200" b="1">
              <a:solidFill>
                <a:srgbClr val="FFC000"/>
              </a:solidFill>
              <a:latin typeface="黑体" panose="02010609060101010101" charset="-122"/>
              <a:ea typeface="黑体" panose="02010609060101010101" charset="-122"/>
            </a:endParaRPr>
          </a:p>
        </p:txBody>
      </p:sp>
      <p:sp>
        <p:nvSpPr>
          <p:cNvPr id="5" name="文本框 4"/>
          <p:cNvSpPr txBox="1"/>
          <p:nvPr/>
        </p:nvSpPr>
        <p:spPr>
          <a:xfrm>
            <a:off x="121285" y="612140"/>
            <a:ext cx="11828780" cy="5692775"/>
          </a:xfrm>
          <a:prstGeom prst="rect">
            <a:avLst/>
          </a:prstGeom>
          <a:noFill/>
          <a:extLst>
            <a:ext uri="{909E8E84-426E-40DD-AFC4-6F175D3DCCD1}">
              <a14:hiddenFill xmlns:a14="http://schemas.microsoft.com/office/drawing/2010/main">
                <a:solidFill>
                  <a:schemeClr val="accent6"/>
                </a:solidFill>
              </a14:hiddenFill>
            </a:ext>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p>
            <a:r>
              <a:rPr lang="zh-CN" altLang="en-US" sz="2800" b="1">
                <a:solidFill>
                  <a:srgbClr val="002060"/>
                </a:solidFill>
              </a:rPr>
              <a:t>Dear Ouyang Guang,</a:t>
            </a:r>
            <a:endParaRPr lang="zh-CN" altLang="en-US" sz="2800" b="1">
              <a:solidFill>
                <a:srgbClr val="002060"/>
              </a:solidFill>
            </a:endParaRPr>
          </a:p>
          <a:p>
            <a:r>
              <a:rPr lang="zh-CN" altLang="en-US" sz="2800" b="1">
                <a:solidFill>
                  <a:srgbClr val="002060"/>
                </a:solidFill>
              </a:rPr>
              <a:t>      </a:t>
            </a:r>
            <a:r>
              <a:rPr sz="2800" b="1">
                <a:solidFill>
                  <a:srgbClr val="002060"/>
                </a:solidFill>
              </a:rPr>
              <a:t>Doing a project on behalf of my school about global warming, I feel that individuals can have little effect on such huge environmental problems</a:t>
            </a:r>
            <a:r>
              <a:rPr lang="zh-CN" sz="2800" b="1">
                <a:solidFill>
                  <a:srgbClr val="002060"/>
                </a:solidFill>
              </a:rPr>
              <a:t>，</a:t>
            </a:r>
            <a:r>
              <a:rPr lang="en-US" altLang="zh-CN" sz="2800" b="1">
                <a:solidFill>
                  <a:srgbClr val="002060"/>
                </a:solidFill>
              </a:rPr>
              <a:t>which should be paid attention to.</a:t>
            </a:r>
            <a:endParaRPr lang="en-US" altLang="zh-CN" sz="2800" b="1">
              <a:solidFill>
                <a:srgbClr val="002060"/>
              </a:solidFill>
            </a:endParaRPr>
          </a:p>
          <a:p>
            <a:r>
              <a:rPr lang="en-US" altLang="zh-CN" sz="2800" b="1">
                <a:solidFill>
                  <a:srgbClr val="002060"/>
                </a:solidFill>
              </a:rPr>
              <a:t>      </a:t>
            </a:r>
            <a:r>
              <a:rPr lang="zh-CN" altLang="en-US" sz="2800" b="1">
                <a:solidFill>
                  <a:srgbClr val="002060"/>
                </a:solidFill>
              </a:rPr>
              <a:t> To start with,you are supposed to save energy,which is of great significance to reduce carbon dioxide given off.Turn off electrical appliances in time and go green travel as possible help a lot.Meanwhile,it is recommended that you form the habit of recycling,helping bring their energy to the full.Besides,planting trees and flowers in your garden or school yard is a wise choice.</a:t>
            </a:r>
            <a:endParaRPr lang="zh-CN" altLang="en-US" sz="2800" b="1">
              <a:solidFill>
                <a:srgbClr val="002060"/>
              </a:solidFill>
            </a:endParaRPr>
          </a:p>
          <a:p>
            <a:r>
              <a:rPr lang="zh-CN" altLang="en-US" sz="2800" b="1">
                <a:solidFill>
                  <a:srgbClr val="002060"/>
                </a:solidFill>
              </a:rPr>
              <a:t>       In unity there is strength,so why not try to include your parents and friends in action?I call on everyone to take action and contribute to making our </a:t>
            </a:r>
            <a:r>
              <a:rPr lang="en-US" altLang="zh-CN" sz="2800" b="1">
                <a:solidFill>
                  <a:srgbClr val="002060"/>
                </a:solidFill>
              </a:rPr>
              <a:t>earth</a:t>
            </a:r>
            <a:r>
              <a:rPr lang="zh-CN" altLang="en-US" sz="2800" b="1">
                <a:solidFill>
                  <a:srgbClr val="002060"/>
                </a:solidFill>
              </a:rPr>
              <a:t> a nicer place.                                                      </a:t>
            </a:r>
            <a:endParaRPr lang="zh-CN" altLang="en-US" sz="2800" b="1">
              <a:solidFill>
                <a:srgbClr val="002060"/>
              </a:solidFill>
            </a:endParaRPr>
          </a:p>
          <a:p>
            <a:r>
              <a:rPr lang="zh-CN" altLang="en-US" sz="2800" b="1">
                <a:solidFill>
                  <a:srgbClr val="002060"/>
                </a:solidFill>
              </a:rPr>
              <a:t>                                                                                                   Earth Care</a:t>
            </a:r>
            <a:endParaRPr lang="zh-CN" altLang="en-US" sz="2800" b="1">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53085"/>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9" name="文本框 8"/>
          <p:cNvSpPr txBox="1"/>
          <p:nvPr/>
        </p:nvSpPr>
        <p:spPr>
          <a:xfrm>
            <a:off x="3649345" y="1075690"/>
            <a:ext cx="4693920" cy="1005840"/>
          </a:xfrm>
          <a:prstGeom prst="rect">
            <a:avLst/>
          </a:prstGeom>
          <a:noFill/>
        </p:spPr>
        <p:txBody>
          <a:bodyPr wrap="square" rtlCol="0">
            <a:spAutoFit/>
            <a:scene3d>
              <a:camera prst="orthographicFront"/>
              <a:lightRig rig="threePt" dir="t"/>
            </a:scene3d>
          </a:bodyPr>
          <a:p>
            <a:pPr algn="ctr"/>
            <a:r>
              <a:rPr lang="zh-CN" altLang="en-US" sz="6000">
                <a:ln w="22225">
                  <a:solidFill>
                    <a:schemeClr val="accent2"/>
                  </a:solidFill>
                  <a:prstDash val="solid"/>
                </a:ln>
                <a:solidFill>
                  <a:schemeClr val="accent2">
                    <a:lumMod val="40000"/>
                    <a:lumOff val="60000"/>
                  </a:schemeClr>
                </a:solidFill>
                <a:effectLst/>
              </a:rPr>
              <a:t>教学过程</a:t>
            </a:r>
            <a:endParaRPr lang="zh-CN" altLang="en-US" sz="6000">
              <a:ln w="22225">
                <a:solidFill>
                  <a:schemeClr val="accent2"/>
                </a:solidFill>
                <a:prstDash val="solid"/>
              </a:ln>
              <a:solidFill>
                <a:schemeClr val="accent2">
                  <a:lumMod val="40000"/>
                  <a:lumOff val="60000"/>
                </a:schemeClr>
              </a:solidFill>
              <a:effectLst/>
            </a:endParaRPr>
          </a:p>
        </p:txBody>
      </p:sp>
      <p:graphicFrame>
        <p:nvGraphicFramePr>
          <p:cNvPr id="5" name="表格 4"/>
          <p:cNvGraphicFramePr/>
          <p:nvPr/>
        </p:nvGraphicFramePr>
        <p:xfrm>
          <a:off x="2367915" y="2990215"/>
          <a:ext cx="6907530" cy="767715"/>
        </p:xfrm>
        <a:graphic>
          <a:graphicData uri="http://schemas.openxmlformats.org/drawingml/2006/table">
            <a:tbl>
              <a:tblPr firstRow="1" bandRow="1">
                <a:tableStyleId>{5C22544A-7EE6-4342-B048-85BDC9FD1C3A}</a:tableStyleId>
              </a:tblPr>
              <a:tblGrid>
                <a:gridCol w="6907530"/>
              </a:tblGrid>
              <a:tr h="381000">
                <a:tc>
                  <a:txBody>
                    <a:bodyPr/>
                    <a:p>
                      <a:pPr>
                        <a:buNone/>
                      </a:pPr>
                      <a:r>
                        <a:rPr lang="zh-CN" altLang="en-US" sz="4400">
                          <a:sym typeface="+mn-ea"/>
                        </a:rPr>
                        <a:t>第三部分  </a:t>
                      </a:r>
                      <a:r>
                        <a:rPr lang="en-US" altLang="zh-CN" sz="4400">
                          <a:sym typeface="+mn-ea"/>
                        </a:rPr>
                        <a:t>Language study</a:t>
                      </a:r>
                      <a:endParaRPr lang="en-US" altLang="zh-CN" sz="4400">
                        <a:sym typeface="+mn-ea"/>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Picture Placeholder 3"/>
          <p:cNvPicPr>
            <a:picLocks noGrp="1" noChangeAspect="1"/>
          </p:cNvPicPr>
          <p:nvPr>
            <p:ph type="pic" sz="quarter" idx="13"/>
          </p:nvPr>
        </p:nvPicPr>
        <p:blipFill>
          <a:blip r:embed="rId1"/>
          <a:stretch>
            <a:fillRect/>
          </a:stretch>
        </p:blipFill>
        <p:spPr/>
      </p:pic>
      <p:sp>
        <p:nvSpPr>
          <p:cNvPr id="20" name="Rectangle 19"/>
          <p:cNvSpPr/>
          <p:nvPr/>
        </p:nvSpPr>
        <p:spPr>
          <a:xfrm>
            <a:off x="1524000" y="851218"/>
            <a:ext cx="9144000" cy="5154613"/>
          </a:xfrm>
          <a:prstGeom prst="rect">
            <a:avLst/>
          </a:prstGeom>
          <a:gradFill flip="none" rotWithShape="1">
            <a:gsLst>
              <a:gs pos="50000">
                <a:srgbClr val="A5DBF4">
                  <a:alpha val="71000"/>
                </a:srgbClr>
              </a:gs>
              <a:gs pos="30000">
                <a:srgbClr val="61BEE8">
                  <a:alpha val="71000"/>
                </a:srgbClr>
              </a:gs>
              <a:gs pos="0">
                <a:srgbClr val="0A6FD0">
                  <a:alpha val="71000"/>
                </a:srgbClr>
              </a:gs>
              <a:gs pos="80000">
                <a:srgbClr val="EEC9F7">
                  <a:alpha val="7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grpSp>
        <p:nvGrpSpPr>
          <p:cNvPr id="10243" name="Group 2"/>
          <p:cNvGrpSpPr/>
          <p:nvPr/>
        </p:nvGrpSpPr>
        <p:grpSpPr>
          <a:xfrm>
            <a:off x="3717925" y="333375"/>
            <a:ext cx="5126038" cy="5543550"/>
            <a:chOff x="5850714" y="-1395200"/>
            <a:chExt cx="13662807" cy="14781571"/>
          </a:xfrm>
        </p:grpSpPr>
        <p:sp>
          <p:nvSpPr>
            <p:cNvPr id="8" name="Triangle 1"/>
            <p:cNvSpPr/>
            <p:nvPr/>
          </p:nvSpPr>
          <p:spPr>
            <a:xfrm rot="5400000">
              <a:off x="6879673" y="752523"/>
              <a:ext cx="13056742" cy="12210954"/>
            </a:xfrm>
            <a:prstGeom prst="triangle">
              <a:avLst/>
            </a:prstGeom>
            <a:noFill/>
            <a:ln w="28575">
              <a:solidFill>
                <a:schemeClr val="bg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sp>
          <p:nvSpPr>
            <p:cNvPr id="9" name="Triangle 16"/>
            <p:cNvSpPr/>
            <p:nvPr/>
          </p:nvSpPr>
          <p:spPr>
            <a:xfrm>
              <a:off x="5850714" y="-1395200"/>
              <a:ext cx="13056742" cy="12210954"/>
            </a:xfrm>
            <a:prstGeom prst="triangle">
              <a:avLst/>
            </a:prstGeom>
            <a:noFill/>
            <a:ln w="28575">
              <a:solidFill>
                <a:schemeClr val="bg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grpSp>
      <p:grpSp>
        <p:nvGrpSpPr>
          <p:cNvPr id="2" name="组合 1"/>
          <p:cNvGrpSpPr/>
          <p:nvPr/>
        </p:nvGrpSpPr>
        <p:grpSpPr>
          <a:xfrm>
            <a:off x="4918075" y="2241550"/>
            <a:ext cx="2370138" cy="2370138"/>
            <a:chOff x="9047884" y="3691603"/>
            <a:chExt cx="6318496" cy="6318496"/>
          </a:xfrm>
        </p:grpSpPr>
        <p:sp>
          <p:nvSpPr>
            <p:cNvPr id="6" name="Oval 7"/>
            <p:cNvSpPr/>
            <p:nvPr/>
          </p:nvSpPr>
          <p:spPr>
            <a:xfrm>
              <a:off x="9047884" y="3691603"/>
              <a:ext cx="6318496" cy="63184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sp>
          <p:nvSpPr>
            <p:cNvPr id="10" name="Rectangle 21"/>
            <p:cNvSpPr/>
            <p:nvPr/>
          </p:nvSpPr>
          <p:spPr bwMode="auto">
            <a:xfrm>
              <a:off x="12041845" y="5993198"/>
              <a:ext cx="338566" cy="115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t" anchorCtr="0">
              <a:spAutoFit/>
            </a:bodyPr>
            <a:lstStyle/>
            <a:p>
              <a:pPr algn="ctr" defTabSz="1713865" fontAlgn="base">
                <a:lnSpc>
                  <a:spcPts val="2850"/>
                </a:lnSpc>
              </a:pPr>
              <a:endParaRPr lang="en-US" sz="2700" b="1" strike="noStrike" spc="225" noProof="1" dirty="0">
                <a:solidFill>
                  <a:schemeClr val="tx2"/>
                </a:solidFill>
                <a:latin typeface="微软雅黑" panose="020B0503020204020204" charset="-122"/>
                <a:ea typeface="微软雅黑" panose="020B0503020204020204" charset="-122"/>
                <a:cs typeface="Montserrat Semi" charset="0"/>
                <a:sym typeface="微软雅黑" panose="020B0503020204020204" charset="-122"/>
              </a:endParaRPr>
            </a:p>
          </p:txBody>
        </p:sp>
      </p:grpSp>
      <p:sp>
        <p:nvSpPr>
          <p:cNvPr id="4" name="文本框 3"/>
          <p:cNvSpPr txBox="1"/>
          <p:nvPr/>
        </p:nvSpPr>
        <p:spPr>
          <a:xfrm>
            <a:off x="5276215" y="3167380"/>
            <a:ext cx="1782445" cy="1445260"/>
          </a:xfrm>
          <a:prstGeom prst="rect">
            <a:avLst/>
          </a:prstGeom>
          <a:noFill/>
        </p:spPr>
        <p:txBody>
          <a:bodyPr wrap="square" rtlCol="0">
            <a:spAutoFit/>
          </a:bodyPr>
          <a:p>
            <a:r>
              <a:rPr lang="en-US" altLang="zh-CN" sz="8800">
                <a:ln w="22225">
                  <a:solidFill>
                    <a:schemeClr val="accent2"/>
                  </a:solidFill>
                  <a:prstDash val="solid"/>
                </a:ln>
                <a:solidFill>
                  <a:schemeClr val="accent2">
                    <a:lumMod val="40000"/>
                    <a:lumOff val="60000"/>
                  </a:schemeClr>
                </a:solidFill>
                <a:effectLst/>
              </a:rPr>
              <a:t>3</a:t>
            </a:r>
            <a:endParaRPr lang="en-US" altLang="zh-CN" sz="8800">
              <a:ln w="22225">
                <a:solidFill>
                  <a:schemeClr val="accent2"/>
                </a:solidFill>
                <a:prstDash val="solid"/>
              </a:ln>
              <a:solidFill>
                <a:schemeClr val="accent2">
                  <a:lumMod val="40000"/>
                  <a:lumOff val="60000"/>
                </a:schemeClr>
              </a:solidFill>
              <a:effectLst/>
            </a:endParaRPr>
          </a:p>
        </p:txBody>
      </p:sp>
      <p:sp>
        <p:nvSpPr>
          <p:cNvPr id="3" name="文本框 2"/>
          <p:cNvSpPr txBox="1"/>
          <p:nvPr/>
        </p:nvSpPr>
        <p:spPr>
          <a:xfrm>
            <a:off x="1524000" y="1097915"/>
            <a:ext cx="10370185" cy="3815080"/>
          </a:xfrm>
          <a:prstGeom prst="rect">
            <a:avLst/>
          </a:prstGeom>
          <a:noFill/>
        </p:spPr>
        <p:txBody>
          <a:bodyPr wrap="square" rtlCol="0">
            <a:spAutoFit/>
          </a:bodyPr>
          <a:p>
            <a:r>
              <a:rPr lang="en-US" altLang="zh-CN" sz="6600" b="1">
                <a:solidFill>
                  <a:srgbClr val="002060"/>
                </a:solidFill>
                <a:effectLst>
                  <a:outerShdw blurRad="38100" dist="19050" dir="2700000" algn="tl" rotWithShape="0">
                    <a:schemeClr val="dk1">
                      <a:alpha val="40000"/>
                    </a:schemeClr>
                  </a:outerShdw>
                </a:effectLst>
                <a:latin typeface="Comic Sans MS" panose="030F0702030302020204" charset="0"/>
              </a:rPr>
              <a:t>What can be done?</a:t>
            </a:r>
            <a:endParaRPr lang="en-US" altLang="zh-CN" sz="6600" b="1">
              <a:solidFill>
                <a:srgbClr val="002060"/>
              </a:solidFill>
              <a:effectLst>
                <a:outerShdw blurRad="38100" dist="19050" dir="2700000" algn="tl" rotWithShape="0">
                  <a:schemeClr val="dk1">
                    <a:alpha val="40000"/>
                  </a:schemeClr>
                </a:outerShdw>
              </a:effectLst>
              <a:latin typeface="Comic Sans MS" panose="030F0702030302020204" charset="0"/>
            </a:endParaRPr>
          </a:p>
          <a:p>
            <a:endPar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endParaRPr>
          </a:p>
          <a:p>
            <a:endPar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endParaRPr>
          </a:p>
          <a:p>
            <a:r>
              <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rPr>
              <a:t>                           Useful expressions </a:t>
            </a:r>
            <a:endPar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endParaRPr>
          </a:p>
          <a:p>
            <a:r>
              <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rPr>
              <a:t>                            in writing</a:t>
            </a:r>
            <a:endParaRPr lang="en-US" altLang="zh-CN" sz="4400">
              <a:solidFill>
                <a:schemeClr val="tx1"/>
              </a:solidFill>
              <a:effectLst>
                <a:outerShdw blurRad="38100" dist="19050" dir="2700000" algn="tl" rotWithShape="0">
                  <a:schemeClr val="dk1">
                    <a:alpha val="40000"/>
                  </a:schemeClr>
                </a:outerShdw>
              </a:effectLst>
              <a:latin typeface="Comic Sans MS" panose="030F07020303020202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00" name="文本框 99"/>
          <p:cNvSpPr txBox="1"/>
          <p:nvPr/>
        </p:nvSpPr>
        <p:spPr>
          <a:xfrm>
            <a:off x="110490" y="591185"/>
            <a:ext cx="11954510" cy="945515"/>
          </a:xfrm>
          <a:prstGeom prst="rect">
            <a:avLst/>
          </a:prstGeom>
          <a:noFill/>
          <a:ln w="9525">
            <a:noFill/>
          </a:ln>
        </p:spPr>
        <p:txBody>
          <a:bodyPr wrap="square">
            <a:spAutoFit/>
          </a:bodyPr>
          <a:p>
            <a:pPr marL="0" indent="0" algn="l"/>
            <a:r>
              <a:rPr lang="en-US" altLang="zh-CN" sz="2800" b="0" u="none">
                <a:latin typeface="+mn-ea"/>
                <a:ea typeface="华文隶书" panose="02010800040101010101" charset="-122"/>
                <a:cs typeface="Calibri" panose="020F0502020204030204" charset="0"/>
              </a:rPr>
              <a:t>1.I am doing a project on behalf of my school about global warming. </a:t>
            </a:r>
            <a:r>
              <a:rPr lang="zh-CN" altLang="en-US" sz="2800" b="0" u="none">
                <a:latin typeface="+mn-ea"/>
                <a:ea typeface="华文隶书" panose="02010800040101010101" charset="-122"/>
                <a:cs typeface="宋体" panose="02010600030101010101" pitchFamily="2" charset="-122"/>
              </a:rPr>
              <a:t>我正代表学校做一项课题研究</a:t>
            </a:r>
            <a:r>
              <a:rPr lang="en-US" altLang="zh-CN" sz="2800" b="0" u="none">
                <a:latin typeface="+mn-ea"/>
                <a:ea typeface="华文隶书" panose="02010800040101010101" charset="-122"/>
                <a:cs typeface="宋体" panose="02010600030101010101" pitchFamily="2" charset="-122"/>
              </a:rPr>
              <a:t>——</a:t>
            </a:r>
            <a:r>
              <a:rPr lang="zh-CN" altLang="en-US" sz="2800" b="0" u="none">
                <a:latin typeface="+mn-ea"/>
                <a:ea typeface="华文隶书" panose="02010800040101010101" charset="-122"/>
                <a:cs typeface="宋体" panose="02010600030101010101" pitchFamily="2" charset="-122"/>
              </a:rPr>
              <a:t>关于全球变暖的问题。</a:t>
            </a:r>
            <a:endParaRPr lang="zh-CN" altLang="en-US" sz="2800">
              <a:latin typeface="+mn-ea"/>
              <a:ea typeface="华文隶书" panose="02010800040101010101" charset="-122"/>
            </a:endParaRPr>
          </a:p>
        </p:txBody>
      </p:sp>
      <p:sp>
        <p:nvSpPr>
          <p:cNvPr id="2" name="文本框 1"/>
          <p:cNvSpPr txBox="1"/>
          <p:nvPr/>
        </p:nvSpPr>
        <p:spPr>
          <a:xfrm>
            <a:off x="171450" y="3962400"/>
            <a:ext cx="11954510" cy="822960"/>
          </a:xfrm>
          <a:prstGeom prst="rect">
            <a:avLst/>
          </a:prstGeom>
          <a:noFill/>
        </p:spPr>
        <p:txBody>
          <a:bodyPr wrap="square" rtlCol="0">
            <a:spAutoFit/>
          </a:bodyPr>
          <a:p>
            <a:pPr lvl="0" indent="0" defTabSz="913130">
              <a:spcBef>
                <a:spcPct val="0"/>
              </a:spcBef>
              <a:buNone/>
            </a:pPr>
            <a:r>
              <a:rPr lang="en-US" altLang="zh-CN" sz="2400" dirty="0">
                <a:solidFill>
                  <a:srgbClr val="FF0000"/>
                </a:solidFill>
                <a:latin typeface="Times New Roman" panose="02020603050405020304" pitchFamily="18" charset="0"/>
                <a:ea typeface="宋体" panose="02010600030101010101" pitchFamily="2" charset="-122"/>
                <a:sym typeface="+mn-ea"/>
              </a:rPr>
              <a:t>   on behalf of sb.</a:t>
            </a:r>
            <a:r>
              <a:rPr lang="en-US" altLang="zh-CN" sz="2400" dirty="0">
                <a:solidFill>
                  <a:srgbClr val="0000FF"/>
                </a:solidFill>
                <a:latin typeface="Times New Roman" panose="02020603050405020304" pitchFamily="18" charset="0"/>
                <a:ea typeface="宋体" panose="02010600030101010101" pitchFamily="2" charset="-122"/>
                <a:sym typeface="+mn-ea"/>
              </a:rPr>
              <a:t> </a:t>
            </a:r>
            <a:r>
              <a:rPr lang="zh-CN" altLang="en-US" sz="2400" dirty="0">
                <a:solidFill>
                  <a:srgbClr val="0000FF"/>
                </a:solidFill>
                <a:latin typeface="Times New Roman" panose="02020603050405020304" pitchFamily="18" charset="0"/>
                <a:ea typeface="宋体" panose="02010600030101010101" pitchFamily="2" charset="-122"/>
                <a:sym typeface="+mn-ea"/>
              </a:rPr>
              <a:t>表示“代表某人”</a:t>
            </a:r>
            <a:r>
              <a:rPr lang="en-US" altLang="zh-CN" sz="2400" dirty="0">
                <a:solidFill>
                  <a:srgbClr val="0000FF"/>
                </a:solidFill>
                <a:latin typeface="Times New Roman" panose="02020603050405020304" pitchFamily="18" charset="0"/>
                <a:ea typeface="宋体" panose="02010600030101010101" pitchFamily="2" charset="-122"/>
                <a:sym typeface="+mn-ea"/>
              </a:rPr>
              <a:t>, </a:t>
            </a:r>
            <a:r>
              <a:rPr lang="zh-CN" altLang="en-US" sz="2400" dirty="0">
                <a:solidFill>
                  <a:srgbClr val="0000FF"/>
                </a:solidFill>
                <a:latin typeface="Times New Roman" panose="02020603050405020304" pitchFamily="18" charset="0"/>
                <a:ea typeface="宋体" panose="02010600030101010101" pitchFamily="2" charset="-122"/>
                <a:sym typeface="+mn-ea"/>
              </a:rPr>
              <a:t>通常在句中作状语</a:t>
            </a:r>
            <a:r>
              <a:rPr lang="en-US" altLang="zh-CN" sz="2400" dirty="0">
                <a:solidFill>
                  <a:srgbClr val="0000FF"/>
                </a:solidFill>
                <a:latin typeface="Times New Roman" panose="02020603050405020304" pitchFamily="18" charset="0"/>
                <a:ea typeface="宋体" panose="02010600030101010101" pitchFamily="2" charset="-122"/>
                <a:sym typeface="+mn-ea"/>
              </a:rPr>
              <a:t>, </a:t>
            </a:r>
            <a:r>
              <a:rPr lang="zh-CN" altLang="en-US" sz="2400" dirty="0">
                <a:solidFill>
                  <a:srgbClr val="0000FF"/>
                </a:solidFill>
                <a:latin typeface="Times New Roman" panose="02020603050405020304" pitchFamily="18" charset="0"/>
                <a:ea typeface="宋体" panose="02010600030101010101" pitchFamily="2" charset="-122"/>
                <a:sym typeface="+mn-ea"/>
              </a:rPr>
              <a:t>如：</a:t>
            </a:r>
            <a:endParaRPr lang="zh-CN" altLang="en-US" sz="2400" dirty="0">
              <a:solidFill>
                <a:srgbClr val="0000FF"/>
              </a:solidFill>
              <a:latin typeface="Times New Roman" panose="02020603050405020304" pitchFamily="18" charset="0"/>
              <a:ea typeface="宋体" panose="02010600030101010101" pitchFamily="2" charset="-122"/>
            </a:endParaRPr>
          </a:p>
          <a:p>
            <a:pPr marL="342900" lvl="0" indent="-342900" defTabSz="913130">
              <a:spcBef>
                <a:spcPct val="0"/>
              </a:spcBef>
            </a:pPr>
            <a:r>
              <a:rPr lang="en-US" altLang="zh-CN" sz="2400" dirty="0">
                <a:latin typeface="Times New Roman" panose="02020603050405020304" pitchFamily="18" charset="0"/>
                <a:ea typeface="宋体" panose="02010600030101010101" pitchFamily="2" charset="-122"/>
                <a:sym typeface="+mn-ea"/>
              </a:rPr>
              <a:t>On behalf of  my colleagues and myself  I, thank you.</a:t>
            </a:r>
            <a:r>
              <a:rPr lang="zh-CN" altLang="en-US" sz="2400" dirty="0">
                <a:latin typeface="Times New Roman" panose="02020603050405020304" pitchFamily="18" charset="0"/>
                <a:ea typeface="宋体" panose="02010600030101010101" pitchFamily="2" charset="-122"/>
                <a:sym typeface="+mn-ea"/>
              </a:rPr>
              <a:t>我代表我的同事和我本人向你表示感谢。</a:t>
            </a:r>
            <a:endParaRPr lang="zh-CN" altLang="en-US" sz="2400"/>
          </a:p>
        </p:txBody>
      </p:sp>
      <p:sp>
        <p:nvSpPr>
          <p:cNvPr id="7" name="文本框 6"/>
          <p:cNvSpPr txBox="1"/>
          <p:nvPr/>
        </p:nvSpPr>
        <p:spPr>
          <a:xfrm>
            <a:off x="110490" y="5422900"/>
            <a:ext cx="11675110" cy="826135"/>
          </a:xfrm>
          <a:prstGeom prst="rect">
            <a:avLst/>
          </a:prstGeom>
          <a:noFill/>
        </p:spPr>
        <p:txBody>
          <a:bodyPr wrap="square" rtlCol="0">
            <a:spAutoFit/>
          </a:bodyPr>
          <a:p>
            <a:r>
              <a:rPr lang="zh-CN" altLang="en-US" sz="2400"/>
              <a:t>On behalf of our school, I</a:t>
            </a:r>
            <a:r>
              <a:rPr lang="en-US" altLang="zh-CN" sz="2400"/>
              <a:t>'</a:t>
            </a:r>
            <a:r>
              <a:rPr lang="zh-CN" altLang="en-US" sz="2400"/>
              <a:t>d like to show you the arrangements for our visit to our school on June, 26th.</a:t>
            </a:r>
            <a:endParaRPr lang="zh-CN" altLang="en-US" sz="2400"/>
          </a:p>
        </p:txBody>
      </p:sp>
      <p:sp>
        <p:nvSpPr>
          <p:cNvPr id="8" name="文本框 7"/>
          <p:cNvSpPr txBox="1"/>
          <p:nvPr/>
        </p:nvSpPr>
        <p:spPr>
          <a:xfrm>
            <a:off x="1734185" y="4907280"/>
            <a:ext cx="10051415" cy="457200"/>
          </a:xfrm>
          <a:prstGeom prst="rect">
            <a:avLst/>
          </a:prstGeom>
          <a:noFill/>
        </p:spPr>
        <p:txBody>
          <a:bodyPr wrap="square" rtlCol="0">
            <a:spAutoFit/>
          </a:bodyPr>
          <a:p>
            <a:r>
              <a:rPr lang="zh-CN" altLang="en-US" sz="2400"/>
              <a:t>在此，我代表学校给您讲一讲六月二十六日参观我们学校的有关安排。</a:t>
            </a:r>
            <a:endParaRPr lang="zh-CN" altLang="en-US" sz="2400"/>
          </a:p>
        </p:txBody>
      </p:sp>
      <p:sp>
        <p:nvSpPr>
          <p:cNvPr id="5" name="文本框 4"/>
          <p:cNvSpPr txBox="1"/>
          <p:nvPr/>
        </p:nvSpPr>
        <p:spPr>
          <a:xfrm>
            <a:off x="249555" y="1536700"/>
            <a:ext cx="11831955" cy="460375"/>
          </a:xfrm>
          <a:prstGeom prst="rect">
            <a:avLst/>
          </a:prstGeom>
          <a:noFill/>
        </p:spPr>
        <p:txBody>
          <a:bodyPr wrap="square" rtlCol="0">
            <a:spAutoFit/>
          </a:bodyPr>
          <a:p>
            <a:r>
              <a:rPr lang="en-US" altLang="zh-CN" sz="2400" dirty="0">
                <a:solidFill>
                  <a:srgbClr val="FF0000"/>
                </a:solidFill>
                <a:latin typeface="Times New Roman" panose="02020603050405020304" pitchFamily="18" charset="0"/>
                <a:ea typeface="宋体" panose="02010600030101010101" pitchFamily="2" charset="-122"/>
                <a:sym typeface="+mn-ea"/>
              </a:rPr>
              <a:t>on behalf of sb</a:t>
            </a:r>
            <a:r>
              <a:rPr lang="zh-CN" altLang="en-US" sz="2400" dirty="0">
                <a:solidFill>
                  <a:srgbClr val="FF0000"/>
                </a:solidFill>
                <a:latin typeface="Times New Roman" panose="02020603050405020304" pitchFamily="18" charset="0"/>
                <a:ea typeface="宋体" panose="02010600030101010101" pitchFamily="2" charset="-122"/>
                <a:sym typeface="+mn-ea"/>
              </a:rPr>
              <a:t>：</a:t>
            </a:r>
            <a:r>
              <a:rPr lang="zh-CN" altLang="en-US" sz="2400"/>
              <a:t> as the representative of sb or instead of them 代表（或代替）某人</a:t>
            </a:r>
            <a:endParaRPr lang="zh-CN" altLang="en-US" sz="2400"/>
          </a:p>
        </p:txBody>
      </p:sp>
      <p:sp>
        <p:nvSpPr>
          <p:cNvPr id="6" name="文本框 5"/>
          <p:cNvSpPr txBox="1"/>
          <p:nvPr/>
        </p:nvSpPr>
        <p:spPr>
          <a:xfrm>
            <a:off x="171450" y="3136265"/>
            <a:ext cx="11831955" cy="826135"/>
          </a:xfrm>
          <a:prstGeom prst="rect">
            <a:avLst/>
          </a:prstGeom>
          <a:noFill/>
        </p:spPr>
        <p:txBody>
          <a:bodyPr wrap="square" rtlCol="0">
            <a:spAutoFit/>
          </a:bodyPr>
          <a:p>
            <a:r>
              <a:rPr lang="en-US" altLang="zh-CN" sz="2400"/>
              <a:t>1)</a:t>
            </a:r>
            <a:r>
              <a:rPr lang="zh-CN" altLang="en-US" sz="2400"/>
              <a:t>On behalf of the department I would like to thank you all.</a:t>
            </a:r>
            <a:endParaRPr lang="zh-CN" altLang="en-US" sz="2400"/>
          </a:p>
          <a:p>
            <a:r>
              <a:rPr lang="en-US" altLang="zh-CN" sz="2400"/>
              <a:t>2)</a:t>
            </a:r>
            <a:r>
              <a:rPr lang="zh-CN" altLang="en-US" sz="2400"/>
              <a:t>Mr Knight cannot be here, so his wife will accept the prize on his behalf.</a:t>
            </a:r>
            <a:endParaRPr lang="zh-CN" altLang="en-US" sz="2400"/>
          </a:p>
        </p:txBody>
      </p:sp>
      <p:sp>
        <p:nvSpPr>
          <p:cNvPr id="10" name="文本框 9"/>
          <p:cNvSpPr txBox="1"/>
          <p:nvPr/>
        </p:nvSpPr>
        <p:spPr>
          <a:xfrm>
            <a:off x="-8255" y="2150745"/>
            <a:ext cx="1473200" cy="579120"/>
          </a:xfrm>
          <a:prstGeom prst="rect">
            <a:avLst/>
          </a:prstGeom>
          <a:noFill/>
        </p:spPr>
        <p:txBody>
          <a:bodyPr wrap="square" rtlCol="0">
            <a:spAutoFit/>
          </a:bodyPr>
          <a:p>
            <a:r>
              <a:rPr lang="zh-CN" altLang="en-US" sz="3200" b="1">
                <a:solidFill>
                  <a:srgbClr val="002060"/>
                </a:solidFill>
                <a:latin typeface="黑体" panose="02010609060101010101" charset="-122"/>
                <a:ea typeface="黑体" panose="02010609060101010101" charset="-122"/>
              </a:rPr>
              <a:t>翻译☞</a:t>
            </a:r>
            <a:endParaRPr lang="zh-CN" altLang="en-US" sz="3200" b="1">
              <a:solidFill>
                <a:srgbClr val="002060"/>
              </a:solidFill>
              <a:latin typeface="黑体" panose="02010609060101010101" charset="-122"/>
              <a:ea typeface="黑体" panose="02010609060101010101" charset="-122"/>
            </a:endParaRPr>
          </a:p>
        </p:txBody>
      </p:sp>
      <p:sp>
        <p:nvSpPr>
          <p:cNvPr id="11" name="文本框 10"/>
          <p:cNvSpPr txBox="1"/>
          <p:nvPr/>
        </p:nvSpPr>
        <p:spPr>
          <a:xfrm>
            <a:off x="1551940" y="2150745"/>
            <a:ext cx="6826885" cy="826135"/>
          </a:xfrm>
          <a:prstGeom prst="rect">
            <a:avLst/>
          </a:prstGeom>
          <a:noFill/>
        </p:spPr>
        <p:txBody>
          <a:bodyPr wrap="square" rtlCol="0">
            <a:spAutoFit/>
          </a:bodyPr>
          <a:p>
            <a:r>
              <a:rPr lang="en-US" altLang="zh-CN" sz="2400"/>
              <a:t>1)</a:t>
            </a:r>
            <a:r>
              <a:rPr lang="zh-CN" altLang="en-US" sz="2400"/>
              <a:t>我谨代表全系感谢大家。</a:t>
            </a:r>
            <a:endParaRPr lang="zh-CN" altLang="en-US" sz="2400"/>
          </a:p>
          <a:p>
            <a:r>
              <a:rPr lang="en-US" altLang="zh-CN" sz="2400"/>
              <a:t>2)</a:t>
            </a:r>
            <a:r>
              <a:rPr lang="zh-CN" altLang="en-US" sz="2400"/>
              <a:t>奈特先生不能来，因此由他的夫人代他领奖。</a:t>
            </a:r>
            <a:endParaRPr lang="zh-CN" altLang="en-US" sz="2400"/>
          </a:p>
        </p:txBody>
      </p:sp>
      <p:sp>
        <p:nvSpPr>
          <p:cNvPr id="12" name="文本框 11"/>
          <p:cNvSpPr txBox="1"/>
          <p:nvPr/>
        </p:nvSpPr>
        <p:spPr>
          <a:xfrm>
            <a:off x="78740" y="4785360"/>
            <a:ext cx="1473200" cy="579120"/>
          </a:xfrm>
          <a:prstGeom prst="rect">
            <a:avLst/>
          </a:prstGeom>
          <a:noFill/>
        </p:spPr>
        <p:txBody>
          <a:bodyPr wrap="square" rtlCol="0">
            <a:spAutoFit/>
          </a:bodyPr>
          <a:p>
            <a:r>
              <a:rPr lang="zh-CN" altLang="en-US" sz="3200" b="1">
                <a:solidFill>
                  <a:srgbClr val="002060"/>
                </a:solidFill>
                <a:latin typeface="黑体" panose="02010609060101010101" charset="-122"/>
                <a:ea typeface="黑体" panose="02010609060101010101" charset="-122"/>
              </a:rPr>
              <a:t>翻译☞</a:t>
            </a:r>
            <a:endParaRPr lang="zh-CN" altLang="en-US" sz="3200" b="1">
              <a:solidFill>
                <a:srgbClr val="002060"/>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p:bldP spid="2" grpId="0"/>
      <p:bldP spid="8" grpId="0"/>
      <p:bldP spid="7" grpId="0"/>
      <p:bldP spid="6" grpId="0"/>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00" name="文本框 99"/>
          <p:cNvSpPr txBox="1"/>
          <p:nvPr/>
        </p:nvSpPr>
        <p:spPr>
          <a:xfrm>
            <a:off x="48895" y="506730"/>
            <a:ext cx="12134850" cy="1371600"/>
          </a:xfrm>
          <a:prstGeom prst="rect">
            <a:avLst/>
          </a:prstGeom>
          <a:noFill/>
          <a:ln w="9525">
            <a:noFill/>
          </a:ln>
        </p:spPr>
        <p:txBody>
          <a:bodyPr wrap="square">
            <a:spAutoFit/>
          </a:bodyPr>
          <a:p>
            <a:pPr marL="0" indent="0" algn="l"/>
            <a:r>
              <a:rPr sz="2800" b="0" u="none">
                <a:latin typeface="+mn-ea"/>
                <a:ea typeface="华文隶书" panose="02010800040101010101" charset="-122"/>
              </a:rPr>
              <a:t>2.Sometimes I feel that individuals can have little effect on such huge environmental problems. 有时候我觉得，像如此巨大的一个环境问题，个人是起不了什么作用的。</a:t>
            </a:r>
            <a:endParaRPr sz="2800" b="0" u="none">
              <a:latin typeface="+mn-ea"/>
              <a:ea typeface="华文隶书" panose="02010800040101010101" charset="-122"/>
            </a:endParaRPr>
          </a:p>
        </p:txBody>
      </p:sp>
      <p:graphicFrame>
        <p:nvGraphicFramePr>
          <p:cNvPr id="5" name="表格 4"/>
          <p:cNvGraphicFramePr/>
          <p:nvPr/>
        </p:nvGraphicFramePr>
        <p:xfrm>
          <a:off x="110490" y="1878330"/>
          <a:ext cx="11972290" cy="1649095"/>
        </p:xfrm>
        <a:graphic>
          <a:graphicData uri="http://schemas.openxmlformats.org/drawingml/2006/table">
            <a:tbl>
              <a:tblPr firstRow="1" bandRow="1">
                <a:tableStyleId>{5C22544A-7EE6-4342-B048-85BDC9FD1C3A}</a:tableStyleId>
              </a:tblPr>
              <a:tblGrid>
                <a:gridCol w="11972290"/>
              </a:tblGrid>
              <a:tr h="948690">
                <a:tc>
                  <a:txBody>
                    <a:bodyPr/>
                    <a:p>
                      <a:pPr>
                        <a:buNone/>
                      </a:pPr>
                      <a:r>
                        <a:rPr lang="en-US" altLang="zh-CN" sz="2800">
                          <a:solidFill>
                            <a:schemeClr val="accent6"/>
                          </a:solidFill>
                        </a:rPr>
                        <a:t>She knows that those five minutes can have an invaluable and powerful ripple effect across our school.</a:t>
                      </a:r>
                      <a:endParaRPr lang="en-US" altLang="zh-CN" sz="2800">
                        <a:solidFill>
                          <a:schemeClr val="accent6"/>
                        </a:solidFill>
                      </a:endParaRPr>
                    </a:p>
                  </a:txBody>
                  <a:tcPr>
                    <a:solidFill>
                      <a:schemeClr val="accent6">
                        <a:lumMod val="20000"/>
                        <a:lumOff val="80000"/>
                      </a:schemeClr>
                    </a:solidFill>
                  </a:tcPr>
                </a:tc>
              </a:tr>
              <a:tr h="700405">
                <a:tc>
                  <a:txBody>
                    <a:bodyPr/>
                    <a:p>
                      <a:pPr>
                        <a:buNone/>
                      </a:pPr>
                      <a:r>
                        <a:rPr lang="zh-CN" sz="2800">
                          <a:solidFill>
                            <a:schemeClr val="accent6"/>
                          </a:solidFill>
                        </a:rPr>
                        <a:t>《</a:t>
                      </a:r>
                      <a:r>
                        <a:rPr sz="2800">
                          <a:solidFill>
                            <a:schemeClr val="accent6"/>
                          </a:solidFill>
                        </a:rPr>
                        <a:t>How can we support the emotional well-being of </a:t>
                      </a:r>
                      <a:r>
                        <a:rPr lang="zh-CN" sz="2800">
                          <a:solidFill>
                            <a:schemeClr val="accent6"/>
                          </a:solidFill>
                        </a:rPr>
                        <a:t>teachers</a:t>
                      </a:r>
                      <a:r>
                        <a:rPr sz="2800">
                          <a:solidFill>
                            <a:schemeClr val="accent6"/>
                          </a:solidFill>
                        </a:rPr>
                        <a:t>?</a:t>
                      </a:r>
                      <a:r>
                        <a:rPr lang="zh-CN" sz="2800">
                          <a:solidFill>
                            <a:schemeClr val="accent6"/>
                          </a:solidFill>
                        </a:rPr>
                        <a:t>》</a:t>
                      </a:r>
                      <a:endParaRPr lang="zh-CN" sz="2800">
                        <a:solidFill>
                          <a:schemeClr val="accent6"/>
                        </a:solidFill>
                      </a:endParaRPr>
                    </a:p>
                  </a:txBody>
                  <a:tcPr/>
                </a:tc>
              </a:tr>
            </a:tbl>
          </a:graphicData>
        </a:graphic>
      </p:graphicFrame>
      <p:sp>
        <p:nvSpPr>
          <p:cNvPr id="6" name="文本框 5"/>
          <p:cNvSpPr txBox="1"/>
          <p:nvPr/>
        </p:nvSpPr>
        <p:spPr>
          <a:xfrm>
            <a:off x="95885" y="3527425"/>
            <a:ext cx="12001500" cy="521970"/>
          </a:xfrm>
          <a:prstGeom prst="rect">
            <a:avLst/>
          </a:prstGeom>
          <a:noFill/>
        </p:spPr>
        <p:txBody>
          <a:bodyPr wrap="square" rtlCol="0">
            <a:spAutoFit/>
          </a:bodyPr>
          <a:p>
            <a:r>
              <a:rPr lang="en-US" altLang="zh-CN" sz="2800">
                <a:solidFill>
                  <a:srgbClr val="FF0000"/>
                </a:solidFill>
              </a:rPr>
              <a:t>have effect on sth</a:t>
            </a:r>
            <a:r>
              <a:rPr lang="zh-CN" altLang="en-US" sz="2800">
                <a:solidFill>
                  <a:srgbClr val="FF0000"/>
                </a:solidFill>
              </a:rPr>
              <a:t>：to have an influence on sb/sth 对</a:t>
            </a:r>
            <a:r>
              <a:rPr lang="en-US" altLang="zh-CN" sz="2800">
                <a:solidFill>
                  <a:srgbClr val="FF0000"/>
                </a:solidFill>
              </a:rPr>
              <a:t>...</a:t>
            </a:r>
            <a:r>
              <a:rPr lang="zh-CN" altLang="en-US" sz="2800">
                <a:solidFill>
                  <a:srgbClr val="FF0000"/>
                </a:solidFill>
              </a:rPr>
              <a:t>有影响</a:t>
            </a:r>
            <a:endParaRPr lang="zh-CN" altLang="en-US" sz="2800">
              <a:solidFill>
                <a:srgbClr val="FF0000"/>
              </a:solidFill>
            </a:endParaRPr>
          </a:p>
        </p:txBody>
      </p:sp>
      <p:sp>
        <p:nvSpPr>
          <p:cNvPr id="9" name="文本框 8"/>
          <p:cNvSpPr txBox="1"/>
          <p:nvPr/>
        </p:nvSpPr>
        <p:spPr>
          <a:xfrm>
            <a:off x="95885" y="5281930"/>
            <a:ext cx="11831320" cy="948690"/>
          </a:xfrm>
          <a:prstGeom prst="rect">
            <a:avLst/>
          </a:prstGeom>
          <a:noFill/>
        </p:spPr>
        <p:txBody>
          <a:bodyPr wrap="square" rtlCol="0">
            <a:spAutoFit/>
          </a:bodyPr>
          <a:p>
            <a:r>
              <a:rPr lang="en-US" altLang="zh-CN" sz="2800"/>
              <a:t>1)</a:t>
            </a:r>
            <a:r>
              <a:rPr lang="zh-CN" altLang="en-US" sz="2800"/>
              <a:t>Does television have an effect on children's behaviour?</a:t>
            </a:r>
            <a:endParaRPr lang="zh-CN" altLang="en-US" sz="2800"/>
          </a:p>
          <a:p>
            <a:r>
              <a:rPr lang="en-US" altLang="zh-CN" sz="2800"/>
              <a:t>2)</a:t>
            </a:r>
            <a:r>
              <a:rPr lang="zh-CN" altLang="en-US" sz="2800"/>
              <a:t>Modern farming methods can have an adverse effect on the environment.</a:t>
            </a:r>
            <a:endParaRPr lang="zh-CN" altLang="en-US" sz="2800"/>
          </a:p>
        </p:txBody>
      </p:sp>
      <p:sp>
        <p:nvSpPr>
          <p:cNvPr id="10" name="文本框 9"/>
          <p:cNvSpPr txBox="1"/>
          <p:nvPr/>
        </p:nvSpPr>
        <p:spPr>
          <a:xfrm>
            <a:off x="4187190" y="4192905"/>
            <a:ext cx="7488555" cy="948690"/>
          </a:xfrm>
          <a:prstGeom prst="rect">
            <a:avLst/>
          </a:prstGeom>
          <a:noFill/>
        </p:spPr>
        <p:txBody>
          <a:bodyPr wrap="square" rtlCol="0">
            <a:spAutoFit/>
          </a:bodyPr>
          <a:p>
            <a:r>
              <a:rPr lang="en-US" altLang="zh-CN" sz="2800"/>
              <a:t>1)</a:t>
            </a:r>
            <a:r>
              <a:rPr lang="zh-CN" altLang="en-US" sz="2800"/>
              <a:t>电视对孩子的行为有影响吗？</a:t>
            </a:r>
            <a:endParaRPr lang="zh-CN" altLang="en-US" sz="2800"/>
          </a:p>
          <a:p>
            <a:r>
              <a:rPr lang="en-US" altLang="zh-CN" sz="2800"/>
              <a:t>2)</a:t>
            </a:r>
            <a:r>
              <a:rPr lang="zh-CN" altLang="en-US" sz="2800"/>
              <a:t>现代农业耕作方法可能对环境造成负面影响。</a:t>
            </a:r>
            <a:endParaRPr lang="zh-CN" altLang="en-US" sz="2800"/>
          </a:p>
        </p:txBody>
      </p:sp>
      <p:sp>
        <p:nvSpPr>
          <p:cNvPr id="2" name="文本框 1"/>
          <p:cNvSpPr txBox="1"/>
          <p:nvPr/>
        </p:nvSpPr>
        <p:spPr>
          <a:xfrm>
            <a:off x="1149985" y="4375785"/>
            <a:ext cx="1473200" cy="579120"/>
          </a:xfrm>
          <a:prstGeom prst="rect">
            <a:avLst/>
          </a:prstGeom>
          <a:noFill/>
        </p:spPr>
        <p:txBody>
          <a:bodyPr wrap="square" rtlCol="0">
            <a:spAutoFit/>
          </a:bodyPr>
          <a:p>
            <a:r>
              <a:rPr lang="zh-CN" altLang="en-US" sz="3200" b="1">
                <a:solidFill>
                  <a:srgbClr val="002060"/>
                </a:solidFill>
                <a:latin typeface="黑体" panose="02010609060101010101" charset="-122"/>
                <a:ea typeface="黑体" panose="02010609060101010101" charset="-122"/>
              </a:rPr>
              <a:t>翻译☞</a:t>
            </a:r>
            <a:endParaRPr lang="zh-CN" altLang="en-US" sz="3200" b="1">
              <a:solidFill>
                <a:srgbClr val="002060"/>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p:bldP spid="10" grpId="0"/>
      <p:bldP spid="9"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6" name="文本框 5"/>
          <p:cNvSpPr txBox="1"/>
          <p:nvPr/>
        </p:nvSpPr>
        <p:spPr>
          <a:xfrm>
            <a:off x="-8255" y="506730"/>
            <a:ext cx="11840845" cy="1310640"/>
          </a:xfrm>
          <a:prstGeom prst="rect">
            <a:avLst/>
          </a:prstGeom>
          <a:noFill/>
          <a:ln w="9525">
            <a:noFill/>
          </a:ln>
        </p:spPr>
        <p:txBody>
          <a:bodyPr wrap="square" anchor="t">
            <a:spAutoFit/>
          </a:bodyPr>
          <a:p>
            <a:pPr lvl="0" indent="0"/>
            <a:r>
              <a:rPr lang="zh-CN" altLang="en-US" sz="4000" b="1">
                <a:solidFill>
                  <a:srgbClr val="002060"/>
                </a:solidFill>
                <a:latin typeface="Times New Roman" panose="02020603050405020304" pitchFamily="18" charset="0"/>
                <a:ea typeface="宋体" panose="02010600030101010101" pitchFamily="2" charset="-122"/>
                <a:sym typeface="宋体" panose="02010600030101010101" pitchFamily="2" charset="-122"/>
              </a:rPr>
              <a:t>She found that personality had a major impact on learning.</a:t>
            </a:r>
            <a:endParaRPr lang="zh-CN" altLang="en-US" sz="4000" b="1">
              <a:solidFill>
                <a:srgbClr val="00206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5" name="文本框 4"/>
          <p:cNvSpPr txBox="1"/>
          <p:nvPr/>
        </p:nvSpPr>
        <p:spPr>
          <a:xfrm>
            <a:off x="1855470" y="1817370"/>
            <a:ext cx="859155" cy="4751705"/>
          </a:xfrm>
          <a:prstGeom prst="rect">
            <a:avLst/>
          </a:prstGeom>
          <a:noFill/>
        </p:spPr>
        <p:txBody>
          <a:bodyPr vert="eaVert" wrap="square" rtlCol="0">
            <a:spAutoFit/>
          </a:bodyPr>
          <a:p>
            <a:r>
              <a:rPr lang="en-US" altLang="zh-CN" sz="4400" b="1">
                <a:solidFill>
                  <a:srgbClr val="FF0000"/>
                </a:solidFill>
              </a:rPr>
              <a:t>impact</a:t>
            </a:r>
            <a:r>
              <a:rPr lang="zh-CN" altLang="en-US" sz="4400" b="1">
                <a:solidFill>
                  <a:srgbClr val="FF0000"/>
                </a:solidFill>
              </a:rPr>
              <a:t>前的修饰词</a:t>
            </a:r>
            <a:endParaRPr lang="zh-CN" altLang="en-US" sz="4400" b="1">
              <a:solidFill>
                <a:srgbClr val="FF0000"/>
              </a:solidFill>
            </a:endParaRPr>
          </a:p>
        </p:txBody>
      </p:sp>
      <p:graphicFrame>
        <p:nvGraphicFramePr>
          <p:cNvPr id="7" name="表格 6"/>
          <p:cNvGraphicFramePr/>
          <p:nvPr/>
        </p:nvGraphicFramePr>
        <p:xfrm>
          <a:off x="4474845" y="1615440"/>
          <a:ext cx="6205855" cy="4767580"/>
        </p:xfrm>
        <a:graphic>
          <a:graphicData uri="http://schemas.openxmlformats.org/drawingml/2006/table">
            <a:tbl>
              <a:tblPr firstRow="1" bandRow="1">
                <a:tableStyleId>{5C22544A-7EE6-4342-B048-85BDC9FD1C3A}</a:tableStyleId>
              </a:tblPr>
              <a:tblGrid>
                <a:gridCol w="6205855"/>
              </a:tblGrid>
              <a:tr h="801370">
                <a:tc>
                  <a:txBody>
                    <a:bodyPr/>
                    <a:p>
                      <a:pPr>
                        <a:buNone/>
                      </a:pPr>
                      <a:r>
                        <a:rPr lang="en-US" altLang="zh-CN" sz="2800">
                          <a:solidFill>
                            <a:srgbClr val="7030A0"/>
                          </a:solidFill>
                        </a:rPr>
                        <a:t>A has a major impact on B</a:t>
                      </a:r>
                      <a:endParaRPr lang="en-US" altLang="zh-CN" sz="2800">
                        <a:solidFill>
                          <a:srgbClr val="7030A0"/>
                        </a:solidFill>
                      </a:endParaRPr>
                    </a:p>
                  </a:txBody>
                  <a:tcPr>
                    <a:solidFill>
                      <a:schemeClr val="accent6"/>
                    </a:solidFill>
                  </a:tcPr>
                </a:tc>
              </a:tr>
              <a:tr h="3966210">
                <a:tc>
                  <a:txBody>
                    <a:bodyPr/>
                    <a:p>
                      <a:pPr>
                        <a:buNone/>
                      </a:pPr>
                      <a:r>
                        <a:rPr lang="en-US" altLang="zh-CN" sz="2800" i="1">
                          <a:solidFill>
                            <a:srgbClr val="7030A0"/>
                          </a:solidFill>
                          <a:latin typeface="Comic Sans MS" panose="030F0702030302020204" charset="0"/>
                        </a:rPr>
                        <a:t>1</a:t>
                      </a:r>
                      <a:r>
                        <a:rPr lang="zh-CN" altLang="en-US" sz="2800" i="1">
                          <a:solidFill>
                            <a:srgbClr val="7030A0"/>
                          </a:solidFill>
                          <a:latin typeface="Comic Sans MS" panose="030F0702030302020204" charset="0"/>
                        </a:rPr>
                        <a:t>）great</a:t>
                      </a:r>
                      <a:r>
                        <a:rPr lang="en-US" altLang="zh-CN" sz="2800" i="1">
                          <a:solidFill>
                            <a:srgbClr val="7030A0"/>
                          </a:solidFill>
                          <a:latin typeface="Comic Sans MS" panose="030F0702030302020204" charset="0"/>
                        </a:rPr>
                        <a:t>/huge/large</a:t>
                      </a:r>
                      <a:endParaRPr lang="en-US" altLang="zh-CN" sz="2800" i="1">
                        <a:solidFill>
                          <a:srgbClr val="7030A0"/>
                        </a:solidFill>
                        <a:latin typeface="Comic Sans MS" panose="030F0702030302020204" charset="0"/>
                      </a:endParaRPr>
                    </a:p>
                    <a:p>
                      <a:pPr>
                        <a:buNone/>
                      </a:pPr>
                      <a:r>
                        <a:rPr lang="en-US" altLang="zh-CN" sz="2800" i="1">
                          <a:solidFill>
                            <a:srgbClr val="7030A0"/>
                          </a:solidFill>
                          <a:latin typeface="Comic Sans MS" panose="030F0702030302020204" charset="0"/>
                        </a:rPr>
                        <a:t>2</a:t>
                      </a:r>
                      <a:r>
                        <a:rPr lang="zh-CN" altLang="en-US" sz="2800" i="1">
                          <a:solidFill>
                            <a:srgbClr val="7030A0"/>
                          </a:solidFill>
                          <a:latin typeface="Comic Sans MS" panose="030F0702030302020204" charset="0"/>
                        </a:rPr>
                        <a:t>）</a:t>
                      </a:r>
                      <a:r>
                        <a:rPr lang="en-US" altLang="zh-CN" sz="2800" i="1">
                          <a:solidFill>
                            <a:srgbClr val="7030A0"/>
                          </a:solidFill>
                          <a:latin typeface="Comic Sans MS" panose="030F0702030302020204" charset="0"/>
                        </a:rPr>
                        <a:t>serious</a:t>
                      </a:r>
                      <a:endParaRPr lang="en-US" altLang="zh-CN" sz="2800" i="1">
                        <a:solidFill>
                          <a:srgbClr val="7030A0"/>
                        </a:solidFill>
                        <a:latin typeface="Comic Sans MS" panose="030F0702030302020204" charset="0"/>
                      </a:endParaRPr>
                    </a:p>
                    <a:p>
                      <a:pPr>
                        <a:buNone/>
                      </a:pPr>
                      <a:r>
                        <a:rPr lang="en-US" altLang="zh-CN" sz="2800" i="1">
                          <a:solidFill>
                            <a:srgbClr val="7030A0"/>
                          </a:solidFill>
                          <a:latin typeface="Comic Sans MS" panose="030F0702030302020204" charset="0"/>
                        </a:rPr>
                        <a:t>3</a:t>
                      </a:r>
                      <a:r>
                        <a:rPr lang="zh-CN" altLang="en-US" sz="2800" i="1">
                          <a:solidFill>
                            <a:srgbClr val="7030A0"/>
                          </a:solidFill>
                          <a:latin typeface="Comic Sans MS" panose="030F0702030302020204" charset="0"/>
                        </a:rPr>
                        <a:t>）</a:t>
                      </a:r>
                      <a:r>
                        <a:rPr lang="en-US" altLang="zh-CN" sz="2800" i="1">
                          <a:solidFill>
                            <a:srgbClr val="7030A0"/>
                          </a:solidFill>
                          <a:latin typeface="Comic Sans MS" panose="030F0702030302020204" charset="0"/>
                        </a:rPr>
                        <a:t>direct/indirect</a:t>
                      </a:r>
                      <a:endParaRPr lang="en-US" altLang="zh-CN" sz="2800" i="1">
                        <a:solidFill>
                          <a:srgbClr val="7030A0"/>
                        </a:solidFill>
                        <a:latin typeface="Comic Sans MS" panose="030F0702030302020204" charset="0"/>
                      </a:endParaRPr>
                    </a:p>
                    <a:p>
                      <a:pPr>
                        <a:buNone/>
                      </a:pPr>
                      <a:r>
                        <a:rPr lang="en-US" altLang="zh-CN" sz="2800" i="1">
                          <a:solidFill>
                            <a:srgbClr val="7030A0"/>
                          </a:solidFill>
                          <a:latin typeface="Comic Sans MS" panose="030F0702030302020204" charset="0"/>
                        </a:rPr>
                        <a:t>4</a:t>
                      </a:r>
                      <a:r>
                        <a:rPr lang="zh-CN" altLang="en-US" sz="2800" i="1">
                          <a:solidFill>
                            <a:srgbClr val="7030A0"/>
                          </a:solidFill>
                          <a:latin typeface="Comic Sans MS" panose="030F0702030302020204" charset="0"/>
                        </a:rPr>
                        <a:t>）</a:t>
                      </a:r>
                      <a:r>
                        <a:rPr lang="en-US" altLang="zh-CN" sz="2800" i="1">
                          <a:solidFill>
                            <a:srgbClr val="7030A0"/>
                          </a:solidFill>
                          <a:latin typeface="Comic Sans MS" panose="030F0702030302020204" charset="0"/>
                        </a:rPr>
                        <a:t>negative/positive</a:t>
                      </a:r>
                      <a:endParaRPr lang="en-US" altLang="zh-CN" sz="2800" i="1">
                        <a:solidFill>
                          <a:srgbClr val="7030A0"/>
                        </a:solidFill>
                        <a:latin typeface="Comic Sans MS" panose="030F0702030302020204" charset="0"/>
                      </a:endParaRPr>
                    </a:p>
                    <a:p>
                      <a:pPr>
                        <a:buNone/>
                      </a:pPr>
                      <a:r>
                        <a:rPr lang="en-US" altLang="zh-CN" sz="2800" i="1">
                          <a:solidFill>
                            <a:srgbClr val="7030A0"/>
                          </a:solidFill>
                          <a:latin typeface="Comic Sans MS" panose="030F0702030302020204" charset="0"/>
                        </a:rPr>
                        <a:t>5) favorable</a:t>
                      </a:r>
                      <a:r>
                        <a:rPr lang="zh-CN" altLang="en-US" sz="2800" i="1">
                          <a:solidFill>
                            <a:srgbClr val="7030A0"/>
                          </a:solidFill>
                          <a:latin typeface="Comic Sans MS" panose="030F0702030302020204" charset="0"/>
                        </a:rPr>
                        <a:t>（</a:t>
                      </a:r>
                      <a:r>
                        <a:rPr lang="en-US" altLang="zh-CN" sz="2800" i="1">
                          <a:solidFill>
                            <a:srgbClr val="7030A0"/>
                          </a:solidFill>
                          <a:latin typeface="Comic Sans MS" panose="030F0702030302020204" charset="0"/>
                        </a:rPr>
                        <a:t>=good</a:t>
                      </a:r>
                      <a:r>
                        <a:rPr lang="zh-CN" altLang="en-US" sz="2800" i="1">
                          <a:solidFill>
                            <a:srgbClr val="7030A0"/>
                          </a:solidFill>
                          <a:latin typeface="Comic Sans MS" panose="030F0702030302020204" charset="0"/>
                        </a:rPr>
                        <a:t>）</a:t>
                      </a:r>
                      <a:endParaRPr lang="zh-CN" altLang="en-US" sz="2800" i="1">
                        <a:solidFill>
                          <a:srgbClr val="7030A0"/>
                        </a:solidFill>
                        <a:latin typeface="Comic Sans MS" panose="030F0702030302020204" charset="0"/>
                      </a:endParaRPr>
                    </a:p>
                    <a:p>
                      <a:pPr>
                        <a:buNone/>
                      </a:pPr>
                      <a:r>
                        <a:rPr lang="en-US" altLang="zh-CN" sz="2800" i="1">
                          <a:solidFill>
                            <a:srgbClr val="7030A0"/>
                          </a:solidFill>
                          <a:latin typeface="Comic Sans MS" panose="030F0702030302020204" charset="0"/>
                        </a:rPr>
                        <a:t>6）profound</a:t>
                      </a:r>
                      <a:endParaRPr lang="en-US" altLang="zh-CN" sz="2800" i="1">
                        <a:solidFill>
                          <a:srgbClr val="7030A0"/>
                        </a:solidFill>
                        <a:latin typeface="Comic Sans MS" panose="030F0702030302020204" charset="0"/>
                      </a:endParaRPr>
                    </a:p>
                    <a:p>
                      <a:pPr>
                        <a:buNone/>
                      </a:pPr>
                      <a:r>
                        <a:rPr lang="en-US" altLang="zh-CN" sz="2800" i="1">
                          <a:solidFill>
                            <a:srgbClr val="7030A0"/>
                          </a:solidFill>
                          <a:latin typeface="Comic Sans MS" panose="030F0702030302020204" charset="0"/>
                        </a:rPr>
                        <a:t>7</a:t>
                      </a:r>
                      <a:r>
                        <a:rPr lang="zh-CN" altLang="en-US" sz="2800" i="1">
                          <a:solidFill>
                            <a:srgbClr val="7030A0"/>
                          </a:solidFill>
                          <a:latin typeface="Comic Sans MS" panose="030F0702030302020204" charset="0"/>
                        </a:rPr>
                        <a:t>）tremendous</a:t>
                      </a:r>
                      <a:r>
                        <a:rPr lang="en-US" altLang="zh-CN" sz="2800" i="1">
                          <a:solidFill>
                            <a:srgbClr val="7030A0"/>
                          </a:solidFill>
                          <a:latin typeface="Comic Sans MS" panose="030F0702030302020204" charset="0"/>
                        </a:rPr>
                        <a:t>/enormous</a:t>
                      </a:r>
                      <a:endParaRPr lang="en-US" altLang="zh-CN" sz="2800" i="1">
                        <a:solidFill>
                          <a:srgbClr val="7030A0"/>
                        </a:solidFill>
                        <a:latin typeface="Comic Sans MS" panose="030F0702030302020204" charset="0"/>
                      </a:endParaRPr>
                    </a:p>
                    <a:p>
                      <a:pPr>
                        <a:buNone/>
                      </a:pPr>
                      <a:r>
                        <a:rPr lang="en-US" altLang="zh-CN" sz="2800" i="1">
                          <a:solidFill>
                            <a:srgbClr val="7030A0"/>
                          </a:solidFill>
                          <a:latin typeface="Comic Sans MS" panose="030F0702030302020204" charset="0"/>
                        </a:rPr>
                        <a:t>8</a:t>
                      </a:r>
                      <a:r>
                        <a:rPr lang="zh-CN" altLang="en-US" sz="2800" i="1">
                          <a:solidFill>
                            <a:srgbClr val="7030A0"/>
                          </a:solidFill>
                          <a:latin typeface="Comic Sans MS" panose="030F0702030302020204" charset="0"/>
                        </a:rPr>
                        <a:t>）</a:t>
                      </a:r>
                      <a:r>
                        <a:rPr lang="en-US" altLang="zh-CN" sz="2800" i="1">
                          <a:solidFill>
                            <a:srgbClr val="7030A0"/>
                          </a:solidFill>
                          <a:latin typeface="Comic Sans MS" panose="030F0702030302020204" charset="0"/>
                        </a:rPr>
                        <a:t>slight</a:t>
                      </a:r>
                      <a:endParaRPr lang="en-US" altLang="zh-CN" sz="2800" i="1">
                        <a:solidFill>
                          <a:srgbClr val="7030A0"/>
                        </a:solidFill>
                        <a:latin typeface="Comic Sans MS" panose="030F0702030302020204" charset="0"/>
                      </a:endParaRPr>
                    </a:p>
                    <a:p>
                      <a:pPr>
                        <a:buNone/>
                      </a:pPr>
                      <a:r>
                        <a:rPr lang="en-US" sz="2800" i="1">
                          <a:solidFill>
                            <a:srgbClr val="7030A0"/>
                          </a:solidFill>
                          <a:latin typeface="Comic Sans MS" panose="030F0702030302020204" charset="0"/>
                        </a:rPr>
                        <a:t>9) substantial</a:t>
                      </a:r>
                      <a:endParaRPr lang="en-US" sz="2800" i="1">
                        <a:solidFill>
                          <a:srgbClr val="7030A0"/>
                        </a:solidFill>
                        <a:latin typeface="Comic Sans MS" panose="030F0702030302020204" charset="0"/>
                      </a:endParaRPr>
                    </a:p>
                  </a:txBody>
                  <a:tcPr>
                    <a:solidFill>
                      <a:schemeClr val="accent6"/>
                    </a:solidFill>
                  </a:tcPr>
                </a:tc>
              </a:tr>
            </a:tbl>
          </a:graphicData>
        </a:graphic>
      </p:graphicFrame>
      <p:sp>
        <p:nvSpPr>
          <p:cNvPr id="8" name="文本框 7"/>
          <p:cNvSpPr txBox="1"/>
          <p:nvPr/>
        </p:nvSpPr>
        <p:spPr>
          <a:xfrm>
            <a:off x="-8255" y="0"/>
            <a:ext cx="4483100" cy="583565"/>
          </a:xfrm>
          <a:prstGeom prst="rect">
            <a:avLst/>
          </a:prstGeom>
          <a:noFill/>
        </p:spPr>
        <p:txBody>
          <a:bodyPr wrap="square" rtlCol="0">
            <a:spAutoFit/>
          </a:bodyPr>
          <a:p>
            <a:r>
              <a:rPr lang="zh-CN" altLang="en-US" sz="3200" b="1">
                <a:solidFill>
                  <a:srgbClr val="FFC000"/>
                </a:solidFill>
                <a:latin typeface="黑体" panose="02010609060101010101" charset="-122"/>
                <a:ea typeface="黑体" panose="02010609060101010101" charset="-122"/>
              </a:rPr>
              <a:t>拓展：修饰词</a:t>
            </a:r>
            <a:endParaRPr lang="zh-CN" altLang="en-US" sz="3200" b="1">
              <a:solidFill>
                <a:srgbClr val="FFC000"/>
              </a:solidFill>
              <a:latin typeface="黑体" panose="02010609060101010101" charset="-122"/>
              <a:ea typeface="黑体" panose="02010609060101010101" charset="-122"/>
            </a:endParaRPr>
          </a:p>
        </p:txBody>
      </p:sp>
      <p:sp>
        <p:nvSpPr>
          <p:cNvPr id="9" name="文本框 8"/>
          <p:cNvSpPr txBox="1"/>
          <p:nvPr/>
        </p:nvSpPr>
        <p:spPr>
          <a:xfrm>
            <a:off x="3058795" y="3363595"/>
            <a:ext cx="641985" cy="1310640"/>
          </a:xfrm>
          <a:prstGeom prst="rect">
            <a:avLst/>
          </a:prstGeom>
          <a:noFill/>
        </p:spPr>
        <p:txBody>
          <a:bodyPr wrap="square" rtlCol="0" anchor="t">
            <a:spAutoFit/>
          </a:bodyPr>
          <a:p>
            <a:r>
              <a:rPr lang="zh-CN" altLang="en-US" sz="8000">
                <a:solidFill>
                  <a:srgbClr val="002060"/>
                </a:solidFill>
              </a:rPr>
              <a:t>☞</a:t>
            </a:r>
            <a:endParaRPr lang="zh-CN" altLang="en-US" sz="800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amond(in)">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5" grpId="0"/>
      <p:bldP spid="9"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00" name="文本框 99"/>
          <p:cNvSpPr txBox="1"/>
          <p:nvPr/>
        </p:nvSpPr>
        <p:spPr>
          <a:xfrm>
            <a:off x="196850" y="506730"/>
            <a:ext cx="11828780" cy="1383665"/>
          </a:xfrm>
          <a:prstGeom prst="rect">
            <a:avLst/>
          </a:prstGeom>
          <a:noFill/>
          <a:ln w="9525">
            <a:noFill/>
          </a:ln>
        </p:spPr>
        <p:txBody>
          <a:bodyPr wrap="square">
            <a:spAutoFit/>
          </a:bodyPr>
          <a:p>
            <a:pPr marL="0" indent="0" algn="l"/>
            <a:r>
              <a:rPr sz="2800" b="0" u="none">
                <a:latin typeface="+mn-ea"/>
                <a:ea typeface="华文隶书" panose="02010800040101010101" charset="-122"/>
              </a:rPr>
              <a:t>3.However, I still think people should advocate improvements in the way we use energy today. 然而，我仍然认为人们应当提倡改善我们今天能源使用的方式。</a:t>
            </a:r>
            <a:endParaRPr sz="2800" b="0" u="none">
              <a:latin typeface="+mn-ea"/>
              <a:ea typeface="华文隶书" panose="02010800040101010101" charset="-122"/>
            </a:endParaRPr>
          </a:p>
        </p:txBody>
      </p:sp>
      <p:sp>
        <p:nvSpPr>
          <p:cNvPr id="9" name="文本框 8"/>
          <p:cNvSpPr txBox="1"/>
          <p:nvPr/>
        </p:nvSpPr>
        <p:spPr>
          <a:xfrm>
            <a:off x="322580" y="1997075"/>
            <a:ext cx="11703050" cy="2891155"/>
          </a:xfrm>
          <a:prstGeom prst="rect">
            <a:avLst/>
          </a:prstGeom>
          <a:noFill/>
        </p:spPr>
        <p:txBody>
          <a:bodyPr wrap="square" rtlCol="0" anchor="t">
            <a:spAutoFit/>
          </a:bodyPr>
          <a:p>
            <a:pPr lvl="0" indent="0" defTabSz="913130">
              <a:spcBef>
                <a:spcPct val="10000"/>
              </a:spcBef>
            </a:pPr>
            <a:r>
              <a:rPr lang="en-US" altLang="zh-CN" dirty="0">
                <a:latin typeface="Times New Roman" panose="02020603050405020304" pitchFamily="18" charset="0"/>
                <a:ea typeface="宋体" panose="02010600030101010101" pitchFamily="2" charset="-122"/>
                <a:sym typeface="+mn-ea"/>
              </a:rPr>
              <a:t> </a:t>
            </a:r>
            <a:r>
              <a:rPr lang="en-US" altLang="zh-CN" sz="2800" dirty="0">
                <a:solidFill>
                  <a:srgbClr val="FF0000"/>
                </a:solidFill>
                <a:latin typeface="Times New Roman" panose="02020603050405020304" pitchFamily="18" charset="0"/>
                <a:ea typeface="宋体" panose="02010600030101010101" pitchFamily="2" charset="-122"/>
                <a:sym typeface="+mn-ea"/>
              </a:rPr>
              <a:t>advocate </a:t>
            </a:r>
            <a:r>
              <a:rPr lang="zh-CN" altLang="en-US" sz="2800" dirty="0">
                <a:solidFill>
                  <a:srgbClr val="0000FF"/>
                </a:solidFill>
                <a:latin typeface="Times New Roman" panose="02020603050405020304" pitchFamily="18" charset="0"/>
                <a:ea typeface="宋体" panose="02010600030101010101" pitchFamily="2" charset="-122"/>
                <a:sym typeface="+mn-ea"/>
              </a:rPr>
              <a:t>用作动词</a:t>
            </a:r>
            <a:r>
              <a:rPr lang="en-US" altLang="zh-CN" sz="2800" dirty="0">
                <a:solidFill>
                  <a:srgbClr val="0000FF"/>
                </a:solidFill>
                <a:latin typeface="Times New Roman" panose="02020603050405020304" pitchFamily="18" charset="0"/>
                <a:ea typeface="宋体" panose="02010600030101010101" pitchFamily="2" charset="-122"/>
                <a:sym typeface="+mn-ea"/>
              </a:rPr>
              <a:t>, </a:t>
            </a:r>
            <a:r>
              <a:rPr lang="zh-CN" altLang="en-US" sz="2800" dirty="0">
                <a:solidFill>
                  <a:srgbClr val="0000FF"/>
                </a:solidFill>
                <a:latin typeface="Times New Roman" panose="02020603050405020304" pitchFamily="18" charset="0"/>
                <a:ea typeface="宋体" panose="02010600030101010101" pitchFamily="2" charset="-122"/>
                <a:sym typeface="+mn-ea"/>
              </a:rPr>
              <a:t>表示“拥护、提倡”时</a:t>
            </a:r>
            <a:r>
              <a:rPr lang="en-US" altLang="zh-CN" sz="2800" dirty="0">
                <a:solidFill>
                  <a:srgbClr val="0000FF"/>
                </a:solidFill>
                <a:latin typeface="Times New Roman" panose="02020603050405020304" pitchFamily="18" charset="0"/>
                <a:ea typeface="宋体" panose="02010600030101010101" pitchFamily="2" charset="-122"/>
                <a:sym typeface="+mn-ea"/>
              </a:rPr>
              <a:t>, </a:t>
            </a:r>
            <a:r>
              <a:rPr lang="zh-CN" altLang="en-US" sz="2800" dirty="0">
                <a:solidFill>
                  <a:srgbClr val="0000FF"/>
                </a:solidFill>
                <a:latin typeface="Times New Roman" panose="02020603050405020304" pitchFamily="18" charset="0"/>
                <a:ea typeface="宋体" panose="02010600030101010101" pitchFamily="2" charset="-122"/>
                <a:sym typeface="+mn-ea"/>
              </a:rPr>
              <a:t>后接名词或动名词形式</a:t>
            </a:r>
            <a:r>
              <a:rPr lang="en-US" altLang="zh-CN" sz="2800" dirty="0">
                <a:solidFill>
                  <a:srgbClr val="0000FF"/>
                </a:solidFill>
                <a:latin typeface="Times New Roman" panose="02020603050405020304" pitchFamily="18" charset="0"/>
                <a:ea typeface="宋体" panose="02010600030101010101" pitchFamily="2" charset="-122"/>
                <a:sym typeface="+mn-ea"/>
              </a:rPr>
              <a:t>, </a:t>
            </a:r>
            <a:r>
              <a:rPr lang="zh-CN" altLang="en-US" sz="2800" dirty="0">
                <a:solidFill>
                  <a:srgbClr val="0000FF"/>
                </a:solidFill>
                <a:latin typeface="Times New Roman" panose="02020603050405020304" pitchFamily="18" charset="0"/>
                <a:ea typeface="宋体" panose="02010600030101010101" pitchFamily="2" charset="-122"/>
                <a:sym typeface="+mn-ea"/>
              </a:rPr>
              <a:t>如</a:t>
            </a:r>
            <a:r>
              <a:rPr lang="en-US" altLang="zh-CN" sz="2800" dirty="0">
                <a:solidFill>
                  <a:srgbClr val="0000FF"/>
                </a:solidFill>
                <a:latin typeface="Times New Roman" panose="02020603050405020304" pitchFamily="18" charset="0"/>
                <a:ea typeface="宋体" panose="02010600030101010101" pitchFamily="2" charset="-122"/>
                <a:sym typeface="+mn-ea"/>
              </a:rPr>
              <a:t>: </a:t>
            </a:r>
            <a:endParaRPr lang="en-US" altLang="zh-CN" sz="2800" dirty="0">
              <a:solidFill>
                <a:srgbClr val="0000FF"/>
              </a:solidFill>
              <a:latin typeface="Times New Roman" panose="02020603050405020304" pitchFamily="18" charset="0"/>
              <a:ea typeface="宋体" panose="02010600030101010101" pitchFamily="2" charset="-122"/>
            </a:endParaRPr>
          </a:p>
          <a:p>
            <a:pPr lvl="0" indent="0" defTabSz="913130">
              <a:spcBef>
                <a:spcPct val="10000"/>
              </a:spcBef>
            </a:pPr>
            <a:r>
              <a:rPr lang="en-US" altLang="zh-CN" sz="2800" dirty="0">
                <a:latin typeface="Times New Roman" panose="02020603050405020304" pitchFamily="18" charset="0"/>
                <a:ea typeface="宋体" panose="02010600030101010101" pitchFamily="2" charset="-122"/>
                <a:sym typeface="+mn-ea"/>
              </a:rPr>
              <a:t> He advocates reforming the prison system. </a:t>
            </a:r>
            <a:r>
              <a:rPr lang="zh-CN" altLang="en-US" sz="2800" dirty="0">
                <a:latin typeface="Times New Roman" panose="02020603050405020304" pitchFamily="18" charset="0"/>
                <a:ea typeface="宋体" panose="02010600030101010101" pitchFamily="2" charset="-122"/>
                <a:sym typeface="+mn-ea"/>
              </a:rPr>
              <a:t>他主张改良监狱制度。</a:t>
            </a:r>
            <a:endParaRPr lang="zh-CN" altLang="en-US" sz="2800" dirty="0">
              <a:solidFill>
                <a:schemeClr val="tx1"/>
              </a:solidFill>
              <a:latin typeface="Times New Roman" panose="02020603050405020304" pitchFamily="18" charset="0"/>
              <a:ea typeface="宋体" panose="02010600030101010101" pitchFamily="2" charset="-122"/>
            </a:endParaRPr>
          </a:p>
          <a:p>
            <a:pPr lvl="0" indent="0" defTabSz="913130">
              <a:spcBef>
                <a:spcPct val="10000"/>
              </a:spcBef>
            </a:pPr>
            <a:r>
              <a:rPr lang="zh-CN" altLang="en-US" sz="2800" dirty="0">
                <a:solidFill>
                  <a:srgbClr val="0000FF"/>
                </a:solidFill>
                <a:latin typeface="Times New Roman" panose="02020603050405020304" pitchFamily="18" charset="0"/>
                <a:ea typeface="宋体" panose="02010600030101010101" pitchFamily="2" charset="-122"/>
                <a:sym typeface="+mn-ea"/>
              </a:rPr>
              <a:t> </a:t>
            </a:r>
            <a:r>
              <a:rPr lang="en-US" altLang="zh-CN" sz="2800" dirty="0">
                <a:solidFill>
                  <a:srgbClr val="FF0000"/>
                </a:solidFill>
                <a:latin typeface="Times New Roman" panose="02020603050405020304" pitchFamily="18" charset="0"/>
                <a:ea typeface="宋体" panose="02010600030101010101" pitchFamily="2" charset="-122"/>
                <a:sym typeface="+mn-ea"/>
              </a:rPr>
              <a:t>advocate sth. </a:t>
            </a:r>
            <a:r>
              <a:rPr lang="en-US" altLang="zh-CN" sz="2800" dirty="0">
                <a:latin typeface="Times New Roman" panose="02020603050405020304" pitchFamily="18" charset="0"/>
                <a:ea typeface="宋体" panose="02010600030101010101" pitchFamily="2" charset="-122"/>
                <a:sym typeface="+mn-ea"/>
              </a:rPr>
              <a:t>  </a:t>
            </a:r>
            <a:r>
              <a:rPr lang="zh-CN" altLang="en-US" sz="2800" dirty="0">
                <a:latin typeface="Times New Roman" panose="02020603050405020304" pitchFamily="18" charset="0"/>
                <a:ea typeface="宋体" panose="02010600030101010101" pitchFamily="2" charset="-122"/>
                <a:sym typeface="+mn-ea"/>
              </a:rPr>
              <a:t>提倡</a:t>
            </a:r>
            <a:r>
              <a:rPr lang="en-US" altLang="zh-CN" sz="2800" dirty="0">
                <a:latin typeface="Times New Roman" panose="02020603050405020304" pitchFamily="18" charset="0"/>
                <a:ea typeface="宋体" panose="02010600030101010101" pitchFamily="2" charset="-122"/>
                <a:sym typeface="+mn-ea"/>
              </a:rPr>
              <a:t>, </a:t>
            </a:r>
            <a:r>
              <a:rPr lang="zh-CN" altLang="en-US" sz="2800" dirty="0">
                <a:latin typeface="Times New Roman" panose="02020603050405020304" pitchFamily="18" charset="0"/>
                <a:ea typeface="宋体" panose="02010600030101010101" pitchFamily="2" charset="-122"/>
                <a:sym typeface="+mn-ea"/>
              </a:rPr>
              <a:t>拥护某事</a:t>
            </a:r>
            <a:endParaRPr lang="zh-CN" altLang="en-US" sz="2800" dirty="0">
              <a:solidFill>
                <a:schemeClr val="tx1"/>
              </a:solidFill>
              <a:latin typeface="Times New Roman" panose="02020603050405020304" pitchFamily="18" charset="0"/>
              <a:ea typeface="宋体" panose="02010600030101010101" pitchFamily="2" charset="-122"/>
            </a:endParaRPr>
          </a:p>
          <a:p>
            <a:pPr lvl="0" indent="0" defTabSz="913130">
              <a:spcBef>
                <a:spcPct val="10000"/>
              </a:spcBef>
            </a:pPr>
            <a:r>
              <a:rPr lang="zh-CN" altLang="en-US" sz="2800" dirty="0">
                <a:solidFill>
                  <a:srgbClr val="FF0000"/>
                </a:solidFill>
                <a:latin typeface="Times New Roman" panose="02020603050405020304" pitchFamily="18" charset="0"/>
                <a:ea typeface="宋体" panose="02010600030101010101" pitchFamily="2" charset="-122"/>
                <a:sym typeface="+mn-ea"/>
              </a:rPr>
              <a:t> </a:t>
            </a:r>
            <a:r>
              <a:rPr lang="en-US" altLang="zh-CN" sz="2800" dirty="0">
                <a:solidFill>
                  <a:srgbClr val="FF0000"/>
                </a:solidFill>
                <a:latin typeface="Times New Roman" panose="02020603050405020304" pitchFamily="18" charset="0"/>
                <a:ea typeface="宋体" panose="02010600030101010101" pitchFamily="2" charset="-122"/>
                <a:sym typeface="+mn-ea"/>
              </a:rPr>
              <a:t>advocate</a:t>
            </a:r>
            <a:r>
              <a:rPr lang="en-US" altLang="zh-CN" sz="2800" dirty="0">
                <a:latin typeface="Times New Roman" panose="02020603050405020304" pitchFamily="18" charset="0"/>
                <a:ea typeface="宋体" panose="02010600030101010101" pitchFamily="2" charset="-122"/>
                <a:sym typeface="+mn-ea"/>
              </a:rPr>
              <a:t> </a:t>
            </a:r>
            <a:r>
              <a:rPr lang="en-US" altLang="zh-CN" sz="2800" dirty="0">
                <a:solidFill>
                  <a:srgbClr val="FF0000"/>
                </a:solidFill>
                <a:latin typeface="Times New Roman" panose="02020603050405020304" pitchFamily="18" charset="0"/>
                <a:ea typeface="宋体" panose="02010600030101010101" pitchFamily="2" charset="-122"/>
                <a:sym typeface="+mn-ea"/>
              </a:rPr>
              <a:t>doing</a:t>
            </a:r>
            <a:r>
              <a:rPr lang="en-US" altLang="zh-CN" sz="2800" dirty="0">
                <a:latin typeface="Times New Roman" panose="02020603050405020304" pitchFamily="18" charset="0"/>
                <a:ea typeface="宋体" panose="02010600030101010101" pitchFamily="2" charset="-122"/>
                <a:sym typeface="+mn-ea"/>
              </a:rPr>
              <a:t> </a:t>
            </a:r>
            <a:r>
              <a:rPr lang="en-US" altLang="zh-CN" sz="2800" dirty="0">
                <a:solidFill>
                  <a:srgbClr val="FF0000"/>
                </a:solidFill>
                <a:latin typeface="Times New Roman" panose="02020603050405020304" pitchFamily="18" charset="0"/>
                <a:ea typeface="宋体" panose="02010600030101010101" pitchFamily="2" charset="-122"/>
                <a:sym typeface="+mn-ea"/>
              </a:rPr>
              <a:t>sth. </a:t>
            </a:r>
            <a:r>
              <a:rPr lang="en-US" altLang="zh-CN" sz="2800" dirty="0">
                <a:latin typeface="Times New Roman" panose="02020603050405020304" pitchFamily="18" charset="0"/>
                <a:ea typeface="宋体" panose="02010600030101010101" pitchFamily="2" charset="-122"/>
                <a:sym typeface="+mn-ea"/>
              </a:rPr>
              <a:t>  </a:t>
            </a:r>
            <a:r>
              <a:rPr lang="zh-CN" altLang="en-US" sz="2800" dirty="0">
                <a:latin typeface="Times New Roman" panose="02020603050405020304" pitchFamily="18" charset="0"/>
                <a:ea typeface="宋体" panose="02010600030101010101" pitchFamily="2" charset="-122"/>
                <a:sym typeface="+mn-ea"/>
              </a:rPr>
              <a:t>提倡</a:t>
            </a:r>
            <a:r>
              <a:rPr lang="en-US" altLang="zh-CN" sz="2800" dirty="0">
                <a:latin typeface="Times New Roman" panose="02020603050405020304" pitchFamily="18" charset="0"/>
                <a:ea typeface="宋体" panose="02010600030101010101" pitchFamily="2" charset="-122"/>
                <a:sym typeface="+mn-ea"/>
              </a:rPr>
              <a:t>, </a:t>
            </a:r>
            <a:r>
              <a:rPr lang="zh-CN" altLang="en-US" sz="2800" dirty="0">
                <a:latin typeface="Times New Roman" panose="02020603050405020304" pitchFamily="18" charset="0"/>
                <a:ea typeface="宋体" panose="02010600030101010101" pitchFamily="2" charset="-122"/>
                <a:sym typeface="+mn-ea"/>
              </a:rPr>
              <a:t>拥护做某事</a:t>
            </a:r>
            <a:endParaRPr lang="zh-CN" altLang="en-US" sz="2800" dirty="0">
              <a:solidFill>
                <a:schemeClr val="tx1"/>
              </a:solidFill>
              <a:latin typeface="Times New Roman" panose="02020603050405020304" pitchFamily="18" charset="0"/>
              <a:ea typeface="宋体" panose="02010600030101010101" pitchFamily="2" charset="-122"/>
            </a:endParaRPr>
          </a:p>
          <a:p>
            <a:pPr lvl="0" indent="0" defTabSz="913130">
              <a:spcBef>
                <a:spcPct val="10000"/>
              </a:spcBef>
            </a:pPr>
            <a:r>
              <a:rPr lang="en-US" altLang="zh-CN" sz="2800" dirty="0">
                <a:solidFill>
                  <a:srgbClr val="FF0000"/>
                </a:solidFill>
                <a:latin typeface="Times New Roman" panose="02020603050405020304" pitchFamily="18" charset="0"/>
                <a:ea typeface="宋体" panose="02010600030101010101" pitchFamily="2" charset="-122"/>
                <a:sym typeface="+mn-ea"/>
              </a:rPr>
              <a:t> advocate</a:t>
            </a:r>
            <a:r>
              <a:rPr lang="en-US" altLang="zh-CN" sz="2800" dirty="0">
                <a:latin typeface="Times New Roman" panose="02020603050405020304" pitchFamily="18" charset="0"/>
                <a:ea typeface="宋体" panose="02010600030101010101" pitchFamily="2" charset="-122"/>
                <a:sym typeface="+mn-ea"/>
              </a:rPr>
              <a:t> </a:t>
            </a:r>
            <a:r>
              <a:rPr lang="en-US" altLang="zh-CN" sz="2800" dirty="0">
                <a:solidFill>
                  <a:srgbClr val="FF0000"/>
                </a:solidFill>
                <a:latin typeface="Times New Roman" panose="02020603050405020304" pitchFamily="18" charset="0"/>
                <a:ea typeface="宋体" panose="02010600030101010101" pitchFamily="2" charset="-122"/>
                <a:sym typeface="+mn-ea"/>
              </a:rPr>
              <a:t>that + </a:t>
            </a:r>
            <a:r>
              <a:rPr lang="zh-CN" altLang="en-US" sz="2800" dirty="0">
                <a:solidFill>
                  <a:srgbClr val="FF0000"/>
                </a:solidFill>
                <a:latin typeface="Times New Roman" panose="02020603050405020304" pitchFamily="18" charset="0"/>
                <a:ea typeface="宋体" panose="02010600030101010101" pitchFamily="2" charset="-122"/>
                <a:sym typeface="+mn-ea"/>
              </a:rPr>
              <a:t>从句</a:t>
            </a:r>
            <a:r>
              <a:rPr lang="zh-CN" altLang="en-US" sz="2800" dirty="0">
                <a:latin typeface="Times New Roman" panose="02020603050405020304" pitchFamily="18" charset="0"/>
                <a:ea typeface="宋体" panose="02010600030101010101" pitchFamily="2" charset="-122"/>
                <a:sym typeface="+mn-ea"/>
              </a:rPr>
              <a:t>    主张</a:t>
            </a:r>
            <a:r>
              <a:rPr lang="en-US" altLang="zh-CN" sz="2800" dirty="0">
                <a:latin typeface="Times New Roman" panose="02020603050405020304" pitchFamily="18" charset="0"/>
                <a:ea typeface="宋体" panose="02010600030101010101" pitchFamily="2" charset="-122"/>
                <a:sym typeface="+mn-ea"/>
              </a:rPr>
              <a:t>, </a:t>
            </a:r>
            <a:r>
              <a:rPr lang="zh-CN" altLang="en-US" sz="2800" dirty="0">
                <a:latin typeface="Times New Roman" panose="02020603050405020304" pitchFamily="18" charset="0"/>
                <a:ea typeface="宋体" panose="02010600030101010101" pitchFamily="2" charset="-122"/>
                <a:sym typeface="+mn-ea"/>
              </a:rPr>
              <a:t>提倡</a:t>
            </a:r>
            <a:r>
              <a:rPr lang="en-US" altLang="zh-CN" sz="2800" dirty="0">
                <a:latin typeface="宋体" panose="02010600030101010101" pitchFamily="2" charset="-122"/>
                <a:ea typeface="宋体" panose="02010600030101010101" pitchFamily="2" charset="-122"/>
                <a:sym typeface="+mn-ea"/>
              </a:rPr>
              <a:t>……</a:t>
            </a:r>
            <a:endParaRPr lang="en-US" altLang="zh-CN" sz="2800" dirty="0">
              <a:solidFill>
                <a:srgbClr val="0000FF"/>
              </a:solidFill>
              <a:latin typeface="Times New Roman" panose="02020603050405020304" pitchFamily="18" charset="0"/>
              <a:ea typeface="宋体" panose="02010600030101010101" pitchFamily="2" charset="-122"/>
            </a:endParaRPr>
          </a:p>
          <a:p>
            <a:pPr lvl="0" indent="0" defTabSz="913130">
              <a:spcBef>
                <a:spcPct val="10000"/>
              </a:spcBef>
            </a:pPr>
            <a:r>
              <a:rPr lang="en-US" altLang="zh-CN" sz="2800" dirty="0">
                <a:latin typeface="Times New Roman" panose="02020603050405020304" pitchFamily="18" charset="0"/>
                <a:ea typeface="宋体" panose="02010600030101010101" pitchFamily="2" charset="-122"/>
                <a:sym typeface="+mn-ea"/>
              </a:rPr>
              <a:t> advocate </a:t>
            </a:r>
            <a:r>
              <a:rPr lang="zh-CN" altLang="en-US" sz="2800" dirty="0">
                <a:latin typeface="Times New Roman" panose="02020603050405020304" pitchFamily="18" charset="0"/>
                <a:ea typeface="宋体" panose="02010600030101010101" pitchFamily="2" charset="-122"/>
                <a:sym typeface="+mn-ea"/>
              </a:rPr>
              <a:t>后接从句时</a:t>
            </a:r>
            <a:r>
              <a:rPr lang="en-US" altLang="zh-CN" sz="2800" dirty="0">
                <a:latin typeface="Times New Roman" panose="02020603050405020304" pitchFamily="18" charset="0"/>
                <a:ea typeface="宋体" panose="02010600030101010101" pitchFamily="2" charset="-122"/>
                <a:sym typeface="+mn-ea"/>
              </a:rPr>
              <a:t>, </a:t>
            </a:r>
            <a:r>
              <a:rPr lang="zh-CN" altLang="en-US" sz="2800" dirty="0">
                <a:latin typeface="Times New Roman" panose="02020603050405020304" pitchFamily="18" charset="0"/>
                <a:ea typeface="宋体" panose="02010600030101010101" pitchFamily="2" charset="-122"/>
                <a:sym typeface="+mn-ea"/>
              </a:rPr>
              <a:t>从句谓语需用“</a:t>
            </a:r>
            <a:r>
              <a:rPr lang="en-US" altLang="zh-CN" sz="2800" dirty="0">
                <a:latin typeface="Times New Roman" panose="02020603050405020304" pitchFamily="18" charset="0"/>
                <a:ea typeface="宋体" panose="02010600030101010101" pitchFamily="2" charset="-122"/>
                <a:sym typeface="+mn-ea"/>
              </a:rPr>
              <a:t>should do”</a:t>
            </a:r>
            <a:r>
              <a:rPr lang="zh-CN" altLang="en-US" sz="2800" dirty="0">
                <a:latin typeface="Times New Roman" panose="02020603050405020304" pitchFamily="18" charset="0"/>
                <a:ea typeface="宋体" panose="02010600030101010101" pitchFamily="2" charset="-122"/>
                <a:sym typeface="+mn-ea"/>
              </a:rPr>
              <a:t>表示虚拟</a:t>
            </a:r>
            <a:r>
              <a:rPr lang="en-US" altLang="zh-CN" sz="2800" dirty="0">
                <a:latin typeface="Times New Roman" panose="02020603050405020304" pitchFamily="18" charset="0"/>
                <a:ea typeface="宋体" panose="02010600030101010101" pitchFamily="2" charset="-122"/>
                <a:sym typeface="+mn-ea"/>
              </a:rPr>
              <a:t>, should</a:t>
            </a:r>
            <a:r>
              <a:rPr lang="zh-CN" altLang="en-US" sz="2800" dirty="0">
                <a:latin typeface="Times New Roman" panose="02020603050405020304" pitchFamily="18" charset="0"/>
                <a:ea typeface="宋体" panose="02010600030101010101" pitchFamily="2" charset="-122"/>
                <a:sym typeface="+mn-ea"/>
              </a:rPr>
              <a:t>可以省略。</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ppt_x</p:attrName>
                                        </p:attrNameLst>
                                      </p:cBhvr>
                                      <p:tavLst>
                                        <p:tav tm="0">
                                          <p:val>
                                            <p:strVal val="#ppt_x-.2"/>
                                          </p:val>
                                        </p:tav>
                                        <p:tav tm="100000">
                                          <p:val>
                                            <p:strVal val="#ppt_x"/>
                                          </p:val>
                                        </p:tav>
                                      </p:tavLst>
                                    </p:anim>
                                    <p:anim calcmode="lin" valueType="num">
                                      <p:cBhvr>
                                        <p:cTn id="1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9" grpId="0"/>
      <p:bldP spid="9"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 name="文本框 1"/>
          <p:cNvSpPr txBox="1"/>
          <p:nvPr/>
        </p:nvSpPr>
        <p:spPr>
          <a:xfrm>
            <a:off x="50800" y="640080"/>
            <a:ext cx="11506200" cy="1588770"/>
          </a:xfrm>
          <a:prstGeom prst="rect">
            <a:avLst/>
          </a:prstGeom>
          <a:noFill/>
        </p:spPr>
        <p:txBody>
          <a:bodyPr wrap="square" rtlCol="0">
            <a:spAutoFit/>
          </a:bodyPr>
          <a:p>
            <a:r>
              <a:rPr lang="en-US" altLang="zh-CN" sz="3200">
                <a:solidFill>
                  <a:srgbClr val="002060"/>
                </a:solidFill>
                <a:latin typeface="微软雅黑" panose="020B0503020204020204" charset="-122"/>
                <a:ea typeface="微软雅黑" panose="020B0503020204020204" charset="-122"/>
              </a:rPr>
              <a:t>1)</a:t>
            </a:r>
            <a:r>
              <a:rPr lang="zh-CN" altLang="en-US" sz="3200">
                <a:solidFill>
                  <a:srgbClr val="002060"/>
                </a:solidFill>
                <a:latin typeface="微软雅黑" panose="020B0503020204020204" charset="-122"/>
                <a:ea typeface="微软雅黑" panose="020B0503020204020204" charset="-122"/>
              </a:rPr>
              <a:t>该团体不支持使用暴力。</a:t>
            </a:r>
            <a:endParaRPr lang="zh-CN" altLang="en-US" sz="3200">
              <a:solidFill>
                <a:srgbClr val="002060"/>
              </a:solidFill>
              <a:latin typeface="微软雅黑" panose="020B0503020204020204" charset="-122"/>
              <a:ea typeface="微软雅黑" panose="020B0503020204020204" charset="-122"/>
            </a:endParaRPr>
          </a:p>
          <a:p>
            <a:r>
              <a:rPr lang="en-US" altLang="zh-CN" sz="3200">
                <a:solidFill>
                  <a:srgbClr val="002060"/>
                </a:solidFill>
                <a:latin typeface="微软雅黑" panose="020B0503020204020204" charset="-122"/>
                <a:ea typeface="微软雅黑" panose="020B0503020204020204" charset="-122"/>
              </a:rPr>
              <a:t>2)</a:t>
            </a:r>
            <a:r>
              <a:rPr lang="zh-CN" altLang="en-US" sz="3200">
                <a:solidFill>
                  <a:srgbClr val="002060"/>
                </a:solidFill>
                <a:latin typeface="微软雅黑" panose="020B0503020204020204" charset="-122"/>
                <a:ea typeface="微软雅黑" panose="020B0503020204020204" charset="-122"/>
              </a:rPr>
              <a:t>很多专家主张对小孩的良好表现加以奖励。</a:t>
            </a:r>
            <a:endParaRPr lang="zh-CN" altLang="en-US" sz="3200">
              <a:solidFill>
                <a:srgbClr val="002060"/>
              </a:solidFill>
              <a:latin typeface="微软雅黑" panose="020B0503020204020204" charset="-122"/>
              <a:ea typeface="微软雅黑" panose="020B0503020204020204" charset="-122"/>
            </a:endParaRPr>
          </a:p>
          <a:p>
            <a:r>
              <a:rPr lang="en-US" altLang="zh-CN" sz="3200">
                <a:solidFill>
                  <a:srgbClr val="002060"/>
                </a:solidFill>
                <a:latin typeface="微软雅黑" panose="020B0503020204020204" charset="-122"/>
                <a:ea typeface="微软雅黑" panose="020B0503020204020204" charset="-122"/>
              </a:rPr>
              <a:t>3)</a:t>
            </a:r>
            <a:r>
              <a:rPr lang="zh-CN" altLang="en-US" sz="3200">
                <a:solidFill>
                  <a:srgbClr val="002060"/>
                </a:solidFill>
                <a:latin typeface="微软雅黑" panose="020B0503020204020204" charset="-122"/>
                <a:ea typeface="微软雅黑" panose="020B0503020204020204" charset="-122"/>
              </a:rPr>
              <a:t>报告主张所有的建筑物都应安装烟雾报警器。</a:t>
            </a:r>
            <a:endParaRPr lang="zh-CN" altLang="en-US" sz="3200">
              <a:solidFill>
                <a:srgbClr val="002060"/>
              </a:solidFill>
              <a:latin typeface="微软雅黑" panose="020B0503020204020204" charset="-122"/>
              <a:ea typeface="微软雅黑" panose="020B0503020204020204" charset="-122"/>
            </a:endParaRPr>
          </a:p>
        </p:txBody>
      </p:sp>
      <p:sp>
        <p:nvSpPr>
          <p:cNvPr id="5" name="文本框 4"/>
          <p:cNvSpPr txBox="1"/>
          <p:nvPr/>
        </p:nvSpPr>
        <p:spPr>
          <a:xfrm>
            <a:off x="-8255" y="0"/>
            <a:ext cx="1313180" cy="579120"/>
          </a:xfrm>
          <a:prstGeom prst="rect">
            <a:avLst/>
          </a:prstGeom>
          <a:noFill/>
        </p:spPr>
        <p:txBody>
          <a:bodyPr wrap="square" rtlCol="0">
            <a:spAutoFit/>
          </a:bodyPr>
          <a:p>
            <a:r>
              <a:rPr lang="zh-CN" altLang="en-US" sz="3200" b="1">
                <a:solidFill>
                  <a:srgbClr val="FFC000"/>
                </a:solidFill>
                <a:latin typeface="黑体" panose="02010609060101010101" charset="-122"/>
                <a:ea typeface="黑体" panose="02010609060101010101" charset="-122"/>
              </a:rPr>
              <a:t>翻译：</a:t>
            </a:r>
            <a:endParaRPr lang="zh-CN" altLang="en-US" sz="3200" b="1">
              <a:solidFill>
                <a:srgbClr val="FFC000"/>
              </a:solidFill>
              <a:latin typeface="黑体" panose="02010609060101010101" charset="-122"/>
              <a:ea typeface="黑体" panose="02010609060101010101" charset="-122"/>
            </a:endParaRPr>
          </a:p>
        </p:txBody>
      </p:sp>
      <p:sp>
        <p:nvSpPr>
          <p:cNvPr id="6" name="文本框 5"/>
          <p:cNvSpPr txBox="1"/>
          <p:nvPr/>
        </p:nvSpPr>
        <p:spPr>
          <a:xfrm>
            <a:off x="50800" y="2446020"/>
            <a:ext cx="12132945" cy="3539490"/>
          </a:xfrm>
          <a:prstGeom prst="rect">
            <a:avLst/>
          </a:prstGeom>
          <a:noFill/>
        </p:spPr>
        <p:txBody>
          <a:bodyPr wrap="square" rtlCol="0">
            <a:spAutoFit/>
          </a:bodyPr>
          <a:p>
            <a:r>
              <a:rPr lang="en-US" altLang="zh-CN" sz="3200">
                <a:latin typeface="微软雅黑" panose="020B0503020204020204" charset="-122"/>
                <a:ea typeface="微软雅黑" panose="020B0503020204020204" charset="-122"/>
              </a:rPr>
              <a:t>1)</a:t>
            </a:r>
            <a:r>
              <a:rPr lang="zh-CN" altLang="en-US" sz="3200">
                <a:latin typeface="微软雅黑" panose="020B0503020204020204" charset="-122"/>
                <a:ea typeface="微软雅黑" panose="020B0503020204020204" charset="-122"/>
              </a:rPr>
              <a:t>The group does not advocate the use of violence.</a:t>
            </a:r>
            <a:endParaRPr lang="zh-CN" altLang="en-US" sz="3200">
              <a:latin typeface="微软雅黑" panose="020B0503020204020204" charset="-122"/>
              <a:ea typeface="微软雅黑" panose="020B0503020204020204" charset="-122"/>
            </a:endParaRPr>
          </a:p>
          <a:p>
            <a:r>
              <a:rPr lang="en-US" altLang="zh-CN" sz="3200">
                <a:latin typeface="微软雅黑" panose="020B0503020204020204" charset="-122"/>
                <a:ea typeface="微软雅黑" panose="020B0503020204020204" charset="-122"/>
              </a:rPr>
              <a:t>2)</a:t>
            </a:r>
            <a:r>
              <a:rPr lang="zh-CN" altLang="en-US" sz="3200">
                <a:latin typeface="微软雅黑" panose="020B0503020204020204" charset="-122"/>
                <a:ea typeface="微软雅黑" panose="020B0503020204020204" charset="-122"/>
              </a:rPr>
              <a:t>Many experts advocate rewarding your child for good behaviour.</a:t>
            </a:r>
            <a:endParaRPr lang="zh-CN" altLang="en-US" sz="3200">
              <a:latin typeface="微软雅黑" panose="020B0503020204020204" charset="-122"/>
              <a:ea typeface="微软雅黑" panose="020B0503020204020204" charset="-122"/>
            </a:endParaRPr>
          </a:p>
          <a:p>
            <a:r>
              <a:rPr lang="en-US" altLang="zh-CN" sz="3200">
                <a:latin typeface="微软雅黑" panose="020B0503020204020204" charset="-122"/>
                <a:ea typeface="微软雅黑" panose="020B0503020204020204" charset="-122"/>
              </a:rPr>
              <a:t>3)</a:t>
            </a:r>
            <a:r>
              <a:rPr lang="zh-CN" altLang="en-US" sz="3200">
                <a:latin typeface="微软雅黑" panose="020B0503020204020204" charset="-122"/>
                <a:ea typeface="微软雅黑" panose="020B0503020204020204" charset="-122"/>
              </a:rPr>
              <a:t>The report advocated that all buildings be fitted with smoke detectors.</a:t>
            </a:r>
            <a:endParaRPr lang="zh-CN" altLang="en-US" sz="3200">
              <a:latin typeface="微软雅黑" panose="020B0503020204020204" charset="-122"/>
              <a:ea typeface="微软雅黑" panose="020B0503020204020204" charset="-122"/>
            </a:endParaRPr>
          </a:p>
          <a:p>
            <a:r>
              <a:rPr lang="zh-CN" altLang="en-US" sz="3200">
                <a:latin typeface="微软雅黑" panose="020B0503020204020204" charset="-122"/>
                <a:ea typeface="微软雅黑" panose="020B0503020204020204" charset="-122"/>
              </a:rPr>
              <a:t>Or：The report advocated that all buildings should be fitted with smoke detectors.</a:t>
            </a:r>
            <a:endParaRPr lang="zh-CN" altLang="en-US" sz="320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00" name="文本框 99"/>
          <p:cNvSpPr txBox="1"/>
          <p:nvPr/>
        </p:nvSpPr>
        <p:spPr>
          <a:xfrm>
            <a:off x="48895" y="506730"/>
            <a:ext cx="12134850" cy="1371600"/>
          </a:xfrm>
          <a:prstGeom prst="rect">
            <a:avLst/>
          </a:prstGeom>
          <a:noFill/>
          <a:ln w="9525">
            <a:noFill/>
          </a:ln>
        </p:spPr>
        <p:txBody>
          <a:bodyPr wrap="square">
            <a:spAutoFit/>
          </a:bodyPr>
          <a:p>
            <a:pPr marL="0" indent="0" algn="l"/>
            <a:r>
              <a:rPr sz="2800" b="0" u="none">
                <a:latin typeface="+mn-ea"/>
                <a:ea typeface="华文隶书" panose="02010800040101010101" charset="-122"/>
              </a:rPr>
              <a:t>3.However, I still think people should advocate improvements in </a:t>
            </a:r>
            <a:r>
              <a:rPr sz="2800" b="0" u="none">
                <a:solidFill>
                  <a:srgbClr val="FF0000"/>
                </a:solidFill>
                <a:latin typeface="+mn-ea"/>
                <a:ea typeface="华文隶书" panose="02010800040101010101" charset="-122"/>
              </a:rPr>
              <a:t>the way</a:t>
            </a:r>
            <a:r>
              <a:rPr sz="2800" b="0" u="none">
                <a:latin typeface="+mn-ea"/>
                <a:ea typeface="华文隶书" panose="02010800040101010101" charset="-122"/>
              </a:rPr>
              <a:t> we use energy today. 然而，我仍然认为人们应当提倡改善我们今天能源使用的方式。</a:t>
            </a:r>
            <a:endParaRPr sz="2800" b="0" u="none">
              <a:latin typeface="+mn-ea"/>
              <a:ea typeface="华文隶书" panose="02010800040101010101" charset="-122"/>
            </a:endParaRPr>
          </a:p>
        </p:txBody>
      </p:sp>
      <p:sp>
        <p:nvSpPr>
          <p:cNvPr id="2" name="文本框 1"/>
          <p:cNvSpPr txBox="1"/>
          <p:nvPr/>
        </p:nvSpPr>
        <p:spPr>
          <a:xfrm>
            <a:off x="48895" y="1878330"/>
            <a:ext cx="12033250" cy="948690"/>
          </a:xfrm>
          <a:prstGeom prst="rect">
            <a:avLst/>
          </a:prstGeom>
          <a:noFill/>
        </p:spPr>
        <p:txBody>
          <a:bodyPr wrap="square" rtlCol="0">
            <a:spAutoFit/>
          </a:bodyPr>
          <a:p>
            <a:r>
              <a:rPr lang="en-US" altLang="zh-CN" sz="2800">
                <a:solidFill>
                  <a:srgbClr val="002060"/>
                </a:solidFill>
              </a:rPr>
              <a:t>we use energy today</a:t>
            </a:r>
            <a:r>
              <a:rPr lang="zh-CN" altLang="en-US" sz="2800">
                <a:solidFill>
                  <a:srgbClr val="002060"/>
                </a:solidFill>
              </a:rPr>
              <a:t>是</a:t>
            </a:r>
            <a:r>
              <a:rPr lang="en-US" altLang="zh-CN" sz="2800">
                <a:solidFill>
                  <a:srgbClr val="002060"/>
                </a:solidFill>
              </a:rPr>
              <a:t>way</a:t>
            </a:r>
            <a:r>
              <a:rPr lang="zh-CN" altLang="en-US" sz="2800">
                <a:solidFill>
                  <a:srgbClr val="002060"/>
                </a:solidFill>
              </a:rPr>
              <a:t>的定语从句，在从句中做方式状语，这种情况下，关系代词用</a:t>
            </a:r>
            <a:r>
              <a:rPr lang="en-US" altLang="zh-CN" sz="2800">
                <a:solidFill>
                  <a:srgbClr val="002060"/>
                </a:solidFill>
              </a:rPr>
              <a:t>in which</a:t>
            </a:r>
            <a:r>
              <a:rPr lang="zh-CN" altLang="en-US" sz="2800">
                <a:solidFill>
                  <a:srgbClr val="002060"/>
                </a:solidFill>
              </a:rPr>
              <a:t>，或者</a:t>
            </a:r>
            <a:r>
              <a:rPr lang="en-US" altLang="zh-CN" sz="2800">
                <a:solidFill>
                  <a:srgbClr val="002060"/>
                </a:solidFill>
              </a:rPr>
              <a:t>that</a:t>
            </a:r>
            <a:r>
              <a:rPr lang="zh-CN" altLang="en-US" sz="2800">
                <a:solidFill>
                  <a:srgbClr val="002060"/>
                </a:solidFill>
              </a:rPr>
              <a:t>，或者省略。</a:t>
            </a:r>
            <a:r>
              <a:rPr lang="en-US" altLang="zh-CN" sz="2800">
                <a:solidFill>
                  <a:srgbClr val="002060"/>
                </a:solidFill>
              </a:rPr>
              <a:t>  </a:t>
            </a:r>
            <a:endParaRPr lang="en-US" altLang="zh-CN" sz="2800">
              <a:solidFill>
                <a:srgbClr val="002060"/>
              </a:solidFill>
            </a:endParaRPr>
          </a:p>
        </p:txBody>
      </p:sp>
      <p:sp>
        <p:nvSpPr>
          <p:cNvPr id="5" name="文本框 4"/>
          <p:cNvSpPr txBox="1"/>
          <p:nvPr/>
        </p:nvSpPr>
        <p:spPr>
          <a:xfrm>
            <a:off x="147955" y="2985770"/>
            <a:ext cx="11489690" cy="948690"/>
          </a:xfrm>
          <a:prstGeom prst="rect">
            <a:avLst/>
          </a:prstGeom>
          <a:noFill/>
        </p:spPr>
        <p:txBody>
          <a:bodyPr wrap="square" rtlCol="0">
            <a:spAutoFit/>
          </a:bodyPr>
          <a:p>
            <a:r>
              <a:rPr lang="en-US" altLang="zh-CN" sz="2800"/>
              <a:t>1)</a:t>
            </a:r>
            <a:r>
              <a:rPr lang="zh-CN" altLang="en-US" sz="2800"/>
              <a:t>The way </a:t>
            </a:r>
            <a:r>
              <a:rPr lang="en-US" altLang="zh-CN" sz="2800"/>
              <a:t>______</a:t>
            </a:r>
            <a:r>
              <a:rPr lang="zh-CN" altLang="en-US" sz="2800"/>
              <a:t> he explained to us was quite simple.</a:t>
            </a:r>
            <a:endParaRPr lang="zh-CN" altLang="en-US" sz="2800"/>
          </a:p>
          <a:p>
            <a:r>
              <a:rPr lang="en-US" altLang="zh-CN" sz="2800"/>
              <a:t>2)</a:t>
            </a:r>
            <a:r>
              <a:rPr lang="zh-CN" altLang="en-US" sz="2800"/>
              <a:t> I don</a:t>
            </a:r>
            <a:r>
              <a:rPr lang="en-US" altLang="zh-CN" sz="2800"/>
              <a:t>'</a:t>
            </a:r>
            <a:r>
              <a:rPr lang="zh-CN" altLang="en-US" sz="2800"/>
              <a:t>t like the way </a:t>
            </a:r>
            <a:r>
              <a:rPr lang="en-US" altLang="zh-CN" sz="2800">
                <a:sym typeface="+mn-ea"/>
              </a:rPr>
              <a:t>______ </a:t>
            </a:r>
            <a:r>
              <a:rPr lang="zh-CN" altLang="en-US" sz="2800"/>
              <a:t>you behave.</a:t>
            </a:r>
            <a:endParaRPr lang="zh-CN" altLang="en-US" sz="2800"/>
          </a:p>
        </p:txBody>
      </p:sp>
      <p:sp>
        <p:nvSpPr>
          <p:cNvPr id="6" name="文本框 5"/>
          <p:cNvSpPr txBox="1"/>
          <p:nvPr/>
        </p:nvSpPr>
        <p:spPr>
          <a:xfrm>
            <a:off x="48895" y="3934460"/>
            <a:ext cx="12033250" cy="1371600"/>
          </a:xfrm>
          <a:prstGeom prst="rect">
            <a:avLst/>
          </a:prstGeom>
          <a:noFill/>
        </p:spPr>
        <p:txBody>
          <a:bodyPr wrap="square" rtlCol="0">
            <a:spAutoFit/>
          </a:bodyPr>
          <a:p>
            <a:r>
              <a:rPr lang="zh-CN" altLang="en-US" sz="2800" b="1">
                <a:solidFill>
                  <a:srgbClr val="FF0000"/>
                </a:solidFill>
              </a:rPr>
              <a:t>规则</a:t>
            </a:r>
            <a:r>
              <a:rPr lang="zh-CN" altLang="en-US" sz="2800">
                <a:solidFill>
                  <a:srgbClr val="FF0000"/>
                </a:solidFill>
              </a:rPr>
              <a:t>：</a:t>
            </a:r>
            <a:endParaRPr lang="zh-CN" altLang="en-US" sz="2800">
              <a:solidFill>
                <a:srgbClr val="FF0000"/>
              </a:solidFill>
            </a:endParaRPr>
          </a:p>
          <a:p>
            <a:r>
              <a:rPr lang="zh-CN" altLang="en-US" sz="2800"/>
              <a:t>         </a:t>
            </a:r>
            <a:r>
              <a:rPr lang="en-US" altLang="zh-CN" sz="2800">
                <a:solidFill>
                  <a:srgbClr val="002060"/>
                </a:solidFill>
              </a:rPr>
              <a:t>the way 在从句中作主语宾语用 that/which;  </a:t>
            </a:r>
            <a:r>
              <a:rPr lang="en-US" altLang="zh-CN" sz="2800">
                <a:solidFill>
                  <a:srgbClr val="002060"/>
                </a:solidFill>
                <a:sym typeface="+mn-ea"/>
              </a:rPr>
              <a:t>the way </a:t>
            </a:r>
            <a:r>
              <a:rPr lang="en-US" altLang="zh-CN" sz="2800">
                <a:solidFill>
                  <a:srgbClr val="002060"/>
                </a:solidFill>
              </a:rPr>
              <a:t>  在从句中作方式状语用 that/in which/省略。</a:t>
            </a:r>
            <a:endParaRPr lang="en-US" altLang="zh-CN" sz="2800">
              <a:solidFill>
                <a:srgbClr val="002060"/>
              </a:solidFill>
            </a:endParaRPr>
          </a:p>
        </p:txBody>
      </p:sp>
      <p:sp>
        <p:nvSpPr>
          <p:cNvPr id="7" name="文本框 6"/>
          <p:cNvSpPr txBox="1"/>
          <p:nvPr/>
        </p:nvSpPr>
        <p:spPr>
          <a:xfrm>
            <a:off x="241935" y="5399405"/>
            <a:ext cx="7799705" cy="521970"/>
          </a:xfrm>
          <a:prstGeom prst="rect">
            <a:avLst/>
          </a:prstGeom>
          <a:noFill/>
        </p:spPr>
        <p:txBody>
          <a:bodyPr wrap="square" rtlCol="0">
            <a:spAutoFit/>
          </a:bodyPr>
          <a:p>
            <a:r>
              <a:rPr lang="zh-CN" altLang="en-US" sz="2800">
                <a:solidFill>
                  <a:srgbClr val="002060"/>
                </a:solidFill>
              </a:rPr>
              <a:t>故</a:t>
            </a:r>
            <a:r>
              <a:rPr lang="en-US" altLang="zh-CN" sz="2800">
                <a:solidFill>
                  <a:srgbClr val="002060"/>
                </a:solidFill>
              </a:rPr>
              <a:t>答案</a:t>
            </a:r>
            <a:r>
              <a:rPr lang="zh-CN" altLang="en-US" sz="2800">
                <a:solidFill>
                  <a:srgbClr val="002060"/>
                </a:solidFill>
              </a:rPr>
              <a:t>为</a:t>
            </a:r>
            <a:r>
              <a:rPr lang="en-US" altLang="zh-CN" sz="2800">
                <a:solidFill>
                  <a:srgbClr val="002060"/>
                </a:solidFill>
              </a:rPr>
              <a:t>：1）</a:t>
            </a:r>
            <a:r>
              <a:rPr lang="en-US" altLang="zh-CN" sz="2800">
                <a:solidFill>
                  <a:srgbClr val="002060"/>
                </a:solidFill>
                <a:sym typeface="+mn-ea"/>
              </a:rPr>
              <a:t>that/which   </a:t>
            </a:r>
            <a:r>
              <a:rPr lang="en-US" altLang="zh-CN" sz="2800">
                <a:solidFill>
                  <a:srgbClr val="002060"/>
                </a:solidFill>
              </a:rPr>
              <a:t>2）</a:t>
            </a:r>
            <a:r>
              <a:rPr lang="en-US" altLang="zh-CN" sz="2800">
                <a:solidFill>
                  <a:srgbClr val="002060"/>
                </a:solidFill>
                <a:sym typeface="+mn-ea"/>
              </a:rPr>
              <a:t>that/in which/--</a:t>
            </a:r>
            <a:endParaRPr lang="en-US" altLang="zh-CN" sz="280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amond(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p:bldP spid="6" grpId="0"/>
      <p:bldP spid="7"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00" name="文本框 99"/>
          <p:cNvSpPr txBox="1"/>
          <p:nvPr/>
        </p:nvSpPr>
        <p:spPr>
          <a:xfrm>
            <a:off x="48895" y="506730"/>
            <a:ext cx="12134850" cy="1371600"/>
          </a:xfrm>
          <a:prstGeom prst="rect">
            <a:avLst/>
          </a:prstGeom>
          <a:noFill/>
          <a:ln w="9525">
            <a:noFill/>
          </a:ln>
        </p:spPr>
        <p:txBody>
          <a:bodyPr wrap="square">
            <a:spAutoFit/>
          </a:bodyPr>
          <a:p>
            <a:pPr marL="0" indent="0" algn="l"/>
            <a:r>
              <a:rPr sz="2800" b="0" u="none">
                <a:latin typeface="+mn-ea"/>
                <a:ea typeface="华文隶书" panose="02010800040101010101" charset="-122"/>
              </a:rPr>
              <a:t>4.There are many people who have a commitment like yours, but they do not believe they have the power to do anything to improve our environment. 有许多人跟你有同感，他们不相信自己有能力来影响环境。</a:t>
            </a:r>
            <a:endParaRPr sz="2800" b="0" u="none">
              <a:latin typeface="+mn-ea"/>
              <a:ea typeface="华文隶书" panose="02010800040101010101" charset="-122"/>
            </a:endParaRPr>
          </a:p>
        </p:txBody>
      </p:sp>
      <p:sp>
        <p:nvSpPr>
          <p:cNvPr id="2" name="文本框 1"/>
          <p:cNvSpPr txBox="1"/>
          <p:nvPr/>
        </p:nvSpPr>
        <p:spPr>
          <a:xfrm>
            <a:off x="48895" y="1771650"/>
            <a:ext cx="12033250" cy="1375410"/>
          </a:xfrm>
          <a:prstGeom prst="rect">
            <a:avLst/>
          </a:prstGeom>
          <a:noFill/>
        </p:spPr>
        <p:txBody>
          <a:bodyPr wrap="square" rtlCol="0">
            <a:spAutoFit/>
          </a:bodyPr>
          <a:p>
            <a:r>
              <a:rPr lang="zh-CN" altLang="en-US" sz="2800">
                <a:solidFill>
                  <a:srgbClr val="002060"/>
                </a:solidFill>
              </a:rPr>
              <a:t>特别要注意</a:t>
            </a:r>
            <a:r>
              <a:rPr lang="en-US" altLang="zh-CN" sz="2800">
                <a:solidFill>
                  <a:srgbClr val="002060"/>
                </a:solidFill>
              </a:rPr>
              <a:t>there be </a:t>
            </a:r>
            <a:r>
              <a:rPr lang="zh-CN" altLang="en-US" sz="2800">
                <a:solidFill>
                  <a:srgbClr val="002060"/>
                </a:solidFill>
              </a:rPr>
              <a:t>结构的使用，这个结构实际上由于受到汉语的影响，用错的概率还是比较大的，因此有很多老师好的做法是将结构固定为：</a:t>
            </a:r>
            <a:endParaRPr lang="zh-CN" altLang="en-US" sz="2800">
              <a:solidFill>
                <a:srgbClr val="002060"/>
              </a:solidFill>
            </a:endParaRPr>
          </a:p>
          <a:p>
            <a:r>
              <a:rPr lang="en-US" altLang="zh-CN" sz="2800">
                <a:solidFill>
                  <a:srgbClr val="002060"/>
                </a:solidFill>
              </a:rPr>
              <a:t>There be +</a:t>
            </a:r>
            <a:r>
              <a:rPr lang="zh-CN" altLang="en-US" sz="2800">
                <a:solidFill>
                  <a:srgbClr val="002060"/>
                </a:solidFill>
              </a:rPr>
              <a:t>主语</a:t>
            </a:r>
            <a:r>
              <a:rPr lang="en-US" altLang="zh-CN" sz="2800">
                <a:solidFill>
                  <a:srgbClr val="002060"/>
                </a:solidFill>
              </a:rPr>
              <a:t>+who/which ...          or</a:t>
            </a:r>
            <a:r>
              <a:rPr lang="zh-CN" altLang="en-US" sz="2800">
                <a:solidFill>
                  <a:srgbClr val="002060"/>
                </a:solidFill>
              </a:rPr>
              <a:t>：</a:t>
            </a:r>
            <a:r>
              <a:rPr lang="en-US" altLang="zh-CN" sz="2800">
                <a:solidFill>
                  <a:srgbClr val="002060"/>
                </a:solidFill>
              </a:rPr>
              <a:t>                There be+</a:t>
            </a:r>
            <a:r>
              <a:rPr lang="zh-CN" altLang="en-US" sz="2800">
                <a:solidFill>
                  <a:srgbClr val="002060"/>
                </a:solidFill>
              </a:rPr>
              <a:t>主语</a:t>
            </a:r>
            <a:r>
              <a:rPr lang="en-US" altLang="zh-CN" sz="2800">
                <a:solidFill>
                  <a:srgbClr val="002060"/>
                </a:solidFill>
              </a:rPr>
              <a:t>+doing...</a:t>
            </a:r>
            <a:endParaRPr lang="zh-CN" altLang="en-US" sz="2800">
              <a:solidFill>
                <a:srgbClr val="002060"/>
              </a:solidFill>
            </a:endParaRPr>
          </a:p>
        </p:txBody>
      </p:sp>
      <p:sp>
        <p:nvSpPr>
          <p:cNvPr id="6" name="文本框 5"/>
          <p:cNvSpPr txBox="1"/>
          <p:nvPr/>
        </p:nvSpPr>
        <p:spPr>
          <a:xfrm>
            <a:off x="1689100" y="3298190"/>
            <a:ext cx="10494645" cy="1214755"/>
          </a:xfrm>
          <a:prstGeom prst="rect">
            <a:avLst/>
          </a:prstGeom>
          <a:noFill/>
        </p:spPr>
        <p:txBody>
          <a:bodyPr wrap="square" rtlCol="0">
            <a:spAutoFit/>
          </a:bodyPr>
          <a:p>
            <a:r>
              <a:rPr lang="en-US" altLang="zh-CN" sz="2400">
                <a:latin typeface="微软雅黑" panose="020B0503020204020204" charset="-122"/>
                <a:ea typeface="微软雅黑" panose="020B0503020204020204" charset="-122"/>
              </a:rPr>
              <a:t>1</a:t>
            </a:r>
            <a:r>
              <a:rPr lang="zh-CN" altLang="en-US" sz="240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sym typeface="+mn-ea"/>
              </a:rPr>
              <a:t>下周在我们学校</a:t>
            </a:r>
            <a:r>
              <a:rPr lang="en-US" altLang="zh-CN" sz="2400" dirty="0">
                <a:latin typeface="微软雅黑" panose="020B0503020204020204" charset="-122"/>
                <a:ea typeface="微软雅黑" panose="020B0503020204020204" charset="-122"/>
                <a:sym typeface="+mn-ea"/>
              </a:rPr>
              <a:t>501</a:t>
            </a:r>
            <a:r>
              <a:rPr lang="zh-CN" altLang="en-US" sz="2400" dirty="0">
                <a:latin typeface="微软雅黑" panose="020B0503020204020204" charset="-122"/>
                <a:ea typeface="微软雅黑" panose="020B0503020204020204" charset="-122"/>
                <a:sym typeface="+mn-ea"/>
              </a:rPr>
              <a:t>教室将有</a:t>
            </a:r>
            <a:r>
              <a:rPr lang="en-US" altLang="zh-CN" sz="2400" dirty="0">
                <a:latin typeface="微软雅黑" panose="020B0503020204020204" charset="-122"/>
                <a:ea typeface="微软雅黑" panose="020B0503020204020204" charset="-122"/>
                <a:sym typeface="+mn-ea"/>
              </a:rPr>
              <a:t>10</a:t>
            </a:r>
            <a:r>
              <a:rPr lang="zh-CN" altLang="en-US" sz="2400" dirty="0">
                <a:latin typeface="微软雅黑" panose="020B0503020204020204" charset="-122"/>
                <a:ea typeface="微软雅黑" panose="020B0503020204020204" charset="-122"/>
                <a:sym typeface="+mn-ea"/>
              </a:rPr>
              <a:t>名选手同台竞技来参加本次英语演讲比赛</a:t>
            </a:r>
            <a:r>
              <a:rPr lang="en-US" altLang="zh-CN" sz="2400">
                <a:solidFill>
                  <a:srgbClr val="002060"/>
                </a:solidFill>
                <a:latin typeface="微软雅黑" panose="020B0503020204020204" charset="-122"/>
                <a:ea typeface="微软雅黑" panose="020B0503020204020204" charset="-122"/>
              </a:rPr>
              <a:t>。</a:t>
            </a:r>
            <a:endParaRPr lang="en-US" altLang="zh-CN" sz="2400">
              <a:solidFill>
                <a:srgbClr val="002060"/>
              </a:solidFill>
              <a:latin typeface="微软雅黑" panose="020B0503020204020204" charset="-122"/>
              <a:ea typeface="微软雅黑" panose="020B0503020204020204" charset="-122"/>
            </a:endParaRPr>
          </a:p>
          <a:p>
            <a:r>
              <a:rPr lang="en-US" altLang="zh-CN" sz="2400" dirty="0">
                <a:latin typeface="微软雅黑" panose="020B0503020204020204" charset="-122"/>
                <a:ea typeface="微软雅黑" panose="020B0503020204020204" charset="-122"/>
                <a:sym typeface="+mn-ea"/>
              </a:rPr>
              <a:t>2</a:t>
            </a:r>
            <a:r>
              <a:rPr lang="zh-CN" altLang="en-US" sz="2400" dirty="0">
                <a:latin typeface="微软雅黑" panose="020B0503020204020204" charset="-122"/>
                <a:ea typeface="微软雅黑" panose="020B0503020204020204" charset="-122"/>
                <a:sym typeface="+mn-ea"/>
              </a:rPr>
              <a:t>）一些孩子坐在教室里积极踊跃地举手参与课堂。</a:t>
            </a:r>
            <a:endParaRPr lang="zh-CN" altLang="en-US" sz="2400" dirty="0">
              <a:latin typeface="微软雅黑" panose="020B0503020204020204" charset="-122"/>
              <a:ea typeface="微软雅黑" panose="020B0503020204020204" charset="-122"/>
              <a:sym typeface="+mn-ea"/>
            </a:endParaRPr>
          </a:p>
          <a:p>
            <a:r>
              <a:rPr lang="en-US" altLang="zh-CN" sz="2400">
                <a:solidFill>
                  <a:srgbClr val="002060"/>
                </a:solidFill>
                <a:latin typeface="微软雅黑" panose="020B0503020204020204" charset="-122"/>
                <a:ea typeface="微软雅黑" panose="020B0503020204020204" charset="-122"/>
              </a:rPr>
              <a:t>3</a:t>
            </a:r>
            <a:r>
              <a:rPr lang="zh-CN" altLang="en-US" sz="2400">
                <a:solidFill>
                  <a:srgbClr val="002060"/>
                </a:solidFill>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sym typeface="+mn-ea"/>
              </a:rPr>
              <a:t>每年冬天有许多鸟类前来此地过冬。</a:t>
            </a:r>
            <a:endParaRPr lang="zh-CN" altLang="en-US" sz="2400">
              <a:solidFill>
                <a:srgbClr val="002060"/>
              </a:solidFill>
              <a:latin typeface="微软雅黑" panose="020B0503020204020204" charset="-122"/>
              <a:ea typeface="微软雅黑" panose="020B0503020204020204" charset="-122"/>
            </a:endParaRPr>
          </a:p>
        </p:txBody>
      </p:sp>
      <p:sp>
        <p:nvSpPr>
          <p:cNvPr id="8" name="文本框 7"/>
          <p:cNvSpPr txBox="1"/>
          <p:nvPr/>
        </p:nvSpPr>
        <p:spPr>
          <a:xfrm>
            <a:off x="99695" y="4825365"/>
            <a:ext cx="12084050" cy="1565275"/>
          </a:xfrm>
          <a:prstGeom prst="rect">
            <a:avLst/>
          </a:prstGeom>
          <a:noFill/>
        </p:spPr>
        <p:txBody>
          <a:bodyPr wrap="square" rtlCol="0">
            <a:spAutoFit/>
          </a:bodyPr>
          <a:p>
            <a:r>
              <a:rPr lang="zh-CN" altLang="en-US" sz="2400">
                <a:solidFill>
                  <a:srgbClr val="002060"/>
                </a:solidFill>
                <a:latin typeface="微软雅黑" panose="020B0503020204020204" charset="-122"/>
                <a:ea typeface="微软雅黑" panose="020B0503020204020204" charset="-122"/>
              </a:rPr>
              <a:t>1）</a:t>
            </a:r>
            <a:r>
              <a:rPr lang="zh-CN" altLang="en-US" sz="2400">
                <a:solidFill>
                  <a:srgbClr val="002060"/>
                </a:solidFill>
                <a:latin typeface="微软雅黑" panose="020B0503020204020204" charset="-122"/>
                <a:ea typeface="微软雅黑" panose="020B0503020204020204" charset="-122"/>
                <a:sym typeface="+mn-ea"/>
              </a:rPr>
              <a:t>There is going to be 10 participants competing with each other in the English contest in Room501 of our school next week.</a:t>
            </a:r>
            <a:endParaRPr lang="zh-CN" altLang="en-US" sz="2400">
              <a:solidFill>
                <a:srgbClr val="002060"/>
              </a:solidFill>
              <a:latin typeface="微软雅黑" panose="020B0503020204020204" charset="-122"/>
              <a:ea typeface="微软雅黑" panose="020B0503020204020204" charset="-122"/>
            </a:endParaRPr>
          </a:p>
          <a:p>
            <a:r>
              <a:rPr lang="zh-CN" altLang="en-US" sz="2300">
                <a:solidFill>
                  <a:srgbClr val="002060"/>
                </a:solidFill>
                <a:latin typeface="微软雅黑" panose="020B0503020204020204" charset="-122"/>
                <a:ea typeface="微软雅黑" panose="020B0503020204020204" charset="-122"/>
                <a:sym typeface="+mn-ea"/>
              </a:rPr>
              <a:t>2）There are some pupils sitting in the classroom raising their hands, active in class.</a:t>
            </a:r>
            <a:endParaRPr lang="zh-CN" altLang="en-US" sz="2300">
              <a:solidFill>
                <a:srgbClr val="002060"/>
              </a:solidFill>
              <a:latin typeface="微软雅黑" panose="020B0503020204020204" charset="-122"/>
              <a:ea typeface="微软雅黑" panose="020B0503020204020204" charset="-122"/>
              <a:sym typeface="+mn-ea"/>
            </a:endParaRPr>
          </a:p>
          <a:p>
            <a:pPr lvl="0" indent="0" eaLnBrk="0" hangingPunct="0"/>
            <a:r>
              <a:rPr lang="zh-CN" altLang="en-US" sz="2400">
                <a:solidFill>
                  <a:srgbClr val="002060"/>
                </a:solidFill>
                <a:latin typeface="微软雅黑" panose="020B0503020204020204" charset="-122"/>
                <a:ea typeface="微软雅黑" panose="020B0503020204020204" charset="-122"/>
              </a:rPr>
              <a:t>3）</a:t>
            </a:r>
            <a:r>
              <a:rPr lang="zh-CN" altLang="en-US" sz="2400">
                <a:solidFill>
                  <a:srgbClr val="002060"/>
                </a:solidFill>
                <a:latin typeface="微软雅黑" panose="020B0503020204020204" charset="-122"/>
                <a:ea typeface="微软雅黑" panose="020B0503020204020204" charset="-122"/>
                <a:sym typeface="+mn-ea"/>
              </a:rPr>
              <a:t>There are a great many birds spending the winter here.</a:t>
            </a:r>
            <a:endParaRPr lang="zh-CN" altLang="en-US" sz="2400">
              <a:solidFill>
                <a:srgbClr val="002060"/>
              </a:solidFill>
              <a:latin typeface="微软雅黑" panose="020B0503020204020204" charset="-122"/>
              <a:ea typeface="微软雅黑" panose="020B0503020204020204" charset="-122"/>
            </a:endParaRPr>
          </a:p>
        </p:txBody>
      </p:sp>
      <p:sp>
        <p:nvSpPr>
          <p:cNvPr id="10" name="文本框 9"/>
          <p:cNvSpPr txBox="1"/>
          <p:nvPr/>
        </p:nvSpPr>
        <p:spPr>
          <a:xfrm>
            <a:off x="99695" y="3615690"/>
            <a:ext cx="1473200" cy="579120"/>
          </a:xfrm>
          <a:prstGeom prst="rect">
            <a:avLst/>
          </a:prstGeom>
          <a:noFill/>
        </p:spPr>
        <p:txBody>
          <a:bodyPr wrap="square" rtlCol="0">
            <a:spAutoFit/>
          </a:bodyPr>
          <a:p>
            <a:r>
              <a:rPr lang="zh-CN" altLang="en-US" sz="3200" b="1">
                <a:solidFill>
                  <a:srgbClr val="002060"/>
                </a:solidFill>
                <a:latin typeface="黑体" panose="02010609060101010101" charset="-122"/>
                <a:ea typeface="黑体" panose="02010609060101010101" charset="-122"/>
              </a:rPr>
              <a:t>翻译☞</a:t>
            </a:r>
            <a:endParaRPr lang="zh-CN" altLang="en-US" sz="3200" b="1">
              <a:solidFill>
                <a:srgbClr val="002060"/>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5"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5"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p:bldP spid="2"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53085"/>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aphicFrame>
        <p:nvGraphicFramePr>
          <p:cNvPr id="8" name="表格 7"/>
          <p:cNvGraphicFramePr/>
          <p:nvPr/>
        </p:nvGraphicFramePr>
        <p:xfrm>
          <a:off x="5715" y="1669415"/>
          <a:ext cx="12180570" cy="767715"/>
        </p:xfrm>
        <a:graphic>
          <a:graphicData uri="http://schemas.openxmlformats.org/drawingml/2006/table">
            <a:tbl>
              <a:tblPr firstRow="1" bandRow="1">
                <a:tableStyleId>{5C22544A-7EE6-4342-B048-85BDC9FD1C3A}</a:tableStyleId>
              </a:tblPr>
              <a:tblGrid>
                <a:gridCol w="12180570"/>
              </a:tblGrid>
              <a:tr h="381000">
                <a:tc>
                  <a:txBody>
                    <a:bodyPr/>
                    <a:p>
                      <a:pPr>
                        <a:buNone/>
                      </a:pPr>
                      <a:r>
                        <a:rPr lang="zh-CN" altLang="en-US" sz="4400">
                          <a:sym typeface="+mn-ea"/>
                        </a:rPr>
                        <a:t>第一部分  </a:t>
                      </a:r>
                      <a:r>
                        <a:rPr lang="en-US" altLang="zh-CN" sz="4400">
                          <a:sym typeface="+mn-ea"/>
                        </a:rPr>
                        <a:t>Causes  and effects  &amp; what can be done</a:t>
                      </a:r>
                      <a:endParaRPr lang="en-US" altLang="zh-CN" sz="4400">
                        <a:sym typeface="+mn-ea"/>
                      </a:endParaRPr>
                    </a:p>
                  </a:txBody>
                  <a:tcPr/>
                </a:tc>
              </a:tr>
            </a:tbl>
          </a:graphicData>
        </a:graphic>
      </p:graphicFrame>
      <p:sp>
        <p:nvSpPr>
          <p:cNvPr id="9" name="文本框 8"/>
          <p:cNvSpPr txBox="1"/>
          <p:nvPr/>
        </p:nvSpPr>
        <p:spPr>
          <a:xfrm>
            <a:off x="3969385" y="626110"/>
            <a:ext cx="4693920" cy="1005840"/>
          </a:xfrm>
          <a:prstGeom prst="rect">
            <a:avLst/>
          </a:prstGeom>
          <a:noFill/>
        </p:spPr>
        <p:txBody>
          <a:bodyPr wrap="square" rtlCol="0">
            <a:spAutoFit/>
            <a:scene3d>
              <a:camera prst="orthographicFront"/>
              <a:lightRig rig="threePt" dir="t"/>
            </a:scene3d>
          </a:bodyPr>
          <a:p>
            <a:pPr algn="ctr"/>
            <a:r>
              <a:rPr lang="zh-CN" altLang="en-US" sz="6000">
                <a:ln w="22225">
                  <a:solidFill>
                    <a:schemeClr val="accent2"/>
                  </a:solidFill>
                  <a:prstDash val="solid"/>
                </a:ln>
                <a:solidFill>
                  <a:schemeClr val="accent2">
                    <a:lumMod val="40000"/>
                    <a:lumOff val="60000"/>
                  </a:schemeClr>
                </a:solidFill>
                <a:effectLst/>
              </a:rPr>
              <a:t>教学设计</a:t>
            </a:r>
            <a:endParaRPr lang="zh-CN" altLang="en-US" sz="6000">
              <a:ln w="22225">
                <a:solidFill>
                  <a:schemeClr val="accent2"/>
                </a:solidFill>
                <a:prstDash val="solid"/>
              </a:ln>
              <a:solidFill>
                <a:schemeClr val="accent2">
                  <a:lumMod val="40000"/>
                  <a:lumOff val="60000"/>
                </a:schemeClr>
              </a:solidFill>
              <a:effectLst/>
            </a:endParaRPr>
          </a:p>
        </p:txBody>
      </p:sp>
      <p:graphicFrame>
        <p:nvGraphicFramePr>
          <p:cNvPr id="2" name="表格 1"/>
          <p:cNvGraphicFramePr/>
          <p:nvPr/>
        </p:nvGraphicFramePr>
        <p:xfrm>
          <a:off x="5715" y="3045460"/>
          <a:ext cx="7061200" cy="767715"/>
        </p:xfrm>
        <a:graphic>
          <a:graphicData uri="http://schemas.openxmlformats.org/drawingml/2006/table">
            <a:tbl>
              <a:tblPr firstRow="1" bandRow="1">
                <a:tableStyleId>{5C22544A-7EE6-4342-B048-85BDC9FD1C3A}</a:tableStyleId>
              </a:tblPr>
              <a:tblGrid>
                <a:gridCol w="7061200"/>
              </a:tblGrid>
              <a:tr h="381000">
                <a:tc>
                  <a:txBody>
                    <a:bodyPr/>
                    <a:p>
                      <a:pPr>
                        <a:buNone/>
                      </a:pPr>
                      <a:r>
                        <a:rPr lang="zh-CN" altLang="en-US" sz="4400">
                          <a:sym typeface="+mn-ea"/>
                        </a:rPr>
                        <a:t>第二部分  </a:t>
                      </a:r>
                      <a:r>
                        <a:rPr lang="en-US" altLang="zh-CN" sz="4400">
                          <a:sym typeface="+mn-ea"/>
                        </a:rPr>
                        <a:t>A</a:t>
                      </a:r>
                      <a:r>
                        <a:rPr lang="en-US" altLang="zh-CN" sz="4400">
                          <a:sym typeface="+mn-ea"/>
                        </a:rPr>
                        <a:t>pplied to writing </a:t>
                      </a:r>
                      <a:endParaRPr lang="en-US" altLang="zh-CN" sz="4400">
                        <a:sym typeface="+mn-ea"/>
                      </a:endParaRPr>
                    </a:p>
                  </a:txBody>
                  <a:tcPr/>
                </a:tc>
              </a:tr>
            </a:tbl>
          </a:graphicData>
        </a:graphic>
      </p:graphicFrame>
      <p:graphicFrame>
        <p:nvGraphicFramePr>
          <p:cNvPr id="5" name="表格 4"/>
          <p:cNvGraphicFramePr/>
          <p:nvPr/>
        </p:nvGraphicFramePr>
        <p:xfrm>
          <a:off x="5715" y="4531360"/>
          <a:ext cx="6907530" cy="767715"/>
        </p:xfrm>
        <a:graphic>
          <a:graphicData uri="http://schemas.openxmlformats.org/drawingml/2006/table">
            <a:tbl>
              <a:tblPr firstRow="1" bandRow="1">
                <a:tableStyleId>{5C22544A-7EE6-4342-B048-85BDC9FD1C3A}</a:tableStyleId>
              </a:tblPr>
              <a:tblGrid>
                <a:gridCol w="6907530"/>
              </a:tblGrid>
              <a:tr h="381000">
                <a:tc>
                  <a:txBody>
                    <a:bodyPr/>
                    <a:p>
                      <a:pPr>
                        <a:buNone/>
                      </a:pPr>
                      <a:r>
                        <a:rPr lang="zh-CN" altLang="en-US" sz="4400">
                          <a:sym typeface="+mn-ea"/>
                        </a:rPr>
                        <a:t>第三部分  </a:t>
                      </a:r>
                      <a:r>
                        <a:rPr lang="en-US" altLang="zh-CN" sz="4400">
                          <a:sym typeface="+mn-ea"/>
                        </a:rPr>
                        <a:t>Language study</a:t>
                      </a:r>
                      <a:endParaRPr lang="en-US" altLang="zh-CN" sz="4400">
                        <a:sym typeface="+mn-ea"/>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00" name="文本框 99"/>
          <p:cNvSpPr txBox="1"/>
          <p:nvPr/>
        </p:nvSpPr>
        <p:spPr>
          <a:xfrm>
            <a:off x="48895" y="506730"/>
            <a:ext cx="12134850" cy="883920"/>
          </a:xfrm>
          <a:prstGeom prst="rect">
            <a:avLst/>
          </a:prstGeom>
          <a:noFill/>
          <a:ln w="9525">
            <a:noFill/>
          </a:ln>
        </p:spPr>
        <p:txBody>
          <a:bodyPr wrap="square">
            <a:spAutoFit/>
          </a:bodyPr>
          <a:p>
            <a:pPr marL="0" indent="0" algn="l"/>
            <a:r>
              <a:rPr sz="2600" b="0" u="none">
                <a:latin typeface="+mn-ea"/>
                <a:ea typeface="华文隶书" panose="02010800040101010101" charset="-122"/>
              </a:rPr>
              <a:t>5.Together, individuals can make a difference. We do not have to put up with pollution.众人拾柴火焰高。我们不必去忍受污染。</a:t>
            </a:r>
            <a:endParaRPr sz="2600" b="0" u="none">
              <a:latin typeface="+mn-ea"/>
              <a:ea typeface="华文隶书" panose="02010800040101010101" charset="-122"/>
            </a:endParaRPr>
          </a:p>
        </p:txBody>
      </p:sp>
      <p:sp>
        <p:nvSpPr>
          <p:cNvPr id="8" name="文本框 7"/>
          <p:cNvSpPr txBox="1"/>
          <p:nvPr/>
        </p:nvSpPr>
        <p:spPr>
          <a:xfrm>
            <a:off x="48895" y="1207770"/>
            <a:ext cx="11917045" cy="826135"/>
          </a:xfrm>
          <a:prstGeom prst="rect">
            <a:avLst/>
          </a:prstGeom>
          <a:noFill/>
        </p:spPr>
        <p:txBody>
          <a:bodyPr wrap="square" rtlCol="0">
            <a:spAutoFit/>
          </a:bodyPr>
          <a:p>
            <a:r>
              <a:rPr lang="zh-CN" altLang="en-US" sz="2400">
                <a:solidFill>
                  <a:srgbClr val="FF0000"/>
                </a:solidFill>
              </a:rPr>
              <a:t>make a, no, some, etc. difference (to/in sb/sth)</a:t>
            </a:r>
            <a:endParaRPr lang="zh-CN" altLang="en-US" sz="2400">
              <a:solidFill>
                <a:srgbClr val="FF0000"/>
              </a:solidFill>
            </a:endParaRPr>
          </a:p>
          <a:p>
            <a:r>
              <a:rPr lang="zh-CN" altLang="en-US" sz="2400"/>
              <a:t>=to have an effect/no effect on sb/sth 有（或没有、有些等）作用，关系，影响</a:t>
            </a:r>
            <a:endParaRPr lang="zh-CN" altLang="en-US" sz="2400"/>
          </a:p>
        </p:txBody>
      </p:sp>
      <p:sp>
        <p:nvSpPr>
          <p:cNvPr id="9" name="文本框 8"/>
          <p:cNvSpPr txBox="1"/>
          <p:nvPr/>
        </p:nvSpPr>
        <p:spPr>
          <a:xfrm>
            <a:off x="3447415" y="2033905"/>
            <a:ext cx="7820660" cy="2312035"/>
          </a:xfrm>
          <a:prstGeom prst="rect">
            <a:avLst/>
          </a:prstGeom>
          <a:noFill/>
        </p:spPr>
        <p:txBody>
          <a:bodyPr wrap="square" rtlCol="0">
            <a:spAutoFit/>
          </a:bodyPr>
          <a:p>
            <a:r>
              <a:rPr lang="en-US" altLang="zh-CN" sz="2400">
                <a:latin typeface="微软雅黑" panose="020B0503020204020204" charset="-122"/>
                <a:ea typeface="微软雅黑" panose="020B0503020204020204" charset="-122"/>
                <a:sym typeface="+mn-ea"/>
              </a:rPr>
              <a:t>1)</a:t>
            </a:r>
            <a:r>
              <a:rPr lang="zh-CN" altLang="en-US" sz="2400">
                <a:latin typeface="微软雅黑" panose="020B0503020204020204" charset="-122"/>
                <a:ea typeface="微软雅黑" panose="020B0503020204020204" charset="-122"/>
                <a:sym typeface="+mn-ea"/>
              </a:rPr>
              <a:t>这场雨对比赛没多大影响。</a:t>
            </a:r>
            <a:endParaRPr lang="zh-CN" altLang="en-US" sz="2400">
              <a:latin typeface="微软雅黑" panose="020B0503020204020204" charset="-122"/>
              <a:ea typeface="微软雅黑" panose="020B0503020204020204" charset="-122"/>
            </a:endParaRPr>
          </a:p>
          <a:p>
            <a:r>
              <a:rPr lang="en-US" altLang="zh-CN" sz="2400">
                <a:latin typeface="微软雅黑" panose="020B0503020204020204" charset="-122"/>
                <a:ea typeface="微软雅黑" panose="020B0503020204020204" charset="-122"/>
                <a:sym typeface="+mn-ea"/>
              </a:rPr>
              <a:t>2)</a:t>
            </a:r>
            <a:r>
              <a:rPr lang="zh-CN" altLang="en-US" sz="2400">
                <a:latin typeface="微软雅黑" panose="020B0503020204020204" charset="-122"/>
                <a:ea typeface="微软雅黑" panose="020B0503020204020204" charset="-122"/>
                <a:sym typeface="+mn-ea"/>
              </a:rPr>
              <a:t>你能否得到这工作应该与你的年龄无关。</a:t>
            </a:r>
            <a:endParaRPr lang="zh-CN" altLang="en-US" sz="2400">
              <a:latin typeface="微软雅黑" panose="020B0503020204020204" charset="-122"/>
              <a:ea typeface="微软雅黑" panose="020B0503020204020204" charset="-122"/>
            </a:endParaRPr>
          </a:p>
          <a:p>
            <a:r>
              <a:rPr lang="en-US" altLang="zh-CN" sz="2400">
                <a:latin typeface="微软雅黑" panose="020B0503020204020204" charset="-122"/>
                <a:ea typeface="微软雅黑" panose="020B0503020204020204" charset="-122"/>
                <a:sym typeface="+mn-ea"/>
              </a:rPr>
              <a:t>3)</a:t>
            </a:r>
            <a:r>
              <a:rPr lang="zh-CN" altLang="en-US" sz="2400">
                <a:latin typeface="微软雅黑" panose="020B0503020204020204" charset="-122"/>
                <a:ea typeface="微软雅黑" panose="020B0503020204020204" charset="-122"/>
                <a:sym typeface="+mn-ea"/>
              </a:rPr>
              <a:t>转学对我的一生有着重大影响。</a:t>
            </a:r>
            <a:endParaRPr lang="zh-CN" altLang="en-US" sz="2400">
              <a:latin typeface="微软雅黑" panose="020B0503020204020204" charset="-122"/>
              <a:ea typeface="微软雅黑" panose="020B0503020204020204" charset="-122"/>
            </a:endParaRPr>
          </a:p>
          <a:p>
            <a:r>
              <a:rPr lang="en-US" altLang="zh-CN" sz="2400">
                <a:latin typeface="微软雅黑" panose="020B0503020204020204" charset="-122"/>
                <a:ea typeface="微软雅黑" panose="020B0503020204020204" charset="-122"/>
                <a:sym typeface="+mn-ea"/>
              </a:rPr>
              <a:t>4)</a:t>
            </a:r>
            <a:r>
              <a:rPr lang="zh-CN" altLang="en-US" sz="2400">
                <a:latin typeface="微软雅黑" panose="020B0503020204020204" charset="-122"/>
                <a:ea typeface="微软雅黑" panose="020B0503020204020204" charset="-122"/>
                <a:sym typeface="+mn-ea"/>
              </a:rPr>
              <a:t>他知不知道有什么关系吗？</a:t>
            </a:r>
            <a:endParaRPr lang="zh-CN" altLang="en-US" sz="2400">
              <a:latin typeface="微软雅黑" panose="020B0503020204020204" charset="-122"/>
              <a:ea typeface="微软雅黑" panose="020B0503020204020204" charset="-122"/>
            </a:endParaRPr>
          </a:p>
          <a:p>
            <a:r>
              <a:rPr lang="en-US" altLang="zh-CN" sz="2400">
                <a:latin typeface="微软雅黑" panose="020B0503020204020204" charset="-122"/>
                <a:ea typeface="微软雅黑" panose="020B0503020204020204" charset="-122"/>
                <a:sym typeface="+mn-ea"/>
              </a:rPr>
              <a:t>5)</a:t>
            </a:r>
            <a:r>
              <a:rPr lang="zh-CN" altLang="en-US" sz="2400">
                <a:latin typeface="微软雅黑" panose="020B0503020204020204" charset="-122"/>
                <a:ea typeface="微软雅黑" panose="020B0503020204020204" charset="-122"/>
                <a:sym typeface="+mn-ea"/>
              </a:rPr>
              <a:t>我认为颜色无关紧要。</a:t>
            </a:r>
            <a:endParaRPr lang="zh-CN" altLang="en-US" sz="2400">
              <a:latin typeface="微软雅黑" panose="020B0503020204020204" charset="-122"/>
              <a:ea typeface="微软雅黑" panose="020B0503020204020204" charset="-122"/>
            </a:endParaRPr>
          </a:p>
          <a:p>
            <a:r>
              <a:rPr lang="en-US" altLang="zh-CN" sz="2400">
                <a:latin typeface="微软雅黑" panose="020B0503020204020204" charset="-122"/>
                <a:ea typeface="微软雅黑" panose="020B0503020204020204" charset="-122"/>
                <a:sym typeface="+mn-ea"/>
              </a:rPr>
              <a:t>6)</a:t>
            </a:r>
            <a:r>
              <a:rPr lang="zh-CN" altLang="en-US" sz="2400">
                <a:latin typeface="微软雅黑" panose="020B0503020204020204" charset="-122"/>
                <a:ea typeface="微软雅黑" panose="020B0503020204020204" charset="-122"/>
                <a:sym typeface="+mn-ea"/>
              </a:rPr>
              <a:t>“我们星期五还是星期六去？” “（我）无所谓。”</a:t>
            </a:r>
            <a:endParaRPr lang="zh-CN" altLang="en-US" sz="2400">
              <a:latin typeface="微软雅黑" panose="020B0503020204020204" charset="-122"/>
              <a:ea typeface="微软雅黑" panose="020B0503020204020204" charset="-122"/>
            </a:endParaRPr>
          </a:p>
        </p:txBody>
      </p:sp>
      <p:sp>
        <p:nvSpPr>
          <p:cNvPr id="10" name="文本框 9"/>
          <p:cNvSpPr txBox="1"/>
          <p:nvPr/>
        </p:nvSpPr>
        <p:spPr>
          <a:xfrm>
            <a:off x="88900" y="4234815"/>
            <a:ext cx="12094210" cy="2677795"/>
          </a:xfrm>
          <a:prstGeom prst="rect">
            <a:avLst/>
          </a:prstGeom>
          <a:noFill/>
        </p:spPr>
        <p:txBody>
          <a:bodyPr wrap="square" rtlCol="0">
            <a:spAutoFit/>
          </a:bodyPr>
          <a:p>
            <a:r>
              <a:rPr lang="en-US" altLang="zh-CN" sz="2400">
                <a:solidFill>
                  <a:srgbClr val="002060"/>
                </a:solidFill>
                <a:latin typeface="微软雅黑" panose="020B0503020204020204" charset="-122"/>
                <a:ea typeface="微软雅黑" panose="020B0503020204020204" charset="-122"/>
                <a:sym typeface="+mn-ea"/>
              </a:rPr>
              <a:t>1)</a:t>
            </a:r>
            <a:r>
              <a:rPr lang="zh-CN" altLang="en-US" sz="2400">
                <a:solidFill>
                  <a:srgbClr val="002060"/>
                </a:solidFill>
                <a:latin typeface="微软雅黑" panose="020B0503020204020204" charset="-122"/>
                <a:ea typeface="微软雅黑" panose="020B0503020204020204" charset="-122"/>
                <a:sym typeface="+mn-ea"/>
              </a:rPr>
              <a:t>The rain didn't make much difference to the game.</a:t>
            </a:r>
            <a:endParaRPr lang="zh-CN" altLang="en-US" sz="2400">
              <a:solidFill>
                <a:srgbClr val="002060"/>
              </a:solidFill>
              <a:latin typeface="微软雅黑" panose="020B0503020204020204" charset="-122"/>
              <a:ea typeface="微软雅黑" panose="020B0503020204020204" charset="-122"/>
              <a:sym typeface="+mn-ea"/>
            </a:endParaRPr>
          </a:p>
          <a:p>
            <a:r>
              <a:rPr lang="en-US" altLang="zh-CN" sz="2400">
                <a:solidFill>
                  <a:srgbClr val="002060"/>
                </a:solidFill>
                <a:latin typeface="微软雅黑" panose="020B0503020204020204" charset="-122"/>
                <a:ea typeface="微软雅黑" panose="020B0503020204020204" charset="-122"/>
                <a:sym typeface="+mn-ea"/>
              </a:rPr>
              <a:t>2)</a:t>
            </a:r>
            <a:r>
              <a:rPr lang="zh-CN" altLang="en-US" sz="2400">
                <a:solidFill>
                  <a:srgbClr val="002060"/>
                </a:solidFill>
                <a:latin typeface="微软雅黑" panose="020B0503020204020204" charset="-122"/>
                <a:ea typeface="微软雅黑" panose="020B0503020204020204" charset="-122"/>
                <a:sym typeface="+mn-ea"/>
              </a:rPr>
              <a:t>Your age shouldn't make any difference to whether you get the job or not.</a:t>
            </a:r>
            <a:endParaRPr lang="zh-CN" altLang="en-US" sz="2400">
              <a:solidFill>
                <a:srgbClr val="002060"/>
              </a:solidFill>
              <a:latin typeface="微软雅黑" panose="020B0503020204020204" charset="-122"/>
              <a:ea typeface="微软雅黑" panose="020B0503020204020204" charset="-122"/>
              <a:sym typeface="+mn-ea"/>
            </a:endParaRPr>
          </a:p>
          <a:p>
            <a:r>
              <a:rPr lang="en-US" altLang="zh-CN" sz="2400">
                <a:solidFill>
                  <a:srgbClr val="002060"/>
                </a:solidFill>
                <a:latin typeface="微软雅黑" panose="020B0503020204020204" charset="-122"/>
                <a:ea typeface="微软雅黑" panose="020B0503020204020204" charset="-122"/>
                <a:sym typeface="+mn-ea"/>
              </a:rPr>
              <a:t>3)</a:t>
            </a:r>
            <a:r>
              <a:rPr lang="zh-CN" altLang="en-US" sz="2400">
                <a:solidFill>
                  <a:srgbClr val="002060"/>
                </a:solidFill>
                <a:latin typeface="微软雅黑" panose="020B0503020204020204" charset="-122"/>
                <a:ea typeface="微软雅黑" panose="020B0503020204020204" charset="-122"/>
                <a:sym typeface="+mn-ea"/>
              </a:rPr>
              <a:t>Changing schools made a big difference to my life.</a:t>
            </a:r>
            <a:endParaRPr lang="zh-CN" altLang="en-US" sz="2400">
              <a:solidFill>
                <a:srgbClr val="002060"/>
              </a:solidFill>
              <a:latin typeface="微软雅黑" panose="020B0503020204020204" charset="-122"/>
              <a:ea typeface="微软雅黑" panose="020B0503020204020204" charset="-122"/>
              <a:sym typeface="+mn-ea"/>
            </a:endParaRPr>
          </a:p>
          <a:p>
            <a:r>
              <a:rPr lang="en-US" altLang="zh-CN" sz="2400">
                <a:solidFill>
                  <a:srgbClr val="002060"/>
                </a:solidFill>
                <a:latin typeface="微软雅黑" panose="020B0503020204020204" charset="-122"/>
                <a:ea typeface="微软雅黑" panose="020B0503020204020204" charset="-122"/>
                <a:sym typeface="+mn-ea"/>
              </a:rPr>
              <a:t>4)</a:t>
            </a:r>
            <a:r>
              <a:rPr lang="zh-CN" altLang="en-US" sz="2400">
                <a:solidFill>
                  <a:srgbClr val="002060"/>
                </a:solidFill>
                <a:latin typeface="微软雅黑" panose="020B0503020204020204" charset="-122"/>
                <a:ea typeface="微软雅黑" panose="020B0503020204020204" charset="-122"/>
                <a:sym typeface="+mn-ea"/>
              </a:rPr>
              <a:t>What difference will it make if he knows or not?</a:t>
            </a:r>
            <a:endParaRPr lang="zh-CN" altLang="en-US" sz="2400">
              <a:solidFill>
                <a:srgbClr val="002060"/>
              </a:solidFill>
              <a:latin typeface="微软雅黑" panose="020B0503020204020204" charset="-122"/>
              <a:ea typeface="微软雅黑" panose="020B0503020204020204" charset="-122"/>
              <a:sym typeface="+mn-ea"/>
            </a:endParaRPr>
          </a:p>
          <a:p>
            <a:r>
              <a:rPr lang="en-US" altLang="zh-CN" sz="2400">
                <a:solidFill>
                  <a:srgbClr val="002060"/>
                </a:solidFill>
                <a:latin typeface="微软雅黑" panose="020B0503020204020204" charset="-122"/>
                <a:ea typeface="微软雅黑" panose="020B0503020204020204" charset="-122"/>
                <a:sym typeface="+mn-ea"/>
              </a:rPr>
              <a:t>5)</a:t>
            </a:r>
            <a:r>
              <a:rPr lang="zh-CN" altLang="en-US" sz="2400">
                <a:solidFill>
                  <a:srgbClr val="002060"/>
                </a:solidFill>
                <a:latin typeface="微软雅黑" panose="020B0503020204020204" charset="-122"/>
                <a:ea typeface="微软雅黑" panose="020B0503020204020204" charset="-122"/>
                <a:sym typeface="+mn-ea"/>
              </a:rPr>
              <a:t>I don't think it makes a lot of difference what colour it is (= it is not important).</a:t>
            </a:r>
            <a:endParaRPr lang="zh-CN" altLang="en-US" sz="2400">
              <a:solidFill>
                <a:srgbClr val="002060"/>
              </a:solidFill>
              <a:latin typeface="微软雅黑" panose="020B0503020204020204" charset="-122"/>
              <a:ea typeface="微软雅黑" panose="020B0503020204020204" charset="-122"/>
              <a:sym typeface="+mn-ea"/>
            </a:endParaRPr>
          </a:p>
          <a:p>
            <a:r>
              <a:rPr lang="en-US" altLang="zh-CN" sz="2400">
                <a:solidFill>
                  <a:srgbClr val="002060"/>
                </a:solidFill>
                <a:latin typeface="微软雅黑" panose="020B0503020204020204" charset="-122"/>
                <a:ea typeface="微软雅黑" panose="020B0503020204020204" charset="-122"/>
                <a:sym typeface="+mn-ea"/>
              </a:rPr>
              <a:t>6)</a:t>
            </a:r>
            <a:r>
              <a:rPr lang="zh-CN" altLang="en-US" sz="2400">
                <a:solidFill>
                  <a:srgbClr val="002060"/>
                </a:solidFill>
                <a:latin typeface="微软雅黑" panose="020B0503020204020204" charset="-122"/>
                <a:ea typeface="微软雅黑" panose="020B0503020204020204" charset="-122"/>
                <a:sym typeface="+mn-ea"/>
              </a:rPr>
              <a:t>'Shall we go on Friday or Saturday?' 'It makes no difference (to me).'</a:t>
            </a:r>
            <a:endParaRPr lang="zh-CN" altLang="en-US" sz="2400">
              <a:solidFill>
                <a:srgbClr val="002060"/>
              </a:solidFill>
              <a:latin typeface="微软雅黑" panose="020B0503020204020204" charset="-122"/>
              <a:ea typeface="微软雅黑" panose="020B0503020204020204" charset="-122"/>
              <a:sym typeface="+mn-ea"/>
            </a:endParaRPr>
          </a:p>
          <a:p>
            <a:endParaRPr lang="zh-CN" altLang="en-US" sz="2400">
              <a:solidFill>
                <a:srgbClr val="002060"/>
              </a:solidFill>
              <a:latin typeface="微软雅黑" panose="020B0503020204020204" charset="-122"/>
              <a:ea typeface="微软雅黑" panose="020B0503020204020204" charset="-122"/>
              <a:sym typeface="+mn-ea"/>
            </a:endParaRPr>
          </a:p>
        </p:txBody>
      </p:sp>
      <p:sp>
        <p:nvSpPr>
          <p:cNvPr id="2" name="文本框 1"/>
          <p:cNvSpPr txBox="1"/>
          <p:nvPr/>
        </p:nvSpPr>
        <p:spPr>
          <a:xfrm>
            <a:off x="692785" y="2699385"/>
            <a:ext cx="1473200" cy="579120"/>
          </a:xfrm>
          <a:prstGeom prst="rect">
            <a:avLst/>
          </a:prstGeom>
          <a:noFill/>
        </p:spPr>
        <p:txBody>
          <a:bodyPr wrap="square" rtlCol="0">
            <a:spAutoFit/>
          </a:bodyPr>
          <a:p>
            <a:r>
              <a:rPr lang="zh-CN" altLang="en-US" sz="3200" b="1">
                <a:solidFill>
                  <a:srgbClr val="002060"/>
                </a:solidFill>
                <a:latin typeface="黑体" panose="02010609060101010101" charset="-122"/>
                <a:ea typeface="黑体" panose="02010609060101010101" charset="-122"/>
              </a:rPr>
              <a:t>翻译☞</a:t>
            </a:r>
            <a:endParaRPr lang="zh-CN" altLang="en-US" sz="3200" b="1">
              <a:solidFill>
                <a:srgbClr val="002060"/>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8" grpId="0"/>
      <p:bldP spid="9" grpId="0"/>
      <p:bldP spid="10"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00" name="文本框 99"/>
          <p:cNvSpPr txBox="1"/>
          <p:nvPr/>
        </p:nvSpPr>
        <p:spPr>
          <a:xfrm>
            <a:off x="48895" y="506730"/>
            <a:ext cx="12134850" cy="883920"/>
          </a:xfrm>
          <a:prstGeom prst="rect">
            <a:avLst/>
          </a:prstGeom>
          <a:noFill/>
          <a:ln w="9525">
            <a:noFill/>
          </a:ln>
        </p:spPr>
        <p:txBody>
          <a:bodyPr wrap="square">
            <a:spAutoFit/>
          </a:bodyPr>
          <a:p>
            <a:pPr marL="0" indent="0" algn="l"/>
            <a:r>
              <a:rPr sz="2600" b="0" u="none">
                <a:latin typeface="+mn-ea"/>
                <a:ea typeface="华文隶书" panose="02010800040101010101" charset="-122"/>
              </a:rPr>
              <a:t>5.Together, individuals can make a difference. We do not have to </a:t>
            </a:r>
            <a:r>
              <a:rPr sz="2600" b="0" u="none">
                <a:solidFill>
                  <a:srgbClr val="FF0000"/>
                </a:solidFill>
                <a:latin typeface="+mn-ea"/>
                <a:ea typeface="华文隶书" panose="02010800040101010101" charset="-122"/>
              </a:rPr>
              <a:t>put up with</a:t>
            </a:r>
            <a:r>
              <a:rPr sz="2600" b="0" u="none">
                <a:latin typeface="+mn-ea"/>
                <a:ea typeface="华文隶书" panose="02010800040101010101" charset="-122"/>
              </a:rPr>
              <a:t> pollution.众人拾柴火焰高。我们不必去忍受污染。</a:t>
            </a:r>
            <a:endParaRPr sz="2600" b="0" u="none">
              <a:latin typeface="+mn-ea"/>
              <a:ea typeface="华文隶书" panose="02010800040101010101" charset="-122"/>
            </a:endParaRPr>
          </a:p>
        </p:txBody>
      </p:sp>
      <p:sp>
        <p:nvSpPr>
          <p:cNvPr id="2" name="文本框 1"/>
          <p:cNvSpPr txBox="1"/>
          <p:nvPr/>
        </p:nvSpPr>
        <p:spPr>
          <a:xfrm>
            <a:off x="-8255" y="1390650"/>
            <a:ext cx="12137390" cy="880745"/>
          </a:xfrm>
          <a:prstGeom prst="rect">
            <a:avLst/>
          </a:prstGeom>
          <a:noFill/>
        </p:spPr>
        <p:txBody>
          <a:bodyPr wrap="square" rtlCol="0" anchor="t">
            <a:spAutoFit/>
          </a:bodyPr>
          <a:p>
            <a:pPr lvl="0" algn="l">
              <a:spcBef>
                <a:spcPct val="15000"/>
              </a:spcBef>
              <a:buNone/>
            </a:pPr>
            <a:r>
              <a:rPr lang="zh-CN" altLang="en-US" sz="2400" b="1">
                <a:solidFill>
                  <a:srgbClr val="002060"/>
                </a:solidFill>
                <a:sym typeface="+mn-ea"/>
              </a:rPr>
              <a:t>put up with  忍受; 忍耐; 受苦</a:t>
            </a:r>
            <a:endParaRPr lang="zh-CN" altLang="en-US" sz="2400" b="1">
              <a:solidFill>
                <a:srgbClr val="002060"/>
              </a:solidFill>
            </a:endParaRPr>
          </a:p>
          <a:p>
            <a:pPr lvl="0" algn="l">
              <a:spcBef>
                <a:spcPct val="15000"/>
              </a:spcBef>
              <a:buNone/>
            </a:pPr>
            <a:r>
              <a:rPr lang="zh-CN" altLang="en-US" sz="2400" b="1">
                <a:solidFill>
                  <a:srgbClr val="002060"/>
                </a:solidFill>
                <a:sym typeface="+mn-ea"/>
              </a:rPr>
              <a:t>That woman, as a housewife, has a lot to put up with. 作为家庭主妇, 那女人得忍受很多烦恼。</a:t>
            </a:r>
            <a:endParaRPr lang="zh-CN" altLang="en-US" sz="2400"/>
          </a:p>
        </p:txBody>
      </p:sp>
      <p:sp>
        <p:nvSpPr>
          <p:cNvPr id="5" name="文本框 4"/>
          <p:cNvSpPr txBox="1"/>
          <p:nvPr/>
        </p:nvSpPr>
        <p:spPr>
          <a:xfrm>
            <a:off x="219075" y="2685415"/>
            <a:ext cx="10706100" cy="3458845"/>
          </a:xfrm>
          <a:prstGeom prst="rect">
            <a:avLst/>
          </a:prstGeom>
          <a:noFill/>
        </p:spPr>
        <p:txBody>
          <a:bodyPr wrap="square" rtlCol="0">
            <a:spAutoFit/>
          </a:bodyPr>
          <a:p>
            <a:pPr lvl="0" algn="l">
              <a:buNone/>
            </a:pPr>
            <a:r>
              <a:rPr lang="zh-CN" altLang="en-US" sz="2400">
                <a:sym typeface="+mn-ea"/>
              </a:rPr>
              <a:t>put aside   节省(钱、时间); 储蓄;把……放在一边 </a:t>
            </a:r>
            <a:endParaRPr lang="zh-CN" altLang="en-US" sz="2400">
              <a:solidFill>
                <a:schemeClr val="tx1"/>
              </a:solidFill>
            </a:endParaRPr>
          </a:p>
          <a:p>
            <a:pPr lvl="0" algn="l">
              <a:buNone/>
            </a:pPr>
            <a:r>
              <a:rPr lang="zh-CN" altLang="en-US" sz="2400">
                <a:sym typeface="+mn-ea"/>
              </a:rPr>
              <a:t>put away   收拾起来; 储存(钱); 喝掉 </a:t>
            </a:r>
            <a:endParaRPr lang="zh-CN" altLang="en-US" sz="2400">
              <a:solidFill>
                <a:schemeClr val="tx1"/>
              </a:solidFill>
            </a:endParaRPr>
          </a:p>
          <a:p>
            <a:pPr lvl="0" algn="l">
              <a:buNone/>
            </a:pPr>
            <a:r>
              <a:rPr lang="zh-CN" altLang="en-US" sz="2400">
                <a:sym typeface="+mn-ea"/>
              </a:rPr>
              <a:t>put back    放回原处; 拖延  </a:t>
            </a:r>
            <a:endParaRPr lang="zh-CN" altLang="en-US" sz="2400">
              <a:solidFill>
                <a:schemeClr val="tx1"/>
              </a:solidFill>
            </a:endParaRPr>
          </a:p>
          <a:p>
            <a:pPr lvl="0" algn="l">
              <a:buNone/>
            </a:pPr>
            <a:r>
              <a:rPr lang="zh-CN" altLang="en-US" sz="2400">
                <a:sym typeface="+mn-ea"/>
              </a:rPr>
              <a:t>put down  写下; 记下; 控制 </a:t>
            </a:r>
            <a:endParaRPr lang="zh-CN" altLang="en-US" sz="2400">
              <a:solidFill>
                <a:schemeClr val="tx1"/>
              </a:solidFill>
            </a:endParaRPr>
          </a:p>
          <a:p>
            <a:pPr lvl="0" algn="l">
              <a:buNone/>
            </a:pPr>
            <a:r>
              <a:rPr lang="zh-CN" altLang="en-US" sz="2400">
                <a:sym typeface="+mn-ea"/>
              </a:rPr>
              <a:t>put forward  提出(意见、建议); 推荐</a:t>
            </a:r>
            <a:endParaRPr lang="zh-CN" altLang="en-US" sz="2400">
              <a:solidFill>
                <a:schemeClr val="tx1"/>
              </a:solidFill>
            </a:endParaRPr>
          </a:p>
          <a:p>
            <a:pPr lvl="0" algn="l">
              <a:buNone/>
            </a:pPr>
            <a:r>
              <a:rPr lang="zh-CN" altLang="en-US" sz="2400">
                <a:sym typeface="+mn-ea"/>
              </a:rPr>
              <a:t>put off       延期; 推迟  </a:t>
            </a:r>
            <a:endParaRPr lang="zh-CN" altLang="en-US" sz="2400">
              <a:solidFill>
                <a:schemeClr val="tx1"/>
              </a:solidFill>
            </a:endParaRPr>
          </a:p>
          <a:p>
            <a:pPr lvl="0" algn="l">
              <a:buNone/>
            </a:pPr>
            <a:r>
              <a:rPr lang="zh-CN" altLang="en-US" sz="2400">
                <a:sym typeface="+mn-ea"/>
              </a:rPr>
              <a:t>put on       假装; 增加; 上演(戏剧) </a:t>
            </a:r>
            <a:endParaRPr lang="zh-CN" altLang="en-US" sz="2400">
              <a:sym typeface="+mn-ea"/>
            </a:endParaRPr>
          </a:p>
          <a:p>
            <a:pPr lvl="0" algn="l" defTabSz="914400">
              <a:spcBef>
                <a:spcPct val="10000"/>
              </a:spcBef>
              <a:buNone/>
            </a:pPr>
            <a:r>
              <a:rPr lang="zh-CN" altLang="en-US" sz="2400">
                <a:sym typeface="+mn-ea"/>
              </a:rPr>
              <a:t>put out     熄灭; 使忧虑; 扑灭; 出版</a:t>
            </a:r>
            <a:endParaRPr lang="zh-CN" altLang="en-US" sz="2400">
              <a:solidFill>
                <a:schemeClr val="tx1"/>
              </a:solidFill>
            </a:endParaRPr>
          </a:p>
          <a:p>
            <a:pPr lvl="0" algn="l" defTabSz="914400">
              <a:spcBef>
                <a:spcPct val="10000"/>
              </a:spcBef>
              <a:buNone/>
            </a:pPr>
            <a:r>
              <a:rPr lang="zh-CN" altLang="en-US" sz="2400">
                <a:sym typeface="+mn-ea"/>
              </a:rPr>
              <a:t>put up      举起; 张开(伞); 张贴; 为……提供食宿</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2" grpId="1"/>
      <p:bldP spid="5" grpId="0"/>
      <p:bldP spid="5"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00" name="文本框 99"/>
          <p:cNvSpPr txBox="1"/>
          <p:nvPr/>
        </p:nvSpPr>
        <p:spPr>
          <a:xfrm>
            <a:off x="48895" y="506730"/>
            <a:ext cx="12134850" cy="883920"/>
          </a:xfrm>
          <a:prstGeom prst="rect">
            <a:avLst/>
          </a:prstGeom>
          <a:noFill/>
          <a:ln w="9525">
            <a:noFill/>
          </a:ln>
        </p:spPr>
        <p:txBody>
          <a:bodyPr wrap="square">
            <a:spAutoFit/>
          </a:bodyPr>
          <a:p>
            <a:pPr marL="0" indent="0" algn="l"/>
            <a:r>
              <a:rPr lang="en-US" sz="2600" b="0" u="none">
                <a:latin typeface="+mn-ea"/>
                <a:ea typeface="华文隶书" panose="02010800040101010101" charset="-122"/>
              </a:rPr>
              <a:t>6.</a:t>
            </a:r>
            <a:r>
              <a:rPr sz="2600" b="0" u="none">
                <a:latin typeface="+mn-ea"/>
                <a:ea typeface="华文隶书" panose="02010800040101010101" charset="-122"/>
              </a:rPr>
              <a:t>It is OK to leave an electrical appliance on so long as you are using it - if not, turn it off! 在用电器设备时你可以让它开着，如果不用就把它关掉！</a:t>
            </a:r>
            <a:endParaRPr sz="2600" b="0" u="none">
              <a:latin typeface="+mn-ea"/>
              <a:ea typeface="华文隶书" panose="02010800040101010101" charset="-122"/>
            </a:endParaRPr>
          </a:p>
        </p:txBody>
      </p:sp>
      <p:sp>
        <p:nvSpPr>
          <p:cNvPr id="2" name="文本框 1"/>
          <p:cNvSpPr txBox="1"/>
          <p:nvPr/>
        </p:nvSpPr>
        <p:spPr>
          <a:xfrm>
            <a:off x="-8255" y="1390650"/>
            <a:ext cx="12192000" cy="2155190"/>
          </a:xfrm>
          <a:prstGeom prst="rect">
            <a:avLst/>
          </a:prstGeom>
          <a:noFill/>
        </p:spPr>
        <p:txBody>
          <a:bodyPr wrap="square" rtlCol="0" anchor="t">
            <a:spAutoFit/>
          </a:bodyPr>
          <a:p>
            <a:pPr lvl="0" indent="0" defTabSz="913130">
              <a:spcBef>
                <a:spcPct val="10000"/>
              </a:spcBef>
            </a:pPr>
            <a:r>
              <a:rPr lang="zh-CN" altLang="en-US" sz="2600" b="1">
                <a:solidFill>
                  <a:srgbClr val="002060"/>
                </a:solidFill>
                <a:sym typeface="+mn-ea"/>
              </a:rPr>
              <a:t>As long as there is life, there is hope. 留得生命在, 不怕没希望. </a:t>
            </a:r>
            <a:endParaRPr lang="zh-CN" altLang="en-US" sz="2600" b="1">
              <a:solidFill>
                <a:srgbClr val="002060"/>
              </a:solidFill>
            </a:endParaRPr>
          </a:p>
          <a:p>
            <a:pPr lvl="0" indent="0" defTabSz="913130">
              <a:spcBef>
                <a:spcPct val="10000"/>
              </a:spcBef>
            </a:pPr>
            <a:r>
              <a:rPr lang="zh-CN" altLang="en-US" sz="2600" b="1">
                <a:solidFill>
                  <a:srgbClr val="002060"/>
                </a:solidFill>
                <a:sym typeface="+mn-ea"/>
              </a:rPr>
              <a:t>在用as /so long as连接的从句中，当其谓语为be,而主语和主句的主语相同时, 则从句的主语和be可以省略。如: </a:t>
            </a:r>
            <a:endParaRPr lang="zh-CN" altLang="en-US" sz="2600" b="1">
              <a:solidFill>
                <a:srgbClr val="002060"/>
              </a:solidFill>
            </a:endParaRPr>
          </a:p>
          <a:p>
            <a:pPr lvl="0" indent="0" defTabSz="913130">
              <a:spcBef>
                <a:spcPct val="10000"/>
              </a:spcBef>
            </a:pPr>
            <a:r>
              <a:rPr lang="zh-CN" altLang="en-US" sz="2600" b="1">
                <a:solidFill>
                  <a:srgbClr val="002060"/>
                </a:solidFill>
                <a:sym typeface="+mn-ea"/>
              </a:rPr>
              <a:t>I'm sure we are safe as long as (we are) in his care. 我深信只要在他的保护下, 我们就会平安无事。</a:t>
            </a:r>
            <a:endParaRPr lang="zh-CN" altLang="en-US" sz="2600"/>
          </a:p>
        </p:txBody>
      </p:sp>
      <p:sp>
        <p:nvSpPr>
          <p:cNvPr id="51201" name="Text Box 2"/>
          <p:cNvSpPr txBox="1"/>
          <p:nvPr/>
        </p:nvSpPr>
        <p:spPr>
          <a:xfrm>
            <a:off x="79375" y="3843655"/>
            <a:ext cx="12033885" cy="813435"/>
          </a:xfrm>
          <a:prstGeom prst="rect">
            <a:avLst/>
          </a:prstGeom>
          <a:noFill/>
          <a:ln w="9525">
            <a:noFill/>
          </a:ln>
        </p:spPr>
        <p:txBody>
          <a:bodyPr wrap="none" anchor="t"/>
          <a:p>
            <a:pPr lvl="0" algn="l">
              <a:lnSpc>
                <a:spcPct val="100000"/>
              </a:lnSpc>
              <a:buNone/>
            </a:pPr>
            <a:r>
              <a:rPr lang="zh-CN" altLang="en-US" sz="2600">
                <a:solidFill>
                  <a:schemeClr val="tx1"/>
                </a:solidFill>
              </a:rPr>
              <a:t>You can go out on condition that you wear an overcoat.</a:t>
            </a:r>
            <a:r>
              <a:rPr lang="zh-CN" altLang="en-US" sz="2600"/>
              <a:t> </a:t>
            </a:r>
            <a:r>
              <a:rPr lang="zh-CN" altLang="en-US" sz="2600">
                <a:solidFill>
                  <a:schemeClr val="tx1"/>
                </a:solidFill>
              </a:rPr>
              <a:t>= You can go out _________ you wear </a:t>
            </a:r>
            <a:endParaRPr lang="zh-CN" altLang="en-US" sz="2600">
              <a:solidFill>
                <a:schemeClr val="tx1"/>
              </a:solidFill>
            </a:endParaRPr>
          </a:p>
          <a:p>
            <a:pPr lvl="0" algn="l">
              <a:lnSpc>
                <a:spcPct val="100000"/>
              </a:lnSpc>
              <a:buNone/>
            </a:pPr>
            <a:r>
              <a:rPr lang="zh-CN" altLang="en-US" sz="2600">
                <a:solidFill>
                  <a:schemeClr val="tx1"/>
                </a:solidFill>
              </a:rPr>
              <a:t>an overcoat.</a:t>
            </a:r>
            <a:r>
              <a:rPr lang="zh-CN" altLang="en-US" sz="2600"/>
              <a:t> </a:t>
            </a:r>
            <a:endParaRPr lang="zh-CN" altLang="en-US" sz="2600"/>
          </a:p>
        </p:txBody>
      </p:sp>
      <p:sp>
        <p:nvSpPr>
          <p:cNvPr id="61443" name="Text Box 3"/>
          <p:cNvSpPr txBox="1"/>
          <p:nvPr/>
        </p:nvSpPr>
        <p:spPr>
          <a:xfrm>
            <a:off x="9868535" y="3706495"/>
            <a:ext cx="1471295" cy="457200"/>
          </a:xfrm>
          <a:prstGeom prst="rect">
            <a:avLst/>
          </a:prstGeom>
          <a:noFill/>
          <a:ln w="9525">
            <a:noFill/>
          </a:ln>
        </p:spPr>
        <p:txBody>
          <a:bodyPr wrap="square" anchor="t">
            <a:spAutoFit/>
          </a:bodyPr>
          <a:p>
            <a:pPr lvl="0" indent="0"/>
            <a:r>
              <a:rPr lang="en-US" altLang="zh-CN" sz="2400" dirty="0">
                <a:solidFill>
                  <a:srgbClr val="FF0000"/>
                </a:solidFill>
                <a:latin typeface="Times New Roman" panose="02020603050405020304" pitchFamily="18" charset="0"/>
                <a:ea typeface="宋体" panose="02010600030101010101" pitchFamily="2" charset="-122"/>
              </a:rPr>
              <a:t>as long as</a:t>
            </a:r>
            <a:endParaRPr lang="en-US" altLang="zh-CN" sz="2400" dirty="0">
              <a:solidFill>
                <a:srgbClr val="FF0000"/>
              </a:solidFill>
              <a:latin typeface="Times New Roman" panose="02020603050405020304" pitchFamily="18" charset="0"/>
              <a:ea typeface="宋体" panose="02010600030101010101" pitchFamily="2" charset="-122"/>
            </a:endParaRPr>
          </a:p>
        </p:txBody>
      </p:sp>
      <p:sp>
        <p:nvSpPr>
          <p:cNvPr id="61444" name="Text Box 4"/>
          <p:cNvSpPr txBox="1"/>
          <p:nvPr/>
        </p:nvSpPr>
        <p:spPr>
          <a:xfrm>
            <a:off x="2356168" y="4999673"/>
            <a:ext cx="7065962" cy="491490"/>
          </a:xfrm>
          <a:prstGeom prst="rect">
            <a:avLst/>
          </a:prstGeom>
          <a:noFill/>
          <a:ln w="9525">
            <a:noFill/>
          </a:ln>
        </p:spPr>
        <p:txBody>
          <a:bodyPr anchor="t">
            <a:spAutoFit/>
          </a:bodyPr>
          <a:p>
            <a:pPr lvl="0" indent="0" defTabSz="913130">
              <a:spcBef>
                <a:spcPct val="0"/>
              </a:spcBef>
            </a:pPr>
            <a:r>
              <a:rPr lang="zh-CN" altLang="en-US" sz="2600" b="1">
                <a:solidFill>
                  <a:srgbClr val="002060"/>
                </a:solidFill>
              </a:rPr>
              <a:t>只要你开心, 你做什么都没关系。</a:t>
            </a:r>
            <a:endParaRPr lang="zh-CN" altLang="en-US" sz="2600" dirty="0">
              <a:solidFill>
                <a:schemeClr val="tx1"/>
              </a:solidFill>
              <a:latin typeface="Times New Roman" panose="02020603050405020304" pitchFamily="18" charset="0"/>
              <a:ea typeface="宋体" panose="02010600030101010101" pitchFamily="2" charset="-122"/>
            </a:endParaRPr>
          </a:p>
        </p:txBody>
      </p:sp>
      <p:sp>
        <p:nvSpPr>
          <p:cNvPr id="61445" name="Rectangle 5"/>
          <p:cNvSpPr/>
          <p:nvPr/>
        </p:nvSpPr>
        <p:spPr>
          <a:xfrm>
            <a:off x="70485" y="5582920"/>
            <a:ext cx="9933305" cy="491490"/>
          </a:xfrm>
          <a:prstGeom prst="rect">
            <a:avLst/>
          </a:prstGeom>
          <a:noFill/>
          <a:ln w="9525">
            <a:noFill/>
          </a:ln>
        </p:spPr>
        <p:txBody>
          <a:bodyPr wrap="square" anchor="t">
            <a:spAutoFit/>
          </a:bodyPr>
          <a:p>
            <a:pPr lvl="0" indent="0"/>
            <a:r>
              <a:rPr lang="zh-CN" altLang="en-US" sz="2600"/>
              <a:t>As long as you </a:t>
            </a:r>
            <a:r>
              <a:rPr lang="zh-CN" altLang="en-US" sz="2600">
                <a:solidFill>
                  <a:schemeClr val="tx1"/>
                </a:solidFill>
              </a:rPr>
              <a:t>are happy, it doesn</a:t>
            </a:r>
            <a:r>
              <a:rPr lang="en-US" altLang="zh-CN" sz="2600">
                <a:solidFill>
                  <a:schemeClr val="tx1"/>
                </a:solidFill>
              </a:rPr>
              <a:t>'</a:t>
            </a:r>
            <a:r>
              <a:rPr lang="zh-CN" altLang="en-US" sz="2600">
                <a:solidFill>
                  <a:schemeClr val="tx1"/>
                </a:solidFill>
              </a:rPr>
              <a:t>t matter what you do.</a:t>
            </a:r>
            <a:endParaRPr lang="zh-CN" altLang="en-US" sz="2600">
              <a:solidFill>
                <a:schemeClr val="tx1"/>
              </a:solidFill>
            </a:endParaRPr>
          </a:p>
        </p:txBody>
      </p:sp>
      <p:sp>
        <p:nvSpPr>
          <p:cNvPr id="10" name="文本框 9"/>
          <p:cNvSpPr txBox="1"/>
          <p:nvPr/>
        </p:nvSpPr>
        <p:spPr>
          <a:xfrm>
            <a:off x="235585" y="4912360"/>
            <a:ext cx="1473200" cy="579120"/>
          </a:xfrm>
          <a:prstGeom prst="rect">
            <a:avLst/>
          </a:prstGeom>
          <a:noFill/>
        </p:spPr>
        <p:txBody>
          <a:bodyPr wrap="square" rtlCol="0">
            <a:spAutoFit/>
          </a:bodyPr>
          <a:p>
            <a:r>
              <a:rPr lang="zh-CN" altLang="en-US" sz="3200" b="1">
                <a:solidFill>
                  <a:srgbClr val="002060"/>
                </a:solidFill>
                <a:latin typeface="黑体" panose="02010609060101010101" charset="-122"/>
                <a:ea typeface="黑体" panose="02010609060101010101" charset="-122"/>
              </a:rPr>
              <a:t>翻译☞</a:t>
            </a:r>
            <a:endParaRPr lang="zh-CN" altLang="en-US" sz="3200" b="1">
              <a:solidFill>
                <a:srgbClr val="002060"/>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01"/>
                                        </p:tgtEl>
                                        <p:attrNameLst>
                                          <p:attrName>style.visibility</p:attrName>
                                        </p:attrNameLst>
                                      </p:cBhvr>
                                      <p:to>
                                        <p:strVal val="visible"/>
                                      </p:to>
                                    </p:set>
                                    <p:anim calcmode="lin" valueType="num">
                                      <p:cBhvr additive="base">
                                        <p:cTn id="19" dur="500" fill="hold"/>
                                        <p:tgtEl>
                                          <p:spTgt spid="51201"/>
                                        </p:tgtEl>
                                        <p:attrNameLst>
                                          <p:attrName>ppt_x</p:attrName>
                                        </p:attrNameLst>
                                      </p:cBhvr>
                                      <p:tavLst>
                                        <p:tav tm="0">
                                          <p:val>
                                            <p:strVal val="1+#ppt_w/2"/>
                                          </p:val>
                                        </p:tav>
                                        <p:tav tm="100000">
                                          <p:val>
                                            <p:strVal val="#ppt_x"/>
                                          </p:val>
                                        </p:tav>
                                      </p:tavLst>
                                    </p:anim>
                                    <p:anim calcmode="lin" valueType="num">
                                      <p:cBhvr additive="base">
                                        <p:cTn id="20" dur="500" fill="hold"/>
                                        <p:tgtEl>
                                          <p:spTgt spid="512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1443"/>
                                        </p:tgtEl>
                                        <p:attrNameLst>
                                          <p:attrName>style.visibility</p:attrName>
                                        </p:attrNameLst>
                                      </p:cBhvr>
                                      <p:to>
                                        <p:strVal val="visible"/>
                                      </p:to>
                                    </p:set>
                                    <p:animEffect transition="in" filter="box(in)">
                                      <p:cBhvr>
                                        <p:cTn id="25" dur="500"/>
                                        <p:tgtEl>
                                          <p:spTgt spid="6144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1444"/>
                                        </p:tgtEl>
                                        <p:attrNameLst>
                                          <p:attrName>style.visibility</p:attrName>
                                        </p:attrNameLst>
                                      </p:cBhvr>
                                      <p:to>
                                        <p:strVal val="visible"/>
                                      </p:to>
                                    </p:set>
                                    <p:animEffect transition="in" filter="wipe(left)">
                                      <p:cBhvr>
                                        <p:cTn id="36" dur="500"/>
                                        <p:tgtEl>
                                          <p:spTgt spid="6144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1445"/>
                                        </p:tgtEl>
                                        <p:attrNameLst>
                                          <p:attrName>style.visibility</p:attrName>
                                        </p:attrNameLst>
                                      </p:cBhvr>
                                      <p:to>
                                        <p:strVal val="visible"/>
                                      </p:to>
                                    </p:set>
                                    <p:animEffect transition="in" filter="wipe(left)">
                                      <p:cBhvr>
                                        <p:cTn id="41"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1443" grpId="0"/>
      <p:bldP spid="61444" grpId="0"/>
      <p:bldP spid="61445" grpId="0"/>
      <p:bldP spid="2" grpId="0"/>
      <p:bldP spid="51201"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00" name="文本框 99"/>
          <p:cNvSpPr txBox="1"/>
          <p:nvPr/>
        </p:nvSpPr>
        <p:spPr>
          <a:xfrm>
            <a:off x="48895" y="506730"/>
            <a:ext cx="12134850" cy="1280160"/>
          </a:xfrm>
          <a:prstGeom prst="rect">
            <a:avLst/>
          </a:prstGeom>
          <a:noFill/>
          <a:ln w="9525">
            <a:noFill/>
          </a:ln>
        </p:spPr>
        <p:txBody>
          <a:bodyPr wrap="square">
            <a:spAutoFit/>
          </a:bodyPr>
          <a:p>
            <a:pPr marL="0" indent="0" algn="l"/>
            <a:r>
              <a:rPr lang="en-US" sz="2600" b="0" u="none">
                <a:latin typeface="+mn-ea"/>
                <a:ea typeface="华文隶书" panose="02010800040101010101" charset="-122"/>
              </a:rPr>
              <a:t>7.</a:t>
            </a:r>
            <a:r>
              <a:rPr sz="2600" b="0" u="none">
                <a:latin typeface="+mn-ea"/>
                <a:ea typeface="华文隶书" panose="02010800040101010101" charset="-122"/>
              </a:rPr>
              <a:t>Get your parents to buy things that are economical with energy - this includes cars as well as smaller things like fridges and microwaves.劝你的父母去买那些节约能源的产品，包括汽车和像冰箱、微波炉之类的小件东西。</a:t>
            </a:r>
            <a:endParaRPr sz="2600" b="0" u="none">
              <a:latin typeface="+mn-ea"/>
              <a:ea typeface="华文隶书" panose="02010800040101010101" charset="-122"/>
            </a:endParaRPr>
          </a:p>
        </p:txBody>
      </p:sp>
      <p:sp>
        <p:nvSpPr>
          <p:cNvPr id="2" name="文本框 1"/>
          <p:cNvSpPr txBox="1"/>
          <p:nvPr/>
        </p:nvSpPr>
        <p:spPr>
          <a:xfrm>
            <a:off x="48895" y="1786890"/>
            <a:ext cx="12192000" cy="4443730"/>
          </a:xfrm>
          <a:prstGeom prst="rect">
            <a:avLst/>
          </a:prstGeom>
          <a:noFill/>
        </p:spPr>
        <p:txBody>
          <a:bodyPr wrap="square" rtlCol="0" anchor="t">
            <a:spAutoFit/>
          </a:bodyPr>
          <a:p>
            <a:pPr lvl="0" indent="0" defTabSz="913130">
              <a:spcBef>
                <a:spcPct val="10000"/>
              </a:spcBef>
            </a:pPr>
            <a:r>
              <a:rPr lang="zh-CN" altLang="en-US" sz="2400" b="1">
                <a:solidFill>
                  <a:srgbClr val="FF0000"/>
                </a:solidFill>
                <a:sym typeface="+mn-ea"/>
              </a:rPr>
              <a:t>economical:</a:t>
            </a:r>
            <a:r>
              <a:rPr lang="zh-CN" altLang="en-US" sz="2400" b="1">
                <a:solidFill>
                  <a:srgbClr val="002060"/>
                </a:solidFill>
                <a:sym typeface="+mn-ea"/>
              </a:rPr>
              <a:t>providing good service or value in relation to the amount of time or money spent 经济的；实惠的</a:t>
            </a:r>
            <a:endParaRPr lang="zh-CN" altLang="en-US" sz="2400" b="1">
              <a:solidFill>
                <a:srgbClr val="002060"/>
              </a:solidFill>
              <a:sym typeface="+mn-ea"/>
            </a:endParaRPr>
          </a:p>
          <a:p>
            <a:pPr lvl="0" indent="0" defTabSz="913130">
              <a:spcBef>
                <a:spcPct val="10000"/>
              </a:spcBef>
            </a:pPr>
            <a:r>
              <a:rPr lang="zh-CN" altLang="en-US" sz="2400" b="1">
                <a:solidFill>
                  <a:srgbClr val="002060"/>
                </a:solidFill>
                <a:sym typeface="+mn-ea"/>
              </a:rPr>
              <a:t>an economical car to run (= one that does not use too much petrol/gas)节油型汽车</a:t>
            </a:r>
            <a:endParaRPr lang="zh-CN" altLang="en-US" sz="2400" b="1">
              <a:solidFill>
                <a:srgbClr val="002060"/>
              </a:solidFill>
              <a:sym typeface="+mn-ea"/>
            </a:endParaRPr>
          </a:p>
          <a:p>
            <a:pPr lvl="0" indent="0" defTabSz="913130">
              <a:spcBef>
                <a:spcPct val="10000"/>
              </a:spcBef>
            </a:pPr>
            <a:r>
              <a:rPr lang="zh-CN" altLang="en-US" sz="2400" b="1">
                <a:solidFill>
                  <a:srgbClr val="002060"/>
                </a:solidFill>
                <a:sym typeface="+mn-ea"/>
              </a:rPr>
              <a:t>It would be more economical to buy the bigger size.买尺寸大点的更实惠。</a:t>
            </a:r>
            <a:endParaRPr lang="zh-CN" altLang="en-US" sz="2400" b="1">
              <a:solidFill>
                <a:srgbClr val="002060"/>
              </a:solidFill>
              <a:sym typeface="+mn-ea"/>
            </a:endParaRPr>
          </a:p>
          <a:p>
            <a:pPr lvl="0" indent="0" defTabSz="913130">
              <a:spcBef>
                <a:spcPct val="10000"/>
              </a:spcBef>
            </a:pPr>
            <a:endParaRPr lang="zh-CN" altLang="en-US" sz="2400" b="1">
              <a:solidFill>
                <a:srgbClr val="002060"/>
              </a:solidFill>
              <a:sym typeface="+mn-ea"/>
            </a:endParaRPr>
          </a:p>
          <a:p>
            <a:pPr lvl="0" indent="0" defTabSz="913130">
              <a:spcBef>
                <a:spcPct val="10000"/>
              </a:spcBef>
            </a:pPr>
            <a:r>
              <a:rPr lang="zh-CN" altLang="en-US" sz="2400" b="1">
                <a:solidFill>
                  <a:srgbClr val="002060"/>
                </a:solidFill>
                <a:sym typeface="+mn-ea"/>
              </a:rPr>
              <a:t>using no more of sth than is necessary 节俭的；节约的；简洁的</a:t>
            </a:r>
            <a:endParaRPr lang="zh-CN" altLang="en-US" sz="2400" b="1">
              <a:solidFill>
                <a:srgbClr val="002060"/>
              </a:solidFill>
              <a:sym typeface="+mn-ea"/>
            </a:endParaRPr>
          </a:p>
          <a:p>
            <a:pPr lvl="0" indent="0" defTabSz="913130">
              <a:spcBef>
                <a:spcPct val="10000"/>
              </a:spcBef>
            </a:pPr>
            <a:r>
              <a:rPr lang="zh-CN" altLang="en-US" sz="2400" b="1">
                <a:solidFill>
                  <a:srgbClr val="002060"/>
                </a:solidFill>
                <a:sym typeface="+mn-ea"/>
              </a:rPr>
              <a:t>an economical use of space节约利用空间</a:t>
            </a:r>
            <a:endParaRPr lang="zh-CN" altLang="en-US" sz="2400" b="1">
              <a:solidFill>
                <a:srgbClr val="002060"/>
              </a:solidFill>
              <a:sym typeface="+mn-ea"/>
            </a:endParaRPr>
          </a:p>
          <a:p>
            <a:pPr lvl="0" indent="0" defTabSz="913130">
              <a:spcBef>
                <a:spcPct val="10000"/>
              </a:spcBef>
            </a:pPr>
            <a:r>
              <a:rPr lang="zh-CN" altLang="en-US" sz="2400" b="1">
                <a:solidFill>
                  <a:srgbClr val="002060"/>
                </a:solidFill>
                <a:sym typeface="+mn-ea"/>
              </a:rPr>
              <a:t>an economical prose style (= one that uses no unnecessary words)简练的散文文体</a:t>
            </a:r>
            <a:endParaRPr lang="zh-CN" altLang="en-US" sz="2400" b="1">
              <a:solidFill>
                <a:srgbClr val="002060"/>
              </a:solidFill>
              <a:sym typeface="+mn-ea"/>
            </a:endParaRPr>
          </a:p>
          <a:p>
            <a:pPr lvl="0" indent="0" defTabSz="913130">
              <a:spcBef>
                <a:spcPct val="10000"/>
              </a:spcBef>
            </a:pPr>
            <a:endParaRPr lang="zh-CN" altLang="en-US" sz="2400" b="1">
              <a:solidFill>
                <a:srgbClr val="002060"/>
              </a:solidFill>
              <a:sym typeface="+mn-ea"/>
            </a:endParaRPr>
          </a:p>
          <a:p>
            <a:pPr lvl="0" indent="0" defTabSz="913130">
              <a:spcBef>
                <a:spcPct val="10000"/>
              </a:spcBef>
            </a:pPr>
            <a:r>
              <a:rPr lang="zh-CN" altLang="en-US" sz="2400" b="1">
                <a:solidFill>
                  <a:srgbClr val="002060"/>
                </a:solidFill>
                <a:sym typeface="+mn-ea"/>
              </a:rPr>
              <a:t>not spending more money than necessary 精打细算的；省钱的</a:t>
            </a:r>
            <a:endParaRPr lang="zh-CN" altLang="en-US" sz="2400" b="1">
              <a:solidFill>
                <a:srgbClr val="002060"/>
              </a:solidFill>
              <a:sym typeface="+mn-ea"/>
            </a:endParaRPr>
          </a:p>
          <a:p>
            <a:pPr lvl="0" indent="0" defTabSz="913130">
              <a:spcBef>
                <a:spcPct val="10000"/>
              </a:spcBef>
            </a:pPr>
            <a:r>
              <a:rPr lang="zh-CN" altLang="en-US" sz="2400" b="1">
                <a:solidFill>
                  <a:srgbClr val="002060"/>
                </a:solidFill>
                <a:sym typeface="+mn-ea"/>
              </a:rPr>
              <a:t>He was economical in all areas of his life.他在生活的各个方面都精打细算。</a:t>
            </a:r>
            <a:endParaRPr lang="zh-CN" altLang="en-US" sz="2400" b="1">
              <a:solidFill>
                <a:srgbClr val="002060"/>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00" name="文本框 99"/>
          <p:cNvSpPr txBox="1"/>
          <p:nvPr/>
        </p:nvSpPr>
        <p:spPr>
          <a:xfrm>
            <a:off x="48895" y="506730"/>
            <a:ext cx="12134850" cy="1280160"/>
          </a:xfrm>
          <a:prstGeom prst="rect">
            <a:avLst/>
          </a:prstGeom>
          <a:noFill/>
          <a:ln w="9525">
            <a:noFill/>
          </a:ln>
        </p:spPr>
        <p:txBody>
          <a:bodyPr wrap="square">
            <a:spAutoFit/>
          </a:bodyPr>
          <a:p>
            <a:pPr marL="0" indent="0" algn="l"/>
            <a:r>
              <a:rPr lang="en-US" sz="2600" b="0" u="none">
                <a:latin typeface="+mn-ea"/>
                <a:ea typeface="华文隶书" panose="02010800040101010101" charset="-122"/>
              </a:rPr>
              <a:t>8.</a:t>
            </a:r>
            <a:r>
              <a:rPr sz="2600" b="0" u="none">
                <a:latin typeface="+mn-ea"/>
                <a:ea typeface="华文隶书" panose="02010800040101010101" charset="-122"/>
              </a:rPr>
              <a:t>Plant trees in your garden or your school yard, as they absorb carbon dioxide from the air and refresh your spirit when you look at them.在你的花园或校园里栽种树木，它们能吸收空气中的二氧化碳。</a:t>
            </a:r>
            <a:endParaRPr sz="2600" b="0" u="none">
              <a:latin typeface="+mn-ea"/>
              <a:ea typeface="华文隶书" panose="02010800040101010101" charset="-122"/>
            </a:endParaRPr>
          </a:p>
        </p:txBody>
      </p:sp>
      <p:sp>
        <p:nvSpPr>
          <p:cNvPr id="2" name="文本框 1"/>
          <p:cNvSpPr txBox="1"/>
          <p:nvPr/>
        </p:nvSpPr>
        <p:spPr>
          <a:xfrm>
            <a:off x="20320" y="1786890"/>
            <a:ext cx="12192000" cy="4809490"/>
          </a:xfrm>
          <a:prstGeom prst="rect">
            <a:avLst/>
          </a:prstGeom>
          <a:noFill/>
        </p:spPr>
        <p:txBody>
          <a:bodyPr wrap="square" rtlCol="0" anchor="t">
            <a:spAutoFit/>
          </a:bodyPr>
          <a:p>
            <a:pPr lvl="0" indent="0" defTabSz="913130">
              <a:spcBef>
                <a:spcPct val="10000"/>
              </a:spcBef>
            </a:pPr>
            <a:r>
              <a:rPr sz="2400">
                <a:solidFill>
                  <a:srgbClr val="FF0000"/>
                </a:solidFill>
                <a:latin typeface="+mn-ea"/>
                <a:ea typeface="华文隶书" panose="02010800040101010101" charset="-122"/>
                <a:sym typeface="+mn-ea"/>
              </a:rPr>
              <a:t>refresh</a:t>
            </a:r>
            <a:r>
              <a:rPr lang="zh-CN" altLang="en-US" sz="2400" b="1">
                <a:solidFill>
                  <a:srgbClr val="FF0000"/>
                </a:solidFill>
                <a:sym typeface="+mn-ea"/>
              </a:rPr>
              <a:t> </a:t>
            </a:r>
            <a:r>
              <a:rPr lang="zh-CN" altLang="en-US" sz="2400" b="1">
                <a:solidFill>
                  <a:srgbClr val="002060"/>
                </a:solidFill>
                <a:sym typeface="+mn-ea"/>
              </a:rPr>
              <a:t>[transitive] ~ sb/yourself to make sb feel less tired or less hot 使恢复精力；使凉爽</a:t>
            </a:r>
            <a:endParaRPr lang="zh-CN" altLang="en-US" sz="2400" b="1">
              <a:solidFill>
                <a:srgbClr val="002060"/>
              </a:solidFill>
              <a:sym typeface="+mn-ea"/>
            </a:endParaRPr>
          </a:p>
          <a:p>
            <a:pPr lvl="0" indent="0" defTabSz="913130">
              <a:spcBef>
                <a:spcPct val="10000"/>
              </a:spcBef>
            </a:pPr>
            <a:r>
              <a:rPr lang="zh-CN" altLang="en-US" sz="2400" b="1">
                <a:solidFill>
                  <a:srgbClr val="002060"/>
                </a:solidFill>
                <a:sym typeface="+mn-ea"/>
              </a:rPr>
              <a:t>The long sleep had refreshed her.一场酣睡使她重又精力充沛。</a:t>
            </a:r>
            <a:endParaRPr lang="zh-CN" altLang="en-US" sz="2400" b="1">
              <a:solidFill>
                <a:srgbClr val="002060"/>
              </a:solidFill>
              <a:sym typeface="+mn-ea"/>
            </a:endParaRPr>
          </a:p>
          <a:p>
            <a:pPr lvl="0" indent="0" defTabSz="913130">
              <a:spcBef>
                <a:spcPct val="10000"/>
              </a:spcBef>
            </a:pPr>
            <a:r>
              <a:rPr lang="zh-CN" altLang="en-US" sz="2400" b="1">
                <a:solidFill>
                  <a:srgbClr val="002060"/>
                </a:solidFill>
                <a:sym typeface="+mn-ea"/>
              </a:rPr>
              <a:t>He refreshed himself with a cool shower.他冲了个凉水澡凉快凉快。</a:t>
            </a:r>
            <a:endParaRPr lang="zh-CN" altLang="en-US" sz="2400" b="1">
              <a:solidFill>
                <a:srgbClr val="002060"/>
              </a:solidFill>
              <a:sym typeface="+mn-ea"/>
            </a:endParaRPr>
          </a:p>
          <a:p>
            <a:pPr lvl="0" indent="0" defTabSz="913130">
              <a:spcBef>
                <a:spcPct val="10000"/>
              </a:spcBef>
            </a:pPr>
            <a:endParaRPr lang="zh-CN" altLang="en-US" sz="2400" b="1">
              <a:solidFill>
                <a:srgbClr val="002060"/>
              </a:solidFill>
              <a:sym typeface="+mn-ea"/>
            </a:endParaRPr>
          </a:p>
          <a:p>
            <a:pPr lvl="0" indent="0" defTabSz="913130">
              <a:spcBef>
                <a:spcPct val="10000"/>
              </a:spcBef>
            </a:pPr>
            <a:r>
              <a:rPr lang="zh-CN" altLang="en-US" sz="2400" b="1">
                <a:solidFill>
                  <a:srgbClr val="002060"/>
                </a:solidFill>
                <a:sym typeface="+mn-ea"/>
              </a:rPr>
              <a:t> [transitive] ~ your/sb's memory to remind yourself/sb of sth, especially with the help of sth that can be seen or heard 提醒；提示；使想起</a:t>
            </a:r>
            <a:endParaRPr lang="zh-CN" altLang="en-US" sz="2400" b="1">
              <a:solidFill>
                <a:srgbClr val="002060"/>
              </a:solidFill>
              <a:sym typeface="+mn-ea"/>
            </a:endParaRPr>
          </a:p>
          <a:p>
            <a:pPr lvl="0" indent="0" defTabSz="913130">
              <a:spcBef>
                <a:spcPct val="10000"/>
              </a:spcBef>
            </a:pPr>
            <a:r>
              <a:rPr lang="zh-CN" altLang="en-US" sz="2400" b="1">
                <a:solidFill>
                  <a:srgbClr val="002060"/>
                </a:solidFill>
                <a:sym typeface="+mn-ea"/>
              </a:rPr>
              <a:t>He had to refresh his memory by looking at his notes.</a:t>
            </a:r>
            <a:endParaRPr lang="zh-CN" altLang="en-US" sz="2400" b="1">
              <a:solidFill>
                <a:srgbClr val="002060"/>
              </a:solidFill>
              <a:sym typeface="+mn-ea"/>
            </a:endParaRPr>
          </a:p>
          <a:p>
            <a:pPr lvl="0" indent="0" defTabSz="913130">
              <a:spcBef>
                <a:spcPct val="10000"/>
              </a:spcBef>
            </a:pPr>
            <a:r>
              <a:rPr lang="zh-CN" altLang="en-US" sz="2400" b="1">
                <a:solidFill>
                  <a:srgbClr val="002060"/>
                </a:solidFill>
                <a:sym typeface="+mn-ea"/>
              </a:rPr>
              <a:t>他不得不靠看笔记来提醒自己。</a:t>
            </a:r>
            <a:endParaRPr lang="zh-CN" altLang="en-US" sz="2400" b="1">
              <a:solidFill>
                <a:srgbClr val="002060"/>
              </a:solidFill>
              <a:sym typeface="+mn-ea"/>
            </a:endParaRPr>
          </a:p>
          <a:p>
            <a:pPr lvl="0" indent="0" defTabSz="913130">
              <a:spcBef>
                <a:spcPct val="10000"/>
              </a:spcBef>
            </a:pPr>
            <a:endParaRPr lang="zh-CN" altLang="en-US" sz="2400" b="1">
              <a:solidFill>
                <a:srgbClr val="002060"/>
              </a:solidFill>
              <a:sym typeface="+mn-ea"/>
            </a:endParaRPr>
          </a:p>
          <a:p>
            <a:pPr lvl="0" indent="0" defTabSz="913130">
              <a:spcBef>
                <a:spcPct val="10000"/>
              </a:spcBef>
            </a:pPr>
            <a:r>
              <a:rPr lang="zh-CN" altLang="en-US" sz="2400" b="1">
                <a:solidFill>
                  <a:srgbClr val="002060"/>
                </a:solidFill>
                <a:sym typeface="+mn-ea"/>
              </a:rPr>
              <a:t> [transitive, intransitive] ~ (sth) (computing 计算机) to make the most recent information show, for example on an Internet page 刷新（网页等）</a:t>
            </a:r>
            <a:endParaRPr lang="zh-CN" altLang="en-US" sz="2400" b="1">
              <a:solidFill>
                <a:srgbClr val="002060"/>
              </a:solidFill>
              <a:sym typeface="+mn-ea"/>
            </a:endParaRPr>
          </a:p>
          <a:p>
            <a:pPr lvl="0" indent="0" algn="l" defTabSz="913130">
              <a:spcBef>
                <a:spcPct val="10000"/>
              </a:spcBef>
            </a:pPr>
            <a:r>
              <a:rPr lang="zh-CN" altLang="en-US" sz="2400" b="1">
                <a:solidFill>
                  <a:srgbClr val="002060"/>
                </a:solidFill>
                <a:sym typeface="+mn-ea"/>
              </a:rPr>
              <a:t>Click here to refresh this document.点击此处以刷新文件。</a:t>
            </a:r>
            <a:endParaRPr lang="zh-CN" altLang="en-US" sz="2400" b="1">
              <a:solidFill>
                <a:srgbClr val="002060"/>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00" name="文本框 99"/>
          <p:cNvSpPr txBox="1"/>
          <p:nvPr/>
        </p:nvSpPr>
        <p:spPr>
          <a:xfrm>
            <a:off x="77470" y="689610"/>
            <a:ext cx="12134850" cy="488315"/>
          </a:xfrm>
          <a:prstGeom prst="rect">
            <a:avLst/>
          </a:prstGeom>
          <a:noFill/>
          <a:ln w="9525">
            <a:noFill/>
          </a:ln>
        </p:spPr>
        <p:txBody>
          <a:bodyPr wrap="square">
            <a:spAutoFit/>
          </a:bodyPr>
          <a:p>
            <a:pPr marL="0" indent="0" algn="l"/>
            <a:r>
              <a:rPr lang="en-US" sz="2600" b="0" u="none">
                <a:latin typeface="+mn-ea"/>
                <a:ea typeface="华文隶书" panose="02010800040101010101" charset="-122"/>
              </a:rPr>
              <a:t>9.</a:t>
            </a:r>
            <a:r>
              <a:rPr sz="2600" b="0" u="none">
                <a:latin typeface="+mn-ea"/>
                <a:ea typeface="华文隶书" panose="02010800040101010101" charset="-122"/>
              </a:rPr>
              <a:t>Your contribution counts!你的贡献很有价值。</a:t>
            </a:r>
            <a:endParaRPr sz="2600" b="0" u="none">
              <a:latin typeface="+mn-ea"/>
              <a:ea typeface="华文隶书" panose="02010800040101010101" charset="-122"/>
            </a:endParaRPr>
          </a:p>
        </p:txBody>
      </p:sp>
      <p:sp>
        <p:nvSpPr>
          <p:cNvPr id="2" name="文本框 1"/>
          <p:cNvSpPr txBox="1"/>
          <p:nvPr/>
        </p:nvSpPr>
        <p:spPr>
          <a:xfrm>
            <a:off x="170815" y="1791970"/>
            <a:ext cx="12192000" cy="3274060"/>
          </a:xfrm>
          <a:prstGeom prst="rect">
            <a:avLst/>
          </a:prstGeom>
          <a:noFill/>
        </p:spPr>
        <p:txBody>
          <a:bodyPr wrap="square" rtlCol="0" anchor="t">
            <a:spAutoFit/>
          </a:bodyPr>
          <a:p>
            <a:pPr lvl="0" algn="l" defTabSz="913130">
              <a:spcBef>
                <a:spcPct val="10000"/>
              </a:spcBef>
              <a:buNone/>
            </a:pPr>
            <a:r>
              <a:rPr lang="en-US" altLang="zh-CN" sz="2400" b="1">
                <a:solidFill>
                  <a:srgbClr val="FF0000"/>
                </a:solidFill>
                <a:sym typeface="+mn-ea"/>
              </a:rPr>
              <a:t>COUNT:</a:t>
            </a:r>
            <a:r>
              <a:rPr lang="zh-CN" altLang="en-US" sz="2400" b="1">
                <a:solidFill>
                  <a:srgbClr val="002060"/>
                </a:solidFill>
                <a:sym typeface="+mn-ea"/>
              </a:rPr>
              <a:t>MATTER 有重要性</a:t>
            </a:r>
            <a:endParaRPr lang="zh-CN" altLang="en-US" sz="2400" b="1">
              <a:solidFill>
                <a:srgbClr val="002060"/>
              </a:solidFill>
              <a:sym typeface="+mn-ea"/>
            </a:endParaRPr>
          </a:p>
          <a:p>
            <a:pPr lvl="0" algn="l" defTabSz="913130">
              <a:spcBef>
                <a:spcPct val="10000"/>
              </a:spcBef>
              <a:buNone/>
            </a:pPr>
            <a:r>
              <a:rPr lang="zh-CN" altLang="en-US" sz="2400" b="1">
                <a:solidFill>
                  <a:srgbClr val="002060"/>
                </a:solidFill>
                <a:sym typeface="+mn-ea"/>
              </a:rPr>
              <a:t>[intransitive] (not used in the progressive tenses 不用于进行时) to be important 重要</a:t>
            </a:r>
            <a:endParaRPr lang="zh-CN" altLang="en-US" sz="2400" b="1">
              <a:solidFill>
                <a:srgbClr val="002060"/>
              </a:solidFill>
              <a:sym typeface="+mn-ea"/>
            </a:endParaRPr>
          </a:p>
          <a:p>
            <a:pPr lvl="0" algn="l" defTabSz="913130">
              <a:spcBef>
                <a:spcPct val="10000"/>
              </a:spcBef>
              <a:buNone/>
            </a:pPr>
            <a:r>
              <a:rPr lang="zh-CN" altLang="en-US" sz="2400" b="1">
                <a:solidFill>
                  <a:srgbClr val="002060"/>
                </a:solidFill>
                <a:sym typeface="+mn-ea"/>
              </a:rPr>
              <a:t>Every point in this game counts.这场比赛每一分都很重要。</a:t>
            </a:r>
            <a:endParaRPr lang="zh-CN" altLang="en-US" sz="2400" b="1">
              <a:solidFill>
                <a:srgbClr val="002060"/>
              </a:solidFill>
              <a:sym typeface="+mn-ea"/>
            </a:endParaRPr>
          </a:p>
          <a:p>
            <a:pPr lvl="0" algn="l" defTabSz="913130">
              <a:spcBef>
                <a:spcPct val="10000"/>
              </a:spcBef>
              <a:buNone/>
            </a:pPr>
            <a:endParaRPr lang="zh-CN" altLang="en-US" sz="2400" b="1">
              <a:solidFill>
                <a:srgbClr val="002060"/>
              </a:solidFill>
              <a:sym typeface="+mn-ea"/>
            </a:endParaRPr>
          </a:p>
          <a:p>
            <a:pPr lvl="0" algn="l" defTabSz="913130">
              <a:spcBef>
                <a:spcPct val="10000"/>
              </a:spcBef>
              <a:buNone/>
            </a:pPr>
            <a:r>
              <a:rPr lang="zh-CN" altLang="en-US" sz="2400" b="1">
                <a:solidFill>
                  <a:srgbClr val="002060"/>
                </a:solidFill>
                <a:sym typeface="+mn-ea"/>
              </a:rPr>
              <a:t>It's the thought that counts (= used about a small but kind action or gift).贵在心意。</a:t>
            </a:r>
            <a:endParaRPr lang="zh-CN" altLang="en-US" sz="2400" b="1">
              <a:solidFill>
                <a:srgbClr val="002060"/>
              </a:solidFill>
              <a:sym typeface="+mn-ea"/>
            </a:endParaRPr>
          </a:p>
          <a:p>
            <a:pPr lvl="0" algn="l" defTabSz="913130">
              <a:spcBef>
                <a:spcPct val="10000"/>
              </a:spcBef>
              <a:buNone/>
            </a:pPr>
            <a:endParaRPr lang="zh-CN" altLang="en-US" sz="2400" b="1">
              <a:solidFill>
                <a:srgbClr val="002060"/>
              </a:solidFill>
              <a:sym typeface="+mn-ea"/>
            </a:endParaRPr>
          </a:p>
          <a:p>
            <a:pPr lvl="0" algn="l" defTabSz="913130">
              <a:spcBef>
                <a:spcPct val="10000"/>
              </a:spcBef>
              <a:buNone/>
            </a:pPr>
            <a:r>
              <a:rPr lang="zh-CN" altLang="en-US" sz="2400" b="1">
                <a:solidFill>
                  <a:srgbClr val="002060"/>
                </a:solidFill>
                <a:sym typeface="+mn-ea"/>
              </a:rPr>
              <a:t>~ for sth</a:t>
            </a:r>
            <a:endParaRPr lang="zh-CN" altLang="en-US" sz="2400" b="1">
              <a:solidFill>
                <a:srgbClr val="002060"/>
              </a:solidFill>
              <a:sym typeface="+mn-ea"/>
            </a:endParaRPr>
          </a:p>
          <a:p>
            <a:pPr lvl="0" algn="l" defTabSz="913130">
              <a:spcBef>
                <a:spcPct val="10000"/>
              </a:spcBef>
              <a:buNone/>
            </a:pPr>
            <a:r>
              <a:rPr lang="zh-CN" altLang="en-US" sz="2400" b="1">
                <a:solidFill>
                  <a:srgbClr val="002060"/>
                </a:solidFill>
                <a:sym typeface="+mn-ea"/>
              </a:rPr>
              <a:t>The fact that she had apologized counted for nothing with him.她已道歉，但他认为这没有用。</a:t>
            </a:r>
            <a:endParaRPr lang="zh-CN" altLang="en-US" sz="2400" b="1">
              <a:solidFill>
                <a:srgbClr val="002060"/>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00" name="文本框 99"/>
          <p:cNvSpPr txBox="1"/>
          <p:nvPr/>
        </p:nvSpPr>
        <p:spPr>
          <a:xfrm>
            <a:off x="48895" y="1878330"/>
            <a:ext cx="12134850" cy="884555"/>
          </a:xfrm>
          <a:prstGeom prst="rect">
            <a:avLst/>
          </a:prstGeom>
          <a:noFill/>
          <a:ln w="9525">
            <a:noFill/>
          </a:ln>
        </p:spPr>
        <p:txBody>
          <a:bodyPr wrap="square">
            <a:spAutoFit/>
          </a:bodyPr>
          <a:p>
            <a:pPr marL="0" indent="0" algn="l"/>
            <a:r>
              <a:rPr lang="en-US" sz="2600" b="0" u="none">
                <a:latin typeface="+mn-ea"/>
                <a:ea typeface="华文隶书" panose="02010800040101010101" charset="-122"/>
              </a:rPr>
              <a:t>10.</a:t>
            </a:r>
            <a:r>
              <a:rPr sz="2600" b="0" u="none">
                <a:latin typeface="+mn-ea"/>
                <a:ea typeface="华文隶书" panose="02010800040101010101" charset="-122"/>
              </a:rPr>
              <a:t>众所周知，由于气候变暖，环境污染以及人口的剧增，全球水资源匮乏变得日益严峻。</a:t>
            </a:r>
            <a:endParaRPr sz="2600" b="0" u="none">
              <a:latin typeface="+mn-ea"/>
              <a:ea typeface="华文隶书" panose="02010800040101010101" charset="-122"/>
            </a:endParaRPr>
          </a:p>
        </p:txBody>
      </p:sp>
      <p:sp>
        <p:nvSpPr>
          <p:cNvPr id="2" name="文本框 1"/>
          <p:cNvSpPr txBox="1"/>
          <p:nvPr/>
        </p:nvSpPr>
        <p:spPr>
          <a:xfrm>
            <a:off x="48895" y="3376930"/>
            <a:ext cx="12192000" cy="826135"/>
          </a:xfrm>
          <a:prstGeom prst="rect">
            <a:avLst/>
          </a:prstGeom>
          <a:noFill/>
        </p:spPr>
        <p:txBody>
          <a:bodyPr wrap="square" rtlCol="0" anchor="t">
            <a:spAutoFit/>
          </a:bodyPr>
          <a:p>
            <a:pPr lvl="0" algn="l" defTabSz="913130">
              <a:spcBef>
                <a:spcPct val="10000"/>
              </a:spcBef>
              <a:buNone/>
            </a:pPr>
            <a:r>
              <a:rPr sz="2400" b="1">
                <a:sym typeface="+mn-ea"/>
              </a:rPr>
              <a:t>As we all know, the global water shortage is becoming increasingly severe due to global warming, environmental pollution and the ever-increasing population.</a:t>
            </a:r>
            <a:endParaRPr sz="2400" b="1">
              <a:sym typeface="+mn-ea"/>
            </a:endParaRPr>
          </a:p>
        </p:txBody>
      </p:sp>
      <p:sp>
        <p:nvSpPr>
          <p:cNvPr id="6" name="文本框 5"/>
          <p:cNvSpPr txBox="1"/>
          <p:nvPr/>
        </p:nvSpPr>
        <p:spPr>
          <a:xfrm>
            <a:off x="48895" y="663575"/>
            <a:ext cx="3780155" cy="640080"/>
          </a:xfrm>
          <a:prstGeom prst="rect">
            <a:avLst/>
          </a:prstGeom>
          <a:noFill/>
        </p:spPr>
        <p:txBody>
          <a:bodyPr wrap="square" rtlCol="0">
            <a:spAutoFit/>
          </a:bodyPr>
          <a:p>
            <a:r>
              <a:rPr lang="zh-CN" altLang="en-US" sz="3600" b="1">
                <a:solidFill>
                  <a:srgbClr val="FF0000"/>
                </a:solidFill>
                <a:latin typeface="华文隶书" panose="02010800040101010101" charset="-122"/>
                <a:ea typeface="华文隶书" panose="02010800040101010101" charset="-122"/>
              </a:rPr>
              <a:t>研究下面句子：</a:t>
            </a:r>
            <a:endParaRPr lang="zh-CN" altLang="en-US" sz="3600" b="1">
              <a:solidFill>
                <a:srgbClr val="FF0000"/>
              </a:solidFill>
              <a:latin typeface="华文隶书" panose="02010800040101010101" charset="-122"/>
              <a:ea typeface="华文隶书"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52370"/>
            <a:ext cx="7894955" cy="553085"/>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5" name="文本框 4"/>
          <p:cNvSpPr txBox="1"/>
          <p:nvPr/>
        </p:nvSpPr>
        <p:spPr>
          <a:xfrm>
            <a:off x="-8255" y="506730"/>
            <a:ext cx="4052570" cy="2184400"/>
          </a:xfrm>
          <a:prstGeom prst="rect">
            <a:avLst/>
          </a:prstGeom>
          <a:solidFill>
            <a:schemeClr val="bg2">
              <a:lumMod val="10000"/>
            </a:schemeClr>
          </a:solidFill>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threePt" dir="t"/>
            </a:scene3d>
          </a:bodyPr>
          <a:p>
            <a:r>
              <a:rPr lang="en-US" altLang="zh-CN" sz="6600" b="1">
                <a:solidFill>
                  <a:srgbClr val="7030A0"/>
                </a:solidFill>
                <a:effectLst>
                  <a:outerShdw blurRad="38100" dist="25400" dir="5400000" algn="ctr" rotWithShape="0">
                    <a:srgbClr val="6E747A">
                      <a:alpha val="43000"/>
                    </a:srgbClr>
                  </a:outerShdw>
                </a:effectLst>
                <a:latin typeface="Comic Sans MS" panose="030F0702030302020204" charset="0"/>
              </a:rPr>
              <a:t>Global warning</a:t>
            </a:r>
            <a:r>
              <a:rPr lang="zh-CN" altLang="en-US" sz="6600" b="1">
                <a:solidFill>
                  <a:srgbClr val="7030A0"/>
                </a:solidFill>
                <a:effectLst>
                  <a:outerShdw blurRad="38100" dist="25400" dir="5400000" algn="ctr" rotWithShape="0">
                    <a:srgbClr val="6E747A">
                      <a:alpha val="43000"/>
                    </a:srgbClr>
                  </a:outerShdw>
                </a:effectLst>
                <a:latin typeface="Comic Sans MS" panose="030F0702030302020204" charset="0"/>
              </a:rPr>
              <a:t>？</a:t>
            </a:r>
            <a:endParaRPr lang="zh-CN" altLang="en-US" sz="6600" b="1">
              <a:ln w="22225">
                <a:solidFill>
                  <a:schemeClr val="accent2"/>
                </a:solidFill>
                <a:prstDash val="solid"/>
              </a:ln>
              <a:solidFill>
                <a:srgbClr val="7030A0"/>
              </a:solidFill>
              <a:effectLst>
                <a:outerShdw blurRad="38100" dist="25400" dir="5400000" algn="ctr" rotWithShape="0">
                  <a:srgbClr val="6E747A">
                    <a:alpha val="43000"/>
                  </a:srgbClr>
                </a:outerShdw>
              </a:effectLst>
              <a:latin typeface="Comic Sans MS" panose="030F0702030302020204" charset="0"/>
            </a:endParaRPr>
          </a:p>
        </p:txBody>
      </p:sp>
      <p:sp>
        <p:nvSpPr>
          <p:cNvPr id="2" name="文本框 1"/>
          <p:cNvSpPr txBox="1"/>
          <p:nvPr/>
        </p:nvSpPr>
        <p:spPr>
          <a:xfrm>
            <a:off x="7960360" y="506730"/>
            <a:ext cx="4768215" cy="2184400"/>
          </a:xfrm>
          <a:prstGeom prst="rect">
            <a:avLst/>
          </a:prstGeom>
          <a:solidFill>
            <a:schemeClr val="accent6"/>
          </a:solidFill>
        </p:spPr>
        <p:txBody>
          <a:bodyPr wrap="square" rtlCol="0">
            <a:spAutoFit/>
            <a:scene3d>
              <a:camera prst="orthographicFront"/>
              <a:lightRig rig="threePt" dir="t"/>
            </a:scene3d>
          </a:bodyPr>
          <a:p>
            <a:r>
              <a:rPr lang="en-US" altLang="zh-CN" sz="6600" b="1">
                <a:ln>
                  <a:solidFill>
                    <a:srgbClr val="FF0000"/>
                  </a:solidFill>
                </a:ln>
                <a:solidFill>
                  <a:srgbClr val="00B0F0"/>
                </a:solidFill>
                <a:effectLst>
                  <a:outerShdw blurRad="38100" dist="25400" dir="5400000" algn="ctr" rotWithShape="0">
                    <a:srgbClr val="6E747A">
                      <a:alpha val="43000"/>
                    </a:srgbClr>
                  </a:outerShdw>
                </a:effectLst>
                <a:latin typeface="Comic Sans MS" panose="030F0702030302020204" charset="0"/>
              </a:rPr>
              <a:t>Global warming</a:t>
            </a:r>
            <a:r>
              <a:rPr lang="zh-CN" altLang="en-US" sz="6600" b="1">
                <a:ln>
                  <a:solidFill>
                    <a:srgbClr val="FF0000"/>
                  </a:solidFill>
                </a:ln>
                <a:solidFill>
                  <a:srgbClr val="00B0F0"/>
                </a:solidFill>
                <a:effectLst>
                  <a:outerShdw blurRad="38100" dist="25400" dir="5400000" algn="ctr" rotWithShape="0">
                    <a:srgbClr val="6E747A">
                      <a:alpha val="43000"/>
                    </a:srgbClr>
                  </a:outerShdw>
                </a:effectLst>
                <a:latin typeface="Comic Sans MS" panose="030F0702030302020204" charset="0"/>
              </a:rPr>
              <a:t>？</a:t>
            </a:r>
            <a:r>
              <a:rPr lang="en-US" altLang="zh-CN" sz="6600" b="1" dirty="0">
                <a:latin typeface="Times New Roman" panose="02020603050405020304" pitchFamily="18" charset="0"/>
                <a:sym typeface="+mn-ea"/>
              </a:rPr>
              <a:t>   </a:t>
            </a:r>
            <a:r>
              <a:rPr lang="en-US" altLang="zh-CN" sz="3600" b="1" dirty="0">
                <a:latin typeface="Times New Roman" panose="02020603050405020304" pitchFamily="18" charset="0"/>
                <a:sym typeface="+mn-ea"/>
              </a:rPr>
              <a:t>                             </a:t>
            </a:r>
            <a:endParaRPr lang="en-US" altLang="zh-CN" sz="3600" b="1" dirty="0">
              <a:solidFill>
                <a:schemeClr val="accent5"/>
              </a:solidFill>
              <a:effectLst>
                <a:outerShdw blurRad="38100" dist="25400" dir="5400000" algn="ctr" rotWithShape="0">
                  <a:srgbClr val="6E747A">
                    <a:alpha val="43000"/>
                  </a:srgbClr>
                </a:outerShdw>
              </a:effectLst>
              <a:latin typeface="Times New Roman" panose="02020603050405020304" pitchFamily="18" charset="0"/>
              <a:sym typeface="+mn-ea"/>
            </a:endParaRPr>
          </a:p>
        </p:txBody>
      </p:sp>
      <p:sp>
        <p:nvSpPr>
          <p:cNvPr id="6" name="文本框 5"/>
          <p:cNvSpPr txBox="1"/>
          <p:nvPr/>
        </p:nvSpPr>
        <p:spPr>
          <a:xfrm>
            <a:off x="5081905" y="876935"/>
            <a:ext cx="2305685" cy="1527175"/>
          </a:xfrm>
          <a:prstGeom prst="rect">
            <a:avLst/>
          </a:prstGeom>
          <a:noFill/>
        </p:spPr>
        <p:txBody>
          <a:bodyPr wrap="square" rtlCol="0">
            <a:spAutoFit/>
          </a:bodyPr>
          <a:p>
            <a:r>
              <a:rPr lang="en-US" altLang="zh-CN" sz="8800">
                <a:solidFill>
                  <a:srgbClr val="FF0000"/>
                </a:solidFill>
                <a:latin typeface="微软雅黑" panose="020B0503020204020204" charset="-122"/>
                <a:ea typeface="微软雅黑" panose="020B0503020204020204" charset="-122"/>
              </a:rPr>
              <a:t>OR</a:t>
            </a:r>
            <a:endParaRPr lang="en-US" altLang="zh-CN" sz="8800">
              <a:solidFill>
                <a:srgbClr val="FF0000"/>
              </a:solidFill>
              <a:latin typeface="微软雅黑" panose="020B0503020204020204" charset="-122"/>
              <a:ea typeface="微软雅黑" panose="020B0503020204020204" charset="-122"/>
            </a:endParaRPr>
          </a:p>
        </p:txBody>
      </p:sp>
      <p:sp>
        <p:nvSpPr>
          <p:cNvPr id="7" name="文本框 6"/>
          <p:cNvSpPr txBox="1"/>
          <p:nvPr/>
        </p:nvSpPr>
        <p:spPr>
          <a:xfrm>
            <a:off x="1374775" y="2577465"/>
            <a:ext cx="9102725" cy="1168400"/>
          </a:xfrm>
          <a:prstGeom prst="rect">
            <a:avLst/>
          </a:prstGeom>
          <a:noFill/>
        </p:spPr>
        <p:txBody>
          <a:bodyPr wrap="square" rtlCol="0">
            <a:spAutoFit/>
          </a:bodyPr>
          <a:p>
            <a:r>
              <a:rPr lang="en-US" altLang="zh-CN" sz="6600" b="1">
                <a:solidFill>
                  <a:schemeClr val="accent5"/>
                </a:solidFill>
                <a:latin typeface="微软雅黑" panose="020B0503020204020204" charset="-122"/>
                <a:ea typeface="微软雅黑" panose="020B0503020204020204" charset="-122"/>
              </a:rPr>
              <a:t>Let's do something</a:t>
            </a:r>
            <a:r>
              <a:rPr lang="zh-CN" altLang="en-US" sz="6600" b="1">
                <a:solidFill>
                  <a:schemeClr val="accent5"/>
                </a:solidFill>
                <a:latin typeface="微软雅黑" panose="020B0503020204020204" charset="-122"/>
                <a:ea typeface="微软雅黑" panose="020B0503020204020204" charset="-122"/>
              </a:rPr>
              <a:t>！</a:t>
            </a:r>
            <a:endParaRPr lang="zh-CN" altLang="en-US" sz="6600" b="1">
              <a:solidFill>
                <a:schemeClr val="accent5"/>
              </a:solidFill>
              <a:latin typeface="微软雅黑" panose="020B0503020204020204" charset="-122"/>
              <a:ea typeface="微软雅黑" panose="020B0503020204020204" charset="-122"/>
            </a:endParaRPr>
          </a:p>
        </p:txBody>
      </p:sp>
      <p:pic>
        <p:nvPicPr>
          <p:cNvPr id="8" name="图片 7" descr="下载"/>
          <p:cNvPicPr>
            <a:picLocks noChangeAspect="1"/>
          </p:cNvPicPr>
          <p:nvPr/>
        </p:nvPicPr>
        <p:blipFill>
          <a:blip r:embed="rId1"/>
          <a:stretch>
            <a:fillRect/>
          </a:stretch>
        </p:blipFill>
        <p:spPr>
          <a:xfrm>
            <a:off x="-8255" y="3511550"/>
            <a:ext cx="12192000" cy="3378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11"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amond(in)">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ldLvl="0" build="allAtOnce"/>
      <p:bldP spid="5" grpId="2" bldLvl="0" build="allAtOnce"/>
      <p:bldP spid="5" grpId="3" bldLvl="0" build="allAtOnce"/>
      <p:bldP spid="5" grpId="4" bldLvl="0" build="allAtOnce"/>
      <p:bldP spid="5" grpId="5" bldLvl="0" build="allAtOnce"/>
      <p:bldP spid="5" grpId="6" bldLvl="0" build="allAtOnce"/>
      <p:bldP spid="5" grpId="7" bldLvl="0" build="allAtOnce"/>
      <p:bldP spid="5" grpId="8" bldLvl="0" build="allAtOnce"/>
      <p:bldP spid="5" grpId="9" bldLvl="0" build="allAtOnce"/>
      <p:bldP spid="5" grpId="10" bldLvl="0" build="allAtOnce"/>
      <p:bldP spid="5" grpId="11" bldLvl="0" animBg="1" build="allAtOnce"/>
      <p:bldP spid="6" grpId="0"/>
      <p:bldP spid="2" grpId="0" bldLvl="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 name="文本框 1"/>
          <p:cNvSpPr txBox="1"/>
          <p:nvPr/>
        </p:nvSpPr>
        <p:spPr>
          <a:xfrm>
            <a:off x="244475" y="1644650"/>
            <a:ext cx="10436225" cy="2956560"/>
          </a:xfrm>
          <a:prstGeom prst="rect">
            <a:avLst/>
          </a:prstGeom>
          <a:noFill/>
        </p:spPr>
        <p:txBody>
          <a:bodyPr wrap="square" rtlCol="0">
            <a:spAutoFit/>
          </a:bodyPr>
          <a:p>
            <a:pPr algn="ctr"/>
            <a:r>
              <a:rPr lang="zh-CN" altLang="en-US" sz="18800" b="1">
                <a:ln w="9525" cap="flat" cmpd="sng">
                  <a:solidFill>
                    <a:srgbClr val="FFCC99"/>
                  </a:solidFill>
                  <a:prstDash val="solid"/>
                  <a:round/>
                  <a:headEnd type="none" w="med" len="med"/>
                  <a:tailEnd type="none" w="med" len="med"/>
                </a:ln>
                <a:solidFill>
                  <a:schemeClr val="accent5">
                    <a:lumMod val="50000"/>
                  </a:schemeClr>
                </a:solidFill>
                <a:latin typeface="华文行楷" panose="02010800040101010101" charset="-122"/>
                <a:ea typeface="华文行楷" panose="02010800040101010101" charset="-122"/>
                <a:sym typeface="+mn-ea"/>
              </a:rPr>
              <a:t>Thank You!</a:t>
            </a:r>
            <a:endParaRPr lang="zh-CN" altLang="en-US" sz="18800" b="1">
              <a:ln w="9525" cap="flat" cmpd="sng">
                <a:solidFill>
                  <a:srgbClr val="FFCC99"/>
                </a:solidFill>
                <a:prstDash val="solid"/>
                <a:round/>
                <a:headEnd type="none" w="med" len="med"/>
                <a:tailEnd type="none" w="med" len="med"/>
              </a:ln>
              <a:solidFill>
                <a:schemeClr val="accent5">
                  <a:lumMod val="50000"/>
                </a:schemeClr>
              </a:solidFill>
              <a:latin typeface="华文行楷" panose="02010800040101010101" charset="-122"/>
              <a:ea typeface="华文行楷" panose="020108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53085"/>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aphicFrame>
        <p:nvGraphicFramePr>
          <p:cNvPr id="8" name="表格 7"/>
          <p:cNvGraphicFramePr/>
          <p:nvPr/>
        </p:nvGraphicFramePr>
        <p:xfrm>
          <a:off x="5715" y="2650490"/>
          <a:ext cx="12180570" cy="782955"/>
        </p:xfrm>
        <a:graphic>
          <a:graphicData uri="http://schemas.openxmlformats.org/drawingml/2006/table">
            <a:tbl>
              <a:tblPr firstRow="1" bandRow="1">
                <a:tableStyleId>{5C22544A-7EE6-4342-B048-85BDC9FD1C3A}</a:tableStyleId>
              </a:tblPr>
              <a:tblGrid>
                <a:gridCol w="12180570"/>
              </a:tblGrid>
              <a:tr h="782955">
                <a:tc>
                  <a:txBody>
                    <a:bodyPr/>
                    <a:p>
                      <a:pPr>
                        <a:buNone/>
                      </a:pPr>
                      <a:r>
                        <a:rPr lang="zh-CN" altLang="en-US" sz="4400">
                          <a:sym typeface="+mn-ea"/>
                        </a:rPr>
                        <a:t>第一部分  </a:t>
                      </a:r>
                      <a:r>
                        <a:rPr lang="en-US" altLang="zh-CN" sz="4400">
                          <a:sym typeface="+mn-ea"/>
                        </a:rPr>
                        <a:t>Causes  and effects  &amp; what can be done</a:t>
                      </a:r>
                      <a:endParaRPr lang="en-US" altLang="zh-CN" sz="4400">
                        <a:sym typeface="+mn-ea"/>
                      </a:endParaRPr>
                    </a:p>
                  </a:txBody>
                  <a:tcPr/>
                </a:tc>
              </a:tr>
            </a:tbl>
          </a:graphicData>
        </a:graphic>
      </p:graphicFrame>
      <p:sp>
        <p:nvSpPr>
          <p:cNvPr id="9" name="文本框 8"/>
          <p:cNvSpPr txBox="1"/>
          <p:nvPr/>
        </p:nvSpPr>
        <p:spPr>
          <a:xfrm>
            <a:off x="3649345" y="1075690"/>
            <a:ext cx="4693920" cy="1005840"/>
          </a:xfrm>
          <a:prstGeom prst="rect">
            <a:avLst/>
          </a:prstGeom>
          <a:noFill/>
        </p:spPr>
        <p:txBody>
          <a:bodyPr wrap="square" rtlCol="0">
            <a:spAutoFit/>
            <a:scene3d>
              <a:camera prst="orthographicFront"/>
              <a:lightRig rig="threePt" dir="t"/>
            </a:scene3d>
          </a:bodyPr>
          <a:p>
            <a:pPr algn="ctr"/>
            <a:r>
              <a:rPr lang="zh-CN" altLang="en-US" sz="6000">
                <a:ln w="22225">
                  <a:solidFill>
                    <a:schemeClr val="accent2"/>
                  </a:solidFill>
                  <a:prstDash val="solid"/>
                </a:ln>
                <a:solidFill>
                  <a:schemeClr val="accent2">
                    <a:lumMod val="40000"/>
                    <a:lumOff val="60000"/>
                  </a:schemeClr>
                </a:solidFill>
                <a:effectLst/>
              </a:rPr>
              <a:t>教学过程</a:t>
            </a:r>
            <a:endParaRPr lang="zh-CN" altLang="en-US" sz="600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Picture Placeholder 3"/>
          <p:cNvPicPr>
            <a:picLocks noGrp="1" noChangeAspect="1"/>
          </p:cNvPicPr>
          <p:nvPr>
            <p:ph type="pic" sz="quarter" idx="13"/>
          </p:nvPr>
        </p:nvPicPr>
        <p:blipFill>
          <a:blip r:embed="rId1"/>
          <a:stretch>
            <a:fillRect/>
          </a:stretch>
        </p:blipFill>
        <p:spPr/>
      </p:pic>
      <p:sp>
        <p:nvSpPr>
          <p:cNvPr id="20" name="Rectangle 19"/>
          <p:cNvSpPr/>
          <p:nvPr/>
        </p:nvSpPr>
        <p:spPr>
          <a:xfrm>
            <a:off x="1524000" y="851218"/>
            <a:ext cx="9144000" cy="5154613"/>
          </a:xfrm>
          <a:prstGeom prst="rect">
            <a:avLst/>
          </a:prstGeom>
          <a:gradFill flip="none" rotWithShape="1">
            <a:gsLst>
              <a:gs pos="50000">
                <a:srgbClr val="A5DBF4">
                  <a:alpha val="71000"/>
                </a:srgbClr>
              </a:gs>
              <a:gs pos="30000">
                <a:srgbClr val="61BEE8">
                  <a:alpha val="71000"/>
                </a:srgbClr>
              </a:gs>
              <a:gs pos="0">
                <a:srgbClr val="0A6FD0">
                  <a:alpha val="71000"/>
                </a:srgbClr>
              </a:gs>
              <a:gs pos="80000">
                <a:srgbClr val="EEC9F7">
                  <a:alpha val="7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grpSp>
        <p:nvGrpSpPr>
          <p:cNvPr id="10243" name="Group 2"/>
          <p:cNvGrpSpPr/>
          <p:nvPr/>
        </p:nvGrpSpPr>
        <p:grpSpPr>
          <a:xfrm>
            <a:off x="3717925" y="333375"/>
            <a:ext cx="5126038" cy="5543550"/>
            <a:chOff x="5850714" y="-1395200"/>
            <a:chExt cx="13662807" cy="14781571"/>
          </a:xfrm>
        </p:grpSpPr>
        <p:sp>
          <p:nvSpPr>
            <p:cNvPr id="8" name="Triangle 1"/>
            <p:cNvSpPr/>
            <p:nvPr/>
          </p:nvSpPr>
          <p:spPr>
            <a:xfrm rot="5400000">
              <a:off x="6879673" y="752523"/>
              <a:ext cx="13056742" cy="12210954"/>
            </a:xfrm>
            <a:prstGeom prst="triangle">
              <a:avLst/>
            </a:prstGeom>
            <a:noFill/>
            <a:ln w="28575">
              <a:solidFill>
                <a:schemeClr val="bg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sp>
          <p:nvSpPr>
            <p:cNvPr id="9" name="Triangle 16"/>
            <p:cNvSpPr/>
            <p:nvPr/>
          </p:nvSpPr>
          <p:spPr>
            <a:xfrm>
              <a:off x="5850714" y="-1395200"/>
              <a:ext cx="13056742" cy="12210954"/>
            </a:xfrm>
            <a:prstGeom prst="triangle">
              <a:avLst/>
            </a:prstGeom>
            <a:noFill/>
            <a:ln w="28575">
              <a:solidFill>
                <a:schemeClr val="bg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grpSp>
      <p:grpSp>
        <p:nvGrpSpPr>
          <p:cNvPr id="2" name="组合 1"/>
          <p:cNvGrpSpPr/>
          <p:nvPr/>
        </p:nvGrpSpPr>
        <p:grpSpPr>
          <a:xfrm>
            <a:off x="4918075" y="2241550"/>
            <a:ext cx="2370138" cy="2370138"/>
            <a:chOff x="9047884" y="3691603"/>
            <a:chExt cx="6318496" cy="6318496"/>
          </a:xfrm>
        </p:grpSpPr>
        <p:sp>
          <p:nvSpPr>
            <p:cNvPr id="6" name="Oval 7"/>
            <p:cNvSpPr/>
            <p:nvPr/>
          </p:nvSpPr>
          <p:spPr>
            <a:xfrm>
              <a:off x="9047884" y="3691603"/>
              <a:ext cx="6318496" cy="63184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latin typeface="微软雅黑" panose="020B0503020204020204" charset="-122"/>
                <a:ea typeface="微软雅黑" panose="020B0503020204020204" charset="-122"/>
                <a:sym typeface="微软雅黑" panose="020B0503020204020204" charset="-122"/>
              </a:endParaRPr>
            </a:p>
          </p:txBody>
        </p:sp>
        <p:sp>
          <p:nvSpPr>
            <p:cNvPr id="10" name="Rectangle 21"/>
            <p:cNvSpPr/>
            <p:nvPr/>
          </p:nvSpPr>
          <p:spPr bwMode="auto">
            <a:xfrm>
              <a:off x="12041845" y="5993198"/>
              <a:ext cx="338566" cy="115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t" anchorCtr="0">
              <a:spAutoFit/>
            </a:bodyPr>
            <a:lstStyle/>
            <a:p>
              <a:pPr algn="ctr" defTabSz="1713865" fontAlgn="base">
                <a:lnSpc>
                  <a:spcPts val="2850"/>
                </a:lnSpc>
              </a:pPr>
              <a:endParaRPr lang="en-US" sz="2700" b="1" strike="noStrike" spc="225" noProof="1" dirty="0">
                <a:solidFill>
                  <a:schemeClr val="tx2"/>
                </a:solidFill>
                <a:latin typeface="微软雅黑" panose="020B0503020204020204" charset="-122"/>
                <a:ea typeface="微软雅黑" panose="020B0503020204020204" charset="-122"/>
                <a:cs typeface="Montserrat Semi" charset="0"/>
                <a:sym typeface="微软雅黑" panose="020B0503020204020204" charset="-122"/>
              </a:endParaRPr>
            </a:p>
          </p:txBody>
        </p:sp>
      </p:grpSp>
      <p:sp>
        <p:nvSpPr>
          <p:cNvPr id="3" name="文本框 2"/>
          <p:cNvSpPr txBox="1"/>
          <p:nvPr/>
        </p:nvSpPr>
        <p:spPr>
          <a:xfrm>
            <a:off x="3783330" y="2912745"/>
            <a:ext cx="5541010" cy="816610"/>
          </a:xfrm>
          <a:prstGeom prst="rect">
            <a:avLst/>
          </a:prstGeom>
          <a:noFill/>
        </p:spPr>
        <p:txBody>
          <a:bodyPr wrap="square" rtlCol="0">
            <a:spAutoFit/>
          </a:bodyPr>
          <a:p>
            <a:r>
              <a:rPr lang="en-US" altLang="zh-CN" sz="4400">
                <a:solidFill>
                  <a:srgbClr val="7030A0"/>
                </a:solidFill>
                <a:latin typeface="Comic Sans MS" panose="030F0702030302020204" charset="0"/>
              </a:rPr>
              <a:t>BACKGROUND</a:t>
            </a:r>
            <a:r>
              <a:rPr lang="zh-CN" altLang="en-US" sz="4400">
                <a:solidFill>
                  <a:srgbClr val="7030A0"/>
                </a:solidFill>
                <a:latin typeface="Comic Sans MS" panose="030F0702030302020204" charset="0"/>
              </a:rPr>
              <a:t>背景</a:t>
            </a:r>
            <a:endParaRPr lang="zh-CN" altLang="en-US" sz="4400">
              <a:solidFill>
                <a:srgbClr val="7030A0"/>
              </a:solidFill>
              <a:latin typeface="Comic Sans MS" panose="030F07020303020202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3200" b="1">
                <a:solidFill>
                  <a:srgbClr val="FFC000"/>
                </a:solidFill>
                <a:latin typeface="黑体" panose="02010609060101010101" charset="-122"/>
                <a:ea typeface="黑体" panose="02010609060101010101" charset="-122"/>
                <a:sym typeface="+mn-ea"/>
              </a:rPr>
              <a:t>Background</a:t>
            </a:r>
            <a:endParaRPr kumimoji="0" lang="zh-CN" altLang="en-US" sz="3200" b="1" i="0" u="none" strike="noStrike" kern="0" cap="none" spc="0" normalizeH="0" baseline="0" noProof="0">
              <a:ln>
                <a:noFill/>
              </a:ln>
              <a:solidFill>
                <a:srgbClr val="FFC000"/>
              </a:solidFill>
              <a:effectLst/>
              <a:uLnTx/>
              <a:uFillTx/>
              <a:latin typeface="黑体" panose="02010609060101010101" charset="-122"/>
              <a:ea typeface="黑体" panose="02010609060101010101" charset="-122"/>
              <a:sym typeface="+mn-ea"/>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 name="文本框 1"/>
          <p:cNvSpPr txBox="1"/>
          <p:nvPr/>
        </p:nvSpPr>
        <p:spPr>
          <a:xfrm>
            <a:off x="42545" y="699135"/>
            <a:ext cx="12090400" cy="5459095"/>
          </a:xfrm>
          <a:prstGeom prst="rect">
            <a:avLst/>
          </a:prstGeom>
          <a:noFill/>
        </p:spPr>
        <p:txBody>
          <a:bodyPr wrap="square" rtlCol="0">
            <a:spAutoFit/>
          </a:bodyPr>
          <a:p>
            <a:r>
              <a:rPr lang="en-US" altLang="zh-CN" sz="2000" b="1"/>
              <a:t>     </a:t>
            </a:r>
            <a:r>
              <a:rPr lang="en-US" altLang="zh-CN" sz="2200" b="1"/>
              <a:t> </a:t>
            </a:r>
            <a:r>
              <a:rPr lang="zh-CN" altLang="en-US" sz="2200" b="1"/>
              <a:t>Glaciers are melting, sea levels are rising, cloud forests are dying, and wildlife is scrambling</a:t>
            </a:r>
            <a:r>
              <a:rPr lang="en-US" altLang="zh-CN" sz="2200" b="1"/>
              <a:t>(争抢；抢占；争夺)</a:t>
            </a:r>
            <a:r>
              <a:rPr lang="zh-CN" altLang="en-US" sz="2200" b="1"/>
              <a:t> to keep pace. </a:t>
            </a:r>
            <a:r>
              <a:rPr lang="zh-CN" altLang="en-US" sz="2200" b="1" u="sng"/>
              <a:t>It has become clear that humans have caused most of the past century's warming by releasing heat-trapping gases as we power our modern lives. </a:t>
            </a:r>
            <a:r>
              <a:rPr lang="zh-CN" altLang="en-US" sz="2200" b="1"/>
              <a:t>Called greenhouse gases, their levels are higher now than at any time in the last 800,000 years.</a:t>
            </a:r>
            <a:endParaRPr lang="zh-CN" altLang="en-US" sz="2200" b="1"/>
          </a:p>
          <a:p>
            <a:r>
              <a:rPr lang="zh-CN" altLang="en-US" sz="2200" b="1"/>
              <a:t>       </a:t>
            </a:r>
            <a:r>
              <a:rPr lang="zh-CN" altLang="en-US" sz="2200" b="1" u="sng"/>
              <a:t>We often call the result global warming, but it is causing a set of changes to the Earth's climate, or long-term weather patterns, that varies from place to place.</a:t>
            </a:r>
            <a:r>
              <a:rPr lang="zh-CN" altLang="en-US" sz="2200" b="1"/>
              <a:t> While many people think of global warming and </a:t>
            </a:r>
            <a:r>
              <a:rPr lang="en-US" altLang="zh-CN" sz="2200" b="1"/>
              <a:t>cl</a:t>
            </a:r>
            <a:r>
              <a:rPr lang="zh-CN" altLang="en-US" sz="2200" b="1"/>
              <a:t>imate change as synonyms, scientists use “climate change” when describing the complex shifts now affecting our planet</a:t>
            </a:r>
            <a:r>
              <a:rPr lang="en-US" altLang="zh-CN" sz="2200" b="1"/>
              <a:t>'</a:t>
            </a:r>
            <a:r>
              <a:rPr lang="zh-CN" altLang="en-US" sz="2200" b="1"/>
              <a:t>s weather and climate systems—in part because some areas actually get cooler in the short term.</a:t>
            </a:r>
            <a:endParaRPr lang="zh-CN" altLang="en-US" sz="2200" b="1"/>
          </a:p>
          <a:p>
            <a:r>
              <a:rPr lang="zh-CN" altLang="en-US" sz="2200" b="1"/>
              <a:t>      Climate change encompasses</a:t>
            </a:r>
            <a:r>
              <a:rPr lang="en-US" altLang="zh-CN" sz="2200" b="1"/>
              <a:t>(</a:t>
            </a:r>
            <a:r>
              <a:rPr lang="zh-CN" altLang="en-US" sz="2200" b="1"/>
              <a:t>包含</a:t>
            </a:r>
            <a:r>
              <a:rPr lang="en-US" altLang="zh-CN" sz="2200" b="1"/>
              <a:t>)</a:t>
            </a:r>
            <a:r>
              <a:rPr lang="zh-CN" altLang="en-US" sz="2200" b="1"/>
              <a:t> not only rising average temperatures but also extreme weather events, shifting wildlife populations and habitats, rising seas, and a range of other impacts. </a:t>
            </a:r>
            <a:r>
              <a:rPr lang="zh-CN" altLang="en-US" sz="2200" b="1" u="sng"/>
              <a:t>All of those changes are emerging as humans continue to add heat-trapping greenhouse gases to the atmosphere</a:t>
            </a:r>
            <a:r>
              <a:rPr lang="zh-CN" altLang="en-US" sz="2200" b="1"/>
              <a:t>, changing the rhythms of climate that all living things have come to rely on.</a:t>
            </a:r>
            <a:endParaRPr lang="zh-CN" altLang="en-US" sz="2200" b="1"/>
          </a:p>
          <a:p>
            <a:r>
              <a:rPr lang="zh-CN" altLang="en-US" sz="2200" b="1"/>
              <a:t>      </a:t>
            </a:r>
            <a:r>
              <a:rPr lang="zh-CN" altLang="en-US" sz="2200" b="1">
                <a:solidFill>
                  <a:srgbClr val="002060"/>
                </a:solidFill>
              </a:rPr>
              <a:t>What will we do—what can we do—to slow this human-caused warming?</a:t>
            </a:r>
            <a:r>
              <a:rPr lang="zh-CN" altLang="en-US" sz="2200" b="1"/>
              <a:t> How will we cope with the changes we've already set into motion? While we struggle to figure it all out, the fate of the Earth as we know it—coasts, forests, farms, and snow-capped mountains—hangs in the balance.</a:t>
            </a:r>
            <a:endParaRPr lang="zh-CN" altLang="en-US" sz="2200" b="1"/>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0"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pic>
        <p:nvPicPr>
          <p:cNvPr id="2" name="图片 1" descr="Greenland melting"/>
          <p:cNvPicPr>
            <a:picLocks noChangeAspect="1"/>
          </p:cNvPicPr>
          <p:nvPr/>
        </p:nvPicPr>
        <p:blipFill>
          <a:blip r:embed="rId1"/>
          <a:stretch>
            <a:fillRect/>
          </a:stretch>
        </p:blipFill>
        <p:spPr>
          <a:xfrm>
            <a:off x="100330" y="716280"/>
            <a:ext cx="11991975" cy="5563870"/>
          </a:xfrm>
          <a:prstGeom prst="rect">
            <a:avLst/>
          </a:prstGeom>
        </p:spPr>
      </p:pic>
      <p:sp>
        <p:nvSpPr>
          <p:cNvPr id="5" name="线形标注 2 4"/>
          <p:cNvSpPr/>
          <p:nvPr/>
        </p:nvSpPr>
        <p:spPr>
          <a:xfrm>
            <a:off x="8590915" y="716280"/>
            <a:ext cx="3491865" cy="759460"/>
          </a:xfrm>
          <a:prstGeom prst="borderCallout2">
            <a:avLst>
              <a:gd name="adj1" fmla="val 18750"/>
              <a:gd name="adj2" fmla="val -8333"/>
              <a:gd name="adj3" fmla="val 18750"/>
              <a:gd name="adj4" fmla="val -16667"/>
              <a:gd name="adj5" fmla="val 189715"/>
              <a:gd name="adj6" fmla="val -1228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zh-CN" altLang="en-US" sz="2800" b="1">
                <a:solidFill>
                  <a:schemeClr val="accent5">
                    <a:lumMod val="50000"/>
                  </a:schemeClr>
                </a:solidFill>
                <a:sym typeface="+mn-ea"/>
              </a:rPr>
              <a:t>Glaciers are melting！</a:t>
            </a:r>
            <a:endParaRPr lang="zh-CN" altLang="en-US" sz="2800" b="1">
              <a:solidFill>
                <a:schemeClr val="accent5">
                  <a:lumMod val="50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a:spLocks noChangeArrowheads="1"/>
          </p:cNvSpPr>
          <p:nvPr/>
        </p:nvSpPr>
        <p:spPr bwMode="auto">
          <a:xfrm>
            <a:off x="-8255" y="0"/>
            <a:ext cx="12192000" cy="506730"/>
          </a:xfrm>
          <a:prstGeom prst="rect">
            <a:avLst/>
          </a:prstGeom>
          <a:solidFill>
            <a:schemeClr val="accent1">
              <a:lumMod val="50000"/>
            </a:schemeClr>
          </a:solidFill>
          <a:ln w="9525">
            <a:solidFill>
              <a:srgbClr val="00B0F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 name="TextBox 64"/>
          <p:cNvSpPr txBox="1"/>
          <p:nvPr/>
        </p:nvSpPr>
        <p:spPr>
          <a:xfrm>
            <a:off x="4187190" y="2437130"/>
            <a:ext cx="7894955" cy="548640"/>
          </a:xfrm>
          <a:prstGeom prst="rect">
            <a:avLst/>
          </a:prstGeom>
          <a:noFill/>
        </p:spPr>
        <p:txBody>
          <a:bodyPr wrap="square" rtlCol="0">
            <a:spAutoFit/>
          </a:bodyPr>
          <a:lstStyle/>
          <a:p>
            <a:pPr lvl="0" algn="ctr">
              <a:lnSpc>
                <a:spcPct val="150000"/>
              </a:lnSpc>
            </a:pPr>
            <a:endParaRPr lang="zh-CN" altLang="zh-CN" sz="2000" b="1" dirty="0">
              <a:solidFill>
                <a:srgbClr val="0070C0"/>
              </a:solidFill>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8255" y="6383020"/>
            <a:ext cx="12192000" cy="506730"/>
          </a:xfrm>
          <a:prstGeom prst="rect">
            <a:avLst/>
          </a:prstGeom>
          <a:solidFill>
            <a:schemeClr val="accent1">
              <a:lumMod val="50000"/>
            </a:schemeClr>
          </a:solidFill>
          <a:ln w="9525">
            <a:solidFill>
              <a:srgbClr val="00B0F0"/>
            </a:solidFill>
            <a:miter lim="800000"/>
          </a:ln>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pic>
        <p:nvPicPr>
          <p:cNvPr id="2" name="图片 1" descr="marcus-kauffman-408760-unsplash-700x447"/>
          <p:cNvPicPr>
            <a:picLocks noChangeAspect="1"/>
          </p:cNvPicPr>
          <p:nvPr/>
        </p:nvPicPr>
        <p:blipFill>
          <a:blip r:embed="rId1"/>
          <a:stretch>
            <a:fillRect/>
          </a:stretch>
        </p:blipFill>
        <p:spPr>
          <a:xfrm>
            <a:off x="111125" y="601980"/>
            <a:ext cx="11971655" cy="5686425"/>
          </a:xfrm>
          <a:prstGeom prst="rect">
            <a:avLst/>
          </a:prstGeom>
        </p:spPr>
      </p:pic>
      <p:sp>
        <p:nvSpPr>
          <p:cNvPr id="5" name="线形标注 2 4"/>
          <p:cNvSpPr/>
          <p:nvPr/>
        </p:nvSpPr>
        <p:spPr>
          <a:xfrm>
            <a:off x="9442450" y="601980"/>
            <a:ext cx="2466975" cy="759460"/>
          </a:xfrm>
          <a:prstGeom prst="borderCallout2">
            <a:avLst>
              <a:gd name="adj1" fmla="val 18750"/>
              <a:gd name="adj2" fmla="val -8333"/>
              <a:gd name="adj3" fmla="val 18750"/>
              <a:gd name="adj4" fmla="val -16667"/>
              <a:gd name="adj5" fmla="val 189715"/>
              <a:gd name="adj6" fmla="val -1228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tLang="zh-CN" sz="2400" b="1">
                <a:solidFill>
                  <a:schemeClr val="tx1"/>
                </a:solidFill>
              </a:rPr>
              <a:t>Deforestation</a:t>
            </a:r>
            <a:r>
              <a:rPr lang="zh-CN" altLang="en-US" sz="2400" b="1">
                <a:solidFill>
                  <a:schemeClr val="tx1"/>
                </a:solidFill>
              </a:rPr>
              <a:t>森林毁灭</a:t>
            </a:r>
            <a:endParaRPr lang="zh-CN" altLang="en-US" sz="24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UNIT_TABLE_BEAUTIFY" val="smartTable{5c5cd5ab-57f9-4b94-b541-dbca0c012700}"/>
</p:tagLst>
</file>

<file path=ppt/tags/tag2.xml><?xml version="1.0" encoding="utf-8"?>
<p:tagLst xmlns:p="http://schemas.openxmlformats.org/presentationml/2006/main">
  <p:tag name="KSO_WM_UNIT_TABLE_BEAUTIFY" val="smartTable{2253cb83-4cfe-457d-b125-6053b4eb1ee2}"/>
</p:tagLst>
</file>

<file path=ppt/tags/tag3.xml><?xml version="1.0" encoding="utf-8"?>
<p:tagLst xmlns:p="http://schemas.openxmlformats.org/presentationml/2006/main">
  <p:tag name="KSO_WM_UNIT_TABLE_BEAUTIFY" val="smartTable{08e40fa2-053e-43c9-880c-987f696a353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17523</Words>
  <Application>WPS 演示</Application>
  <PresentationFormat>宽屏</PresentationFormat>
  <Paragraphs>477</Paragraphs>
  <Slides>48</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48</vt:i4>
      </vt:variant>
    </vt:vector>
  </HeadingPairs>
  <TitlesOfParts>
    <vt:vector size="69" baseType="lpstr">
      <vt:lpstr>Arial</vt:lpstr>
      <vt:lpstr>宋体</vt:lpstr>
      <vt:lpstr>Wingdings</vt:lpstr>
      <vt:lpstr>Lato Light</vt:lpstr>
      <vt:lpstr>Shit Happens</vt:lpstr>
      <vt:lpstr>微软雅黑</vt:lpstr>
      <vt:lpstr>Comic Sans MS</vt:lpstr>
      <vt:lpstr>Times New Roman</vt:lpstr>
      <vt:lpstr>Montserrat Semi</vt:lpstr>
      <vt:lpstr>黑体</vt:lpstr>
      <vt:lpstr>Calibri</vt:lpstr>
      <vt:lpstr>Arial Unicode MS</vt:lpstr>
      <vt:lpstr>Calibri Light</vt:lpstr>
      <vt:lpstr>Wingdings</vt:lpstr>
      <vt:lpstr>Garamond</vt:lpstr>
      <vt:lpstr>华文隶书</vt:lpstr>
      <vt:lpstr>华文行楷</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zhanfenggu</dc:creator>
  <cp:lastModifiedBy>曹小等</cp:lastModifiedBy>
  <cp:revision>70</cp:revision>
  <dcterms:created xsi:type="dcterms:W3CDTF">2020-04-05T07:36:00Z</dcterms:created>
  <dcterms:modified xsi:type="dcterms:W3CDTF">2020-05-08T05:51:03Z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