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2"/>
  </p:handoutMasterIdLst>
  <p:sldIdLst>
    <p:sldId id="537" r:id="rId3"/>
    <p:sldId id="258" r:id="rId4"/>
    <p:sldId id="257" r:id="rId6"/>
    <p:sldId id="385" r:id="rId7"/>
    <p:sldId id="259" r:id="rId8"/>
    <p:sldId id="260" r:id="rId9"/>
    <p:sldId id="305" r:id="rId10"/>
    <p:sldId id="306" r:id="rId11"/>
    <p:sldId id="261" r:id="rId12"/>
    <p:sldId id="333" r:id="rId13"/>
    <p:sldId id="332" r:id="rId14"/>
    <p:sldId id="334" r:id="rId15"/>
    <p:sldId id="335" r:id="rId16"/>
    <p:sldId id="336" r:id="rId17"/>
    <p:sldId id="338" r:id="rId18"/>
    <p:sldId id="339" r:id="rId19"/>
    <p:sldId id="340" r:id="rId20"/>
    <p:sldId id="341" r:id="rId21"/>
    <p:sldId id="343" r:id="rId22"/>
    <p:sldId id="438" r:id="rId23"/>
    <p:sldId id="342" r:id="rId24"/>
    <p:sldId id="347" r:id="rId25"/>
    <p:sldId id="346" r:id="rId26"/>
    <p:sldId id="502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477" r:id="rId37"/>
    <p:sldId id="358" r:id="rId38"/>
    <p:sldId id="359" r:id="rId39"/>
    <p:sldId id="360" r:id="rId40"/>
    <p:sldId id="362" r:id="rId41"/>
    <p:sldId id="363" r:id="rId42"/>
    <p:sldId id="364" r:id="rId43"/>
    <p:sldId id="365" r:id="rId44"/>
    <p:sldId id="366" r:id="rId45"/>
    <p:sldId id="367" r:id="rId46"/>
    <p:sldId id="368" r:id="rId47"/>
    <p:sldId id="369" r:id="rId48"/>
    <p:sldId id="370" r:id="rId49"/>
    <p:sldId id="371" r:id="rId50"/>
    <p:sldId id="373" r:id="rId51"/>
    <p:sldId id="375" r:id="rId52"/>
    <p:sldId id="376" r:id="rId53"/>
    <p:sldId id="377" r:id="rId54"/>
    <p:sldId id="378" r:id="rId55"/>
    <p:sldId id="379" r:id="rId56"/>
    <p:sldId id="380" r:id="rId57"/>
    <p:sldId id="381" r:id="rId58"/>
    <p:sldId id="382" r:id="rId59"/>
    <p:sldId id="383" r:id="rId60"/>
    <p:sldId id="384" r:id="rId6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59"/>
        <p:guide pos="376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5" Type="http://schemas.openxmlformats.org/officeDocument/2006/relationships/tableStyles" Target="tableStyles.xml"/><Relationship Id="rId64" Type="http://schemas.openxmlformats.org/officeDocument/2006/relationships/viewProps" Target="viewProps.xml"/><Relationship Id="rId63" Type="http://schemas.openxmlformats.org/officeDocument/2006/relationships/presProps" Target="presProps.xml"/><Relationship Id="rId62" Type="http://schemas.openxmlformats.org/officeDocument/2006/relationships/handoutMaster" Target="handoutMasters/handoutMaster1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image" Target="../media/image1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image" Target="../media/image15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image" Target="../media/image10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085" y="22225"/>
            <a:ext cx="11594465" cy="6440805"/>
          </a:xfrm>
        </p:spPr>
        <p:txBody>
          <a:bodyPr/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6.amaze [ əˈme ɪz ]vt.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amazing [əˈmeɪzɪŋ ] adj.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(现在分词表示                ，意为“                    ”)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amazed [əˈmeɪzd ] adj.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(过去分词表示                ，意为“                    ”)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对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……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感到惊奇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an ________ discovery/success/performance 惊人的发现/成功/表演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It was one of the most ________ films I've ever seen.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这是我看过的最精彩的电影之一。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 saw her _______ look. 我看到了她惊愕的神情。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 was amazed ___ his speed of working. 他办事之麻利让我深感叹服。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teacher was amazed _______(find) that a lazy student had gained a mark of100 in the test.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老师惊奇地发现一个懒惰的学生在这次考试中得了100 分。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40810" y="363855"/>
            <a:ext cx="38569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令人惊奇的;令人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惊叹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62225" y="804545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主动内涵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74640" y="804545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令人……的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52850" y="1329055"/>
            <a:ext cx="3945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感到惊奇的; 感到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惊叹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74640" y="178435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感到……的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22960" y="2830195"/>
            <a:ext cx="15132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amazing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52850" y="3292475"/>
            <a:ext cx="1522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amazing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59280" y="4277360"/>
            <a:ext cx="14585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amazed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62225" y="4799330"/>
            <a:ext cx="755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67505" y="5232400"/>
            <a:ext cx="1503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find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62225" y="178435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被动内涵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35680" y="-78105"/>
            <a:ext cx="2672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使惊叹；使惊奇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8465" y="2367915"/>
            <a:ext cx="2460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amazed at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/>
      <p:bldP spid="8" grpId="0"/>
      <p:bldP spid="10" grpId="0"/>
      <p:bldP spid="11" grpId="0"/>
      <p:bldP spid="9" grpId="0"/>
      <p:bldP spid="4" grpId="0"/>
      <p:bldP spid="5" grpId="0"/>
      <p:bldP spid="6" grpId="0"/>
      <p:bldP spid="7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3840" y="196850"/>
            <a:ext cx="11772265" cy="6440805"/>
          </a:xfrm>
        </p:spPr>
        <p:txBody>
          <a:bodyPr/>
          <a:p>
            <a:pPr marL="0" indent="0" algn="just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While there are</a:t>
            </a:r>
            <a:r>
              <a:rPr lang="en-US" alt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stories of instant transformation, for most of us the changes are gradual and require a lot of effort and work, like cleaning up a polluted river</a:t>
            </a:r>
            <a:r>
              <a:rPr lang="en-US" altLang="zh-CN"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sure the boy's rich knowledge will _______ you. 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我相信那个男孩渊博的知识会使你们吃惊。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child ________ us with his ability in art, math and other areas.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这个有天赋的孩子在艺术、数学和其他领域的能力使我们吃惊。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It amazed everyone ____ Yang Chenyu gained a mark of 730 in the 2019 Entrance Examination.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杨晨煜在 2019 年高考中获得 730 分的成绩使大家很惊讶。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298825" y="196850"/>
            <a:ext cx="200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amazing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57085" y="1721485"/>
            <a:ext cx="200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amaze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47900" y="2922905"/>
            <a:ext cx="16840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amazed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43960" y="4196715"/>
            <a:ext cx="9264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 algn="just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7.arrangement [əˈreɪndʒmənt]n.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安排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Actually, I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ve just finished the travel ______________(arrange)!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实际上,我刚刚完成了旅行安排！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Please tell him the arrangements ___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his trip in Italy.	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请告诉他在意大利旅行的安排。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I'll make arrangements for you ________(meet) at the airport.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我会安排人到机场接你。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Her teacher made a special arrangement __________(discuss) her progress at school once a month.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她的老师作了特别安排，每月讨论一次她在学业上的进展情况。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party _______________(arrange) quickly. 聚会很快就安排好了。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020570" y="6133465"/>
            <a:ext cx="28219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arranged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65265" y="4731385"/>
            <a:ext cx="200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discuss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64555" y="1637665"/>
            <a:ext cx="28047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arrangement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76215" y="8890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安排；筹备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3715" y="672465"/>
            <a:ext cx="105016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词根词缀：ar(去)+range(排列)+ment(名词后缀):去排列好——安排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94960" y="2699385"/>
            <a:ext cx="9321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85410" y="3705225"/>
            <a:ext cx="15773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meet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3715" y="1125220"/>
            <a:ext cx="19310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arrange for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  <p:bldP spid="10" grpId="0"/>
      <p:bldP spid="2" grpId="0"/>
      <p:bldP spid="4" grpId="0"/>
      <p:bldP spid="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8450" y="9652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had no time _____________(arrange) their own wedding.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他们没有时间筹备自己的婚礼。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 will arrange ____ a car to pick you up.我们将安排一辆车来接你.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Would you like ____________(arrange) for a personal interview? 你是否想安排一次亲自会见?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8.extreme [ ɪkˈstri:m ] ad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j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32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extremely [ ɪkˈstri:mli ] adv.</a:t>
            </a:r>
            <a:endParaRPr sz="32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earth will experience __________ weather. 地球将会遭受极端天气。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She found it ___________ difficult to get a job. 她发觉找工作极其困难。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suffering of the people was _________.人们遭受的痛苦极为深重。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Everything is going on ___________ well.一切进展得非常顺利。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223895" y="0"/>
            <a:ext cx="200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arrange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11780" y="1721485"/>
            <a:ext cx="2006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arrange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61005" y="1137920"/>
            <a:ext cx="8553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24045" y="2601595"/>
            <a:ext cx="1249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极端的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3055" y="3041650"/>
            <a:ext cx="65836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破拆法：extre-(extra格外的)+me(我) 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助记：一个格外自我的人是比较极端的。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24045" y="4422140"/>
            <a:ext cx="1731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10130" y="5005705"/>
            <a:ext cx="1929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extremely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30495" y="5589270"/>
            <a:ext cx="1731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44620" y="6102350"/>
            <a:ext cx="1929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extremely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30495" y="383857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极其，非常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  <p:bldP spid="2" grpId="0"/>
      <p:bldP spid="4" grpId="0"/>
      <p:bldP spid="5" grpId="0"/>
      <p:bldP spid="6" grpId="0"/>
      <p:bldP spid="1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5541010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My mobile phone is ____________ useful. 我的手机非常有用。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sold their land at the ___________ low prices.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他们以极低的价格卖掉土地。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Jiuzhaigou is an ___________ beautiful place.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九寨沟是一个非常美丽的地方。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 are working under _________ pressure at the moment.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目前我们正在极大的压力下工作。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9.source[sɔ:s]n.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07435" y="90170"/>
            <a:ext cx="1929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extremely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17390" y="673735"/>
            <a:ext cx="1929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extremely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70530" y="1767840"/>
            <a:ext cx="19297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extremely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63670" y="2893060"/>
            <a:ext cx="1731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extreme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1010" y="5126990"/>
            <a:ext cx="114414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拆破法：s(水)+our(我们的)+ce(测)   助记：</a:t>
            </a:r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要测出我们河水的源头。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35275" y="4543425"/>
            <a:ext cx="25527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来源;出处;源头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560133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What other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sources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information can you find about Peru?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关于秘鲁，你能找到其他信息来源吗？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library is a useful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source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of information.图书馆就是很好的资料来源。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What is their main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source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of income?他们的主要收入来源是什么？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source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of the Mekong is in Qinghai Province.湄公河的源头在青海省。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For me, music is a great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source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of enjoyment.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对于我来说，音乐是我快乐的源泉。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10.narrow [ˈnærəʊ]adj.                vi.&amp; vt.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43680" y="4558030"/>
            <a:ext cx="1249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狭窄的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73850" y="4558030"/>
            <a:ext cx="14859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变窄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6405" y="5141595"/>
            <a:ext cx="80219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拆破法：n(门)+arrow(箭)：谁能把箭射入窄门内？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They were climbing up a ________ mountain road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他们正沿一条狭窄的山路向上爬。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This is where the river _________. 这条河就是在这里变窄的。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She slowed the car and began driving through the town's _________ streets.  她放慢车速，开始穿过该镇狭窄的街道。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need to ________ the gap between the rich and poor.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我们需要缩小贫富差距。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gap between the two main parties has ___________.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两大主要政党之间的差距已经缩小了。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16095" y="196850"/>
            <a:ext cx="13017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narrow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48430" y="1337310"/>
            <a:ext cx="14401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narrows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33535" y="1859280"/>
            <a:ext cx="13017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narrow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51075" y="2830830"/>
            <a:ext cx="13017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narrow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011670" y="3893820"/>
            <a:ext cx="16573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narrowed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11.flat [ flæt ]adj.                                 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driver stops the car on a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flat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platform and gets out.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司机把车停在一个平坦的平台上，然后出来了。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People used to think the earth was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flat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人们曾经认为地球是平的。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Do you live in a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flat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or a house? 你住的是公寓还是独立住宅？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Before they got married, they had the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flat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decorated.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他们结婚前把公寓装修了一遍。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75635" y="127635"/>
            <a:ext cx="25234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平坦的; 扁平的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63640" y="127635"/>
            <a:ext cx="2167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公寓; 单元房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12.powerful [ˈpaʊəfl ]adj.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power[pa ʊə]n.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come to/into power</a:t>
            </a: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beyond one's power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nuclear/wind/solar power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power cut/failure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His speech was a _________ attack against the enemy.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他的演说是对敌人强有力的抨击。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As is known to us, knowledge is _______.众所周知，知识就是力量。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His grandfather once was a rich and __________ man.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他的爷爷曾经是一个有钱有势的人。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Republican Party came ___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power in 2016.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美国共和党是在2016 年上台执政的。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China is wealthier and more __________ than ever before.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中国比以往任何时候都更加富有和强大。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4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31665" y="42545"/>
            <a:ext cx="5516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强有力的；有权势的；有影响力的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85465" y="457200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力量；能力；政权；能源；动力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0150" y="890270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上台执政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52190" y="2193290"/>
            <a:ext cx="17932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断电/ 停电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85465" y="2663825"/>
            <a:ext cx="1545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powerful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45430" y="3536950"/>
            <a:ext cx="11309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power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63615" y="3974465"/>
            <a:ext cx="1545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powerful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53610" y="4819015"/>
            <a:ext cx="11703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to/into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21430" y="1348105"/>
            <a:ext cx="2672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超出某人的能力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53610" y="1870075"/>
            <a:ext cx="30480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核能/ 风能/ 太阳能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893310" y="5698490"/>
            <a:ext cx="1545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powerful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5" grpId="0"/>
      <p:bldP spid="6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4145" y="196850"/>
            <a:ext cx="1176337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13.empire[ˈempa ɪə(r)]n.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emperor[ˈempərə(r)]n.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Thirty Year's War caused the end of the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empire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30 年的战争导致帝国的灭亡。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Inca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emperor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lived in the now-famous site Machu Picchu. 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印加皇帝曾住在现在著名的遗址马丘比丘。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Qinshihuang was the first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emperor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China in history. 秦始皇是中国历史上第一位皇帝。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When the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emperor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died, his three sons shared the empire. 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当皇帝去世后, 他的三个儿子共同分享帝国。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12" descr="emper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145" y="1210945"/>
            <a:ext cx="12153900" cy="27990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63365" y="104775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帝国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91000" y="688340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皇帝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72655" y="234950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统治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67670" y="15525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皇帝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67670" y="235077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女皇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67670" y="316801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帝国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41320" y="155257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帝国的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13685" y="234950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专横的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91385" y="315595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强制的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36252" y="2247921"/>
            <a:ext cx="10852237" cy="899167"/>
          </a:xfrm>
          <a:prstGeom prst="rect">
            <a:avLst/>
          </a:prstGeom>
        </p:spPr>
        <p:txBody>
          <a:bodyPr vert="horz" lIns="101600" tIns="38100" rIns="25400" bIns="38100" rtlCol="0" anchor="t" anchorCtr="0">
            <a:noAutofit/>
            <a:scene3d>
              <a:camera prst="orthographicFront"/>
              <a:lightRig rig="threePt" dir="t"/>
            </a:scene3d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5400" b="0" u="none" strike="noStrike" kern="1200" cap="none" spc="6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人教版新教材</a:t>
            </a:r>
            <a:r>
              <a:rPr lang="en-US" altLang="zh-CN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zh-CN" altLang="en-US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词汇导学练</a:t>
            </a:r>
            <a:endParaRPr lang="zh-CN" altLang="en-US" b="1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69882" y="3883681"/>
            <a:ext cx="10852237" cy="899167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en-US" altLang="zh-CN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Unit2 Book1 </a:t>
            </a:r>
            <a:endParaRPr lang="en-US" altLang="zh-CN" b="1">
              <a:ln w="22225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44145" y="196850"/>
            <a:ext cx="1176337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14.site [saɪt ]n.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web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site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网站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 good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site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has been chosen for the new school.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已为新学校选好了校址。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bar is built on the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site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an ancient castle . 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这家酒吧建在一个古代城堡的遗址上。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They put up their tent at the camping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site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他们在营地上搭起了帐篷。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He was a worker on a building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site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他在工地</a:t>
            </a: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做过建筑工人。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6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" descr="set-坐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180" y="-635"/>
            <a:ext cx="11851640" cy="68586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712585" y="388620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马鞍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鞍部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13730" y="230759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使就坐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974965" y="7874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座位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80550" y="787400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设置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设定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80810" y="1285240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位置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地点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14870" y="345186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使位于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945370" y="345186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形势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情况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17060" y="448691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住所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36720" y="23075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居民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22190" y="359981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总统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总裁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80335" y="3136900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坐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319905" y="96901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坐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50105" y="907415"/>
            <a:ext cx="10045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sat sat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653530" y="787400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使…就坐</a:t>
            </a:r>
            <a:endParaRPr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742930" y="787400"/>
            <a:ext cx="8394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set set</a:t>
            </a:r>
            <a:endParaRPr 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15.control [kən'trəʊl]vt.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&amp;.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 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n. </a:t>
            </a: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智美例句：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Instead of letting circumstances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control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defeat you, use them to push you into action so that you can change your present situation.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不要让生活控制或打败你，你要把压力变成动力去改变目前的处境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You can do anything you decide to do. You can act to change and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control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your life; and the procedure, the process, is its own reward.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你可以做任何你决定的事，你可以采取行动改变或控制你的人生；而这程序、过程，本身就是报偿。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To get a thorough understanding of oneself is to get a full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control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one's  life. Then one will find one's life full of color and flavor.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悟透了自己，才能把握住自己，你生活才会有滋有味！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3070" y="688340"/>
            <a:ext cx="10629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词根词缀：contr(相反)+rol(滚轮)：从反方向使滚轮停下来——控制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68875" y="10477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控制；管理；抑制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take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control of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Spain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took control of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Peru in the 16th century and ruled until 1821.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16世纪西班牙控制了秘鲁并统治到1821年。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In the night, they successfully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control of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the city.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在夜里他们成功控制了那座城镇。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 can't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control of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the boat.这船我控制不了。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 decided to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control of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my life. 我决定控制自己的人生。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After his father died, he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took control of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the company.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他父亲死后，他接管了公司。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16.official [ə'fɪʃl] adj.                                                      n. 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4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officially adv. </a:t>
            </a: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56585" y="5586730"/>
            <a:ext cx="3945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官方的；正式的; 公务的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44765" y="558673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政府官员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627630" y="6054090"/>
            <a:ext cx="267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官方地；正式地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76855" y="81280"/>
            <a:ext cx="1812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控制; 接管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fact-做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15" y="-71755"/>
            <a:ext cx="12173585" cy="69297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96530" y="23812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事实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48800" y="196850"/>
            <a:ext cx="1770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实际的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事实的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16545" y="91630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事物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事情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84080" y="158305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因素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05445" y="232473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人造品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987915" y="232473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人造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119745" y="299974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时尚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657840" y="299974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时尚的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29245" y="397319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办公室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89770" y="3726180"/>
            <a:ext cx="157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官方的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官员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692640" y="424815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军官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警官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916545" y="519620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功绩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932670" y="486219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特征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987915" y="545338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打败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578225" y="545338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小说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04515" y="498475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影响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感动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03630" y="238125"/>
            <a:ext cx="13677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情感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爱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310640" y="76009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感人的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104515" y="1694180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效果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影响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13510" y="143002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有效的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413510" y="195199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高效的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48025" y="257810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传染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221740" y="2578100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传染的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48050" y="333057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完美的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769110" y="33305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完美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48025" y="397319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缺陷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018145" y="6115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利润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448050" y="467423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困难的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19745" y="158305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工厂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578225" y="611568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功能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268720" y="3187065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做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5" grpId="0"/>
      <p:bldP spid="34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206375" y="43180"/>
            <a:ext cx="11793220" cy="644080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English is used as an _______ language in many countries.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英语是许多国家的官方语言。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college is not an ________ recognized English language school.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那所学院不是官方认可的英语学校。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President made a four-day_______ visit to Mexico.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总统到墨西哥进行了为期四天的正式访问。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title will be ________ given to me at a ceremony in London. (2016全国卷I）在伦敦举行的一个仪式上，这个头衔将正式授予给我。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His grandfather is an 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in the army while his father is an ______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in the government. 他的爷爷是部队军官，而他的爸爸是政府官员。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15360" y="530860"/>
            <a:ext cx="1229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official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15360" y="1656080"/>
            <a:ext cx="15068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officially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22215" y="2750820"/>
            <a:ext cx="1229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official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05735" y="3863340"/>
            <a:ext cx="15068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officially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75050" y="4864735"/>
            <a:ext cx="11703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officer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17100" y="4864735"/>
            <a:ext cx="1229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official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gn-知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80795"/>
            <a:ext cx="12192000" cy="279082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17.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recognise[ ˈrekəgnaɪz] vt.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recognition[rekəgˈnɪʃn] n.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recognise …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把……当做；承认…… 为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I___________ him as soon as he came into the room.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他一进屋我就认出了他。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7425" y="139700"/>
            <a:ext cx="30861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辨别出; 承认; 认可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03645" y="2395855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知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74330" y="1626235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知道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认识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389870" y="162623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知识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94675" y="2395855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知道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认识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07980" y="242697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知道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认识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00085" y="31870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认出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认可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787380" y="319913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承认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认可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91865" y="17329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诊断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17520" y="2856230"/>
            <a:ext cx="1511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忽视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忽略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80490" y="253428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无知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75690" y="318706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无知的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899660" y="697230"/>
            <a:ext cx="1723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承认;认可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316480" y="4032250"/>
            <a:ext cx="13385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as/to be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6440" y="5160010"/>
            <a:ext cx="17964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recognised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055" y="196850"/>
            <a:ext cx="11594465" cy="6440805"/>
          </a:xfrm>
        </p:spPr>
        <p:txBody>
          <a:bodyPr/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passed close by me without a sign of ____________.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她与我擦肩而过,却没认出我.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Though they hadn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’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 met for many years, they ___________ each other at the first sight. 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虽然他们多年没见面，他们第一眼就认出了对方。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doctor tried to get his work____________ in the medical circles.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这个医生试图让他的工作在医学圈内得到认可。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 last, her father's work has received popular __________.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最后，她父亲的工作得到了大众的认可。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recognise Xi Jinping ___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 a great leader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我们认为习近平是一位伟大的领袖。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sz="24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684645" y="196850"/>
            <a:ext cx="18948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recognition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33945" y="1238250"/>
            <a:ext cx="18161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recognized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89245" y="2779395"/>
            <a:ext cx="18161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recognized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99985" y="3895725"/>
            <a:ext cx="18948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recognition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97985" y="5036820"/>
            <a:ext cx="13385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as/to be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6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940" y="196850"/>
            <a:ext cx="11919585" cy="3133090"/>
          </a:xfrm>
        </p:spPr>
        <p:txBody>
          <a:bodyPr/>
          <a:p>
            <a:pPr marL="0" indent="0">
              <a:lnSpc>
                <a:spcPts val="256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18. type [taɪp]n.                    vi. &amp; vt.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60"/>
              </a:lnSpc>
              <a:buNone/>
            </a:pP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typist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[taɪp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ist</a:t>
            </a: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]</a:t>
            </a:r>
            <a:r>
              <a:rPr lang="en-US" altLang="zh-CN"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6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How fast can you _____? 你打字有多快？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6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There are various______of the disease. 该疾病有各种类型。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6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Have you done this____ of work before?你以前做过这种活儿吗？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6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I love these_____of books.我喜欢这些种类的书籍。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60"/>
              </a:lnSpc>
              <a:buNone/>
            </a:pPr>
            <a:r>
              <a:rPr sz="2800" b="1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Many women applied for the post of ______.许多妇女应征这个打字员的职位。</a:t>
            </a:r>
            <a:endParaRPr sz="2800" b="1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89530" y="0"/>
            <a:ext cx="1812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类型; 种类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68010" y="0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打字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019425" y="1026795"/>
            <a:ext cx="834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type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78480" y="1450340"/>
            <a:ext cx="9728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types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78480" y="1972310"/>
            <a:ext cx="834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type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08810" y="2364740"/>
            <a:ext cx="9728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types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23895" y="512445"/>
            <a:ext cx="1249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打字员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01360" y="2807335"/>
            <a:ext cx="10318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typist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2400" y="3547110"/>
            <a:ext cx="1219200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19.flight [flaɪt]n.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flight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will take four hours.这次航行要飞 4 个小时。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arrived just in time for my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flight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London.我及时赶上了飞往伦敦的航班。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Flight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BA 4793 is now boarding at Gate 17.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BA 4793航班现在正在17号登机口登机。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flight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was more comfortable than I had expected.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这次飞行比我预想的更舒服。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buNone/>
            </a:pP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2785110" y="3547110"/>
            <a:ext cx="25234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航班;航程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航行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0" grpId="0"/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9225" y="237490"/>
            <a:ext cx="1189355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20.accommodation[əˌkɒməˈdeɪʃn]n.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5643880" y="17716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膳宿；住宿；住处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9225" y="701675"/>
            <a:ext cx="1158684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词根词缀：ac(去)+com(共同)+mod(模式)+ation(名词后缀)：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去用共同的模式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吃住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食宿；住处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225" y="1753235"/>
            <a:ext cx="1172146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From there, you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ll spend one day travelling by boat to your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accommodation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in the middle of the forest.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从那里，你将花一天的时间乘船前往森林中央的住处。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Hotel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accommodation 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is included in the price of your holiday.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你度假的价款包括旅馆住宿在内。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First-class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accommodation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is available on all flights.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所有班机都备有一等舱位。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and more travelers are looking for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accommodations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in private homes.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愈来愈多的旅行者在寻找由私人住户提供的膳宿服务。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6" descr="cast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8355" y="2542540"/>
            <a:ext cx="10957560" cy="379857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08355" y="675005"/>
            <a:ext cx="1057465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1. castle [ˈkɑ:sl] n.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8845" y="1258570"/>
            <a:ext cx="749808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破拆法：cast(抛掷)+le(了)  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助记：抛掷了的武器都被城堡挡了下来。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39895" y="675005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城堡;堡垒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711055" y="3588385"/>
            <a:ext cx="20548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投掷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抛掷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00590" y="4733290"/>
            <a:ext cx="20548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城堡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堡垒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85235" y="3057525"/>
            <a:ext cx="1244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广播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44750" y="4171950"/>
            <a:ext cx="251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无家可归的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11195" y="5248275"/>
            <a:ext cx="20161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预测</a:t>
            </a:r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预报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28155" y="4149725"/>
            <a:ext cx="13239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投掷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8" grpId="0"/>
      <p:bldP spid="14" grpId="0"/>
      <p:bldP spid="15" grpId="0"/>
      <p:bldP spid="16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9690" y="291465"/>
            <a:ext cx="12193270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accommodate[əˈkɒmədeɪt] vt.&amp;vi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school was not big enough to 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accommodate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 all the children. 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学校没有足够的地方容纳所有的学生。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 is usually room to 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accommodate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 up to 80 visitors. 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空间通常最多可以容纳80名来宾。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accommodate (onself) to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 needed to 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accommodate to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 the new schedule. 我需要适应新的时间表。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Some students find it hard to 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accommodate themselves to 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new 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environment.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 fontAlgn="auto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有些学生觉得很难适应新环境。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l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28285" y="291465"/>
            <a:ext cx="36195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indent="0" algn="l">
              <a:buNone/>
            </a:pP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容纳；调节，(使)适应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94455" y="24161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indent="0" algn="l">
              <a:buNone/>
            </a:pP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适应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27000" y="83820"/>
            <a:ext cx="11830050" cy="68624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21.unique [juˈni:k]adj.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can then spend three days exploring the rainforest with a local guide and enjoying the plants and animals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unique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rainforest.然后,你可以花三天时间和当地导游一起探索热带雨林, 欣赏热带雨林独有的植物和动物。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Dollywood is one of the most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unique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theme parks in the world.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多莱坞是世界上最独特的主题公园之一。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Everyone's fingerprints are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unique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每个人的指纹都是独一无二的。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2" name="图片 1" descr="uni-一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27990"/>
            <a:ext cx="11957050" cy="35858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200" y="83820"/>
            <a:ext cx="37973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唯一的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独特的; 特有的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829175" y="1960245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46875" y="66738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单元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小节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个体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26650" y="66738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单一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一致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02780" y="17437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联合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团结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026650" y="128333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联合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联盟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41585" y="180340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团聚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重聚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88530" y="307657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宇宙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738995" y="288607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普遍的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通用的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43135" y="334454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大学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47950" y="141224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统一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79880" y="2021840"/>
            <a:ext cx="8953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制服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06015" y="2021205"/>
            <a:ext cx="1135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一致的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27150" y="2616200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唯一的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独特的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141585" y="226377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团聚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重聚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95275" y="475615"/>
            <a:ext cx="11793855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是某人/ 某地特有的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flower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is unique to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area. 这种花儿是这一地区特有的。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koala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is unique to</a:t>
            </a: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Australia. 树袋熊是澳大利亚特有的。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zh-CN" alt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</a:rPr>
              <a:t>22.path [pɑ:θ ] n.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They followed the 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path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 to the village. 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他们顺着小路来到那个村子。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We walked along the 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path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, enjoying the natural scenery. 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我们沿着小路行走，欣赏着自然风光。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I saw our flight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path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 would be over this famous mountain.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我看到我们的飞行路线要经过这座著名山峰。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Our country is on the 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path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 to economic recovery. 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buNone/>
            </a:pP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我们的国家正走上经济复兴之路。</a:t>
            </a:r>
            <a:endParaRPr lang="en-US" altLang="zh-CN"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14020" y="475615"/>
            <a:ext cx="27412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unique to sb. /sp.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36570" y="2176780"/>
            <a:ext cx="27305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小路; 路线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道路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23.destination[destɪˈne ɪʃn] 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After reaching your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destination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, you will have a day to explore and be amazed by this ancient city.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到达目的地后，您将有一天的时间去探索，并对这座古城感到惊叹。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Spain is still our most popular holiday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destination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西班牙仍是我们最喜爱的度假去处。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Life is a journey with an unknown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destination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生活是一次不知目的的旅行.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can check your baggage all the way through to its final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destination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.你可以把行李直接托运到终点。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After many difficulties and dangers, we finally reached our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destination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经过了许多艰难险阻之后, 我们终于到达了目的地.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7345" y="518160"/>
            <a:ext cx="110591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词根词缀：de(下)+stin(站=stand)+ation(名词后缀):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下一个要站的地方——目的地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94250" y="83820"/>
            <a:ext cx="231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目的地；终点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stand站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455" y="198120"/>
            <a:ext cx="11854180" cy="63023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715885" y="305752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站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97720" y="6057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雕像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46920" y="3119120"/>
            <a:ext cx="221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地位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状态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情况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443720" y="228473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状态；州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70655" y="228473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环境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818370" y="560895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例子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情况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697720" y="481012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立即的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紧急的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596120" y="396176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稳定的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970655" y="6057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障碍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154045" y="1433195"/>
            <a:ext cx="2164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不断的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稳定的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818255" y="311912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遥远的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411855" y="39617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物质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本质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2880" y="311912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距离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58845" y="481012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建立</a:t>
            </a:r>
            <a:endParaRPr 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54045" y="560895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目的地</a:t>
            </a:r>
            <a:endParaRPr 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818370" y="143319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体育馆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5" grpId="0"/>
      <p:bldP spid="6" grpId="0"/>
      <p:bldP spid="7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24.other than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Inca builders cut stones to exact size so that nothing was needed to hold walls together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other than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perfect fit of the stones.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印加建筑工人把石头切割成精确的尺寸，这样，除了石头的完美贴合之外，不需要任何东西来将墙壁固定在一起。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 is nobody here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other than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teacher.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这里除老师外再无别人。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have not studied foreign languages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other than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English.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除了英语外，我没学过其他外语。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can't get there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other than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by boat.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除了坐船,你无法去那里。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cannot do anything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other than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say sorry to you.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我除了向你说声对不起，已经不知道该做些什么了。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37130" y="8382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除…以外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25.admire [ədˈmaɪə(r)]vt.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admiring [əd'ma ɪərɪŋ] adj.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admirable[ ˈædmərəbl] adj.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admiration [ˌædməˈreɪʃ n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]n.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19" name="图片 18" descr="mir-惊叹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970" y="1036955"/>
            <a:ext cx="12051665" cy="40570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166235" y="8382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欣赏；赞赏；钦佩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04800" y="514985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音意互通：我的妈呀     助记：我的妈呀，你做的事太令人钦佩了。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39260" y="2495550"/>
            <a:ext cx="221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钦佩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欣赏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赞赏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92845" y="249555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钦佩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欣赏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924925" y="303847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令人钦佩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88045" y="197548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爱慕者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崇拜者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28795" y="131445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镜子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28795" y="36588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奇迹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701915" y="365887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奇迹般的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28795" y="43364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奇迹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419600" y="5235575"/>
            <a:ext cx="267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赞赏的；钦佩的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98340" y="5644515"/>
            <a:ext cx="3945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令人钦佩的; 值得赞扬的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592955" y="607885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欣赏；赞赏；钦佩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283835" y="43364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惊异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42680" y="4336415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了不起的，非凡的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1" grpId="0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4295" y="83820"/>
            <a:ext cx="12085320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China and Japan have mid-autumn festivals, when people ________ the moon and in China, enjoy mooncakes.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中国和日本都有中秋节，这时，人们会赏月。在中国，人们还品尝月饼。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walked along the river, __________ the beautiful scenery.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他沿河边走欣赏美丽的景色。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Honesty is a quality that everyone ________. 诚实是人人都赞赏的品德。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those who knew him admired him ____ his work.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所有认识他的人都敬佩他所做的工作。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school is widely ________ for its excellent teaching.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这所学校教学优秀，远近称誉。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gave her an _________ glance. 他向她投以钦慕的目光。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was an __________ chairman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他是一位令人钦佩的主席。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devotion to her work was __________. 她对工作的奉献精神可钦可佩。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have great ___________ for her as a writer. 我十分钦佩她这位作家。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157970" y="83820"/>
            <a:ext cx="12623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27525" y="1397000"/>
            <a:ext cx="15855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admiring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5595" y="2235835"/>
            <a:ext cx="14008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admires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13120" y="2688590"/>
            <a:ext cx="6369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79775" y="3465195"/>
            <a:ext cx="14598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admired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34920" y="4377690"/>
            <a:ext cx="15855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admiring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04670" y="4789805"/>
            <a:ext cx="17437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admirable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06315" y="5202555"/>
            <a:ext cx="17437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admirable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75815" y="5629910"/>
            <a:ext cx="18815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admiration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26.architect [ˈɑ:kɪtekt ] 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Lin Huiyin was not only a professor of Qinghua University but also a famous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architect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林徽因不但是清华大学的教授，而且还是一位著名的建筑设计师。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new building was built from the design of a famous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architect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这座新楼是根据一位著名建筑师的设计建成的。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architecture [ˈɑ:kɪtekt ʃə(r) ]n.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house is a textbook example of modern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architecture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这所房子是现代建筑设计典范。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interested in Roman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architecture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我对古罗马建筑风格感兴趣。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At first he studied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architecture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in college. 起先，他在大学里学习建筑学。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08145" y="83820"/>
            <a:ext cx="3383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建筑师，建筑设计师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7520" y="553085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词根词缀：archi(大师)+tect(铸造; 织造)：建筑的大师——建筑师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6340" y="383984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建筑设计；建筑学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27.brochure [ˈbrəʊʃə(r)] n.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travel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brochure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旅游手册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more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brochures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about other package tours around Peru, contact us at tourinfo@travelperu.org. 想获得关于秘鲁其他包价旅游的更多资料手册，请与我们联系：tourinfo@travelperu.org。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Do you have a sightseeing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brochure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for this town?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在这个镇上有观光手册吗 ?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hotel looked wonderful from the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brochure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这家旅馆从广告手册上看很棒。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Our company culture is introduced in the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brochure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在这个宣传册介绍了我们的公司文化。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51350" y="8382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资料手册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9550" y="48133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音意相通：布鲁塞尔      助记：在布鲁塞尔旅游，你需要一本旅行手册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99745" y="203200"/>
            <a:ext cx="1126934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Visitors to the </a:t>
            </a:r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castle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are asked not to take photographs.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来城堡参观者不得拍照。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Most </a:t>
            </a:r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castles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were built on hilltops.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多数城堡建在山顶上。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Every year a large number of tourists come to visit Windsor </a:t>
            </a:r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Castle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which is beautiful.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每年都有大量的游客来参观美丽的温莎城堡。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My hut is my </a:t>
            </a:r>
            <a:r>
              <a:rPr lang="zh-CN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castle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Wind comes in, rain comes in, kings don't come in.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我的茅屋就是我的城堡，风能进，雨能进，国王不能进。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108635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28.package[ˈpækɪdʒ]n.                       vt.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一包/ 盒/ 袋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Fast-food robots will probably cook and________ food.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快餐机器人很可能会烹煮和包装食物。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Foods were already __________ and ready to be sent.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食物已包装好待运。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sat with the __________ on his knees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他坐着，将包裹放在腿上。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kind of _________ is very green.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这种包装盒很环保。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We're planning to go ___ a package tour to Japan. 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我们计划参加包价旅游去日本。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93795" y="83820"/>
            <a:ext cx="20789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包裹;包装盒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5595" y="523875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词根词缀：pack(包装)+age(名词后缀)：包裹，包装盒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58230" y="8382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将…包装好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720" y="911225"/>
            <a:ext cx="20789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package of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24930" y="1739900"/>
            <a:ext cx="1427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package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51225" y="2595245"/>
            <a:ext cx="16249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package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20670" y="3451225"/>
            <a:ext cx="1427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package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66315" y="4306570"/>
            <a:ext cx="1427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package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90290" y="5223510"/>
            <a:ext cx="558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6675" y="-30480"/>
            <a:ext cx="11793855" cy="82784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29.contact [ˈkɒntæ kt ]vt.                        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more brochures about other package tours around Peru, _______ us at tourinfo@travelperu.org. 想获得关于秘鲁其他包价旅游的更多资料手册，请与我们联系：tourinfo@travelperu.org。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more information , please _______ John Smith.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了解更多信息，请与约翰史密斯联系。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never _________ his children after he went to Australia.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他去了澳大利亚以后没联系他的孩子。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don't have much contact _____ my uncle.  我和叔叔很少联系。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 is little contact ________ the two organizations.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这两个机构相互之间没有什么联系。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 you kept ___ contact with your friends from college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?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你和你大学里的朋友还保持联系吗？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She's _____ contact with her son. 她和儿子失去了联系。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finally _______ contact with her in Paris. 我最终在巴黎与她取得了联系。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65270" y="-3048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联络；联系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4340" y="42926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词根词缀：con(一起)+tact(接触)：接触到一起——联系。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1605" y="-3048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联系；接触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10700" y="796925"/>
            <a:ext cx="12884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contact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37735" y="2109470"/>
            <a:ext cx="12884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contact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93215" y="2908300"/>
            <a:ext cx="16440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contacted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64965" y="3816985"/>
            <a:ext cx="8540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49320" y="4215130"/>
            <a:ext cx="14268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between 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61895" y="5042535"/>
            <a:ext cx="4794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74750" y="5955030"/>
            <a:ext cx="716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lost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49705" y="6381750"/>
            <a:ext cx="10121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made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" name="图片 18" descr="port运载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410" y="508000"/>
            <a:ext cx="12087225" cy="45974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9550" y="83820"/>
            <a:ext cx="117938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30.transport [ˈtræ nspɔ:t]n.                        vt. [trænˈspɔ :t]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air/road transport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public transport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transport goods/passengers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49775" y="8382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交通；运输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068435" y="8382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运输；运送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55335" y="254508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搬运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46095" y="777875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港口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口岸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555990" y="89979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出口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555990" y="189166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进口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678795" y="160718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重要的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776585" y="211582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重要性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42360" y="29521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护照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67090" y="424688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报告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772525" y="283019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支持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79495" y="362204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运输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44470" y="220027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便携的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275955" y="353441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驱逐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27095" y="152971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搬运工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870835" y="5567045"/>
            <a:ext cx="3383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公共交通；公交车辆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141980" y="5126355"/>
            <a:ext cx="17932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空运/ 路运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549775" y="6054725"/>
            <a:ext cx="24155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运送货物/旅客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51990" y="4332605"/>
            <a:ext cx="2189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运输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交通系统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99390" y="360680"/>
            <a:ext cx="1179385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Most of us use public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transport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go to work.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我们大多数人都乘公交车辆上班。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extra money could be spent on improving public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transport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system.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多余的资金可以用于改善公共交通系统。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Mr Black was made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transport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minister.	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布莱克先生被任命为交通部长。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transport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oil to other countries. 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他们把石油运到别的国家。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Blood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transports 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oxygen around the body.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血把氧气输送到全身。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31. hike [haɪk ]vi.                 vt.                      n.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go               远足；徒步旅行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hiker [ˈhaɪkə(r) ] 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ate a quick lunch, drank some water, and began to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hike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他们匆匆地吃过午饭，喝了点水，然后就开始徒步旅行。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are going to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hike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the top of a mountain. 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他们打算徒步旅行到一座大山的顶端。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students planned to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hike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Rockies. 学生们计划去落基山脉远足。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went on a ten-mile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hike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through the forest. 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他们做了一次穿越森林的十英里徒步旅行。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We'll go on a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hike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next week. 我们下个星期会出去徒步旅行。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If the weather's fine, we'll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go hiking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this weekend. 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如果天气好，我们这个周末就去远足。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Early in the morning,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hikers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pack everything that they will need for the day's hike.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一大早，徒步旅行者们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就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把当天旅行所需的一切都装进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了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包里。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42895" y="8382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徒步旅行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32020" y="83820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去……远足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21195" y="83820"/>
            <a:ext cx="24345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远足;徒步旅行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02075" y="913130"/>
            <a:ext cx="3383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远足者；徒步旅行者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41120" y="530225"/>
            <a:ext cx="11512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hiking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32. make up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be made up of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make up for	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Eleven players make up a football team. 11 个队员_______一个足球队。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Women make up 30 percent of the teachers of our school. 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我们学校女教师____30%。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isn’t telling the truth. He is just making the story.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他没说实话，他只是在____故事。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spent too much time making herself up. 她在______上花去了太多时间。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came back and they made up. 她回来了，他们______了。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football team is made up of eleven players. 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一个足球队____ 11 个成员______。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 should work harder to make up for the lost time. 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我们应当更加努力工作，以______损失的的时间。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42490" y="83820"/>
            <a:ext cx="516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组成；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编造；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占比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；化妆；和好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61960" y="135572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组成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94355" y="509905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由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……</a:t>
            </a: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组成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09545" y="101092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弥补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87345" y="2171065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占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97400" y="563880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弥补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23835" y="347218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化妆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61960" y="391160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和好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42490" y="4813935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由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67860" y="481393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组成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29380" y="3071495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编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33. soldier /ˈsəʊldʒə (r)/ n.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My brother is a brave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soldier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我的哥哥是一名勇敢的士兵。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Difficult only exists before the weak, but can not prevent the experienced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soldier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 困难只存在于弱者面前，挡不住久经考验的士兵。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34. 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economy[ ɪˈkɒnəmi] 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market economy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economy class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economic growth/cooperation/development/reform 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77995" y="83820"/>
            <a:ext cx="1812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士兵; 军人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9550" y="49784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破拆法：sold(sold)+i(我)+er(人)   助记：士兵就是把自己卖给国家的人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77995" y="2701925"/>
            <a:ext cx="1812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经济; 节约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0" y="310896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词根词缀：eco(家)+nom(管理)+y(名词后缀)：对家的管理——经济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33295" y="3892550"/>
            <a:ext cx="27114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（客机）经济舱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25470" y="3462655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市场经济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967345" y="4277995"/>
            <a:ext cx="40360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经济增长/合作/发展/改革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3" grpId="0"/>
      <p:bldP spid="5" grpId="0"/>
      <p:bldP spid="6" grpId="0"/>
      <p:bldP spid="7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eco-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255" y="64770"/>
            <a:ext cx="12199620" cy="380174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379855" y="17049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家园</a:t>
            </a:r>
            <a:endParaRPr 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38040" y="57721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生态学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19060" y="30670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生态学家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16875" y="82867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生态学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98390" y="2226945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经济；节约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45600" y="1548130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经济上的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245600" y="2070100"/>
            <a:ext cx="2434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节约的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经济的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245600" y="252285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经济学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245600" y="304482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经济学家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-8890" y="4001135"/>
            <a:ext cx="122377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Chinese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economy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grows at a rate of 10 percent every year. 中国经济每年增长10%。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It was a small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economy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to walk to work every day每天步行上班是一种小节约。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Coffee is the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economic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plants of this country. 咖啡是这个国家的经济作物。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signs of the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economic 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recovery are only just beginning. 经济复苏的迹象刚刚开始显现。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1755" y="83820"/>
            <a:ext cx="12027535" cy="6431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35. credit [ˈkredɪt] n.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to one’s credit 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credit card 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by credit card 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factory keeps up its good credit, so its products sell very well.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这家工厂保持着良好的______，所以产品销售很好。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Small companies can't get the credit they need. 小公司不能获得他们想要的_____了。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family was forced to live on credit from local merchants.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这家人不得不靠向当地商人______生活。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 did the work well and got all the credit. 我们工作做得很好，得到了_____。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Students attend "short terms" in May and June to earn the credits required for graduation.学生在 5月和 6月参加“短期”课程，以获得毕业所需的______。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is very convenient to pay ____ credit card. 用信用卡付款非常方便</a:t>
            </a: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92500" y="83820"/>
            <a:ext cx="3648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信用; 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贷款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称赞; 学分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9550" y="49784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词根词缀：cred(相信)+it(去)：去信任——信用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9550" y="92329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有了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信用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才能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贷款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上学，要获得老师的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称赞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就要拿到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学分</a:t>
            </a:r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59660" y="1318260"/>
            <a:ext cx="231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值得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称赞的是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73250" y="1699260"/>
            <a:ext cx="1249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信用卡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75865" y="2200275"/>
            <a:ext cx="231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用信用卡支付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83660" y="4445000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赊账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966325" y="3717290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贷款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Title 6"/>
          <p:cNvSpPr txBox="1"/>
          <p:nvPr>
            <p:custDataLst>
              <p:tags r:id="rId1"/>
            </p:custDataLst>
          </p:nvPr>
        </p:nvSpPr>
        <p:spPr>
          <a:xfrm>
            <a:off x="3237865" y="3293745"/>
            <a:ext cx="1247140" cy="591820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20">
                <a:ln w="3175">
                  <a:noFill/>
                  <a:prstDash val="dash"/>
                </a:ln>
                <a:solidFill>
                  <a:srgbClr val="7030A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信用</a:t>
            </a:r>
            <a:r>
              <a:rPr lang="zh-CN" altLang="en-US" sz="2600" spc="220">
                <a:ln w="3175">
                  <a:noFill/>
                  <a:prstDash val="dash"/>
                </a:ln>
                <a:solidFill>
                  <a:srgbClr val="7030A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 sz="2600" spc="220">
              <a:ln w="3175">
                <a:noFill/>
                <a:prstDash val="dash"/>
              </a:ln>
              <a:solidFill>
                <a:srgbClr val="7030A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88805" y="4798060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称赞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411720" y="5558155"/>
            <a:ext cx="79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学分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78885" y="5993130"/>
            <a:ext cx="5581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</a:t>
            </a:r>
            <a:r>
              <a:rPr lang="zh-CN" sz="2800" b="1">
                <a:solidFill>
                  <a:schemeClr val="accent2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2800" b="1">
              <a:solidFill>
                <a:schemeClr val="accent2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3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5" grpId="0"/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36.detail /ˈdi:te ɪl / n.                                           vt.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detail 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详细地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Contact the Tourist Information Bureau for more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details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了解详情请联系旅游信息处。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Don’t ignore small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details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while reading. 阅读过程中不要忽视了小的细节。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Please mark the main ideas and important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details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with a pen.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请用钢笔标出要点和重要细节。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man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detailed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us all the wonders he had seen in his travels.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那人向我们详述了他旅途所见之奇事。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Happiness hides in life’s small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details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If you are not looking, it becomes in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visible.  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快乐隐藏在生活的细节里，不留意就难以察觉。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described the accident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detail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她详细地叙述了那次事故。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87420" y="83820"/>
            <a:ext cx="373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细节；详情；细微之处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9550" y="516255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破拆法：de(得)+tail(尾巴)：得到秋毫之末——细节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05090" y="83820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详述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0" y="914400"/>
            <a:ext cx="6629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ply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635" y="839470"/>
            <a:ext cx="11438890" cy="456374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08635" y="255905"/>
            <a:ext cx="105746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2. apply [əˈplaɪ] vi.            vt. 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46750" y="255905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应用;涂抹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36515" y="28606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应用</a:t>
            </a:r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839075" y="1536065"/>
            <a:ext cx="1833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应用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涂抹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901180" y="1536065"/>
            <a:ext cx="1105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vi.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申请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401300" y="199644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用具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器皿</a:t>
            </a:r>
            <a:endParaRPr lang="zh-CN" altLang="en-US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62400" y="25590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申请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70515" y="107569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申请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应用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401300" y="153606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申请人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5195" y="338264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雇用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利用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994900" y="263461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雇用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就业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84130" y="30949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失业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14560" y="361442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雇主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14560" y="407479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雇员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590675" y="160528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供应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60245" y="225044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回答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回复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45945" y="2860675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暗示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表明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820545" y="35553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增加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繁殖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845945" y="420179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简单的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3865" y="5403215"/>
            <a:ext cx="1112393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apply to sb. for sth. 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apply sth to sth 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73500" y="534416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向某人申请某物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51200" y="5895975"/>
            <a:ext cx="4664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把某物应用于/涂抹在...上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66610" y="4751070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探险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104755" y="475107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探险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1" grpId="0"/>
      <p:bldP spid="3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492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37.check in	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check out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I'll ring the hotel. I'll tell them we'll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 in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tomorrow.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我来给旅馆打电话，通知他们我们明天入住。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If you want to stay at a hotel, you have to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 in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你想住旅馆，就得办理登记手续。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Passengers must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 in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at the airport an hour before the plane leaves.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旅客们必须在飞机起飞前一小时到机场办理登机手续.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checked in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at the Capital International Airport for a flight to America.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他在首都国际机场办好了登机手续，准备飞往美国。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When I got to the hotel, he had just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checked out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当我到达旅馆时，他刚退房走了。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packed and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checked out 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of the hotel.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他们收拾好东西，办理了退房手续。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Guests must </a:t>
            </a:r>
            <a:r>
              <a:rPr sz="2400" b="1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check out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before noon, or they will be charged for the day.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旅客必须于中午前办清手续离开, 否则将收取全日费用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38045" y="83820"/>
            <a:ext cx="37084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(在旅馆、机场等) 登记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00605" y="497840"/>
            <a:ext cx="3383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结账离开（旅馆等）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8008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38.request[rɪ'kwest]n.&amp;vt.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If you have any special __________ about your room, please contact the reception.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如果您对您的房间有特殊的要求，清联系接待处</a:t>
            </a:r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Finally they had to make a ________ for help. 最后他们只好请求帮助。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went there _____ their request. 他应邀前往。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3" name="图片 2" descr="quest-寻求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" y="490855"/>
            <a:ext cx="11717655" cy="44011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10075" y="83820"/>
            <a:ext cx="44196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(正式或礼貌的) 要求；请求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5555" y="72707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寻求, 探求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5555" y="128968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问题, 疑问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841230" y="1289685"/>
            <a:ext cx="1859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问卷, 调查表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86020" y="1866900"/>
            <a:ext cx="2341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获得, 取得; 学到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16220" y="420497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要求; 请求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12465" y="4891405"/>
            <a:ext cx="16764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request(s)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73805" y="5627370"/>
            <a:ext cx="13017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request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76475" y="5960745"/>
            <a:ext cx="4787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19985" y="246126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寻求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43395" y="128968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询问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583295" y="1866900"/>
            <a:ext cx="2494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获得物,获得;收购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86020" y="2461260"/>
            <a:ext cx="236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战胜; 征服; 攻克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804275" y="2461260"/>
            <a:ext cx="257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征服, 战胜;战利品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63565" y="30264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询问;探究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46210" y="30264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询问;探究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86020" y="3648075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需要; 要求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58480" y="3648075"/>
            <a:ext cx="2189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要求; 必要条件</a:t>
            </a:r>
            <a:endParaRPr lang="en-US" alt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9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6739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woman came to the party _____ her friend's request.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应朋友的请求，这个妇女参加了聚会。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requested him ___________. 他们要求他离开。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Visitors are requested not ___________ here. 参观者请勿在此吸烟。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requested that help _________________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(send)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at once. 他们请求立即施以援助。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39. view [vju:]n.                               vt.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in one's view 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sea/ mountain view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I'd like a room with a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view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我想要一个可以观看风景的房间。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view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from the top of the hill was more beautiful. 从山顶远眺景色更美丽。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lake soon came into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view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. 那湖很快映入眼帘。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sun disappeared from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view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. 太阳看不见了。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should make your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views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known to your friend.你应该让你的朋友了解你的观点。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my view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was a waste of time. 依我看, 这是浪费时间。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my view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, the greatest happiness lies in one's satisfaction with one's life.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在我看来, 最大的幸福在于人们对生活的满意程度。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354830" y="83820"/>
            <a:ext cx="4787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16250" y="791845"/>
            <a:ext cx="13385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leave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26510" y="1167130"/>
            <a:ext cx="15354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smoke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36645" y="1501775"/>
            <a:ext cx="2572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(should) be sent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09190" y="2177415"/>
            <a:ext cx="2214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视野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景色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看法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10150" y="2177415"/>
            <a:ext cx="1198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看;看待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26920" y="2565400"/>
            <a:ext cx="1706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在某人看来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94990" y="2915285"/>
            <a:ext cx="1181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海/山景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vid-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520" y="635"/>
            <a:ext cx="1195641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9365" y="313753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9330" y="516890"/>
            <a:ext cx="1173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看待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09030" y="5168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景象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83090" y="1409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预习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04655" y="51689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评论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84690" y="9772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采访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面试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34960" y="30899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游客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访客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21275" y="355028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视觉的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11750" y="408940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81010" y="40894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看不见的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41265" y="461137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视力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幻像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44465" y="196723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57123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明显地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68030" y="559308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41265" y="570103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4035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90560" y="196723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证据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2127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1273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供应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67655" y="6161405"/>
            <a:ext cx="2087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先前的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前面的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26965" y="150685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视频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录像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11750" y="308991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拜访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9550" y="83820"/>
            <a:ext cx="1179385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40.sight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[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saɪt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]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sunset was a very beautiful ________. 那次落日真是一幅美景。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Great Wall is one of the most amazing ______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in the world.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长城是世界上最惊奇的景象之一。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went out to see the _______ of Paris. 她去巴黎观光了。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bicycle came ______ sight on the road. 路上出现了一辆自行车。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 waved until the car was _____ of sight.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我们一直挥着手，直到汽车驶出了我们的视野。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has very little sight ____ his right eye. 他右眼视力极弱。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My sight is ________(fail), and I can't read any more.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我的视力在下降，看不了书了。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55265" y="83820"/>
            <a:ext cx="27305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景象; 视野; 视力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67655" y="509905"/>
            <a:ext cx="10185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sight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71335" y="927100"/>
            <a:ext cx="11766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sights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86200" y="1769745"/>
            <a:ext cx="11766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sights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09545" y="2185670"/>
            <a:ext cx="8604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into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25340" y="2616200"/>
            <a:ext cx="7473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out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59530" y="3474085"/>
            <a:ext cx="5219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18995" y="3903980"/>
            <a:ext cx="12896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failing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stand站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455" y="544195"/>
            <a:ext cx="11854180" cy="42849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9550" y="83820"/>
            <a:ext cx="117938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41.statue [ ˈstæ tʃu:] n.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03270" y="22225"/>
            <a:ext cx="1706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雕塑；雕像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646670" y="235394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站</a:t>
            </a:r>
            <a:endParaRPr lang="zh-CN" alt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97720" y="75438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雕像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96120" y="2415540"/>
            <a:ext cx="221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地位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状态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情况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96120" y="189357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状态；州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70655" y="18935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环境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808210" y="415544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例子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情况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596120" y="3594100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立即的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紧急的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596120" y="303276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稳定的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970655" y="75438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障碍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154045" y="1323975"/>
            <a:ext cx="2164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不断的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稳定的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818255" y="241554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遥远的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404870" y="303276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物质</a:t>
            </a:r>
            <a:r>
              <a:rPr lang="en-US" alt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本质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3820" y="4829175"/>
            <a:ext cx="1226185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Each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statue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has a different face, leading researchers to believe that each one is a copy of a real soldier.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每尊雕像都有一张不同的面孔，使得研究人员认为每尊雕像都是一个真实的士兵的复制品。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They set up a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statue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memory of him.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他们立了一座雕塑纪念他。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There is a bronze </a:t>
            </a: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statue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the central park.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在中心花园有一座青铜像。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33195" y="241554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距离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04870" y="359410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建立</a:t>
            </a:r>
            <a:endParaRPr 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54045" y="415544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目的地</a:t>
            </a:r>
            <a:endParaRPr lang="zh-CN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748520" y="132397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体育馆</a:t>
            </a:r>
            <a:endParaRPr lang="zh-CN" altLang="en-US" sz="24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5" grpId="0"/>
      <p:bldP spid="6" grpId="0"/>
      <p:bldP spid="7" grpId="0"/>
      <p:bldP spid="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98755" y="4445"/>
            <a:ext cx="11793855" cy="62776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42.tomb [tu:m ] n.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than 700,000 people worked for nearly 40 years to build this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tomb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超过七十万人为建造这座坟墓工作了将近40年。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 are more than 8,000 terracotta statues in the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tomb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the Chinese Emperor Qinshihuang. 在中国皇帝秦始皇的陵墓里有8000 多个陶俑。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group of students placed a wreath at the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tomb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the national hero.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一群学生在那位民族英雄墓前献上花圈。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43.unearth [ʌnˈɜ:θ] vt.	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ts val="3000"/>
              </a:lnSpc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ts val="3000"/>
              </a:lnSpc>
              <a:buNone/>
            </a:pP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statues fill only one part of the emperor's huge tomb, which still has not been completely unearthed.	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这些雕像只占巨大的秦始皇坟墓的一部分，坟墓还没有完全被挖掘出来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39110" y="4445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坟墓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8755" y="396875"/>
            <a:ext cx="2762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音意相通：土墓    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74745" y="3822065"/>
            <a:ext cx="1960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挖掘；发掘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7025" y="4326255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词根词缀：un(不)+earth(土壤)：不留在土壤中——挖掘。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5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98755" y="83820"/>
            <a:ext cx="1179385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have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unearthed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bones of an elephant which was 500,000 years old.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他们发掘出了一具大象骨骼，距今已有50 万年。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Red diamonds have been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unearthed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here. 在这儿发掘了红钻石。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44.comment / ˈkɒ ment /n.                    vi.&amp; vt.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no comment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comment/make comments on/upon sth.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 your draft according to your partner's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根据同伴的评论修改你的草稿。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Swap summaries with your partner and give each other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与同伴交换一下概述，并且互相作出评论。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made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helpful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my work. 她对我的工作提出了有益的意见。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made comments 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economic reform.他对经济改革作出了评论。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62120" y="1788795"/>
            <a:ext cx="1723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议论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评论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6420" y="2225040"/>
            <a:ext cx="11059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词根词缀：com(一起)+ment(mind)：把想法拿到一起——评论</a:t>
            </a:r>
            <a:endParaRPr lang="en-US" altLang="zh-CN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49160" y="1788795"/>
            <a:ext cx="267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发表意见；评论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56840" y="2650490"/>
            <a:ext cx="1605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无可奉告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81470" y="3018155"/>
            <a:ext cx="41935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对……发表意见/作出评论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5" grpId="0"/>
      <p:bldP spid="3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99390" y="370840"/>
            <a:ext cx="1179385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None/>
            </a:pP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No comment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I don't know anything.无可奉告。我什么都不知道。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really can't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till you know the facts.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知道真相之前，不要发表任何意见。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How does the author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 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Peter Smith's new book?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作者对皮特史密斯的新书有何评论？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 far, he has not made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comments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on these reports.	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到目前为止，他仍未就这些报道发表评论。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don't really know so I can hardly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comment on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it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我不了解实情，所以我不能就此发表意见。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>
              <a:buNone/>
            </a:pP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50495" y="71755"/>
            <a:ext cx="11891645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You should ______ in person. 你应该当面申请。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They may apply ______(join) the organization.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他们可以申请加入该组织。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To study abroad, you should _________ a visa first.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要出国留学，你应该先申请签证。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She only __________ one university and was accepted.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她只向一所大学提出申请并被录取了。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Don't forget ________(apply) sun cream. 不要忘记涂上防晒霜。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You can apply theory ___ practice. 你可以把理论用于实践。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new technology ________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____(apply) to farming.  这项新技术已应用于农业。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324100" y="527685"/>
            <a:ext cx="1449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apply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94990" y="1111250"/>
            <a:ext cx="1449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join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44465" y="2020570"/>
            <a:ext cx="22898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apply for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03730" y="2967355"/>
            <a:ext cx="22898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applied to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58720" y="3998595"/>
            <a:ext cx="22898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apply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93540" y="4452620"/>
            <a:ext cx="800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80180" y="4932680"/>
            <a:ext cx="58286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applied/has been applied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99745" y="203200"/>
            <a:ext cx="11269345" cy="6247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applied the cream____ her face and neck.</a:t>
            </a:r>
            <a:endParaRPr lang="zh-CN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她把乳霜抹在脸和脖子上。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If you don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 take charge of shaping your own destiny, others will apply their agenda(计划,日程表) ___you.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你若不主动建构自己的命运，别人将会把他们的计划加诸在你身上。 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Send a full CV with your job ___________. </a:t>
            </a:r>
            <a:endParaRPr lang="zh-CN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寄上求职申请书和详尽的个人履历。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Since the 1970s many new ____________ have been found for me.   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从二十世纪七十年代起，我又被开发出了很多新的用途。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 have learned the ___________ of new technology to teaching.   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我们学会了将新技术应用于教学上。</a:t>
            </a:r>
            <a:endParaRPr lang="zh-CN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 were over 500 __________ for the job. </a:t>
            </a:r>
            <a:endParaRPr lang="zh-CN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对这份工作有超过500名申请人。</a:t>
            </a:r>
            <a:endParaRPr 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08830" y="203200"/>
            <a:ext cx="800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4700" y="1618615"/>
            <a:ext cx="800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9600" y="2561590"/>
            <a:ext cx="2477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application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02555" y="3500120"/>
            <a:ext cx="2477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application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7840" y="4455160"/>
            <a:ext cx="2477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application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00525" y="5380355"/>
            <a:ext cx="2477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applicants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81635" y="203200"/>
            <a:ext cx="11387455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3.visa [ˈvi:zə] n.</a:t>
            </a:r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a visa 申请签证</a:t>
            </a:r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tourist/entry/exit visa </a:t>
            </a:r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To travel abroad, you 'll have to get a passport, and you'll also need a </a:t>
            </a:r>
            <a:r>
              <a:rPr lang="zh-CN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visa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 要出国旅游,你必须申办护照, 同时还需要有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签证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4.rent [ rent] vt.                    vi.           n.</a:t>
            </a:r>
            <a:endParaRPr lang="zh-CN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________(rent) a house with three other girls. 她和其她三个女孩合租一套房子。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 ________(rent) a car for the week and explored the area. 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我们租了一个星期的车游历这个地区。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rented rooms ______ university students.她把房间租给了大学生。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apartment rents ______ $500 a month. 这套房间每月租金为500 元。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worked to pay the _______ while I went to college. 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在我读大学期间，她打工挣钱来付租金。</a:t>
            </a:r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63875" y="203200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签证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9745" y="626110"/>
            <a:ext cx="85629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词根词缀：vis(看)+a(去)：去给别人看的东西——签证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9745" y="1011555"/>
            <a:ext cx="17748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apply for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69055" y="1456055"/>
            <a:ext cx="32258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旅游/入境/出境签证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99410" y="3157855"/>
            <a:ext cx="1723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租用;出租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34915" y="3136900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出租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00775" y="3136900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租金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52830" y="3586480"/>
            <a:ext cx="11887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rent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3610" y="3961130"/>
            <a:ext cx="13309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rent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99410" y="4690110"/>
            <a:ext cx="716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307715" y="5057775"/>
            <a:ext cx="716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96945" y="5394325"/>
            <a:ext cx="1080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rent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66065" y="294640"/>
            <a:ext cx="11659870" cy="6247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5.pack [pæk]vt.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&amp;vi.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行李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n.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                      一包；一盒；一群；一堆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pack (sth.)         将(东西)打包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装箱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800" b="1">
                <a:latin typeface="Times New Roman" panose="02020603050405020304" charset="0"/>
                <a:cs typeface="Times New Roman" panose="02020603050405020304" charset="0"/>
              </a:rPr>
              <a:t>练：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When I was 17, I _________ my bags and left home. 17岁时, 我背起行囊离开了家。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 should _______ for the trip. 我该打包上路了。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You either pack ____ and go home, or keep fighting!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要不你就打包回家，要不就继续奋斗！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 need to ________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____ my things into the suitcase very quickly.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我需要快速把这些东西放到手提箱里。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tea ______________ and sent to many different countries.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茶叶被打包运往不同的国家。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put too many things into his _______. 他放太多的东西在他的包里。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told you____________ lies. 他对你说了一堆谎言。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We were first greeted with the barking by ___________ dogs, seven to be exact.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37255" y="235585"/>
            <a:ext cx="1723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打包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收拾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27860" y="1131570"/>
            <a:ext cx="7778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up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66180" y="235585"/>
            <a:ext cx="89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包裹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05735" y="1992630"/>
            <a:ext cx="14624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packed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86535" y="2362200"/>
            <a:ext cx="14624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13330" y="2703830"/>
            <a:ext cx="762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up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11630" y="3458845"/>
            <a:ext cx="2262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pack/pack up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86535" y="4157345"/>
            <a:ext cx="2262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packed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43425" y="4871720"/>
            <a:ext cx="11334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pack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27555" y="5235575"/>
            <a:ext cx="1962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pack of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40425" y="5572125"/>
            <a:ext cx="1962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pack of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66395" y="758190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pack of 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" grpId="0"/>
      <p:bldP spid="6" grpId="0"/>
      <p:bldP spid="7" grpId="0"/>
      <p:bldP spid="11" grpId="0"/>
      <p:bldP spid="12" grpId="0"/>
      <p:bldP spid="19" grpId="0"/>
      <p:bldP spid="20" grpId="0"/>
      <p:bldP spid="23" grpId="0"/>
      <p:bldP spid="26" grpId="0"/>
      <p:bldP spid="9" grpId="0"/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4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ext2_8*f*1"/>
  <p:tag name="KSO_WM_TEMPLATE_CATEGORY" val="OneParaText"/>
  <p:tag name="KSO_WM_TEMPLATE_INDEX" val="2"/>
  <p:tag name="KSO_WM_UNIT_LAYERLEVEL" val="1"/>
  <p:tag name="KSO_WM_TAG_VERSION" val="1.0"/>
  <p:tag name="KSO_WM_BEAUTIFY_FLAG" val="#wm#"/>
  <p:tag name="KSO_WM_UNIT_TEXTBOXSTYLE_GUID" val="{c00233ae-9d7e-42e4-91b7-234d2647cf6b}"/>
  <p:tag name="KSO_WM_UNIT_TEXTBOXSTYLE_INDEX" val="8"/>
  <p:tag name="KSO_WM_UNIT_TEXTBOXSTYLE_TYPE" val="OneParaTitle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24445</Words>
  <Application>WPS 演示</Application>
  <PresentationFormat>宽屏</PresentationFormat>
  <Paragraphs>1660</Paragraphs>
  <Slides>58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9" baseType="lpstr">
      <vt:lpstr>Arial</vt:lpstr>
      <vt:lpstr>宋体</vt:lpstr>
      <vt:lpstr>Wingdings</vt:lpstr>
      <vt:lpstr>微软雅黑</vt:lpstr>
      <vt:lpstr>Times New Roman</vt:lpstr>
      <vt:lpstr>Arial Unicode MS</vt:lpstr>
      <vt:lpstr>Segoe UI</vt:lpstr>
      <vt:lpstr>HelveticaNeue</vt:lpstr>
      <vt:lpstr>NumberOnly</vt:lpstr>
      <vt:lpstr>华文新魏</vt:lpstr>
      <vt:lpstr>Office 主题​​</vt:lpstr>
      <vt:lpstr>PowerPoint 演示文稿</vt:lpstr>
      <vt:lpstr>Unit2 Book1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曹小等</cp:lastModifiedBy>
  <cp:revision>157</cp:revision>
  <dcterms:created xsi:type="dcterms:W3CDTF">2019-06-19T02:08:00Z</dcterms:created>
  <dcterms:modified xsi:type="dcterms:W3CDTF">2020-08-12T01:57:59Z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