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2"/>
  </p:handoutMasterIdLst>
  <p:sldIdLst>
    <p:sldId id="537" r:id="rId3"/>
    <p:sldId id="258" r:id="rId4"/>
    <p:sldId id="257" r:id="rId6"/>
    <p:sldId id="385" r:id="rId7"/>
    <p:sldId id="259" r:id="rId8"/>
    <p:sldId id="260" r:id="rId9"/>
    <p:sldId id="305" r:id="rId10"/>
    <p:sldId id="306" r:id="rId11"/>
    <p:sldId id="261" r:id="rId12"/>
    <p:sldId id="333" r:id="rId13"/>
    <p:sldId id="332" r:id="rId14"/>
    <p:sldId id="334" r:id="rId15"/>
    <p:sldId id="335" r:id="rId16"/>
    <p:sldId id="336" r:id="rId17"/>
    <p:sldId id="338" r:id="rId18"/>
    <p:sldId id="339" r:id="rId19"/>
    <p:sldId id="340" r:id="rId20"/>
    <p:sldId id="341" r:id="rId21"/>
    <p:sldId id="343" r:id="rId22"/>
    <p:sldId id="438" r:id="rId23"/>
    <p:sldId id="342" r:id="rId24"/>
    <p:sldId id="347" r:id="rId25"/>
    <p:sldId id="346" r:id="rId26"/>
    <p:sldId id="502" r:id="rId27"/>
    <p:sldId id="349" r:id="rId28"/>
    <p:sldId id="350" r:id="rId29"/>
    <p:sldId id="351" r:id="rId30"/>
    <p:sldId id="352" r:id="rId31"/>
    <p:sldId id="353" r:id="rId32"/>
    <p:sldId id="354" r:id="rId33"/>
    <p:sldId id="355" r:id="rId34"/>
    <p:sldId id="356" r:id="rId35"/>
    <p:sldId id="357" r:id="rId36"/>
    <p:sldId id="477" r:id="rId37"/>
    <p:sldId id="358" r:id="rId38"/>
    <p:sldId id="359" r:id="rId39"/>
    <p:sldId id="360" r:id="rId40"/>
    <p:sldId id="362" r:id="rId41"/>
    <p:sldId id="363" r:id="rId42"/>
    <p:sldId id="364" r:id="rId43"/>
    <p:sldId id="365" r:id="rId44"/>
    <p:sldId id="366" r:id="rId45"/>
    <p:sldId id="367" r:id="rId46"/>
    <p:sldId id="368" r:id="rId47"/>
    <p:sldId id="369" r:id="rId48"/>
    <p:sldId id="370" r:id="rId49"/>
    <p:sldId id="371" r:id="rId50"/>
    <p:sldId id="373" r:id="rId51"/>
    <p:sldId id="375" r:id="rId52"/>
    <p:sldId id="376" r:id="rId53"/>
    <p:sldId id="377" r:id="rId54"/>
    <p:sldId id="378" r:id="rId55"/>
    <p:sldId id="379" r:id="rId56"/>
    <p:sldId id="380" r:id="rId57"/>
    <p:sldId id="381" r:id="rId58"/>
    <p:sldId id="382" r:id="rId59"/>
    <p:sldId id="383" r:id="rId60"/>
    <p:sldId id="384" r:id="rId6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59"/>
        <p:guide pos="3766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5" Type="http://schemas.openxmlformats.org/officeDocument/2006/relationships/tableStyles" Target="tableStyles.xml"/><Relationship Id="rId64" Type="http://schemas.openxmlformats.org/officeDocument/2006/relationships/viewProps" Target="viewProps.xml"/><Relationship Id="rId63" Type="http://schemas.openxmlformats.org/officeDocument/2006/relationships/presProps" Target="presProps.xml"/><Relationship Id="rId62" Type="http://schemas.openxmlformats.org/officeDocument/2006/relationships/handoutMaster" Target="handoutMasters/handoutMaster1.xml"/><Relationship Id="rId61" Type="http://schemas.openxmlformats.org/officeDocument/2006/relationships/slide" Target="slides/slide58.xml"/><Relationship Id="rId60" Type="http://schemas.openxmlformats.org/officeDocument/2006/relationships/slide" Target="slides/slide57.xml"/><Relationship Id="rId6" Type="http://schemas.openxmlformats.org/officeDocument/2006/relationships/slide" Target="slides/slide3.xml"/><Relationship Id="rId59" Type="http://schemas.openxmlformats.org/officeDocument/2006/relationships/slide" Target="slides/slide56.xml"/><Relationship Id="rId58" Type="http://schemas.openxmlformats.org/officeDocument/2006/relationships/slide" Target="slides/slide55.xml"/><Relationship Id="rId57" Type="http://schemas.openxmlformats.org/officeDocument/2006/relationships/slide" Target="slides/slide54.xml"/><Relationship Id="rId56" Type="http://schemas.openxmlformats.org/officeDocument/2006/relationships/slide" Target="slides/slide53.xml"/><Relationship Id="rId55" Type="http://schemas.openxmlformats.org/officeDocument/2006/relationships/slide" Target="slides/slide52.xml"/><Relationship Id="rId54" Type="http://schemas.openxmlformats.org/officeDocument/2006/relationships/slide" Target="slides/slide51.xml"/><Relationship Id="rId53" Type="http://schemas.openxmlformats.org/officeDocument/2006/relationships/slide" Target="slides/slide50.xml"/><Relationship Id="rId52" Type="http://schemas.openxmlformats.org/officeDocument/2006/relationships/slide" Target="slides/slide49.xml"/><Relationship Id="rId51" Type="http://schemas.openxmlformats.org/officeDocument/2006/relationships/slide" Target="slides/slide48.xml"/><Relationship Id="rId50" Type="http://schemas.openxmlformats.org/officeDocument/2006/relationships/slide" Target="slides/slide47.xml"/><Relationship Id="rId5" Type="http://schemas.openxmlformats.org/officeDocument/2006/relationships/notesMaster" Target="notesMasters/notesMaster1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slide" Target="slides/slide2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image" Target="../media/image1.png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tags" Target="../tags/tag56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1.xml"/><Relationship Id="rId1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3.xml"/><Relationship Id="rId1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6.xml"/><Relationship Id="rId1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8.xml"/><Relationship Id="rId1" Type="http://schemas.openxmlformats.org/officeDocument/2006/relationships/image" Target="../media/image8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1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5.xml"/><Relationship Id="rId1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3.xml"/><Relationship Id="rId1" Type="http://schemas.openxmlformats.org/officeDocument/2006/relationships/image" Target="../media/image9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6.xml"/><Relationship Id="rId1" Type="http://schemas.openxmlformats.org/officeDocument/2006/relationships/image" Target="../media/image10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8.xml"/><Relationship Id="rId1" Type="http://schemas.openxmlformats.org/officeDocument/2006/relationships/image" Target="../media/image11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9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0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4.xml"/><Relationship Id="rId1" Type="http://schemas.openxmlformats.org/officeDocument/2006/relationships/image" Target="../media/image12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8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9.xml"/><Relationship Id="rId1" Type="http://schemas.openxmlformats.org/officeDocument/2006/relationships/image" Target="../media/image13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1.xml"/><Relationship Id="rId1" Type="http://schemas.openxmlformats.org/officeDocument/2006/relationships/tags" Target="../tags/tag110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2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7.xml"/><Relationship Id="rId1" Type="http://schemas.openxmlformats.org/officeDocument/2006/relationships/image" Target="../media/image4.png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3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4.xml"/><Relationship Id="rId1" Type="http://schemas.openxmlformats.org/officeDocument/2006/relationships/image" Target="../media/image14.png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5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6.xml"/><Relationship Id="rId1" Type="http://schemas.openxmlformats.org/officeDocument/2006/relationships/image" Target="../media/image15.png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8.xml"/><Relationship Id="rId1" Type="http://schemas.openxmlformats.org/officeDocument/2006/relationships/image" Target="../media/image10.png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9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0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762000" y="1246505"/>
            <a:ext cx="6538595" cy="501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  <a:endParaRPr lang="zh-CN" altLang="en-US" sz="4000" b="1">
              <a:solidFill>
                <a:srgbClr val="FF0000"/>
              </a:solidFill>
              <a:latin typeface="HelveticaNeue" panose="02000503000000020004" pitchFamily="2" charset="0"/>
            </a:endParaRP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385" y="2273935"/>
            <a:ext cx="3359150" cy="335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7311390" y="1616710"/>
            <a:ext cx="3603625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latin typeface="华文新魏" panose="02010800040101010101" pitchFamily="2" charset="-122"/>
              </a:rPr>
              <a:t>知识产权声明</a:t>
            </a:r>
            <a:endParaRPr lang="zh-CN" altLang="en-US" sz="4000" b="1">
              <a:latin typeface="华文新魏" panose="02010800040101010101" pitchFamily="2" charset="-122"/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9085" y="22225"/>
            <a:ext cx="11594465" cy="6440805"/>
          </a:xfrm>
        </p:spPr>
        <p:txBody>
          <a:bodyPr/>
          <a:p>
            <a:pPr marL="0" indent="0">
              <a:lnSpc>
                <a:spcPts val="28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6.amaze [ əˈme ɪz ]vt.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8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amazing [əˈmeɪzɪŋ ] adj. 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8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(现在分词表示                ，意为“                    ”)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8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amazed [əˈmeɪzd ] adj. 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8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(过去分词表示                ，意为“                    ”)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800"/>
              </a:lnSpc>
              <a:buNone/>
            </a:pPr>
            <a:r>
              <a:rPr lang="en-US" altLang="zh-CN"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_____________</a:t>
            </a: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对</a:t>
            </a:r>
            <a:r>
              <a:rPr lang="en-US" altLang="zh-CN"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……</a:t>
            </a: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感到惊奇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8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an ________ discovery/success/performance 惊人的发现/成功/表演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8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It was one of the most ________ films I've ever seen. 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8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这是我看过的最精彩的电影之一。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8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I saw her _______ look. 我看到了她惊愕的神情。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8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I was amazed ___ his speed of working. 他办事之麻利让我深感叹服。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8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The teacher was amazed _______(find) that a lazy student had gained a mark of100 in the test.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8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老师惊奇地发现一个懒惰的学生在这次考试中得了100 分。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940810" y="363855"/>
            <a:ext cx="38569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令人惊奇的;令人</a:t>
            </a:r>
            <a:r>
              <a:rPr 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惊叹</a:t>
            </a:r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的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562225" y="804545"/>
            <a:ext cx="16052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主动内涵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374640" y="804545"/>
            <a:ext cx="19608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令人……的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752850" y="1329055"/>
            <a:ext cx="39458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感到惊奇的; 感到</a:t>
            </a:r>
            <a:r>
              <a:rPr 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惊叹</a:t>
            </a:r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的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374640" y="1784350"/>
            <a:ext cx="19608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感到……的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822960" y="2830195"/>
            <a:ext cx="151320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amazing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752850" y="3292475"/>
            <a:ext cx="15227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amazing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859280" y="4277360"/>
            <a:ext cx="14585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amazed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562225" y="4799330"/>
            <a:ext cx="7556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at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167505" y="5232400"/>
            <a:ext cx="15036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find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562225" y="1784350"/>
            <a:ext cx="16052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被动内涵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535680" y="-78105"/>
            <a:ext cx="2672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使惊叹；使惊奇</a:t>
            </a:r>
            <a:endParaRPr lang="zh-CN"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18465" y="2367915"/>
            <a:ext cx="24606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be amazed at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" grpId="0"/>
      <p:bldP spid="8" grpId="0"/>
      <p:bldP spid="10" grpId="0"/>
      <p:bldP spid="11" grpId="0"/>
      <p:bldP spid="9" grpId="0"/>
      <p:bldP spid="4" grpId="0"/>
      <p:bldP spid="5" grpId="0"/>
      <p:bldP spid="6" grpId="0"/>
      <p:bldP spid="7" grpId="0"/>
      <p:bldP spid="12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43840" y="196850"/>
            <a:ext cx="11772265" cy="6440805"/>
          </a:xfrm>
        </p:spPr>
        <p:txBody>
          <a:bodyPr/>
          <a:p>
            <a:pPr marL="0" indent="0" algn="just">
              <a:lnSpc>
                <a:spcPct val="100000"/>
              </a:lnSpc>
              <a:buNone/>
            </a:pPr>
            <a:r>
              <a:rPr sz="32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While there are</a:t>
            </a:r>
            <a:r>
              <a:rPr lang="en-US" altLang="zh-CN" sz="32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</a:t>
            </a:r>
            <a:r>
              <a:rPr sz="32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stories of instant transformation, for most of us the changes are gradual and require a lot of effort and work, like cleaning up a polluted river</a:t>
            </a:r>
            <a:r>
              <a:rPr lang="en-US" altLang="zh-CN" sz="32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.</a:t>
            </a:r>
            <a:endParaRPr sz="32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32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I'm sure the boy's rich knowledge will _______ you. </a:t>
            </a:r>
            <a:endParaRPr sz="32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32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我相信那个男孩渊博的知识会使你们吃惊。</a:t>
            </a:r>
            <a:endParaRPr sz="32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32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child ________ us with his ability in art, math and other areas.</a:t>
            </a:r>
            <a:endParaRPr sz="32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32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这个有天赋的孩子在艺术、数学和其他领域的能力使我们吃惊。</a:t>
            </a:r>
            <a:endParaRPr sz="32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32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It amazed everyone ____ Yang Chenyu gained a mark of 730 in the 2019 Entrance Examination.</a:t>
            </a:r>
            <a:endParaRPr sz="32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32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杨晨煜在 2019 年高考中获得 730 分的成绩使大家很惊讶。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3298825" y="196850"/>
            <a:ext cx="20066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amazing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157085" y="1721485"/>
            <a:ext cx="20066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amaze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247900" y="2922905"/>
            <a:ext cx="168402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amazed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743960" y="4196715"/>
            <a:ext cx="9264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that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8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3055" y="196850"/>
            <a:ext cx="11594465" cy="6440805"/>
          </a:xfrm>
        </p:spPr>
        <p:txBody>
          <a:bodyPr/>
          <a:p>
            <a:pPr marL="0" indent="0" algn="just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7.arrangement [əˈreɪndʒmənt]n.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>
              <a:lnSpc>
                <a:spcPct val="100000"/>
              </a:lnSpc>
              <a:buNone/>
            </a:pP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  </a:t>
            </a:r>
            <a:r>
              <a:rPr lang="en-US" altLang="zh-CN"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    </a:t>
            </a: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安排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Actually, I</a:t>
            </a:r>
            <a:r>
              <a:rPr lang="en-US" altLang="zh-CN"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'</a:t>
            </a: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ve just finished the travel ______________(arrange)! 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实际上,我刚刚完成了旅行安排！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Please tell him the arrangements ___</a:t>
            </a:r>
            <a:r>
              <a:rPr lang="en-US" altLang="zh-CN"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_</a:t>
            </a: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his trip in Italy.	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请告诉他在意大利旅行的安排。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I'll make arrangements for you ________(meet) at the airport. 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我会安排人到机场接你。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Her teacher made a special arrangement __________(discuss) her progress at school once a month.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她的老师作了特别安排，每月讨论一次她在学业上的进展情况。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The party _______________(arrange) quickly. 聚会很快就安排好了。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3000"/>
              </a:lnSpc>
              <a:buNone/>
            </a:pP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2020570" y="6133465"/>
            <a:ext cx="28219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was arranged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565265" y="4731385"/>
            <a:ext cx="20066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discuss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964555" y="1637665"/>
            <a:ext cx="28047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arrangement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276215" y="88900"/>
            <a:ext cx="19608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安排；筹备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13715" y="672465"/>
            <a:ext cx="1050163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词根词缀：ar(去)+range(排列)+ment(名词后缀):去排列好——安排</a:t>
            </a:r>
            <a:endParaRPr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394960" y="2699385"/>
            <a:ext cx="9321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185410" y="3705225"/>
            <a:ext cx="15773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meet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13715" y="1125220"/>
            <a:ext cx="19310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arrange for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8" grpId="0"/>
      <p:bldP spid="10" grpId="0"/>
      <p:bldP spid="2" grpId="0"/>
      <p:bldP spid="4" grpId="0"/>
      <p:bldP spid="9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8450" y="96520"/>
            <a:ext cx="11594465" cy="6440805"/>
          </a:xfrm>
        </p:spPr>
        <p:txBody>
          <a:bodyPr/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They had no time _____________(arrange) their own wedding. 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他们没有时间筹备自己的婚礼。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We will arrange ____ a car to pick you up.我们将安排一辆车来接你.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Would you like ____________(arrange) for a personal interview? 你是否想安排一次亲自会见?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8.extreme [ ɪkˈstri:m ] ad</a:t>
            </a:r>
            <a:r>
              <a:rPr lang="en-US" altLang="zh-CN"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j</a:t>
            </a: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sz="32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32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extremely [ ɪkˈstri:mli ] adv.</a:t>
            </a:r>
            <a:endParaRPr sz="32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The earth will experience __________ weather. 地球将会遭受极端天气。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She found it ___________ difficult to get a job. 她发觉找工作极其困难。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The suffering of the people was _________.人们遭受的痛苦极为深重。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Everything is going on ___________ well.一切进展得非常顺利。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3223895" y="0"/>
            <a:ext cx="20066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arrange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811780" y="1721485"/>
            <a:ext cx="20066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arrange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961005" y="1137920"/>
            <a:ext cx="8553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424045" y="2601595"/>
            <a:ext cx="1249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极端的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13055" y="3041650"/>
            <a:ext cx="6583680" cy="95313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破拆法：extre-(extra格外的)+me(我) </a:t>
            </a:r>
            <a:endParaRPr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助记：一个格外自我的人是比较极端的。</a:t>
            </a:r>
            <a:endParaRPr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424045" y="4422140"/>
            <a:ext cx="17310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extreme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310130" y="5005705"/>
            <a:ext cx="19297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extremely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230495" y="5589270"/>
            <a:ext cx="17310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extreme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944620" y="6102350"/>
            <a:ext cx="19297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extremely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230495" y="3838575"/>
            <a:ext cx="22148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极其，非常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8" grpId="0"/>
      <p:bldP spid="2" grpId="0"/>
      <p:bldP spid="4" grpId="0"/>
      <p:bldP spid="5" grpId="0"/>
      <p:bldP spid="6" grpId="0"/>
      <p:bldP spid="12" grpId="0"/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3055" y="196850"/>
            <a:ext cx="11594465" cy="5541010"/>
          </a:xfrm>
        </p:spPr>
        <p:txBody>
          <a:bodyPr/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My mobile phone is ____________ useful. 我的手机非常有用。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They sold their land at the ___________ low prices.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他们以极低的价格卖掉土地。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Jiuzhaigou is an ___________ beautiful place. 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九寨沟是一个非常美丽的地方。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We are working under _________ pressure at the moment.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目前我们正在极大的压力下工作。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9.source[sɔ:s]n.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zh-CN"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607435" y="90170"/>
            <a:ext cx="19297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extremely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517390" y="673735"/>
            <a:ext cx="19297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extremely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970530" y="1767840"/>
            <a:ext cx="19297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extremely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963670" y="2893060"/>
            <a:ext cx="17310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extreme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61010" y="5126990"/>
            <a:ext cx="1144143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拆破法：s(水)+our(我们的)+ce(测)   助记：</a:t>
            </a:r>
            <a:r>
              <a:rPr 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我们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要测出我们河水的源头。</a:t>
            </a:r>
            <a:endParaRPr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835275" y="4543425"/>
            <a:ext cx="255270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来源;出处;源头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4" grpId="0"/>
      <p:bldP spid="5" grpId="0"/>
      <p:bldP spid="6" grpId="0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3055" y="196850"/>
            <a:ext cx="11594465" cy="5601335"/>
          </a:xfrm>
        </p:spPr>
        <p:txBody>
          <a:bodyPr/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What other </a:t>
            </a:r>
            <a:r>
              <a:rPr sz="2800" b="1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sources</a:t>
            </a: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of information can you find about Peru?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关于秘鲁，你能找到其他信息来源吗？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The library is a useful </a:t>
            </a:r>
            <a:r>
              <a:rPr sz="2800" b="1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source </a:t>
            </a: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of information.图书馆就是很好的资料来源。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What is their main </a:t>
            </a:r>
            <a:r>
              <a:rPr sz="2800" b="1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source </a:t>
            </a: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of income?他们的主要收入来源是什么？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The </a:t>
            </a:r>
            <a:r>
              <a:rPr sz="2800" b="1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source </a:t>
            </a: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of the Mekong is in Qinghai Province.湄公河的源头在青海省。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For me, music is a great </a:t>
            </a:r>
            <a:r>
              <a:rPr sz="2800" b="1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source </a:t>
            </a: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of enjoyment. 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对于我来说，音乐是我快乐的源泉。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10.narrow [ˈnærəʊ]adj.                vi.&amp; vt.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zh-CN"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043680" y="4558030"/>
            <a:ext cx="1249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狭窄的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673850" y="4558030"/>
            <a:ext cx="148590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(</a:t>
            </a:r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使</a:t>
            </a:r>
            <a:r>
              <a:rPr lang="en-US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)</a:t>
            </a:r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变窄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46405" y="5141595"/>
            <a:ext cx="802195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拆破法：n(门)+arrow(箭)：谁能把箭射入窄门内？</a:t>
            </a:r>
            <a:endParaRPr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3055" y="196850"/>
            <a:ext cx="11594465" cy="6440805"/>
          </a:xfrm>
        </p:spPr>
        <p:txBody>
          <a:bodyPr/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They were climbing up a ________ mountain road</a:t>
            </a:r>
            <a:r>
              <a:rPr lang="en-US" altLang="zh-CN"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altLang="zh-CN"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他们正沿一条狭窄的山路向上爬。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This is where the river _________. 这条河就是在这里变窄的。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She slowed the car and began driving through the town's _________ streets.  她放慢车速，开始穿过该镇狭窄的街道。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We need to ________ the gap between the rich and poor. 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我们需要缩小贫富差距。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The gap between the two main parties has ___________. 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两大主要政党之间的差距已经缩小了。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316095" y="196850"/>
            <a:ext cx="130175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narrow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948430" y="1337310"/>
            <a:ext cx="14401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narrows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233535" y="1859280"/>
            <a:ext cx="130175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narrow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251075" y="2830830"/>
            <a:ext cx="130175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narrow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011670" y="3893820"/>
            <a:ext cx="165735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narrowed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3055" y="196850"/>
            <a:ext cx="11594465" cy="6440805"/>
          </a:xfrm>
        </p:spPr>
        <p:txBody>
          <a:bodyPr/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11.flat [ flæt ]adj.                                 n.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The driver stops the car on a </a:t>
            </a:r>
            <a:r>
              <a:rPr sz="2800" b="1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flat</a:t>
            </a: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platform and gets out.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司机把车停在一个平坦的平台上，然后出来了。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People used to think the earth was </a:t>
            </a:r>
            <a:r>
              <a:rPr sz="2800" b="1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flat</a:t>
            </a: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. 人们曾经认为地球是平的。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Do you live in a </a:t>
            </a:r>
            <a:r>
              <a:rPr sz="2800" b="1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flat</a:t>
            </a: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or a house? 你住的是公寓还是独立住宅？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Before they got married, they had the</a:t>
            </a:r>
            <a:r>
              <a:rPr sz="2800" b="1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flat</a:t>
            </a: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decorated. 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他们结婚前把公寓装修了一遍。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175635" y="127635"/>
            <a:ext cx="25234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平坦的; 扁平的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263640" y="127635"/>
            <a:ext cx="21678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公寓; 单元房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3055" y="196850"/>
            <a:ext cx="11594465" cy="6440805"/>
          </a:xfrm>
        </p:spPr>
        <p:txBody>
          <a:bodyPr/>
          <a:p>
            <a:pPr marL="0" indent="0">
              <a:lnSpc>
                <a:spcPts val="24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12.powerful [ˈpaʊəfl ]adj. 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4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   power[pa ʊə]n.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4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   </a:t>
            </a:r>
            <a:r>
              <a:rPr lang="en-US" altLang="zh-CN"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come to/into power</a:t>
            </a:r>
            <a:endParaRPr lang="en-US" altLang="zh-CN"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400"/>
              </a:lnSpc>
              <a:buNone/>
            </a:pPr>
            <a:r>
              <a:rPr lang="en-US" altLang="zh-CN"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   beyond one's power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4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   nuclear/wind/solar power 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4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   power cut/failure 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4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His speech was a _________ attack against the enemy. 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4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他的演说是对敌人强有力的抨击。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4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As is known to us, knowledge is _______.众所周知，知识就是力量。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4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His grandfather once was a rich and __________ man. 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4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他的爷爷曾经是一个有钱有势的人。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4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The Republican Party came ___</a:t>
            </a:r>
            <a:r>
              <a:rPr lang="en-US" altLang="zh-CN"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____</a:t>
            </a: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power in 2016.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4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美国共和党是在2016 年上台执政的。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4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China is wealthier and more __________ than ever before.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4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中国比以往任何时候都更加富有和强大。</a:t>
            </a:r>
            <a:endParaRPr sz="24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400"/>
              </a:lnSpc>
              <a:buNone/>
            </a:pPr>
            <a:endParaRPr sz="24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431665" y="42545"/>
            <a:ext cx="55168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强有力的；有权势的；有影响力的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085465" y="457200"/>
            <a:ext cx="51612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力量；能力；政权；能源；动力</a:t>
            </a:r>
            <a:r>
              <a:rPr 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740150" y="890270"/>
            <a:ext cx="16052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上台执政</a:t>
            </a:r>
            <a:r>
              <a:rPr 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52190" y="2193290"/>
            <a:ext cx="179324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断电/ 停电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085465" y="2663825"/>
            <a:ext cx="15455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powerful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345430" y="3536950"/>
            <a:ext cx="113093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power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063615" y="3974465"/>
            <a:ext cx="15455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powerful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753610" y="4819015"/>
            <a:ext cx="117030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to/into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821430" y="1348105"/>
            <a:ext cx="2672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超出某人的能力</a:t>
            </a:r>
            <a:r>
              <a:rPr 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753610" y="1870075"/>
            <a:ext cx="304800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核能/ 风能/ 太阳能</a:t>
            </a:r>
            <a:r>
              <a:rPr 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893310" y="5698490"/>
            <a:ext cx="15455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powerful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5" grpId="0"/>
      <p:bldP spid="6" grpId="0"/>
      <p:bldP spid="12" grpId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4145" y="196850"/>
            <a:ext cx="11763375" cy="6440805"/>
          </a:xfrm>
        </p:spPr>
        <p:txBody>
          <a:bodyPr/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13.empire[ˈempa ɪə(r)]n.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   emperor[ˈempərə(r)]n.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4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The Thirty Year's War caused the end of the </a:t>
            </a:r>
            <a:r>
              <a:rPr sz="2400" b="1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empire</a:t>
            </a:r>
            <a:r>
              <a:rPr sz="24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. 30 年的战争导致帝国的灭亡。</a:t>
            </a:r>
            <a:endParaRPr sz="24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600"/>
              </a:lnSpc>
              <a:buNone/>
            </a:pPr>
            <a:r>
              <a:rPr sz="24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The Inca </a:t>
            </a:r>
            <a:r>
              <a:rPr sz="2400" b="1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emperor</a:t>
            </a:r>
            <a:r>
              <a:rPr sz="24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lived in the now-famous site Machu Picchu. </a:t>
            </a:r>
            <a:endParaRPr sz="24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600"/>
              </a:lnSpc>
              <a:buNone/>
            </a:pPr>
            <a:r>
              <a:rPr sz="24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印加皇帝曾住在现在著名的遗址马丘比丘。</a:t>
            </a:r>
            <a:endParaRPr sz="24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600"/>
              </a:lnSpc>
              <a:buNone/>
            </a:pPr>
            <a:r>
              <a:rPr sz="24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Qinshihuang was the first </a:t>
            </a:r>
            <a:r>
              <a:rPr sz="2400" b="1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emperor</a:t>
            </a:r>
            <a:r>
              <a:rPr sz="24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of China in history. 秦始皇是中国历史上第一位皇帝。</a:t>
            </a:r>
            <a:endParaRPr sz="24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600"/>
              </a:lnSpc>
              <a:buNone/>
            </a:pPr>
            <a:r>
              <a:rPr sz="24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When the </a:t>
            </a:r>
            <a:r>
              <a:rPr sz="2400" b="1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emperor</a:t>
            </a:r>
            <a:r>
              <a:rPr sz="24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died, his three sons shared the empire. </a:t>
            </a:r>
            <a:endParaRPr sz="24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600"/>
              </a:lnSpc>
              <a:buNone/>
            </a:pPr>
            <a:r>
              <a:rPr sz="24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当皇帝去世后, 他的三个儿子共同分享帝国。</a:t>
            </a:r>
            <a:endParaRPr sz="24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4" name="图片 12" descr="emper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4145" y="1210945"/>
            <a:ext cx="12153900" cy="279908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063365" y="104775"/>
            <a:ext cx="894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帝国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191000" y="688340"/>
            <a:ext cx="894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皇帝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272655" y="2349500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统治</a:t>
            </a:r>
            <a:endParaRPr lang="zh-CN" alt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567670" y="1552575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皇帝</a:t>
            </a:r>
            <a:endParaRPr lang="zh-CN" alt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567670" y="2350770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女皇</a:t>
            </a:r>
            <a:endParaRPr lang="zh-CN" alt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0567670" y="3168015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帝国</a:t>
            </a:r>
            <a:endParaRPr lang="zh-CN" alt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941320" y="1552575"/>
            <a:ext cx="1249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帝国的</a:t>
            </a:r>
            <a:endParaRPr lang="zh-CN" alt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813685" y="2349500"/>
            <a:ext cx="1249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专横的</a:t>
            </a:r>
            <a:endParaRPr lang="zh-CN" alt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191385" y="3155950"/>
            <a:ext cx="1249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强制的</a:t>
            </a:r>
            <a:endParaRPr lang="zh-CN" alt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836252" y="2247921"/>
            <a:ext cx="10852237" cy="899167"/>
          </a:xfrm>
          <a:prstGeom prst="rect">
            <a:avLst/>
          </a:prstGeom>
        </p:spPr>
        <p:txBody>
          <a:bodyPr vert="horz" lIns="101600" tIns="38100" rIns="25400" bIns="38100" rtlCol="0" anchor="t" anchorCtr="0">
            <a:noAutofit/>
            <a:scene3d>
              <a:camera prst="orthographicFront"/>
              <a:lightRig rig="threePt" dir="t"/>
            </a:scene3d>
          </a:bodyPr>
          <a:lstStyle>
            <a:lvl1pPr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5400" b="0" u="none" strike="noStrike" kern="1200" cap="none" spc="6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b="1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/>
              </a:rPr>
              <a:t>人教版新教材</a:t>
            </a:r>
            <a:r>
              <a:rPr lang="en-US" altLang="zh-CN" b="1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zh-CN" altLang="en-US" b="1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/>
              </a:rPr>
              <a:t>词汇导学练</a:t>
            </a:r>
            <a:endParaRPr lang="zh-CN" altLang="en-US" b="1">
              <a:ln w="22225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669882" y="3883681"/>
            <a:ext cx="10852237" cy="899167"/>
          </a:xfrm>
        </p:spPr>
        <p:txBody>
          <a:bodyPr>
            <a:scene3d>
              <a:camera prst="orthographicFront"/>
              <a:lightRig rig="threePt" dir="t"/>
            </a:scene3d>
          </a:bodyPr>
          <a:p>
            <a:r>
              <a:rPr lang="en-US" altLang="zh-CN" b="1">
                <a:ln w="22225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  <a:effectLst/>
              </a:rPr>
              <a:t>Unit2 Book1 </a:t>
            </a:r>
            <a:endParaRPr lang="en-US" altLang="zh-CN" b="1">
              <a:ln w="22225">
                <a:solidFill>
                  <a:srgbClr val="7030A0"/>
                </a:solidFill>
                <a:prstDash val="solid"/>
              </a:ln>
              <a:solidFill>
                <a:srgbClr val="7030A0"/>
              </a:solidFill>
              <a:effectLst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144145" y="196850"/>
            <a:ext cx="11763375" cy="6440805"/>
          </a:xfrm>
        </p:spPr>
        <p:txBody>
          <a:bodyPr/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14.site [saɪt ]n.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600"/>
              </a:lnSpc>
              <a:buNone/>
            </a:pPr>
            <a:r>
              <a:rPr sz="24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web </a:t>
            </a:r>
            <a:r>
              <a:rPr sz="2400" b="1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site</a:t>
            </a:r>
            <a:r>
              <a:rPr sz="24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网站</a:t>
            </a:r>
            <a:endParaRPr sz="24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600"/>
              </a:lnSpc>
              <a:buNone/>
            </a:pPr>
            <a:r>
              <a:rPr sz="24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A good </a:t>
            </a:r>
            <a:r>
              <a:rPr sz="2400" b="1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site</a:t>
            </a:r>
            <a:r>
              <a:rPr sz="24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has been chosen for the new school.</a:t>
            </a:r>
            <a:endParaRPr sz="24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600"/>
              </a:lnSpc>
              <a:buNone/>
            </a:pPr>
            <a:r>
              <a:rPr sz="24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已为新学校选好了校址。</a:t>
            </a:r>
            <a:endParaRPr sz="24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600"/>
              </a:lnSpc>
              <a:buNone/>
            </a:pPr>
            <a:r>
              <a:rPr sz="24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The bar is built on the </a:t>
            </a:r>
            <a:r>
              <a:rPr sz="2400" b="1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site</a:t>
            </a:r>
            <a:r>
              <a:rPr sz="24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of an ancient castle . </a:t>
            </a:r>
            <a:endParaRPr sz="24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600"/>
              </a:lnSpc>
              <a:buNone/>
            </a:pPr>
            <a:r>
              <a:rPr sz="24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这家酒吧建在一个古代城堡的遗址上。</a:t>
            </a:r>
            <a:endParaRPr sz="24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600"/>
              </a:lnSpc>
              <a:buNone/>
            </a:pPr>
            <a:r>
              <a:rPr sz="24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They put up their tent at the camping </a:t>
            </a:r>
            <a:r>
              <a:rPr sz="2400" b="1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site</a:t>
            </a:r>
            <a:r>
              <a:rPr sz="24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sz="24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600"/>
              </a:lnSpc>
              <a:buNone/>
            </a:pPr>
            <a:r>
              <a:rPr sz="24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他们在营地上搭起了帐篷。</a:t>
            </a:r>
            <a:endParaRPr sz="24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600"/>
              </a:lnSpc>
              <a:buNone/>
            </a:pPr>
            <a:r>
              <a:rPr sz="24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He was a worker on a building </a:t>
            </a:r>
            <a:r>
              <a:rPr sz="2400" b="1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site</a:t>
            </a:r>
            <a:r>
              <a:rPr sz="24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. </a:t>
            </a:r>
            <a:endParaRPr sz="24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600"/>
              </a:lnSpc>
              <a:buNone/>
            </a:pPr>
            <a:r>
              <a:rPr sz="24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他在工地</a:t>
            </a:r>
            <a:r>
              <a:rPr sz="24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做过建筑工人。</a:t>
            </a:r>
            <a:endParaRPr sz="24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600"/>
              </a:lnSpc>
              <a:buNone/>
            </a:pPr>
            <a:endParaRPr sz="24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3" name="图片 1" descr="set-坐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0180" y="-635"/>
            <a:ext cx="11851640" cy="685863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6712585" y="388620"/>
            <a:ext cx="12623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马鞍</a:t>
            </a:r>
            <a:r>
              <a:rPr lang="en-US" altLang="zh-CN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鞍部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713730" y="2307590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使就坐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974965" y="787400"/>
            <a:ext cx="69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座位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9480550" y="787400"/>
            <a:ext cx="12623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设置</a:t>
            </a:r>
            <a:r>
              <a:rPr lang="en-US" altLang="zh-CN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设定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480810" y="1285240"/>
            <a:ext cx="12623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位置</a:t>
            </a:r>
            <a:r>
              <a:rPr lang="en-US" altLang="zh-CN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地点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7214870" y="3451860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使位于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9945370" y="3451860"/>
            <a:ext cx="1554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形势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情况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4417060" y="448691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住所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236720" y="230759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居民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822190" y="3599815"/>
            <a:ext cx="1554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总统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总裁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680335" y="3136900"/>
            <a:ext cx="5384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坐</a:t>
            </a:r>
            <a:r>
              <a:rPr 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319905" y="969010"/>
            <a:ext cx="487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坐</a:t>
            </a:r>
            <a:r>
              <a:rPr 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4650105" y="907415"/>
            <a:ext cx="100457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sat sat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653530" y="787400"/>
            <a:ext cx="1198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使…就坐</a:t>
            </a:r>
            <a:endParaRPr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0742930" y="787400"/>
            <a:ext cx="83947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set set</a:t>
            </a:r>
            <a:endParaRPr 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1" grpId="0"/>
      <p:bldP spid="2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3055" y="196850"/>
            <a:ext cx="11594465" cy="6440805"/>
          </a:xfrm>
        </p:spPr>
        <p:txBody>
          <a:bodyPr/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15.control [kən'trəʊl]vt.</a:t>
            </a:r>
            <a:r>
              <a:rPr lang="en-US" altLang="zh-CN"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&amp;.</a:t>
            </a: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 </a:t>
            </a:r>
            <a:r>
              <a:rPr lang="en-US" altLang="zh-CN"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n. </a:t>
            </a:r>
            <a:endParaRPr lang="en-US" altLang="zh-CN"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zh-CN"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智美例句：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Instead of letting circumstances </a:t>
            </a:r>
            <a:r>
              <a:rPr sz="2800" b="1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control</a:t>
            </a: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and defeat you, use them to push you into action so that you can change your present situation. 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不要让生活控制或打败你，你要把压力变成动力去改变目前的处境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You can do anything you decide to do. You can act to change and </a:t>
            </a:r>
            <a:r>
              <a:rPr sz="2800" b="1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control</a:t>
            </a: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your life; and the procedure, the process, is its own reward.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你可以做任何你决定的事，你可以采取行动改变或控制你的人生；而这程序、过程，本身就是报偿。 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To get a thorough understanding of oneself is to get a full </a:t>
            </a:r>
            <a:r>
              <a:rPr sz="2800" b="1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control</a:t>
            </a: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of one's  life. Then one will find one's life full of color and flavor.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悟透了自己，才能把握住自己，你生活才会有滋有味！</a:t>
            </a:r>
            <a:endParaRPr sz="24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sz="24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33070" y="688340"/>
            <a:ext cx="1062990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词根词缀：contr(相反)+rol(滚轮)：从反方向使滚轮停下来——控制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968875" y="104775"/>
            <a:ext cx="3027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控制；管理；抑制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3055" y="196850"/>
            <a:ext cx="11594465" cy="6440805"/>
          </a:xfrm>
        </p:spPr>
        <p:txBody>
          <a:bodyPr/>
          <a:p>
            <a:pPr marL="0" indent="0">
              <a:lnSpc>
                <a:spcPct val="100000"/>
              </a:lnSpc>
              <a:buNone/>
            </a:pPr>
            <a:r>
              <a:rPr lang="en-US" altLang="zh-CN"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take</a:t>
            </a: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control of 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Spain </a:t>
            </a:r>
            <a:r>
              <a:rPr sz="2800" b="1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took control of</a:t>
            </a: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Peru in the 16th century and ruled until 1821. 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16世纪西班牙控制了秘鲁并统治到1821年。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In the night, they successfully </a:t>
            </a:r>
            <a:r>
              <a:rPr sz="2800" b="1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take control of</a:t>
            </a: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the city. 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在夜里他们成功控制了那座城镇。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I can't </a:t>
            </a:r>
            <a:r>
              <a:rPr sz="2800" b="1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take control of</a:t>
            </a: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the boat.这船我控制不了。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I decided to </a:t>
            </a:r>
            <a:r>
              <a:rPr sz="2800" b="1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take control of</a:t>
            </a: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my life. 我决定控制自己的人生。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After his father died, he </a:t>
            </a:r>
            <a:r>
              <a:rPr sz="2800" b="1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took control of</a:t>
            </a: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the company. 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他父亲死后，他接管了公司。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sz="24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4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16.official [ə'fɪʃl] adj.                                                      n. </a:t>
            </a:r>
            <a:endParaRPr sz="24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4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    officially adv. </a:t>
            </a:r>
            <a:endParaRPr sz="24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156585" y="5586730"/>
            <a:ext cx="39458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官方的；正式的; 公务的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644765" y="5586730"/>
            <a:ext cx="16052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政府官员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627630" y="6054090"/>
            <a:ext cx="2672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官方地；正式地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776855" y="81280"/>
            <a:ext cx="18122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控制; 接管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fact-做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415" y="-71755"/>
            <a:ext cx="12173585" cy="6929755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3055" y="196850"/>
            <a:ext cx="11594465" cy="6440805"/>
          </a:xfrm>
        </p:spPr>
        <p:txBody>
          <a:bodyPr/>
          <a:p>
            <a:pPr marL="0" indent="0">
              <a:lnSpc>
                <a:spcPct val="100000"/>
              </a:lnSpc>
              <a:buNone/>
            </a:pPr>
            <a:endParaRPr sz="24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sz="24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796530" y="238125"/>
            <a:ext cx="69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事实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448800" y="196850"/>
            <a:ext cx="17703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实际的</a:t>
            </a:r>
            <a:r>
              <a:rPr lang="en-US" altLang="zh-CN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事实的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916545" y="916305"/>
            <a:ext cx="12623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事物</a:t>
            </a:r>
            <a:r>
              <a:rPr lang="en-US" altLang="zh-CN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事情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784080" y="1583055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因素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005445" y="2324735"/>
            <a:ext cx="944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人造品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9987915" y="2324735"/>
            <a:ext cx="1249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人造</a:t>
            </a: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的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119745" y="2999740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时尚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0657840" y="2999740"/>
            <a:ext cx="1249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时尚的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929245" y="3973195"/>
            <a:ext cx="1249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办公室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9589770" y="3726180"/>
            <a:ext cx="1579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官方的</a:t>
            </a: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官员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9692640" y="4248150"/>
            <a:ext cx="1283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军官</a:t>
            </a: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警官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7916545" y="5196205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功绩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9932670" y="4862195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特征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9987915" y="5453380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打败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578225" y="5453380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小说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104515" y="498475"/>
            <a:ext cx="17233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影响</a:t>
            </a: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感动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103630" y="238125"/>
            <a:ext cx="13677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情感</a:t>
            </a: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爱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1310640" y="760095"/>
            <a:ext cx="1249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感人的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3104515" y="1694180"/>
            <a:ext cx="17233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效果</a:t>
            </a: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影响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413510" y="1430020"/>
            <a:ext cx="1249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有效的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1413510" y="1951990"/>
            <a:ext cx="1249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高效的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3248025" y="2578100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传染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221740" y="2578100"/>
            <a:ext cx="1249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传染的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3448050" y="3330575"/>
            <a:ext cx="1249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完美的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1769110" y="3330575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完美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248025" y="3973195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缺陷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8018145" y="6115685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利润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3448050" y="4674235"/>
            <a:ext cx="1249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困难的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119745" y="1583055"/>
            <a:ext cx="69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工厂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3578225" y="6115685"/>
            <a:ext cx="69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功能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6268720" y="3187065"/>
            <a:ext cx="487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做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6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5" grpId="0"/>
      <p:bldP spid="34" grpId="0"/>
      <p:bldP spid="3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3055" y="196850"/>
            <a:ext cx="11594465" cy="6440805"/>
          </a:xfrm>
        </p:spPr>
        <p:txBody>
          <a:bodyPr/>
          <a:p>
            <a:pPr marL="0" indent="0">
              <a:lnSpc>
                <a:spcPct val="100000"/>
              </a:lnSpc>
              <a:buNone/>
            </a:pPr>
            <a:endParaRPr sz="24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sz="24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" name="内容占位符 2"/>
          <p:cNvSpPr>
            <a:spLocks noGrp="1"/>
          </p:cNvSpPr>
          <p:nvPr/>
        </p:nvSpPr>
        <p:spPr>
          <a:xfrm>
            <a:off x="206375" y="43180"/>
            <a:ext cx="11793220" cy="6440805"/>
          </a:xfrm>
          <a:prstGeom prst="rect">
            <a:avLst/>
          </a:prstGeo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English is used as an _______ language in many countries.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英语是许多国家的官方语言。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The college is not an ________ recognized English language school.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那所学院不是官方认可的英语学校。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The President made a four-day_______ visit to Mexico.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总统到墨西哥进行了为期四天的正式访问。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The title will be ________ given to me at a ceremony in London. (2016全国卷I）在伦敦举行的一个仪式上，这个头衔将正式授予给我。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His grandfather is an </a:t>
            </a:r>
            <a:r>
              <a:rPr lang="en-US" altLang="zh-CN"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______</a:t>
            </a: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in the army while his father is an ______</a:t>
            </a:r>
            <a:r>
              <a:rPr lang="en-US" altLang="zh-CN"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_</a:t>
            </a: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in the government. 他的爷爷是部队军官，而他的爸爸是政府官员。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515360" y="530860"/>
            <a:ext cx="122999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official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15360" y="1656080"/>
            <a:ext cx="150685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officially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022215" y="2750820"/>
            <a:ext cx="122999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official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705735" y="3863340"/>
            <a:ext cx="150685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officially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575050" y="4864735"/>
            <a:ext cx="117030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officer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9817100" y="4864735"/>
            <a:ext cx="122999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official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  <p:bldP spid="8" grpId="0"/>
      <p:bldP spid="9" grpId="0"/>
      <p:bldP spid="10" grpId="0"/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gn-知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280795"/>
            <a:ext cx="12192000" cy="2790825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3055" y="196850"/>
            <a:ext cx="11594465" cy="6440805"/>
          </a:xfrm>
        </p:spPr>
        <p:txBody>
          <a:bodyPr/>
          <a:p>
            <a:pPr marL="0" indent="0">
              <a:lnSpc>
                <a:spcPct val="100000"/>
              </a:lnSpc>
              <a:buNone/>
            </a:pPr>
            <a:r>
              <a:rPr lang="en-US" altLang="zh-CN"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17. </a:t>
            </a: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recognise[ ˈrekəgnaɪz] vt. 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 recognition[rekəgˈnɪʃn] n. 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recognise …</a:t>
            </a:r>
            <a:r>
              <a:rPr lang="en-US" altLang="zh-CN"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________</a:t>
            </a: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把……当做；承认…… 为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练：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I___________ him as soon as he came into the room. 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他一进屋我就认出了他。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sz="24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97425" y="139700"/>
            <a:ext cx="308610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辨别出; 承认; 认可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03645" y="2395855"/>
            <a:ext cx="5384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知</a:t>
            </a:r>
            <a:endParaRPr lang="zh-CN" alt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974330" y="1626235"/>
            <a:ext cx="1478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知道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认识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389870" y="162623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知识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194675" y="2395855"/>
            <a:ext cx="1478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知道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认识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0507980" y="2426970"/>
            <a:ext cx="1478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知道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认识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300085" y="3187065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认出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认可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0787380" y="3199130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承认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认可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491865" y="173291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诊断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017520" y="2856230"/>
            <a:ext cx="15119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忽视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忽略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380490" y="253428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无知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075690" y="3187065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无知的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899660" y="697230"/>
            <a:ext cx="17233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承认;认可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316480" y="4032250"/>
            <a:ext cx="13385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as/to be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726440" y="5160010"/>
            <a:ext cx="17964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recognised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2" grpId="0"/>
      <p:bldP spid="8" grpId="0"/>
      <p:bldP spid="9" grpId="0"/>
      <p:bldP spid="10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3055" y="196850"/>
            <a:ext cx="11594465" cy="6440805"/>
          </a:xfrm>
        </p:spPr>
        <p:txBody>
          <a:bodyPr/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She passed close by me without a sign of ____________. 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她与我擦肩而过,却没认出我. 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Though they hadn</a:t>
            </a:r>
            <a:r>
              <a:rPr lang="en-US" altLang="zh-CN"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’</a:t>
            </a: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 met for many years, they ___________ each other at the first sight. 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虽然他们多年没见面，他们第一眼就认出了对方。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doctor tried to get his work____________ in the medical circles.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这个医生试图让他的工作在医学圈内得到认可。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At last, her father's work has received popular __________.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最后，她父亲的工作得到了大众的认可。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We recognise Xi Jinping ___</a:t>
            </a:r>
            <a:r>
              <a:rPr lang="en-US" altLang="zh-CN"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_</a:t>
            </a: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____ a great leader</a:t>
            </a:r>
            <a:r>
              <a:rPr lang="en-US" altLang="zh-CN"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altLang="zh-CN"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我们认为习近平是一位伟大的领袖。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sz="24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sz="24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6684645" y="196850"/>
            <a:ext cx="189484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recognition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433945" y="1238250"/>
            <a:ext cx="181610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recognized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389245" y="2779395"/>
            <a:ext cx="181610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recognized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499985" y="3895725"/>
            <a:ext cx="189484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recognition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197985" y="5036820"/>
            <a:ext cx="13385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as/to be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4" grpId="0"/>
      <p:bldP spid="5" grpId="0"/>
      <p:bldP spid="6" grpId="0"/>
      <p:bldP spid="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4940" y="196850"/>
            <a:ext cx="11919585" cy="3133090"/>
          </a:xfrm>
        </p:spPr>
        <p:txBody>
          <a:bodyPr/>
          <a:p>
            <a:pPr marL="0" indent="0">
              <a:lnSpc>
                <a:spcPts val="256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18. type [taɪp]n.                    vi. &amp; vt.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560"/>
              </a:lnSpc>
              <a:buNone/>
            </a:pPr>
            <a:r>
              <a:rPr lang="en-US" altLang="zh-CN"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     typist</a:t>
            </a: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[taɪp</a:t>
            </a:r>
            <a:r>
              <a:rPr lang="en-US" altLang="zh-CN"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ist</a:t>
            </a: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]</a:t>
            </a:r>
            <a:r>
              <a:rPr lang="en-US" altLang="zh-CN"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56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How fast can you _____? 你打字有多快？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56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There are various______of the disease. 该疾病有各种类型。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56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Have you done this____ of work before?你以前做过这种活儿吗？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56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I love these_____of books.我喜欢这些种类的书籍。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ts val="2560"/>
              </a:lnSpc>
              <a:buNone/>
            </a:pPr>
            <a:r>
              <a:rPr sz="28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Many women applied for the post of ______.许多妇女应征这个打字员的职位。</a:t>
            </a:r>
            <a:endParaRPr sz="28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589530" y="0"/>
            <a:ext cx="18122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类型; 种类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668010" y="0"/>
            <a:ext cx="894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打字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019425" y="1026795"/>
            <a:ext cx="8343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type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078480" y="1450340"/>
            <a:ext cx="97282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types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078480" y="1972310"/>
            <a:ext cx="8343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type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908810" y="2364740"/>
            <a:ext cx="97282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types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223895" y="512445"/>
            <a:ext cx="1249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打字员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801360" y="2807335"/>
            <a:ext cx="10318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typist 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52400" y="3547110"/>
            <a:ext cx="12192000" cy="3538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indent="0" algn="l">
              <a:buNone/>
            </a:pP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19.flight [flaɪt]n. </a:t>
            </a:r>
            <a:endParaRPr lang="zh-CN" alt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l">
              <a:buNone/>
            </a:pP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</a:t>
            </a:r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flight</a:t>
            </a: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will take four hours.这次航行要飞 4 个小时。</a:t>
            </a:r>
            <a:endParaRPr lang="zh-CN" altLang="en-US"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l">
              <a:buNone/>
            </a:pP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I arrived just in time for my </a:t>
            </a:r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flight</a:t>
            </a: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to London.我及时赶上了飞往伦敦的航班。</a:t>
            </a:r>
            <a:endParaRPr lang="zh-CN" alt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l">
              <a:buNone/>
            </a:pPr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Flight</a:t>
            </a: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BA 4793 is now boarding at Gate 17. </a:t>
            </a:r>
            <a:endParaRPr lang="zh-CN" alt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l">
              <a:buNone/>
            </a:pP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BA 4793航班现在正在17号登机口登机。</a:t>
            </a:r>
            <a:endParaRPr lang="zh-CN" altLang="en-US"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l">
              <a:buNone/>
            </a:pP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This </a:t>
            </a:r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flight</a:t>
            </a: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was more comfortable than I had expected. </a:t>
            </a:r>
            <a:endParaRPr lang="zh-CN" alt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l">
              <a:buNone/>
            </a:pP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这次飞行比我预想的更舒服。</a:t>
            </a:r>
            <a:endParaRPr lang="zh-CN" altLang="en-US"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l">
              <a:buNone/>
            </a:pPr>
            <a:endParaRPr lang="zh-CN" altLang="en-US" sz="2800"/>
          </a:p>
        </p:txBody>
      </p:sp>
      <p:sp>
        <p:nvSpPr>
          <p:cNvPr id="11" name="文本框 10"/>
          <p:cNvSpPr txBox="1"/>
          <p:nvPr/>
        </p:nvSpPr>
        <p:spPr>
          <a:xfrm>
            <a:off x="2785110" y="3547110"/>
            <a:ext cx="25234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航班;航程</a:t>
            </a:r>
            <a:r>
              <a:rPr lang="en-US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航行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20" grpId="0"/>
      <p:bldP spid="4" grpId="0"/>
      <p:bldP spid="5" grpId="0"/>
      <p:bldP spid="6" grpId="0"/>
      <p:bldP spid="9" grpId="0"/>
      <p:bldP spid="10" grpId="0"/>
      <p:bldP spid="1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49225" y="237490"/>
            <a:ext cx="11893550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indent="0" algn="l">
              <a:buNone/>
            </a:pP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20.accommodation[əˌkɒməˈdeɪʃn]n. </a:t>
            </a:r>
            <a:endParaRPr lang="zh-CN" alt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l">
              <a:buNone/>
            </a:pPr>
            <a:endParaRPr lang="zh-CN" altLang="en-US" sz="2800"/>
          </a:p>
        </p:txBody>
      </p:sp>
      <p:sp>
        <p:nvSpPr>
          <p:cNvPr id="3" name="文本框 2"/>
          <p:cNvSpPr txBox="1"/>
          <p:nvPr/>
        </p:nvSpPr>
        <p:spPr>
          <a:xfrm>
            <a:off x="5643880" y="177165"/>
            <a:ext cx="3027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膳宿；住宿；住处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49225" y="701675"/>
            <a:ext cx="1158684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词根词缀：ac(去)+com(共同)+mod(模式)+ation(名词后缀)：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去用共同的模式</a:t>
            </a:r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吃住</a:t>
            </a:r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——</a:t>
            </a:r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食宿；住处</a:t>
            </a:r>
            <a:endParaRPr lang="zh-CN" alt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49225" y="1753235"/>
            <a:ext cx="11721465" cy="69856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indent="0" algn="l">
              <a:buNone/>
            </a:pP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From there, you</a:t>
            </a:r>
            <a:r>
              <a:rPr lang="en-US" altLang="zh-CN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'</a:t>
            </a: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ll spend one day travelling by boat to your </a:t>
            </a:r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accommodation</a:t>
            </a: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in the middle of the forest. </a:t>
            </a:r>
            <a:endParaRPr lang="zh-CN" alt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l">
              <a:buNone/>
            </a:pP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从那里，你将花一天的时间乘船前往森林中央的住处。</a:t>
            </a:r>
            <a:endParaRPr lang="zh-CN" alt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l">
              <a:buNone/>
            </a:pP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Hotel </a:t>
            </a:r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accommodation </a:t>
            </a: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is included in the price of your holiday.</a:t>
            </a:r>
            <a:endParaRPr lang="zh-CN" alt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l">
              <a:buNone/>
            </a:pP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你度假的价款包括旅馆住宿在内。</a:t>
            </a:r>
            <a:endParaRPr lang="zh-CN" alt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l">
              <a:buNone/>
            </a:pP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First-class </a:t>
            </a:r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accommodation</a:t>
            </a: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is available on all flights.</a:t>
            </a:r>
            <a:endParaRPr lang="zh-CN" alt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l">
              <a:buNone/>
            </a:pP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所有班机都备有一等舱位。</a:t>
            </a:r>
            <a:endParaRPr lang="zh-CN" alt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l">
              <a:buNone/>
            </a:pP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More and more travelers are looking for </a:t>
            </a:r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accommodations</a:t>
            </a: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in private homes.</a:t>
            </a:r>
            <a:endParaRPr lang="zh-CN" alt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l">
              <a:buNone/>
            </a:pP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愈来愈多的旅行者在寻找由私人住户提供的膳宿服务。</a:t>
            </a:r>
            <a:endParaRPr lang="zh-CN" alt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l">
              <a:buNone/>
            </a:pPr>
            <a:endParaRPr lang="zh-CN" alt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l">
              <a:buNone/>
            </a:pPr>
            <a:endParaRPr lang="zh-CN" alt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l">
              <a:buNone/>
            </a:pPr>
            <a:endParaRPr lang="zh-CN" alt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l">
              <a:buNone/>
            </a:pPr>
            <a:endParaRPr lang="zh-CN" alt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l">
              <a:buNone/>
            </a:pPr>
            <a:endParaRPr lang="zh-CN" alt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l">
              <a:buNone/>
            </a:pPr>
            <a:endParaRPr lang="zh-CN" alt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l">
              <a:buNone/>
            </a:pPr>
            <a:endParaRPr lang="zh-CN" alt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6" descr="cast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08355" y="2542540"/>
            <a:ext cx="10957560" cy="379857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808355" y="675005"/>
            <a:ext cx="10574655" cy="25533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1. castle [ˈkɑ:sl] n.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lang="zh-CN" alt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lang="zh-CN" alt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lang="zh-CN" altLang="en-US"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lang="zh-CN" altLang="en-US" sz="32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18845" y="1258570"/>
            <a:ext cx="7498080" cy="10763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破拆法：cast(抛掷)+le(了)   </a:t>
            </a:r>
            <a:endParaRPr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助记：抛掷了的武器都被城堡挡了下来。</a:t>
            </a:r>
            <a:endParaRPr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239895" y="675005"/>
            <a:ext cx="19437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城堡;堡垒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9711055" y="3588385"/>
            <a:ext cx="20548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投掷</a:t>
            </a:r>
            <a:r>
              <a:rPr lang="en-US" altLang="zh-CN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抛掷</a:t>
            </a:r>
            <a:endParaRPr lang="zh-CN" alt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800590" y="4733290"/>
            <a:ext cx="20548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城堡</a:t>
            </a:r>
            <a:r>
              <a:rPr lang="en-US" altLang="zh-CN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堡垒</a:t>
            </a:r>
            <a:endParaRPr lang="zh-CN" alt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785235" y="3057525"/>
            <a:ext cx="12446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广播</a:t>
            </a:r>
            <a:endParaRPr lang="zh-CN" alt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444750" y="4171950"/>
            <a:ext cx="25107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无家可归的</a:t>
            </a:r>
            <a:endParaRPr lang="zh-CN" alt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211195" y="5248275"/>
            <a:ext cx="20161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预测</a:t>
            </a:r>
            <a:r>
              <a:rPr lang="en-US" altLang="zh-CN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预报</a:t>
            </a:r>
            <a:endParaRPr lang="zh-CN" alt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828155" y="4149725"/>
            <a:ext cx="13239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36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投掷</a:t>
            </a:r>
            <a:endParaRPr lang="zh-CN" altLang="en-US" sz="36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8" grpId="0"/>
      <p:bldP spid="14" grpId="0"/>
      <p:bldP spid="15" grpId="0"/>
      <p:bldP spid="16" grpId="0"/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59690" y="291465"/>
            <a:ext cx="12193270" cy="61239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indent="0" algn="l" fontAlgn="auto">
              <a:buNone/>
            </a:pP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accommodate[əˈkɒmədeɪt] vt.&amp;vi</a:t>
            </a:r>
            <a:r>
              <a:rPr lang="en-US" altLang="zh-CN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.</a:t>
            </a:r>
            <a:endParaRPr lang="zh-CN" alt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l" fontAlgn="auto">
              <a:buNone/>
            </a:pP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school was not big enough to </a:t>
            </a:r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accommodate</a:t>
            </a: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 all the children. </a:t>
            </a:r>
            <a:endParaRPr lang="zh-CN" alt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l" fontAlgn="auto">
              <a:buNone/>
            </a:pP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学校没有足够的地方容纳所有的学生。</a:t>
            </a:r>
            <a:endParaRPr lang="zh-CN" alt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l" fontAlgn="auto">
              <a:buNone/>
            </a:pP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There is usually room to </a:t>
            </a:r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accommodate</a:t>
            </a: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 up to 80 visitors. </a:t>
            </a:r>
            <a:endParaRPr lang="zh-CN" alt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l" fontAlgn="auto">
              <a:buNone/>
            </a:pP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空间通常最多可以容纳80名来宾。</a:t>
            </a:r>
            <a:endParaRPr lang="zh-CN" alt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l" fontAlgn="auto">
              <a:buNone/>
            </a:pP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accommodate (onself) to </a:t>
            </a:r>
            <a:endParaRPr lang="zh-CN" alt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l" fontAlgn="auto">
              <a:buNone/>
            </a:pP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I needed to </a:t>
            </a:r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accommodate to</a:t>
            </a: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 the new schedule. 我需要适应新的时间表。</a:t>
            </a:r>
            <a:endParaRPr lang="zh-CN" alt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l" fontAlgn="auto">
              <a:buNone/>
            </a:pP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Some students find it hard to </a:t>
            </a:r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accommodate themselves to </a:t>
            </a:r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new </a:t>
            </a:r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environment.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l" fontAlgn="auto">
              <a:buNone/>
            </a:pP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有些学生觉得很难适应新环境。</a:t>
            </a:r>
            <a:endParaRPr lang="zh-CN" alt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l">
              <a:buNone/>
            </a:pPr>
            <a:endParaRPr lang="zh-CN" alt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l">
              <a:buNone/>
            </a:pPr>
            <a:endParaRPr lang="zh-CN" alt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l">
              <a:buNone/>
            </a:pPr>
            <a:endParaRPr lang="zh-CN" alt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l">
              <a:buNone/>
            </a:pPr>
            <a:endParaRPr lang="zh-CN" alt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 algn="l">
              <a:buNone/>
            </a:pPr>
            <a:endParaRPr lang="zh-CN" alt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328285" y="291465"/>
            <a:ext cx="361950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marL="0" indent="0" algn="l">
              <a:buNone/>
            </a:pPr>
            <a:r>
              <a:rPr lang="zh-CN" altLang="en-US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容纳；调节，(使)适应</a:t>
            </a:r>
            <a:endParaRPr lang="zh-CN" altLang="en-US"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894455" y="2416175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marL="0" indent="0" algn="l">
              <a:buNone/>
            </a:pPr>
            <a:r>
              <a:rPr lang="zh-CN" altLang="en-US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适应</a:t>
            </a:r>
            <a:endParaRPr lang="zh-CN" altLang="en-US"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127000" y="83820"/>
            <a:ext cx="11830050" cy="68624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8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21.unique [juˈni:k]adj.</a:t>
            </a:r>
            <a:endParaRPr lang="zh-CN" altLang="en-US" sz="28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lvl="0" algn="l">
              <a:buClrTx/>
              <a:buSzTx/>
              <a:buFontTx/>
            </a:pP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lvl="0" algn="l">
              <a:buClrTx/>
              <a:buSzTx/>
              <a:buFontTx/>
            </a:pP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lvl="0" algn="l">
              <a:buClrTx/>
              <a:buSzTx/>
              <a:buFontTx/>
            </a:pP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lvl="0" algn="l">
              <a:buClrTx/>
              <a:buSzTx/>
              <a:buFontTx/>
            </a:pP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lvl="0" algn="l">
              <a:buClrTx/>
              <a:buSzTx/>
              <a:buFontTx/>
            </a:pP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lvl="0" algn="l">
              <a:buClrTx/>
              <a:buSzTx/>
              <a:buFontTx/>
            </a:pP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	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lvl="0" algn="l">
              <a:buClrTx/>
              <a:buSzTx/>
              <a:buFontTx/>
            </a:pP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lvl="0" algn="l">
              <a:buClrTx/>
              <a:buSzTx/>
              <a:buFontTx/>
            </a:pPr>
            <a:endParaRPr lang="zh-CN" altLang="en-US" sz="28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lvl="0" algn="l">
              <a:buClrTx/>
              <a:buSzTx/>
              <a:buFontTx/>
            </a:pPr>
            <a:endParaRPr lang="zh-CN" altLang="en-US" sz="28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 sz="28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You can then spend three days exploring the rainforest with a local guide and enjoying the plants and animals </a:t>
            </a:r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unique</a:t>
            </a:r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to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the rainforest.然后,你可以花三天时间和当地导游一起探索热带雨林, 欣赏热带雨林独有的植物和动物。</a:t>
            </a:r>
            <a:endParaRPr lang="zh-CN" altLang="en-US" sz="28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Dollywood is one of the most </a:t>
            </a:r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unique</a:t>
            </a: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theme parks in the world.</a:t>
            </a:r>
            <a:endParaRPr lang="zh-CN" altLang="en-US" sz="28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多莱坞是世界上最独特的主题公园之一。</a:t>
            </a:r>
            <a:endParaRPr lang="zh-CN" altLang="en-US" sz="28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 sz="28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Everyone's fingerprints are </a:t>
            </a:r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unique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. 每个人的指纹都是独一无二的。</a:t>
            </a:r>
            <a:endParaRPr lang="zh-CN" altLang="en-US" sz="28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lvl="0" algn="l">
              <a:buClrTx/>
              <a:buSzTx/>
              <a:buFontTx/>
            </a:pPr>
            <a:endParaRPr lang="zh-CN" altLang="en-US" sz="28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pic>
        <p:nvPicPr>
          <p:cNvPr id="2" name="图片 1" descr="uni-一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27990"/>
            <a:ext cx="11957050" cy="358584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3886200" y="83820"/>
            <a:ext cx="379730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唯一的</a:t>
            </a:r>
            <a:r>
              <a:rPr lang="en-US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独特的; 特有的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4829175" y="1960245"/>
            <a:ext cx="5384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一</a:t>
            </a:r>
            <a:endParaRPr lang="zh-CN" alt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746875" y="667385"/>
            <a:ext cx="187579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单元</a:t>
            </a:r>
            <a:r>
              <a:rPr lang="en-US" altLang="zh-CN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小节</a:t>
            </a:r>
            <a:r>
              <a:rPr lang="en-US" altLang="zh-CN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个体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026650" y="667385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单一</a:t>
            </a: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一致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02780" y="1743710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联合</a:t>
            </a: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团结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026650" y="1283335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联合</a:t>
            </a: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联盟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0141585" y="1803400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团聚</a:t>
            </a: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重聚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288530" y="307657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宇宙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9738995" y="2886075"/>
            <a:ext cx="1791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普遍的</a:t>
            </a: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通用的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843135" y="334454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大学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647950" y="141224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统一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579880" y="2021840"/>
            <a:ext cx="89535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en-US" altLang="zh-CN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</a:t>
            </a:r>
            <a:r>
              <a:rPr lang="en-US" altLang="zh-CN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.</a:t>
            </a: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制服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2406015" y="2021205"/>
            <a:ext cx="11353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en-US" altLang="zh-CN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</a:t>
            </a:r>
            <a:r>
              <a:rPr lang="en-US" altLang="zh-CN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.</a:t>
            </a: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一致的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327150" y="2616200"/>
            <a:ext cx="2113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唯一的</a:t>
            </a: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独特的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0141585" y="2263775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团聚</a:t>
            </a: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重聚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0" grpId="0"/>
      <p:bldP spid="3" grpId="0"/>
      <p:bldP spid="5" grpId="0"/>
      <p:bldP spid="6" grpId="0"/>
      <p:bldP spid="8" grpId="0"/>
      <p:bldP spid="9" grpId="0"/>
      <p:bldP spid="10" grpId="0"/>
      <p:bldP spid="11" grpId="0"/>
      <p:bldP spid="12" grpId="0"/>
      <p:bldP spid="14" grpId="0"/>
      <p:bldP spid="15" grpId="0"/>
      <p:bldP spid="16" grpId="0"/>
      <p:bldP spid="17" grpId="0"/>
      <p:bldP spid="1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295275" y="475615"/>
            <a:ext cx="11793855" cy="5692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None/>
            </a:pPr>
            <a:r>
              <a:rPr lang="en-US" altLang="zh-CN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                          </a:t>
            </a: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是某人/ 某地特有的</a:t>
            </a:r>
            <a:endParaRPr lang="zh-CN" alt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This flower </a:t>
            </a:r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is unique to</a:t>
            </a: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the area. 这种花儿是这一地区特有的。</a:t>
            </a:r>
            <a:endParaRPr lang="zh-CN" alt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koala </a:t>
            </a:r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is unique to</a:t>
            </a: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Australia. 树袋熊是澳大利亚特有的。</a:t>
            </a:r>
            <a:endParaRPr lang="zh-CN" alt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lang="zh-CN" altLang="en-US"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>
              <a:buNone/>
            </a:pP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</a:rPr>
              <a:t>22.path [pɑ:θ ] n.</a:t>
            </a:r>
            <a:endParaRPr lang="en-US" altLang="zh-CN"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>
              <a:buNone/>
            </a:pPr>
            <a:r>
              <a:rPr lang="en-US" altLang="zh-CN" sz="2800" b="1">
                <a:latin typeface="Times New Roman" panose="02020603050405020304" charset="0"/>
                <a:cs typeface="Times New Roman" panose="02020603050405020304" charset="0"/>
              </a:rPr>
              <a:t>They followed the </a:t>
            </a:r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path</a:t>
            </a:r>
            <a:r>
              <a:rPr lang="en-US" altLang="zh-CN" sz="2800" b="1">
                <a:latin typeface="Times New Roman" panose="02020603050405020304" charset="0"/>
                <a:cs typeface="Times New Roman" panose="02020603050405020304" charset="0"/>
              </a:rPr>
              <a:t> to the village. </a:t>
            </a:r>
            <a:endParaRPr lang="en-US" altLang="zh-CN"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>
              <a:buNone/>
            </a:pPr>
            <a:r>
              <a:rPr lang="en-US" altLang="zh-CN" sz="2800" b="1">
                <a:latin typeface="Times New Roman" panose="02020603050405020304" charset="0"/>
                <a:cs typeface="Times New Roman" panose="02020603050405020304" charset="0"/>
              </a:rPr>
              <a:t>他们顺着小路来到那个村子。</a:t>
            </a:r>
            <a:endParaRPr lang="en-US" altLang="zh-CN"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>
              <a:buNone/>
            </a:pPr>
            <a:r>
              <a:rPr lang="en-US" altLang="zh-CN" sz="2800" b="1">
                <a:latin typeface="Times New Roman" panose="02020603050405020304" charset="0"/>
                <a:cs typeface="Times New Roman" panose="02020603050405020304" charset="0"/>
              </a:rPr>
              <a:t>We walked along the </a:t>
            </a:r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path</a:t>
            </a:r>
            <a:r>
              <a:rPr lang="en-US" altLang="zh-CN" sz="2800" b="1">
                <a:latin typeface="Times New Roman" panose="02020603050405020304" charset="0"/>
                <a:cs typeface="Times New Roman" panose="02020603050405020304" charset="0"/>
              </a:rPr>
              <a:t>, enjoying the natural scenery. </a:t>
            </a:r>
            <a:endParaRPr lang="en-US" altLang="zh-CN"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>
              <a:buNone/>
            </a:pPr>
            <a:r>
              <a:rPr lang="en-US" altLang="zh-CN" sz="2800" b="1">
                <a:latin typeface="Times New Roman" panose="02020603050405020304" charset="0"/>
                <a:cs typeface="Times New Roman" panose="02020603050405020304" charset="0"/>
              </a:rPr>
              <a:t>我们沿着小路行走，欣赏着自然风光。</a:t>
            </a:r>
            <a:endParaRPr lang="en-US" altLang="zh-CN"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>
              <a:buNone/>
            </a:pPr>
            <a:r>
              <a:rPr lang="en-US" altLang="zh-CN" sz="2800" b="1">
                <a:latin typeface="Times New Roman" panose="02020603050405020304" charset="0"/>
                <a:cs typeface="Times New Roman" panose="02020603050405020304" charset="0"/>
              </a:rPr>
              <a:t>I saw our flight</a:t>
            </a:r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path</a:t>
            </a:r>
            <a:r>
              <a:rPr lang="en-US" altLang="zh-CN" sz="2800" b="1">
                <a:latin typeface="Times New Roman" panose="02020603050405020304" charset="0"/>
                <a:cs typeface="Times New Roman" panose="02020603050405020304" charset="0"/>
              </a:rPr>
              <a:t> would be over this famous mountain.</a:t>
            </a:r>
            <a:endParaRPr lang="en-US" altLang="zh-CN"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>
              <a:buNone/>
            </a:pPr>
            <a:r>
              <a:rPr lang="en-US" altLang="zh-CN" sz="2800" b="1">
                <a:latin typeface="Times New Roman" panose="02020603050405020304" charset="0"/>
                <a:cs typeface="Times New Roman" panose="02020603050405020304" charset="0"/>
              </a:rPr>
              <a:t>我看到我们的飞行路线要经过这座著名山峰。</a:t>
            </a:r>
            <a:endParaRPr lang="en-US" altLang="zh-CN"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>
              <a:buNone/>
            </a:pPr>
            <a:r>
              <a:rPr lang="en-US" altLang="zh-CN" sz="2800" b="1">
                <a:latin typeface="Times New Roman" panose="02020603050405020304" charset="0"/>
                <a:cs typeface="Times New Roman" panose="02020603050405020304" charset="0"/>
              </a:rPr>
              <a:t>Our country is on the </a:t>
            </a:r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path</a:t>
            </a:r>
            <a:r>
              <a:rPr lang="en-US" altLang="zh-CN" sz="2800" b="1">
                <a:latin typeface="Times New Roman" panose="02020603050405020304" charset="0"/>
                <a:cs typeface="Times New Roman" panose="02020603050405020304" charset="0"/>
              </a:rPr>
              <a:t> to economic recovery. </a:t>
            </a:r>
            <a:endParaRPr lang="en-US" altLang="zh-CN"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>
              <a:buNone/>
            </a:pPr>
            <a:r>
              <a:rPr lang="en-US" altLang="zh-CN" sz="2800" b="1">
                <a:latin typeface="Times New Roman" panose="02020603050405020304" charset="0"/>
                <a:cs typeface="Times New Roman" panose="02020603050405020304" charset="0"/>
              </a:rPr>
              <a:t>我们的国家正走上经济复兴之路。</a:t>
            </a:r>
            <a:endParaRPr lang="en-US" altLang="zh-CN" sz="28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414020" y="475615"/>
            <a:ext cx="274129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unique to sb. /sp.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036570" y="2176780"/>
            <a:ext cx="273050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小路; 路线</a:t>
            </a:r>
            <a:r>
              <a:rPr lang="en-US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道路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209550" y="83820"/>
            <a:ext cx="11793855" cy="61239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23.destination[destɪˈne ɪʃn] n.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After reaching your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destination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, you will have a day to explore and be amazed by this ancient city.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到达目的地后，您将有一天的时间去探索，并对这座古城感到惊叹。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Spain is still our most popular holiday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destination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. 西班牙仍是我们最喜爱的度假去处。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Life is a journey with an unknown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destination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. 生活是一次不知目的的旅行.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You can check your baggage all the way through to its final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destination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.你可以把行李直接托运到终点。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After many difficulties and dangers, we finally reached our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destination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.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经过了许多艰难险阻之后, 我们终于到达了目的地.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47345" y="518160"/>
            <a:ext cx="1105916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词根词缀：de(下)+stin(站=stand)+ation(名词后缀):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下一个要站的地方——目的地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794250" y="83820"/>
            <a:ext cx="2316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目的地；终点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stand站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4455" y="198120"/>
            <a:ext cx="11854180" cy="6302375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7715885" y="3057525"/>
            <a:ext cx="5892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站</a:t>
            </a:r>
            <a:endParaRPr lang="zh-CN" alt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9697720" y="60579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雕像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9646920" y="3119120"/>
            <a:ext cx="2214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地位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状态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情况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9443720" y="2284730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状态；州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3970655" y="228473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环境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9818370" y="5608955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例子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情况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9697720" y="4810125"/>
            <a:ext cx="2113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立即的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紧急的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9596120" y="3961765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稳定的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970655" y="60579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障碍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3154045" y="1433195"/>
            <a:ext cx="2164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不断的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稳定的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818255" y="3119120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遥远的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3411855" y="3961765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物质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本质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452880" y="311912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距离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458845" y="481012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建立</a:t>
            </a:r>
            <a:endParaRPr lang="zh-CN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154045" y="5608955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目的地</a:t>
            </a:r>
            <a:endParaRPr lang="zh-CN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9818370" y="1433195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体育馆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5" grpId="0"/>
      <p:bldP spid="6" grpId="0"/>
      <p:bldP spid="7" grpId="0"/>
      <p:bldP spid="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209550" y="83820"/>
            <a:ext cx="11793855" cy="5692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24.other than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Inca builders cut stones to exact size so that nothing was needed to hold walls together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other than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the perfect fit of the stones.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印加建筑工人把石头切割成精确的尺寸，这样，除了石头的完美贴合之外，不需要任何东西来将墙壁固定在一起。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There is nobody here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other than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the teacher.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这里除老师外再无别人。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I have not studied foreign languages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other than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English.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除了英语外，我没学过其他外语。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You can't get there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other than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by boat.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除了坐船,你无法去那里。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I cannot do anything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other than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say sorry to you.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我除了向你说声对不起，已经不知道该做些什么了。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437130" y="83820"/>
            <a:ext cx="16052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除…以外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209550" y="83820"/>
            <a:ext cx="11793855" cy="69856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25.admire [ədˈmaɪə(r)]vt.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admiring [əd'ma ɪərɪŋ] adj.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admirable[ ˈædmərəbl] adj.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admiration [ˌædməˈreɪʃ n</a:t>
            </a:r>
            <a:r>
              <a:rPr 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]n.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pic>
        <p:nvPicPr>
          <p:cNvPr id="19" name="图片 18" descr="mir-惊叹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0970" y="1036955"/>
            <a:ext cx="12051665" cy="405701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166235" y="83820"/>
            <a:ext cx="3027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欣赏；赞赏；钦佩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04800" y="514985"/>
            <a:ext cx="110591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音意互通：我的妈呀     助记：我的妈呀，你做的事太令人钦佩了。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239260" y="2495550"/>
            <a:ext cx="2214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钦佩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欣赏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赞赏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792845" y="2495550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钦佩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欣赏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924925" y="3038475"/>
            <a:ext cx="1706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令人钦佩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的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488045" y="1975485"/>
            <a:ext cx="2113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爱慕者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崇拜者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328795" y="131445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镜子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328795" y="365887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奇迹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701915" y="3658870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奇迹般的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328795" y="433641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奇迹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419600" y="5235575"/>
            <a:ext cx="2672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赞赏的；钦佩的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4498340" y="5644515"/>
            <a:ext cx="39458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令人钦佩的; 值得赞扬的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592955" y="6078855"/>
            <a:ext cx="3027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欣赏；赞赏；钦佩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5283835" y="433641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惊异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8742680" y="4336415"/>
            <a:ext cx="2621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了不起的，非凡的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/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6" grpId="0"/>
      <p:bldP spid="17" grpId="0"/>
      <p:bldP spid="18" grpId="0"/>
      <p:bldP spid="21" grpId="0"/>
      <p:bldP spid="2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74295" y="83820"/>
            <a:ext cx="12085320" cy="65544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China and Japan have mid-autumn festivals, when people ________ the moon and in China, enjoy mooncakes.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中国和日本都有中秋节，这时，人们会赏月。在中国，人们还品尝月饼。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He walked along the river, __________ the beautiful scenery.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他沿河边走欣赏美丽的景色。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Honesty is a quality that everyone ________. 诚实是人人都赞赏的品德。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All those who knew him admired him ____ his work.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所有认识他的人都敬佩他所做的工作。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school is widely ________ for its excellent teaching.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这所学校教学优秀，远近称誉。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He gave her an _________ glance. 他向她投以钦慕的目光。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He was an __________ chairman</a:t>
            </a:r>
            <a:r>
              <a:rPr 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. 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他是一位令人钦佩的主席。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Her devotion to her work was __________. 她对工作的奉献精神可钦可佩。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I have great ___________ for her as a writer. 我十分钦佩她这位作家。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9157970" y="83820"/>
            <a:ext cx="12623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admire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327525" y="1397000"/>
            <a:ext cx="158559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admiring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395595" y="2235835"/>
            <a:ext cx="140081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admires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913120" y="2688590"/>
            <a:ext cx="63690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279775" y="3465195"/>
            <a:ext cx="145986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admired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534920" y="4377690"/>
            <a:ext cx="158559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admiring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804670" y="4789805"/>
            <a:ext cx="174371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admirable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806315" y="5202555"/>
            <a:ext cx="174371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admirable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075815" y="5629910"/>
            <a:ext cx="188150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admiration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209550" y="83820"/>
            <a:ext cx="11793855" cy="65544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26.architect [ˈɑ:kɪtekt ] n.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Lin Huiyin was not only a professor of Qinghua University but also a famous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architect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.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林徽因不但是清华大学的教授，而且还是一位著名的建筑设计师。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new building was built from the design of a famous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architect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.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这座新楼是根据一位著名建筑师的设计建成的。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architecture [ˈɑ:kɪtekt ʃə(r) ]n.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house is a textbook example of modern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architecture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.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这所房子是现代建筑设计典范。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I'm interested in Roman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architecture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. 我对古罗马建筑风格感兴趣。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At first he studied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architecture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in college. 起先，他在大学里学习建筑学。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208145" y="83820"/>
            <a:ext cx="33832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建筑师，建筑设计师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477520" y="553085"/>
            <a:ext cx="110591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词根词缀：archi(大师)+tect(铸造; 织造)：建筑的大师——建筑师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006340" y="3839845"/>
            <a:ext cx="3027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建筑设计；建筑学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/>
      <p:bldP spid="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209550" y="83820"/>
            <a:ext cx="11793855" cy="5692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27.brochure [ˈbrəʊʃə(r)] n.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a travel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brochure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旅游手册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For more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brochures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about other package tours around Peru, contact us at tourinfo@travelperu.org. 想获得关于秘鲁其他包价旅游的更多资料手册，请与我们联系：tourinfo@travelperu.org。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Do you have a sightseeing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brochure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for this town?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在这个镇上有观光手册吗 ?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This hotel looked wonderful from the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brochure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.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这家旅馆从广告手册上看很棒。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Our company culture is introduced in the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brochure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.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在这个宣传册介绍了我们的公司文化。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451350" y="83820"/>
            <a:ext cx="16052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资料手册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209550" y="481330"/>
            <a:ext cx="110591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音意相通：布鲁塞尔      助记：在布鲁塞尔旅游，你需要一本旅行手册</a:t>
            </a:r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。</a:t>
            </a:r>
            <a:endParaRPr lang="zh-CN" alt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499745" y="203200"/>
            <a:ext cx="11269345" cy="55079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Visitors to the </a:t>
            </a:r>
            <a:r>
              <a:rPr lang="zh-CN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castle</a:t>
            </a:r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are asked not to take photographs.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来城堡参观者不得拍照。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Most </a:t>
            </a:r>
            <a:r>
              <a:rPr lang="zh-CN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castles</a:t>
            </a:r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were built on hilltops. 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多数城堡建在山顶上。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Every year a large number of tourists come to visit Windsor </a:t>
            </a:r>
            <a:r>
              <a:rPr lang="zh-CN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Castle</a:t>
            </a:r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, which is beautiful.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每年都有大量的游客来参观美丽的温莎城堡。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My hut is my </a:t>
            </a:r>
            <a:r>
              <a:rPr lang="zh-CN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castle</a:t>
            </a:r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. Wind comes in, rain comes in, kings don't come in.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我的茅屋就是我的城堡，风能进，雨能进，国王不能进。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209550" y="83820"/>
            <a:ext cx="11793855" cy="108635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28.package[ˈpækɪdʒ]n.                       vt.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                     一包/ 盒/ 袋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Fast-food robots will probably cook and________ food.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快餐机器人很可能会烹煮和包装食物。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Foods were already __________ and ready to be sent.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食物已包装好待运。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He sat with the __________ on his knees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他坐着，将包裹放在腿上。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This kind of _________ is very green.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这种包装盒很环保。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We're planning to go ___ a package tour to Japan. 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我们计划参加包价旅游去日本。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693795" y="83820"/>
            <a:ext cx="20789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包裹;包装盒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15595" y="523875"/>
            <a:ext cx="110591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词根词缀：pack(包装)+age(名词后缀)：包裹，包装盒</a:t>
            </a:r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。</a:t>
            </a:r>
            <a:endParaRPr lang="zh-CN" alt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158230" y="83820"/>
            <a:ext cx="19608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将…包装好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26720" y="911225"/>
            <a:ext cx="20789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 package of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424930" y="1739900"/>
            <a:ext cx="1427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package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451225" y="2595245"/>
            <a:ext cx="162496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package</a:t>
            </a:r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820670" y="3451225"/>
            <a:ext cx="1427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package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266315" y="4306570"/>
            <a:ext cx="1427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package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590290" y="5223510"/>
            <a:ext cx="55816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on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/>
      <p:bldP spid="3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66675" y="-30480"/>
            <a:ext cx="11793855" cy="82784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29.contact [ˈkɒntæ kt ]vt.                        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n.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For more brochures about other package tours around Peru, _______ us at tourinfo@travelperu.org. 想获得关于秘鲁其他包价旅游的更多资料手册，请与我们联系：tourinfo@travelperu.org。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For more information , please _______ John Smith.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了解更多信息，请与约翰史密斯联系。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He never _________ his children after he went to Australia.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他去了澳大利亚以后没联系他的孩子。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I don't have much contact _____ my uncle.  我和叔叔很少联系。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There is little contact ________ the two organizations.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这两个机构相互之间没有什么联系。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Have you kept ___ contact with your friends from college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?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你和你大学里的朋友还保持联系吗？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She's _____ contact with her son. 她和儿子失去了联系。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I finally _______ contact with her in Paris. 我最终在巴黎与她取得了联系。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                 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065270" y="-30480"/>
            <a:ext cx="19608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联络；联系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434340" y="429260"/>
            <a:ext cx="110591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词根词缀：con(一起)+tact(接触)：接触到一起——联系。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491605" y="-30480"/>
            <a:ext cx="19608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联系；接触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410700" y="796925"/>
            <a:ext cx="128841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contact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737735" y="2109470"/>
            <a:ext cx="128841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contact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593215" y="2908300"/>
            <a:ext cx="164401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contacted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164965" y="3816985"/>
            <a:ext cx="85407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with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449320" y="4215130"/>
            <a:ext cx="142684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between 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461895" y="5042535"/>
            <a:ext cx="47942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in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174750" y="5955030"/>
            <a:ext cx="7162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lost</a:t>
            </a:r>
            <a:endParaRPr 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449705" y="6381750"/>
            <a:ext cx="10121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made</a:t>
            </a:r>
            <a:endParaRPr 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9" name="图片 18" descr="port运载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5410" y="508000"/>
            <a:ext cx="12087225" cy="45974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09550" y="83820"/>
            <a:ext cx="11793855" cy="65544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30.transport [ˈtræ nspɔ:t]n.                        vt. [trænˈspɔ :t]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air/road transport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public transport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transport goods/passengers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549775" y="83820"/>
            <a:ext cx="19608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交通；运输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068435" y="83820"/>
            <a:ext cx="19608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运输；运送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855335" y="2545080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搬运</a:t>
            </a:r>
            <a:endParaRPr lang="zh-CN" alt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046095" y="777875"/>
            <a:ext cx="1478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港口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口岸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555990" y="89979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出口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555990" y="189166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进口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0678795" y="1607185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重要的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0776585" y="2115820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重要性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642360" y="295211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护照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8467090" y="424688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报告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772525" y="283019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支持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579495" y="362204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运输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2744470" y="2200275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便携的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8275955" y="353441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驱逐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427095" y="1529715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搬运工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2870835" y="5567045"/>
            <a:ext cx="33832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公共交通；公交车辆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3141980" y="5126355"/>
            <a:ext cx="179324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空运/ 路运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4549775" y="6054725"/>
            <a:ext cx="241554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运送货物/旅客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951990" y="4332605"/>
            <a:ext cx="2189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运输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交通系统</a:t>
            </a:r>
            <a:endParaRPr lang="en-US" altLang="zh-CN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1" grpId="0"/>
      <p:bldP spid="22" grpId="0"/>
      <p:bldP spid="23" grpId="0"/>
      <p:bldP spid="20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199390" y="360680"/>
            <a:ext cx="11793855" cy="52622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Most of us use public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transport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to go to work.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我们大多数人都乘公交车辆上班。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extra money could be spent on improving public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transport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system.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多余的资金可以用于改善公共交通系统。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Mr Black was made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transport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minister.	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布莱克先生被任命为交通部长。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They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transport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oil to other countries. 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他们把石油运到别的国家。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Blood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transports 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oxygen around the body.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血把氧气输送到全身。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209550" y="83820"/>
            <a:ext cx="11793855" cy="61855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None/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31. hike [haɪk ]vi.                 vt.                      n.</a:t>
            </a:r>
            <a:endParaRPr 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  go               远足；徒步旅行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  hiker [ˈhaɪkə(r) ] n.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lang="en-US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They ate a quick lunch, drank some water, and began to </a:t>
            </a:r>
            <a:r>
              <a:rPr 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hike</a:t>
            </a:r>
            <a:r>
              <a:rPr 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.</a:t>
            </a:r>
            <a:endParaRPr lang="en-US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他们匆匆地吃过午饭，喝了点水，然后就开始徒步旅行。</a:t>
            </a:r>
            <a:endParaRPr lang="en-US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They are going to </a:t>
            </a:r>
            <a:r>
              <a:rPr 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hike</a:t>
            </a:r>
            <a:r>
              <a:rPr 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to the top of a mountain. </a:t>
            </a:r>
            <a:endParaRPr lang="en-US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他们打算徒步旅行到一座大山的顶端。</a:t>
            </a:r>
            <a:endParaRPr lang="en-US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students planned to </a:t>
            </a:r>
            <a:r>
              <a:rPr 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hike</a:t>
            </a:r>
            <a:r>
              <a:rPr 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the Rockies. 学生们计划去落基山脉远足。</a:t>
            </a:r>
            <a:endParaRPr lang="en-US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They went on a ten-mile </a:t>
            </a:r>
            <a:r>
              <a:rPr 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hike</a:t>
            </a:r>
            <a:r>
              <a:rPr 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through the forest. </a:t>
            </a:r>
            <a:endParaRPr lang="en-US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他们做了一次穿越森林的十英里徒步旅行。</a:t>
            </a:r>
            <a:endParaRPr lang="en-US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We'll go on a </a:t>
            </a:r>
            <a:r>
              <a:rPr 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hike</a:t>
            </a:r>
            <a:r>
              <a:rPr 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next week. 我们下个星期会出去徒步旅行。</a:t>
            </a:r>
            <a:endParaRPr lang="en-US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If the weather's fine, we'll </a:t>
            </a:r>
            <a:r>
              <a:rPr 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go hiking</a:t>
            </a:r>
            <a:r>
              <a:rPr 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this weekend. </a:t>
            </a:r>
            <a:endParaRPr lang="en-US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如果天气好，我们这个周末就去远足。</a:t>
            </a:r>
            <a:endParaRPr lang="en-US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Early in the morning, </a:t>
            </a:r>
            <a:r>
              <a:rPr 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hikers</a:t>
            </a:r>
            <a:r>
              <a:rPr 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pack everything that they will need for the day's hike.</a:t>
            </a:r>
            <a:endParaRPr lang="en-US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一大早，徒步旅行者们</a:t>
            </a:r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就</a:t>
            </a:r>
            <a:r>
              <a:rPr 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把当天旅行所需的一切都装进</a:t>
            </a:r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了</a:t>
            </a:r>
            <a:r>
              <a:rPr 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包里。</a:t>
            </a:r>
            <a:endParaRPr lang="en-US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842895" y="83820"/>
            <a:ext cx="16052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徒步旅行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732020" y="83820"/>
            <a:ext cx="19608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去……远足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021195" y="83820"/>
            <a:ext cx="24345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远足;徒步旅行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902075" y="913130"/>
            <a:ext cx="33832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远足者；徒步旅行者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341120" y="530225"/>
            <a:ext cx="115125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hiking</a:t>
            </a:r>
            <a:endParaRPr lang="zh-CN" alt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14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209550" y="83820"/>
            <a:ext cx="11793855" cy="65544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None/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32. make up</a:t>
            </a:r>
            <a:endParaRPr 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 be made up of</a:t>
            </a:r>
            <a:endParaRPr 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 make up for	</a:t>
            </a:r>
            <a:endParaRPr 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Eleven players make up a football team. 11 个队员_______一个足球队。</a:t>
            </a:r>
            <a:endParaRPr 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Women make up 30 percent of the teachers of our school. </a:t>
            </a:r>
            <a:endParaRPr 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我们学校女教师____30%。</a:t>
            </a:r>
            <a:endParaRPr 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He isn’t telling the truth. He is just making the story.</a:t>
            </a:r>
            <a:endParaRPr 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他没说实话，他只是在____故事。</a:t>
            </a:r>
            <a:endParaRPr 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She spent too much time making herself up. 她在______上花去了太多时间。</a:t>
            </a:r>
            <a:endParaRPr 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She came back and they made up. 她回来了，他们______了。</a:t>
            </a:r>
            <a:endParaRPr 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A football team is made up of eleven players. </a:t>
            </a:r>
            <a:endParaRPr 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一个足球队____ 11 个成员______。</a:t>
            </a:r>
            <a:endParaRPr 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We should work harder to make up for the lost time. </a:t>
            </a:r>
            <a:endParaRPr 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我们应当更加努力工作，以______损失的的时间。</a:t>
            </a:r>
            <a:endParaRPr 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142490" y="83820"/>
            <a:ext cx="51612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组成；</a:t>
            </a:r>
            <a:r>
              <a:rPr 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编造；</a:t>
            </a:r>
            <a:r>
              <a:rPr 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占比</a:t>
            </a:r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；化妆；和好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061960" y="1355725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组成</a:t>
            </a:r>
            <a:endParaRPr lang="zh-CN" alt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094355" y="509905"/>
            <a:ext cx="19608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由</a:t>
            </a:r>
            <a:r>
              <a:rPr lang="en-US" alt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……</a:t>
            </a:r>
            <a:r>
              <a:rPr lang="zh-CN" altLang="en-US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组成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709545" y="1010920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弥补</a:t>
            </a:r>
            <a:endParaRPr lang="zh-CN" altLang="en-US"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887345" y="2171065"/>
            <a:ext cx="5384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占</a:t>
            </a:r>
            <a:endParaRPr lang="zh-CN" alt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597400" y="5638800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弥补</a:t>
            </a:r>
            <a:endParaRPr lang="zh-CN" alt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823835" y="3472180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化妆</a:t>
            </a:r>
            <a:endParaRPr lang="zh-CN" alt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061960" y="3911600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和好</a:t>
            </a:r>
            <a:endParaRPr lang="zh-CN" alt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142490" y="4813935"/>
            <a:ext cx="5384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由</a:t>
            </a:r>
            <a:endParaRPr lang="zh-CN" alt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467860" y="4813935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组成</a:t>
            </a:r>
            <a:endParaRPr lang="zh-CN" alt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929380" y="3071495"/>
            <a:ext cx="5384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编</a:t>
            </a:r>
            <a:endParaRPr lang="zh-CN" alt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209550" y="83820"/>
            <a:ext cx="11793855" cy="52622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None/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33. soldier /ˈsəʊldʒə (r)/ n.</a:t>
            </a:r>
            <a:endParaRPr 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My brother is a brave </a:t>
            </a:r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soldier</a:t>
            </a:r>
            <a:r>
              <a:rPr 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. 我的哥哥是一名勇敢的士兵。</a:t>
            </a:r>
            <a:endParaRPr 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Difficult only exists before the weak, but can not prevent the experienced </a:t>
            </a:r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soldier</a:t>
            </a:r>
            <a:r>
              <a:rPr 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.  困难只存在于弱者面前，挡不住久经考验的士兵。</a:t>
            </a:r>
            <a:endParaRPr 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34. 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economy[ ɪˈkɒnəmi] n.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a market economy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economy class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economic growth/cooperation/development/reform </a:t>
            </a:r>
            <a:endParaRPr lang="zh-CN" alt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277995" y="83820"/>
            <a:ext cx="18122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士兵; 军人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209550" y="497840"/>
            <a:ext cx="110591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破拆法：sold(sold)+i(我)+er(人)   助记：士兵就是把自己卖给国家的人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277995" y="2701925"/>
            <a:ext cx="18122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经济; 节约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09550" y="3108960"/>
            <a:ext cx="110591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词根词缀：eco(家)+nom(管理)+y(名词后缀)：对家的管理——经济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233295" y="3892550"/>
            <a:ext cx="27114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（客机）经济舱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125470" y="3462655"/>
            <a:ext cx="16052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市场经济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967345" y="4277995"/>
            <a:ext cx="403606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经济增长/合作/发展/改革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/>
      <p:bldP spid="3" grpId="0"/>
      <p:bldP spid="5" grpId="0"/>
      <p:bldP spid="6" grpId="0"/>
      <p:bldP spid="7" grpId="0"/>
      <p:bldP spid="8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eco-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8255" y="64770"/>
            <a:ext cx="12199620" cy="3801745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1379855" y="1704975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家园</a:t>
            </a:r>
            <a:endParaRPr 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638040" y="577215"/>
            <a:ext cx="1249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生态学</a:t>
            </a:r>
            <a:endParaRPr lang="zh-CN" alt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719060" y="306705"/>
            <a:ext cx="16052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生态学家</a:t>
            </a:r>
            <a:endParaRPr lang="zh-CN" alt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016875" y="828675"/>
            <a:ext cx="16052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生态学</a:t>
            </a:r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的</a:t>
            </a:r>
            <a:endParaRPr lang="zh-CN" alt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898390" y="2226945"/>
            <a:ext cx="19608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经济；节约</a:t>
            </a:r>
            <a:endParaRPr lang="zh-CN" alt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245600" y="1548130"/>
            <a:ext cx="16052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经济上的</a:t>
            </a:r>
            <a:endParaRPr lang="zh-CN" alt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245600" y="2070100"/>
            <a:ext cx="24345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节约的</a:t>
            </a:r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经济的</a:t>
            </a:r>
            <a:endParaRPr lang="zh-CN" alt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9245600" y="2522855"/>
            <a:ext cx="1249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经济学</a:t>
            </a:r>
            <a:endParaRPr lang="zh-CN" alt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9245600" y="3044825"/>
            <a:ext cx="16052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经济学家</a:t>
            </a:r>
            <a:endParaRPr lang="zh-CN" alt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-8890" y="4001135"/>
            <a:ext cx="1223772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The Chinese 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economy</a:t>
            </a:r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 grows at a rate of 10 percent every year. 中国经济每年增长10%。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It was a small 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economy</a:t>
            </a:r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 to walk to work every day每天步行上班是一种小节约。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Coffee is the 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economic</a:t>
            </a:r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 plants of this country. 咖啡是这个国家的经济作物。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The signs of the 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economic </a:t>
            </a:r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recovery are only just beginning. 经济复苏的迹象刚刚开始显现。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" grpId="0"/>
      <p:bldP spid="3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71755" y="83820"/>
            <a:ext cx="12027535" cy="64312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None/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35. credit [ˈkredɪt] n.</a:t>
            </a:r>
            <a:endParaRPr 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to one’s credit </a:t>
            </a:r>
            <a:endParaRPr 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credit card </a:t>
            </a:r>
            <a:endParaRPr 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by credit card </a:t>
            </a:r>
            <a:endParaRPr 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This factory keeps up its good credit, so its products sell very well.</a:t>
            </a:r>
            <a:endParaRPr lang="en-US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这家工厂保持着良好的______，所以产品销售很好。</a:t>
            </a:r>
            <a:endParaRPr lang="en-US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Small companies can't get the credit they need. 小公司不能获得他们想要的_____了。</a:t>
            </a:r>
            <a:endParaRPr lang="en-US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family was forced to live on credit from local merchants.</a:t>
            </a:r>
            <a:endParaRPr lang="en-US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这家人不得不靠向当地商人______生活。</a:t>
            </a:r>
            <a:endParaRPr lang="en-US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We did the work well and got all the credit. 我们工作做得很好，得到了_____。</a:t>
            </a:r>
            <a:endParaRPr lang="en-US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Students attend "short terms" in May and June to earn the credits required for graduation.学生在 5月和 6月参加“短期”课程，以获得毕业所需的______。</a:t>
            </a:r>
            <a:endParaRPr lang="en-US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It is very convenient to pay ____ credit card. 用信用卡付款非常方便</a:t>
            </a:r>
            <a:endParaRPr lang="en-US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492500" y="83820"/>
            <a:ext cx="36487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信用; </a:t>
            </a:r>
            <a:r>
              <a:rPr 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贷款</a:t>
            </a:r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称赞; 学分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209550" y="497840"/>
            <a:ext cx="110591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词根词缀：cred(相信)+it(去)：去信任——信用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09550" y="923290"/>
            <a:ext cx="110591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有了</a:t>
            </a:r>
            <a:r>
              <a:rPr lang="en-US" alt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信用</a:t>
            </a:r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才能</a:t>
            </a:r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贷款</a:t>
            </a:r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上学，要获得老师的</a:t>
            </a:r>
            <a:r>
              <a:rPr lang="en-US" alt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称赞</a:t>
            </a:r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就要拿到</a:t>
            </a:r>
            <a:r>
              <a:rPr lang="en-US" alt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学分</a:t>
            </a:r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。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359660" y="1318260"/>
            <a:ext cx="2316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值得</a:t>
            </a:r>
            <a:r>
              <a:rPr 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称赞的是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873250" y="1699260"/>
            <a:ext cx="1249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信用卡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475865" y="2200275"/>
            <a:ext cx="2316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用信用卡支付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883660" y="4445000"/>
            <a:ext cx="792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赊账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9966325" y="3717290"/>
            <a:ext cx="792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贷款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Title 6"/>
          <p:cNvSpPr txBox="1"/>
          <p:nvPr>
            <p:custDataLst>
              <p:tags r:id="rId1"/>
            </p:custDataLst>
          </p:nvPr>
        </p:nvSpPr>
        <p:spPr>
          <a:xfrm>
            <a:off x="3237865" y="3293745"/>
            <a:ext cx="1247140" cy="591820"/>
          </a:xfrm>
          <a:prstGeom prst="rect">
            <a:avLst/>
          </a:prstGeom>
          <a:noFill/>
          <a:ln w="3175">
            <a:noFill/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 wrap="square" lIns="72000" tIns="36195" rIns="72000" bIns="36195" anchor="t" anchorCtr="0">
            <a:sp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lvl="0" indent="0" algn="l" fontAlgn="auto">
              <a:lnSpc>
                <a:spcPct val="130000"/>
              </a:lnSpc>
              <a:spcBef>
                <a:spcPts val="800"/>
              </a:spcBef>
              <a:spcAft>
                <a:spcPts val="0"/>
              </a:spcAft>
              <a:buSzPct val="100000"/>
              <a:buNone/>
            </a:pPr>
            <a:r>
              <a:rPr lang="zh-CN" altLang="en-US" sz="2600" b="1" spc="220">
                <a:ln w="3175">
                  <a:noFill/>
                  <a:prstDash val="dash"/>
                </a:ln>
                <a:solidFill>
                  <a:srgbClr val="7030A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信用</a:t>
            </a:r>
            <a:r>
              <a:rPr lang="zh-CN" altLang="en-US" sz="2600" spc="220">
                <a:ln w="3175">
                  <a:noFill/>
                  <a:prstDash val="dash"/>
                </a:ln>
                <a:solidFill>
                  <a:srgbClr val="7030A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endParaRPr lang="zh-CN" altLang="en-US" sz="2600" spc="220">
              <a:ln w="3175">
                <a:noFill/>
                <a:prstDash val="dash"/>
              </a:ln>
              <a:solidFill>
                <a:srgbClr val="7030A0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9488805" y="4798060"/>
            <a:ext cx="792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称赞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411720" y="5558155"/>
            <a:ext cx="792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学分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778885" y="5993130"/>
            <a:ext cx="55816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by</a:t>
            </a:r>
            <a:r>
              <a:rPr lang="zh-CN" sz="2800" b="1">
                <a:solidFill>
                  <a:schemeClr val="accent2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2800" b="1">
              <a:solidFill>
                <a:schemeClr val="accent2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/>
      <p:bldP spid="3" grpId="0"/>
      <p:bldP spid="5" grpId="0"/>
      <p:bldP spid="6" grpId="0"/>
      <p:bldP spid="7" grpId="0"/>
      <p:bldP spid="8" grpId="0"/>
      <p:bldP spid="9" grpId="0"/>
      <p:bldP spid="11" grpId="0"/>
      <p:bldP spid="12" grpId="0"/>
      <p:bldP spid="15" grpId="0"/>
      <p:bldP spid="14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209550" y="83820"/>
            <a:ext cx="11793855" cy="65544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36.detail /ˈdi:te ɪl / n.                                           vt.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 detail  </a:t>
            </a:r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详细地</a:t>
            </a:r>
            <a:endParaRPr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Contact the Tourist Information Bureau for more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details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.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了解详情请联系旅游信息处。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Don’t ignore small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details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while reading. 阅读过程中不要忽视了小的细节。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Please mark the main ideas and important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details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with a pen.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请用钢笔标出要点和重要细节。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man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detailed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to us all the wonders he had seen in his travels.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那人向我们详述了他旅途所见之奇事。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Happiness hides in life’s small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details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. If you are not looking, it becomes in</a:t>
            </a:r>
            <a:r>
              <a:rPr 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-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visible.  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快乐隐藏在生活的细节里，不留意就难以察觉。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She described the accident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in detail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. 她详细地叙述了那次事故。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487420" y="83820"/>
            <a:ext cx="37388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细节；详情；细微之处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209550" y="516255"/>
            <a:ext cx="110591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破拆法：de(得)+tail(尾巴)：得到秋毫之末——细节</a:t>
            </a:r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。</a:t>
            </a:r>
            <a:endParaRPr lang="zh-CN" alt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705090" y="83820"/>
            <a:ext cx="894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详述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09550" y="914400"/>
            <a:ext cx="6629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in</a:t>
            </a:r>
            <a:endParaRPr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/>
      <p:bldP spid="3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ply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8635" y="839470"/>
            <a:ext cx="11438890" cy="4563745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508635" y="255905"/>
            <a:ext cx="1057465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2. apply [əˈplaɪ] vi.            vt. </a:t>
            </a:r>
            <a:endParaRPr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746750" y="255905"/>
            <a:ext cx="19437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应用;涂抹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136515" y="2860675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应用</a:t>
            </a:r>
            <a:endParaRPr lang="zh-CN" alt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839075" y="1536065"/>
            <a:ext cx="1833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buClrTx/>
              <a:buSzTx/>
              <a:buFontTx/>
            </a:pP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vt.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应用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涂抹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901180" y="1536065"/>
            <a:ext cx="11055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vi.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申请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0401300" y="1996440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用具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器皿</a:t>
            </a:r>
            <a:endParaRPr lang="zh-CN" altLang="en-US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962400" y="255905"/>
            <a:ext cx="995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申请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470515" y="1075690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申请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应用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401300" y="1536065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申请人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275195" y="3382645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雇用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利用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994900" y="2634615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雇用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就业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0184130" y="309499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失业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9814560" y="361442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雇主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814560" y="407479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雇员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590675" y="1605280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供应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提供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1960245" y="2250440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回答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回复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1845945" y="2860675"/>
            <a:ext cx="1478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暗示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表明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820545" y="3555365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增加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繁殖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1845945" y="4201795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简单的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443865" y="5403215"/>
            <a:ext cx="11123930" cy="10763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apply to sb. for sth. </a:t>
            </a:r>
            <a:endParaRPr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apply sth to sth </a:t>
            </a:r>
            <a:endParaRPr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873500" y="5344160"/>
            <a:ext cx="3027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向某人申请某物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3251200" y="5895975"/>
            <a:ext cx="46647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把某物应用于/涂抹在...上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7166610" y="4751070"/>
            <a:ext cx="187579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探索</a:t>
            </a:r>
            <a:r>
              <a:rPr lang="en-US" altLang="zh-CN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探测</a:t>
            </a:r>
            <a:r>
              <a:rPr lang="en-US" altLang="zh-CN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探险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0104755" y="4751070"/>
            <a:ext cx="1283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探索</a:t>
            </a:r>
            <a:r>
              <a:rPr lang="en-US" altLang="zh-CN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0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探险</a:t>
            </a:r>
            <a:endParaRPr lang="zh-CN" altLang="en-US" sz="20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31" grpId="0"/>
      <p:bldP spid="32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209550" y="83820"/>
            <a:ext cx="11793855" cy="64928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37.check in	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check out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I'll ring the hotel. I'll tell them we'll </a:t>
            </a:r>
            <a:r>
              <a:rPr sz="24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check in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tomorrow.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我来给旅馆打电话，通知他们我们明天入住。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If you want to stay at a hotel, you have to </a:t>
            </a:r>
            <a:r>
              <a:rPr sz="24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check in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. 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你想住旅馆，就得办理登记手续。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Passengers must </a:t>
            </a:r>
            <a:r>
              <a:rPr sz="24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check in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at the airport an hour before the plane leaves.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旅客们必须在飞机起飞前一小时到机场办理登机手续.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He </a:t>
            </a:r>
            <a:r>
              <a:rPr sz="24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checked in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at the Capital International Airport for a flight to America.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他在首都国际机场办好了登机手续，准备飞往美国。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When I got to the hotel, he had just </a:t>
            </a:r>
            <a:r>
              <a:rPr sz="24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checked out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. 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当我到达旅馆时，他刚退房走了。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They packed and </a:t>
            </a:r>
            <a:r>
              <a:rPr sz="24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checked out 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of the hotel. 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他们收拾好东西，办理了退房手续。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Guests must </a:t>
            </a:r>
            <a:r>
              <a:rPr sz="24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check out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before noon, or they will be charged for the day.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旅客必须于中午前办清手续离开, 否则将收取全日费用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138045" y="83820"/>
            <a:ext cx="370840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(在旅馆、机场等) 登记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300605" y="497840"/>
            <a:ext cx="33832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结账离开（旅馆等）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209550" y="83820"/>
            <a:ext cx="11793855" cy="68008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38.request[rɪ'kwest]n.&amp;vt.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lang="zh-CN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If you have any special __________ about your room, please contact the reception.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如果您对您的房间有特殊的要求，清联系接待处</a:t>
            </a:r>
            <a:r>
              <a:rPr lang="zh-CN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Finally they had to make a ________ for help. 最后他们只好请求帮助。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He went there _____ their request. 他应邀前往。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pic>
        <p:nvPicPr>
          <p:cNvPr id="3" name="图片 2" descr="quest-寻求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5750" y="490855"/>
            <a:ext cx="11717655" cy="440118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410075" y="83820"/>
            <a:ext cx="441960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(正式或礼貌的) 要求；请求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075555" y="727075"/>
            <a:ext cx="1554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寻求, 探求</a:t>
            </a:r>
            <a:endParaRPr lang="en-US" altLang="zh-CN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075555" y="1289685"/>
            <a:ext cx="1554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问题, 疑问</a:t>
            </a:r>
            <a:endParaRPr lang="en-US" altLang="zh-CN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841230" y="1289685"/>
            <a:ext cx="1859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问卷, 调查表</a:t>
            </a:r>
            <a:endParaRPr lang="en-US" altLang="zh-CN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986020" y="1866900"/>
            <a:ext cx="2341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获得, 取得; 学到</a:t>
            </a:r>
            <a:endParaRPr lang="en-US" altLang="zh-CN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316220" y="4204970"/>
            <a:ext cx="1579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要求; 请求</a:t>
            </a:r>
            <a:endParaRPr lang="en-US" altLang="zh-CN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212465" y="4891405"/>
            <a:ext cx="167640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request(s) 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773805" y="5627370"/>
            <a:ext cx="130175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request 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276475" y="5960745"/>
            <a:ext cx="4787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at 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419985" y="246126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寻求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843395" y="128968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询问</a:t>
            </a:r>
            <a:endParaRPr lang="en-US" altLang="zh-CN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583295" y="1866900"/>
            <a:ext cx="2494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获得物,获得;收购</a:t>
            </a:r>
            <a:endParaRPr lang="en-US" altLang="zh-CN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4986020" y="2461260"/>
            <a:ext cx="236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战胜; 征服; 攻克</a:t>
            </a:r>
            <a:endParaRPr lang="en-US" altLang="zh-CN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804275" y="2461260"/>
            <a:ext cx="2570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征服, 战胜;战利品</a:t>
            </a:r>
            <a:endParaRPr lang="en-US" altLang="zh-CN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663565" y="3026410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询问;探究</a:t>
            </a:r>
            <a:endParaRPr lang="en-US" altLang="zh-CN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9046210" y="3026410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询问;探究</a:t>
            </a:r>
            <a:endParaRPr lang="en-US" altLang="zh-CN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986020" y="3648075"/>
            <a:ext cx="1579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需要; 要求</a:t>
            </a:r>
            <a:endParaRPr lang="en-US" altLang="zh-CN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8158480" y="3648075"/>
            <a:ext cx="2189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要求; 必要条件</a:t>
            </a:r>
            <a:endParaRPr lang="en-US" altLang="zh-CN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9" grpId="0"/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209550" y="83820"/>
            <a:ext cx="11793855" cy="67392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woman came to the party _____ her friend's request.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应朋友的请求，这个妇女参加了聚会。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They requested him ___________. 他们要求他离开。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Visitors are requested not ___________ here. 参观者请勿在此吸烟。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They requested that help _________________</a:t>
            </a:r>
            <a:r>
              <a:rPr 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(send)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at once. 他们请求立即施以援助。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39. view [vju:]n.                               vt.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in one's view  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a sea/ mountain view 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I'd like a room with a </a:t>
            </a:r>
            <a:r>
              <a:rPr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view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. 我想要一个可以观看风景的房间。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</a:t>
            </a:r>
            <a:r>
              <a:rPr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view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from the top of the hill was more beautiful. 从山顶远眺景色更美丽。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lake soon came into </a:t>
            </a:r>
            <a:r>
              <a:rPr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view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. 那湖很快映入眼帘。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sun disappeared from </a:t>
            </a:r>
            <a:r>
              <a:rPr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view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. 太阳看不见了。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You should make your </a:t>
            </a:r>
            <a:r>
              <a:rPr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views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known to your friend.你应该让你的朋友了解你的观点。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In my view</a:t>
            </a:r>
            <a:r>
              <a:rPr lang="en-US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it was a waste of time. 依我看, 这是浪费时间。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In my view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, the greatest happiness lies in one's satisfaction with one's life.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在我看来, 最大的幸福在于人们对生活的满意程度。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354830" y="83820"/>
            <a:ext cx="4787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at 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016250" y="791845"/>
            <a:ext cx="13385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leave 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826510" y="1167130"/>
            <a:ext cx="153543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smoke 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636645" y="1501775"/>
            <a:ext cx="25723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(should) be sent 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409190" y="2177415"/>
            <a:ext cx="22148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视野</a:t>
            </a:r>
            <a:r>
              <a:rPr 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景色</a:t>
            </a:r>
            <a:r>
              <a:rPr 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看法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010150" y="2177415"/>
            <a:ext cx="11988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看;看待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026920" y="2565400"/>
            <a:ext cx="17068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在某人看来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094990" y="2915285"/>
            <a:ext cx="11817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海/山景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vid-看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6520" y="635"/>
            <a:ext cx="11956415" cy="685736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539365" y="3137535"/>
            <a:ext cx="5892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看</a:t>
            </a:r>
            <a:endParaRPr lang="zh-CN" alt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799330" y="516890"/>
            <a:ext cx="1173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看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看待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209030" y="51689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景象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483090" y="14097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预习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9304655" y="516890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复习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评论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9584690" y="977265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采访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面试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934960" y="3089910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游客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访客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121275" y="3550285"/>
            <a:ext cx="2113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视觉的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可见的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111750" y="4089400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可见的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081010" y="4089400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看不见的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041265" y="4611370"/>
            <a:ext cx="1579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视力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幻像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244465" y="1967230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明显的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8571230" y="5132705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明显地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8368030" y="5593080"/>
            <a:ext cx="1579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修订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复习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5041265" y="5701030"/>
            <a:ext cx="1579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修订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复习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5340350" y="5132705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明显的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8290560" y="196723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证据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5121275" y="250761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提供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7912735" y="250761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供应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5367655" y="6161405"/>
            <a:ext cx="2087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先前的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前面的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4926965" y="1506855"/>
            <a:ext cx="1554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视频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录像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111750" y="3089910"/>
            <a:ext cx="1554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参观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拜访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209550" y="83820"/>
            <a:ext cx="11793855" cy="52622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40.sight </a:t>
            </a:r>
            <a:r>
              <a:rPr 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[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saɪt</a:t>
            </a:r>
            <a:r>
              <a:rPr 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]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n.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sunset was a very beautiful ________. 那次落日真是一幅美景。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Great Wall is one of the most amazing ______</a:t>
            </a:r>
            <a:r>
              <a:rPr 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_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in the world.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长城是世界上最惊奇的景象之一。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She went out to see the _______ of Paris. 她去巴黎观光了。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A bicycle came ______ sight on the road. 路上出现了一辆自行车。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We waved until the car was _____ of sight.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我们一直挥着手，直到汽车驶出了我们的视野。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He has very little sight ____ his right eye. 他右眼视力极弱。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My sight is ________(fail), and I can't read any more.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我的视力在下降，看不了书了。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755265" y="83820"/>
            <a:ext cx="273050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景象; 视野; 视力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367655" y="509905"/>
            <a:ext cx="101854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sight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871335" y="927100"/>
            <a:ext cx="117665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sights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886200" y="1769745"/>
            <a:ext cx="117665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sights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709545" y="2185670"/>
            <a:ext cx="86042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into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625340" y="2616200"/>
            <a:ext cx="74739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out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59530" y="3474085"/>
            <a:ext cx="52197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in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118995" y="3903980"/>
            <a:ext cx="128968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failing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5" grpId="0"/>
      <p:bldP spid="7" grpId="0"/>
      <p:bldP spid="8" grpId="0"/>
      <p:bldP spid="9" grpId="0"/>
      <p:bldP spid="10" grpId="0"/>
      <p:bldP spid="11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stand站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4455" y="544195"/>
            <a:ext cx="11854180" cy="428498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09550" y="83820"/>
            <a:ext cx="117938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None/>
            </a:pP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41.statue [ ˈstæ tʃu:] n.</a:t>
            </a:r>
            <a:endParaRPr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303270" y="22225"/>
            <a:ext cx="17068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雕塑；雕像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646670" y="2353945"/>
            <a:ext cx="5892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站</a:t>
            </a:r>
            <a:endParaRPr lang="zh-CN" alt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9697720" y="75438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雕像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9596120" y="2415540"/>
            <a:ext cx="2214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地位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状态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情况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9596120" y="1893570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状态；州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3970655" y="189357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环境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9808210" y="4155440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例子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情况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9596120" y="3594100"/>
            <a:ext cx="2113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立即的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紧急的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9596120" y="3032760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稳定的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970655" y="75438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障碍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3154045" y="1323975"/>
            <a:ext cx="2164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不断的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稳定的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818255" y="2415540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遥远的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3404870" y="3032760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物质</a:t>
            </a:r>
            <a:r>
              <a:rPr lang="en-US" alt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本质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83820" y="4829175"/>
            <a:ext cx="12261850" cy="1938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Each </a:t>
            </a:r>
            <a:r>
              <a:rPr 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statue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has a different face, leading researchers to believe that each one is a copy of a real soldier. 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每尊雕像都有一张不同的面孔，使得研究人员认为每尊雕像都是一个真实的士兵的复制品。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They set up a </a:t>
            </a:r>
            <a:r>
              <a:rPr 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statue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in memory of him. 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他们立了一座雕塑纪念他。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There is a bronze </a:t>
            </a:r>
            <a:r>
              <a:rPr 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statue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in the central park. 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在中心花园有一座青铜像。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433195" y="241554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距离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404870" y="359410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建立</a:t>
            </a:r>
            <a:endParaRPr lang="zh-CN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154045" y="4155440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目的地</a:t>
            </a:r>
            <a:endParaRPr lang="zh-CN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9748520" y="1323975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体育馆</a:t>
            </a:r>
            <a:endParaRPr lang="zh-CN" altLang="en-US"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5" grpId="0"/>
      <p:bldP spid="6" grpId="0"/>
      <p:bldP spid="7" grpId="0"/>
      <p:bldP spid="9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198755" y="4445"/>
            <a:ext cx="11793855" cy="62776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42.tomb [tu:m ] n.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More than 700,000 people worked for nearly 40 years to build this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tomb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.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超过七十万人为建造这座坟墓工作了将近40年。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There are more than 8,000 terracotta statues in the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tomb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of the Chinese Emperor Qinshihuang. 在中国皇帝秦始皇的陵墓里有8000 多个陶俑。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A group of students placed a wreath at the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tomb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of the national hero.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一群学生在那位民族英雄墓前献上花圈。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ts val="3000"/>
              </a:lnSpc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43.unearth [ʌnˈɜ:θ] vt.	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ts val="3000"/>
              </a:lnSpc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ts val="3000"/>
              </a:lnSpc>
              <a:buNone/>
            </a:pPr>
            <a:endParaRPr 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ts val="3000"/>
              </a:lnSpc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statues fill only one part of the emperor's huge tomb, which still has not been completely unearthed.	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ts val="3000"/>
              </a:lnSpc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这些雕像只占巨大的秦始皇坟墓的一部分，坟墓还没有完全被挖掘出来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039110" y="4445"/>
            <a:ext cx="894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坟墓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98755" y="396875"/>
            <a:ext cx="27628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音意相通：土墓    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674745" y="3822065"/>
            <a:ext cx="19608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挖掘；发掘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27025" y="4326255"/>
            <a:ext cx="110591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词根词缀：un(不)+earth(土壤)：不留在土壤中——挖掘。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/>
      <p:bldP spid="5" grpId="0"/>
      <p:bldP spid="6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198755" y="83820"/>
            <a:ext cx="11793855" cy="69856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They have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unearthed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the bones of an elephant which was 500,000 years old.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他们发掘出了一具大象骨骼，距今已有50 万年。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Red diamonds have been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unearthed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here. 在这儿发掘了红钻石。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44.comment / ˈkɒ ment /n.                    vi.&amp; vt.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no comment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comment/make comments on/upon sth.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Revise your draft according to your partner's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comments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.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根据同伴的评论修改你的草稿。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Swap summaries with your partner and give each other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comments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.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与同伴交换一下概述，并且互相作出评论。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She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made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helpful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comments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on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my work. 她对我的工作提出了有益的意见。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He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made comments on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the economic reform.他对经济改革作出了评论。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262120" y="1788795"/>
            <a:ext cx="17233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议论</a:t>
            </a:r>
            <a:r>
              <a:rPr lang="en-US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评论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566420" y="2225040"/>
            <a:ext cx="110591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词根词缀：com(一起)+ment(mind)：把想法拿到一起——评论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249160" y="1788795"/>
            <a:ext cx="2672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发表意见；评论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656840" y="2650490"/>
            <a:ext cx="16052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无可奉告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681470" y="3018155"/>
            <a:ext cx="419354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对……发表意见/作出评论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/>
      <p:bldP spid="5" grpId="0"/>
      <p:bldP spid="3" grpId="0"/>
      <p:bldP spid="6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199390" y="370840"/>
            <a:ext cx="11793855" cy="48310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None/>
            </a:pP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No comment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. I don't know anything.无可奉告。我什么都不知道。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You really can't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comment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till you know the facts.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知道真相之前，不要发表任何意见。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How does the author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comment on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Peter Smith's new book? 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作者对皮特史密斯的新书有何评论？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So far, he has not made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comments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on these reports.	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到目前为止，他仍未就这些报道发表评论。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I don't really know so I can hardly 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comment on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it</a:t>
            </a:r>
            <a:r>
              <a:rPr 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.</a:t>
            </a:r>
            <a:endParaRPr lang="en-US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我不了解实情，所以我不能就此发表意见。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>
              <a:buNone/>
            </a:pP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50495" y="71755"/>
            <a:ext cx="11891645" cy="64928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You should ______ in person. 你应该当面申请。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They may apply ______(join) the organization.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他们可以申请加入该组织。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To study abroad, you should _________ a visa first.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要出国留学，你应该先申请签证。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She only __________ one university and was accepted. 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她只向一所大学提出申请并被录取了。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Don't forget ________(apply) sun cream. 不要忘记涂上防晒霜。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You can apply theory ___ practice. 你可以把理论用于实践。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The new technology ________</a:t>
            </a:r>
            <a:r>
              <a:rPr lang="en-US" alt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_______</a:t>
            </a:r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__</a:t>
            </a:r>
            <a:r>
              <a:rPr lang="en-US" alt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______</a:t>
            </a:r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____(apply) to farming.  这项新技术已应用于农业。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2324100" y="527685"/>
            <a:ext cx="144907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apply</a:t>
            </a:r>
            <a:endParaRPr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094990" y="1111250"/>
            <a:ext cx="144907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join</a:t>
            </a:r>
            <a:endParaRPr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244465" y="2020570"/>
            <a:ext cx="22898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apply for</a:t>
            </a:r>
            <a:endParaRPr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903730" y="2967355"/>
            <a:ext cx="22898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applied to</a:t>
            </a:r>
            <a:endParaRPr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458720" y="3998595"/>
            <a:ext cx="22898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apply</a:t>
            </a:r>
            <a:endParaRPr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193540" y="4452620"/>
            <a:ext cx="8001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</a:t>
            </a:r>
            <a:endParaRPr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980180" y="4932680"/>
            <a:ext cx="58286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was applied/has been applied</a:t>
            </a:r>
            <a:endParaRPr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499745" y="203200"/>
            <a:ext cx="11269345" cy="62471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She applied the cream____ her face and neck.</a:t>
            </a:r>
            <a:endParaRPr lang="zh-CN"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r>
              <a:rPr lang="zh-CN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她把乳霜抹在脸和脖子上。</a:t>
            </a:r>
            <a:endParaRPr lang="zh-CN" sz="28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If you don</a:t>
            </a:r>
            <a:r>
              <a:rPr lang="en-US" altLang="zh-CN"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'</a:t>
            </a:r>
            <a:r>
              <a:rPr lang="zh-CN"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 take charge of shaping your own destiny, others will apply their agenda(计划,日程表) ___you.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你若不主动建构自己的命运，别人将会把他们的计划加诸在你身上。 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Send a full CV with your job ___________. </a:t>
            </a:r>
            <a:endParaRPr lang="zh-CN"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r>
              <a:rPr lang="zh-CN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寄上求职申请书和详尽的个人履历。</a:t>
            </a:r>
            <a:endParaRPr lang="zh-CN" sz="28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Since the 1970s many new ____________ have been found for me.   </a:t>
            </a:r>
            <a:r>
              <a:rPr lang="zh-CN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从二十世纪七十年代起，我又被开发出了很多新的用途。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We have learned the ___________ of new technology to teaching.   </a:t>
            </a:r>
            <a:r>
              <a:rPr lang="zh-CN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我们学会了将新技术应用于教学上。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There were over 500 __________ for the job. </a:t>
            </a:r>
            <a:endParaRPr lang="zh-CN"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r>
              <a:rPr lang="zh-CN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对这份工作有超过500名申请人。</a:t>
            </a:r>
            <a:endParaRPr lang="zh-CN" sz="28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608830" y="203200"/>
            <a:ext cx="8001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</a:t>
            </a:r>
            <a:endParaRPr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24700" y="1618615"/>
            <a:ext cx="8001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</a:t>
            </a:r>
            <a:endParaRPr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689600" y="2561590"/>
            <a:ext cx="24771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application</a:t>
            </a:r>
            <a:endParaRPr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202555" y="3500120"/>
            <a:ext cx="24771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application</a:t>
            </a:r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307840" y="4455160"/>
            <a:ext cx="24771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application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200525" y="5380355"/>
            <a:ext cx="24771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applicants</a:t>
            </a:r>
            <a:endParaRPr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81635" y="203200"/>
            <a:ext cx="11387455" cy="64928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3.visa [ˈvi:zə] n.</a:t>
            </a:r>
            <a:endParaRPr lang="zh-CN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endParaRPr lang="zh-CN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r>
              <a:rPr lang="zh-CN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              a visa 申请签证</a:t>
            </a:r>
            <a:endParaRPr lang="zh-CN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r>
              <a:rPr lang="zh-CN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tourist/entry/exit visa </a:t>
            </a:r>
            <a:endParaRPr lang="zh-CN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r>
              <a:rPr lang="zh-CN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To travel abroad, you 'll have to get a passport, and you'll also need a </a:t>
            </a:r>
            <a:r>
              <a:rPr 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visa</a:t>
            </a:r>
            <a:r>
              <a:rPr lang="zh-CN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.  要出国旅游,你必须申办护照, 同时还需要有</a:t>
            </a:r>
            <a:r>
              <a:rPr 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签证</a:t>
            </a:r>
            <a:r>
              <a:rPr lang="zh-CN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。</a:t>
            </a:r>
            <a:endParaRPr lang="zh-CN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endParaRPr lang="zh-CN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r>
              <a:rPr lang="zh-CN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4.rent [ rent] vt.                    vi.           n.</a:t>
            </a:r>
            <a:endParaRPr lang="zh-CN"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r>
              <a:rPr lang="zh-CN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She ________(rent) a house with three other girls. 她和其她三个女孩合租一套房子。</a:t>
            </a:r>
            <a:endParaRPr lang="zh-CN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r>
              <a:rPr lang="zh-CN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We ________(rent) a car for the week and explored the area. </a:t>
            </a:r>
            <a:endParaRPr lang="zh-CN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r>
              <a:rPr lang="zh-CN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我们租了一个星期的车游历这个地区。</a:t>
            </a:r>
            <a:endParaRPr lang="zh-CN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r>
              <a:rPr lang="zh-CN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She rented rooms ______ university students.她把房间租给了大学生。</a:t>
            </a:r>
            <a:endParaRPr lang="zh-CN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r>
              <a:rPr lang="zh-CN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apartment rents ______ $500 a month. 这套房间每月租金为500 元。</a:t>
            </a:r>
            <a:endParaRPr lang="zh-CN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r>
              <a:rPr lang="zh-CN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She worked to pay the _______ while I went to college. </a:t>
            </a:r>
            <a:endParaRPr lang="zh-CN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r>
              <a:rPr lang="zh-CN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在我读大学期间，她打工挣钱来付租金。</a:t>
            </a:r>
            <a:endParaRPr lang="zh-CN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endParaRPr lang="zh-CN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063875" y="203200"/>
            <a:ext cx="894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签证</a:t>
            </a:r>
            <a:r>
              <a:rPr lang="en-US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99745" y="626110"/>
            <a:ext cx="85629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词根词缀：vis(看)+a(去)：去给别人看的东西——签证</a:t>
            </a:r>
            <a:endParaRPr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99745" y="1011555"/>
            <a:ext cx="177482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apply for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69055" y="1456055"/>
            <a:ext cx="322580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旅游/入境/出境签证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899410" y="3157855"/>
            <a:ext cx="17233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租用;出租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034915" y="3136900"/>
            <a:ext cx="894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出租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200775" y="3136900"/>
            <a:ext cx="894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租金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52830" y="3586480"/>
            <a:ext cx="118872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rent</a:t>
            </a:r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</a:t>
            </a:r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43610" y="3961130"/>
            <a:ext cx="13309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rent</a:t>
            </a:r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ed</a:t>
            </a:r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899410" y="4690110"/>
            <a:ext cx="7162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</a:t>
            </a:r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307715" y="5057775"/>
            <a:ext cx="7162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496945" y="5394325"/>
            <a:ext cx="10801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rent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  <p:bldP spid="10" grpId="0"/>
      <p:bldP spid="2" grpId="0"/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266065" y="294640"/>
            <a:ext cx="11659870" cy="62471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5.pack [pæk]vt. </a:t>
            </a: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&amp;vi.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                  </a:t>
            </a: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(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行李</a:t>
            </a: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)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 n.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                       一包；一盒；一群；一堆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pack (sth.)         将(东西)打包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装箱</a:t>
            </a:r>
            <a:endParaRPr sz="2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r>
              <a:rPr lang="zh-CN" altLang="en-US" sz="2800" b="1">
                <a:latin typeface="Times New Roman" panose="02020603050405020304" charset="0"/>
                <a:cs typeface="Times New Roman" panose="02020603050405020304" charset="0"/>
              </a:rPr>
              <a:t>练：</a:t>
            </a:r>
            <a:endParaRPr lang="zh-CN" altLang="en-US"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When I was 17, I _________ my bags and left home. 17岁时, 我背起行囊离开了家。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I should _______ for the trip. 我该打包上路了。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You either pack ____ and go home, or keep fighting!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要不你就打包回家，要不就继续奋斗！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I need to ________</a:t>
            </a:r>
            <a:r>
              <a:rPr lang="en-US" altLang="zh-CN" sz="2400" b="1">
                <a:latin typeface="Times New Roman" panose="02020603050405020304" charset="0"/>
                <a:cs typeface="Times New Roman" panose="02020603050405020304" charset="0"/>
              </a:rPr>
              <a:t>___</a:t>
            </a:r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____ my things into the suitcase very quickly.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我需要快速把这些东西放到手提箱里。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The tea ______________ and sent to many different countries. 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茶叶被打包运往不同的国家。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He put too many things into his _______. 他放太多的东西在他的包里。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He told you____________ lies. 他对你说了一堆谎言。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We were first greeted with the barking by ___________ dogs, seven to be exact.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437255" y="235585"/>
            <a:ext cx="17233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打包</a:t>
            </a:r>
            <a:r>
              <a:rPr lang="en-US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收拾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927860" y="1131570"/>
            <a:ext cx="7778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up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266180" y="235585"/>
            <a:ext cx="894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包裹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705735" y="1992630"/>
            <a:ext cx="146240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packed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486535" y="2362200"/>
            <a:ext cx="146240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pack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513330" y="2703830"/>
            <a:ext cx="7626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up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611630" y="3458845"/>
            <a:ext cx="226250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pack/pack up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486535" y="4157345"/>
            <a:ext cx="226250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was packed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543425" y="4871720"/>
            <a:ext cx="11334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pack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2027555" y="5235575"/>
            <a:ext cx="19627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 pack of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940425" y="5572125"/>
            <a:ext cx="19627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 pack of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366395" y="758190"/>
            <a:ext cx="20066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 pack of 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5" grpId="0"/>
      <p:bldP spid="6" grpId="0"/>
      <p:bldP spid="7" grpId="0"/>
      <p:bldP spid="11" grpId="0"/>
      <p:bldP spid="12" grpId="0"/>
      <p:bldP spid="19" grpId="0"/>
      <p:bldP spid="20" grpId="0"/>
      <p:bldP spid="23" grpId="0"/>
      <p:bldP spid="26" grpId="0"/>
      <p:bldP spid="9" grpId="0"/>
      <p:bldP spid="4" grpId="0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01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02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03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04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0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06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0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08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09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UNIT_PRESET_TEXT_INDEX" val="0"/>
  <p:tag name="KSO_WM_UNIT_PRESET_TEXT_LEN" val="0"/>
  <p:tag name="KSO_WM_UNIT_NOCLEAR" val="0"/>
  <p:tag name="KSO_WM_UNIT_VALUE" val="43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OneParaText2_8*f*1"/>
  <p:tag name="KSO_WM_TEMPLATE_CATEGORY" val="OneParaText"/>
  <p:tag name="KSO_WM_TEMPLATE_INDEX" val="2"/>
  <p:tag name="KSO_WM_UNIT_LAYERLEVEL" val="1"/>
  <p:tag name="KSO_WM_TAG_VERSION" val="1.0"/>
  <p:tag name="KSO_WM_BEAUTIFY_FLAG" val="#wm#"/>
  <p:tag name="KSO_WM_UNIT_TEXTBOXSTYLE_GUID" val="{c00233ae-9d7e-42e4-91b7-234d2647cf6b}"/>
  <p:tag name="KSO_WM_UNIT_TEXTBOXSTYLE_INDEX" val="8"/>
  <p:tag name="KSO_WM_UNIT_TEXTBOXSTYLE_TYPE" val="OneParaTitle"/>
</p:tagLst>
</file>

<file path=ppt/tags/tag111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12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13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14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1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16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1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18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19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21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TEMPLATE_THUMBS_INDEX" val="1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2.xml><?xml version="1.0" encoding="utf-8"?>
<p:tagLst xmlns:p="http://schemas.openxmlformats.org/presentationml/2006/main">
  <p:tag name="KSO_WM_UNIT_ISCONTENTSTITLE" val="0"/>
  <p:tag name="KSO_WM_UNIT_PRESET_TEXT" val="空白演示"/>
  <p:tag name="KSO_WM_UNIT_NOCLEAR" val="0"/>
  <p:tag name="KSO_WM_UNIT_VALUE" val="13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187308_1*a*1"/>
  <p:tag name="KSO_WM_TEMPLATE_CATEGORY" val="custom"/>
  <p:tag name="KSO_WM_TEMPLATE_INDEX" val="20187308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ISCONTENTSTITLE" val="0"/>
  <p:tag name="KSO_WM_UNIT_PRESET_TEXT" val="空白演示"/>
  <p:tag name="KSO_WM_UNIT_NOCLEAR" val="0"/>
  <p:tag name="KSO_WM_UNIT_VALUE" val="13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187308_1*a*1"/>
  <p:tag name="KSO_WM_TEMPLATE_CATEGORY" val="custom"/>
  <p:tag name="KSO_WM_TEMPLATE_INDEX" val="20187308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65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66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67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68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69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71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4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6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8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9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81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82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83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84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8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86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8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88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89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91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92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93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94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9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96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9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98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99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24445</Words>
  <Application>WPS 演示</Application>
  <PresentationFormat>宽屏</PresentationFormat>
  <Paragraphs>1660</Paragraphs>
  <Slides>58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58</vt:i4>
      </vt:variant>
    </vt:vector>
  </HeadingPairs>
  <TitlesOfParts>
    <vt:vector size="69" baseType="lpstr">
      <vt:lpstr>Arial</vt:lpstr>
      <vt:lpstr>宋体</vt:lpstr>
      <vt:lpstr>Wingdings</vt:lpstr>
      <vt:lpstr>微软雅黑</vt:lpstr>
      <vt:lpstr>Times New Roman</vt:lpstr>
      <vt:lpstr>Arial Unicode MS</vt:lpstr>
      <vt:lpstr>Segoe UI</vt:lpstr>
      <vt:lpstr>HelveticaNeue</vt:lpstr>
      <vt:lpstr>NumberOnly</vt:lpstr>
      <vt:lpstr>华文新魏</vt:lpstr>
      <vt:lpstr>Office 主题​​</vt:lpstr>
      <vt:lpstr>PowerPoint 演示文稿</vt:lpstr>
      <vt:lpstr>Unit2 Book1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曹小等</cp:lastModifiedBy>
  <cp:revision>157</cp:revision>
  <dcterms:created xsi:type="dcterms:W3CDTF">2019-06-19T02:08:00Z</dcterms:created>
  <dcterms:modified xsi:type="dcterms:W3CDTF">2020-08-12T01:57:59Z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2052-11.1.0.9828</vt:lpwstr>
  </property>
</Properties>
</file>