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284" r:id="rId3"/>
    <p:sldId id="256" r:id="rId4"/>
    <p:sldId id="258" r:id="rId5"/>
    <p:sldId id="260" r:id="rId6"/>
    <p:sldId id="261" r:id="rId7"/>
    <p:sldId id="262" r:id="rId8"/>
    <p:sldId id="259" r:id="rId9"/>
    <p:sldId id="269" r:id="rId10"/>
    <p:sldId id="268" r:id="rId11"/>
    <p:sldId id="266" r:id="rId12"/>
    <p:sldId id="267" r:id="rId13"/>
    <p:sldId id="270" r:id="rId14"/>
    <p:sldId id="271" r:id="rId15"/>
    <p:sldId id="272" r:id="rId16"/>
    <p:sldId id="273" r:id="rId17"/>
    <p:sldId id="274" r:id="rId18"/>
    <p:sldId id="275" r:id="rId19"/>
    <p:sldId id="276" r:id="rId20"/>
    <p:sldId id="277" r:id="rId21"/>
    <p:sldId id="280" r:id="rId22"/>
    <p:sldId id="279" r:id="rId23"/>
    <p:sldId id="281"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BF9E"/>
    <a:srgbClr val="F4C7D7"/>
    <a:srgbClr val="E4D6E4"/>
    <a:srgbClr val="8AA3C0"/>
    <a:srgbClr val="90D0D8"/>
    <a:srgbClr val="A7CFB3"/>
    <a:srgbClr val="2E54A1"/>
    <a:srgbClr val="88B1BB"/>
    <a:srgbClr val="FFFFFF"/>
    <a:srgbClr val="9E84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4A38EE-8480-4F55-A7E8-955DB5A66328}" styleName="??? 1">
    <a:wholeTbl>
      <a:tcTxStyle>
        <a:fontRef idx="none">
          <a:srgbClr val="000000"/>
        </a:fontRef>
      </a:tcTxStyle>
      <a:tcStyle>
        <a:tcBdr>
          <a:left>
            <a:ln w="12700" cmpd="sng">
              <a:solidFill>
                <a:schemeClr val="accent2"/>
              </a:solidFill>
              <a:prstDash val="solid"/>
            </a:ln>
          </a:left>
          <a:right>
            <a:ln w="12700" cmpd="sng">
              <a:solidFill>
                <a:schemeClr val="accent2"/>
              </a:solidFill>
              <a:prstDash val="solid"/>
            </a:ln>
          </a:right>
          <a:top>
            <a:ln w="12700" cmpd="sng">
              <a:solidFill>
                <a:schemeClr val="accent2"/>
              </a:solidFill>
              <a:prstDash val="solid"/>
            </a:ln>
          </a:top>
          <a:bottom>
            <a:ln w="12700" cmpd="sng">
              <a:solidFill>
                <a:schemeClr val="accent2"/>
              </a:solidFill>
              <a:prstDash val="solid"/>
            </a:ln>
          </a:bottom>
          <a:insideH>
            <a:ln>
              <a:noFill/>
            </a:ln>
          </a:insideH>
          <a:insideV>
            <a:ln>
              <a:noFill/>
            </a:ln>
          </a:insideV>
        </a:tcBdr>
        <a:fill>
          <a:solidFill>
            <a:srgbClr val="FFFFFF"/>
          </a:solidFill>
        </a:fill>
      </a:tcStyle>
    </a:wholeTbl>
    <a:band2H>
      <a:tcStyle>
        <a:tcBdr/>
        <a:fill>
          <a:solidFill>
            <a:schemeClr val="accent2">
              <a:lumMod val="10000"/>
              <a:lumOff val="90000"/>
            </a:schemeClr>
          </a:solidFill>
        </a:fill>
      </a:tcStyle>
    </a:band2H>
    <a:band1V>
      <a:tcStyle>
        <a:tcBdr>
          <a:left>
            <a:ln w="12700" cmpd="sng">
              <a:solidFill>
                <a:schemeClr val="accent2"/>
              </a:solidFill>
              <a:prstDash val="solid"/>
            </a:ln>
          </a:left>
          <a:right>
            <a:ln w="12700" cmpd="sng">
              <a:solidFill>
                <a:schemeClr val="accent2"/>
              </a:solidFill>
              <a:prstDash val="solid"/>
            </a:ln>
          </a:right>
          <a:top>
            <a:ln w="12700" cmpd="sng">
              <a:solidFill>
                <a:schemeClr val="accent2"/>
              </a:solidFill>
              <a:prstDash val="solid"/>
            </a:ln>
          </a:top>
          <a:bottom>
            <a:ln w="12700" cmpd="sng">
              <a:solidFill>
                <a:schemeClr val="accent2"/>
              </a:solidFill>
              <a:prstDash val="solid"/>
            </a:ln>
          </a:bottom>
          <a:insideH>
            <a:ln>
              <a:noFill/>
            </a:ln>
          </a:insideH>
          <a:insideV>
            <a:ln>
              <a:noFill/>
            </a:ln>
          </a:insideV>
        </a:tcBdr>
        <a:fill>
          <a:solidFill>
            <a:schemeClr val="accent2">
              <a:lumMod val="10000"/>
              <a:lumOff val="90000"/>
            </a:schemeClr>
          </a:solidFill>
        </a:fill>
      </a:tcStyle>
    </a:band1V>
    <a:band2V>
      <a:tcStyle>
        <a:tcBdr>
          <a:left>
            <a:ln>
              <a:noFill/>
            </a:ln>
          </a:left>
          <a:right>
            <a:ln>
              <a:noFill/>
            </a:ln>
          </a:right>
          <a:top>
            <a:ln w="12700" cmpd="sng">
              <a:solidFill>
                <a:schemeClr val="accent2"/>
              </a:solidFill>
              <a:prstDash val="solid"/>
            </a:ln>
          </a:top>
          <a:bottom>
            <a:ln w="12700" cmpd="sng">
              <a:solidFill>
                <a:schemeClr val="accent2"/>
              </a:solidFill>
              <a:prstDash val="solid"/>
            </a:ln>
          </a:bottom>
          <a:insideH>
            <a:ln>
              <a:noFill/>
            </a:ln>
          </a:insideH>
          <a:insideV>
            <a:ln>
              <a:noFill/>
            </a:ln>
          </a:insideV>
        </a:tcBdr>
        <a:fill>
          <a:solidFill>
            <a:schemeClr val="bg1"/>
          </a:solidFill>
        </a:fill>
      </a:tcStyle>
    </a:band2V>
    <a:lastCol>
      <a:tcTxStyle b="on">
        <a:fontRef idx="none">
          <a:srgbClr val="08090C"/>
        </a:fontRef>
      </a:tcTxStyle>
      <a:tcStyle>
        <a:tcBdr>
          <a:left>
            <a:ln>
              <a:noFill/>
            </a:ln>
          </a:left>
          <a:right>
            <a:ln w="12700" cmpd="sng">
              <a:solidFill>
                <a:schemeClr val="accent2"/>
              </a:solidFill>
              <a:prstDash val="solid"/>
            </a:ln>
          </a:right>
          <a:top>
            <a:ln w="12700" cmpd="sng">
              <a:solidFill>
                <a:schemeClr val="accent2"/>
              </a:solidFill>
              <a:prstDash val="solid"/>
            </a:ln>
          </a:top>
          <a:bottom>
            <a:ln w="12700" cmpd="sng">
              <a:solidFill>
                <a:schemeClr val="accent2"/>
              </a:solidFill>
              <a:prstDash val="solid"/>
            </a:ln>
          </a:bottom>
          <a:insideH>
            <a:ln>
              <a:noFill/>
            </a:ln>
          </a:insideH>
          <a:insideV>
            <a:ln>
              <a:noFill/>
            </a:ln>
          </a:insideV>
        </a:tcBdr>
        <a:fill>
          <a:solidFill>
            <a:schemeClr val="accent2">
              <a:lumMod val="20000"/>
              <a:lumOff val="80000"/>
            </a:schemeClr>
          </a:solidFill>
        </a:fill>
      </a:tcStyle>
    </a:lastCol>
    <a:firstCol>
      <a:tcTxStyle b="on">
        <a:fontRef idx="none">
          <a:srgbClr val="08090C"/>
        </a:fontRef>
      </a:tcTxStyle>
      <a:tcStyle>
        <a:tcBdr>
          <a:left>
            <a:ln w="12700" cmpd="sng">
              <a:solidFill>
                <a:schemeClr val="accent2"/>
              </a:solidFill>
              <a:prstDash val="solid"/>
            </a:ln>
          </a:left>
          <a:right>
            <a:ln>
              <a:noFill/>
            </a:ln>
          </a:right>
          <a:top>
            <a:ln w="12700" cmpd="sng">
              <a:solidFill>
                <a:schemeClr val="accent2"/>
              </a:solidFill>
              <a:prstDash val="solid"/>
            </a:ln>
          </a:top>
          <a:bottom>
            <a:ln w="12700" cmpd="sng">
              <a:solidFill>
                <a:schemeClr val="accent2"/>
              </a:solidFill>
              <a:prstDash val="solid"/>
            </a:ln>
          </a:bottom>
          <a:insideH>
            <a:ln>
              <a:noFill/>
            </a:ln>
          </a:insideH>
          <a:insideV>
            <a:ln>
              <a:noFill/>
            </a:ln>
          </a:insideV>
        </a:tcBdr>
        <a:fill>
          <a:solidFill>
            <a:schemeClr val="accent2">
              <a:lumMod val="20000"/>
              <a:lumOff val="80000"/>
            </a:schemeClr>
          </a:solidFill>
        </a:fill>
      </a:tcStyle>
    </a:firstCol>
    <a:lastRow>
      <a:tcTxStyle b="on">
        <a:fontRef idx="none">
          <a:schemeClr val="accent2"/>
        </a:fontRef>
      </a:tcTxStyle>
      <a:tcStyle>
        <a:tcBdr>
          <a:left>
            <a:ln w="12700" cmpd="sng">
              <a:solidFill>
                <a:schemeClr val="accent2"/>
              </a:solidFill>
              <a:prstDash val="solid"/>
            </a:ln>
          </a:left>
          <a:right>
            <a:ln w="12700" cmpd="sng">
              <a:solidFill>
                <a:schemeClr val="accent2"/>
              </a:solidFill>
              <a:prstDash val="solid"/>
            </a:ln>
          </a:right>
          <a:top>
            <a:ln w="9525" cmpd="sng">
              <a:solidFill>
                <a:schemeClr val="accent2"/>
              </a:solidFill>
              <a:prstDash val="solid"/>
            </a:ln>
          </a:top>
          <a:bottom>
            <a:ln w="12700" cmpd="sng">
              <a:solidFill>
                <a:schemeClr val="accent2"/>
              </a:solidFill>
              <a:prstDash val="solid"/>
            </a:ln>
          </a:bottom>
          <a:insideH>
            <a:ln>
              <a:noFill/>
            </a:ln>
          </a:insideH>
          <a:insideV>
            <a:ln>
              <a:noFill/>
            </a:ln>
          </a:insideV>
        </a:tcBdr>
        <a:fill>
          <a:solidFill>
            <a:srgbClr val="FFFFFF"/>
          </a:solidFill>
        </a:fill>
      </a:tcStyle>
    </a:lastRow>
    <a:firstRow>
      <a:tcTxStyle b="on">
        <a:fontRef idx="none">
          <a:srgbClr val="FFFFFF"/>
        </a:fontRef>
      </a:tcTxStyle>
      <a:tcStyle>
        <a:tcBdr>
          <a:left>
            <a:ln w="12700" cmpd="sng">
              <a:solidFill>
                <a:schemeClr val="accent2"/>
              </a:solidFill>
              <a:prstDash val="solid"/>
            </a:ln>
          </a:left>
          <a:right>
            <a:ln w="12700" cmpd="sng">
              <a:solidFill>
                <a:schemeClr val="accent2"/>
              </a:solidFill>
              <a:prstDash val="solid"/>
            </a:ln>
          </a:right>
          <a:top>
            <a:ln w="12700" cmpd="sng">
              <a:solidFill>
                <a:schemeClr val="accent2"/>
              </a:solidFill>
              <a:prstDash val="solid"/>
            </a:ln>
          </a:top>
          <a:bottom>
            <a:ln w="12700" cmpd="sng">
              <a:solidFill>
                <a:schemeClr val="accent2"/>
              </a:solidFill>
              <a:prstDash val="solid"/>
            </a:ln>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29"/>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a:xfrm>
            <a:off x="8382300" y="5313640"/>
            <a:ext cx="2700000" cy="316800"/>
          </a:xfrm>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2.jpeg"/><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alphaModFix amt="12000"/>
          </a:blip>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pic>
        <p:nvPicPr>
          <p:cNvPr id="5124" name="图片 6" descr="logo横版 png"/>
          <p:cNvPicPr>
            <a:picLocks noChangeAspect="1"/>
          </p:cNvPicPr>
          <p:nvPr userDrawn="1"/>
        </p:nvPicPr>
        <p:blipFill>
          <a:blip r:embed="rId18"/>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2.xml"/><Relationship Id="rId2" Type="http://schemas.openxmlformats.org/officeDocument/2006/relationships/image" Target="../media/image4.jpe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tags" Target="../tags/tag7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3.xml"/><Relationship Id="rId1" Type="http://schemas.openxmlformats.org/officeDocument/2006/relationships/tags" Target="../tags/tag8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tags" Target="../tags/tag89.xml"/><Relationship Id="rId1" Type="http://schemas.openxmlformats.org/officeDocument/2006/relationships/tags" Target="../tags/tag8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tags" Target="../tags/tag6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68.xml"/><Relationship Id="rId4" Type="http://schemas.openxmlformats.org/officeDocument/2006/relationships/image" Target="../media/image7.png"/><Relationship Id="rId3" Type="http://schemas.openxmlformats.org/officeDocument/2006/relationships/tags" Target="../tags/tag67.xml"/><Relationship Id="rId2" Type="http://schemas.openxmlformats.org/officeDocument/2006/relationships/image" Target="../media/image6.png"/><Relationship Id="rId1" Type="http://schemas.openxmlformats.org/officeDocument/2006/relationships/tags" Target="../tags/tag66.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72.xml"/><Relationship Id="rId4" Type="http://schemas.openxmlformats.org/officeDocument/2006/relationships/image" Target="../media/image8.png"/><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5.xml"/><Relationship Id="rId3" Type="http://schemas.openxmlformats.org/officeDocument/2006/relationships/image" Target="../media/image9.png"/><Relationship Id="rId2" Type="http://schemas.openxmlformats.org/officeDocument/2006/relationships/tags" Target="../tags/tag74.xml"/><Relationship Id="rId1" Type="http://schemas.openxmlformats.org/officeDocument/2006/relationships/tags" Target="../tags/tag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ustDataLst>
      <p:tags r:id="rId3"/>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内容占位符 5"/>
          <p:cNvSpPr>
            <a:spLocks noGrp="1"/>
          </p:cNvSpPr>
          <p:nvPr>
            <p:ph idx="1"/>
            <p:custDataLst>
              <p:tags r:id="rId1"/>
            </p:custDataLst>
          </p:nvPr>
        </p:nvSpPr>
        <p:spPr>
          <a:xfrm>
            <a:off x="135255" y="622935"/>
            <a:ext cx="7736205" cy="6123305"/>
          </a:xfrm>
          <a:solidFill>
            <a:srgbClr val="BFD8EA"/>
          </a:solidFill>
        </p:spPr>
        <p:txBody>
          <a:bodyPr>
            <a:noAutofit/>
          </a:bodyPr>
          <a:p>
            <a:pPr marL="0" algn="just" fontAlgn="base">
              <a:lnSpc>
                <a:spcPct val="80000"/>
              </a:lnSpc>
              <a:spcAft>
                <a:spcPts val="0"/>
              </a:spcAft>
              <a:buClrTx/>
              <a:buSzTx/>
            </a:pPr>
            <a:r>
              <a:rPr lang="en-US" altLang="zh-CN" sz="1600" b="1" spc="0">
                <a:solidFill>
                  <a:schemeClr val="tx1"/>
                </a:solidFill>
                <a:latin typeface="Times New Roman" panose="02020603050405020304" charset="0"/>
                <a:ea typeface="宋体" panose="02010600030101010101" pitchFamily="2" charset="-122"/>
              </a:rPr>
              <a:t>Bear was not a bear. She was a big dog on the Perkinses' family farm,a woolly creature with floppy ears and paws like bedroom slippers. She protected the ducks and chickens from being eaten by foxes and raccoons(浣熊).</a:t>
            </a:r>
            <a:endParaRPr lang="en-US" altLang="zh-CN" sz="1600" b="1" spc="0">
              <a:solidFill>
                <a:schemeClr val="tx1"/>
              </a:solidFill>
              <a:latin typeface="Times New Roman" panose="02020603050405020304" charset="0"/>
              <a:ea typeface="宋体" panose="02010600030101010101" pitchFamily="2" charset="-122"/>
            </a:endParaRPr>
          </a:p>
          <a:p>
            <a:pPr marL="0" algn="just" fontAlgn="base">
              <a:lnSpc>
                <a:spcPct val="80000"/>
              </a:lnSpc>
              <a:spcAft>
                <a:spcPts val="0"/>
              </a:spcAft>
              <a:buClrTx/>
              <a:buSzTx/>
            </a:pPr>
            <a:r>
              <a:rPr lang="en-US" altLang="zh-CN" sz="1600" b="1" spc="0">
                <a:solidFill>
                  <a:schemeClr val="tx1"/>
                </a:solidFill>
                <a:latin typeface="Times New Roman" panose="02020603050405020304" charset="0"/>
                <a:ea typeface="宋体" panose="02010600030101010101" pitchFamily="2" charset="-122"/>
              </a:rPr>
              <a:t>She guarded the children as well, watching over them as closely as she did the chickens and ducks. In winter the dog ran alongside the children as they sledded (滑雪橇) down snowy hills. In summer she swam with them in a nearby river.</a:t>
            </a:r>
            <a:endParaRPr lang="en-US" altLang="zh-CN" sz="1600" b="1" spc="0">
              <a:solidFill>
                <a:schemeClr val="tx1"/>
              </a:solidFill>
              <a:latin typeface="Times New Roman" panose="02020603050405020304" charset="0"/>
              <a:ea typeface="宋体" panose="02010600030101010101" pitchFamily="2" charset="-122"/>
            </a:endParaRPr>
          </a:p>
          <a:p>
            <a:pPr marL="0" algn="just" fontAlgn="base">
              <a:lnSpc>
                <a:spcPct val="80000"/>
              </a:lnSpc>
              <a:spcAft>
                <a:spcPts val="0"/>
              </a:spcAft>
              <a:buClrTx/>
              <a:buSzTx/>
            </a:pPr>
            <a:r>
              <a:rPr lang="en-US" altLang="zh-CN" sz="1600" b="1" spc="0">
                <a:solidFill>
                  <a:schemeClr val="tx1"/>
                </a:solidFill>
                <a:latin typeface="Times New Roman" panose="02020603050405020304" charset="0"/>
                <a:ea typeface="宋体" panose="02010600030101010101" pitchFamily="2" charset="-122"/>
              </a:rPr>
              <a:t>Bear belonged to a breed(品种) that had long been used by Atlantic fishermen to help with their work, and it had a keen instinct for water rescue. When the children were in the river, the dog would swim in circles around them,barking when she felt they went out too far. She was the perfect farm dog—— companion, guardian, protector.</a:t>
            </a:r>
            <a:endParaRPr lang="en-US" altLang="zh-CN" sz="1600" b="1" spc="0">
              <a:solidFill>
                <a:schemeClr val="tx1"/>
              </a:solidFill>
              <a:latin typeface="Times New Roman" panose="02020603050405020304" charset="0"/>
              <a:ea typeface="宋体" panose="02010600030101010101" pitchFamily="2" charset="-122"/>
            </a:endParaRPr>
          </a:p>
          <a:p>
            <a:pPr marL="0" algn="just" fontAlgn="base">
              <a:lnSpc>
                <a:spcPct val="80000"/>
              </a:lnSpc>
              <a:spcAft>
                <a:spcPts val="0"/>
              </a:spcAft>
              <a:buClrTx/>
              <a:buSzTx/>
            </a:pPr>
            <a:r>
              <a:rPr lang="en-US" altLang="zh-CN" sz="1600" b="1" spc="0">
                <a:solidFill>
                  <a:schemeClr val="tx1"/>
                </a:solidFill>
                <a:latin typeface="Times New Roman" panose="02020603050405020304" charset="0"/>
                <a:ea typeface="宋体" panose="02010600030101010101" pitchFamily="2" charset="-122"/>
              </a:rPr>
              <a:t>The dog's favorite among the three children was three-year-old little Mike. They often curled up together.Sometimes Bear would doze while Mike pretended to read to her. Often both were sound asleep, a tangle of dark fur,blond hair, small hands and huge paws. At bedtime, Mike saved his last hug for Bear, his“best friend”.</a:t>
            </a:r>
            <a:endParaRPr lang="en-US" altLang="zh-CN" sz="1600" b="1" spc="0">
              <a:solidFill>
                <a:schemeClr val="tx1"/>
              </a:solidFill>
              <a:latin typeface="Times New Roman" panose="02020603050405020304" charset="0"/>
              <a:ea typeface="宋体" panose="02010600030101010101" pitchFamily="2" charset="-122"/>
            </a:endParaRPr>
          </a:p>
          <a:p>
            <a:pPr marL="0" algn="just" fontAlgn="base">
              <a:lnSpc>
                <a:spcPct val="80000"/>
              </a:lnSpc>
              <a:spcAft>
                <a:spcPts val="0"/>
              </a:spcAft>
              <a:buClrTx/>
              <a:buSzTx/>
            </a:pPr>
            <a:r>
              <a:rPr lang="en-US" altLang="zh-CN" sz="1600" b="1" spc="0">
                <a:solidFill>
                  <a:schemeClr val="tx1"/>
                </a:solidFill>
                <a:latin typeface="Times New Roman" panose="02020603050405020304" charset="0"/>
                <a:ea typeface="宋体" panose="02010600030101010101" pitchFamily="2" charset="-122"/>
              </a:rPr>
              <a:t>On a cold winter day, when their parents went out to send a parcel, eight-year-old Martha, seven-year-old Sara and Mike, went to slide on the frozen pond of their farm. Shouting happily, they slid back and forth, their boots gliding easily across the ice. They laughed as they watched Bear's attempts to stop suddenly, which would instead send her skidding beyond them. Then, tired, the three sat down on the ice, with Bear beside them. Suddenly the ice gave way under their combined weight. </a:t>
            </a:r>
            <a:endParaRPr lang="en-US" altLang="zh-CN" sz="1600" b="1" spc="0">
              <a:solidFill>
                <a:schemeClr val="tx1"/>
              </a:solidFill>
              <a:latin typeface="Times New Roman" panose="02020603050405020304" charset="0"/>
              <a:ea typeface="宋体" panose="02010600030101010101" pitchFamily="2" charset="-122"/>
            </a:endParaRPr>
          </a:p>
          <a:p>
            <a:pPr marL="0" algn="just" fontAlgn="base">
              <a:lnSpc>
                <a:spcPct val="80000"/>
              </a:lnSpc>
              <a:spcAft>
                <a:spcPts val="0"/>
              </a:spcAft>
              <a:buClrTx/>
              <a:buSzTx/>
            </a:pPr>
            <a:r>
              <a:rPr lang="en-US" altLang="zh-CN" sz="1600" b="1" spc="0">
                <a:solidFill>
                  <a:schemeClr val="tx1"/>
                </a:solidFill>
                <a:latin typeface="Times New Roman" panose="02020603050405020304" charset="0"/>
                <a:ea typeface="宋体" panose="02010600030101010101" pitchFamily="2" charset="-122"/>
              </a:rPr>
              <a:t>As Bear jumped for shore, the three children fell into the freezing cold water. Screaming, Martha and Sarah struggled to find footing on rocks underwater. Branches from a tree nearby provided handholds, and using every bit of their strength, the two girls pulled themselves to shore.</a:t>
            </a:r>
            <a:endParaRPr lang="en-US" altLang="zh-CN" sz="1600" b="1" spc="0">
              <a:solidFill>
                <a:schemeClr val="tx1"/>
              </a:solidFill>
              <a:latin typeface="Times New Roman" panose="02020603050405020304" charset="0"/>
              <a:ea typeface="宋体" panose="02010600030101010101" pitchFamily="2" charset="-122"/>
            </a:endParaRPr>
          </a:p>
          <a:p>
            <a:pPr marL="0" algn="just" fontAlgn="base">
              <a:lnSpc>
                <a:spcPct val="80000"/>
              </a:lnSpc>
              <a:spcAft>
                <a:spcPts val="0"/>
              </a:spcAft>
              <a:buClrTx/>
              <a:buSzTx/>
            </a:pPr>
            <a:r>
              <a:rPr lang="en-US" altLang="zh-CN" sz="1600" b="1" spc="0">
                <a:solidFill>
                  <a:schemeClr val="tx1"/>
                </a:solidFill>
                <a:latin typeface="Times New Roman" panose="02020603050405020304" charset="0"/>
                <a:ea typeface="宋体" panose="02010600030101010101" pitchFamily="2" charset="-122"/>
              </a:rPr>
              <a:t>Paragraph 1: Looking back, they saw little Mike holding on to a broken chunk(大块) of ice, unable to crawl onto it.__________________</a:t>
            </a:r>
            <a:endParaRPr lang="en-US" altLang="zh-CN" sz="1600" b="1" spc="0">
              <a:solidFill>
                <a:schemeClr val="tx1"/>
              </a:solidFill>
              <a:latin typeface="Times New Roman" panose="02020603050405020304" charset="0"/>
              <a:ea typeface="宋体" panose="02010600030101010101" pitchFamily="2" charset="-122"/>
            </a:endParaRPr>
          </a:p>
          <a:p>
            <a:pPr marL="0" algn="just" fontAlgn="base">
              <a:lnSpc>
                <a:spcPct val="80000"/>
              </a:lnSpc>
              <a:spcAft>
                <a:spcPts val="0"/>
              </a:spcAft>
              <a:buClrTx/>
              <a:buSzTx/>
            </a:pPr>
            <a:r>
              <a:rPr lang="en-US" altLang="zh-CN" sz="1600" b="1" spc="0">
                <a:solidFill>
                  <a:schemeClr val="tx1"/>
                </a:solidFill>
                <a:latin typeface="Times New Roman" panose="02020603050405020304" charset="0"/>
                <a:ea typeface="宋体" panose="02010600030101010101" pitchFamily="2" charset="-122"/>
              </a:rPr>
              <a:t>Paragraph 2: Seeing that, Bear let out a series of woofs and jumped into the water; heading straight for Mike._________________________</a:t>
            </a:r>
            <a:endParaRPr lang="en-US" altLang="zh-CN" sz="1600" b="1" spc="0">
              <a:solidFill>
                <a:schemeClr val="tx1"/>
              </a:solidFill>
              <a:latin typeface="Times New Roman" panose="02020603050405020304" charset="0"/>
              <a:ea typeface="宋体" panose="02010600030101010101" pitchFamily="2" charset="-122"/>
            </a:endParaRPr>
          </a:p>
        </p:txBody>
      </p:sp>
      <p:sp>
        <p:nvSpPr>
          <p:cNvPr id="7" name="矩形 6"/>
          <p:cNvSpPr/>
          <p:nvPr/>
        </p:nvSpPr>
        <p:spPr>
          <a:xfrm>
            <a:off x="106680" y="622935"/>
            <a:ext cx="7764145" cy="2996565"/>
          </a:xfrm>
          <a:prstGeom prst="rect">
            <a:avLst/>
          </a:prstGeom>
          <a:noFill/>
          <a:ln w="57150">
            <a:solidFill>
              <a:schemeClr val="tx1"/>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文本框 7"/>
          <p:cNvSpPr txBox="1"/>
          <p:nvPr/>
        </p:nvSpPr>
        <p:spPr>
          <a:xfrm>
            <a:off x="8025765" y="0"/>
            <a:ext cx="3784600" cy="953135"/>
          </a:xfrm>
          <a:prstGeom prst="rect">
            <a:avLst/>
          </a:prstGeom>
          <a:solidFill>
            <a:schemeClr val="accent3">
              <a:lumMod val="20000"/>
              <a:lumOff val="80000"/>
            </a:schemeClr>
          </a:solidFill>
        </p:spPr>
        <p:txBody>
          <a:bodyPr wrap="square">
            <a:spAutoFit/>
          </a:bodyPr>
          <a:p>
            <a:pPr algn="ctr"/>
            <a:r>
              <a:rPr lang="en-US" altLang="zh-CN" sz="2800">
                <a:latin typeface="Times New Roman" panose="02020603050405020304" charset="0"/>
                <a:ea typeface="微软雅黑" panose="020B0503020204020204" charset="-122"/>
                <a:cs typeface="Times New Roman" panose="02020603050405020304" charset="0"/>
              </a:rPr>
              <a:t>Background &amp; Setup</a:t>
            </a:r>
            <a:endParaRPr lang="en-US" altLang="zh-CN" sz="2800">
              <a:latin typeface="Times New Roman" panose="02020603050405020304" charset="0"/>
              <a:ea typeface="微软雅黑" panose="020B0503020204020204" charset="-122"/>
              <a:cs typeface="Times New Roman" panose="02020603050405020304" charset="0"/>
            </a:endParaRPr>
          </a:p>
          <a:p>
            <a:pPr algn="ctr"/>
            <a:r>
              <a:rPr lang="en-US" altLang="zh-CN" sz="2800">
                <a:latin typeface="Times New Roman" panose="02020603050405020304" charset="0"/>
                <a:ea typeface="微软雅黑" panose="020B0503020204020204" charset="-122"/>
                <a:cs typeface="Times New Roman" panose="02020603050405020304" charset="0"/>
              </a:rPr>
              <a:t> (Before the Accident)</a:t>
            </a:r>
            <a:endParaRPr lang="en-US" altLang="zh-CN" sz="2800">
              <a:latin typeface="Times New Roman" panose="02020603050405020304" charset="0"/>
              <a:ea typeface="微软雅黑" panose="020B0503020204020204" charset="-122"/>
              <a:cs typeface="Times New Roman" panose="02020603050405020304" charset="0"/>
            </a:endParaRPr>
          </a:p>
        </p:txBody>
      </p:sp>
      <p:sp>
        <p:nvSpPr>
          <p:cNvPr id="9" name="矩形 8"/>
          <p:cNvSpPr/>
          <p:nvPr/>
        </p:nvSpPr>
        <p:spPr>
          <a:xfrm>
            <a:off x="5652135" y="833120"/>
            <a:ext cx="2111375" cy="267970"/>
          </a:xfrm>
          <a:prstGeom prst="rect">
            <a:avLst/>
          </a:prstGeom>
          <a:solidFill>
            <a:schemeClr val="accent2">
              <a:alpha val="5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矩形 9"/>
          <p:cNvSpPr/>
          <p:nvPr/>
        </p:nvSpPr>
        <p:spPr>
          <a:xfrm>
            <a:off x="259715" y="1101090"/>
            <a:ext cx="4272915" cy="142240"/>
          </a:xfrm>
          <a:prstGeom prst="rect">
            <a:avLst/>
          </a:prstGeom>
          <a:solidFill>
            <a:schemeClr val="accent2">
              <a:alpha val="5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矩形 10"/>
          <p:cNvSpPr/>
          <p:nvPr/>
        </p:nvSpPr>
        <p:spPr>
          <a:xfrm>
            <a:off x="476250" y="1243330"/>
            <a:ext cx="3129915" cy="207010"/>
          </a:xfrm>
          <a:prstGeom prst="rect">
            <a:avLst/>
          </a:prstGeom>
          <a:solidFill>
            <a:schemeClr val="accent2">
              <a:alpha val="5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矩形 11"/>
          <p:cNvSpPr/>
          <p:nvPr/>
        </p:nvSpPr>
        <p:spPr>
          <a:xfrm>
            <a:off x="2312670" y="2420620"/>
            <a:ext cx="5450205" cy="207010"/>
          </a:xfrm>
          <a:prstGeom prst="rect">
            <a:avLst/>
          </a:prstGeom>
          <a:solidFill>
            <a:schemeClr val="accent2">
              <a:alpha val="5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矩形 12"/>
          <p:cNvSpPr/>
          <p:nvPr/>
        </p:nvSpPr>
        <p:spPr>
          <a:xfrm>
            <a:off x="135255" y="2627630"/>
            <a:ext cx="1287780" cy="197485"/>
          </a:xfrm>
          <a:prstGeom prst="rect">
            <a:avLst/>
          </a:prstGeom>
          <a:solidFill>
            <a:schemeClr val="accent2">
              <a:alpha val="5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文本框 13"/>
          <p:cNvSpPr txBox="1"/>
          <p:nvPr/>
        </p:nvSpPr>
        <p:spPr>
          <a:xfrm>
            <a:off x="8025765" y="960120"/>
            <a:ext cx="3784600" cy="922020"/>
          </a:xfrm>
          <a:prstGeom prst="rect">
            <a:avLst/>
          </a:prstGeom>
          <a:solidFill>
            <a:schemeClr val="accent2">
              <a:lumMod val="60000"/>
              <a:lumOff val="40000"/>
            </a:schemeClr>
          </a:solidFill>
        </p:spPr>
        <p:txBody>
          <a:bodyPr wrap="square">
            <a:spAutoFit/>
          </a:bodyPr>
          <a:p>
            <a:pPr algn="l"/>
            <a:r>
              <a:rPr lang="en-US" altLang="zh-CN" sz="1800">
                <a:solidFill>
                  <a:srgbClr val="C00000"/>
                </a:solidFill>
                <a:latin typeface="Arial" panose="020B0604020202020204" pitchFamily="34" charset="0"/>
                <a:ea typeface="微软雅黑" panose="020B0503020204020204" charset="-122"/>
              </a:rPr>
              <a:t>Bear's role in daily life:</a:t>
            </a:r>
            <a:r>
              <a:rPr lang="en-US" altLang="zh-CN" sz="1800">
                <a:latin typeface="Arial" panose="020B0604020202020204" pitchFamily="34" charset="0"/>
                <a:ea typeface="微软雅黑" panose="020B0503020204020204" charset="-122"/>
              </a:rPr>
              <a:t> perfect guardian dog, companion, and protector.</a:t>
            </a:r>
            <a:endParaRPr lang="en-US" altLang="zh-CN" sz="1800">
              <a:latin typeface="Arial" panose="020B0604020202020204" pitchFamily="34" charset="0"/>
              <a:ea typeface="微软雅黑" panose="020B0503020204020204" charset="-122"/>
            </a:endParaRPr>
          </a:p>
        </p:txBody>
      </p:sp>
      <p:sp>
        <p:nvSpPr>
          <p:cNvPr id="15" name="矩形 14"/>
          <p:cNvSpPr/>
          <p:nvPr/>
        </p:nvSpPr>
        <p:spPr>
          <a:xfrm>
            <a:off x="2093595" y="1428750"/>
            <a:ext cx="5267960" cy="242570"/>
          </a:xfrm>
          <a:prstGeom prst="rect">
            <a:avLst/>
          </a:prstGeom>
          <a:solidFill>
            <a:srgbClr val="FF0000">
              <a:alpha val="33000"/>
            </a:srgb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矩形 15"/>
          <p:cNvSpPr/>
          <p:nvPr/>
        </p:nvSpPr>
        <p:spPr>
          <a:xfrm>
            <a:off x="2092960" y="1639570"/>
            <a:ext cx="4468495" cy="242570"/>
          </a:xfrm>
          <a:prstGeom prst="rect">
            <a:avLst/>
          </a:prstGeom>
          <a:solidFill>
            <a:srgbClr val="FF0000">
              <a:alpha val="33000"/>
            </a:srgb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文本框 16"/>
          <p:cNvSpPr txBox="1"/>
          <p:nvPr/>
        </p:nvSpPr>
        <p:spPr>
          <a:xfrm>
            <a:off x="8025130" y="1811020"/>
            <a:ext cx="3784600" cy="1198880"/>
          </a:xfrm>
          <a:prstGeom prst="rect">
            <a:avLst/>
          </a:prstGeom>
          <a:solidFill>
            <a:srgbClr val="D4919D"/>
          </a:solidFill>
        </p:spPr>
        <p:txBody>
          <a:bodyPr wrap="square">
            <a:spAutoFit/>
          </a:bodyPr>
          <a:p>
            <a:pPr algn="l"/>
            <a:r>
              <a:rPr lang="en-US" altLang="zh-CN" sz="1800">
                <a:solidFill>
                  <a:srgbClr val="C00000"/>
                </a:solidFill>
                <a:latin typeface="Arial" panose="020B0604020202020204" pitchFamily="34" charset="0"/>
                <a:ea typeface="微软雅黑" panose="020B0503020204020204" charset="-122"/>
              </a:rPr>
              <a:t>Her interactions with the children :</a:t>
            </a:r>
            <a:r>
              <a:rPr lang="en-US" altLang="zh-CN" sz="1800">
                <a:latin typeface="Arial" panose="020B0604020202020204" pitchFamily="34" charset="0"/>
                <a:ea typeface="微软雅黑" panose="020B0503020204020204" charset="-122"/>
              </a:rPr>
              <a:t> sledding with them in winter, swimming and guarding them in the river in summer.</a:t>
            </a:r>
            <a:endParaRPr lang="en-US" altLang="zh-CN" sz="1800">
              <a:latin typeface="Arial" panose="020B0604020202020204" pitchFamily="34" charset="0"/>
              <a:ea typeface="微软雅黑" panose="020B0503020204020204" charset="-122"/>
            </a:endParaRPr>
          </a:p>
        </p:txBody>
      </p:sp>
      <p:sp>
        <p:nvSpPr>
          <p:cNvPr id="18" name="矩形 17"/>
          <p:cNvSpPr/>
          <p:nvPr/>
        </p:nvSpPr>
        <p:spPr>
          <a:xfrm>
            <a:off x="2493010" y="2219325"/>
            <a:ext cx="5269230" cy="242570"/>
          </a:xfrm>
          <a:prstGeom prst="rect">
            <a:avLst/>
          </a:prstGeom>
          <a:solidFill>
            <a:srgbClr val="FF0000">
              <a:alpha val="33000"/>
            </a:srgb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矩形 18"/>
          <p:cNvSpPr/>
          <p:nvPr/>
        </p:nvSpPr>
        <p:spPr>
          <a:xfrm>
            <a:off x="135255" y="2394585"/>
            <a:ext cx="1915160" cy="242570"/>
          </a:xfrm>
          <a:prstGeom prst="rect">
            <a:avLst/>
          </a:prstGeom>
          <a:solidFill>
            <a:srgbClr val="FF0000">
              <a:alpha val="33000"/>
            </a:srgb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0" name="矩形 19"/>
          <p:cNvSpPr/>
          <p:nvPr/>
        </p:nvSpPr>
        <p:spPr>
          <a:xfrm>
            <a:off x="698500" y="2979420"/>
            <a:ext cx="1614170" cy="242570"/>
          </a:xfrm>
          <a:prstGeom prst="rect">
            <a:avLst/>
          </a:prstGeom>
          <a:solidFill>
            <a:srgbClr val="7030A0">
              <a:alpha val="33000"/>
            </a:srgb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1" name="矩形 20"/>
          <p:cNvSpPr/>
          <p:nvPr/>
        </p:nvSpPr>
        <p:spPr>
          <a:xfrm>
            <a:off x="4425950" y="3009900"/>
            <a:ext cx="1614170" cy="242570"/>
          </a:xfrm>
          <a:prstGeom prst="rect">
            <a:avLst/>
          </a:prstGeom>
          <a:solidFill>
            <a:srgbClr val="7030A0">
              <a:alpha val="33000"/>
            </a:srgb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矩形 21"/>
          <p:cNvSpPr/>
          <p:nvPr/>
        </p:nvSpPr>
        <p:spPr>
          <a:xfrm>
            <a:off x="2050415" y="3166110"/>
            <a:ext cx="1244600" cy="242570"/>
          </a:xfrm>
          <a:prstGeom prst="rect">
            <a:avLst/>
          </a:prstGeom>
          <a:solidFill>
            <a:srgbClr val="7030A0">
              <a:alpha val="33000"/>
            </a:srgb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4" name="矩形 23"/>
          <p:cNvSpPr/>
          <p:nvPr/>
        </p:nvSpPr>
        <p:spPr>
          <a:xfrm>
            <a:off x="2771140" y="3376930"/>
            <a:ext cx="2262505" cy="242570"/>
          </a:xfrm>
          <a:prstGeom prst="rect">
            <a:avLst/>
          </a:prstGeom>
          <a:solidFill>
            <a:srgbClr val="7030A0">
              <a:alpha val="33000"/>
            </a:srgb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5" name="文本框 24"/>
          <p:cNvSpPr txBox="1"/>
          <p:nvPr/>
        </p:nvSpPr>
        <p:spPr>
          <a:xfrm>
            <a:off x="8025765" y="2974340"/>
            <a:ext cx="3784600" cy="645160"/>
          </a:xfrm>
          <a:prstGeom prst="rect">
            <a:avLst/>
          </a:prstGeom>
          <a:solidFill>
            <a:srgbClr val="A5A1D2"/>
          </a:solidFill>
        </p:spPr>
        <p:txBody>
          <a:bodyPr wrap="square">
            <a:spAutoFit/>
          </a:bodyPr>
          <a:p>
            <a:pPr algn="l"/>
            <a:r>
              <a:rPr lang="en-US" altLang="zh-CN" sz="1800">
                <a:solidFill>
                  <a:srgbClr val="C00000"/>
                </a:solidFill>
                <a:latin typeface="Arial" panose="020B0604020202020204" pitchFamily="34" charset="0"/>
                <a:ea typeface="微软雅黑" panose="020B0503020204020204" charset="-122"/>
              </a:rPr>
              <a:t>Her special, intimate bond with little Mike.</a:t>
            </a:r>
            <a:endParaRPr lang="en-US" altLang="zh-CN" sz="1800">
              <a:solidFill>
                <a:srgbClr val="C00000"/>
              </a:solidFill>
              <a:latin typeface="Arial" panose="020B0604020202020204" pitchFamily="34" charset="0"/>
              <a:ea typeface="微软雅黑" panose="020B0503020204020204" charset="-122"/>
            </a:endParaRPr>
          </a:p>
        </p:txBody>
      </p:sp>
      <p:sp>
        <p:nvSpPr>
          <p:cNvPr id="26" name="矩形 25"/>
          <p:cNvSpPr/>
          <p:nvPr/>
        </p:nvSpPr>
        <p:spPr>
          <a:xfrm>
            <a:off x="106680" y="3597910"/>
            <a:ext cx="7764145" cy="1880870"/>
          </a:xfrm>
          <a:prstGeom prst="rect">
            <a:avLst/>
          </a:prstGeom>
          <a:noFill/>
          <a:ln w="57150">
            <a:solidFill>
              <a:schemeClr val="tx1"/>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7" name="文本框 26"/>
          <p:cNvSpPr txBox="1"/>
          <p:nvPr/>
        </p:nvSpPr>
        <p:spPr>
          <a:xfrm>
            <a:off x="8025765" y="3634740"/>
            <a:ext cx="3784600" cy="740410"/>
          </a:xfrm>
          <a:prstGeom prst="rect">
            <a:avLst/>
          </a:prstGeom>
          <a:solidFill>
            <a:schemeClr val="accent3">
              <a:lumMod val="20000"/>
              <a:lumOff val="80000"/>
            </a:schemeClr>
          </a:solidFill>
        </p:spPr>
        <p:txBody>
          <a:bodyPr wrap="square">
            <a:noAutofit/>
          </a:bodyPr>
          <a:p>
            <a:pPr algn="ctr"/>
            <a:r>
              <a:rPr lang="en-US" altLang="zh-CN" sz="2400">
                <a:latin typeface="Times New Roman" panose="02020603050405020304" charset="0"/>
                <a:ea typeface="微软雅黑" panose="020B0503020204020204" charset="-122"/>
                <a:cs typeface="Times New Roman" panose="02020603050405020304" charset="0"/>
              </a:rPr>
              <a:t>The Main Incident </a:t>
            </a:r>
            <a:endParaRPr lang="en-US" altLang="zh-CN" sz="2400">
              <a:latin typeface="Times New Roman" panose="02020603050405020304" charset="0"/>
              <a:ea typeface="微软雅黑" panose="020B0503020204020204" charset="-122"/>
              <a:cs typeface="Times New Roman" panose="02020603050405020304" charset="0"/>
            </a:endParaRPr>
          </a:p>
          <a:p>
            <a:pPr algn="ctr"/>
            <a:r>
              <a:rPr lang="en-US" altLang="zh-CN" sz="2400">
                <a:latin typeface="Times New Roman" panose="02020603050405020304" charset="0"/>
                <a:ea typeface="微软雅黑" panose="020B0503020204020204" charset="-122"/>
                <a:cs typeface="Times New Roman" panose="02020603050405020304" charset="0"/>
              </a:rPr>
              <a:t>(The Accident)</a:t>
            </a:r>
            <a:endParaRPr lang="en-US" altLang="zh-CN" sz="2400">
              <a:latin typeface="Times New Roman" panose="02020603050405020304" charset="0"/>
              <a:ea typeface="微软雅黑" panose="020B0503020204020204" charset="-122"/>
              <a:cs typeface="Times New Roman" panose="02020603050405020304" charset="0"/>
            </a:endParaRPr>
          </a:p>
        </p:txBody>
      </p:sp>
      <p:sp>
        <p:nvSpPr>
          <p:cNvPr id="28" name="矩形 27"/>
          <p:cNvSpPr/>
          <p:nvPr/>
        </p:nvSpPr>
        <p:spPr>
          <a:xfrm>
            <a:off x="381635" y="3564255"/>
            <a:ext cx="6116955" cy="267970"/>
          </a:xfrm>
          <a:prstGeom prst="rect">
            <a:avLst/>
          </a:prstGeom>
          <a:solidFill>
            <a:schemeClr val="accent2">
              <a:lumMod val="50000"/>
              <a:alpha val="5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文本框 28"/>
          <p:cNvSpPr txBox="1"/>
          <p:nvPr/>
        </p:nvSpPr>
        <p:spPr>
          <a:xfrm>
            <a:off x="8025130" y="4390390"/>
            <a:ext cx="3784600" cy="368300"/>
          </a:xfrm>
          <a:prstGeom prst="rect">
            <a:avLst/>
          </a:prstGeom>
          <a:solidFill>
            <a:srgbClr val="9E8470"/>
          </a:solidFill>
        </p:spPr>
        <p:txBody>
          <a:bodyPr wrap="square">
            <a:spAutoFit/>
          </a:bodyPr>
          <a:p>
            <a:pPr algn="ctr"/>
            <a:r>
              <a:rPr lang="en-US" altLang="zh-CN" sz="1800">
                <a:solidFill>
                  <a:schemeClr val="bg1"/>
                </a:solidFill>
                <a:latin typeface="Arial" panose="020B0604020202020204" pitchFamily="34" charset="0"/>
                <a:ea typeface="微软雅黑" panose="020B0503020204020204" charset="-122"/>
              </a:rPr>
              <a:t>Parents’ absence</a:t>
            </a:r>
            <a:endParaRPr lang="en-US" altLang="zh-CN" sz="1800">
              <a:solidFill>
                <a:schemeClr val="bg1"/>
              </a:solidFill>
              <a:latin typeface="Arial" panose="020B0604020202020204" pitchFamily="34" charset="0"/>
              <a:ea typeface="微软雅黑" panose="020B0503020204020204" charset="-122"/>
            </a:endParaRPr>
          </a:p>
        </p:txBody>
      </p:sp>
      <p:sp>
        <p:nvSpPr>
          <p:cNvPr id="30" name="矩形 29"/>
          <p:cNvSpPr/>
          <p:nvPr/>
        </p:nvSpPr>
        <p:spPr>
          <a:xfrm>
            <a:off x="197485" y="3987800"/>
            <a:ext cx="1614170" cy="181610"/>
          </a:xfrm>
          <a:prstGeom prst="rect">
            <a:avLst/>
          </a:prstGeom>
          <a:solidFill>
            <a:schemeClr val="accent5">
              <a:lumMod val="50000"/>
              <a:alpha val="33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1" name="矩形 30"/>
          <p:cNvSpPr/>
          <p:nvPr/>
        </p:nvSpPr>
        <p:spPr>
          <a:xfrm>
            <a:off x="259715" y="4174490"/>
            <a:ext cx="1254760" cy="201930"/>
          </a:xfrm>
          <a:prstGeom prst="rect">
            <a:avLst/>
          </a:prstGeom>
          <a:solidFill>
            <a:schemeClr val="accent5">
              <a:lumMod val="50000"/>
              <a:alpha val="33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2" name="文本框 31"/>
          <p:cNvSpPr txBox="1"/>
          <p:nvPr/>
        </p:nvSpPr>
        <p:spPr>
          <a:xfrm>
            <a:off x="8025130" y="4711700"/>
            <a:ext cx="3784600" cy="368300"/>
          </a:xfrm>
          <a:prstGeom prst="rect">
            <a:avLst/>
          </a:prstGeom>
          <a:solidFill>
            <a:srgbClr val="88B1BB"/>
          </a:solidFill>
        </p:spPr>
        <p:txBody>
          <a:bodyPr wrap="square">
            <a:spAutoFit/>
          </a:bodyPr>
          <a:p>
            <a:pPr algn="ctr"/>
            <a:r>
              <a:rPr lang="en-US" altLang="zh-CN" sz="1800">
                <a:solidFill>
                  <a:schemeClr val="bg1"/>
                </a:solidFill>
                <a:latin typeface="Arial" panose="020B0604020202020204" pitchFamily="34" charset="0"/>
                <a:ea typeface="微软雅黑" panose="020B0503020204020204" charset="-122"/>
              </a:rPr>
              <a:t>Happily play together</a:t>
            </a:r>
            <a:endParaRPr lang="en-US" altLang="zh-CN" sz="1800">
              <a:solidFill>
                <a:schemeClr val="bg1"/>
              </a:solidFill>
              <a:latin typeface="Arial" panose="020B0604020202020204" pitchFamily="34" charset="0"/>
              <a:ea typeface="微软雅黑" panose="020B0503020204020204" charset="-122"/>
            </a:endParaRPr>
          </a:p>
        </p:txBody>
      </p:sp>
      <p:sp>
        <p:nvSpPr>
          <p:cNvPr id="33" name="矩形 32"/>
          <p:cNvSpPr/>
          <p:nvPr/>
        </p:nvSpPr>
        <p:spPr>
          <a:xfrm>
            <a:off x="1320800" y="4571365"/>
            <a:ext cx="4919980" cy="201930"/>
          </a:xfrm>
          <a:prstGeom prst="rect">
            <a:avLst/>
          </a:prstGeom>
          <a:solidFill>
            <a:schemeClr val="accent4">
              <a:alpha val="33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4" name="文本框 33"/>
          <p:cNvSpPr txBox="1"/>
          <p:nvPr/>
        </p:nvSpPr>
        <p:spPr>
          <a:xfrm>
            <a:off x="8025765" y="5053330"/>
            <a:ext cx="3784600" cy="368300"/>
          </a:xfrm>
          <a:prstGeom prst="rect">
            <a:avLst/>
          </a:prstGeom>
          <a:solidFill>
            <a:srgbClr val="A7CFB3"/>
          </a:solidFill>
        </p:spPr>
        <p:txBody>
          <a:bodyPr wrap="square">
            <a:spAutoFit/>
          </a:bodyPr>
          <a:p>
            <a:pPr algn="ctr"/>
            <a:r>
              <a:rPr lang="en-US" altLang="zh-CN" sz="1800">
                <a:solidFill>
                  <a:schemeClr val="bg1"/>
                </a:solidFill>
                <a:latin typeface="Arial" panose="020B0604020202020204" pitchFamily="34" charset="0"/>
                <a:ea typeface="微软雅黑" panose="020B0503020204020204" charset="-122"/>
              </a:rPr>
              <a:t>The breaking of ice</a:t>
            </a:r>
            <a:endParaRPr lang="en-US" altLang="zh-CN" sz="1800">
              <a:solidFill>
                <a:schemeClr val="bg1"/>
              </a:solidFill>
              <a:latin typeface="Arial" panose="020B0604020202020204" pitchFamily="34" charset="0"/>
              <a:ea typeface="微软雅黑" panose="020B0503020204020204" charset="-122"/>
            </a:endParaRPr>
          </a:p>
        </p:txBody>
      </p:sp>
      <p:sp>
        <p:nvSpPr>
          <p:cNvPr id="35" name="矩形 34"/>
          <p:cNvSpPr/>
          <p:nvPr/>
        </p:nvSpPr>
        <p:spPr>
          <a:xfrm>
            <a:off x="2991485" y="4785360"/>
            <a:ext cx="4772025" cy="170815"/>
          </a:xfrm>
          <a:prstGeom prst="rect">
            <a:avLst/>
          </a:prstGeom>
          <a:solidFill>
            <a:schemeClr val="accent5">
              <a:alpha val="33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6" name="矩形 35"/>
          <p:cNvSpPr/>
          <p:nvPr/>
        </p:nvSpPr>
        <p:spPr>
          <a:xfrm>
            <a:off x="1158875" y="4968240"/>
            <a:ext cx="6604000" cy="182245"/>
          </a:xfrm>
          <a:prstGeom prst="rect">
            <a:avLst/>
          </a:prstGeom>
          <a:solidFill>
            <a:schemeClr val="accent5">
              <a:alpha val="33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7" name="矩形 36"/>
          <p:cNvSpPr/>
          <p:nvPr/>
        </p:nvSpPr>
        <p:spPr>
          <a:xfrm>
            <a:off x="135255" y="5175250"/>
            <a:ext cx="3691255" cy="151130"/>
          </a:xfrm>
          <a:prstGeom prst="rect">
            <a:avLst/>
          </a:prstGeom>
          <a:solidFill>
            <a:schemeClr val="accent5">
              <a:alpha val="33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8" name="矩形 37"/>
          <p:cNvSpPr/>
          <p:nvPr/>
        </p:nvSpPr>
        <p:spPr>
          <a:xfrm>
            <a:off x="7179310" y="5172075"/>
            <a:ext cx="690880" cy="183515"/>
          </a:xfrm>
          <a:prstGeom prst="rect">
            <a:avLst/>
          </a:prstGeom>
          <a:solidFill>
            <a:schemeClr val="accent5">
              <a:alpha val="33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9" name="矩形 38"/>
          <p:cNvSpPr/>
          <p:nvPr/>
        </p:nvSpPr>
        <p:spPr>
          <a:xfrm>
            <a:off x="135255" y="5351145"/>
            <a:ext cx="2935605" cy="193675"/>
          </a:xfrm>
          <a:prstGeom prst="rect">
            <a:avLst/>
          </a:prstGeom>
          <a:solidFill>
            <a:schemeClr val="accent5">
              <a:alpha val="33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0" name="文本框 39"/>
          <p:cNvSpPr txBox="1"/>
          <p:nvPr/>
        </p:nvSpPr>
        <p:spPr>
          <a:xfrm>
            <a:off x="8025765" y="5372735"/>
            <a:ext cx="3784600" cy="368300"/>
          </a:xfrm>
          <a:prstGeom prst="rect">
            <a:avLst/>
          </a:prstGeom>
          <a:solidFill>
            <a:srgbClr val="90D0D8"/>
          </a:solidFill>
        </p:spPr>
        <p:txBody>
          <a:bodyPr wrap="square">
            <a:spAutoFit/>
          </a:bodyPr>
          <a:p>
            <a:pPr algn="ctr"/>
            <a:r>
              <a:rPr lang="en-US" altLang="zh-CN" sz="1800">
                <a:solidFill>
                  <a:schemeClr val="bg1"/>
                </a:solidFill>
                <a:latin typeface="Arial" panose="020B0604020202020204" pitchFamily="34" charset="0"/>
                <a:ea typeface="微软雅黑" panose="020B0503020204020204" charset="-122"/>
              </a:rPr>
              <a:t>The two girls’ rescue</a:t>
            </a:r>
            <a:endParaRPr lang="zh-CN" altLang="en-US" sz="1800">
              <a:solidFill>
                <a:schemeClr val="bg1"/>
              </a:solidFill>
              <a:latin typeface="Arial" panose="020B0604020202020204" pitchFamily="34" charset="0"/>
              <a:ea typeface="微软雅黑" panose="020B0503020204020204" charset="-122"/>
            </a:endParaRPr>
          </a:p>
        </p:txBody>
      </p:sp>
      <p:sp>
        <p:nvSpPr>
          <p:cNvPr id="41" name="矩形 40"/>
          <p:cNvSpPr/>
          <p:nvPr/>
        </p:nvSpPr>
        <p:spPr>
          <a:xfrm>
            <a:off x="106045" y="5481320"/>
            <a:ext cx="7764145" cy="1263650"/>
          </a:xfrm>
          <a:prstGeom prst="rect">
            <a:avLst/>
          </a:prstGeom>
          <a:noFill/>
          <a:ln w="57150">
            <a:solidFill>
              <a:srgbClr val="C0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2" name="文本框 41"/>
          <p:cNvSpPr txBox="1"/>
          <p:nvPr/>
        </p:nvSpPr>
        <p:spPr>
          <a:xfrm>
            <a:off x="8025765" y="5289550"/>
            <a:ext cx="3784600" cy="451485"/>
          </a:xfrm>
          <a:prstGeom prst="rect">
            <a:avLst/>
          </a:prstGeom>
          <a:solidFill>
            <a:schemeClr val="accent3">
              <a:lumMod val="20000"/>
              <a:lumOff val="80000"/>
            </a:schemeClr>
          </a:solidFill>
        </p:spPr>
        <p:txBody>
          <a:bodyPr wrap="square">
            <a:noAutofit/>
          </a:bodyPr>
          <a:p>
            <a:pPr algn="ctr"/>
            <a:r>
              <a:rPr lang="en-US" altLang="zh-CN" sz="2400">
                <a:latin typeface="Times New Roman" panose="02020603050405020304" charset="0"/>
                <a:ea typeface="微软雅黑" panose="020B0503020204020204" charset="-122"/>
                <a:cs typeface="Times New Roman" panose="02020603050405020304" charset="0"/>
              </a:rPr>
              <a:t>The Climax &amp; Resolution </a:t>
            </a:r>
            <a:endParaRPr lang="en-US" altLang="zh-CN" sz="2400">
              <a:latin typeface="Times New Roman" panose="02020603050405020304" charset="0"/>
              <a:ea typeface="微软雅黑" panose="020B0503020204020204" charset="-122"/>
              <a:cs typeface="Times New Roman" panose="02020603050405020304" charset="0"/>
            </a:endParaRPr>
          </a:p>
        </p:txBody>
      </p:sp>
      <p:sp>
        <p:nvSpPr>
          <p:cNvPr id="43" name="矩形 42"/>
          <p:cNvSpPr/>
          <p:nvPr/>
        </p:nvSpPr>
        <p:spPr>
          <a:xfrm>
            <a:off x="3606165" y="5484495"/>
            <a:ext cx="4157345" cy="243205"/>
          </a:xfrm>
          <a:prstGeom prst="rect">
            <a:avLst/>
          </a:prstGeom>
          <a:solidFill>
            <a:schemeClr val="accent1">
              <a:lumMod val="50000"/>
              <a:alpha val="33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4" name="矩形 43"/>
          <p:cNvSpPr/>
          <p:nvPr/>
        </p:nvSpPr>
        <p:spPr>
          <a:xfrm>
            <a:off x="135255" y="5725160"/>
            <a:ext cx="2757805" cy="211455"/>
          </a:xfrm>
          <a:prstGeom prst="rect">
            <a:avLst/>
          </a:prstGeom>
          <a:solidFill>
            <a:schemeClr val="accent1">
              <a:lumMod val="50000"/>
              <a:alpha val="33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5" name="文本框 44"/>
          <p:cNvSpPr txBox="1"/>
          <p:nvPr/>
        </p:nvSpPr>
        <p:spPr>
          <a:xfrm>
            <a:off x="8025130" y="5716270"/>
            <a:ext cx="3784600" cy="368300"/>
          </a:xfrm>
          <a:prstGeom prst="rect">
            <a:avLst/>
          </a:prstGeom>
          <a:solidFill>
            <a:srgbClr val="8AA3C0"/>
          </a:solidFill>
        </p:spPr>
        <p:txBody>
          <a:bodyPr wrap="square">
            <a:spAutoFit/>
          </a:bodyPr>
          <a:p>
            <a:pPr algn="ctr"/>
            <a:r>
              <a:rPr lang="en-US" altLang="zh-CN" sz="1800">
                <a:solidFill>
                  <a:schemeClr val="bg1"/>
                </a:solidFill>
                <a:latin typeface="Arial" panose="020B0604020202020204" pitchFamily="34" charset="0"/>
                <a:ea typeface="微软雅黑" panose="020B0503020204020204" charset="-122"/>
              </a:rPr>
              <a:t>Mike was in danger</a:t>
            </a:r>
            <a:endParaRPr lang="en-US" altLang="zh-CN" sz="1800">
              <a:solidFill>
                <a:schemeClr val="bg1"/>
              </a:solidFill>
              <a:latin typeface="Arial" panose="020B0604020202020204" pitchFamily="34" charset="0"/>
              <a:ea typeface="微软雅黑" panose="020B0503020204020204" charset="-122"/>
            </a:endParaRPr>
          </a:p>
        </p:txBody>
      </p:sp>
      <p:sp>
        <p:nvSpPr>
          <p:cNvPr id="46" name="矩形 45"/>
          <p:cNvSpPr/>
          <p:nvPr/>
        </p:nvSpPr>
        <p:spPr>
          <a:xfrm>
            <a:off x="2771140" y="5936615"/>
            <a:ext cx="4991100" cy="243205"/>
          </a:xfrm>
          <a:prstGeom prst="rect">
            <a:avLst/>
          </a:prstGeom>
          <a:solidFill>
            <a:schemeClr val="accent3">
              <a:lumMod val="75000"/>
              <a:alpha val="33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7" name="矩形 46"/>
          <p:cNvSpPr/>
          <p:nvPr/>
        </p:nvSpPr>
        <p:spPr>
          <a:xfrm>
            <a:off x="135255" y="6084570"/>
            <a:ext cx="2458085" cy="243205"/>
          </a:xfrm>
          <a:prstGeom prst="rect">
            <a:avLst/>
          </a:prstGeom>
          <a:solidFill>
            <a:schemeClr val="accent3">
              <a:lumMod val="75000"/>
              <a:alpha val="33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8" name="文本框 47"/>
          <p:cNvSpPr txBox="1"/>
          <p:nvPr/>
        </p:nvSpPr>
        <p:spPr>
          <a:xfrm>
            <a:off x="8025130" y="6084570"/>
            <a:ext cx="3784600" cy="368300"/>
          </a:xfrm>
          <a:prstGeom prst="rect">
            <a:avLst/>
          </a:prstGeom>
          <a:solidFill>
            <a:srgbClr val="BCBF9E"/>
          </a:solidFill>
        </p:spPr>
        <p:txBody>
          <a:bodyPr wrap="square">
            <a:spAutoFit/>
          </a:bodyPr>
          <a:p>
            <a:pPr algn="ctr"/>
            <a:r>
              <a:rPr lang="en-US" altLang="zh-CN" sz="1800">
                <a:solidFill>
                  <a:schemeClr val="bg1"/>
                </a:solidFill>
                <a:latin typeface="Arial" panose="020B0604020202020204" pitchFamily="34" charset="0"/>
                <a:ea typeface="微软雅黑" panose="020B0503020204020204" charset="-122"/>
              </a:rPr>
              <a:t>Bear wanted to rescue Mike</a:t>
            </a:r>
            <a:endParaRPr lang="en-US" altLang="zh-CN" sz="1800">
              <a:solidFill>
                <a:schemeClr val="bg1"/>
              </a:solidFill>
              <a:latin typeface="Arial" panose="020B0604020202020204" pitchFamily="34" charset="0"/>
              <a:ea typeface="微软雅黑" panose="020B0503020204020204" charset="-122"/>
            </a:endParaRPr>
          </a:p>
        </p:txBody>
      </p:sp>
      <p:sp>
        <p:nvSpPr>
          <p:cNvPr id="49" name="文本框 48"/>
          <p:cNvSpPr txBox="1"/>
          <p:nvPr/>
        </p:nvSpPr>
        <p:spPr>
          <a:xfrm>
            <a:off x="197168" y="0"/>
            <a:ext cx="4910137" cy="641350"/>
          </a:xfrm>
          <a:prstGeom prst="rect">
            <a:avLst/>
          </a:prstGeom>
          <a:noFill/>
        </p:spPr>
        <p:txBody>
          <a:bodyPr>
            <a:spAutoFit/>
          </a:bodyPr>
          <a:p>
            <a:pPr fontAlgn="auto">
              <a:spcBef>
                <a:spcPts val="0"/>
              </a:spcBef>
              <a:spcAft>
                <a:spcPts val="0"/>
              </a:spcAft>
              <a:defRPr/>
            </a:pPr>
            <a:r>
              <a:rPr lang="en-US" altLang="zh-CN" sz="3600" b="1">
                <a:solidFill>
                  <a:schemeClr val="tx2">
                    <a:lumMod val="75000"/>
                  </a:schemeClr>
                </a:solidFill>
                <a:latin typeface="Times New Roman" panose="02020603050405020304" charset="0"/>
                <a:ea typeface="+mn-ea"/>
              </a:rPr>
              <a:t>Read for the plot</a:t>
            </a:r>
            <a:endParaRPr lang="en-US" altLang="zh-CN" sz="3600" b="1">
              <a:solidFill>
                <a:schemeClr val="tx2">
                  <a:lumMod val="75000"/>
                </a:schemeClr>
              </a:solidFill>
              <a:latin typeface="Times New Roman" panose="02020603050405020304" charset="0"/>
              <a:ea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1"/>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34"/>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35"/>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36"/>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37"/>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38"/>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39"/>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40"/>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41"/>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42"/>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43"/>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44"/>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45"/>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46"/>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4" grpId="0" bldLvl="0" animBg="1"/>
      <p:bldP spid="25" grpId="0" bldLvl="0" animBg="1"/>
      <p:bldP spid="26" grpId="0" bldLvl="0" animBg="1"/>
      <p:bldP spid="27" grpId="0" bldLvl="0" animBg="1"/>
      <p:bldP spid="28" grpId="0" bldLvl="0" animBg="1"/>
      <p:bldP spid="29" grpId="0" bldLvl="0" animBg="1"/>
      <p:bldP spid="30" grpId="0" bldLvl="0" animBg="1"/>
      <p:bldP spid="31" grpId="0" bldLvl="0" animBg="1"/>
      <p:bldP spid="32" grpId="0" bldLvl="0" animBg="1"/>
      <p:bldP spid="33" grpId="0" bldLvl="0" animBg="1"/>
      <p:bldP spid="34" grpId="0" bldLvl="0" animBg="1"/>
      <p:bldP spid="35" grpId="0" bldLvl="0" animBg="1"/>
      <p:bldP spid="36" grpId="0" bldLvl="0" animBg="1"/>
      <p:bldP spid="37" grpId="0" bldLvl="0" animBg="1"/>
      <p:bldP spid="38" grpId="0" bldLvl="0" animBg="1"/>
      <p:bldP spid="39" grpId="0" bldLvl="0" animBg="1"/>
      <p:bldP spid="40" grpId="0" bldLvl="0" animBg="1"/>
      <p:bldP spid="41" grpId="0" bldLvl="0" animBg="1"/>
      <p:bldP spid="42" grpId="0" bldLvl="0" animBg="1"/>
      <p:bldP spid="43" grpId="0" bldLvl="0" animBg="1"/>
      <p:bldP spid="44" grpId="0" bldLvl="0" animBg="1"/>
      <p:bldP spid="45" grpId="0" bldLvl="0" animBg="1"/>
      <p:bldP spid="46" grpId="0" bldLvl="0" animBg="1"/>
      <p:bldP spid="47" grpId="0" bldLvl="0" animBg="1"/>
      <p:bldP spid="4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104775" y="1153795"/>
            <a:ext cx="4911725" cy="1189038"/>
          </a:xfrm>
          <a:prstGeom prst="rect">
            <a:avLst/>
          </a:prstGeom>
          <a:noFill/>
        </p:spPr>
        <p:txBody>
          <a:bodyPr>
            <a:spAutoFit/>
          </a:bodyPr>
          <a:p>
            <a:pPr fontAlgn="auto">
              <a:spcBef>
                <a:spcPts val="0"/>
              </a:spcBef>
              <a:spcAft>
                <a:spcPts val="0"/>
              </a:spcAft>
              <a:defRPr/>
            </a:pPr>
            <a:r>
              <a:rPr lang="en-US" altLang="zh-CN" sz="3600" b="1">
                <a:solidFill>
                  <a:schemeClr val="tx2">
                    <a:lumMod val="75000"/>
                  </a:schemeClr>
                </a:solidFill>
                <a:latin typeface="Times New Roman" panose="02020603050405020304" charset="0"/>
                <a:ea typeface="+mn-ea"/>
              </a:rPr>
              <a:t>Read for </a:t>
            </a:r>
            <a:endParaRPr lang="en-US" altLang="zh-CN" sz="3600" b="1">
              <a:solidFill>
                <a:schemeClr val="tx2">
                  <a:lumMod val="75000"/>
                </a:schemeClr>
              </a:solidFill>
              <a:latin typeface="Times New Roman" panose="02020603050405020304" charset="0"/>
              <a:ea typeface="+mn-ea"/>
            </a:endParaRPr>
          </a:p>
          <a:p>
            <a:pPr fontAlgn="auto">
              <a:spcBef>
                <a:spcPts val="0"/>
              </a:spcBef>
              <a:spcAft>
                <a:spcPts val="0"/>
              </a:spcAft>
              <a:defRPr/>
            </a:pPr>
            <a:r>
              <a:rPr lang="en-US" altLang="zh-CN" sz="3600" b="1">
                <a:solidFill>
                  <a:schemeClr val="tx2">
                    <a:lumMod val="75000"/>
                  </a:schemeClr>
                </a:solidFill>
                <a:latin typeface="Times New Roman" panose="02020603050405020304" charset="0"/>
                <a:ea typeface="+mn-ea"/>
              </a:rPr>
              <a:t>the language</a:t>
            </a:r>
            <a:endParaRPr lang="en-US" altLang="zh-CN" sz="3600" b="1">
              <a:solidFill>
                <a:schemeClr val="tx2">
                  <a:lumMod val="75000"/>
                </a:schemeClr>
              </a:solidFill>
              <a:latin typeface="Times New Roman" panose="02020603050405020304" charset="0"/>
              <a:ea typeface="+mn-ea"/>
            </a:endParaRPr>
          </a:p>
        </p:txBody>
      </p:sp>
      <p:sp>
        <p:nvSpPr>
          <p:cNvPr id="39938" name="文本框 99"/>
          <p:cNvSpPr txBox="1">
            <a:spLocks noChangeArrowheads="1"/>
          </p:cNvSpPr>
          <p:nvPr/>
        </p:nvSpPr>
        <p:spPr bwMode="auto">
          <a:xfrm>
            <a:off x="3068003" y="-317"/>
            <a:ext cx="9009062" cy="6985635"/>
          </a:xfrm>
          <a:prstGeom prst="rect">
            <a:avLst/>
          </a:prstGeom>
          <a:noFill/>
          <a:ln w="9525">
            <a:noFill/>
            <a:miter lim="800000"/>
          </a:ln>
        </p:spPr>
        <p:txBody>
          <a:bodyPr>
            <a:spAutoFit/>
          </a:bodyPr>
          <a:p>
            <a:pPr marL="0" indent="0" algn="just">
              <a:lnSpc>
                <a:spcPct val="100000"/>
              </a:lnSpc>
              <a:spcAft>
                <a:spcPts val="0"/>
              </a:spcAft>
            </a:pPr>
            <a:r>
              <a:rPr lang="zh-CN" altLang="en-US" sz="1600">
                <a:latin typeface="Times New Roman" panose="02020603050405020304" charset="0"/>
                <a:cs typeface="Times New Roman" panose="02020603050405020304" charset="0"/>
                <a:sym typeface="+mn-ea"/>
              </a:rPr>
              <a:t>阅读下面材料，根据其内容和所给段落开头语续写两段，使之构成一篇完整的短文。</a:t>
            </a:r>
            <a:endParaRPr lang="zh-CN" altLang="en-US" sz="1600">
              <a:solidFill>
                <a:schemeClr val="tx1"/>
              </a:solidFill>
              <a:latin typeface="Times New Roman" panose="02020603050405020304" charset="0"/>
              <a:cs typeface="Times New Roman" panose="02020603050405020304" charset="0"/>
            </a:endParaRPr>
          </a:p>
          <a:p>
            <a:pPr marL="0" algn="just" fontAlgn="base">
              <a:lnSpc>
                <a:spcPct val="100000"/>
              </a:lnSpc>
              <a:spcAft>
                <a:spcPts val="0"/>
              </a:spcAft>
              <a:buClrTx/>
              <a:buSzTx/>
            </a:pPr>
            <a:r>
              <a:rPr lang="en-US" altLang="zh-CN" sz="1600" b="1">
                <a:latin typeface="Times New Roman" panose="02020603050405020304" charset="0"/>
                <a:ea typeface="宋体" panose="02010600030101010101" pitchFamily="2" charset="-122"/>
                <a:sym typeface="+mn-ea"/>
              </a:rPr>
              <a:t>  Bear was not a bear. She was a big dog on the Perkinses' family farm,a woolly creature with floppy ears and paws like bedroom slippers. She protected the ducks and chickens from being eaten by foxes and raccoons(浣熊).</a:t>
            </a:r>
            <a:endParaRPr lang="en-US" altLang="zh-CN" sz="1600" b="1" spc="0">
              <a:solidFill>
                <a:schemeClr val="tx1"/>
              </a:solidFill>
              <a:latin typeface="Times New Roman" panose="02020603050405020304" charset="0"/>
              <a:ea typeface="宋体" panose="02010600030101010101" pitchFamily="2" charset="-122"/>
            </a:endParaRPr>
          </a:p>
          <a:p>
            <a:pPr marL="0" algn="just" fontAlgn="base">
              <a:lnSpc>
                <a:spcPct val="100000"/>
              </a:lnSpc>
              <a:spcAft>
                <a:spcPts val="0"/>
              </a:spcAft>
              <a:buClrTx/>
              <a:buSzTx/>
            </a:pPr>
            <a:r>
              <a:rPr lang="en-US" altLang="zh-CN" sz="1600" b="1">
                <a:latin typeface="Times New Roman" panose="02020603050405020304" charset="0"/>
                <a:ea typeface="宋体" panose="02010600030101010101" pitchFamily="2" charset="-122"/>
                <a:sym typeface="+mn-ea"/>
              </a:rPr>
              <a:t>  She guarded the children as well, watching over them as closely as she did the chickens and ducks. In winter the dog ran alongside the children as they sledded (滑雪橇) down snowy hills. In summer she swam with them in a nearby river.</a:t>
            </a:r>
            <a:endParaRPr lang="en-US" altLang="zh-CN" sz="1600" b="1" spc="0">
              <a:solidFill>
                <a:schemeClr val="tx1"/>
              </a:solidFill>
              <a:latin typeface="Times New Roman" panose="02020603050405020304" charset="0"/>
              <a:ea typeface="宋体" panose="02010600030101010101" pitchFamily="2" charset="-122"/>
            </a:endParaRPr>
          </a:p>
          <a:p>
            <a:pPr marL="0" algn="just" fontAlgn="base">
              <a:lnSpc>
                <a:spcPct val="100000"/>
              </a:lnSpc>
              <a:spcAft>
                <a:spcPts val="0"/>
              </a:spcAft>
              <a:buClrTx/>
              <a:buSzTx/>
            </a:pPr>
            <a:r>
              <a:rPr lang="en-US" altLang="zh-CN" sz="1600" b="1">
                <a:latin typeface="Times New Roman" panose="02020603050405020304" charset="0"/>
                <a:ea typeface="宋体" panose="02010600030101010101" pitchFamily="2" charset="-122"/>
                <a:sym typeface="+mn-ea"/>
              </a:rPr>
              <a:t>  Bear belonged to a breed(品种) that had long been used by Atlantic fishermen to help with their work, and it had a keen instinct for water rescue. When the children were in the river, the dog would swim in circles around them,barking when she felt they went out too far. She was the perfect farm dog—— companion, guardian, protector.</a:t>
            </a:r>
            <a:endParaRPr lang="en-US" altLang="zh-CN" sz="1600" b="1" spc="0">
              <a:solidFill>
                <a:schemeClr val="tx1"/>
              </a:solidFill>
              <a:latin typeface="Times New Roman" panose="02020603050405020304" charset="0"/>
              <a:ea typeface="宋体" panose="02010600030101010101" pitchFamily="2" charset="-122"/>
            </a:endParaRPr>
          </a:p>
          <a:p>
            <a:pPr marL="0" algn="just" fontAlgn="base">
              <a:lnSpc>
                <a:spcPct val="100000"/>
              </a:lnSpc>
              <a:spcAft>
                <a:spcPts val="0"/>
              </a:spcAft>
              <a:buClrTx/>
              <a:buSzTx/>
            </a:pPr>
            <a:r>
              <a:rPr lang="en-US" altLang="zh-CN" sz="1600" b="1">
                <a:latin typeface="Times New Roman" panose="02020603050405020304" charset="0"/>
                <a:ea typeface="宋体" panose="02010600030101010101" pitchFamily="2" charset="-122"/>
                <a:sym typeface="+mn-ea"/>
              </a:rPr>
              <a:t>  The dog's favorite among the three children was three-year-old little Mike. They often curled up together.Sometimes Bear would doze while Mike pretended to read to her. Often both were sound asleep, a tangle of dark fur,blond hair, small hands and huge paws. At bedtime, Mike saved his last hug for Bear, his“best friend”.</a:t>
            </a:r>
            <a:endParaRPr lang="en-US" altLang="zh-CN" sz="1600" b="1" spc="0">
              <a:solidFill>
                <a:schemeClr val="tx1"/>
              </a:solidFill>
              <a:latin typeface="Times New Roman" panose="02020603050405020304" charset="0"/>
              <a:ea typeface="宋体" panose="02010600030101010101" pitchFamily="2" charset="-122"/>
            </a:endParaRPr>
          </a:p>
          <a:p>
            <a:pPr marL="0" algn="just" fontAlgn="base">
              <a:lnSpc>
                <a:spcPct val="100000"/>
              </a:lnSpc>
              <a:spcAft>
                <a:spcPts val="0"/>
              </a:spcAft>
              <a:buClrTx/>
              <a:buSzTx/>
            </a:pPr>
            <a:r>
              <a:rPr lang="en-US" altLang="zh-CN" sz="1600" b="1">
                <a:latin typeface="Times New Roman" panose="02020603050405020304" charset="0"/>
                <a:ea typeface="宋体" panose="02010600030101010101" pitchFamily="2" charset="-122"/>
                <a:sym typeface="+mn-ea"/>
              </a:rPr>
              <a:t>  On a cold winter day, when their parents went out to send a parcel, eight-year-old Martha, seven-year-old Sara and Mike, went to slide on the frozen pond of their farm. Shouting happily, they slid back and forth, their boots gliding easily across the ice. They laughed as they watched Bear's attempts to stop suddenly, which would instead send her skidding beyond them. Then, tired, the three sat down on the ice, with Bear beside them. Suddenly the ice gave way under their combined weight. </a:t>
            </a:r>
            <a:endParaRPr lang="en-US" altLang="zh-CN" sz="1600" b="1" spc="0">
              <a:solidFill>
                <a:schemeClr val="tx1"/>
              </a:solidFill>
              <a:latin typeface="Times New Roman" panose="02020603050405020304" charset="0"/>
              <a:ea typeface="宋体" panose="02010600030101010101" pitchFamily="2" charset="-122"/>
            </a:endParaRPr>
          </a:p>
          <a:p>
            <a:pPr marL="0" algn="just" fontAlgn="base">
              <a:lnSpc>
                <a:spcPct val="100000"/>
              </a:lnSpc>
              <a:spcAft>
                <a:spcPts val="0"/>
              </a:spcAft>
              <a:buClrTx/>
              <a:buSzTx/>
            </a:pPr>
            <a:r>
              <a:rPr lang="en-US" altLang="zh-CN" sz="1600" b="1">
                <a:latin typeface="Times New Roman" panose="02020603050405020304" charset="0"/>
                <a:ea typeface="宋体" panose="02010600030101010101" pitchFamily="2" charset="-122"/>
                <a:sym typeface="+mn-ea"/>
              </a:rPr>
              <a:t>  As Bear jumped for shore, the three children fell into the freezing cold water. Screaming, Martha and Sarah struggled to find footing on rocks underwater. Branches from a tree nearby provided handholds, and using every bit of their strength, the two girls pulled themselves to shore.</a:t>
            </a:r>
            <a:endParaRPr lang="en-US" altLang="zh-CN" sz="1600" b="1" spc="0">
              <a:solidFill>
                <a:schemeClr val="tx1"/>
              </a:solidFill>
              <a:latin typeface="Times New Roman" panose="02020603050405020304" charset="0"/>
              <a:ea typeface="宋体" panose="02010600030101010101" pitchFamily="2" charset="-122"/>
            </a:endParaRPr>
          </a:p>
          <a:p>
            <a:pPr marL="0" algn="just" fontAlgn="base">
              <a:lnSpc>
                <a:spcPct val="100000"/>
              </a:lnSpc>
              <a:spcAft>
                <a:spcPts val="0"/>
              </a:spcAft>
              <a:buClrTx/>
              <a:buSzTx/>
            </a:pPr>
            <a:r>
              <a:rPr lang="en-US" altLang="zh-CN" sz="1600" b="1">
                <a:latin typeface="Times New Roman" panose="02020603050405020304" charset="0"/>
                <a:ea typeface="宋体" panose="02010600030101010101" pitchFamily="2" charset="-122"/>
                <a:sym typeface="+mn-ea"/>
              </a:rPr>
              <a:t>注意：(1)续写词数应为150左右：(2)请按如下格式在答题卡的相应位置作答。</a:t>
            </a:r>
            <a:endParaRPr lang="en-US" altLang="zh-CN" sz="1600" b="1" spc="0">
              <a:solidFill>
                <a:schemeClr val="tx1"/>
              </a:solidFill>
              <a:latin typeface="Times New Roman" panose="02020603050405020304" charset="0"/>
              <a:ea typeface="宋体" panose="02010600030101010101" pitchFamily="2" charset="-122"/>
            </a:endParaRPr>
          </a:p>
          <a:p>
            <a:pPr marL="0" algn="just" fontAlgn="base">
              <a:lnSpc>
                <a:spcPct val="100000"/>
              </a:lnSpc>
              <a:spcAft>
                <a:spcPts val="0"/>
              </a:spcAft>
              <a:buClrTx/>
              <a:buSzTx/>
            </a:pPr>
            <a:r>
              <a:rPr lang="en-US" altLang="zh-CN" sz="1600" b="1">
                <a:latin typeface="Times New Roman" panose="02020603050405020304" charset="0"/>
                <a:ea typeface="宋体" panose="02010600030101010101" pitchFamily="2" charset="-122"/>
                <a:sym typeface="+mn-ea"/>
              </a:rPr>
              <a:t>Paragraph 1: Looking back, they saw little Mike holding on to a broken chunk(大块) of ice, unable to crawl onto it.__________________</a:t>
            </a:r>
            <a:endParaRPr lang="en-US" altLang="zh-CN" sz="1600" b="1" spc="0">
              <a:solidFill>
                <a:schemeClr val="tx1"/>
              </a:solidFill>
              <a:latin typeface="Times New Roman" panose="02020603050405020304" charset="0"/>
              <a:ea typeface="宋体" panose="02010600030101010101" pitchFamily="2" charset="-122"/>
            </a:endParaRPr>
          </a:p>
          <a:p>
            <a:pPr marL="0" algn="just" fontAlgn="base">
              <a:lnSpc>
                <a:spcPct val="100000"/>
              </a:lnSpc>
              <a:spcAft>
                <a:spcPts val="0"/>
              </a:spcAft>
              <a:buClrTx/>
              <a:buSzTx/>
            </a:pPr>
            <a:r>
              <a:rPr lang="en-US" altLang="zh-CN" sz="1600" b="1">
                <a:latin typeface="Times New Roman" panose="02020603050405020304" charset="0"/>
                <a:ea typeface="宋体" panose="02010600030101010101" pitchFamily="2" charset="-122"/>
                <a:sym typeface="+mn-ea"/>
              </a:rPr>
              <a:t>Paragraph 2: Seeing that, Bear let out a series of woofs and jumped into the water; heading straight for Mike._________________________</a:t>
            </a:r>
            <a:endParaRPr lang="en-US" altLang="zh-CN" sz="1600" b="1">
              <a:latin typeface="Times New Roman" panose="02020603050405020304" charset="0"/>
            </a:endParaRPr>
          </a:p>
        </p:txBody>
      </p:sp>
      <p:sp>
        <p:nvSpPr>
          <p:cNvPr id="11" name="文本框 10"/>
          <p:cNvSpPr txBox="1"/>
          <p:nvPr/>
        </p:nvSpPr>
        <p:spPr>
          <a:xfrm>
            <a:off x="2779395" y="897890"/>
            <a:ext cx="8843645" cy="4266565"/>
          </a:xfrm>
          <a:prstGeom prst="rect">
            <a:avLst/>
          </a:prstGeom>
          <a:solidFill>
            <a:schemeClr val="accent1">
              <a:lumMod val="40000"/>
              <a:lumOff val="60000"/>
            </a:schemeClr>
          </a:solidFill>
        </p:spPr>
        <p:txBody>
          <a:bodyPr wrap="square">
            <a:noAutofit/>
          </a:bodyPr>
          <a:p>
            <a:pPr fontAlgn="auto">
              <a:lnSpc>
                <a:spcPct val="100000"/>
              </a:lnSpc>
              <a:spcBef>
                <a:spcPts val="0"/>
              </a:spcBef>
              <a:spcAft>
                <a:spcPts val="0"/>
              </a:spcAft>
              <a:defRPr/>
            </a:pPr>
            <a:r>
              <a:rPr lang="en-US" altLang="zh-CN" sz="3200" b="1">
                <a:solidFill>
                  <a:srgbClr val="C00000"/>
                </a:solidFill>
                <a:latin typeface="Times New Roman" panose="02020603050405020304" charset="0"/>
                <a:ea typeface="+mn-ea"/>
              </a:rPr>
              <a:t>The vivid use of verb:</a:t>
            </a:r>
            <a:endParaRPr lang="en-US" altLang="zh-CN" sz="3200" b="1">
              <a:solidFill>
                <a:srgbClr val="C00000"/>
              </a:solidFill>
              <a:latin typeface="Times New Roman" panose="02020603050405020304" charset="0"/>
              <a:ea typeface="+mn-ea"/>
            </a:endParaRPr>
          </a:p>
          <a:p>
            <a:pPr fontAlgn="auto">
              <a:lnSpc>
                <a:spcPct val="100000"/>
              </a:lnSpc>
              <a:spcBef>
                <a:spcPts val="0"/>
              </a:spcBef>
              <a:spcAft>
                <a:spcPts val="0"/>
              </a:spcAft>
              <a:defRPr/>
            </a:pPr>
            <a:r>
              <a:rPr lang="en-US" altLang="zh-CN" sz="2800" b="1">
                <a:solidFill>
                  <a:schemeClr val="tx1"/>
                </a:solidFill>
                <a:latin typeface="Times New Roman" panose="02020603050405020304" charset="0"/>
                <a:ea typeface="+mn-ea"/>
              </a:rPr>
              <a:t>Bear  (protected ...guarded ... ran ...swam...barking...)</a:t>
            </a:r>
            <a:endParaRPr lang="en-US" altLang="zh-CN" sz="2800" b="1">
              <a:solidFill>
                <a:schemeClr val="tx1"/>
              </a:solidFill>
              <a:latin typeface="Times New Roman" panose="02020603050405020304" charset="0"/>
              <a:ea typeface="+mn-ea"/>
            </a:endParaRPr>
          </a:p>
          <a:p>
            <a:pPr fontAlgn="auto">
              <a:lnSpc>
                <a:spcPct val="100000"/>
              </a:lnSpc>
              <a:spcBef>
                <a:spcPts val="0"/>
              </a:spcBef>
              <a:spcAft>
                <a:spcPts val="0"/>
              </a:spcAft>
              <a:defRPr/>
            </a:pPr>
            <a:endParaRPr lang="en-US" altLang="zh-CN" sz="2800" b="1">
              <a:solidFill>
                <a:schemeClr val="tx1"/>
              </a:solidFill>
              <a:latin typeface="Times New Roman" panose="02020603050405020304" charset="0"/>
              <a:ea typeface="+mn-ea"/>
            </a:endParaRPr>
          </a:p>
          <a:p>
            <a:pPr fontAlgn="auto">
              <a:lnSpc>
                <a:spcPct val="100000"/>
              </a:lnSpc>
              <a:spcBef>
                <a:spcPts val="0"/>
              </a:spcBef>
              <a:spcAft>
                <a:spcPts val="0"/>
              </a:spcAft>
              <a:defRPr/>
            </a:pPr>
            <a:endParaRPr lang="en-US" altLang="zh-CN" sz="2800" b="1">
              <a:solidFill>
                <a:schemeClr val="tx1"/>
              </a:solidFill>
              <a:latin typeface="Times New Roman" panose="02020603050405020304" charset="0"/>
              <a:ea typeface="+mn-ea"/>
            </a:endParaRPr>
          </a:p>
          <a:p>
            <a:pPr fontAlgn="auto">
              <a:lnSpc>
                <a:spcPct val="100000"/>
              </a:lnSpc>
              <a:spcBef>
                <a:spcPts val="0"/>
              </a:spcBef>
              <a:spcAft>
                <a:spcPts val="0"/>
              </a:spcAft>
              <a:defRPr/>
            </a:pPr>
            <a:r>
              <a:rPr lang="en-US" altLang="zh-CN" sz="2800" b="1">
                <a:solidFill>
                  <a:schemeClr val="tx1"/>
                </a:solidFill>
                <a:latin typeface="Times New Roman" panose="02020603050405020304" charset="0"/>
                <a:ea typeface="+mn-ea"/>
              </a:rPr>
              <a:t>Interaction with Mike( curled up...saved)</a:t>
            </a:r>
            <a:endParaRPr lang="en-US" altLang="zh-CN" sz="2800" b="1">
              <a:solidFill>
                <a:schemeClr val="tx1"/>
              </a:solidFill>
              <a:latin typeface="Times New Roman" panose="02020603050405020304" charset="0"/>
              <a:ea typeface="+mn-ea"/>
            </a:endParaRPr>
          </a:p>
          <a:p>
            <a:pPr fontAlgn="auto">
              <a:lnSpc>
                <a:spcPct val="100000"/>
              </a:lnSpc>
              <a:spcBef>
                <a:spcPts val="0"/>
              </a:spcBef>
              <a:spcAft>
                <a:spcPts val="0"/>
              </a:spcAft>
              <a:defRPr/>
            </a:pPr>
            <a:endParaRPr lang="en-US" altLang="zh-CN" sz="2800" b="1">
              <a:solidFill>
                <a:schemeClr val="tx1"/>
              </a:solidFill>
              <a:latin typeface="Times New Roman" panose="02020603050405020304" charset="0"/>
              <a:ea typeface="+mn-ea"/>
            </a:endParaRPr>
          </a:p>
          <a:p>
            <a:pPr fontAlgn="auto">
              <a:lnSpc>
                <a:spcPct val="100000"/>
              </a:lnSpc>
              <a:spcBef>
                <a:spcPts val="0"/>
              </a:spcBef>
              <a:spcAft>
                <a:spcPts val="0"/>
              </a:spcAft>
              <a:defRPr/>
            </a:pPr>
            <a:endParaRPr lang="en-US" altLang="zh-CN" sz="2800" b="1">
              <a:solidFill>
                <a:schemeClr val="tx1"/>
              </a:solidFill>
              <a:latin typeface="Times New Roman" panose="02020603050405020304" charset="0"/>
              <a:ea typeface="+mn-ea"/>
            </a:endParaRPr>
          </a:p>
          <a:p>
            <a:pPr fontAlgn="auto">
              <a:lnSpc>
                <a:spcPct val="100000"/>
              </a:lnSpc>
              <a:spcBef>
                <a:spcPts val="0"/>
              </a:spcBef>
              <a:spcAft>
                <a:spcPts val="0"/>
              </a:spcAft>
              <a:defRPr/>
            </a:pPr>
            <a:r>
              <a:rPr lang="en-US" altLang="zh-CN" sz="2800" b="1">
                <a:solidFill>
                  <a:schemeClr val="tx1"/>
                </a:solidFill>
                <a:latin typeface="Times New Roman" panose="02020603050405020304" charset="0"/>
                <a:ea typeface="+mn-ea"/>
              </a:rPr>
              <a:t>Play on the ice (... stop suddenly...send her skidding...)</a:t>
            </a:r>
            <a:endParaRPr lang="en-US" altLang="zh-CN" sz="2800" b="1">
              <a:solidFill>
                <a:schemeClr val="tx1"/>
              </a:solidFill>
              <a:latin typeface="Times New Roman" panose="02020603050405020304" charset="0"/>
              <a:ea typeface="+mn-ea"/>
            </a:endParaRPr>
          </a:p>
          <a:p>
            <a:pPr fontAlgn="auto">
              <a:lnSpc>
                <a:spcPct val="100000"/>
              </a:lnSpc>
              <a:spcBef>
                <a:spcPts val="0"/>
              </a:spcBef>
              <a:spcAft>
                <a:spcPts val="0"/>
              </a:spcAft>
              <a:defRPr/>
            </a:pPr>
            <a:endParaRPr lang="en-US" altLang="zh-CN" sz="2800" b="1">
              <a:solidFill>
                <a:schemeClr val="tx1"/>
              </a:solidFill>
              <a:latin typeface="Times New Roman" panose="02020603050405020304" charset="0"/>
              <a:ea typeface="+mn-ea"/>
            </a:endParaRPr>
          </a:p>
          <a:p>
            <a:pPr fontAlgn="auto">
              <a:lnSpc>
                <a:spcPct val="100000"/>
              </a:lnSpc>
              <a:spcBef>
                <a:spcPts val="0"/>
              </a:spcBef>
              <a:spcAft>
                <a:spcPts val="0"/>
              </a:spcAft>
              <a:defRPr/>
            </a:pPr>
            <a:endParaRPr lang="en-US" altLang="zh-CN" sz="2800" b="1">
              <a:solidFill>
                <a:schemeClr val="tx1"/>
              </a:solidFill>
              <a:latin typeface="Times New Roman" panose="02020603050405020304" charset="0"/>
              <a:ea typeface="+mn-ea"/>
            </a:endParaRPr>
          </a:p>
        </p:txBody>
      </p:sp>
      <p:sp>
        <p:nvSpPr>
          <p:cNvPr id="7" name="下箭头 6"/>
          <p:cNvSpPr/>
          <p:nvPr/>
        </p:nvSpPr>
        <p:spPr>
          <a:xfrm>
            <a:off x="6630670" y="1821815"/>
            <a:ext cx="195580" cy="391160"/>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文本框 7"/>
          <p:cNvSpPr txBox="1"/>
          <p:nvPr/>
        </p:nvSpPr>
        <p:spPr>
          <a:xfrm>
            <a:off x="4769555" y="2343205"/>
            <a:ext cx="4064000" cy="368300"/>
          </a:xfrm>
          <a:prstGeom prst="rect">
            <a:avLst/>
          </a:prstGeom>
        </p:spPr>
        <p:txBody>
          <a:bodyPr>
            <a:spAutoFit/>
          </a:bodyPr>
          <a:p>
            <a:pPr algn="ctr"/>
            <a:r>
              <a:rPr lang="zh-CN" altLang="en-US" sz="1800">
                <a:highlight>
                  <a:srgbClr val="FFFF00"/>
                </a:highlight>
                <a:latin typeface="Arial" panose="020B0604020202020204" pitchFamily="34" charset="0"/>
                <a:ea typeface="微软雅黑" panose="020B0503020204020204" charset="-122"/>
              </a:rPr>
              <a:t>主动语态充满了主动性和责任感</a:t>
            </a:r>
            <a:endParaRPr lang="zh-CN" altLang="en-US" sz="1800">
              <a:highlight>
                <a:srgbClr val="FFFF00"/>
              </a:highlight>
              <a:latin typeface="Arial" panose="020B0604020202020204" pitchFamily="34" charset="0"/>
              <a:ea typeface="微软雅黑" panose="020B0503020204020204" charset="-122"/>
            </a:endParaRPr>
          </a:p>
        </p:txBody>
      </p:sp>
      <p:sp>
        <p:nvSpPr>
          <p:cNvPr id="9" name="下箭头 8"/>
          <p:cNvSpPr/>
          <p:nvPr/>
        </p:nvSpPr>
        <p:spPr>
          <a:xfrm>
            <a:off x="6613525" y="3037840"/>
            <a:ext cx="195580" cy="391160"/>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文本框 9"/>
          <p:cNvSpPr txBox="1"/>
          <p:nvPr/>
        </p:nvSpPr>
        <p:spPr>
          <a:xfrm>
            <a:off x="4882585" y="3429055"/>
            <a:ext cx="4064000" cy="368300"/>
          </a:xfrm>
          <a:prstGeom prst="rect">
            <a:avLst/>
          </a:prstGeom>
        </p:spPr>
        <p:txBody>
          <a:bodyPr>
            <a:spAutoFit/>
          </a:bodyPr>
          <a:p>
            <a:pPr algn="ctr"/>
            <a:r>
              <a:rPr lang="zh-CN" altLang="en-US" sz="1800">
                <a:highlight>
                  <a:srgbClr val="FFFF00"/>
                </a:highlight>
                <a:latin typeface="Arial" panose="020B0604020202020204" pitchFamily="34" charset="0"/>
                <a:ea typeface="微软雅黑" panose="020B0503020204020204" charset="-122"/>
              </a:rPr>
              <a:t>两者的互动展示亲密的关系</a:t>
            </a:r>
            <a:endParaRPr lang="zh-CN" altLang="en-US" sz="1800">
              <a:highlight>
                <a:srgbClr val="FFFF00"/>
              </a:highlight>
              <a:latin typeface="Arial" panose="020B0604020202020204" pitchFamily="34" charset="0"/>
              <a:ea typeface="微软雅黑" panose="020B0503020204020204" charset="-122"/>
            </a:endParaRPr>
          </a:p>
        </p:txBody>
      </p:sp>
      <p:sp>
        <p:nvSpPr>
          <p:cNvPr id="12" name="下箭头 11"/>
          <p:cNvSpPr/>
          <p:nvPr/>
        </p:nvSpPr>
        <p:spPr>
          <a:xfrm>
            <a:off x="6613525" y="4318000"/>
            <a:ext cx="195580" cy="391160"/>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文本框 12"/>
          <p:cNvSpPr txBox="1"/>
          <p:nvPr/>
        </p:nvSpPr>
        <p:spPr>
          <a:xfrm>
            <a:off x="4769555" y="4768905"/>
            <a:ext cx="4064000" cy="368300"/>
          </a:xfrm>
          <a:prstGeom prst="rect">
            <a:avLst/>
          </a:prstGeom>
        </p:spPr>
        <p:txBody>
          <a:bodyPr>
            <a:spAutoFit/>
          </a:bodyPr>
          <a:p>
            <a:pPr algn="ctr"/>
            <a:r>
              <a:rPr lang="zh-CN" altLang="en-US" sz="1800">
                <a:highlight>
                  <a:srgbClr val="FFFF00"/>
                </a:highlight>
                <a:latin typeface="Arial" panose="020B0604020202020204" pitchFamily="34" charset="0"/>
                <a:ea typeface="微软雅黑" panose="020B0503020204020204" charset="-122"/>
              </a:rPr>
              <a:t>营造笨拙与欢乐的氛围</a:t>
            </a:r>
            <a:endParaRPr lang="zh-CN" altLang="en-US" sz="1800">
              <a:highlight>
                <a:srgbClr val="FFFF00"/>
              </a:highlight>
              <a:latin typeface="Arial" panose="020B0604020202020204" pitchFamily="34" charset="0"/>
              <a:ea typeface="微软雅黑" panose="020B050302020402020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1" presetClass="entr" presetSubtype="0" fill="hold"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7" grpId="0" animBg="1"/>
      <p:bldP spid="8" grpId="0"/>
      <p:bldP spid="9" grpId="0" bldLvl="0" animBg="1"/>
      <p:bldP spid="10" grpId="0"/>
      <p:bldP spid="12" grpId="0" bldLvl="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104775" y="1153795"/>
            <a:ext cx="4911725" cy="1189038"/>
          </a:xfrm>
          <a:prstGeom prst="rect">
            <a:avLst/>
          </a:prstGeom>
          <a:noFill/>
        </p:spPr>
        <p:txBody>
          <a:bodyPr>
            <a:spAutoFit/>
          </a:bodyPr>
          <a:p>
            <a:pPr fontAlgn="auto">
              <a:spcBef>
                <a:spcPts val="0"/>
              </a:spcBef>
              <a:spcAft>
                <a:spcPts val="0"/>
              </a:spcAft>
              <a:defRPr/>
            </a:pPr>
            <a:r>
              <a:rPr lang="en-US" altLang="zh-CN" sz="3600" b="1">
                <a:solidFill>
                  <a:schemeClr val="tx2">
                    <a:lumMod val="75000"/>
                  </a:schemeClr>
                </a:solidFill>
                <a:latin typeface="Times New Roman" panose="02020603050405020304" charset="0"/>
                <a:ea typeface="+mn-ea"/>
              </a:rPr>
              <a:t>Read for </a:t>
            </a:r>
            <a:endParaRPr lang="en-US" altLang="zh-CN" sz="3600" b="1">
              <a:solidFill>
                <a:schemeClr val="tx2">
                  <a:lumMod val="75000"/>
                </a:schemeClr>
              </a:solidFill>
              <a:latin typeface="Times New Roman" panose="02020603050405020304" charset="0"/>
              <a:ea typeface="+mn-ea"/>
            </a:endParaRPr>
          </a:p>
          <a:p>
            <a:pPr fontAlgn="auto">
              <a:spcBef>
                <a:spcPts val="0"/>
              </a:spcBef>
              <a:spcAft>
                <a:spcPts val="0"/>
              </a:spcAft>
              <a:defRPr/>
            </a:pPr>
            <a:r>
              <a:rPr lang="en-US" altLang="zh-CN" sz="3600" b="1">
                <a:solidFill>
                  <a:schemeClr val="tx2">
                    <a:lumMod val="75000"/>
                  </a:schemeClr>
                </a:solidFill>
                <a:latin typeface="Times New Roman" panose="02020603050405020304" charset="0"/>
                <a:ea typeface="+mn-ea"/>
              </a:rPr>
              <a:t>the language</a:t>
            </a:r>
            <a:endParaRPr lang="en-US" altLang="zh-CN" sz="3600" b="1">
              <a:solidFill>
                <a:schemeClr val="tx2">
                  <a:lumMod val="75000"/>
                </a:schemeClr>
              </a:solidFill>
              <a:latin typeface="Times New Roman" panose="02020603050405020304" charset="0"/>
              <a:ea typeface="+mn-ea"/>
            </a:endParaRPr>
          </a:p>
        </p:txBody>
      </p:sp>
      <p:sp>
        <p:nvSpPr>
          <p:cNvPr id="39938" name="文本框 99"/>
          <p:cNvSpPr txBox="1">
            <a:spLocks noChangeArrowheads="1"/>
          </p:cNvSpPr>
          <p:nvPr/>
        </p:nvSpPr>
        <p:spPr bwMode="auto">
          <a:xfrm>
            <a:off x="3068003" y="-317"/>
            <a:ext cx="9009062" cy="6985635"/>
          </a:xfrm>
          <a:prstGeom prst="rect">
            <a:avLst/>
          </a:prstGeom>
          <a:noFill/>
          <a:ln w="9525">
            <a:noFill/>
            <a:miter lim="800000"/>
          </a:ln>
        </p:spPr>
        <p:txBody>
          <a:bodyPr>
            <a:spAutoFit/>
          </a:bodyPr>
          <a:p>
            <a:pPr marL="0" indent="0" algn="just">
              <a:lnSpc>
                <a:spcPct val="100000"/>
              </a:lnSpc>
              <a:spcAft>
                <a:spcPts val="0"/>
              </a:spcAft>
            </a:pPr>
            <a:r>
              <a:rPr lang="zh-CN" altLang="en-US" sz="1600">
                <a:latin typeface="Times New Roman" panose="02020603050405020304" charset="0"/>
                <a:cs typeface="Times New Roman" panose="02020603050405020304" charset="0"/>
                <a:sym typeface="+mn-ea"/>
              </a:rPr>
              <a:t>阅读下面材料，根据其内容和所给段落开头语续写两段，使之构成一篇完整的短文。</a:t>
            </a:r>
            <a:endParaRPr lang="zh-CN" altLang="en-US" sz="1600">
              <a:solidFill>
                <a:schemeClr val="tx1"/>
              </a:solidFill>
              <a:latin typeface="Times New Roman" panose="02020603050405020304" charset="0"/>
              <a:cs typeface="Times New Roman" panose="02020603050405020304" charset="0"/>
            </a:endParaRPr>
          </a:p>
          <a:p>
            <a:pPr marL="0" algn="just" fontAlgn="base">
              <a:lnSpc>
                <a:spcPct val="100000"/>
              </a:lnSpc>
              <a:spcAft>
                <a:spcPts val="0"/>
              </a:spcAft>
              <a:buClrTx/>
              <a:buSzTx/>
            </a:pPr>
            <a:r>
              <a:rPr lang="en-US" altLang="zh-CN" sz="1600" b="1">
                <a:latin typeface="Times New Roman" panose="02020603050405020304" charset="0"/>
                <a:ea typeface="宋体" panose="02010600030101010101" pitchFamily="2" charset="-122"/>
                <a:sym typeface="+mn-ea"/>
              </a:rPr>
              <a:t>  Bear was not a bear. She was a big dog on the Perkinses' family farm,a woolly creature with floppy ears and paws like bedroom slippers. She protected the ducks and chickens from being eaten by foxes and raccoons(浣熊).</a:t>
            </a:r>
            <a:endParaRPr lang="en-US" altLang="zh-CN" sz="1600" b="1" spc="0">
              <a:solidFill>
                <a:schemeClr val="tx1"/>
              </a:solidFill>
              <a:latin typeface="Times New Roman" panose="02020603050405020304" charset="0"/>
              <a:ea typeface="宋体" panose="02010600030101010101" pitchFamily="2" charset="-122"/>
            </a:endParaRPr>
          </a:p>
          <a:p>
            <a:pPr marL="0" algn="just" fontAlgn="base">
              <a:lnSpc>
                <a:spcPct val="100000"/>
              </a:lnSpc>
              <a:spcAft>
                <a:spcPts val="0"/>
              </a:spcAft>
              <a:buClrTx/>
              <a:buSzTx/>
            </a:pPr>
            <a:r>
              <a:rPr lang="en-US" altLang="zh-CN" sz="1600" b="1">
                <a:latin typeface="Times New Roman" panose="02020603050405020304" charset="0"/>
                <a:ea typeface="宋体" panose="02010600030101010101" pitchFamily="2" charset="-122"/>
                <a:sym typeface="+mn-ea"/>
              </a:rPr>
              <a:t>  She guarded the children as well, watching over them as closely as she did the chickens and ducks. In winter the dog ran alongside the children as they sledded (滑雪橇) down snowy hills. In summer she swam with them in a nearby river.</a:t>
            </a:r>
            <a:endParaRPr lang="en-US" altLang="zh-CN" sz="1600" b="1" spc="0">
              <a:solidFill>
                <a:schemeClr val="tx1"/>
              </a:solidFill>
              <a:latin typeface="Times New Roman" panose="02020603050405020304" charset="0"/>
              <a:ea typeface="宋体" panose="02010600030101010101" pitchFamily="2" charset="-122"/>
            </a:endParaRPr>
          </a:p>
          <a:p>
            <a:pPr marL="0" algn="just" fontAlgn="base">
              <a:lnSpc>
                <a:spcPct val="100000"/>
              </a:lnSpc>
              <a:spcAft>
                <a:spcPts val="0"/>
              </a:spcAft>
              <a:buClrTx/>
              <a:buSzTx/>
            </a:pPr>
            <a:r>
              <a:rPr lang="en-US" altLang="zh-CN" sz="1600" b="1">
                <a:latin typeface="Times New Roman" panose="02020603050405020304" charset="0"/>
                <a:ea typeface="宋体" panose="02010600030101010101" pitchFamily="2" charset="-122"/>
                <a:sym typeface="+mn-ea"/>
              </a:rPr>
              <a:t>  Bear belonged to a breed(品种) that had long been used by Atlantic fishermen to help with their work, and it had a keen instinct for water rescue. When the children were in the river, the dog would swim in circles around them,barking when she felt they went out too far. She was the perfect farm dog—— companion, guardian, protector.</a:t>
            </a:r>
            <a:endParaRPr lang="en-US" altLang="zh-CN" sz="1600" b="1" spc="0">
              <a:solidFill>
                <a:schemeClr val="tx1"/>
              </a:solidFill>
              <a:latin typeface="Times New Roman" panose="02020603050405020304" charset="0"/>
              <a:ea typeface="宋体" panose="02010600030101010101" pitchFamily="2" charset="-122"/>
            </a:endParaRPr>
          </a:p>
          <a:p>
            <a:pPr marL="0" algn="just" fontAlgn="base">
              <a:lnSpc>
                <a:spcPct val="100000"/>
              </a:lnSpc>
              <a:spcAft>
                <a:spcPts val="0"/>
              </a:spcAft>
              <a:buClrTx/>
              <a:buSzTx/>
            </a:pPr>
            <a:r>
              <a:rPr lang="en-US" altLang="zh-CN" sz="1600" b="1">
                <a:latin typeface="Times New Roman" panose="02020603050405020304" charset="0"/>
                <a:ea typeface="宋体" panose="02010600030101010101" pitchFamily="2" charset="-122"/>
                <a:sym typeface="+mn-ea"/>
              </a:rPr>
              <a:t>  The dog's favorite among the three children was three-year-old little Mike. They often curled up together.Sometimes Bear would doze while Mike pretended to read to her. Often both were sound asleep, a tangle of dark fur,blond hair, small hands and huge paws. At bedtime, Mike saved his last hug for Bear, his“best friend”.</a:t>
            </a:r>
            <a:endParaRPr lang="en-US" altLang="zh-CN" sz="1600" b="1" spc="0">
              <a:solidFill>
                <a:schemeClr val="tx1"/>
              </a:solidFill>
              <a:latin typeface="Times New Roman" panose="02020603050405020304" charset="0"/>
              <a:ea typeface="宋体" panose="02010600030101010101" pitchFamily="2" charset="-122"/>
            </a:endParaRPr>
          </a:p>
          <a:p>
            <a:pPr marL="0" algn="just" fontAlgn="base">
              <a:lnSpc>
                <a:spcPct val="100000"/>
              </a:lnSpc>
              <a:spcAft>
                <a:spcPts val="0"/>
              </a:spcAft>
              <a:buClrTx/>
              <a:buSzTx/>
            </a:pPr>
            <a:r>
              <a:rPr lang="en-US" altLang="zh-CN" sz="1600" b="1">
                <a:latin typeface="Times New Roman" panose="02020603050405020304" charset="0"/>
                <a:ea typeface="宋体" panose="02010600030101010101" pitchFamily="2" charset="-122"/>
                <a:sym typeface="+mn-ea"/>
              </a:rPr>
              <a:t>  On a cold winter day, when their parents went out to send a parcel, eight-year-old Martha, seven-year-old Sara and Mike, went to slide on the frozen pond of their farm. Shouting happily, they slid back and forth, their boots gliding easily across the ice. They laughed as they watched Bear's attempts to stop suddenly, which would instead send her skidding beyond them. Then, tired, the three sat down on the ice, with Bear beside them. Suddenly the ice gave way under their combined weight. </a:t>
            </a:r>
            <a:endParaRPr lang="en-US" altLang="zh-CN" sz="1600" b="1" spc="0">
              <a:solidFill>
                <a:schemeClr val="tx1"/>
              </a:solidFill>
              <a:latin typeface="Times New Roman" panose="02020603050405020304" charset="0"/>
              <a:ea typeface="宋体" panose="02010600030101010101" pitchFamily="2" charset="-122"/>
            </a:endParaRPr>
          </a:p>
          <a:p>
            <a:pPr marL="0" algn="just" fontAlgn="base">
              <a:lnSpc>
                <a:spcPct val="100000"/>
              </a:lnSpc>
              <a:spcAft>
                <a:spcPts val="0"/>
              </a:spcAft>
              <a:buClrTx/>
              <a:buSzTx/>
            </a:pPr>
            <a:r>
              <a:rPr lang="en-US" altLang="zh-CN" sz="1600" b="1">
                <a:latin typeface="Times New Roman" panose="02020603050405020304" charset="0"/>
                <a:ea typeface="宋体" panose="02010600030101010101" pitchFamily="2" charset="-122"/>
                <a:sym typeface="+mn-ea"/>
              </a:rPr>
              <a:t>  As Bear jumped for shore, the three children fell into the freezing cold water. Screaming, Martha and Sarah struggled to find footing on rocks underwater. Branches from a tree nearby provided handholds, and using every bit of their strength, the two girls pulled themselves to shore.</a:t>
            </a:r>
            <a:endParaRPr lang="en-US" altLang="zh-CN" sz="1600" b="1" spc="0">
              <a:solidFill>
                <a:schemeClr val="tx1"/>
              </a:solidFill>
              <a:latin typeface="Times New Roman" panose="02020603050405020304" charset="0"/>
              <a:ea typeface="宋体" panose="02010600030101010101" pitchFamily="2" charset="-122"/>
            </a:endParaRPr>
          </a:p>
          <a:p>
            <a:pPr marL="0" algn="just" fontAlgn="base">
              <a:lnSpc>
                <a:spcPct val="100000"/>
              </a:lnSpc>
              <a:spcAft>
                <a:spcPts val="0"/>
              </a:spcAft>
              <a:buClrTx/>
              <a:buSzTx/>
            </a:pPr>
            <a:r>
              <a:rPr lang="en-US" altLang="zh-CN" sz="1600" b="1">
                <a:latin typeface="Times New Roman" panose="02020603050405020304" charset="0"/>
                <a:ea typeface="宋体" panose="02010600030101010101" pitchFamily="2" charset="-122"/>
                <a:sym typeface="+mn-ea"/>
              </a:rPr>
              <a:t>注意：(1)续写词数应为150左右：(2)请按如下格式在答题卡的相应位置作答。</a:t>
            </a:r>
            <a:endParaRPr lang="en-US" altLang="zh-CN" sz="1600" b="1" spc="0">
              <a:solidFill>
                <a:schemeClr val="tx1"/>
              </a:solidFill>
              <a:latin typeface="Times New Roman" panose="02020603050405020304" charset="0"/>
              <a:ea typeface="宋体" panose="02010600030101010101" pitchFamily="2" charset="-122"/>
            </a:endParaRPr>
          </a:p>
          <a:p>
            <a:pPr marL="0" algn="just" fontAlgn="base">
              <a:lnSpc>
                <a:spcPct val="100000"/>
              </a:lnSpc>
              <a:spcAft>
                <a:spcPts val="0"/>
              </a:spcAft>
              <a:buClrTx/>
              <a:buSzTx/>
            </a:pPr>
            <a:r>
              <a:rPr lang="en-US" altLang="zh-CN" sz="1600" b="1">
                <a:latin typeface="Times New Roman" panose="02020603050405020304" charset="0"/>
                <a:ea typeface="宋体" panose="02010600030101010101" pitchFamily="2" charset="-122"/>
                <a:sym typeface="+mn-ea"/>
              </a:rPr>
              <a:t>Paragraph 1: Looking back, they saw little Mike holding on to a broken chunk(大块) of ice, unable to crawl onto it.__________________</a:t>
            </a:r>
            <a:endParaRPr lang="en-US" altLang="zh-CN" sz="1600" b="1" spc="0">
              <a:solidFill>
                <a:schemeClr val="tx1"/>
              </a:solidFill>
              <a:latin typeface="Times New Roman" panose="02020603050405020304" charset="0"/>
              <a:ea typeface="宋体" panose="02010600030101010101" pitchFamily="2" charset="-122"/>
            </a:endParaRPr>
          </a:p>
          <a:p>
            <a:pPr marL="0" algn="just" fontAlgn="base">
              <a:lnSpc>
                <a:spcPct val="100000"/>
              </a:lnSpc>
              <a:spcAft>
                <a:spcPts val="0"/>
              </a:spcAft>
              <a:buClrTx/>
              <a:buSzTx/>
            </a:pPr>
            <a:r>
              <a:rPr lang="en-US" altLang="zh-CN" sz="1600" b="1">
                <a:latin typeface="Times New Roman" panose="02020603050405020304" charset="0"/>
                <a:ea typeface="宋体" panose="02010600030101010101" pitchFamily="2" charset="-122"/>
                <a:sym typeface="+mn-ea"/>
              </a:rPr>
              <a:t>Paragraph 2: Seeing that, Bear let out a series of woofs and jumped into the water; heading straight for Mike._________________________</a:t>
            </a:r>
            <a:endParaRPr lang="en-US" altLang="zh-CN" sz="1600" b="1">
              <a:latin typeface="Times New Roman" panose="02020603050405020304" charset="0"/>
            </a:endParaRPr>
          </a:p>
        </p:txBody>
      </p:sp>
      <p:sp>
        <p:nvSpPr>
          <p:cNvPr id="11" name="文本框 10"/>
          <p:cNvSpPr txBox="1"/>
          <p:nvPr/>
        </p:nvSpPr>
        <p:spPr>
          <a:xfrm>
            <a:off x="2779395" y="897890"/>
            <a:ext cx="8843645" cy="3576955"/>
          </a:xfrm>
          <a:prstGeom prst="rect">
            <a:avLst/>
          </a:prstGeom>
          <a:solidFill>
            <a:schemeClr val="accent1">
              <a:lumMod val="40000"/>
              <a:lumOff val="60000"/>
            </a:schemeClr>
          </a:solidFill>
        </p:spPr>
        <p:txBody>
          <a:bodyPr wrap="square">
            <a:noAutofit/>
          </a:bodyPr>
          <a:p>
            <a:pPr fontAlgn="auto">
              <a:lnSpc>
                <a:spcPct val="100000"/>
              </a:lnSpc>
              <a:spcBef>
                <a:spcPts val="0"/>
              </a:spcBef>
              <a:spcAft>
                <a:spcPts val="0"/>
              </a:spcAft>
              <a:defRPr/>
            </a:pPr>
            <a:r>
              <a:rPr lang="en-US" altLang="zh-CN" sz="3200" b="1">
                <a:solidFill>
                  <a:srgbClr val="C00000"/>
                </a:solidFill>
                <a:latin typeface="Times New Roman" panose="02020603050405020304" charset="0"/>
                <a:ea typeface="+mn-ea"/>
              </a:rPr>
              <a:t>The description of sensory details:</a:t>
            </a:r>
            <a:endParaRPr lang="en-US" altLang="zh-CN" sz="3200" b="1">
              <a:solidFill>
                <a:srgbClr val="C00000"/>
              </a:solidFill>
              <a:latin typeface="Times New Roman" panose="02020603050405020304" charset="0"/>
              <a:ea typeface="+mn-ea"/>
            </a:endParaRPr>
          </a:p>
          <a:p>
            <a:pPr fontAlgn="auto">
              <a:lnSpc>
                <a:spcPct val="130000"/>
              </a:lnSpc>
              <a:spcBef>
                <a:spcPts val="0"/>
              </a:spcBef>
              <a:spcAft>
                <a:spcPts val="0"/>
              </a:spcAft>
              <a:defRPr/>
            </a:pPr>
            <a:r>
              <a:rPr lang="en-US" altLang="zh-CN" sz="2400" b="1">
                <a:solidFill>
                  <a:schemeClr val="tx1"/>
                </a:solidFill>
                <a:highlight>
                  <a:srgbClr val="FFFF00"/>
                </a:highlight>
                <a:latin typeface="Times New Roman" panose="02020603050405020304" charset="0"/>
                <a:ea typeface="+mn-ea"/>
              </a:rPr>
              <a:t>Tactile sense </a:t>
            </a:r>
            <a:r>
              <a:rPr lang="zh-CN" altLang="en-US" sz="2400" b="1">
                <a:solidFill>
                  <a:schemeClr val="tx1"/>
                </a:solidFill>
                <a:highlight>
                  <a:srgbClr val="FFFF00"/>
                </a:highlight>
                <a:latin typeface="Times New Roman" panose="02020603050405020304" charset="0"/>
                <a:ea typeface="+mn-ea"/>
              </a:rPr>
              <a:t>触觉</a:t>
            </a:r>
            <a:r>
              <a:rPr lang="en-US" altLang="zh-CN" sz="2400" b="1">
                <a:solidFill>
                  <a:schemeClr val="tx1"/>
                </a:solidFill>
                <a:latin typeface="Times New Roman" panose="02020603050405020304" charset="0"/>
                <a:ea typeface="+mn-ea"/>
              </a:rPr>
              <a:t> </a:t>
            </a:r>
            <a:r>
              <a:rPr lang="en-US" altLang="zh-CN" sz="2800" b="1">
                <a:solidFill>
                  <a:schemeClr val="tx1"/>
                </a:solidFill>
                <a:latin typeface="Times New Roman" panose="02020603050405020304" charset="0"/>
                <a:ea typeface="+mn-ea"/>
              </a:rPr>
              <a:t> </a:t>
            </a:r>
            <a:r>
              <a:rPr lang="en-US" altLang="zh-CN" sz="2400" b="1">
                <a:solidFill>
                  <a:schemeClr val="tx1"/>
                </a:solidFill>
                <a:latin typeface="Times New Roman" panose="02020603050405020304" charset="0"/>
                <a:ea typeface="+mn-ea"/>
              </a:rPr>
              <a:t>(a woolly creature,paws like bedroom slippers,the freezing cold water)</a:t>
            </a:r>
            <a:endParaRPr lang="en-US" altLang="zh-CN" sz="2400" b="1">
              <a:solidFill>
                <a:schemeClr val="tx1"/>
              </a:solidFill>
              <a:latin typeface="Times New Roman" panose="02020603050405020304" charset="0"/>
              <a:ea typeface="+mn-ea"/>
            </a:endParaRPr>
          </a:p>
          <a:p>
            <a:pPr fontAlgn="auto">
              <a:lnSpc>
                <a:spcPct val="130000"/>
              </a:lnSpc>
              <a:spcBef>
                <a:spcPts val="0"/>
              </a:spcBef>
              <a:spcAft>
                <a:spcPts val="0"/>
              </a:spcAft>
              <a:defRPr/>
            </a:pPr>
            <a:r>
              <a:rPr lang="en-US" altLang="zh-CN" sz="2400" b="1">
                <a:highlight>
                  <a:srgbClr val="FFFF00"/>
                </a:highlight>
                <a:latin typeface="Times New Roman" panose="02020603050405020304" charset="0"/>
                <a:sym typeface="+mn-ea"/>
              </a:rPr>
              <a:t>Auditory sense </a:t>
            </a:r>
            <a:r>
              <a:rPr lang="zh-CN" altLang="en-US" sz="2400" b="1">
                <a:highlight>
                  <a:srgbClr val="FFFF00"/>
                </a:highlight>
                <a:latin typeface="Times New Roman" panose="02020603050405020304" charset="0"/>
                <a:sym typeface="+mn-ea"/>
              </a:rPr>
              <a:t>听觉</a:t>
            </a:r>
            <a:r>
              <a:rPr lang="en-US" altLang="zh-CN" sz="2400" b="1">
                <a:latin typeface="Times New Roman" panose="02020603050405020304" charset="0"/>
                <a:sym typeface="+mn-ea"/>
              </a:rPr>
              <a:t>  (barking when...Shouting happily,Screaming)</a:t>
            </a:r>
            <a:endParaRPr lang="en-US" altLang="zh-CN" sz="2400" b="1">
              <a:latin typeface="Times New Roman" panose="02020603050405020304" charset="0"/>
              <a:sym typeface="+mn-ea"/>
            </a:endParaRPr>
          </a:p>
          <a:p>
            <a:pPr fontAlgn="auto">
              <a:lnSpc>
                <a:spcPct val="100000"/>
              </a:lnSpc>
              <a:spcBef>
                <a:spcPts val="0"/>
              </a:spcBef>
              <a:spcAft>
                <a:spcPts val="0"/>
              </a:spcAft>
              <a:defRPr/>
            </a:pPr>
            <a:endParaRPr lang="en-US" altLang="zh-CN" sz="2800" b="1">
              <a:solidFill>
                <a:schemeClr val="tx1"/>
              </a:solidFill>
              <a:latin typeface="Times New Roman" panose="02020603050405020304" charset="0"/>
              <a:ea typeface="+mn-ea"/>
            </a:endParaRPr>
          </a:p>
          <a:p>
            <a:pPr fontAlgn="auto">
              <a:lnSpc>
                <a:spcPct val="100000"/>
              </a:lnSpc>
              <a:spcBef>
                <a:spcPts val="0"/>
              </a:spcBef>
              <a:spcAft>
                <a:spcPts val="0"/>
              </a:spcAft>
              <a:defRPr/>
            </a:pPr>
            <a:endParaRPr lang="en-US" altLang="zh-CN" sz="2800" b="1">
              <a:solidFill>
                <a:schemeClr val="tx1"/>
              </a:solidFill>
              <a:latin typeface="Times New Roman" panose="02020603050405020304" charset="0"/>
              <a:ea typeface="+mn-ea"/>
            </a:endParaRPr>
          </a:p>
          <a:p>
            <a:pPr fontAlgn="auto">
              <a:lnSpc>
                <a:spcPct val="100000"/>
              </a:lnSpc>
              <a:spcBef>
                <a:spcPts val="0"/>
              </a:spcBef>
              <a:spcAft>
                <a:spcPts val="0"/>
              </a:spcAft>
              <a:defRPr/>
            </a:pPr>
            <a:endParaRPr lang="en-US" altLang="zh-CN" sz="2800" b="1">
              <a:solidFill>
                <a:schemeClr val="tx1"/>
              </a:solidFill>
              <a:latin typeface="Times New Roman" panose="02020603050405020304" charset="0"/>
              <a:ea typeface="+mn-ea"/>
            </a:endParaRPr>
          </a:p>
          <a:p>
            <a:pPr fontAlgn="auto">
              <a:lnSpc>
                <a:spcPct val="100000"/>
              </a:lnSpc>
              <a:spcBef>
                <a:spcPts val="0"/>
              </a:spcBef>
              <a:spcAft>
                <a:spcPts val="0"/>
              </a:spcAft>
              <a:defRPr/>
            </a:pPr>
            <a:endParaRPr lang="en-US" altLang="zh-CN" sz="2800" b="1">
              <a:solidFill>
                <a:schemeClr val="tx1"/>
              </a:solidFill>
              <a:latin typeface="Times New Roman" panose="02020603050405020304" charset="0"/>
              <a:ea typeface="+mn-ea"/>
            </a:endParaRPr>
          </a:p>
          <a:p>
            <a:pPr fontAlgn="auto">
              <a:lnSpc>
                <a:spcPct val="100000"/>
              </a:lnSpc>
              <a:spcBef>
                <a:spcPts val="0"/>
              </a:spcBef>
              <a:spcAft>
                <a:spcPts val="0"/>
              </a:spcAft>
              <a:defRPr/>
            </a:pPr>
            <a:endParaRPr lang="en-US" altLang="zh-CN" sz="2800" b="1">
              <a:solidFill>
                <a:schemeClr val="tx1"/>
              </a:solidFill>
              <a:latin typeface="Times New Roman" panose="02020603050405020304" charset="0"/>
              <a:ea typeface="+mn-ea"/>
            </a:endParaRPr>
          </a:p>
        </p:txBody>
      </p:sp>
      <p:sp>
        <p:nvSpPr>
          <p:cNvPr id="2" name="下箭头 1"/>
          <p:cNvSpPr/>
          <p:nvPr/>
        </p:nvSpPr>
        <p:spPr>
          <a:xfrm>
            <a:off x="6630670" y="3037840"/>
            <a:ext cx="195580" cy="391160"/>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文本框 2"/>
          <p:cNvSpPr txBox="1"/>
          <p:nvPr/>
        </p:nvSpPr>
        <p:spPr>
          <a:xfrm>
            <a:off x="4913630" y="3582670"/>
            <a:ext cx="4064000" cy="490220"/>
          </a:xfrm>
          <a:prstGeom prst="rect">
            <a:avLst/>
          </a:prstGeom>
        </p:spPr>
        <p:txBody>
          <a:bodyPr>
            <a:noAutofit/>
          </a:bodyPr>
          <a:p>
            <a:pPr algn="ctr"/>
            <a:r>
              <a:rPr lang="zh-CN" altLang="en-US" sz="2400" b="1">
                <a:highlight>
                  <a:srgbClr val="00FFFF"/>
                </a:highlight>
                <a:latin typeface="Times New Roman" panose="02020603050405020304" charset="0"/>
                <a:sym typeface="+mn-ea"/>
              </a:rPr>
              <a:t>激活读者的感官来营造氛围</a:t>
            </a:r>
            <a:endParaRPr lang="zh-CN" altLang="en-US" sz="2400" b="1">
              <a:solidFill>
                <a:schemeClr val="tx1"/>
              </a:solidFill>
              <a:highlight>
                <a:srgbClr val="00FFFF"/>
              </a:highlight>
              <a:latin typeface="Times New Roman" panose="02020603050405020304" charset="0"/>
              <a:ea typeface="+mn-ea"/>
            </a:endParaRPr>
          </a:p>
          <a:p>
            <a:pPr algn="l"/>
            <a:endParaRPr lang="zh-CN" altLang="en-US" sz="2400" b="1">
              <a:solidFill>
                <a:schemeClr val="tx1"/>
              </a:solidFill>
              <a:highlight>
                <a:srgbClr val="00FFFF"/>
              </a:highlight>
              <a:latin typeface="Times New Roman" panose="02020603050405020304" charset="0"/>
              <a:ea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1" presetClass="entr" presetSubtype="0" fill="hold"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2" grpId="0" bldLvl="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104775" y="1153795"/>
            <a:ext cx="4911725" cy="1189038"/>
          </a:xfrm>
          <a:prstGeom prst="rect">
            <a:avLst/>
          </a:prstGeom>
          <a:noFill/>
        </p:spPr>
        <p:txBody>
          <a:bodyPr>
            <a:spAutoFit/>
          </a:bodyPr>
          <a:p>
            <a:pPr fontAlgn="auto">
              <a:spcBef>
                <a:spcPts val="0"/>
              </a:spcBef>
              <a:spcAft>
                <a:spcPts val="0"/>
              </a:spcAft>
              <a:defRPr/>
            </a:pPr>
            <a:r>
              <a:rPr lang="en-US" altLang="zh-CN" sz="3600" b="1">
                <a:solidFill>
                  <a:schemeClr val="tx2">
                    <a:lumMod val="75000"/>
                  </a:schemeClr>
                </a:solidFill>
                <a:latin typeface="Times New Roman" panose="02020603050405020304" charset="0"/>
                <a:ea typeface="+mn-ea"/>
              </a:rPr>
              <a:t>Read for </a:t>
            </a:r>
            <a:endParaRPr lang="en-US" altLang="zh-CN" sz="3600" b="1">
              <a:solidFill>
                <a:schemeClr val="tx2">
                  <a:lumMod val="75000"/>
                </a:schemeClr>
              </a:solidFill>
              <a:latin typeface="Times New Roman" panose="02020603050405020304" charset="0"/>
              <a:ea typeface="+mn-ea"/>
            </a:endParaRPr>
          </a:p>
          <a:p>
            <a:pPr fontAlgn="auto">
              <a:spcBef>
                <a:spcPts val="0"/>
              </a:spcBef>
              <a:spcAft>
                <a:spcPts val="0"/>
              </a:spcAft>
              <a:defRPr/>
            </a:pPr>
            <a:r>
              <a:rPr lang="en-US" altLang="zh-CN" sz="3600" b="1">
                <a:solidFill>
                  <a:schemeClr val="tx2">
                    <a:lumMod val="75000"/>
                  </a:schemeClr>
                </a:solidFill>
                <a:latin typeface="Times New Roman" panose="02020603050405020304" charset="0"/>
                <a:ea typeface="+mn-ea"/>
              </a:rPr>
              <a:t>the language</a:t>
            </a:r>
            <a:endParaRPr lang="en-US" altLang="zh-CN" sz="3600" b="1">
              <a:solidFill>
                <a:schemeClr val="tx2">
                  <a:lumMod val="75000"/>
                </a:schemeClr>
              </a:solidFill>
              <a:latin typeface="Times New Roman" panose="02020603050405020304" charset="0"/>
              <a:ea typeface="+mn-ea"/>
            </a:endParaRPr>
          </a:p>
        </p:txBody>
      </p:sp>
      <p:sp>
        <p:nvSpPr>
          <p:cNvPr id="39938" name="文本框 99"/>
          <p:cNvSpPr txBox="1">
            <a:spLocks noChangeArrowheads="1"/>
          </p:cNvSpPr>
          <p:nvPr/>
        </p:nvSpPr>
        <p:spPr bwMode="auto">
          <a:xfrm>
            <a:off x="3068003" y="-317"/>
            <a:ext cx="9009062" cy="6985635"/>
          </a:xfrm>
          <a:prstGeom prst="rect">
            <a:avLst/>
          </a:prstGeom>
          <a:noFill/>
          <a:ln w="9525">
            <a:noFill/>
            <a:miter lim="800000"/>
          </a:ln>
        </p:spPr>
        <p:txBody>
          <a:bodyPr>
            <a:spAutoFit/>
          </a:bodyPr>
          <a:p>
            <a:pPr marL="0" indent="0" algn="just">
              <a:lnSpc>
                <a:spcPct val="100000"/>
              </a:lnSpc>
              <a:spcAft>
                <a:spcPts val="0"/>
              </a:spcAft>
            </a:pPr>
            <a:r>
              <a:rPr lang="zh-CN" altLang="en-US" sz="1600">
                <a:latin typeface="Times New Roman" panose="02020603050405020304" charset="0"/>
                <a:cs typeface="Times New Roman" panose="02020603050405020304" charset="0"/>
                <a:sym typeface="+mn-ea"/>
              </a:rPr>
              <a:t>阅读下面材料，根据其内容和所给段落开头语续写两段，使之构成一篇完整的短文。</a:t>
            </a:r>
            <a:endParaRPr lang="zh-CN" altLang="en-US" sz="1600">
              <a:solidFill>
                <a:schemeClr val="tx1"/>
              </a:solidFill>
              <a:latin typeface="Times New Roman" panose="02020603050405020304" charset="0"/>
              <a:cs typeface="Times New Roman" panose="02020603050405020304" charset="0"/>
            </a:endParaRPr>
          </a:p>
          <a:p>
            <a:pPr marL="0" algn="just" fontAlgn="base">
              <a:lnSpc>
                <a:spcPct val="100000"/>
              </a:lnSpc>
              <a:spcAft>
                <a:spcPts val="0"/>
              </a:spcAft>
              <a:buClrTx/>
              <a:buSzTx/>
            </a:pPr>
            <a:r>
              <a:rPr lang="en-US" altLang="zh-CN" sz="1600" b="1">
                <a:latin typeface="Times New Roman" panose="02020603050405020304" charset="0"/>
                <a:ea typeface="宋体" panose="02010600030101010101" pitchFamily="2" charset="-122"/>
                <a:sym typeface="+mn-ea"/>
              </a:rPr>
              <a:t>  Bear was not a bear. She was a big dog on the Perkinses' family farm,a woolly creature with floppy ears and paws like bedroom slippers. She protected the ducks and chickens from being eaten by foxes and raccoons(浣熊).</a:t>
            </a:r>
            <a:endParaRPr lang="en-US" altLang="zh-CN" sz="1600" b="1" spc="0">
              <a:solidFill>
                <a:schemeClr val="tx1"/>
              </a:solidFill>
              <a:latin typeface="Times New Roman" panose="02020603050405020304" charset="0"/>
              <a:ea typeface="宋体" panose="02010600030101010101" pitchFamily="2" charset="-122"/>
            </a:endParaRPr>
          </a:p>
          <a:p>
            <a:pPr marL="0" algn="just" fontAlgn="base">
              <a:lnSpc>
                <a:spcPct val="100000"/>
              </a:lnSpc>
              <a:spcAft>
                <a:spcPts val="0"/>
              </a:spcAft>
              <a:buClrTx/>
              <a:buSzTx/>
            </a:pPr>
            <a:r>
              <a:rPr lang="en-US" altLang="zh-CN" sz="1600" b="1">
                <a:latin typeface="Times New Roman" panose="02020603050405020304" charset="0"/>
                <a:ea typeface="宋体" panose="02010600030101010101" pitchFamily="2" charset="-122"/>
                <a:sym typeface="+mn-ea"/>
              </a:rPr>
              <a:t>  She guarded the children as well, watching over them as closely as she did the chickens and ducks. In winter the dog ran alongside the children as they sledded (滑雪橇) down snowy hills. In summer she swam with them in a nearby river.</a:t>
            </a:r>
            <a:endParaRPr lang="en-US" altLang="zh-CN" sz="1600" b="1" spc="0">
              <a:solidFill>
                <a:schemeClr val="tx1"/>
              </a:solidFill>
              <a:latin typeface="Times New Roman" panose="02020603050405020304" charset="0"/>
              <a:ea typeface="宋体" panose="02010600030101010101" pitchFamily="2" charset="-122"/>
            </a:endParaRPr>
          </a:p>
          <a:p>
            <a:pPr marL="0" algn="just" fontAlgn="base">
              <a:lnSpc>
                <a:spcPct val="100000"/>
              </a:lnSpc>
              <a:spcAft>
                <a:spcPts val="0"/>
              </a:spcAft>
              <a:buClrTx/>
              <a:buSzTx/>
            </a:pPr>
            <a:r>
              <a:rPr lang="en-US" altLang="zh-CN" sz="1600" b="1">
                <a:latin typeface="Times New Roman" panose="02020603050405020304" charset="0"/>
                <a:ea typeface="宋体" panose="02010600030101010101" pitchFamily="2" charset="-122"/>
                <a:sym typeface="+mn-ea"/>
              </a:rPr>
              <a:t>  Bear belonged to a breed(品种) that had long been used by Atlantic fishermen to help with their work, and it had a keen instinct for water rescue. When the children were in the river, the dog would swim in circles around them,barking when she felt they went out too far. She was the perfect farm dog—— companion, guardian, protector.</a:t>
            </a:r>
            <a:endParaRPr lang="en-US" altLang="zh-CN" sz="1600" b="1" spc="0">
              <a:solidFill>
                <a:schemeClr val="tx1"/>
              </a:solidFill>
              <a:latin typeface="Times New Roman" panose="02020603050405020304" charset="0"/>
              <a:ea typeface="宋体" panose="02010600030101010101" pitchFamily="2" charset="-122"/>
            </a:endParaRPr>
          </a:p>
          <a:p>
            <a:pPr marL="0" algn="just" fontAlgn="base">
              <a:lnSpc>
                <a:spcPct val="100000"/>
              </a:lnSpc>
              <a:spcAft>
                <a:spcPts val="0"/>
              </a:spcAft>
              <a:buClrTx/>
              <a:buSzTx/>
            </a:pPr>
            <a:r>
              <a:rPr lang="en-US" altLang="zh-CN" sz="1600" b="1">
                <a:latin typeface="Times New Roman" panose="02020603050405020304" charset="0"/>
                <a:ea typeface="宋体" panose="02010600030101010101" pitchFamily="2" charset="-122"/>
                <a:sym typeface="+mn-ea"/>
              </a:rPr>
              <a:t>  The dog's favorite among the three children was three-year-old little Mike. They often curled up together.Sometimes Bear would doze while Mike pretended to read to her. Often both were sound asleep, a tangle of dark fur,blond hair, small hands and huge paws. At bedtime, Mike saved his last hug for Bear, his“best friend”.</a:t>
            </a:r>
            <a:endParaRPr lang="en-US" altLang="zh-CN" sz="1600" b="1" spc="0">
              <a:solidFill>
                <a:schemeClr val="tx1"/>
              </a:solidFill>
              <a:latin typeface="Times New Roman" panose="02020603050405020304" charset="0"/>
              <a:ea typeface="宋体" panose="02010600030101010101" pitchFamily="2" charset="-122"/>
            </a:endParaRPr>
          </a:p>
          <a:p>
            <a:pPr marL="0" algn="just" fontAlgn="base">
              <a:lnSpc>
                <a:spcPct val="100000"/>
              </a:lnSpc>
              <a:spcAft>
                <a:spcPts val="0"/>
              </a:spcAft>
              <a:buClrTx/>
              <a:buSzTx/>
            </a:pPr>
            <a:r>
              <a:rPr lang="en-US" altLang="zh-CN" sz="1600" b="1">
                <a:latin typeface="Times New Roman" panose="02020603050405020304" charset="0"/>
                <a:ea typeface="宋体" panose="02010600030101010101" pitchFamily="2" charset="-122"/>
                <a:sym typeface="+mn-ea"/>
              </a:rPr>
              <a:t>  On a cold winter day, when their parents went out to send a parcel, eight-year-old Martha, seven-year-old Sara and Mike, went to slide on the frozen pond of their farm. Shouting happily, they slid back and forth, their boots gliding easily across the ice. They laughed as they watched Bear's attempts to stop suddenly, which would instead send her skidding beyond them. Then, tired, the three sat down on the ice, with Bear beside them. Suddenly the ice gave way under their combined weight. </a:t>
            </a:r>
            <a:endParaRPr lang="en-US" altLang="zh-CN" sz="1600" b="1" spc="0">
              <a:solidFill>
                <a:schemeClr val="tx1"/>
              </a:solidFill>
              <a:latin typeface="Times New Roman" panose="02020603050405020304" charset="0"/>
              <a:ea typeface="宋体" panose="02010600030101010101" pitchFamily="2" charset="-122"/>
            </a:endParaRPr>
          </a:p>
          <a:p>
            <a:pPr marL="0" algn="just" fontAlgn="base">
              <a:lnSpc>
                <a:spcPct val="100000"/>
              </a:lnSpc>
              <a:spcAft>
                <a:spcPts val="0"/>
              </a:spcAft>
              <a:buClrTx/>
              <a:buSzTx/>
            </a:pPr>
            <a:r>
              <a:rPr lang="en-US" altLang="zh-CN" sz="1600" b="1">
                <a:latin typeface="Times New Roman" panose="02020603050405020304" charset="0"/>
                <a:ea typeface="宋体" panose="02010600030101010101" pitchFamily="2" charset="-122"/>
                <a:sym typeface="+mn-ea"/>
              </a:rPr>
              <a:t>  As Bear jumped for shore, the three children fell into the freezing cold water. Screaming, Martha and Sarah struggled to find footing on rocks underwater. Branches from a tree nearby provided handholds, and using every bit of their strength, the two girls pulled themselves to shore.</a:t>
            </a:r>
            <a:endParaRPr lang="en-US" altLang="zh-CN" sz="1600" b="1" spc="0">
              <a:solidFill>
                <a:schemeClr val="tx1"/>
              </a:solidFill>
              <a:latin typeface="Times New Roman" panose="02020603050405020304" charset="0"/>
              <a:ea typeface="宋体" panose="02010600030101010101" pitchFamily="2" charset="-122"/>
            </a:endParaRPr>
          </a:p>
          <a:p>
            <a:pPr marL="0" algn="just" fontAlgn="base">
              <a:lnSpc>
                <a:spcPct val="100000"/>
              </a:lnSpc>
              <a:spcAft>
                <a:spcPts val="0"/>
              </a:spcAft>
              <a:buClrTx/>
              <a:buSzTx/>
            </a:pPr>
            <a:r>
              <a:rPr lang="en-US" altLang="zh-CN" sz="1600" b="1">
                <a:latin typeface="Times New Roman" panose="02020603050405020304" charset="0"/>
                <a:ea typeface="宋体" panose="02010600030101010101" pitchFamily="2" charset="-122"/>
                <a:sym typeface="+mn-ea"/>
              </a:rPr>
              <a:t>注意：(1)续写词数应为150左右：(2)请按如下格式在答题卡的相应位置作答。</a:t>
            </a:r>
            <a:endParaRPr lang="en-US" altLang="zh-CN" sz="1600" b="1" spc="0">
              <a:solidFill>
                <a:schemeClr val="tx1"/>
              </a:solidFill>
              <a:latin typeface="Times New Roman" panose="02020603050405020304" charset="0"/>
              <a:ea typeface="宋体" panose="02010600030101010101" pitchFamily="2" charset="-122"/>
            </a:endParaRPr>
          </a:p>
          <a:p>
            <a:pPr marL="0" algn="just" fontAlgn="base">
              <a:lnSpc>
                <a:spcPct val="100000"/>
              </a:lnSpc>
              <a:spcAft>
                <a:spcPts val="0"/>
              </a:spcAft>
              <a:buClrTx/>
              <a:buSzTx/>
            </a:pPr>
            <a:r>
              <a:rPr lang="en-US" altLang="zh-CN" sz="1600" b="1">
                <a:latin typeface="Times New Roman" panose="02020603050405020304" charset="0"/>
                <a:ea typeface="宋体" panose="02010600030101010101" pitchFamily="2" charset="-122"/>
                <a:sym typeface="+mn-ea"/>
              </a:rPr>
              <a:t>Paragraph 1: Looking back, they saw little Mike holding on to a broken chunk(大块) of ice, unable to crawl onto it.__________________</a:t>
            </a:r>
            <a:endParaRPr lang="en-US" altLang="zh-CN" sz="1600" b="1" spc="0">
              <a:solidFill>
                <a:schemeClr val="tx1"/>
              </a:solidFill>
              <a:latin typeface="Times New Roman" panose="02020603050405020304" charset="0"/>
              <a:ea typeface="宋体" panose="02010600030101010101" pitchFamily="2" charset="-122"/>
            </a:endParaRPr>
          </a:p>
          <a:p>
            <a:pPr marL="0" algn="just" fontAlgn="base">
              <a:lnSpc>
                <a:spcPct val="100000"/>
              </a:lnSpc>
              <a:spcAft>
                <a:spcPts val="0"/>
              </a:spcAft>
              <a:buClrTx/>
              <a:buSzTx/>
            </a:pPr>
            <a:r>
              <a:rPr lang="en-US" altLang="zh-CN" sz="1600" b="1">
                <a:latin typeface="Times New Roman" panose="02020603050405020304" charset="0"/>
                <a:ea typeface="宋体" panose="02010600030101010101" pitchFamily="2" charset="-122"/>
                <a:sym typeface="+mn-ea"/>
              </a:rPr>
              <a:t>Paragraph 2: Seeing that, Bear let out a series of woofs and jumped into the water; heading straight for Mike._________________________</a:t>
            </a:r>
            <a:endParaRPr lang="en-US" altLang="zh-CN" sz="1600" b="1">
              <a:latin typeface="Times New Roman" panose="02020603050405020304" charset="0"/>
            </a:endParaRPr>
          </a:p>
        </p:txBody>
      </p:sp>
      <p:sp>
        <p:nvSpPr>
          <p:cNvPr id="11" name="文本框 10"/>
          <p:cNvSpPr txBox="1"/>
          <p:nvPr/>
        </p:nvSpPr>
        <p:spPr>
          <a:xfrm>
            <a:off x="2779395" y="897890"/>
            <a:ext cx="8843645" cy="5450205"/>
          </a:xfrm>
          <a:prstGeom prst="rect">
            <a:avLst/>
          </a:prstGeom>
          <a:solidFill>
            <a:schemeClr val="accent1">
              <a:lumMod val="40000"/>
              <a:lumOff val="60000"/>
            </a:schemeClr>
          </a:solidFill>
        </p:spPr>
        <p:txBody>
          <a:bodyPr wrap="square">
            <a:noAutofit/>
          </a:bodyPr>
          <a:p>
            <a:pPr fontAlgn="auto">
              <a:lnSpc>
                <a:spcPct val="100000"/>
              </a:lnSpc>
              <a:spcBef>
                <a:spcPts val="0"/>
              </a:spcBef>
              <a:spcAft>
                <a:spcPts val="0"/>
              </a:spcAft>
              <a:defRPr/>
            </a:pPr>
            <a:r>
              <a:rPr lang="en-US" altLang="zh-CN" sz="3200" b="1">
                <a:solidFill>
                  <a:srgbClr val="C00000"/>
                </a:solidFill>
                <a:latin typeface="Times New Roman" panose="02020603050405020304" charset="0"/>
                <a:ea typeface="+mn-ea"/>
              </a:rPr>
              <a:t>The organization of sentences:</a:t>
            </a:r>
            <a:endParaRPr lang="en-US" altLang="zh-CN" sz="3200" b="1">
              <a:solidFill>
                <a:srgbClr val="C00000"/>
              </a:solidFill>
              <a:latin typeface="Times New Roman" panose="02020603050405020304" charset="0"/>
              <a:ea typeface="+mn-ea"/>
            </a:endParaRPr>
          </a:p>
          <a:p>
            <a:pPr fontAlgn="auto">
              <a:lnSpc>
                <a:spcPct val="130000"/>
              </a:lnSpc>
              <a:spcBef>
                <a:spcPts val="0"/>
              </a:spcBef>
              <a:spcAft>
                <a:spcPts val="0"/>
              </a:spcAft>
              <a:defRPr/>
            </a:pPr>
            <a:r>
              <a:rPr lang="en-US" altLang="zh-CN" sz="2800" b="1">
                <a:solidFill>
                  <a:schemeClr val="tx1"/>
                </a:solidFill>
                <a:highlight>
                  <a:srgbClr val="FFFF00"/>
                </a:highlight>
                <a:latin typeface="Times New Roman" panose="02020603050405020304" charset="0"/>
                <a:ea typeface="+mn-ea"/>
              </a:rPr>
              <a:t>Long Sentences</a:t>
            </a:r>
            <a:r>
              <a:rPr lang="en-US" altLang="zh-CN" sz="2800" b="1">
                <a:solidFill>
                  <a:schemeClr val="tx1"/>
                </a:solidFill>
                <a:latin typeface="Times New Roman" panose="02020603050405020304" charset="0"/>
                <a:ea typeface="+mn-ea"/>
              </a:rPr>
              <a:t> for Calm Narration and Setup</a:t>
            </a:r>
            <a:endParaRPr lang="en-US" altLang="zh-CN" sz="2800" b="1">
              <a:solidFill>
                <a:schemeClr val="tx1"/>
              </a:solidFill>
              <a:latin typeface="Times New Roman" panose="02020603050405020304" charset="0"/>
              <a:ea typeface="+mn-ea"/>
            </a:endParaRPr>
          </a:p>
          <a:p>
            <a:pPr fontAlgn="auto">
              <a:lnSpc>
                <a:spcPct val="130000"/>
              </a:lnSpc>
              <a:spcBef>
                <a:spcPts val="0"/>
              </a:spcBef>
              <a:spcAft>
                <a:spcPts val="0"/>
              </a:spcAft>
              <a:defRPr/>
            </a:pPr>
            <a:r>
              <a:rPr lang="en-US" altLang="zh-CN" sz="2800" b="1">
                <a:solidFill>
                  <a:schemeClr val="tx1"/>
                </a:solidFill>
                <a:latin typeface="Times New Roman" panose="02020603050405020304" charset="0"/>
                <a:ea typeface="+mn-ea"/>
              </a:rPr>
              <a:t> </a:t>
            </a:r>
            <a:r>
              <a:rPr lang="en-US" altLang="zh-CN" sz="2400" b="1">
                <a:solidFill>
                  <a:schemeClr val="tx1"/>
                </a:solidFill>
                <a:latin typeface="Times New Roman" panose="02020603050405020304" charset="0"/>
                <a:ea typeface="+mn-ea"/>
              </a:rPr>
              <a:t>(Bear belonged to a breed that ..., and it had a keen instinct for water rescue.)</a:t>
            </a:r>
            <a:endParaRPr lang="en-US" altLang="zh-CN" sz="2400" b="1">
              <a:solidFill>
                <a:schemeClr val="tx1"/>
              </a:solidFill>
              <a:latin typeface="Times New Roman" panose="02020603050405020304" charset="0"/>
              <a:ea typeface="+mn-ea"/>
            </a:endParaRPr>
          </a:p>
          <a:p>
            <a:pPr fontAlgn="auto">
              <a:lnSpc>
                <a:spcPct val="130000"/>
              </a:lnSpc>
              <a:spcBef>
                <a:spcPts val="0"/>
              </a:spcBef>
              <a:spcAft>
                <a:spcPts val="0"/>
              </a:spcAft>
              <a:defRPr/>
            </a:pPr>
            <a:r>
              <a:rPr lang="en-US" altLang="zh-CN" sz="2400" b="1">
                <a:solidFill>
                  <a:schemeClr val="tx1"/>
                </a:solidFill>
                <a:highlight>
                  <a:srgbClr val="FFFF00"/>
                </a:highlight>
                <a:latin typeface="Times New Roman" panose="02020603050405020304" charset="0"/>
                <a:ea typeface="+mn-ea"/>
              </a:rPr>
              <a:t>Short Sentences </a:t>
            </a:r>
            <a:r>
              <a:rPr lang="en-US" altLang="zh-CN" sz="2400" b="1">
                <a:solidFill>
                  <a:schemeClr val="tx1"/>
                </a:solidFill>
                <a:latin typeface="Times New Roman" panose="02020603050405020304" charset="0"/>
                <a:ea typeface="+mn-ea"/>
              </a:rPr>
              <a:t>to Create Suddenness and Tension:</a:t>
            </a:r>
            <a:endParaRPr lang="en-US" altLang="zh-CN" sz="2400" b="1">
              <a:solidFill>
                <a:schemeClr val="tx1"/>
              </a:solidFill>
              <a:latin typeface="Times New Roman" panose="02020603050405020304" charset="0"/>
              <a:ea typeface="+mn-ea"/>
            </a:endParaRPr>
          </a:p>
          <a:p>
            <a:pPr fontAlgn="auto">
              <a:lnSpc>
                <a:spcPct val="130000"/>
              </a:lnSpc>
              <a:spcBef>
                <a:spcPts val="0"/>
              </a:spcBef>
              <a:spcAft>
                <a:spcPts val="0"/>
              </a:spcAft>
              <a:defRPr/>
            </a:pPr>
            <a:r>
              <a:rPr lang="en-US" altLang="zh-CN" sz="2400" b="1">
                <a:solidFill>
                  <a:schemeClr val="tx1"/>
                </a:solidFill>
                <a:latin typeface="Times New Roman" panose="02020603050405020304" charset="0"/>
                <a:ea typeface="+mn-ea"/>
              </a:rPr>
              <a:t>(Suddenly the ice gave way under their combined weight.</a:t>
            </a:r>
            <a:endParaRPr lang="en-US" altLang="zh-CN" sz="2400" b="1">
              <a:solidFill>
                <a:schemeClr val="tx1"/>
              </a:solidFill>
              <a:latin typeface="Times New Roman" panose="02020603050405020304" charset="0"/>
              <a:ea typeface="+mn-ea"/>
            </a:endParaRPr>
          </a:p>
          <a:p>
            <a:pPr fontAlgn="auto">
              <a:lnSpc>
                <a:spcPct val="130000"/>
              </a:lnSpc>
              <a:spcBef>
                <a:spcPts val="0"/>
              </a:spcBef>
              <a:spcAft>
                <a:spcPts val="0"/>
              </a:spcAft>
              <a:defRPr/>
            </a:pPr>
            <a:r>
              <a:rPr lang="en-US" altLang="zh-CN" sz="2400" b="1">
                <a:solidFill>
                  <a:schemeClr val="tx1"/>
                </a:solidFill>
                <a:latin typeface="Times New Roman" panose="02020603050405020304" charset="0"/>
                <a:ea typeface="+mn-ea"/>
              </a:rPr>
              <a:t>Screaming, Martha and Sarah struggled to find footing on rocks underwater.)</a:t>
            </a:r>
            <a:endParaRPr lang="en-US" altLang="zh-CN" sz="2400" b="1">
              <a:solidFill>
                <a:schemeClr val="tx1"/>
              </a:solidFill>
              <a:latin typeface="Times New Roman" panose="02020603050405020304" charset="0"/>
              <a:ea typeface="+mn-ea"/>
            </a:endParaRPr>
          </a:p>
          <a:p>
            <a:pPr fontAlgn="auto">
              <a:lnSpc>
                <a:spcPct val="130000"/>
              </a:lnSpc>
              <a:spcBef>
                <a:spcPts val="0"/>
              </a:spcBef>
              <a:spcAft>
                <a:spcPts val="0"/>
              </a:spcAft>
              <a:defRPr/>
            </a:pPr>
            <a:endParaRPr lang="en-US" altLang="zh-CN" sz="2400" b="1">
              <a:solidFill>
                <a:schemeClr val="tx1"/>
              </a:solidFill>
              <a:latin typeface="Times New Roman" panose="02020603050405020304" charset="0"/>
              <a:ea typeface="+mn-ea"/>
            </a:endParaRPr>
          </a:p>
          <a:p>
            <a:pPr fontAlgn="auto">
              <a:lnSpc>
                <a:spcPct val="100000"/>
              </a:lnSpc>
              <a:spcBef>
                <a:spcPts val="0"/>
              </a:spcBef>
              <a:spcAft>
                <a:spcPts val="0"/>
              </a:spcAft>
              <a:defRPr/>
            </a:pPr>
            <a:endParaRPr lang="en-US" altLang="zh-CN" sz="2800" b="1">
              <a:solidFill>
                <a:schemeClr val="tx1"/>
              </a:solidFill>
              <a:latin typeface="Times New Roman" panose="02020603050405020304" charset="0"/>
              <a:ea typeface="+mn-ea"/>
            </a:endParaRPr>
          </a:p>
          <a:p>
            <a:pPr fontAlgn="auto">
              <a:lnSpc>
                <a:spcPct val="100000"/>
              </a:lnSpc>
              <a:spcBef>
                <a:spcPts val="0"/>
              </a:spcBef>
              <a:spcAft>
                <a:spcPts val="0"/>
              </a:spcAft>
              <a:defRPr/>
            </a:pPr>
            <a:endParaRPr lang="en-US" altLang="zh-CN" sz="2800" b="1">
              <a:solidFill>
                <a:schemeClr val="tx1"/>
              </a:solidFill>
              <a:latin typeface="Times New Roman" panose="02020603050405020304" charset="0"/>
              <a:ea typeface="+mn-ea"/>
            </a:endParaRPr>
          </a:p>
          <a:p>
            <a:pPr fontAlgn="auto">
              <a:lnSpc>
                <a:spcPct val="100000"/>
              </a:lnSpc>
              <a:spcBef>
                <a:spcPts val="0"/>
              </a:spcBef>
              <a:spcAft>
                <a:spcPts val="0"/>
              </a:spcAft>
              <a:defRPr/>
            </a:pPr>
            <a:endParaRPr lang="en-US" altLang="zh-CN" sz="2800" b="1">
              <a:solidFill>
                <a:schemeClr val="tx1"/>
              </a:solidFill>
              <a:latin typeface="Times New Roman" panose="02020603050405020304" charset="0"/>
              <a:ea typeface="+mn-ea"/>
            </a:endParaRPr>
          </a:p>
        </p:txBody>
      </p:sp>
      <p:sp>
        <p:nvSpPr>
          <p:cNvPr id="2" name="下箭头 1"/>
          <p:cNvSpPr/>
          <p:nvPr/>
        </p:nvSpPr>
        <p:spPr>
          <a:xfrm>
            <a:off x="6630670" y="4848860"/>
            <a:ext cx="195580" cy="391160"/>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文本框 2"/>
          <p:cNvSpPr txBox="1"/>
          <p:nvPr/>
        </p:nvSpPr>
        <p:spPr>
          <a:xfrm>
            <a:off x="4305300" y="5435600"/>
            <a:ext cx="5288915" cy="490220"/>
          </a:xfrm>
          <a:prstGeom prst="rect">
            <a:avLst/>
          </a:prstGeom>
        </p:spPr>
        <p:txBody>
          <a:bodyPr>
            <a:noAutofit/>
          </a:bodyPr>
          <a:p>
            <a:pPr algn="ctr"/>
            <a:r>
              <a:rPr lang="zh-CN" altLang="en-US" sz="2400" b="1">
                <a:solidFill>
                  <a:schemeClr val="tx1"/>
                </a:solidFill>
                <a:highlight>
                  <a:srgbClr val="00FFFF"/>
                </a:highlight>
                <a:latin typeface="Times New Roman" panose="02020603050405020304" charset="0"/>
                <a:ea typeface="+mn-ea"/>
              </a:rPr>
              <a:t>用句式控制叙事节奏，张弛有度</a:t>
            </a:r>
            <a:endParaRPr lang="zh-CN" altLang="en-US" sz="2400" b="1">
              <a:solidFill>
                <a:schemeClr val="tx1"/>
              </a:solidFill>
              <a:highlight>
                <a:srgbClr val="00FFFF"/>
              </a:highlight>
              <a:latin typeface="Times New Roman" panose="02020603050405020304" charset="0"/>
              <a:ea typeface="+mn-ea"/>
            </a:endParaRPr>
          </a:p>
          <a:p>
            <a:pPr algn="l"/>
            <a:endParaRPr lang="zh-CN" altLang="en-US" sz="2400" b="1">
              <a:solidFill>
                <a:schemeClr val="tx1"/>
              </a:solidFill>
              <a:highlight>
                <a:srgbClr val="00FFFF"/>
              </a:highlight>
              <a:latin typeface="Times New Roman" panose="02020603050405020304" charset="0"/>
              <a:ea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1" presetClass="entr" presetSubtype="0" fill="hold"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2" grpId="0" bldLvl="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92088" y="84138"/>
            <a:ext cx="4652962" cy="612775"/>
          </a:xfrm>
          <a:prstGeom prst="rect">
            <a:avLst/>
          </a:prstGeom>
          <a:noFill/>
        </p:spPr>
        <p:txBody>
          <a:bodyPr wrap="none">
            <a:spAutoFit/>
          </a:bodyPr>
          <a:lstStyle/>
          <a:p>
            <a:pPr fontAlgn="auto">
              <a:spcBef>
                <a:spcPts val="0"/>
              </a:spcBef>
              <a:spcAft>
                <a:spcPts val="0"/>
              </a:spcAft>
              <a:defRPr/>
            </a:pPr>
            <a:r>
              <a:rPr lang="zh-CN" altLang="en-US" sz="3200" b="1">
                <a:solidFill>
                  <a:srgbClr val="C00000"/>
                </a:solidFill>
                <a:latin typeface="+中文标题" charset="0"/>
                <a:ea typeface="+mj-ea"/>
                <a:sym typeface="+mn-ea"/>
              </a:rPr>
              <a:t>二、由读到写的思维能力</a:t>
            </a:r>
            <a:endParaRPr lang="zh-CN" altLang="en-US" sz="3200">
              <a:latin typeface="+mn-lt"/>
              <a:ea typeface="+mn-ea"/>
            </a:endParaRPr>
          </a:p>
        </p:txBody>
      </p:sp>
      <p:sp>
        <p:nvSpPr>
          <p:cNvPr id="6" name="文本框 5"/>
          <p:cNvSpPr txBox="1"/>
          <p:nvPr/>
        </p:nvSpPr>
        <p:spPr>
          <a:xfrm>
            <a:off x="1041400" y="696913"/>
            <a:ext cx="8212138" cy="829945"/>
          </a:xfrm>
          <a:prstGeom prst="rect">
            <a:avLst/>
          </a:prstGeom>
          <a:noFill/>
        </p:spPr>
        <p:txBody>
          <a:bodyPr>
            <a:spAutoFit/>
          </a:bodyPr>
          <a:lstStyle/>
          <a:p>
            <a:pPr fontAlgn="auto">
              <a:spcBef>
                <a:spcPts val="0"/>
              </a:spcBef>
              <a:spcAft>
                <a:spcPts val="0"/>
              </a:spcAft>
              <a:defRPr/>
            </a:pPr>
            <a:r>
              <a:rPr lang="zh-CN" altLang="en-US" sz="2400" b="1">
                <a:solidFill>
                  <a:schemeClr val="tx2">
                    <a:lumMod val="75000"/>
                  </a:schemeClr>
                </a:solidFill>
                <a:latin typeface="+中文正文" charset="0"/>
                <a:ea typeface="+mn-ea"/>
              </a:rPr>
              <a:t>细读两段续写的开头语，理顺续写段落的逻辑关系；</a:t>
            </a:r>
            <a:endParaRPr lang="zh-CN" altLang="en-US" sz="2400" b="1">
              <a:solidFill>
                <a:schemeClr val="tx2">
                  <a:lumMod val="75000"/>
                </a:schemeClr>
              </a:solidFill>
              <a:latin typeface="+中文正文" charset="0"/>
              <a:ea typeface="+mn-ea"/>
            </a:endParaRPr>
          </a:p>
          <a:p>
            <a:pPr fontAlgn="auto">
              <a:spcBef>
                <a:spcPts val="0"/>
              </a:spcBef>
              <a:spcAft>
                <a:spcPts val="0"/>
              </a:spcAft>
              <a:defRPr/>
            </a:pPr>
            <a:endParaRPr lang="zh-CN" altLang="en-US" sz="2400" b="1">
              <a:solidFill>
                <a:schemeClr val="tx2">
                  <a:lumMod val="75000"/>
                </a:schemeClr>
              </a:solidFill>
              <a:latin typeface="+中文正文" charset="0"/>
              <a:ea typeface="+mn-ea"/>
            </a:endParaRPr>
          </a:p>
        </p:txBody>
      </p:sp>
      <p:sp>
        <p:nvSpPr>
          <p:cNvPr id="7" name="文本框 6"/>
          <p:cNvSpPr txBox="1"/>
          <p:nvPr/>
        </p:nvSpPr>
        <p:spPr>
          <a:xfrm>
            <a:off x="191770" y="1159510"/>
            <a:ext cx="11661140" cy="5174615"/>
          </a:xfrm>
          <a:prstGeom prst="rect">
            <a:avLst/>
          </a:prstGeom>
          <a:noFill/>
        </p:spPr>
        <p:txBody>
          <a:bodyPr wrap="square">
            <a:spAutoFit/>
          </a:bodyPr>
          <a:lstStyle/>
          <a:p>
            <a:pPr fontAlgn="auto">
              <a:lnSpc>
                <a:spcPct val="100000"/>
              </a:lnSpc>
              <a:spcBef>
                <a:spcPts val="0"/>
              </a:spcBef>
              <a:spcAft>
                <a:spcPts val="0"/>
              </a:spcAft>
              <a:defRPr/>
            </a:pPr>
            <a:r>
              <a:rPr lang="en-US" altLang="zh-CN" sz="2800" b="1">
                <a:latin typeface="Times New Roman" panose="02020603050405020304" charset="0"/>
                <a:ea typeface="宋体" panose="02010600030101010101" pitchFamily="2" charset="-122"/>
                <a:sym typeface="+mn-ea"/>
              </a:rPr>
              <a:t>Para. 1:    Looking back, they saw little Mike holding on to a broken chunk(</a:t>
            </a:r>
            <a:r>
              <a:rPr lang="zh-CN" altLang="en-US" sz="2800" b="1">
                <a:latin typeface="Times New Roman" panose="02020603050405020304" charset="0"/>
                <a:ea typeface="宋体" panose="02010600030101010101" pitchFamily="2" charset="-122"/>
                <a:sym typeface="+mn-ea"/>
              </a:rPr>
              <a:t>大块</a:t>
            </a:r>
            <a:r>
              <a:rPr lang="en-US" altLang="zh-CN" sz="2800" b="1">
                <a:latin typeface="Times New Roman" panose="02020603050405020304" charset="0"/>
                <a:ea typeface="宋体" panose="02010600030101010101" pitchFamily="2" charset="-122"/>
                <a:sym typeface="+mn-ea"/>
              </a:rPr>
              <a:t>) of ice, unable to crawl onto it. </a:t>
            </a:r>
            <a:endParaRPr lang="en-US" altLang="zh-CN" sz="2800" b="1">
              <a:latin typeface="Times New Roman" panose="02020603050405020304" charset="0"/>
              <a:ea typeface="宋体" panose="02010600030101010101" pitchFamily="2" charset="-122"/>
              <a:sym typeface="+mn-ea"/>
            </a:endParaRPr>
          </a:p>
          <a:p>
            <a:pPr fontAlgn="auto">
              <a:spcBef>
                <a:spcPts val="0"/>
              </a:spcBef>
              <a:spcAft>
                <a:spcPts val="0"/>
              </a:spcAft>
              <a:defRPr/>
            </a:pPr>
            <a:r>
              <a:rPr lang="en-US" altLang="zh-CN" sz="2800" b="1">
                <a:latin typeface="Times New Roman" panose="02020603050405020304" charset="0"/>
                <a:ea typeface="宋体" panose="02010600030101010101" pitchFamily="2" charset="-122"/>
                <a:sym typeface="+mn-ea"/>
              </a:rPr>
              <a:t>                  </a:t>
            </a:r>
            <a:r>
              <a:rPr lang="en-US" altLang="zh-CN" sz="2800" b="1">
                <a:solidFill>
                  <a:schemeClr val="tx2">
                    <a:lumMod val="75000"/>
                  </a:schemeClr>
                </a:solidFill>
                <a:latin typeface="Times New Roman" panose="02020603050405020304" charset="0"/>
                <a:ea typeface="宋体" panose="02010600030101010101" pitchFamily="2" charset="-122"/>
                <a:sym typeface="+mn-ea"/>
              </a:rPr>
              <a:t>What was the immediate reaction of Martha and Sara?</a:t>
            </a:r>
            <a:endParaRPr lang="en-US" altLang="zh-CN" sz="2800" b="1">
              <a:solidFill>
                <a:schemeClr val="tx2">
                  <a:lumMod val="75000"/>
                </a:schemeClr>
              </a:solidFill>
              <a:latin typeface="Times New Roman" panose="02020603050405020304" charset="0"/>
              <a:ea typeface="宋体" panose="02010600030101010101" pitchFamily="2" charset="-122"/>
              <a:sym typeface="+mn-ea"/>
            </a:endParaRPr>
          </a:p>
          <a:p>
            <a:pPr fontAlgn="auto">
              <a:spcBef>
                <a:spcPts val="0"/>
              </a:spcBef>
              <a:spcAft>
                <a:spcPts val="0"/>
              </a:spcAft>
              <a:defRPr/>
            </a:pPr>
            <a:r>
              <a:rPr lang="en-US" altLang="zh-CN" sz="2800" b="1">
                <a:solidFill>
                  <a:schemeClr val="tx2">
                    <a:lumMod val="75000"/>
                  </a:schemeClr>
                </a:solidFill>
                <a:latin typeface="Times New Roman" panose="02020603050405020304" charset="0"/>
                <a:ea typeface="宋体" panose="02010600030101010101" pitchFamily="2" charset="-122"/>
                <a:sym typeface="+mn-ea"/>
              </a:rPr>
              <a:t>                  What was Mike's condition? </a:t>
            </a:r>
            <a:endParaRPr lang="en-US" altLang="zh-CN" sz="2800" b="1">
              <a:solidFill>
                <a:schemeClr val="tx2">
                  <a:lumMod val="75000"/>
                </a:schemeClr>
              </a:solidFill>
              <a:latin typeface="Times New Roman" panose="02020603050405020304" charset="0"/>
              <a:ea typeface="宋体" panose="02010600030101010101" pitchFamily="2" charset="-122"/>
              <a:sym typeface="+mn-ea"/>
            </a:endParaRPr>
          </a:p>
          <a:p>
            <a:pPr fontAlgn="auto">
              <a:spcBef>
                <a:spcPts val="0"/>
              </a:spcBef>
              <a:spcAft>
                <a:spcPts val="0"/>
              </a:spcAft>
              <a:defRPr/>
            </a:pPr>
            <a:r>
              <a:rPr lang="en-US" altLang="zh-CN" sz="2800" b="1">
                <a:solidFill>
                  <a:schemeClr val="tx2">
                    <a:lumMod val="75000"/>
                  </a:schemeClr>
                </a:solidFill>
                <a:latin typeface="Times New Roman" panose="02020603050405020304" charset="0"/>
                <a:ea typeface="宋体" panose="02010600030101010101" pitchFamily="2" charset="-122"/>
                <a:sym typeface="+mn-ea"/>
              </a:rPr>
              <a:t>                  What was Bear doing at this exact moment? </a:t>
            </a:r>
            <a:endParaRPr lang="en-US" altLang="zh-CN" sz="2800" b="1">
              <a:solidFill>
                <a:schemeClr val="tx2">
                  <a:lumMod val="75000"/>
                </a:schemeClr>
              </a:solidFill>
              <a:latin typeface="Times New Roman" panose="02020603050405020304" charset="0"/>
              <a:ea typeface="宋体" panose="02010600030101010101" pitchFamily="2" charset="-122"/>
              <a:sym typeface="+mn-ea"/>
            </a:endParaRPr>
          </a:p>
          <a:p>
            <a:pPr fontAlgn="auto">
              <a:spcBef>
                <a:spcPts val="0"/>
              </a:spcBef>
              <a:spcAft>
                <a:spcPts val="0"/>
              </a:spcAft>
              <a:defRPr/>
            </a:pPr>
            <a:r>
              <a:rPr lang="en-US" altLang="zh-CN" sz="2800" b="1">
                <a:solidFill>
                  <a:schemeClr val="tx2">
                    <a:lumMod val="75000"/>
                  </a:schemeClr>
                </a:solidFill>
                <a:latin typeface="Times New Roman" panose="02020603050405020304" charset="0"/>
                <a:ea typeface="宋体" panose="02010600030101010101" pitchFamily="2" charset="-122"/>
                <a:sym typeface="+mn-ea"/>
              </a:rPr>
              <a:t>                  What was the overall atmosphere?</a:t>
            </a:r>
            <a:endParaRPr lang="en-US" altLang="zh-CN" sz="2800" b="1">
              <a:solidFill>
                <a:schemeClr val="tx2">
                  <a:lumMod val="75000"/>
                </a:schemeClr>
              </a:solidFill>
              <a:latin typeface="Times New Roman" panose="02020603050405020304" charset="0"/>
              <a:ea typeface="宋体" panose="02010600030101010101" pitchFamily="2" charset="-122"/>
              <a:sym typeface="+mn-ea"/>
            </a:endParaRPr>
          </a:p>
          <a:p>
            <a:pPr fontAlgn="auto">
              <a:lnSpc>
                <a:spcPct val="90000"/>
              </a:lnSpc>
              <a:spcBef>
                <a:spcPts val="0"/>
              </a:spcBef>
              <a:spcAft>
                <a:spcPts val="0"/>
              </a:spcAft>
              <a:defRPr/>
            </a:pPr>
            <a:r>
              <a:rPr lang="en-US" altLang="zh-CN" sz="2800" b="1">
                <a:latin typeface="Times New Roman" panose="02020603050405020304" charset="0"/>
                <a:ea typeface="宋体" panose="02010600030101010101" pitchFamily="2" charset="-122"/>
                <a:sym typeface="+mn-ea"/>
              </a:rPr>
              <a:t>Para. 2:    Seeing that, Bear let out a series of woofs and jumped into the water; heading straight for Mike.</a:t>
            </a:r>
            <a:endParaRPr lang="en-US" altLang="zh-CN" sz="2800" b="1">
              <a:latin typeface="Times New Roman" panose="02020603050405020304" charset="0"/>
              <a:ea typeface="宋体" panose="02010600030101010101" pitchFamily="2" charset="-122"/>
              <a:sym typeface="+mn-ea"/>
            </a:endParaRPr>
          </a:p>
          <a:p>
            <a:pPr fontAlgn="auto">
              <a:spcBef>
                <a:spcPts val="0"/>
              </a:spcBef>
              <a:spcAft>
                <a:spcPts val="0"/>
              </a:spcAft>
              <a:defRPr/>
            </a:pPr>
            <a:r>
              <a:rPr lang="zh-CN" altLang="en-US" sz="2800">
                <a:latin typeface="+mn-lt"/>
                <a:ea typeface="+mn-ea"/>
              </a:rPr>
              <a:t>                 </a:t>
            </a:r>
            <a:r>
              <a:rPr lang="en-US" altLang="zh-CN" sz="2800" b="1">
                <a:solidFill>
                  <a:schemeClr val="tx2">
                    <a:lumMod val="75000"/>
                  </a:schemeClr>
                </a:solidFill>
                <a:latin typeface="Times New Roman" panose="02020603050405020304" charset="0"/>
                <a:ea typeface="+mn-ea"/>
              </a:rPr>
              <a:t>How did Bear rescue Mike? </a:t>
            </a:r>
            <a:endParaRPr lang="en-US" altLang="zh-CN" sz="2800" b="1">
              <a:solidFill>
                <a:schemeClr val="tx2">
                  <a:lumMod val="75000"/>
                </a:schemeClr>
              </a:solidFill>
              <a:latin typeface="Times New Roman" panose="02020603050405020304" charset="0"/>
              <a:ea typeface="+mn-ea"/>
            </a:endParaRPr>
          </a:p>
          <a:p>
            <a:pPr fontAlgn="auto">
              <a:spcBef>
                <a:spcPts val="0"/>
              </a:spcBef>
              <a:spcAft>
                <a:spcPts val="0"/>
              </a:spcAft>
              <a:defRPr/>
            </a:pPr>
            <a:r>
              <a:rPr lang="en-US" altLang="zh-CN" sz="2800" b="1">
                <a:solidFill>
                  <a:schemeClr val="tx2">
                    <a:lumMod val="75000"/>
                  </a:schemeClr>
                </a:solidFill>
                <a:latin typeface="Times New Roman" panose="02020603050405020304" charset="0"/>
                <a:ea typeface="+mn-ea"/>
              </a:rPr>
              <a:t>                  How did Mike react to Bear's arrival?</a:t>
            </a:r>
            <a:endParaRPr lang="en-US" altLang="zh-CN" sz="2800" b="1">
              <a:solidFill>
                <a:schemeClr val="tx2">
                  <a:lumMod val="75000"/>
                </a:schemeClr>
              </a:solidFill>
              <a:latin typeface="Times New Roman" panose="02020603050405020304" charset="0"/>
              <a:ea typeface="+mn-ea"/>
            </a:endParaRPr>
          </a:p>
          <a:p>
            <a:pPr fontAlgn="auto">
              <a:spcBef>
                <a:spcPts val="0"/>
              </a:spcBef>
              <a:spcAft>
                <a:spcPts val="0"/>
              </a:spcAft>
              <a:defRPr/>
            </a:pPr>
            <a:r>
              <a:rPr lang="en-US" altLang="zh-CN" sz="2800" b="1">
                <a:solidFill>
                  <a:schemeClr val="tx2">
                    <a:lumMod val="75000"/>
                  </a:schemeClr>
                </a:solidFill>
                <a:latin typeface="Times New Roman" panose="02020603050405020304" charset="0"/>
                <a:ea typeface="+mn-ea"/>
              </a:rPr>
              <a:t>                  What was the journey back to shore like? </a:t>
            </a:r>
            <a:endParaRPr lang="en-US" altLang="zh-CN" sz="2800" b="1">
              <a:solidFill>
                <a:schemeClr val="tx2">
                  <a:lumMod val="75000"/>
                </a:schemeClr>
              </a:solidFill>
              <a:latin typeface="Times New Roman" panose="02020603050405020304" charset="0"/>
              <a:ea typeface="+mn-ea"/>
            </a:endParaRPr>
          </a:p>
          <a:p>
            <a:pPr fontAlgn="auto">
              <a:spcBef>
                <a:spcPts val="0"/>
              </a:spcBef>
              <a:spcAft>
                <a:spcPts val="0"/>
              </a:spcAft>
              <a:defRPr/>
            </a:pPr>
            <a:r>
              <a:rPr lang="en-US" altLang="zh-CN" sz="2800" b="1">
                <a:solidFill>
                  <a:schemeClr val="tx2">
                    <a:lumMod val="75000"/>
                  </a:schemeClr>
                </a:solidFill>
                <a:latin typeface="Times New Roman" panose="02020603050405020304" charset="0"/>
                <a:ea typeface="+mn-ea"/>
              </a:rPr>
              <a:t>                  What happened immediately after they reached safety?</a:t>
            </a:r>
            <a:endParaRPr lang="en-US" altLang="zh-CN" sz="2800" b="1">
              <a:solidFill>
                <a:schemeClr val="tx2">
                  <a:lumMod val="75000"/>
                </a:schemeClr>
              </a:solidFill>
              <a:latin typeface="Times New Roman" panose="02020603050405020304" charset="0"/>
              <a:ea typeface="+mn-ea"/>
            </a:endParaRPr>
          </a:p>
        </p:txBody>
      </p:sp>
      <p:sp>
        <p:nvSpPr>
          <p:cNvPr id="2" name="椭圆 1"/>
          <p:cNvSpPr/>
          <p:nvPr/>
        </p:nvSpPr>
        <p:spPr>
          <a:xfrm>
            <a:off x="1811020" y="1069975"/>
            <a:ext cx="3665855" cy="741680"/>
          </a:xfrm>
          <a:prstGeom prst="ellipse">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文本框 2"/>
          <p:cNvSpPr txBox="1"/>
          <p:nvPr/>
        </p:nvSpPr>
        <p:spPr>
          <a:xfrm>
            <a:off x="4285050" y="425505"/>
            <a:ext cx="4064000" cy="521970"/>
          </a:xfrm>
          <a:prstGeom prst="rect">
            <a:avLst/>
          </a:prstGeom>
          <a:solidFill>
            <a:schemeClr val="accent3">
              <a:lumMod val="40000"/>
              <a:lumOff val="60000"/>
            </a:schemeClr>
          </a:solidFill>
        </p:spPr>
        <p:txBody>
          <a:bodyPr>
            <a:spAutoFit/>
          </a:bodyPr>
          <a:p>
            <a:pPr algn="ctr"/>
            <a:r>
              <a:rPr lang="en-US" altLang="zh-CN" sz="2800">
                <a:latin typeface="Arial" panose="020B0604020202020204" pitchFamily="34" charset="0"/>
                <a:ea typeface="微软雅黑" panose="020B0503020204020204" charset="-122"/>
              </a:rPr>
              <a:t>The girls’ perspective</a:t>
            </a:r>
            <a:endParaRPr lang="en-US" altLang="zh-CN" sz="2800">
              <a:latin typeface="Arial" panose="020B0604020202020204" pitchFamily="34" charset="0"/>
              <a:ea typeface="微软雅黑" panose="020B0503020204020204" charset="-122"/>
            </a:endParaRPr>
          </a:p>
        </p:txBody>
      </p:sp>
      <p:sp>
        <p:nvSpPr>
          <p:cNvPr id="8" name="椭圆 7"/>
          <p:cNvSpPr/>
          <p:nvPr/>
        </p:nvSpPr>
        <p:spPr>
          <a:xfrm>
            <a:off x="1597660" y="3606165"/>
            <a:ext cx="3665855" cy="741680"/>
          </a:xfrm>
          <a:prstGeom prst="ellipse">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文本框 8"/>
          <p:cNvSpPr txBox="1"/>
          <p:nvPr/>
        </p:nvSpPr>
        <p:spPr>
          <a:xfrm>
            <a:off x="7171125" y="4216455"/>
            <a:ext cx="4064000" cy="521970"/>
          </a:xfrm>
          <a:prstGeom prst="rect">
            <a:avLst/>
          </a:prstGeom>
          <a:solidFill>
            <a:schemeClr val="accent3">
              <a:lumMod val="40000"/>
              <a:lumOff val="60000"/>
            </a:schemeClr>
          </a:solidFill>
        </p:spPr>
        <p:txBody>
          <a:bodyPr>
            <a:spAutoFit/>
          </a:bodyPr>
          <a:p>
            <a:pPr algn="ctr"/>
            <a:r>
              <a:rPr lang="en-US" altLang="zh-CN" sz="2800">
                <a:latin typeface="Arial" panose="020B0604020202020204" pitchFamily="34" charset="0"/>
                <a:ea typeface="微软雅黑" panose="020B0503020204020204" charset="-122"/>
              </a:rPr>
              <a:t>Bear’s perspective</a:t>
            </a:r>
            <a:endParaRPr lang="en-US" altLang="zh-CN" sz="2800">
              <a:latin typeface="Arial" panose="020B0604020202020204" pitchFamily="34" charset="0"/>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blinds(horizontal)">
                                      <p:cBhvr>
                                        <p:cTn id="30" dur="500"/>
                                        <p:tgtEl>
                                          <p:spTgt spid="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Effect transition="in" filter="blinds(horizontal)">
                                      <p:cBhvr>
                                        <p:cTn id="35" dur="500"/>
                                        <p:tgtEl>
                                          <p:spTgt spid="7">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7">
                                            <p:txEl>
                                              <p:pRg st="3" end="3"/>
                                            </p:txEl>
                                          </p:spTgt>
                                        </p:tgtEl>
                                        <p:attrNameLst>
                                          <p:attrName>style.visibility</p:attrName>
                                        </p:attrNameLst>
                                      </p:cBhvr>
                                      <p:to>
                                        <p:strVal val="visible"/>
                                      </p:to>
                                    </p:set>
                                    <p:animEffect transition="in" filter="blinds(horizontal)">
                                      <p:cBhvr>
                                        <p:cTn id="40" dur="500"/>
                                        <p:tgtEl>
                                          <p:spTgt spid="7">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7">
                                            <p:txEl>
                                              <p:pRg st="4" end="4"/>
                                            </p:txEl>
                                          </p:spTgt>
                                        </p:tgtEl>
                                        <p:attrNameLst>
                                          <p:attrName>style.visibility</p:attrName>
                                        </p:attrNameLst>
                                      </p:cBhvr>
                                      <p:to>
                                        <p:strVal val="visible"/>
                                      </p:to>
                                    </p:set>
                                    <p:animEffect transition="in" filter="blinds(horizontal)">
                                      <p:cBhvr>
                                        <p:cTn id="45" dur="500"/>
                                        <p:tgtEl>
                                          <p:spTgt spid="7">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7">
                                            <p:txEl>
                                              <p:pRg st="5" end="5"/>
                                            </p:txEl>
                                          </p:spTgt>
                                        </p:tgtEl>
                                        <p:attrNameLst>
                                          <p:attrName>style.visibility</p:attrName>
                                        </p:attrNameLst>
                                      </p:cBhvr>
                                      <p:to>
                                        <p:strVal val="visible"/>
                                      </p:to>
                                    </p:set>
                                    <p:animEffect transition="in" filter="blinds(horizontal)">
                                      <p:cBhvr>
                                        <p:cTn id="50" dur="500"/>
                                        <p:tgtEl>
                                          <p:spTgt spid="7">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7">
                                            <p:txEl>
                                              <p:pRg st="6" end="6"/>
                                            </p:txEl>
                                          </p:spTgt>
                                        </p:tgtEl>
                                        <p:attrNameLst>
                                          <p:attrName>style.visibility</p:attrName>
                                        </p:attrNameLst>
                                      </p:cBhvr>
                                      <p:to>
                                        <p:strVal val="visible"/>
                                      </p:to>
                                    </p:set>
                                    <p:animEffect transition="in" filter="blinds(horizontal)">
                                      <p:cBhvr>
                                        <p:cTn id="63" dur="500"/>
                                        <p:tgtEl>
                                          <p:spTgt spid="7">
                                            <p:txEl>
                                              <p:pRg st="6" end="6"/>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7">
                                            <p:txEl>
                                              <p:pRg st="7" end="7"/>
                                            </p:txEl>
                                          </p:spTgt>
                                        </p:tgtEl>
                                        <p:attrNameLst>
                                          <p:attrName>style.visibility</p:attrName>
                                        </p:attrNameLst>
                                      </p:cBhvr>
                                      <p:to>
                                        <p:strVal val="visible"/>
                                      </p:to>
                                    </p:set>
                                    <p:animEffect transition="in" filter="blinds(horizontal)">
                                      <p:cBhvr>
                                        <p:cTn id="68" dur="500"/>
                                        <p:tgtEl>
                                          <p:spTgt spid="7">
                                            <p:txEl>
                                              <p:pRg st="7" end="7"/>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7">
                                            <p:txEl>
                                              <p:pRg st="8" end="8"/>
                                            </p:txEl>
                                          </p:spTgt>
                                        </p:tgtEl>
                                        <p:attrNameLst>
                                          <p:attrName>style.visibility</p:attrName>
                                        </p:attrNameLst>
                                      </p:cBhvr>
                                      <p:to>
                                        <p:strVal val="visible"/>
                                      </p:to>
                                    </p:set>
                                    <p:animEffect transition="in" filter="blinds(horizontal)">
                                      <p:cBhvr>
                                        <p:cTn id="73" dur="500"/>
                                        <p:tgtEl>
                                          <p:spTgt spid="7">
                                            <p:txEl>
                                              <p:pRg st="8" end="8"/>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nodeType="clickEffect">
                                  <p:stCondLst>
                                    <p:cond delay="0"/>
                                  </p:stCondLst>
                                  <p:childTnLst>
                                    <p:set>
                                      <p:cBhvr>
                                        <p:cTn id="77" dur="1" fill="hold">
                                          <p:stCondLst>
                                            <p:cond delay="0"/>
                                          </p:stCondLst>
                                        </p:cTn>
                                        <p:tgtEl>
                                          <p:spTgt spid="7">
                                            <p:txEl>
                                              <p:pRg st="9" end="9"/>
                                            </p:txEl>
                                          </p:spTgt>
                                        </p:tgtEl>
                                        <p:attrNameLst>
                                          <p:attrName>style.visibility</p:attrName>
                                        </p:attrNameLst>
                                      </p:cBhvr>
                                      <p:to>
                                        <p:strVal val="visible"/>
                                      </p:to>
                                    </p:set>
                                    <p:animEffect transition="in" filter="blinds(horizontal)">
                                      <p:cBhvr>
                                        <p:cTn id="78"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bldLvl="0" animBg="1"/>
      <p:bldP spid="3" grpId="0" animBg="1"/>
      <p:bldP spid="8" grpId="0" bldLvl="0" animBg="1"/>
      <p:bldP spid="9"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12750" y="952500"/>
            <a:ext cx="5200650" cy="612775"/>
          </a:xfrm>
          <a:prstGeom prst="rect">
            <a:avLst/>
          </a:prstGeom>
          <a:noFill/>
        </p:spPr>
        <p:txBody>
          <a:bodyPr>
            <a:spAutoFit/>
          </a:bodyPr>
          <a:lstStyle/>
          <a:p>
            <a:pPr fontAlgn="auto">
              <a:spcBef>
                <a:spcPts val="0"/>
              </a:spcBef>
              <a:spcAft>
                <a:spcPts val="0"/>
              </a:spcAft>
              <a:defRPr/>
            </a:pPr>
            <a:r>
              <a:rPr lang="zh-CN" altLang="en-US" sz="3200" b="1">
                <a:solidFill>
                  <a:srgbClr val="C00000"/>
                </a:solidFill>
                <a:latin typeface="+中文标题" charset="0"/>
                <a:ea typeface="+mj-ea"/>
              </a:rPr>
              <a:t>三、记叙文书面表达能力</a:t>
            </a:r>
            <a:endParaRPr lang="zh-CN" altLang="en-US" sz="3200" b="1">
              <a:solidFill>
                <a:srgbClr val="C00000"/>
              </a:solidFill>
              <a:latin typeface="+中文标题" charset="0"/>
              <a:ea typeface="+mj-ea"/>
            </a:endParaRPr>
          </a:p>
        </p:txBody>
      </p:sp>
      <p:sp>
        <p:nvSpPr>
          <p:cNvPr id="5" name="文本框 4"/>
          <p:cNvSpPr txBox="1"/>
          <p:nvPr/>
        </p:nvSpPr>
        <p:spPr>
          <a:xfrm>
            <a:off x="1112838" y="1908175"/>
            <a:ext cx="5186362" cy="2651125"/>
          </a:xfrm>
          <a:prstGeom prst="rect">
            <a:avLst/>
          </a:prstGeom>
          <a:noFill/>
        </p:spPr>
        <p:txBody>
          <a:bodyPr>
            <a:spAutoFit/>
          </a:bodyPr>
          <a:lstStyle/>
          <a:p>
            <a:pPr fontAlgn="auto">
              <a:lnSpc>
                <a:spcPct val="150000"/>
              </a:lnSpc>
              <a:spcBef>
                <a:spcPts val="0"/>
              </a:spcBef>
              <a:spcAft>
                <a:spcPts val="0"/>
              </a:spcAft>
              <a:defRPr/>
            </a:pPr>
            <a:r>
              <a:rPr lang="en-US" altLang="zh-CN" sz="2800" b="1">
                <a:latin typeface="+mn-ea"/>
                <a:ea typeface="+mn-ea"/>
              </a:rPr>
              <a:t>(</a:t>
            </a:r>
            <a:r>
              <a:rPr lang="zh-CN" altLang="en-US" sz="2800" b="1">
                <a:latin typeface="+mn-ea"/>
                <a:ea typeface="+mn-ea"/>
              </a:rPr>
              <a:t>一</a:t>
            </a:r>
            <a:r>
              <a:rPr lang="en-US" altLang="zh-CN" sz="2800" b="1">
                <a:latin typeface="+mn-ea"/>
                <a:ea typeface="+mn-ea"/>
              </a:rPr>
              <a:t>) </a:t>
            </a:r>
            <a:r>
              <a:rPr lang="zh-CN" altLang="en-US" sz="2800" b="1">
                <a:latin typeface="+mn-ea"/>
                <a:ea typeface="+mn-ea"/>
              </a:rPr>
              <a:t>语言的丰富性</a:t>
            </a:r>
            <a:endParaRPr lang="zh-CN" altLang="en-US" sz="2800" b="1">
              <a:latin typeface="+mn-ea"/>
              <a:ea typeface="+mn-ea"/>
            </a:endParaRPr>
          </a:p>
          <a:p>
            <a:pPr fontAlgn="auto">
              <a:lnSpc>
                <a:spcPct val="150000"/>
              </a:lnSpc>
              <a:spcBef>
                <a:spcPts val="0"/>
              </a:spcBef>
              <a:spcAft>
                <a:spcPts val="0"/>
              </a:spcAft>
              <a:defRPr/>
            </a:pPr>
            <a:r>
              <a:rPr lang="zh-CN" altLang="en-US" sz="2800" b="1">
                <a:latin typeface="+mn-ea"/>
                <a:ea typeface="+mn-ea"/>
              </a:rPr>
              <a:t>     </a:t>
            </a:r>
            <a:endParaRPr lang="en-US" altLang="zh-CN" sz="2800" b="1">
              <a:latin typeface="+mn-ea"/>
              <a:ea typeface="+mn-ea"/>
            </a:endParaRPr>
          </a:p>
          <a:p>
            <a:pPr fontAlgn="auto">
              <a:lnSpc>
                <a:spcPct val="150000"/>
              </a:lnSpc>
              <a:spcBef>
                <a:spcPts val="0"/>
              </a:spcBef>
              <a:spcAft>
                <a:spcPts val="0"/>
              </a:spcAft>
              <a:defRPr/>
            </a:pPr>
            <a:r>
              <a:rPr lang="en-US" altLang="zh-CN" sz="2800" b="1">
                <a:latin typeface="+mn-ea"/>
                <a:ea typeface="+mn-ea"/>
              </a:rPr>
              <a:t>(</a:t>
            </a:r>
            <a:r>
              <a:rPr lang="zh-CN" altLang="en-US" sz="2800" b="1">
                <a:latin typeface="+mn-ea"/>
                <a:ea typeface="+mn-ea"/>
              </a:rPr>
              <a:t>二</a:t>
            </a:r>
            <a:r>
              <a:rPr lang="en-US" altLang="zh-CN" sz="2800" b="1">
                <a:latin typeface="+mn-ea"/>
                <a:ea typeface="+mn-ea"/>
              </a:rPr>
              <a:t>) </a:t>
            </a:r>
            <a:r>
              <a:rPr lang="zh-CN" altLang="en-US" sz="2800" b="1">
                <a:latin typeface="+mn-ea"/>
                <a:ea typeface="+mn-ea"/>
              </a:rPr>
              <a:t>语篇的连贯性</a:t>
            </a:r>
            <a:endParaRPr lang="zh-CN" altLang="en-US" sz="2800" b="1">
              <a:latin typeface="+mn-ea"/>
              <a:ea typeface="+mn-ea"/>
            </a:endParaRPr>
          </a:p>
          <a:p>
            <a:pPr fontAlgn="auto">
              <a:lnSpc>
                <a:spcPct val="150000"/>
              </a:lnSpc>
              <a:spcBef>
                <a:spcPts val="0"/>
              </a:spcBef>
              <a:spcAft>
                <a:spcPts val="0"/>
              </a:spcAft>
              <a:defRPr/>
            </a:pPr>
            <a:r>
              <a:rPr lang="zh-CN" altLang="en-US" sz="2800" b="1">
                <a:latin typeface="+mn-ea"/>
                <a:ea typeface="+mn-ea"/>
              </a:rPr>
              <a:t>     </a:t>
            </a:r>
            <a:endParaRPr lang="zh-CN" altLang="en-US" sz="2800" b="1">
              <a:latin typeface="+mn-ea"/>
              <a:ea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93700" y="-43815"/>
            <a:ext cx="10951210" cy="521970"/>
          </a:xfrm>
          <a:prstGeom prst="rect">
            <a:avLst/>
          </a:prstGeom>
          <a:noFill/>
        </p:spPr>
        <p:txBody>
          <a:bodyPr wrap="square" rtlCol="0" anchor="t">
            <a:spAutoFit/>
          </a:bodyPr>
          <a:p>
            <a:r>
              <a:rPr lang="en-US" altLang="zh-CN" sz="2800" b="1">
                <a:latin typeface="Times New Roman" panose="02020603050405020304" charset="0"/>
                <a:ea typeface="宋体" panose="02010600030101010101" pitchFamily="2" charset="-122"/>
                <a:sym typeface="+mn-ea"/>
              </a:rPr>
              <a:t>Para. 1:    Looking back, they saw little Mike holding on to a broken </a:t>
            </a:r>
            <a:endParaRPr lang="en-US" altLang="zh-CN" sz="2800" b="1">
              <a:latin typeface="Times New Roman" panose="02020603050405020304" charset="0"/>
              <a:ea typeface="宋体" panose="02010600030101010101" pitchFamily="2" charset="-122"/>
              <a:sym typeface="+mn-ea"/>
            </a:endParaRPr>
          </a:p>
        </p:txBody>
      </p:sp>
      <p:graphicFrame>
        <p:nvGraphicFramePr>
          <p:cNvPr id="5" name="表格 4"/>
          <p:cNvGraphicFramePr/>
          <p:nvPr>
            <p:custDataLst>
              <p:tags r:id="rId1"/>
            </p:custDataLst>
          </p:nvPr>
        </p:nvGraphicFramePr>
        <p:xfrm>
          <a:off x="52070" y="461645"/>
          <a:ext cx="12054205" cy="6395085"/>
        </p:xfrm>
        <a:graphic>
          <a:graphicData uri="http://schemas.openxmlformats.org/drawingml/2006/table">
            <a:tbl>
              <a:tblPr firstRow="1" bandRow="1">
                <a:tableStyleId>{124A38EE-8480-4F55-A7E8-955DB5A66328}</a:tableStyleId>
              </a:tblPr>
              <a:tblGrid>
                <a:gridCol w="3333750"/>
                <a:gridCol w="5472430"/>
                <a:gridCol w="3248025"/>
              </a:tblGrid>
              <a:tr h="701040">
                <a:tc>
                  <a:txBody>
                    <a:bodyPr/>
                    <a:p>
                      <a:pPr marL="68580" indent="0" algn="ctr">
                        <a:lnSpc>
                          <a:spcPts val="1500"/>
                        </a:lnSpc>
                        <a:spcBef>
                          <a:spcPct val="0"/>
                        </a:spcBef>
                        <a:spcAft>
                          <a:spcPct val="0"/>
                        </a:spcAft>
                      </a:pPr>
                      <a:r>
                        <a:rPr lang="zh-CN" altLang="en-US" sz="2400">
                          <a:latin typeface="Times New Roman" panose="02020603050405020304" charset="0"/>
                        </a:rPr>
                        <a:t>需要回答的问题</a:t>
                      </a:r>
                      <a:endParaRPr lang="zh-CN" altLang="en-US" sz="2400">
                        <a:latin typeface="Times New Roman" panose="02020603050405020304" charset="0"/>
                      </a:endParaRPr>
                    </a:p>
                  </a:txBody>
                  <a:tcPr marL="0" marR="121920" marT="76200" marB="76200" anchor="ctr" anchorCtr="0"/>
                </a:tc>
                <a:tc>
                  <a:txBody>
                    <a:bodyPr/>
                    <a:p>
                      <a:pPr marL="68580" algn="ctr">
                        <a:lnSpc>
                          <a:spcPts val="1500"/>
                        </a:lnSpc>
                        <a:buClrTx/>
                        <a:buSzTx/>
                        <a:buFontTx/>
                      </a:pPr>
                      <a:r>
                        <a:rPr lang="zh-CN" altLang="en-US" sz="2400">
                          <a:solidFill>
                            <a:srgbClr val="FFFFFF"/>
                          </a:solidFill>
                          <a:latin typeface="Times New Roman" panose="02020603050405020304" charset="0"/>
                        </a:rPr>
                        <a:t>语言丰富性 (如何写得出彩)</a:t>
                      </a:r>
                      <a:endParaRPr lang="zh-CN" altLang="en-US" sz="2400">
                        <a:solidFill>
                          <a:srgbClr val="FFFFFF"/>
                        </a:solidFill>
                        <a:latin typeface="Times New Roman" panose="02020603050405020304" charset="0"/>
                      </a:endParaRPr>
                    </a:p>
                  </a:txBody>
                  <a:tcPr marL="121920" marR="121920" marT="76200" marB="76200" anchor="ctr" anchorCtr="0"/>
                </a:tc>
                <a:tc>
                  <a:txBody>
                    <a:bodyPr/>
                    <a:p>
                      <a:pPr marL="68580" algn="ctr">
                        <a:lnSpc>
                          <a:spcPct val="100000"/>
                        </a:lnSpc>
                        <a:buClrTx/>
                        <a:buSzTx/>
                        <a:buFontTx/>
                      </a:pPr>
                      <a:r>
                        <a:rPr lang="zh-CN" altLang="en-US" sz="1800">
                          <a:solidFill>
                            <a:srgbClr val="FFFFFF"/>
                          </a:solidFill>
                          <a:latin typeface="Times New Roman" panose="02020603050405020304" charset="0"/>
                        </a:rPr>
                        <a:t>语篇连贯性 </a:t>
                      </a:r>
                      <a:endParaRPr lang="zh-CN" altLang="en-US" sz="1800">
                        <a:solidFill>
                          <a:srgbClr val="FFFFFF"/>
                        </a:solidFill>
                        <a:latin typeface="Times New Roman" panose="02020603050405020304" charset="0"/>
                      </a:endParaRPr>
                    </a:p>
                    <a:p>
                      <a:pPr marL="68580" algn="ctr">
                        <a:lnSpc>
                          <a:spcPct val="100000"/>
                        </a:lnSpc>
                        <a:buClrTx/>
                        <a:buSzTx/>
                        <a:buFontTx/>
                      </a:pPr>
                      <a:r>
                        <a:rPr lang="zh-CN" altLang="en-US" sz="1800">
                          <a:solidFill>
                            <a:srgbClr val="FFFFFF"/>
                          </a:solidFill>
                          <a:latin typeface="Times New Roman" panose="02020603050405020304" charset="0"/>
                        </a:rPr>
                        <a:t>(如何衔接流畅)</a:t>
                      </a:r>
                      <a:endParaRPr lang="zh-CN" altLang="en-US" sz="1800">
                        <a:solidFill>
                          <a:srgbClr val="FFFFFF"/>
                        </a:solidFill>
                        <a:latin typeface="Times New Roman" panose="02020603050405020304" charset="0"/>
                      </a:endParaRPr>
                    </a:p>
                  </a:txBody>
                  <a:tcPr marL="121920" marR="121920" marT="76200" marB="76200" anchor="ctr" anchorCtr="0"/>
                </a:tc>
              </a:tr>
              <a:tr h="2037080">
                <a:tc>
                  <a:txBody>
                    <a:bodyPr/>
                    <a:p>
                      <a:pPr marL="68580" indent="0" algn="l">
                        <a:lnSpc>
                          <a:spcPct val="150000"/>
                        </a:lnSpc>
                      </a:pPr>
                      <a:r>
                        <a:rPr lang="en-US" altLang="zh-CN" sz="2000" b="1">
                          <a:latin typeface="Times New Roman" panose="02020603050405020304" charset="0"/>
                          <a:ea typeface="宋体" panose="02010600030101010101" pitchFamily="2" charset="-122"/>
                          <a:sym typeface="+mn-ea"/>
                        </a:rPr>
                        <a:t> 1.</a:t>
                      </a:r>
                      <a:r>
                        <a:rPr lang="en-US" altLang="zh-CN" sz="2000" b="1">
                          <a:solidFill>
                            <a:schemeClr val="tx2">
                              <a:lumMod val="75000"/>
                            </a:schemeClr>
                          </a:solidFill>
                          <a:latin typeface="Times New Roman" panose="02020603050405020304" charset="0"/>
                          <a:ea typeface="宋体" panose="02010600030101010101" pitchFamily="2" charset="-122"/>
                          <a:sym typeface="+mn-ea"/>
                        </a:rPr>
                        <a:t>What was the immediate reaction of Martha and Sara?</a:t>
                      </a:r>
                      <a:br>
                        <a:rPr lang="en-US" altLang="zh-CN" sz="1400">
                          <a:latin typeface="Times New Roman" panose="02020603050405020304" charset="0"/>
                          <a:cs typeface="Times New Roman" panose="02020603050405020304" charset="0"/>
                        </a:rPr>
                      </a:br>
                      <a:r>
                        <a:rPr lang="en-US" altLang="zh-CN" sz="1800">
                          <a:latin typeface="Times New Roman" panose="02020603050405020304" charset="0"/>
                          <a:cs typeface="Times New Roman" panose="02020603050405020304" charset="0"/>
                        </a:rPr>
                        <a:t>(Martha</a:t>
                      </a:r>
                      <a:r>
                        <a:rPr lang="zh-CN" altLang="en-US" sz="1800">
                          <a:latin typeface="Times New Roman" panose="02020603050405020304" charset="0"/>
                          <a:cs typeface="Times New Roman" panose="02020603050405020304" charset="0"/>
                        </a:rPr>
                        <a:t>和</a:t>
                      </a:r>
                      <a:r>
                        <a:rPr lang="en-US" altLang="zh-CN" sz="1800">
                          <a:latin typeface="Times New Roman" panose="02020603050405020304" charset="0"/>
                          <a:cs typeface="Times New Roman" panose="02020603050405020304" charset="0"/>
                        </a:rPr>
                        <a:t>Sara</a:t>
                      </a:r>
                      <a:r>
                        <a:rPr lang="zh-CN" altLang="en-US" sz="1800">
                          <a:latin typeface="Times New Roman" panose="02020603050405020304" charset="0"/>
                          <a:cs typeface="Times New Roman" panose="02020603050405020304" charset="0"/>
                        </a:rPr>
                        <a:t>有何即时反应？</a:t>
                      </a:r>
                      <a:r>
                        <a:rPr lang="en-US" altLang="zh-CN" sz="1800">
                          <a:latin typeface="Times New Roman" panose="02020603050405020304" charset="0"/>
                          <a:cs typeface="Times New Roman" panose="02020603050405020304" charset="0"/>
                        </a:rPr>
                        <a:t>)</a:t>
                      </a:r>
                      <a:endParaRPr lang="en-US" altLang="zh-CN" sz="1800">
                        <a:latin typeface="Times New Roman" panose="02020603050405020304" charset="0"/>
                        <a:cs typeface="Times New Roman" panose="02020603050405020304" charset="0"/>
                      </a:endParaRPr>
                    </a:p>
                  </a:txBody>
                  <a:tcPr marL="0" marR="121920" marT="76200" marB="76200" anchor="ctr" anchorCtr="0"/>
                </a:tc>
                <a:tc>
                  <a:txBody>
                    <a:bodyPr/>
                    <a:p>
                      <a:pPr marL="68580" indent="0" algn="l">
                        <a:lnSpc>
                          <a:spcPct val="120000"/>
                        </a:lnSpc>
                        <a:spcBef>
                          <a:spcPct val="0"/>
                        </a:spcBef>
                        <a:spcAft>
                          <a:spcPct val="0"/>
                        </a:spcAft>
                      </a:pPr>
                      <a:br>
                        <a:rPr lang="zh-CN" altLang="en-US" sz="1400">
                          <a:latin typeface="Times New Roman" panose="02020603050405020304" charset="0"/>
                          <a:cs typeface="Times New Roman" panose="02020603050405020304" charset="0"/>
                        </a:rPr>
                      </a:br>
                      <a:br>
                        <a:rPr lang="zh-CN" altLang="en-US" sz="1400">
                          <a:latin typeface="Times New Roman" panose="02020603050405020304" charset="0"/>
                          <a:cs typeface="Times New Roman" panose="02020603050405020304" charset="0"/>
                        </a:rPr>
                      </a:br>
                      <a:endParaRPr lang="zh-CN" altLang="en-US" sz="1400">
                        <a:latin typeface="Times New Roman" panose="02020603050405020304" charset="0"/>
                        <a:cs typeface="Times New Roman" panose="02020603050405020304" charset="0"/>
                      </a:endParaRPr>
                    </a:p>
                  </a:txBody>
                  <a:tcPr marL="121920" marR="121920" marT="76200" marB="76200" anchor="ctr" anchorCtr="0"/>
                </a:tc>
                <a:tc>
                  <a:txBody>
                    <a:bodyPr/>
                    <a:p>
                      <a:pPr marL="68580" indent="0" algn="l">
                        <a:lnSpc>
                          <a:spcPts val="1500"/>
                        </a:lnSpc>
                        <a:spcBef>
                          <a:spcPct val="0"/>
                        </a:spcBef>
                        <a:spcAft>
                          <a:spcPct val="0"/>
                        </a:spcAft>
                      </a:pPr>
                      <a:br>
                        <a:rPr lang="en-US" altLang="zh-CN" sz="1200">
                          <a:latin typeface="Times New Roman" panose="02020603050405020304" charset="0"/>
                          <a:cs typeface="Times New Roman" panose="02020603050405020304" charset="0"/>
                        </a:rPr>
                      </a:br>
                      <a:endParaRPr lang="en-US" altLang="zh-CN" sz="1400">
                        <a:latin typeface="Times New Roman" panose="02020603050405020304" charset="0"/>
                        <a:cs typeface="Times New Roman" panose="02020603050405020304" charset="0"/>
                      </a:endParaRPr>
                    </a:p>
                  </a:txBody>
                  <a:tcPr marL="121920" marR="121920" marT="76200" marB="76200" anchor="ctr" anchorCtr="0"/>
                </a:tc>
              </a:tr>
              <a:tr h="2036445">
                <a:tc>
                  <a:txBody>
                    <a:bodyPr/>
                    <a:p>
                      <a:pPr marL="68580" algn="l">
                        <a:lnSpc>
                          <a:spcPct val="150000"/>
                        </a:lnSpc>
                        <a:buClrTx/>
                        <a:buSzTx/>
                        <a:buFontTx/>
                      </a:pPr>
                      <a:r>
                        <a:rPr lang="en-US" altLang="zh-CN" sz="2000" b="1">
                          <a:solidFill>
                            <a:schemeClr val="tx2">
                              <a:lumMod val="75000"/>
                            </a:schemeClr>
                          </a:solidFill>
                          <a:latin typeface="Times New Roman" panose="02020603050405020304" charset="0"/>
                          <a:ea typeface="宋体" panose="02010600030101010101" pitchFamily="2" charset="-122"/>
                        </a:rPr>
                        <a:t>2. What was Mike's condition?</a:t>
                      </a:r>
                      <a:br>
                        <a:rPr lang="en-US" altLang="zh-CN" sz="1400">
                          <a:latin typeface="Times New Roman" panose="02020603050405020304" charset="0"/>
                          <a:cs typeface="Times New Roman" panose="02020603050405020304" charset="0"/>
                        </a:rPr>
                      </a:br>
                      <a:r>
                        <a:rPr lang="en-US" altLang="zh-CN" sz="1800">
                          <a:solidFill>
                            <a:srgbClr val="000000"/>
                          </a:solidFill>
                          <a:latin typeface="Times New Roman" panose="02020603050405020304" charset="0"/>
                          <a:cs typeface="Times New Roman" panose="02020603050405020304" charset="0"/>
                        </a:rPr>
                        <a:t>(Mike状况如何？)</a:t>
                      </a:r>
                      <a:endParaRPr lang="en-US" altLang="zh-CN" sz="1800">
                        <a:solidFill>
                          <a:srgbClr val="000000"/>
                        </a:solidFill>
                        <a:latin typeface="Times New Roman" panose="02020603050405020304" charset="0"/>
                        <a:cs typeface="Times New Roman" panose="02020603050405020304" charset="0"/>
                      </a:endParaRPr>
                    </a:p>
                  </a:txBody>
                  <a:tcPr marL="0" marR="121920" marT="76200" marB="76200" anchor="ctr" anchorCtr="0"/>
                </a:tc>
                <a:tc>
                  <a:txBody>
                    <a:bodyPr/>
                    <a:p>
                      <a:pPr marL="68580" indent="0" algn="l">
                        <a:lnSpc>
                          <a:spcPts val="1500"/>
                        </a:lnSpc>
                        <a:spcBef>
                          <a:spcPct val="0"/>
                        </a:spcBef>
                        <a:spcAft>
                          <a:spcPct val="0"/>
                        </a:spcAft>
                      </a:pPr>
                      <a:br>
                        <a:rPr lang="zh-CN" altLang="en-US" sz="1400">
                          <a:latin typeface="Times New Roman" panose="02020603050405020304" charset="0"/>
                          <a:cs typeface="Times New Roman" panose="02020603050405020304" charset="0"/>
                        </a:rPr>
                      </a:br>
                      <a:br>
                        <a:rPr lang="zh-CN" altLang="en-US" sz="1400">
                          <a:latin typeface="Times New Roman" panose="02020603050405020304" charset="0"/>
                          <a:cs typeface="Times New Roman" panose="02020603050405020304" charset="0"/>
                        </a:rPr>
                      </a:br>
                      <a:endParaRPr lang="zh-CN" altLang="en-US" sz="1400">
                        <a:latin typeface="Times New Roman" panose="02020603050405020304" charset="0"/>
                        <a:cs typeface="Times New Roman" panose="02020603050405020304" charset="0"/>
                      </a:endParaRPr>
                    </a:p>
                  </a:txBody>
                  <a:tcPr marL="121920" marR="121920" marT="76200" marB="76200" anchor="ctr" anchorCtr="0"/>
                </a:tc>
                <a:tc>
                  <a:txBody>
                    <a:bodyPr/>
                    <a:p>
                      <a:pPr marL="68580" indent="0" algn="l">
                        <a:lnSpc>
                          <a:spcPts val="1500"/>
                        </a:lnSpc>
                        <a:spcBef>
                          <a:spcPct val="0"/>
                        </a:spcBef>
                        <a:spcAft>
                          <a:spcPct val="0"/>
                        </a:spcAft>
                      </a:pPr>
                      <a:br>
                        <a:rPr lang="en-US" altLang="zh-CN" sz="1400">
                          <a:latin typeface="Times New Roman" panose="02020603050405020304" charset="0"/>
                          <a:cs typeface="Times New Roman" panose="02020603050405020304" charset="0"/>
                        </a:rPr>
                      </a:br>
                      <a:endParaRPr lang="en-US" altLang="zh-CN" sz="1200">
                        <a:latin typeface="Times New Roman" panose="02020603050405020304" charset="0"/>
                        <a:cs typeface="Times New Roman" panose="02020603050405020304" charset="0"/>
                      </a:endParaRPr>
                    </a:p>
                  </a:txBody>
                  <a:tcPr marL="121920" marR="121920" marT="76200" marB="76200" anchor="ctr" anchorCtr="0"/>
                </a:tc>
              </a:tr>
              <a:tr h="1620520">
                <a:tc>
                  <a:txBody>
                    <a:bodyPr/>
                    <a:p>
                      <a:pPr marL="68580" algn="l">
                        <a:lnSpc>
                          <a:spcPct val="150000"/>
                        </a:lnSpc>
                        <a:buClrTx/>
                        <a:buSzTx/>
                        <a:buFontTx/>
                      </a:pPr>
                      <a:r>
                        <a:rPr lang="en-US" altLang="zh-CN" sz="2000" b="1">
                          <a:solidFill>
                            <a:schemeClr val="tx2">
                              <a:lumMod val="75000"/>
                            </a:schemeClr>
                          </a:solidFill>
                          <a:latin typeface="Times New Roman" panose="02020603050405020304" charset="0"/>
                          <a:ea typeface="宋体" panose="02010600030101010101" pitchFamily="2" charset="-122"/>
                        </a:rPr>
                        <a:t>3. What was Bear doing?</a:t>
                      </a:r>
                      <a:br>
                        <a:rPr lang="en-US" altLang="zh-CN" sz="1400">
                          <a:latin typeface="Times New Roman" panose="02020603050405020304" charset="0"/>
                          <a:cs typeface="Times New Roman" panose="02020603050405020304" charset="0"/>
                        </a:rPr>
                      </a:br>
                      <a:r>
                        <a:rPr lang="en-US" altLang="zh-CN" sz="1800">
                          <a:solidFill>
                            <a:srgbClr val="000000"/>
                          </a:solidFill>
                          <a:latin typeface="Times New Roman" panose="02020603050405020304" charset="0"/>
                          <a:cs typeface="Times New Roman" panose="02020603050405020304" charset="0"/>
                        </a:rPr>
                        <a:t>(Bear在做什么？)</a:t>
                      </a:r>
                      <a:endParaRPr lang="en-US" altLang="zh-CN" sz="1800">
                        <a:solidFill>
                          <a:srgbClr val="000000"/>
                        </a:solidFill>
                        <a:latin typeface="Times New Roman" panose="02020603050405020304" charset="0"/>
                        <a:cs typeface="Times New Roman" panose="02020603050405020304" charset="0"/>
                      </a:endParaRPr>
                    </a:p>
                  </a:txBody>
                  <a:tcPr marL="0" marR="121920" marT="76200" marB="76200" anchor="ctr" anchorCtr="0"/>
                </a:tc>
                <a:tc>
                  <a:txBody>
                    <a:bodyPr/>
                    <a:p>
                      <a:pPr marL="68580" indent="0" algn="l">
                        <a:lnSpc>
                          <a:spcPts val="1500"/>
                        </a:lnSpc>
                        <a:spcBef>
                          <a:spcPct val="0"/>
                        </a:spcBef>
                        <a:spcAft>
                          <a:spcPct val="0"/>
                        </a:spcAft>
                      </a:pPr>
                      <a:br>
                        <a:rPr lang="zh-CN" altLang="en-US" sz="1400">
                          <a:latin typeface="Times New Roman" panose="02020603050405020304" charset="0"/>
                          <a:cs typeface="Times New Roman" panose="02020603050405020304" charset="0"/>
                        </a:rPr>
                      </a:br>
                      <a:endParaRPr lang="zh-CN" altLang="en-US" sz="1400">
                        <a:latin typeface="Times New Roman" panose="02020603050405020304" charset="0"/>
                        <a:cs typeface="Times New Roman" panose="02020603050405020304" charset="0"/>
                      </a:endParaRPr>
                    </a:p>
                  </a:txBody>
                  <a:tcPr marL="121920" marR="121920" marT="76200" marB="76200" anchor="ctr" anchorCtr="0"/>
                </a:tc>
                <a:tc>
                  <a:txBody>
                    <a:bodyPr/>
                    <a:p>
                      <a:pPr marL="68580" indent="0" algn="l">
                        <a:lnSpc>
                          <a:spcPts val="1500"/>
                        </a:lnSpc>
                        <a:spcBef>
                          <a:spcPct val="0"/>
                        </a:spcBef>
                        <a:spcAft>
                          <a:spcPct val="0"/>
                        </a:spcAft>
                      </a:pPr>
                      <a:r>
                        <a:rPr lang="en-US" altLang="zh-CN" sz="1400">
                          <a:latin typeface="Times New Roman" panose="02020603050405020304" charset="0"/>
                          <a:cs typeface="Times New Roman" panose="02020603050405020304" charset="0"/>
                        </a:rPr>
                        <a:t>- </a:t>
                      </a:r>
                      <a:endParaRPr lang="zh-CN" altLang="en-US" sz="1400">
                        <a:latin typeface="Times New Roman" panose="02020603050405020304" charset="0"/>
                        <a:cs typeface="Times New Roman" panose="02020603050405020304" charset="0"/>
                      </a:endParaRPr>
                    </a:p>
                  </a:txBody>
                  <a:tcPr marL="121920" marR="121920" marT="76200" marB="76200" anchor="ctr" anchorCtr="0"/>
                </a:tc>
              </a:tr>
            </a:tbl>
          </a:graphicData>
        </a:graphic>
      </p:graphicFrame>
      <p:sp>
        <p:nvSpPr>
          <p:cNvPr id="6" name="文本框 5"/>
          <p:cNvSpPr txBox="1"/>
          <p:nvPr/>
        </p:nvSpPr>
        <p:spPr>
          <a:xfrm>
            <a:off x="3368675" y="1073150"/>
            <a:ext cx="5454650" cy="645160"/>
          </a:xfrm>
          <a:prstGeom prst="rect">
            <a:avLst/>
          </a:prstGeom>
        </p:spPr>
        <p:txBody>
          <a:bodyPr wrap="square">
            <a:spAutoFit/>
          </a:bodyPr>
          <a:p>
            <a:pPr algn="just"/>
            <a:r>
              <a:rPr lang="zh-CN" altLang="en-US">
                <a:highlight>
                  <a:srgbClr val="FFFF00"/>
                </a:highlight>
                <a:latin typeface="Times New Roman" panose="02020603050405020304" charset="0"/>
                <a:cs typeface="Times New Roman" panose="02020603050405020304" charset="0"/>
                <a:sym typeface="+mn-ea"/>
              </a:rPr>
              <a:t>使用表状态的短语</a:t>
            </a:r>
            <a:r>
              <a:rPr lang="zh-CN" altLang="en-US">
                <a:latin typeface="Times New Roman" panose="02020603050405020304" charset="0"/>
                <a:cs typeface="Times New Roman" panose="02020603050405020304" charset="0"/>
                <a:sym typeface="+mn-ea"/>
              </a:rPr>
              <a:t>：</a:t>
            </a:r>
            <a:r>
              <a:rPr lang="en-US" altLang="zh-CN">
                <a:latin typeface="Times New Roman" panose="02020603050405020304" charset="0"/>
                <a:cs typeface="Times New Roman" panose="02020603050405020304" charset="0"/>
                <a:sym typeface="+mn-ea"/>
              </a:rPr>
              <a:t> frozen in terror</a:t>
            </a:r>
            <a:r>
              <a:rPr lang="zh-CN" altLang="en-US">
                <a:latin typeface="Times New Roman" panose="02020603050405020304" charset="0"/>
                <a:cs typeface="Times New Roman" panose="02020603050405020304" charset="0"/>
                <a:sym typeface="+mn-ea"/>
              </a:rPr>
              <a:t>（吓呆了）</a:t>
            </a:r>
            <a:r>
              <a:rPr lang="en-US" altLang="zh-CN">
                <a:latin typeface="Times New Roman" panose="02020603050405020304" charset="0"/>
                <a:cs typeface="Times New Roman" panose="02020603050405020304" charset="0"/>
                <a:sym typeface="+mn-ea"/>
              </a:rPr>
              <a:t>, their hearts pounding in their chests</a:t>
            </a:r>
            <a:r>
              <a:rPr lang="zh-CN" altLang="en-US">
                <a:latin typeface="Times New Roman" panose="02020603050405020304" charset="0"/>
                <a:cs typeface="Times New Roman" panose="02020603050405020304" charset="0"/>
                <a:sym typeface="+mn-ea"/>
              </a:rPr>
              <a:t>（心狂跳不止）</a:t>
            </a:r>
            <a:endParaRPr lang="zh-CN" altLang="en-US" sz="1800">
              <a:latin typeface="Arial" panose="020B0604020202020204" pitchFamily="34" charset="0"/>
              <a:ea typeface="微软雅黑" panose="020B0503020204020204" charset="-122"/>
            </a:endParaRPr>
          </a:p>
        </p:txBody>
      </p:sp>
      <p:sp>
        <p:nvSpPr>
          <p:cNvPr id="7" name="文本框 6"/>
          <p:cNvSpPr txBox="1"/>
          <p:nvPr/>
        </p:nvSpPr>
        <p:spPr>
          <a:xfrm>
            <a:off x="3368675" y="1668780"/>
            <a:ext cx="5454650" cy="645160"/>
          </a:xfrm>
          <a:prstGeom prst="rect">
            <a:avLst/>
          </a:prstGeom>
        </p:spPr>
        <p:txBody>
          <a:bodyPr wrap="square">
            <a:spAutoFit/>
          </a:bodyPr>
          <a:p>
            <a:pPr algn="just"/>
            <a:r>
              <a:rPr lang="zh-CN" altLang="en-US">
                <a:highlight>
                  <a:srgbClr val="FFFF00"/>
                </a:highlight>
                <a:latin typeface="Times New Roman" panose="02020603050405020304" charset="0"/>
                <a:cs typeface="Times New Roman" panose="02020603050405020304" charset="0"/>
                <a:sym typeface="+mn-ea"/>
              </a:rPr>
              <a:t>使用生动动词：</a:t>
            </a:r>
            <a:r>
              <a:rPr lang="en-US" altLang="zh-CN">
                <a:latin typeface="Times New Roman" panose="02020603050405020304" charset="0"/>
                <a:cs typeface="Times New Roman" panose="02020603050405020304" charset="0"/>
                <a:sym typeface="+mn-ea"/>
              </a:rPr>
              <a:t> screamed his name, stretched out their numb hands helplessly</a:t>
            </a:r>
            <a:r>
              <a:rPr lang="zh-CN" altLang="en-US">
                <a:latin typeface="Times New Roman" panose="02020603050405020304" charset="0"/>
                <a:cs typeface="Times New Roman" panose="02020603050405020304" charset="0"/>
                <a:sym typeface="+mn-ea"/>
              </a:rPr>
              <a:t>（无助地伸出冻僵的手）</a:t>
            </a:r>
            <a:endParaRPr lang="zh-CN" altLang="en-US" sz="1800">
              <a:latin typeface="Times New Roman" panose="02020603050405020304" charset="0"/>
              <a:ea typeface="微软雅黑" panose="020B0503020204020204" charset="-122"/>
              <a:cs typeface="Times New Roman" panose="02020603050405020304" charset="0"/>
              <a:sym typeface="+mn-ea"/>
            </a:endParaRPr>
          </a:p>
        </p:txBody>
      </p:sp>
      <p:sp>
        <p:nvSpPr>
          <p:cNvPr id="8" name="文本框 7"/>
          <p:cNvSpPr txBox="1"/>
          <p:nvPr/>
        </p:nvSpPr>
        <p:spPr>
          <a:xfrm>
            <a:off x="3368675" y="2332355"/>
            <a:ext cx="5552440" cy="755650"/>
          </a:xfrm>
          <a:prstGeom prst="rect">
            <a:avLst/>
          </a:prstGeom>
        </p:spPr>
        <p:txBody>
          <a:bodyPr wrap="square">
            <a:spAutoFit/>
          </a:bodyPr>
          <a:p>
            <a:pPr marL="68580" indent="0" algn="just">
              <a:lnSpc>
                <a:spcPct val="120000"/>
              </a:lnSpc>
              <a:spcBef>
                <a:spcPct val="0"/>
              </a:spcBef>
              <a:spcAft>
                <a:spcPct val="0"/>
              </a:spcAft>
            </a:pPr>
            <a:r>
              <a:rPr lang="zh-CN" altLang="en-US">
                <a:highlight>
                  <a:srgbClr val="FFFF00"/>
                </a:highlight>
                <a:latin typeface="Times New Roman" panose="02020603050405020304" charset="0"/>
                <a:cs typeface="Times New Roman" panose="02020603050405020304" charset="0"/>
                <a:sym typeface="+mn-ea"/>
              </a:rPr>
              <a:t>感官细节：</a:t>
            </a:r>
            <a:r>
              <a:rPr lang="en-US" altLang="zh-CN">
                <a:latin typeface="Times New Roman" panose="02020603050405020304" charset="0"/>
                <a:cs typeface="Times New Roman" panose="02020603050405020304" charset="0"/>
                <a:sym typeface="+mn-ea"/>
              </a:rPr>
              <a:t> </a:t>
            </a:r>
            <a:r>
              <a:rPr lang="zh-CN" altLang="en-US">
                <a:latin typeface="Times New Roman" panose="02020603050405020304" charset="0"/>
                <a:cs typeface="Times New Roman" panose="02020603050405020304" charset="0"/>
                <a:sym typeface="+mn-ea"/>
              </a:rPr>
              <a:t>描写她们粗重的呼吸</a:t>
            </a:r>
            <a:r>
              <a:rPr lang="en-US" altLang="zh-CN">
                <a:latin typeface="Times New Roman" panose="02020603050405020304" charset="0"/>
                <a:cs typeface="Times New Roman" panose="02020603050405020304" charset="0"/>
                <a:sym typeface="+mn-ea"/>
              </a:rPr>
              <a:t>(panting heavily)</a:t>
            </a:r>
            <a:r>
              <a:rPr lang="zh-CN" altLang="en-US">
                <a:latin typeface="Times New Roman" panose="02020603050405020304" charset="0"/>
                <a:cs typeface="Times New Roman" panose="02020603050405020304" charset="0"/>
                <a:sym typeface="+mn-ea"/>
              </a:rPr>
              <a:t>、眼泪</a:t>
            </a:r>
            <a:r>
              <a:rPr lang="en-US" altLang="zh-CN">
                <a:latin typeface="Times New Roman" panose="02020603050405020304" charset="0"/>
                <a:cs typeface="Times New Roman" panose="02020603050405020304" charset="0"/>
                <a:sym typeface="+mn-ea"/>
              </a:rPr>
              <a:t>(tears streaming down their frozen cheeks)</a:t>
            </a:r>
            <a:r>
              <a:rPr lang="zh-CN" altLang="en-US">
                <a:latin typeface="Times New Roman" panose="02020603050405020304" charset="0"/>
                <a:cs typeface="Times New Roman" panose="02020603050405020304" charset="0"/>
                <a:sym typeface="+mn-ea"/>
              </a:rPr>
              <a:t>。</a:t>
            </a:r>
            <a:endParaRPr lang="zh-CN" altLang="en-US" sz="1800">
              <a:latin typeface="Times New Roman" panose="02020603050405020304" charset="0"/>
              <a:ea typeface="微软雅黑" panose="020B0503020204020204" charset="-122"/>
              <a:cs typeface="Times New Roman" panose="02020603050405020304" charset="0"/>
              <a:sym typeface="+mn-ea"/>
            </a:endParaRPr>
          </a:p>
        </p:txBody>
      </p:sp>
      <p:sp>
        <p:nvSpPr>
          <p:cNvPr id="9" name="文本框 8"/>
          <p:cNvSpPr txBox="1"/>
          <p:nvPr/>
        </p:nvSpPr>
        <p:spPr>
          <a:xfrm>
            <a:off x="8910955" y="1073150"/>
            <a:ext cx="3195320" cy="922020"/>
          </a:xfrm>
          <a:prstGeom prst="rect">
            <a:avLst/>
          </a:prstGeom>
          <a:solidFill>
            <a:schemeClr val="accent3">
              <a:lumMod val="20000"/>
              <a:lumOff val="80000"/>
            </a:schemeClr>
          </a:solidFill>
        </p:spPr>
        <p:txBody>
          <a:bodyPr wrap="square">
            <a:spAutoFit/>
          </a:bodyPr>
          <a:p>
            <a:pPr algn="just"/>
            <a:r>
              <a:rPr lang="zh-CN" altLang="en-US">
                <a:highlight>
                  <a:srgbClr val="00FFFF"/>
                </a:highlight>
                <a:latin typeface="Times New Roman" panose="02020603050405020304" charset="0"/>
                <a:cs typeface="Times New Roman" panose="02020603050405020304" charset="0"/>
                <a:sym typeface="+mn-ea"/>
              </a:rPr>
              <a:t>使用时间副词衔接：</a:t>
            </a:r>
            <a:r>
              <a:rPr lang="en-US" altLang="zh-CN">
                <a:latin typeface="Times New Roman" panose="02020603050405020304" charset="0"/>
                <a:cs typeface="Times New Roman" panose="02020603050405020304" charset="0"/>
                <a:sym typeface="+mn-ea"/>
              </a:rPr>
              <a:t> At that moment, Instantly, For a second,...</a:t>
            </a:r>
            <a:endParaRPr lang="en-US" altLang="zh-CN" sz="1800">
              <a:latin typeface="Times New Roman" panose="02020603050405020304" charset="0"/>
              <a:ea typeface="微软雅黑" panose="020B0503020204020204" charset="-122"/>
              <a:cs typeface="Times New Roman" panose="02020603050405020304" charset="0"/>
              <a:sym typeface="+mn-ea"/>
            </a:endParaRPr>
          </a:p>
        </p:txBody>
      </p:sp>
      <p:sp>
        <p:nvSpPr>
          <p:cNvPr id="10" name="文本框 9"/>
          <p:cNvSpPr txBox="1"/>
          <p:nvPr/>
        </p:nvSpPr>
        <p:spPr>
          <a:xfrm>
            <a:off x="8910955" y="1995170"/>
            <a:ext cx="3173095" cy="1076325"/>
          </a:xfrm>
          <a:prstGeom prst="rect">
            <a:avLst/>
          </a:prstGeom>
          <a:solidFill>
            <a:schemeClr val="accent3">
              <a:lumMod val="20000"/>
              <a:lumOff val="80000"/>
            </a:schemeClr>
          </a:solidFill>
        </p:spPr>
        <p:txBody>
          <a:bodyPr wrap="square">
            <a:spAutoFit/>
          </a:bodyPr>
          <a:p>
            <a:pPr marL="68580" indent="0" algn="just">
              <a:lnSpc>
                <a:spcPct val="100000"/>
              </a:lnSpc>
              <a:spcBef>
                <a:spcPct val="0"/>
              </a:spcBef>
              <a:spcAft>
                <a:spcPct val="0"/>
              </a:spcAft>
            </a:pPr>
            <a:r>
              <a:rPr lang="zh-CN" altLang="en-US" sz="1600">
                <a:highlight>
                  <a:srgbClr val="00FFFF"/>
                </a:highlight>
                <a:latin typeface="Times New Roman" panose="02020603050405020304" charset="0"/>
                <a:cs typeface="Times New Roman" panose="02020603050405020304" charset="0"/>
                <a:sym typeface="+mn-ea"/>
              </a:rPr>
              <a:t>逻辑连接：</a:t>
            </a:r>
            <a:r>
              <a:rPr lang="en-US" altLang="zh-CN" sz="1600">
                <a:latin typeface="Times New Roman" panose="02020603050405020304" charset="0"/>
                <a:cs typeface="Times New Roman" panose="02020603050405020304" charset="0"/>
                <a:sym typeface="+mn-ea"/>
              </a:rPr>
              <a:t> </a:t>
            </a:r>
            <a:r>
              <a:rPr lang="zh-CN" altLang="en-US" sz="1600">
                <a:latin typeface="Times New Roman" panose="02020603050405020304" charset="0"/>
                <a:cs typeface="Times New Roman" panose="02020603050405020304" charset="0"/>
                <a:sym typeface="+mn-ea"/>
              </a:rPr>
              <a:t>用</a:t>
            </a:r>
            <a:r>
              <a:rPr lang="en-US" altLang="zh-CN" sz="1600">
                <a:latin typeface="Times New Roman" panose="02020603050405020304" charset="0"/>
                <a:cs typeface="Times New Roman" panose="02020603050405020304" charset="0"/>
                <a:sym typeface="+mn-ea"/>
              </a:rPr>
              <a:t>But</a:t>
            </a:r>
            <a:r>
              <a:rPr lang="zh-CN" altLang="en-US" sz="1600">
                <a:latin typeface="Times New Roman" panose="02020603050405020304" charset="0"/>
                <a:cs typeface="Times New Roman" panose="02020603050405020304" charset="0"/>
                <a:sym typeface="+mn-ea"/>
              </a:rPr>
              <a:t>转折她们的无能为力：</a:t>
            </a:r>
            <a:r>
              <a:rPr lang="en-US" altLang="zh-CN" sz="1600">
                <a:latin typeface="Times New Roman" panose="02020603050405020304" charset="0"/>
                <a:cs typeface="Times New Roman" panose="02020603050405020304" charset="0"/>
                <a:sym typeface="+mn-ea"/>
              </a:rPr>
              <a:t>"They screamed his name, but their voices were swallowed by the wind."</a:t>
            </a:r>
            <a:endParaRPr lang="en-US" altLang="zh-CN" sz="1600">
              <a:latin typeface="Times New Roman" panose="02020603050405020304" charset="0"/>
              <a:ea typeface="微软雅黑" panose="020B0503020204020204" charset="-122"/>
              <a:cs typeface="Times New Roman" panose="02020603050405020304" charset="0"/>
              <a:sym typeface="+mn-ea"/>
            </a:endParaRPr>
          </a:p>
        </p:txBody>
      </p:sp>
      <p:sp>
        <p:nvSpPr>
          <p:cNvPr id="11" name="文本框 10"/>
          <p:cNvSpPr txBox="1"/>
          <p:nvPr/>
        </p:nvSpPr>
        <p:spPr>
          <a:xfrm>
            <a:off x="3368675" y="3106420"/>
            <a:ext cx="5454650" cy="922020"/>
          </a:xfrm>
          <a:prstGeom prst="rect">
            <a:avLst/>
          </a:prstGeom>
        </p:spPr>
        <p:txBody>
          <a:bodyPr wrap="square">
            <a:spAutoFit/>
          </a:bodyPr>
          <a:p>
            <a:pPr algn="just"/>
            <a:r>
              <a:rPr lang="zh-CN" altLang="en-US">
                <a:highlight>
                  <a:srgbClr val="FFFF00"/>
                </a:highlight>
                <a:latin typeface="Times New Roman" panose="02020603050405020304" charset="0"/>
                <a:cs typeface="Times New Roman" panose="02020603050405020304" charset="0"/>
                <a:sym typeface="+mn-ea"/>
              </a:rPr>
              <a:t>精准的形容词：</a:t>
            </a:r>
            <a:r>
              <a:rPr lang="en-US" altLang="zh-CN">
                <a:latin typeface="Times New Roman" panose="02020603050405020304" charset="0"/>
                <a:cs typeface="Times New Roman" panose="02020603050405020304" charset="0"/>
                <a:sym typeface="+mn-ea"/>
              </a:rPr>
              <a:t> his small fingers were blue and stiff</a:t>
            </a:r>
            <a:r>
              <a:rPr lang="zh-CN" altLang="en-US">
                <a:latin typeface="Times New Roman" panose="02020603050405020304" charset="0"/>
                <a:cs typeface="Times New Roman" panose="02020603050405020304" charset="0"/>
                <a:sym typeface="+mn-ea"/>
              </a:rPr>
              <a:t>（发紫僵硬）</a:t>
            </a:r>
            <a:r>
              <a:rPr lang="en-US" altLang="zh-CN">
                <a:latin typeface="Times New Roman" panose="02020603050405020304" charset="0"/>
                <a:cs typeface="Times New Roman" panose="02020603050405020304" charset="0"/>
                <a:sym typeface="+mn-ea"/>
              </a:rPr>
              <a:t>, his blond hair plastered to his pale forehead</a:t>
            </a:r>
            <a:r>
              <a:rPr lang="zh-CN" altLang="en-US">
                <a:latin typeface="Times New Roman" panose="02020603050405020304" charset="0"/>
                <a:cs typeface="Times New Roman" panose="02020603050405020304" charset="0"/>
                <a:sym typeface="+mn-ea"/>
              </a:rPr>
              <a:t>（金发贴在惨白的额头上）</a:t>
            </a:r>
            <a:endParaRPr lang="zh-CN" altLang="en-US" sz="1800">
              <a:latin typeface="Times New Roman" panose="02020603050405020304" charset="0"/>
              <a:ea typeface="微软雅黑" panose="020B0503020204020204" charset="-122"/>
              <a:cs typeface="Times New Roman" panose="02020603050405020304" charset="0"/>
              <a:sym typeface="+mn-ea"/>
            </a:endParaRPr>
          </a:p>
        </p:txBody>
      </p:sp>
      <p:sp>
        <p:nvSpPr>
          <p:cNvPr id="12" name="文本框 11"/>
          <p:cNvSpPr txBox="1"/>
          <p:nvPr/>
        </p:nvSpPr>
        <p:spPr>
          <a:xfrm>
            <a:off x="3368675" y="3940810"/>
            <a:ext cx="5454650" cy="645160"/>
          </a:xfrm>
          <a:prstGeom prst="rect">
            <a:avLst/>
          </a:prstGeom>
        </p:spPr>
        <p:txBody>
          <a:bodyPr wrap="square">
            <a:spAutoFit/>
          </a:bodyPr>
          <a:p>
            <a:pPr algn="just"/>
            <a:r>
              <a:rPr lang="zh-CN" altLang="en-US">
                <a:highlight>
                  <a:srgbClr val="FFFF00"/>
                </a:highlight>
                <a:latin typeface="Times New Roman" panose="02020603050405020304" charset="0"/>
                <a:cs typeface="Times New Roman" panose="02020603050405020304" charset="0"/>
                <a:sym typeface="+mn-ea"/>
              </a:rPr>
              <a:t>动态描写：</a:t>
            </a:r>
            <a:r>
              <a:rPr lang="en-US" altLang="zh-CN">
                <a:latin typeface="Times New Roman" panose="02020603050405020304" charset="0"/>
                <a:cs typeface="Times New Roman" panose="02020603050405020304" charset="0"/>
                <a:sym typeface="+mn-ea"/>
              </a:rPr>
              <a:t> His tiny body was shaking violently against the freezing current.</a:t>
            </a:r>
            <a:r>
              <a:rPr lang="zh-CN" altLang="en-US">
                <a:latin typeface="Times New Roman" panose="02020603050405020304" charset="0"/>
                <a:cs typeface="Times New Roman" panose="02020603050405020304" charset="0"/>
                <a:sym typeface="+mn-ea"/>
              </a:rPr>
              <a:t>（在寒流中剧烈颤抖）</a:t>
            </a:r>
            <a:endParaRPr lang="zh-CN" altLang="en-US" sz="1800">
              <a:latin typeface="Times New Roman" panose="02020603050405020304" charset="0"/>
              <a:ea typeface="微软雅黑" panose="020B0503020204020204" charset="-122"/>
              <a:cs typeface="Times New Roman" panose="02020603050405020304" charset="0"/>
              <a:sym typeface="+mn-ea"/>
            </a:endParaRPr>
          </a:p>
        </p:txBody>
      </p:sp>
      <p:sp>
        <p:nvSpPr>
          <p:cNvPr id="13" name="文本框 12"/>
          <p:cNvSpPr txBox="1"/>
          <p:nvPr/>
        </p:nvSpPr>
        <p:spPr>
          <a:xfrm>
            <a:off x="3351530" y="4544695"/>
            <a:ext cx="5454650" cy="755650"/>
          </a:xfrm>
          <a:prstGeom prst="rect">
            <a:avLst/>
          </a:prstGeom>
        </p:spPr>
        <p:txBody>
          <a:bodyPr wrap="square">
            <a:spAutoFit/>
          </a:bodyPr>
          <a:p>
            <a:pPr marL="68580" indent="0" algn="just">
              <a:lnSpc>
                <a:spcPct val="120000"/>
              </a:lnSpc>
              <a:spcBef>
                <a:spcPct val="0"/>
              </a:spcBef>
              <a:spcAft>
                <a:spcPct val="0"/>
              </a:spcAft>
            </a:pPr>
            <a:r>
              <a:rPr lang="zh-CN" altLang="en-US">
                <a:highlight>
                  <a:srgbClr val="FFFF00"/>
                </a:highlight>
                <a:latin typeface="Times New Roman" panose="02020603050405020304" charset="0"/>
                <a:cs typeface="Times New Roman" panose="02020603050405020304" charset="0"/>
                <a:sym typeface="+mn-ea"/>
              </a:rPr>
              <a:t>声音描写：</a:t>
            </a:r>
            <a:r>
              <a:rPr lang="en-US" altLang="zh-CN">
                <a:highlight>
                  <a:srgbClr val="FFFF00"/>
                </a:highlight>
                <a:latin typeface="Times New Roman" panose="02020603050405020304" charset="0"/>
                <a:cs typeface="Times New Roman" panose="02020603050405020304" charset="0"/>
                <a:sym typeface="+mn-ea"/>
              </a:rPr>
              <a:t> </a:t>
            </a:r>
            <a:r>
              <a:rPr lang="en-US" altLang="zh-CN">
                <a:latin typeface="Times New Roman" panose="02020603050405020304" charset="0"/>
                <a:cs typeface="Times New Roman" panose="02020603050405020304" charset="0"/>
                <a:sym typeface="+mn-ea"/>
              </a:rPr>
              <a:t>His cries were weak gasps rather than sobs.</a:t>
            </a:r>
            <a:r>
              <a:rPr lang="zh-CN" altLang="en-US">
                <a:latin typeface="Times New Roman" panose="02020603050405020304" charset="0"/>
                <a:cs typeface="Times New Roman" panose="02020603050405020304" charset="0"/>
                <a:sym typeface="+mn-ea"/>
              </a:rPr>
              <a:t>（是微弱喘息而非哭泣）</a:t>
            </a:r>
            <a:endParaRPr lang="zh-CN" altLang="en-US" sz="1800">
              <a:latin typeface="Times New Roman" panose="02020603050405020304" charset="0"/>
              <a:ea typeface="微软雅黑" panose="020B0503020204020204" charset="-122"/>
              <a:cs typeface="Times New Roman" panose="02020603050405020304" charset="0"/>
              <a:sym typeface="+mn-ea"/>
            </a:endParaRPr>
          </a:p>
        </p:txBody>
      </p:sp>
      <p:sp>
        <p:nvSpPr>
          <p:cNvPr id="14" name="文本框 13"/>
          <p:cNvSpPr txBox="1"/>
          <p:nvPr/>
        </p:nvSpPr>
        <p:spPr>
          <a:xfrm>
            <a:off x="8823325" y="3147695"/>
            <a:ext cx="3173095" cy="1076325"/>
          </a:xfrm>
          <a:prstGeom prst="rect">
            <a:avLst/>
          </a:prstGeom>
          <a:solidFill>
            <a:schemeClr val="accent2">
              <a:lumMod val="20000"/>
              <a:lumOff val="80000"/>
            </a:schemeClr>
          </a:solidFill>
        </p:spPr>
        <p:txBody>
          <a:bodyPr wrap="square">
            <a:spAutoFit/>
          </a:bodyPr>
          <a:p>
            <a:pPr marL="68580" indent="0" algn="just">
              <a:lnSpc>
                <a:spcPct val="100000"/>
              </a:lnSpc>
              <a:spcBef>
                <a:spcPct val="0"/>
              </a:spcBef>
              <a:spcAft>
                <a:spcPct val="0"/>
              </a:spcAft>
            </a:pPr>
            <a:r>
              <a:rPr lang="zh-CN" altLang="en-US" sz="1600">
                <a:highlight>
                  <a:srgbClr val="00FFFF"/>
                </a:highlight>
                <a:latin typeface="Times New Roman" panose="02020603050405020304" charset="0"/>
                <a:cs typeface="Times New Roman" panose="02020603050405020304" charset="0"/>
                <a:sym typeface="+mn-ea"/>
              </a:rPr>
              <a:t>自然视角过渡：</a:t>
            </a:r>
            <a:r>
              <a:rPr lang="en-US" altLang="zh-CN" sz="1600">
                <a:latin typeface="Times New Roman" panose="02020603050405020304" charset="0"/>
                <a:cs typeface="Times New Roman" panose="02020603050405020304" charset="0"/>
                <a:sym typeface="+mn-ea"/>
              </a:rPr>
              <a:t> </a:t>
            </a:r>
            <a:r>
              <a:rPr lang="zh-CN" altLang="en-US" sz="1600">
                <a:latin typeface="Times New Roman" panose="02020603050405020304" charset="0"/>
                <a:cs typeface="Times New Roman" panose="02020603050405020304" charset="0"/>
                <a:sym typeface="+mn-ea"/>
              </a:rPr>
              <a:t>从女孩们“看”的动作自然引出</a:t>
            </a:r>
            <a:r>
              <a:rPr lang="en-US" altLang="zh-CN" sz="1600">
                <a:latin typeface="Times New Roman" panose="02020603050405020304" charset="0"/>
                <a:cs typeface="Times New Roman" panose="02020603050405020304" charset="0"/>
                <a:sym typeface="+mn-ea"/>
              </a:rPr>
              <a:t>Mike</a:t>
            </a:r>
            <a:r>
              <a:rPr lang="zh-CN" altLang="en-US" sz="1600">
                <a:latin typeface="Times New Roman" panose="02020603050405020304" charset="0"/>
                <a:cs typeface="Times New Roman" panose="02020603050405020304" charset="0"/>
                <a:sym typeface="+mn-ea"/>
              </a:rPr>
              <a:t>的状态：</a:t>
            </a:r>
            <a:r>
              <a:rPr lang="en-US" altLang="zh-CN" sz="1600">
                <a:latin typeface="Times New Roman" panose="02020603050405020304" charset="0"/>
                <a:cs typeface="Times New Roman" panose="02020603050405020304" charset="0"/>
                <a:sym typeface="+mn-ea"/>
              </a:rPr>
              <a:t>"Looking back, they saw... Mike's lips were already turning blue."</a:t>
            </a:r>
            <a:endParaRPr lang="en-US" altLang="zh-CN" sz="1600">
              <a:latin typeface="Times New Roman" panose="02020603050405020304" charset="0"/>
              <a:ea typeface="微软雅黑" panose="020B0503020204020204" charset="-122"/>
              <a:cs typeface="Times New Roman" panose="02020603050405020304" charset="0"/>
              <a:sym typeface="+mn-ea"/>
            </a:endParaRPr>
          </a:p>
        </p:txBody>
      </p:sp>
      <p:sp>
        <p:nvSpPr>
          <p:cNvPr id="15" name="文本框 14"/>
          <p:cNvSpPr txBox="1"/>
          <p:nvPr/>
        </p:nvSpPr>
        <p:spPr>
          <a:xfrm>
            <a:off x="8806180" y="4300220"/>
            <a:ext cx="3173095" cy="927100"/>
          </a:xfrm>
          <a:prstGeom prst="rect">
            <a:avLst/>
          </a:prstGeom>
          <a:solidFill>
            <a:schemeClr val="accent2">
              <a:lumMod val="20000"/>
              <a:lumOff val="80000"/>
            </a:schemeClr>
          </a:solidFill>
        </p:spPr>
        <p:txBody>
          <a:bodyPr wrap="square">
            <a:spAutoFit/>
          </a:bodyPr>
          <a:p>
            <a:pPr marL="68580" indent="0" algn="just">
              <a:lnSpc>
                <a:spcPct val="170000"/>
              </a:lnSpc>
              <a:spcBef>
                <a:spcPct val="0"/>
              </a:spcBef>
              <a:spcAft>
                <a:spcPct val="0"/>
              </a:spcAft>
            </a:pPr>
            <a:r>
              <a:rPr lang="zh-CN" altLang="en-US" sz="1600">
                <a:highlight>
                  <a:srgbClr val="00FFFF"/>
                </a:highlight>
                <a:latin typeface="Times New Roman" panose="02020603050405020304" charset="0"/>
                <a:cs typeface="Times New Roman" panose="02020603050405020304" charset="0"/>
                <a:sym typeface="+mn-ea"/>
              </a:rPr>
              <a:t>使用非限制性定语从句补充：</a:t>
            </a:r>
            <a:r>
              <a:rPr lang="en-US" altLang="zh-CN" sz="1600">
                <a:latin typeface="Times New Roman" panose="02020603050405020304" charset="0"/>
                <a:cs typeface="Times New Roman" panose="02020603050405020304" charset="0"/>
                <a:sym typeface="+mn-ea"/>
              </a:rPr>
              <a:t> ..., his strength fading fast.</a:t>
            </a:r>
            <a:endParaRPr lang="en-US" altLang="zh-CN" sz="1600">
              <a:latin typeface="Times New Roman" panose="02020603050405020304" charset="0"/>
              <a:ea typeface="微软雅黑" panose="020B0503020204020204" charset="-122"/>
              <a:cs typeface="Times New Roman" panose="02020603050405020304" charset="0"/>
              <a:sym typeface="+mn-ea"/>
            </a:endParaRPr>
          </a:p>
        </p:txBody>
      </p:sp>
      <p:sp>
        <p:nvSpPr>
          <p:cNvPr id="16" name="文本框 15"/>
          <p:cNvSpPr txBox="1"/>
          <p:nvPr/>
        </p:nvSpPr>
        <p:spPr>
          <a:xfrm>
            <a:off x="3351530" y="5227320"/>
            <a:ext cx="5454650" cy="829945"/>
          </a:xfrm>
          <a:prstGeom prst="rect">
            <a:avLst/>
          </a:prstGeom>
        </p:spPr>
        <p:txBody>
          <a:bodyPr wrap="square">
            <a:spAutoFit/>
          </a:bodyPr>
          <a:p>
            <a:pPr algn="just"/>
            <a:r>
              <a:rPr lang="zh-CN" altLang="en-US" sz="1600">
                <a:highlight>
                  <a:srgbClr val="FFFF00"/>
                </a:highlight>
                <a:latin typeface="Times New Roman" panose="02020603050405020304" charset="0"/>
                <a:cs typeface="Times New Roman" panose="02020603050405020304" charset="0"/>
                <a:sym typeface="+mn-ea"/>
              </a:rPr>
              <a:t>描写动物行为：</a:t>
            </a:r>
            <a:r>
              <a:rPr lang="en-US" altLang="zh-CN" sz="1600">
                <a:latin typeface="Times New Roman" panose="02020603050405020304" charset="0"/>
                <a:cs typeface="Times New Roman" panose="02020603050405020304" charset="0"/>
                <a:sym typeface="+mn-ea"/>
              </a:rPr>
              <a:t> whined and paced frantically along the edge</a:t>
            </a:r>
            <a:r>
              <a:rPr lang="zh-CN" altLang="en-US" sz="1600">
                <a:latin typeface="Times New Roman" panose="02020603050405020304" charset="0"/>
                <a:cs typeface="Times New Roman" panose="02020603050405020304" charset="0"/>
                <a:sym typeface="+mn-ea"/>
              </a:rPr>
              <a:t>（在岸边焦急地呜咽、踱步）</a:t>
            </a:r>
            <a:r>
              <a:rPr lang="en-US" altLang="zh-CN" sz="1600">
                <a:latin typeface="Times New Roman" panose="02020603050405020304" charset="0"/>
                <a:cs typeface="Times New Roman" panose="02020603050405020304" charset="0"/>
                <a:sym typeface="+mn-ea"/>
              </a:rPr>
              <a:t>, barked a series of sharp, alarmed woofs</a:t>
            </a:r>
            <a:r>
              <a:rPr lang="zh-CN" altLang="en-US" sz="1600">
                <a:latin typeface="Times New Roman" panose="02020603050405020304" charset="0"/>
                <a:cs typeface="Times New Roman" panose="02020603050405020304" charset="0"/>
                <a:sym typeface="+mn-ea"/>
              </a:rPr>
              <a:t>（发出一连串尖锐、警报式的吠叫）</a:t>
            </a:r>
            <a:endParaRPr lang="zh-CN" altLang="en-US" sz="1600">
              <a:latin typeface="Times New Roman" panose="02020603050405020304" charset="0"/>
              <a:ea typeface="微软雅黑" panose="020B0503020204020204" charset="-122"/>
              <a:cs typeface="Times New Roman" panose="02020603050405020304" charset="0"/>
              <a:sym typeface="+mn-ea"/>
            </a:endParaRPr>
          </a:p>
        </p:txBody>
      </p:sp>
      <p:sp>
        <p:nvSpPr>
          <p:cNvPr id="17" name="文本框 16"/>
          <p:cNvSpPr txBox="1"/>
          <p:nvPr/>
        </p:nvSpPr>
        <p:spPr>
          <a:xfrm>
            <a:off x="3249295" y="6057265"/>
            <a:ext cx="5454650" cy="810260"/>
          </a:xfrm>
          <a:prstGeom prst="rect">
            <a:avLst/>
          </a:prstGeom>
        </p:spPr>
        <p:txBody>
          <a:bodyPr wrap="square">
            <a:spAutoFit/>
          </a:bodyPr>
          <a:p>
            <a:pPr marL="68580" indent="0" algn="just">
              <a:lnSpc>
                <a:spcPct val="130000"/>
              </a:lnSpc>
              <a:spcBef>
                <a:spcPct val="0"/>
              </a:spcBef>
              <a:spcAft>
                <a:spcPct val="0"/>
              </a:spcAft>
            </a:pPr>
            <a:r>
              <a:rPr lang="zh-CN" altLang="en-US">
                <a:highlight>
                  <a:srgbClr val="FFFF00"/>
                </a:highlight>
                <a:latin typeface="Times New Roman" panose="02020603050405020304" charset="0"/>
                <a:cs typeface="Times New Roman" panose="02020603050405020304" charset="0"/>
                <a:sym typeface="+mn-ea"/>
              </a:rPr>
              <a:t>拟人化心理：</a:t>
            </a:r>
            <a:r>
              <a:rPr lang="en-US" altLang="zh-CN">
                <a:latin typeface="Times New Roman" panose="02020603050405020304" charset="0"/>
                <a:cs typeface="Times New Roman" panose="02020603050405020304" charset="0"/>
                <a:sym typeface="+mn-ea"/>
              </a:rPr>
              <a:t> Her instincts screamed at her to act.</a:t>
            </a:r>
            <a:r>
              <a:rPr lang="zh-CN" altLang="en-US">
                <a:latin typeface="Times New Roman" panose="02020603050405020304" charset="0"/>
                <a:cs typeface="Times New Roman" panose="02020603050405020304" charset="0"/>
                <a:sym typeface="+mn-ea"/>
              </a:rPr>
              <a:t>（她的本能尖叫着要她行动）</a:t>
            </a:r>
            <a:endParaRPr lang="zh-CN" altLang="en-US" sz="1800">
              <a:latin typeface="Times New Roman" panose="02020603050405020304" charset="0"/>
              <a:ea typeface="微软雅黑" panose="020B0503020204020204" charset="-122"/>
              <a:cs typeface="Times New Roman" panose="02020603050405020304" charset="0"/>
              <a:sym typeface="+mn-ea"/>
            </a:endParaRPr>
          </a:p>
        </p:txBody>
      </p:sp>
      <p:sp>
        <p:nvSpPr>
          <p:cNvPr id="18" name="文本框 17"/>
          <p:cNvSpPr txBox="1"/>
          <p:nvPr/>
        </p:nvSpPr>
        <p:spPr>
          <a:xfrm>
            <a:off x="8806180" y="5227320"/>
            <a:ext cx="3173095" cy="1565910"/>
          </a:xfrm>
          <a:prstGeom prst="rect">
            <a:avLst/>
          </a:prstGeom>
          <a:solidFill>
            <a:schemeClr val="accent4">
              <a:lumMod val="20000"/>
              <a:lumOff val="80000"/>
            </a:schemeClr>
          </a:solidFill>
        </p:spPr>
        <p:txBody>
          <a:bodyPr wrap="square">
            <a:spAutoFit/>
          </a:bodyPr>
          <a:p>
            <a:pPr marL="68580" indent="0" algn="just">
              <a:lnSpc>
                <a:spcPct val="120000"/>
              </a:lnSpc>
              <a:spcBef>
                <a:spcPct val="0"/>
              </a:spcBef>
              <a:spcAft>
                <a:spcPct val="0"/>
              </a:spcAft>
            </a:pPr>
            <a:r>
              <a:rPr lang="zh-CN" altLang="en-US" sz="1600">
                <a:highlight>
                  <a:srgbClr val="00FFFF"/>
                </a:highlight>
                <a:latin typeface="Times New Roman" panose="02020603050405020304" charset="0"/>
                <a:cs typeface="Times New Roman" panose="02020603050405020304" charset="0"/>
                <a:sym typeface="+mn-ea"/>
              </a:rPr>
              <a:t>同步进行：</a:t>
            </a:r>
            <a:r>
              <a:rPr lang="en-US" altLang="zh-CN" sz="1600">
                <a:latin typeface="Times New Roman" panose="02020603050405020304" charset="0"/>
                <a:cs typeface="Times New Roman" panose="02020603050405020304" charset="0"/>
                <a:sym typeface="+mn-ea"/>
              </a:rPr>
              <a:t> </a:t>
            </a:r>
            <a:r>
              <a:rPr lang="zh-CN" altLang="en-US" sz="1600">
                <a:latin typeface="Times New Roman" panose="02020603050405020304" charset="0"/>
                <a:cs typeface="Times New Roman" panose="02020603050405020304" charset="0"/>
                <a:sym typeface="+mn-ea"/>
              </a:rPr>
              <a:t>使用</a:t>
            </a:r>
            <a:r>
              <a:rPr lang="en-US" altLang="zh-CN" sz="1600">
                <a:latin typeface="Times New Roman" panose="02020603050405020304" charset="0"/>
                <a:cs typeface="Times New Roman" panose="02020603050405020304" charset="0"/>
                <a:sym typeface="+mn-ea"/>
              </a:rPr>
              <a:t>Meanwhile,</a:t>
            </a:r>
            <a:r>
              <a:rPr lang="zh-CN" altLang="en-US" sz="1600">
                <a:latin typeface="Times New Roman" panose="02020603050405020304" charset="0"/>
                <a:cs typeface="Times New Roman" panose="02020603050405020304" charset="0"/>
                <a:sym typeface="+mn-ea"/>
              </a:rPr>
              <a:t>或</a:t>
            </a:r>
            <a:r>
              <a:rPr lang="en-US" altLang="zh-CN" sz="1600">
                <a:latin typeface="Times New Roman" panose="02020603050405020304" charset="0"/>
                <a:cs typeface="Times New Roman" panose="02020603050405020304" charset="0"/>
                <a:sym typeface="+mn-ea"/>
              </a:rPr>
              <a:t>All the while,</a:t>
            </a:r>
            <a:r>
              <a:rPr lang="zh-CN" altLang="en-US" sz="1600">
                <a:latin typeface="Times New Roman" panose="02020603050405020304" charset="0"/>
                <a:cs typeface="Times New Roman" panose="02020603050405020304" charset="0"/>
                <a:sym typeface="+mn-ea"/>
              </a:rPr>
              <a:t>等词，将</a:t>
            </a:r>
            <a:r>
              <a:rPr lang="en-US" altLang="zh-CN" sz="1600">
                <a:latin typeface="Times New Roman" panose="02020603050405020304" charset="0"/>
                <a:cs typeface="Times New Roman" panose="02020603050405020304" charset="0"/>
                <a:sym typeface="+mn-ea"/>
              </a:rPr>
              <a:t>Bear</a:t>
            </a:r>
            <a:r>
              <a:rPr lang="zh-CN" altLang="en-US" sz="1600">
                <a:latin typeface="Times New Roman" panose="02020603050405020304" charset="0"/>
                <a:cs typeface="Times New Roman" panose="02020603050405020304" charset="0"/>
                <a:sym typeface="+mn-ea"/>
              </a:rPr>
              <a:t>的行为与女孩们的反应、</a:t>
            </a:r>
            <a:r>
              <a:rPr lang="en-US" altLang="zh-CN" sz="1600">
                <a:latin typeface="Times New Roman" panose="02020603050405020304" charset="0"/>
                <a:cs typeface="Times New Roman" panose="02020603050405020304" charset="0"/>
                <a:sym typeface="+mn-ea"/>
              </a:rPr>
              <a:t>Mike</a:t>
            </a:r>
            <a:r>
              <a:rPr lang="zh-CN" altLang="en-US" sz="1600">
                <a:latin typeface="Times New Roman" panose="02020603050405020304" charset="0"/>
                <a:cs typeface="Times New Roman" panose="02020603050405020304" charset="0"/>
                <a:sym typeface="+mn-ea"/>
              </a:rPr>
              <a:t>的险境并行描写，增强场景的立体感和紧张感。</a:t>
            </a:r>
            <a:endParaRPr lang="zh-CN" altLang="en-US" sz="1600">
              <a:latin typeface="Times New Roman" panose="02020603050405020304" charset="0"/>
              <a:ea typeface="微软雅黑" panose="020B0503020204020204" charset="-122"/>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bldLvl="0" animBg="1"/>
      <p:bldP spid="10" grpId="0" bldLvl="0" animBg="1"/>
      <p:bldP spid="11" grpId="0"/>
      <p:bldP spid="12" grpId="0"/>
      <p:bldP spid="13" grpId="0"/>
      <p:bldP spid="14" grpId="0" bldLvl="0" animBg="1"/>
      <p:bldP spid="15" grpId="0" bldLvl="0" animBg="1"/>
      <p:bldP spid="16" grpId="0"/>
      <p:bldP spid="17" grpId="0"/>
      <p:bldP spid="18"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93700" y="-43815"/>
            <a:ext cx="10951210" cy="521970"/>
          </a:xfrm>
          <a:prstGeom prst="rect">
            <a:avLst/>
          </a:prstGeom>
          <a:noFill/>
        </p:spPr>
        <p:txBody>
          <a:bodyPr wrap="square" rtlCol="0" anchor="t">
            <a:spAutoFit/>
          </a:bodyPr>
          <a:p>
            <a:r>
              <a:rPr lang="en-US" altLang="zh-CN" sz="2800" b="1">
                <a:latin typeface="Times New Roman" panose="02020603050405020304" charset="0"/>
                <a:ea typeface="宋体" panose="02010600030101010101" pitchFamily="2" charset="-122"/>
                <a:sym typeface="+mn-ea"/>
              </a:rPr>
              <a:t>Para. 1:    Looking back, they saw little Mike holding on to a broken </a:t>
            </a:r>
            <a:endParaRPr lang="en-US" altLang="zh-CN" sz="2800" b="1">
              <a:latin typeface="Times New Roman" panose="02020603050405020304" charset="0"/>
              <a:ea typeface="宋体" panose="02010600030101010101" pitchFamily="2" charset="-122"/>
              <a:sym typeface="+mn-ea"/>
            </a:endParaRPr>
          </a:p>
        </p:txBody>
      </p:sp>
      <p:graphicFrame>
        <p:nvGraphicFramePr>
          <p:cNvPr id="5" name="表格 4"/>
          <p:cNvGraphicFramePr/>
          <p:nvPr>
            <p:custDataLst>
              <p:tags r:id="rId1"/>
            </p:custDataLst>
          </p:nvPr>
        </p:nvGraphicFramePr>
        <p:xfrm>
          <a:off x="52070" y="461645"/>
          <a:ext cx="12054205" cy="2955290"/>
        </p:xfrm>
        <a:graphic>
          <a:graphicData uri="http://schemas.openxmlformats.org/drawingml/2006/table">
            <a:tbl>
              <a:tblPr firstRow="1" bandRow="1">
                <a:tableStyleId>{124A38EE-8480-4F55-A7E8-955DB5A66328}</a:tableStyleId>
              </a:tblPr>
              <a:tblGrid>
                <a:gridCol w="2823210"/>
                <a:gridCol w="5982970"/>
                <a:gridCol w="3248025"/>
              </a:tblGrid>
              <a:tr h="701040">
                <a:tc>
                  <a:txBody>
                    <a:bodyPr/>
                    <a:p>
                      <a:pPr marL="68580" indent="0" algn="ctr">
                        <a:lnSpc>
                          <a:spcPts val="1500"/>
                        </a:lnSpc>
                        <a:spcBef>
                          <a:spcPct val="0"/>
                        </a:spcBef>
                        <a:spcAft>
                          <a:spcPct val="0"/>
                        </a:spcAft>
                      </a:pPr>
                      <a:r>
                        <a:rPr lang="zh-CN" altLang="en-US" sz="2400">
                          <a:latin typeface="Times New Roman" panose="02020603050405020304" charset="0"/>
                        </a:rPr>
                        <a:t>需要回答的问题</a:t>
                      </a:r>
                      <a:endParaRPr lang="zh-CN" altLang="en-US" sz="2400">
                        <a:latin typeface="Times New Roman" panose="02020603050405020304" charset="0"/>
                      </a:endParaRPr>
                    </a:p>
                  </a:txBody>
                  <a:tcPr marL="0" marR="121920" marT="76200" marB="76200" anchor="ctr" anchorCtr="0"/>
                </a:tc>
                <a:tc>
                  <a:txBody>
                    <a:bodyPr/>
                    <a:p>
                      <a:pPr marL="68580" algn="ctr">
                        <a:lnSpc>
                          <a:spcPts val="1500"/>
                        </a:lnSpc>
                        <a:buClrTx/>
                        <a:buSzTx/>
                        <a:buFontTx/>
                      </a:pPr>
                      <a:r>
                        <a:rPr lang="zh-CN" altLang="en-US" sz="2400">
                          <a:solidFill>
                            <a:srgbClr val="FFFFFF"/>
                          </a:solidFill>
                          <a:latin typeface="Times New Roman" panose="02020603050405020304" charset="0"/>
                        </a:rPr>
                        <a:t>语言丰富性 (如何写得出彩)</a:t>
                      </a:r>
                      <a:endParaRPr lang="zh-CN" altLang="en-US" sz="2400">
                        <a:solidFill>
                          <a:srgbClr val="FFFFFF"/>
                        </a:solidFill>
                        <a:latin typeface="Times New Roman" panose="02020603050405020304" charset="0"/>
                      </a:endParaRPr>
                    </a:p>
                  </a:txBody>
                  <a:tcPr marL="121920" marR="121920" marT="76200" marB="76200" anchor="ctr" anchorCtr="0"/>
                </a:tc>
                <a:tc>
                  <a:txBody>
                    <a:bodyPr/>
                    <a:p>
                      <a:pPr marL="68580" algn="ctr">
                        <a:lnSpc>
                          <a:spcPct val="100000"/>
                        </a:lnSpc>
                        <a:buClrTx/>
                        <a:buSzTx/>
                        <a:buFontTx/>
                      </a:pPr>
                      <a:r>
                        <a:rPr lang="zh-CN" altLang="en-US" sz="1800">
                          <a:solidFill>
                            <a:srgbClr val="FFFFFF"/>
                          </a:solidFill>
                          <a:latin typeface="Times New Roman" panose="02020603050405020304" charset="0"/>
                        </a:rPr>
                        <a:t>语篇连贯性 </a:t>
                      </a:r>
                      <a:endParaRPr lang="zh-CN" altLang="en-US" sz="1800">
                        <a:solidFill>
                          <a:srgbClr val="FFFFFF"/>
                        </a:solidFill>
                        <a:latin typeface="Times New Roman" panose="02020603050405020304" charset="0"/>
                      </a:endParaRPr>
                    </a:p>
                    <a:p>
                      <a:pPr marL="68580" algn="ctr">
                        <a:lnSpc>
                          <a:spcPct val="100000"/>
                        </a:lnSpc>
                        <a:buClrTx/>
                        <a:buSzTx/>
                        <a:buFontTx/>
                      </a:pPr>
                      <a:r>
                        <a:rPr lang="zh-CN" altLang="en-US" sz="1800">
                          <a:solidFill>
                            <a:srgbClr val="FFFFFF"/>
                          </a:solidFill>
                          <a:latin typeface="Times New Roman" panose="02020603050405020304" charset="0"/>
                        </a:rPr>
                        <a:t>(如何衔接流畅)</a:t>
                      </a:r>
                      <a:endParaRPr lang="zh-CN" altLang="en-US" sz="1800">
                        <a:solidFill>
                          <a:srgbClr val="FFFFFF"/>
                        </a:solidFill>
                        <a:latin typeface="Times New Roman" panose="02020603050405020304" charset="0"/>
                      </a:endParaRPr>
                    </a:p>
                  </a:txBody>
                  <a:tcPr marL="121920" marR="121920" marT="76200" marB="76200" anchor="ctr" anchorCtr="0"/>
                </a:tc>
              </a:tr>
              <a:tr h="2254250">
                <a:tc>
                  <a:txBody>
                    <a:bodyPr/>
                    <a:p>
                      <a:pPr marL="68580" indent="0" algn="l">
                        <a:lnSpc>
                          <a:spcPct val="150000"/>
                        </a:lnSpc>
                      </a:pPr>
                      <a:r>
                        <a:rPr lang="en-US" altLang="zh-CN" sz="2000" b="1">
                          <a:latin typeface="Times New Roman" panose="02020603050405020304" charset="0"/>
                          <a:ea typeface="宋体" panose="02010600030101010101" pitchFamily="2" charset="-122"/>
                          <a:sym typeface="+mn-ea"/>
                        </a:rPr>
                        <a:t> 4. </a:t>
                      </a:r>
                      <a:r>
                        <a:rPr lang="en-US" altLang="zh-CN" sz="2000" b="1">
                          <a:solidFill>
                            <a:schemeClr val="tx2">
                              <a:lumMod val="75000"/>
                            </a:schemeClr>
                          </a:solidFill>
                          <a:latin typeface="Times New Roman" panose="02020603050405020304" charset="0"/>
                          <a:ea typeface="宋体" panose="02010600030101010101" pitchFamily="2" charset="-122"/>
                          <a:sym typeface="+mn-ea"/>
                        </a:rPr>
                        <a:t>What was the overall atmosphere?</a:t>
                      </a:r>
                      <a:endParaRPr lang="en-US" altLang="zh-CN" sz="2000" b="1">
                        <a:solidFill>
                          <a:schemeClr val="tx2">
                            <a:lumMod val="75000"/>
                          </a:schemeClr>
                        </a:solidFill>
                        <a:latin typeface="Times New Roman" panose="02020603050405020304" charset="0"/>
                        <a:ea typeface="宋体" panose="02010600030101010101" pitchFamily="2" charset="-122"/>
                        <a:sym typeface="+mn-ea"/>
                      </a:endParaRPr>
                    </a:p>
                    <a:p>
                      <a:pPr marL="68580" indent="0" algn="ctr">
                        <a:lnSpc>
                          <a:spcPct val="150000"/>
                        </a:lnSpc>
                      </a:pPr>
                      <a:br>
                        <a:rPr lang="en-US" altLang="zh-CN" sz="1400">
                          <a:latin typeface="Times New Roman" panose="02020603050405020304" charset="0"/>
                          <a:cs typeface="Times New Roman" panose="02020603050405020304" charset="0"/>
                        </a:rPr>
                      </a:br>
                      <a:r>
                        <a:rPr lang="en-US" altLang="zh-CN" sz="2000">
                          <a:latin typeface="Times New Roman" panose="02020603050405020304" charset="0"/>
                          <a:cs typeface="Times New Roman" panose="02020603050405020304" charset="0"/>
                        </a:rPr>
                        <a:t>(</a:t>
                      </a:r>
                      <a:r>
                        <a:rPr lang="zh-CN" altLang="en-US" sz="2000">
                          <a:latin typeface="Times New Roman" panose="02020603050405020304" charset="0"/>
                          <a:cs typeface="Times New Roman" panose="02020603050405020304" charset="0"/>
                        </a:rPr>
                        <a:t>整体氛围如何？</a:t>
                      </a:r>
                      <a:r>
                        <a:rPr lang="en-US" altLang="zh-CN" sz="2000">
                          <a:latin typeface="Times New Roman" panose="02020603050405020304" charset="0"/>
                          <a:cs typeface="Times New Roman" panose="02020603050405020304" charset="0"/>
                        </a:rPr>
                        <a:t>)</a:t>
                      </a:r>
                      <a:endParaRPr lang="en-US" altLang="zh-CN" sz="2000">
                        <a:latin typeface="Times New Roman" panose="02020603050405020304" charset="0"/>
                        <a:cs typeface="Times New Roman" panose="02020603050405020304" charset="0"/>
                      </a:endParaRPr>
                    </a:p>
                  </a:txBody>
                  <a:tcPr marL="0" marR="121920" marT="76200" marB="76200" anchor="ctr" anchorCtr="0"/>
                </a:tc>
                <a:tc>
                  <a:txBody>
                    <a:bodyPr/>
                    <a:p>
                      <a:pPr marL="68580" indent="0" algn="l">
                        <a:lnSpc>
                          <a:spcPct val="120000"/>
                        </a:lnSpc>
                        <a:spcBef>
                          <a:spcPct val="0"/>
                        </a:spcBef>
                        <a:spcAft>
                          <a:spcPct val="0"/>
                        </a:spcAft>
                      </a:pPr>
                      <a:br>
                        <a:rPr lang="zh-CN" altLang="en-US" sz="1400">
                          <a:latin typeface="Times New Roman" panose="02020603050405020304" charset="0"/>
                          <a:cs typeface="Times New Roman" panose="02020603050405020304" charset="0"/>
                        </a:rPr>
                      </a:br>
                      <a:br>
                        <a:rPr lang="zh-CN" altLang="en-US" sz="1400">
                          <a:latin typeface="Times New Roman" panose="02020603050405020304" charset="0"/>
                          <a:cs typeface="Times New Roman" panose="02020603050405020304" charset="0"/>
                        </a:rPr>
                      </a:br>
                      <a:endParaRPr lang="zh-CN" altLang="en-US" sz="1400">
                        <a:latin typeface="Times New Roman" panose="02020603050405020304" charset="0"/>
                        <a:cs typeface="Times New Roman" panose="02020603050405020304" charset="0"/>
                      </a:endParaRPr>
                    </a:p>
                  </a:txBody>
                  <a:tcPr marL="121920" marR="121920" marT="76200" marB="76200" anchor="ctr" anchorCtr="0"/>
                </a:tc>
                <a:tc>
                  <a:txBody>
                    <a:bodyPr/>
                    <a:p>
                      <a:pPr marL="68580" indent="0" algn="l">
                        <a:lnSpc>
                          <a:spcPts val="1500"/>
                        </a:lnSpc>
                        <a:spcBef>
                          <a:spcPct val="0"/>
                        </a:spcBef>
                        <a:spcAft>
                          <a:spcPct val="0"/>
                        </a:spcAft>
                      </a:pPr>
                      <a:br>
                        <a:rPr lang="en-US" altLang="zh-CN" sz="1200">
                          <a:latin typeface="Times New Roman" panose="02020603050405020304" charset="0"/>
                          <a:cs typeface="Times New Roman" panose="02020603050405020304" charset="0"/>
                        </a:rPr>
                      </a:br>
                      <a:endParaRPr lang="en-US" altLang="zh-CN" sz="1400">
                        <a:latin typeface="Times New Roman" panose="02020603050405020304" charset="0"/>
                        <a:cs typeface="Times New Roman" panose="02020603050405020304" charset="0"/>
                      </a:endParaRPr>
                    </a:p>
                  </a:txBody>
                  <a:tcPr marL="121920" marR="121920" marT="76200" marB="76200" anchor="ctr" anchorCtr="0"/>
                </a:tc>
              </a:tr>
            </a:tbl>
          </a:graphicData>
        </a:graphic>
      </p:graphicFrame>
      <p:sp>
        <p:nvSpPr>
          <p:cNvPr id="6" name="文本框 5"/>
          <p:cNvSpPr txBox="1"/>
          <p:nvPr/>
        </p:nvSpPr>
        <p:spPr>
          <a:xfrm>
            <a:off x="3368675" y="1211580"/>
            <a:ext cx="5454650" cy="706755"/>
          </a:xfrm>
          <a:prstGeom prst="rect">
            <a:avLst/>
          </a:prstGeom>
        </p:spPr>
        <p:txBody>
          <a:bodyPr wrap="square">
            <a:spAutoFit/>
          </a:bodyPr>
          <a:p>
            <a:pPr algn="l"/>
            <a:r>
              <a:rPr lang="zh-CN" altLang="en-US" sz="2000">
                <a:highlight>
                  <a:srgbClr val="FFFF00"/>
                </a:highlight>
                <a:latin typeface="Arial" panose="020B0604020202020204" pitchFamily="34" charset="0"/>
                <a:ea typeface="微软雅黑" panose="020B0503020204020204" charset="-122"/>
              </a:rPr>
              <a:t>环境渲染：</a:t>
            </a:r>
            <a:r>
              <a:rPr lang="en-US" altLang="en-US" sz="2000">
                <a:latin typeface="Arial" panose="020B0604020202020204" pitchFamily="34" charset="0"/>
                <a:ea typeface="微软雅黑" panose="020B0503020204020204" charset="-122"/>
              </a:rPr>
              <a:t> </a:t>
            </a:r>
            <a:r>
              <a:rPr lang="en-US" altLang="zh-CN" sz="2000">
                <a:latin typeface="Arial" panose="020B0604020202020204" pitchFamily="34" charset="0"/>
                <a:ea typeface="微软雅黑" panose="020B0503020204020204" charset="-122"/>
              </a:rPr>
              <a:t>An aura of helpless despair hung over the scene.</a:t>
            </a:r>
            <a:r>
              <a:rPr lang="zh-CN" altLang="en-US" sz="2000">
                <a:latin typeface="Arial" panose="020B0604020202020204" pitchFamily="34" charset="0"/>
                <a:ea typeface="微软雅黑" panose="020B0503020204020204" charset="-122"/>
              </a:rPr>
              <a:t>（无助的绝望笼罩着现场）</a:t>
            </a:r>
            <a:endParaRPr lang="zh-CN" altLang="en-US" sz="2000">
              <a:latin typeface="Arial" panose="020B0604020202020204" pitchFamily="34" charset="0"/>
              <a:ea typeface="微软雅黑" panose="020B0503020204020204" charset="-122"/>
            </a:endParaRPr>
          </a:p>
        </p:txBody>
      </p:sp>
      <p:sp>
        <p:nvSpPr>
          <p:cNvPr id="7" name="文本框 6"/>
          <p:cNvSpPr txBox="1"/>
          <p:nvPr/>
        </p:nvSpPr>
        <p:spPr>
          <a:xfrm>
            <a:off x="3368675" y="1860550"/>
            <a:ext cx="5454650" cy="706755"/>
          </a:xfrm>
          <a:prstGeom prst="rect">
            <a:avLst/>
          </a:prstGeom>
        </p:spPr>
        <p:txBody>
          <a:bodyPr wrap="square">
            <a:spAutoFit/>
          </a:bodyPr>
          <a:p>
            <a:pPr algn="l">
              <a:buClrTx/>
              <a:buSzTx/>
              <a:buFontTx/>
            </a:pPr>
            <a:r>
              <a:rPr lang="zh-CN" altLang="en-US" sz="2000">
                <a:highlight>
                  <a:srgbClr val="FFFF00"/>
                </a:highlight>
                <a:latin typeface="Arial" panose="020B0604020202020204" pitchFamily="34" charset="0"/>
                <a:ea typeface="微软雅黑" panose="020B0503020204020204" charset="-122"/>
                <a:sym typeface="+mn-ea"/>
              </a:rPr>
              <a:t>比喻：</a:t>
            </a:r>
            <a:r>
              <a:rPr lang="zh-CN" altLang="en-US" sz="2000">
                <a:latin typeface="Arial" panose="020B0604020202020204" pitchFamily="34" charset="0"/>
                <a:ea typeface="微软雅黑" panose="020B0503020204020204" charset="-122"/>
                <a:sym typeface="+mn-ea"/>
              </a:rPr>
              <a:t> The howling wind seemed to mock their panic.（呼啸的风仿佛在嘲笑她们的惊慌）</a:t>
            </a:r>
            <a:endParaRPr lang="zh-CN" altLang="en-US" sz="2000">
              <a:latin typeface="Arial" panose="020B0604020202020204" pitchFamily="34" charset="0"/>
              <a:ea typeface="微软雅黑" panose="020B0503020204020204" charset="-122"/>
              <a:sym typeface="+mn-ea"/>
            </a:endParaRPr>
          </a:p>
        </p:txBody>
      </p:sp>
      <p:sp>
        <p:nvSpPr>
          <p:cNvPr id="8" name="文本框 7"/>
          <p:cNvSpPr txBox="1"/>
          <p:nvPr/>
        </p:nvSpPr>
        <p:spPr>
          <a:xfrm>
            <a:off x="3358515" y="2567305"/>
            <a:ext cx="5552440" cy="706755"/>
          </a:xfrm>
          <a:prstGeom prst="rect">
            <a:avLst/>
          </a:prstGeom>
        </p:spPr>
        <p:txBody>
          <a:bodyPr wrap="square">
            <a:spAutoFit/>
          </a:bodyPr>
          <a:p>
            <a:pPr algn="l">
              <a:lnSpc>
                <a:spcPct val="100000"/>
              </a:lnSpc>
              <a:buClrTx/>
              <a:buSzTx/>
              <a:buFontTx/>
            </a:pPr>
            <a:r>
              <a:rPr lang="zh-CN" altLang="en-US" sz="2000">
                <a:highlight>
                  <a:srgbClr val="FFFF00"/>
                </a:highlight>
                <a:latin typeface="Arial" panose="020B0604020202020204" pitchFamily="34" charset="0"/>
                <a:ea typeface="微软雅黑" panose="020B0503020204020204" charset="-122"/>
                <a:sym typeface="+mn-ea"/>
              </a:rPr>
              <a:t>短句强调：</a:t>
            </a:r>
            <a:r>
              <a:rPr lang="zh-CN" altLang="en-US" sz="2000">
                <a:latin typeface="Arial" panose="020B0604020202020204" pitchFamily="34" charset="0"/>
                <a:ea typeface="微软雅黑" panose="020B0503020204020204" charset="-122"/>
                <a:sym typeface="+mn-ea"/>
              </a:rPr>
              <a:t> Time stood still. Hope was fading.（时间静止。希望正在消逝。）</a:t>
            </a:r>
            <a:endParaRPr lang="zh-CN" altLang="en-US" sz="2000">
              <a:latin typeface="Arial" panose="020B0604020202020204" pitchFamily="34" charset="0"/>
              <a:ea typeface="微软雅黑" panose="020B0503020204020204" charset="-122"/>
              <a:sym typeface="+mn-ea"/>
            </a:endParaRPr>
          </a:p>
        </p:txBody>
      </p:sp>
      <p:sp>
        <p:nvSpPr>
          <p:cNvPr id="10" name="文本框 9"/>
          <p:cNvSpPr txBox="1"/>
          <p:nvPr/>
        </p:nvSpPr>
        <p:spPr>
          <a:xfrm>
            <a:off x="8758555" y="1440815"/>
            <a:ext cx="3173095" cy="1753235"/>
          </a:xfrm>
          <a:prstGeom prst="rect">
            <a:avLst/>
          </a:prstGeom>
          <a:solidFill>
            <a:schemeClr val="accent3">
              <a:lumMod val="20000"/>
              <a:lumOff val="80000"/>
            </a:schemeClr>
          </a:solidFill>
        </p:spPr>
        <p:txBody>
          <a:bodyPr wrap="square">
            <a:spAutoFit/>
          </a:bodyPr>
          <a:p>
            <a:pPr marL="68580" indent="0" algn="l">
              <a:lnSpc>
                <a:spcPct val="100000"/>
              </a:lnSpc>
              <a:spcBef>
                <a:spcPct val="0"/>
              </a:spcBef>
              <a:spcAft>
                <a:spcPct val="0"/>
              </a:spcAft>
            </a:pPr>
            <a:r>
              <a:rPr lang="zh-CN" altLang="en-US">
                <a:highlight>
                  <a:srgbClr val="00FFFF"/>
                </a:highlight>
                <a:latin typeface="Times New Roman" panose="02020603050405020304" charset="0"/>
                <a:ea typeface="微软雅黑" panose="020B0503020204020204" charset="-122"/>
                <a:cs typeface="Times New Roman" panose="02020603050405020304" charset="0"/>
                <a:sym typeface="+mn-ea"/>
              </a:rPr>
              <a:t>总结收束：</a:t>
            </a:r>
            <a:r>
              <a:rPr lang="en-US" altLang="en-US">
                <a:latin typeface="Times New Roman" panose="02020603050405020304" charset="0"/>
                <a:ea typeface="微软雅黑" panose="020B0503020204020204" charset="-122"/>
                <a:cs typeface="Times New Roman" panose="02020603050405020304" charset="0"/>
                <a:sym typeface="+mn-ea"/>
              </a:rPr>
              <a:t> </a:t>
            </a:r>
            <a:r>
              <a:rPr lang="zh-CN" altLang="en-US">
                <a:latin typeface="Times New Roman" panose="02020603050405020304" charset="0"/>
                <a:ea typeface="微软雅黑" panose="020B0503020204020204" charset="-122"/>
                <a:cs typeface="Times New Roman" panose="02020603050405020304" charset="0"/>
                <a:sym typeface="+mn-ea"/>
              </a:rPr>
              <a:t>本段结尾用一两个句子总结全局氛围，为下一段</a:t>
            </a:r>
            <a:r>
              <a:rPr lang="en-US" altLang="zh-CN">
                <a:latin typeface="Times New Roman" panose="02020603050405020304" charset="0"/>
                <a:ea typeface="微软雅黑" panose="020B0503020204020204" charset="-122"/>
                <a:cs typeface="Times New Roman" panose="02020603050405020304" charset="0"/>
                <a:sym typeface="+mn-ea"/>
              </a:rPr>
              <a:t>Bear</a:t>
            </a:r>
            <a:r>
              <a:rPr lang="zh-CN" altLang="en-US">
                <a:latin typeface="Times New Roman" panose="02020603050405020304" charset="0"/>
                <a:ea typeface="微软雅黑" panose="020B0503020204020204" charset="-122"/>
                <a:cs typeface="Times New Roman" panose="02020603050405020304" charset="0"/>
                <a:sym typeface="+mn-ea"/>
              </a:rPr>
              <a:t>的行动做足情绪铺垫。例如：</a:t>
            </a:r>
            <a:r>
              <a:rPr lang="en-US" altLang="zh-CN">
                <a:latin typeface="Times New Roman" panose="02020603050405020304" charset="0"/>
                <a:ea typeface="微软雅黑" panose="020B0503020204020204" charset="-122"/>
                <a:cs typeface="Times New Roman" panose="02020603050405020304" charset="0"/>
                <a:sym typeface="+mn-ea"/>
              </a:rPr>
              <a:t>"It was a hopeless picture, a nightmare from which they couldn't awake."</a:t>
            </a:r>
            <a:endParaRPr lang="en-US" altLang="zh-CN">
              <a:latin typeface="Times New Roman" panose="02020603050405020304" charset="0"/>
              <a:ea typeface="微软雅黑" panose="020B0503020204020204" charset="-122"/>
              <a:cs typeface="Times New Roman" panose="02020603050405020304" charset="0"/>
              <a:sym typeface="+mn-ea"/>
            </a:endParaRPr>
          </a:p>
        </p:txBody>
      </p:sp>
      <p:sp>
        <p:nvSpPr>
          <p:cNvPr id="2" name="文本框 1"/>
          <p:cNvSpPr txBox="1"/>
          <p:nvPr/>
        </p:nvSpPr>
        <p:spPr>
          <a:xfrm>
            <a:off x="52070" y="3416935"/>
            <a:ext cx="12139930" cy="865505"/>
          </a:xfrm>
          <a:prstGeom prst="rect">
            <a:avLst/>
          </a:prstGeom>
          <a:noFill/>
        </p:spPr>
        <p:txBody>
          <a:bodyPr wrap="square" rtlCol="0" anchor="t">
            <a:spAutoFit/>
          </a:bodyPr>
          <a:p>
            <a:pPr fontAlgn="auto">
              <a:lnSpc>
                <a:spcPct val="90000"/>
              </a:lnSpc>
              <a:spcBef>
                <a:spcPts val="0"/>
              </a:spcBef>
              <a:spcAft>
                <a:spcPts val="0"/>
              </a:spcAft>
              <a:defRPr/>
            </a:pPr>
            <a:r>
              <a:rPr lang="en-US" altLang="zh-CN" sz="2800" b="1">
                <a:latin typeface="Times New Roman" panose="02020603050405020304" charset="0"/>
                <a:ea typeface="宋体" panose="02010600030101010101" pitchFamily="2" charset="-122"/>
                <a:sym typeface="+mn-ea"/>
              </a:rPr>
              <a:t>Para. 2:    Seeing that, Bear let out a series of woofs and jumped into the water; heading straight for Mike.</a:t>
            </a:r>
            <a:endParaRPr lang="en-US" altLang="zh-CN" sz="2800" b="1">
              <a:latin typeface="Times New Roman" panose="02020603050405020304" charset="0"/>
              <a:ea typeface="宋体" panose="02010600030101010101" pitchFamily="2" charset="-122"/>
              <a:sym typeface="+mn-ea"/>
            </a:endParaRPr>
          </a:p>
        </p:txBody>
      </p:sp>
      <p:graphicFrame>
        <p:nvGraphicFramePr>
          <p:cNvPr id="3" name="表格 2"/>
          <p:cNvGraphicFramePr/>
          <p:nvPr>
            <p:custDataLst>
              <p:tags r:id="rId2"/>
            </p:custDataLst>
          </p:nvPr>
        </p:nvGraphicFramePr>
        <p:xfrm>
          <a:off x="52070" y="4157345"/>
          <a:ext cx="12054205" cy="2738120"/>
        </p:xfrm>
        <a:graphic>
          <a:graphicData uri="http://schemas.openxmlformats.org/drawingml/2006/table">
            <a:tbl>
              <a:tblPr firstRow="1" bandRow="1">
                <a:tableStyleId>{124A38EE-8480-4F55-A7E8-955DB5A66328}</a:tableStyleId>
              </a:tblPr>
              <a:tblGrid>
                <a:gridCol w="2366645"/>
                <a:gridCol w="6439535"/>
                <a:gridCol w="3248025"/>
              </a:tblGrid>
              <a:tr h="756920">
                <a:tc>
                  <a:txBody>
                    <a:bodyPr/>
                    <a:p>
                      <a:pPr marL="68580" indent="0" algn="ctr">
                        <a:lnSpc>
                          <a:spcPts val="1500"/>
                        </a:lnSpc>
                        <a:spcBef>
                          <a:spcPct val="0"/>
                        </a:spcBef>
                        <a:spcAft>
                          <a:spcPct val="0"/>
                        </a:spcAft>
                      </a:pPr>
                      <a:r>
                        <a:rPr lang="zh-CN" altLang="en-US" sz="2400">
                          <a:latin typeface="Times New Roman" panose="02020603050405020304" charset="0"/>
                        </a:rPr>
                        <a:t>需要回答的问题</a:t>
                      </a:r>
                      <a:endParaRPr lang="zh-CN" altLang="en-US" sz="2400">
                        <a:latin typeface="Times New Roman" panose="02020603050405020304" charset="0"/>
                      </a:endParaRPr>
                    </a:p>
                  </a:txBody>
                  <a:tcPr marL="0" marR="121920" marT="76200" marB="76200" anchor="ctr" anchorCtr="0"/>
                </a:tc>
                <a:tc>
                  <a:txBody>
                    <a:bodyPr/>
                    <a:p>
                      <a:pPr marL="68580" algn="ctr">
                        <a:lnSpc>
                          <a:spcPts val="1500"/>
                        </a:lnSpc>
                        <a:buClrTx/>
                        <a:buSzTx/>
                        <a:buFontTx/>
                      </a:pPr>
                      <a:r>
                        <a:rPr lang="zh-CN" altLang="en-US" sz="2400">
                          <a:solidFill>
                            <a:srgbClr val="FFFFFF"/>
                          </a:solidFill>
                          <a:latin typeface="Times New Roman" panose="02020603050405020304" charset="0"/>
                        </a:rPr>
                        <a:t>语言丰富性 (如何写得出彩)</a:t>
                      </a:r>
                      <a:endParaRPr lang="zh-CN" altLang="en-US" sz="2400">
                        <a:solidFill>
                          <a:srgbClr val="FFFFFF"/>
                        </a:solidFill>
                        <a:latin typeface="Times New Roman" panose="02020603050405020304" charset="0"/>
                      </a:endParaRPr>
                    </a:p>
                  </a:txBody>
                  <a:tcPr marL="121920" marR="121920" marT="76200" marB="76200" anchor="ctr" anchorCtr="0"/>
                </a:tc>
                <a:tc>
                  <a:txBody>
                    <a:bodyPr/>
                    <a:p>
                      <a:pPr marL="68580" algn="ctr">
                        <a:lnSpc>
                          <a:spcPct val="100000"/>
                        </a:lnSpc>
                        <a:buClrTx/>
                        <a:buSzTx/>
                        <a:buFontTx/>
                      </a:pPr>
                      <a:r>
                        <a:rPr lang="zh-CN" altLang="en-US" sz="1800">
                          <a:solidFill>
                            <a:srgbClr val="FFFFFF"/>
                          </a:solidFill>
                          <a:latin typeface="Times New Roman" panose="02020603050405020304" charset="0"/>
                        </a:rPr>
                        <a:t>语篇连贯性 </a:t>
                      </a:r>
                      <a:endParaRPr lang="zh-CN" altLang="en-US" sz="1800">
                        <a:solidFill>
                          <a:srgbClr val="FFFFFF"/>
                        </a:solidFill>
                        <a:latin typeface="Times New Roman" panose="02020603050405020304" charset="0"/>
                      </a:endParaRPr>
                    </a:p>
                    <a:p>
                      <a:pPr marL="68580" algn="ctr">
                        <a:lnSpc>
                          <a:spcPct val="100000"/>
                        </a:lnSpc>
                        <a:buClrTx/>
                        <a:buSzTx/>
                        <a:buFontTx/>
                      </a:pPr>
                      <a:r>
                        <a:rPr lang="zh-CN" altLang="en-US" sz="1800">
                          <a:solidFill>
                            <a:srgbClr val="FFFFFF"/>
                          </a:solidFill>
                          <a:latin typeface="Times New Roman" panose="02020603050405020304" charset="0"/>
                        </a:rPr>
                        <a:t>(如何衔接流畅)</a:t>
                      </a:r>
                      <a:endParaRPr lang="zh-CN" altLang="en-US" sz="1800">
                        <a:solidFill>
                          <a:srgbClr val="FFFFFF"/>
                        </a:solidFill>
                        <a:latin typeface="Times New Roman" panose="02020603050405020304" charset="0"/>
                      </a:endParaRPr>
                    </a:p>
                  </a:txBody>
                  <a:tcPr marL="121920" marR="121920" marT="76200" marB="76200" anchor="ctr" anchorCtr="0"/>
                </a:tc>
              </a:tr>
              <a:tr h="1926590">
                <a:tc>
                  <a:txBody>
                    <a:bodyPr/>
                    <a:p>
                      <a:pPr marL="68580" algn="l">
                        <a:lnSpc>
                          <a:spcPct val="150000"/>
                        </a:lnSpc>
                        <a:buClrTx/>
                        <a:buSzTx/>
                        <a:buFontTx/>
                      </a:pPr>
                      <a:r>
                        <a:rPr lang="en-US" altLang="zh-CN" sz="2000" b="1">
                          <a:solidFill>
                            <a:srgbClr val="000000"/>
                          </a:solidFill>
                          <a:latin typeface="Times New Roman" panose="02020603050405020304" charset="0"/>
                          <a:ea typeface="宋体" panose="02010600030101010101" pitchFamily="2" charset="-122"/>
                        </a:rPr>
                        <a:t>1. How did Bear rescue Mike?</a:t>
                      </a:r>
                      <a:br>
                        <a:rPr lang="en-US" altLang="zh-CN" sz="1400">
                          <a:latin typeface="Times New Roman" panose="02020603050405020304" charset="0"/>
                          <a:cs typeface="Times New Roman" panose="02020603050405020304" charset="0"/>
                        </a:rPr>
                      </a:br>
                      <a:r>
                        <a:rPr lang="en-US" altLang="zh-CN" sz="2000" b="1">
                          <a:solidFill>
                            <a:srgbClr val="000000"/>
                          </a:solidFill>
                          <a:latin typeface="Times New Roman" panose="02020603050405020304" charset="0"/>
                          <a:ea typeface="宋体" panose="02010600030101010101" pitchFamily="2" charset="-122"/>
                        </a:rPr>
                        <a:t>(Bear</a:t>
                      </a:r>
                      <a:r>
                        <a:rPr lang="zh-CN" altLang="en-US" sz="2000" b="1">
                          <a:solidFill>
                            <a:srgbClr val="000000"/>
                          </a:solidFill>
                          <a:latin typeface="Times New Roman" panose="02020603050405020304" charset="0"/>
                          <a:ea typeface="宋体" panose="02010600030101010101" pitchFamily="2" charset="-122"/>
                        </a:rPr>
                        <a:t>如何救援</a:t>
                      </a:r>
                      <a:r>
                        <a:rPr lang="en-US" altLang="zh-CN" sz="2000" b="1">
                          <a:solidFill>
                            <a:srgbClr val="000000"/>
                          </a:solidFill>
                          <a:latin typeface="Times New Roman" panose="02020603050405020304" charset="0"/>
                          <a:ea typeface="宋体" panose="02010600030101010101" pitchFamily="2" charset="-122"/>
                        </a:rPr>
                        <a:t>Mike</a:t>
                      </a:r>
                      <a:r>
                        <a:rPr lang="zh-CN" altLang="en-US" sz="2000" b="1">
                          <a:solidFill>
                            <a:srgbClr val="000000"/>
                          </a:solidFill>
                          <a:latin typeface="Times New Roman" panose="02020603050405020304" charset="0"/>
                          <a:ea typeface="宋体" panose="02010600030101010101" pitchFamily="2" charset="-122"/>
                        </a:rPr>
                        <a:t>？</a:t>
                      </a:r>
                      <a:r>
                        <a:rPr lang="en-US" altLang="zh-CN" sz="2000" b="1">
                          <a:solidFill>
                            <a:srgbClr val="000000"/>
                          </a:solidFill>
                          <a:latin typeface="Times New Roman" panose="02020603050405020304" charset="0"/>
                          <a:ea typeface="宋体" panose="02010600030101010101" pitchFamily="2" charset="-122"/>
                        </a:rPr>
                        <a:t>)</a:t>
                      </a:r>
                      <a:endParaRPr lang="en-US" altLang="zh-CN" sz="2000" b="1">
                        <a:solidFill>
                          <a:srgbClr val="000000"/>
                        </a:solidFill>
                        <a:latin typeface="Times New Roman" panose="02020603050405020304" charset="0"/>
                        <a:ea typeface="宋体" panose="02010600030101010101" pitchFamily="2" charset="-122"/>
                      </a:endParaRPr>
                    </a:p>
                  </a:txBody>
                  <a:tcPr marL="0" marR="121920" marT="76200" marB="76200" anchor="ctr" anchorCtr="0"/>
                </a:tc>
                <a:tc>
                  <a:txBody>
                    <a:bodyPr/>
                    <a:p>
                      <a:pPr marL="68580" indent="0" algn="l">
                        <a:lnSpc>
                          <a:spcPct val="120000"/>
                        </a:lnSpc>
                        <a:spcBef>
                          <a:spcPct val="0"/>
                        </a:spcBef>
                        <a:spcAft>
                          <a:spcPct val="0"/>
                        </a:spcAft>
                      </a:pPr>
                      <a:br>
                        <a:rPr lang="zh-CN" altLang="en-US" sz="1400">
                          <a:latin typeface="Times New Roman" panose="02020603050405020304" charset="0"/>
                          <a:cs typeface="Times New Roman" panose="02020603050405020304" charset="0"/>
                        </a:rPr>
                      </a:br>
                      <a:br>
                        <a:rPr lang="zh-CN" altLang="en-US" sz="1400">
                          <a:latin typeface="Times New Roman" panose="02020603050405020304" charset="0"/>
                          <a:cs typeface="Times New Roman" panose="02020603050405020304" charset="0"/>
                        </a:rPr>
                      </a:br>
                      <a:endParaRPr lang="zh-CN" altLang="en-US" sz="1400">
                        <a:latin typeface="Times New Roman" panose="02020603050405020304" charset="0"/>
                        <a:cs typeface="Times New Roman" panose="02020603050405020304" charset="0"/>
                      </a:endParaRPr>
                    </a:p>
                  </a:txBody>
                  <a:tcPr marL="121920" marR="121920" marT="76200" marB="76200" anchor="ctr" anchorCtr="0"/>
                </a:tc>
                <a:tc>
                  <a:txBody>
                    <a:bodyPr/>
                    <a:p>
                      <a:pPr marL="68580" indent="0" algn="l">
                        <a:lnSpc>
                          <a:spcPts val="1500"/>
                        </a:lnSpc>
                        <a:spcBef>
                          <a:spcPct val="0"/>
                        </a:spcBef>
                        <a:spcAft>
                          <a:spcPct val="0"/>
                        </a:spcAft>
                      </a:pPr>
                      <a:br>
                        <a:rPr lang="en-US" altLang="zh-CN" sz="1200">
                          <a:latin typeface="Times New Roman" panose="02020603050405020304" charset="0"/>
                          <a:cs typeface="Times New Roman" panose="02020603050405020304" charset="0"/>
                        </a:rPr>
                      </a:br>
                      <a:endParaRPr lang="en-US" altLang="zh-CN" sz="1400">
                        <a:latin typeface="Times New Roman" panose="02020603050405020304" charset="0"/>
                        <a:cs typeface="Times New Roman" panose="02020603050405020304" charset="0"/>
                      </a:endParaRPr>
                    </a:p>
                  </a:txBody>
                  <a:tcPr marL="121920" marR="121920" marT="76200" marB="76200" anchor="ctr" anchorCtr="0"/>
                </a:tc>
              </a:tr>
            </a:tbl>
          </a:graphicData>
        </a:graphic>
      </p:graphicFrame>
      <p:sp>
        <p:nvSpPr>
          <p:cNvPr id="19" name="文本框 18"/>
          <p:cNvSpPr txBox="1"/>
          <p:nvPr/>
        </p:nvSpPr>
        <p:spPr>
          <a:xfrm>
            <a:off x="2195830" y="4935220"/>
            <a:ext cx="6562725" cy="1198880"/>
          </a:xfrm>
          <a:prstGeom prst="rect">
            <a:avLst/>
          </a:prstGeom>
        </p:spPr>
        <p:txBody>
          <a:bodyPr wrap="square">
            <a:spAutoFit/>
          </a:bodyPr>
          <a:p>
            <a:pPr algn="l"/>
            <a:r>
              <a:rPr lang="zh-CN" altLang="en-US">
                <a:highlight>
                  <a:srgbClr val="FFFF00"/>
                </a:highlight>
                <a:latin typeface="Arial" panose="020B0604020202020204" pitchFamily="34" charset="0"/>
                <a:ea typeface="微软雅黑" panose="020B0503020204020204" charset="-122"/>
              </a:rPr>
              <a:t>一连串精准的动词：</a:t>
            </a:r>
            <a:r>
              <a:rPr lang="en-US" altLang="en-US">
                <a:latin typeface="Arial" panose="020B0604020202020204" pitchFamily="34" charset="0"/>
                <a:ea typeface="微软雅黑" panose="020B0503020204020204" charset="-122"/>
              </a:rPr>
              <a:t> </a:t>
            </a:r>
            <a:r>
              <a:rPr lang="en-US" altLang="zh-CN">
                <a:latin typeface="Arial" panose="020B0604020202020204" pitchFamily="34" charset="0"/>
                <a:ea typeface="微软雅黑" panose="020B0503020204020204" charset="-122"/>
              </a:rPr>
              <a:t>Lunged into the water, powered through the currents, clamped her jaws gently onto the scruff of his coat, and began to tow him backwards.</a:t>
            </a:r>
            <a:r>
              <a:rPr lang="zh-CN" altLang="en-US">
                <a:latin typeface="Arial" panose="020B0604020202020204" pitchFamily="34" charset="0"/>
                <a:ea typeface="微软雅黑" panose="020B0503020204020204" charset="-122"/>
              </a:rPr>
              <a:t>（猛扑入水，破浪前行，用牙轻轻叼住他衣领，开始将他往回拖）</a:t>
            </a:r>
            <a:endParaRPr lang="zh-CN" altLang="en-US">
              <a:latin typeface="Arial" panose="020B0604020202020204" pitchFamily="34" charset="0"/>
              <a:ea typeface="微软雅黑" panose="020B0503020204020204" charset="-122"/>
            </a:endParaRPr>
          </a:p>
        </p:txBody>
      </p:sp>
      <p:sp>
        <p:nvSpPr>
          <p:cNvPr id="20" name="文本框 19"/>
          <p:cNvSpPr txBox="1"/>
          <p:nvPr/>
        </p:nvSpPr>
        <p:spPr>
          <a:xfrm>
            <a:off x="2282825" y="6134100"/>
            <a:ext cx="6780530" cy="706755"/>
          </a:xfrm>
          <a:prstGeom prst="rect">
            <a:avLst/>
          </a:prstGeom>
        </p:spPr>
        <p:txBody>
          <a:bodyPr wrap="square">
            <a:spAutoFit/>
          </a:bodyPr>
          <a:p>
            <a:pPr algn="l">
              <a:lnSpc>
                <a:spcPct val="100000"/>
              </a:lnSpc>
              <a:buClrTx/>
              <a:buSzTx/>
              <a:buFontTx/>
            </a:pPr>
            <a:r>
              <a:rPr lang="zh-CN" altLang="en-US" sz="2000">
                <a:highlight>
                  <a:srgbClr val="FFFF00"/>
                </a:highlight>
                <a:latin typeface="Arial" panose="020B0604020202020204" pitchFamily="34" charset="0"/>
                <a:ea typeface="微软雅黑" panose="020B0503020204020204" charset="-122"/>
                <a:sym typeface="+mn-ea"/>
              </a:rPr>
              <a:t>突出艰难：</a:t>
            </a:r>
            <a:r>
              <a:rPr lang="en-US" altLang="en-US" sz="2000">
                <a:latin typeface="Arial" panose="020B0604020202020204" pitchFamily="34" charset="0"/>
                <a:ea typeface="微软雅黑" panose="020B0503020204020204" charset="-122"/>
                <a:sym typeface="+mn-ea"/>
              </a:rPr>
              <a:t> </a:t>
            </a:r>
            <a:r>
              <a:rPr lang="en-US" altLang="zh-CN" sz="2000">
                <a:latin typeface="Arial" panose="020B0604020202020204" pitchFamily="34" charset="0"/>
                <a:ea typeface="微软雅黑" panose="020B0503020204020204" charset="-122"/>
                <a:sym typeface="+mn-ea"/>
              </a:rPr>
              <a:t>swim against the relentless, freezing current</a:t>
            </a:r>
            <a:r>
              <a:rPr lang="zh-CN" altLang="en-US" sz="2000">
                <a:latin typeface="Arial" panose="020B0604020202020204" pitchFamily="34" charset="0"/>
                <a:ea typeface="微软雅黑" panose="020B0503020204020204" charset="-122"/>
                <a:sym typeface="+mn-ea"/>
              </a:rPr>
              <a:t>（在与无情寒流的对抗中游泳）</a:t>
            </a:r>
            <a:endParaRPr lang="zh-CN" altLang="en-US" sz="2000">
              <a:latin typeface="Arial" panose="020B0604020202020204" pitchFamily="34" charset="0"/>
              <a:ea typeface="微软雅黑" panose="020B0503020204020204" charset="-122"/>
              <a:sym typeface="+mn-ea"/>
            </a:endParaRPr>
          </a:p>
        </p:txBody>
      </p:sp>
      <p:sp>
        <p:nvSpPr>
          <p:cNvPr id="21" name="文本框 20"/>
          <p:cNvSpPr txBox="1"/>
          <p:nvPr/>
        </p:nvSpPr>
        <p:spPr>
          <a:xfrm>
            <a:off x="8649970" y="4935220"/>
            <a:ext cx="3456940" cy="1134110"/>
          </a:xfrm>
          <a:prstGeom prst="rect">
            <a:avLst/>
          </a:prstGeom>
          <a:solidFill>
            <a:schemeClr val="accent3">
              <a:lumMod val="20000"/>
              <a:lumOff val="80000"/>
            </a:schemeClr>
          </a:solidFill>
        </p:spPr>
        <p:txBody>
          <a:bodyPr wrap="square">
            <a:noAutofit/>
          </a:bodyPr>
          <a:p>
            <a:pPr marL="68580" indent="0" algn="l">
              <a:lnSpc>
                <a:spcPct val="100000"/>
              </a:lnSpc>
              <a:spcBef>
                <a:spcPct val="0"/>
              </a:spcBef>
              <a:spcAft>
                <a:spcPct val="0"/>
              </a:spcAft>
            </a:pPr>
            <a:r>
              <a:rPr lang="en-US" altLang="en-US">
                <a:highlight>
                  <a:srgbClr val="00FFFF"/>
                </a:highlight>
                <a:latin typeface="Times New Roman" panose="02020603050405020304" charset="0"/>
                <a:ea typeface="微软雅黑" panose="020B0503020204020204" charset="-122"/>
                <a:cs typeface="Times New Roman" panose="02020603050405020304" charset="0"/>
                <a:sym typeface="+mn-ea"/>
              </a:rPr>
              <a:t> </a:t>
            </a:r>
            <a:r>
              <a:rPr lang="zh-CN" altLang="en-US">
                <a:highlight>
                  <a:srgbClr val="00FFFF"/>
                </a:highlight>
                <a:latin typeface="Times New Roman" panose="02020603050405020304" charset="0"/>
                <a:ea typeface="微软雅黑" panose="020B0503020204020204" charset="-122"/>
                <a:cs typeface="Times New Roman" panose="02020603050405020304" charset="0"/>
                <a:sym typeface="+mn-ea"/>
              </a:rPr>
              <a:t>首句直接响应</a:t>
            </a:r>
            <a:r>
              <a:rPr lang="zh-CN" altLang="en-US">
                <a:latin typeface="Times New Roman" panose="02020603050405020304" charset="0"/>
                <a:ea typeface="微软雅黑" panose="020B0503020204020204" charset="-122"/>
                <a:cs typeface="Times New Roman" panose="02020603050405020304" charset="0"/>
                <a:sym typeface="+mn-ea"/>
              </a:rPr>
              <a:t>：</a:t>
            </a:r>
            <a:r>
              <a:rPr lang="en-US" altLang="en-US">
                <a:latin typeface="Times New Roman" panose="02020603050405020304" charset="0"/>
                <a:ea typeface="微软雅黑" panose="020B0503020204020204" charset="-122"/>
                <a:cs typeface="Times New Roman" panose="02020603050405020304" charset="0"/>
                <a:sym typeface="+mn-ea"/>
              </a:rPr>
              <a:t> </a:t>
            </a:r>
            <a:r>
              <a:rPr lang="zh-CN" altLang="en-US">
                <a:latin typeface="Times New Roman" panose="02020603050405020304" charset="0"/>
                <a:ea typeface="微软雅黑" panose="020B0503020204020204" charset="-122"/>
                <a:cs typeface="Times New Roman" panose="02020603050405020304" charset="0"/>
                <a:sym typeface="+mn-ea"/>
              </a:rPr>
              <a:t>第二段开头句是总起，紧接着必须用细节支撑</a:t>
            </a:r>
            <a:r>
              <a:rPr lang="en-US" altLang="zh-CN">
                <a:latin typeface="Times New Roman" panose="02020603050405020304" charset="0"/>
                <a:ea typeface="微软雅黑" panose="020B0503020204020204" charset="-122"/>
                <a:cs typeface="Times New Roman" panose="02020603050405020304" charset="0"/>
                <a:sym typeface="+mn-ea"/>
              </a:rPr>
              <a:t>jumped into the water</a:t>
            </a:r>
            <a:r>
              <a:rPr lang="zh-CN" altLang="en-US">
                <a:latin typeface="Times New Roman" panose="02020603050405020304" charset="0"/>
                <a:ea typeface="微软雅黑" panose="020B0503020204020204" charset="-122"/>
                <a:cs typeface="Times New Roman" panose="02020603050405020304" charset="0"/>
                <a:sym typeface="+mn-ea"/>
              </a:rPr>
              <a:t>和</a:t>
            </a:r>
            <a:r>
              <a:rPr lang="en-US" altLang="zh-CN">
                <a:latin typeface="Times New Roman" panose="02020603050405020304" charset="0"/>
                <a:ea typeface="微软雅黑" panose="020B0503020204020204" charset="-122"/>
                <a:cs typeface="Times New Roman" panose="02020603050405020304" charset="0"/>
                <a:sym typeface="+mn-ea"/>
              </a:rPr>
              <a:t>heading straight for Mike</a:t>
            </a:r>
            <a:r>
              <a:rPr lang="zh-CN" altLang="en-US">
                <a:latin typeface="Times New Roman" panose="02020603050405020304" charset="0"/>
                <a:ea typeface="微软雅黑" panose="020B0503020204020204" charset="-122"/>
                <a:cs typeface="Times New Roman" panose="02020603050405020304" charset="0"/>
                <a:sym typeface="+mn-ea"/>
              </a:rPr>
              <a:t>。</a:t>
            </a:r>
            <a:endParaRPr lang="zh-CN" altLang="en-US">
              <a:latin typeface="Times New Roman" panose="02020603050405020304" charset="0"/>
              <a:ea typeface="微软雅黑" panose="020B0503020204020204" charset="-122"/>
              <a:cs typeface="Times New Roman" panose="02020603050405020304" charset="0"/>
              <a:sym typeface="+mn-ea"/>
            </a:endParaRPr>
          </a:p>
        </p:txBody>
      </p:sp>
      <p:sp>
        <p:nvSpPr>
          <p:cNvPr id="22" name="文本框 21"/>
          <p:cNvSpPr txBox="1"/>
          <p:nvPr/>
        </p:nvSpPr>
        <p:spPr>
          <a:xfrm>
            <a:off x="8616315" y="6069330"/>
            <a:ext cx="3456940" cy="826135"/>
          </a:xfrm>
          <a:prstGeom prst="rect">
            <a:avLst/>
          </a:prstGeom>
          <a:solidFill>
            <a:schemeClr val="accent3">
              <a:lumMod val="20000"/>
              <a:lumOff val="80000"/>
            </a:schemeClr>
          </a:solidFill>
        </p:spPr>
        <p:txBody>
          <a:bodyPr wrap="square">
            <a:noAutofit/>
          </a:bodyPr>
          <a:p>
            <a:pPr marL="68580" indent="0" algn="l">
              <a:lnSpc>
                <a:spcPct val="100000"/>
              </a:lnSpc>
              <a:spcBef>
                <a:spcPct val="0"/>
              </a:spcBef>
              <a:spcAft>
                <a:spcPct val="0"/>
              </a:spcAft>
            </a:pPr>
            <a:r>
              <a:rPr lang="zh-CN" altLang="en-US" sz="1600">
                <a:highlight>
                  <a:srgbClr val="00FFFF"/>
                </a:highlight>
                <a:latin typeface="Times New Roman" panose="02020603050405020304" charset="0"/>
                <a:ea typeface="微软雅黑" panose="020B0503020204020204" charset="-122"/>
                <a:cs typeface="Times New Roman" panose="02020603050405020304" charset="0"/>
                <a:sym typeface="+mn-ea"/>
              </a:rPr>
              <a:t>使用顺序副词：</a:t>
            </a:r>
            <a:r>
              <a:rPr lang="en-US" altLang="en-US" sz="1600">
                <a:latin typeface="Times New Roman" panose="02020603050405020304" charset="0"/>
                <a:ea typeface="微软雅黑" panose="020B0503020204020204" charset="-122"/>
                <a:cs typeface="Times New Roman" panose="02020603050405020304" charset="0"/>
                <a:sym typeface="+mn-ea"/>
              </a:rPr>
              <a:t> </a:t>
            </a:r>
            <a:r>
              <a:rPr lang="en-US" altLang="zh-CN" sz="1600">
                <a:latin typeface="Times New Roman" panose="02020603050405020304" charset="0"/>
                <a:ea typeface="微软雅黑" panose="020B0503020204020204" charset="-122"/>
                <a:cs typeface="Times New Roman" panose="02020603050405020304" charset="0"/>
                <a:sym typeface="+mn-ea"/>
              </a:rPr>
              <a:t>First, she... Then, with a mighty effort,... Finally,...</a:t>
            </a:r>
            <a:r>
              <a:rPr lang="en-US" altLang="en-US" sz="1600">
                <a:latin typeface="Times New Roman" panose="02020603050405020304" charset="0"/>
                <a:ea typeface="微软雅黑" panose="020B0503020204020204" charset="-122"/>
                <a:cs typeface="Times New Roman" panose="02020603050405020304" charset="0"/>
                <a:sym typeface="+mn-ea"/>
              </a:rPr>
              <a:t> </a:t>
            </a:r>
            <a:r>
              <a:rPr lang="zh-CN" altLang="en-US" sz="1600">
                <a:latin typeface="Times New Roman" panose="02020603050405020304" charset="0"/>
                <a:ea typeface="微软雅黑" panose="020B0503020204020204" charset="-122"/>
                <a:cs typeface="Times New Roman" panose="02020603050405020304" charset="0"/>
                <a:sym typeface="+mn-ea"/>
              </a:rPr>
              <a:t>让救援过程清晰有条理。</a:t>
            </a:r>
            <a:endParaRPr lang="zh-CN" altLang="en-US" sz="1600">
              <a:latin typeface="Times New Roman" panose="02020603050405020304" charset="0"/>
              <a:ea typeface="微软雅黑" panose="020B0503020204020204" charset="-122"/>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bldLvl="0" animBg="1"/>
      <p:bldP spid="19" grpId="0"/>
      <p:bldP spid="20" grpId="0"/>
      <p:bldP spid="21" grpId="0" bldLvl="0" animBg="1"/>
      <p:bldP spid="22"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80035" y="118745"/>
            <a:ext cx="10951210" cy="865505"/>
          </a:xfrm>
          <a:prstGeom prst="rect">
            <a:avLst/>
          </a:prstGeom>
          <a:noFill/>
        </p:spPr>
        <p:txBody>
          <a:bodyPr wrap="square" rtlCol="0" anchor="t">
            <a:spAutoFit/>
          </a:bodyPr>
          <a:p>
            <a:pPr fontAlgn="auto">
              <a:lnSpc>
                <a:spcPct val="90000"/>
              </a:lnSpc>
              <a:spcBef>
                <a:spcPts val="0"/>
              </a:spcBef>
              <a:spcAft>
                <a:spcPts val="0"/>
              </a:spcAft>
              <a:defRPr/>
            </a:pPr>
            <a:r>
              <a:rPr lang="en-US" altLang="zh-CN" sz="2800" b="1">
                <a:latin typeface="Times New Roman" panose="02020603050405020304" charset="0"/>
                <a:ea typeface="宋体" panose="02010600030101010101" pitchFamily="2" charset="-122"/>
                <a:sym typeface="+mn-ea"/>
              </a:rPr>
              <a:t>Para. 2:    Seeing that, Bear let out a series of woofs and jumped into the water; heading straight for Mike.</a:t>
            </a:r>
            <a:endParaRPr lang="en-US" altLang="zh-CN" sz="2800" b="1">
              <a:latin typeface="Times New Roman" panose="02020603050405020304" charset="0"/>
              <a:ea typeface="宋体" panose="02010600030101010101" pitchFamily="2" charset="-122"/>
              <a:sym typeface="+mn-ea"/>
            </a:endParaRPr>
          </a:p>
        </p:txBody>
      </p:sp>
      <p:graphicFrame>
        <p:nvGraphicFramePr>
          <p:cNvPr id="5" name="表格 4"/>
          <p:cNvGraphicFramePr/>
          <p:nvPr>
            <p:custDataLst>
              <p:tags r:id="rId1"/>
            </p:custDataLst>
          </p:nvPr>
        </p:nvGraphicFramePr>
        <p:xfrm>
          <a:off x="52070" y="1194435"/>
          <a:ext cx="12054205" cy="5491480"/>
        </p:xfrm>
        <a:graphic>
          <a:graphicData uri="http://schemas.openxmlformats.org/drawingml/2006/table">
            <a:tbl>
              <a:tblPr firstRow="1" bandRow="1">
                <a:tableStyleId>{124A38EE-8480-4F55-A7E8-955DB5A66328}</a:tableStyleId>
              </a:tblPr>
              <a:tblGrid>
                <a:gridCol w="2910205"/>
                <a:gridCol w="5787390"/>
                <a:gridCol w="3356610"/>
              </a:tblGrid>
              <a:tr h="701040">
                <a:tc>
                  <a:txBody>
                    <a:bodyPr/>
                    <a:p>
                      <a:pPr marL="68580" indent="0" algn="ctr">
                        <a:lnSpc>
                          <a:spcPts val="1500"/>
                        </a:lnSpc>
                        <a:spcBef>
                          <a:spcPct val="0"/>
                        </a:spcBef>
                        <a:spcAft>
                          <a:spcPct val="0"/>
                        </a:spcAft>
                      </a:pPr>
                      <a:r>
                        <a:rPr lang="zh-CN" altLang="en-US" sz="2400">
                          <a:latin typeface="Times New Roman" panose="02020603050405020304" charset="0"/>
                        </a:rPr>
                        <a:t>需要回答的问题</a:t>
                      </a:r>
                      <a:endParaRPr lang="zh-CN" altLang="en-US" sz="2400">
                        <a:latin typeface="Times New Roman" panose="02020603050405020304" charset="0"/>
                      </a:endParaRPr>
                    </a:p>
                  </a:txBody>
                  <a:tcPr marL="0" marR="121920" marT="76200" marB="76200" anchor="ctr" anchorCtr="0"/>
                </a:tc>
                <a:tc>
                  <a:txBody>
                    <a:bodyPr/>
                    <a:p>
                      <a:pPr marL="68580" algn="ctr">
                        <a:lnSpc>
                          <a:spcPts val="1500"/>
                        </a:lnSpc>
                        <a:buClrTx/>
                        <a:buSzTx/>
                        <a:buFontTx/>
                      </a:pPr>
                      <a:r>
                        <a:rPr lang="zh-CN" altLang="en-US" sz="2400">
                          <a:solidFill>
                            <a:srgbClr val="FFFFFF"/>
                          </a:solidFill>
                          <a:latin typeface="Times New Roman" panose="02020603050405020304" charset="0"/>
                        </a:rPr>
                        <a:t>语言丰富性 (如何写得出彩)</a:t>
                      </a:r>
                      <a:endParaRPr lang="zh-CN" altLang="en-US" sz="2400">
                        <a:solidFill>
                          <a:srgbClr val="FFFFFF"/>
                        </a:solidFill>
                        <a:latin typeface="Times New Roman" panose="02020603050405020304" charset="0"/>
                      </a:endParaRPr>
                    </a:p>
                  </a:txBody>
                  <a:tcPr marL="121920" marR="121920" marT="76200" marB="76200" anchor="ctr" anchorCtr="0"/>
                </a:tc>
                <a:tc>
                  <a:txBody>
                    <a:bodyPr/>
                    <a:p>
                      <a:pPr marL="68580" algn="ctr">
                        <a:lnSpc>
                          <a:spcPct val="100000"/>
                        </a:lnSpc>
                        <a:buClrTx/>
                        <a:buSzTx/>
                        <a:buFontTx/>
                      </a:pPr>
                      <a:r>
                        <a:rPr lang="zh-CN" altLang="en-US" sz="1800">
                          <a:solidFill>
                            <a:srgbClr val="FFFFFF"/>
                          </a:solidFill>
                          <a:latin typeface="Times New Roman" panose="02020603050405020304" charset="0"/>
                        </a:rPr>
                        <a:t>语篇连贯性 </a:t>
                      </a:r>
                      <a:endParaRPr lang="zh-CN" altLang="en-US" sz="1800">
                        <a:solidFill>
                          <a:srgbClr val="FFFFFF"/>
                        </a:solidFill>
                        <a:latin typeface="Times New Roman" panose="02020603050405020304" charset="0"/>
                      </a:endParaRPr>
                    </a:p>
                    <a:p>
                      <a:pPr marL="68580" algn="ctr">
                        <a:lnSpc>
                          <a:spcPct val="100000"/>
                        </a:lnSpc>
                        <a:buClrTx/>
                        <a:buSzTx/>
                        <a:buFontTx/>
                      </a:pPr>
                      <a:r>
                        <a:rPr lang="zh-CN" altLang="en-US" sz="1800">
                          <a:solidFill>
                            <a:srgbClr val="FFFFFF"/>
                          </a:solidFill>
                          <a:latin typeface="Times New Roman" panose="02020603050405020304" charset="0"/>
                        </a:rPr>
                        <a:t>(如何衔接流畅)</a:t>
                      </a:r>
                      <a:endParaRPr lang="zh-CN" altLang="en-US" sz="1800">
                        <a:solidFill>
                          <a:srgbClr val="FFFFFF"/>
                        </a:solidFill>
                        <a:latin typeface="Times New Roman" panose="02020603050405020304" charset="0"/>
                      </a:endParaRPr>
                    </a:p>
                  </a:txBody>
                  <a:tcPr marL="121920" marR="121920" marT="76200" marB="76200" anchor="ctr" anchorCtr="0"/>
                </a:tc>
              </a:tr>
              <a:tr h="1979930">
                <a:tc>
                  <a:txBody>
                    <a:bodyPr/>
                    <a:p>
                      <a:pPr marL="68580" indent="0" algn="l">
                        <a:lnSpc>
                          <a:spcPct val="150000"/>
                        </a:lnSpc>
                      </a:pPr>
                      <a:r>
                        <a:rPr lang="en-US" altLang="zh-CN" sz="2000" b="1">
                          <a:solidFill>
                            <a:schemeClr val="tx2">
                              <a:lumMod val="75000"/>
                            </a:schemeClr>
                          </a:solidFill>
                          <a:latin typeface="Times New Roman" panose="02020603050405020304" charset="0"/>
                          <a:ea typeface="宋体" panose="02010600030101010101" pitchFamily="2" charset="-122"/>
                          <a:sym typeface="+mn-ea"/>
                        </a:rPr>
                        <a:t> </a:t>
                      </a:r>
                      <a:r>
                        <a:rPr lang="en-US" altLang="zh-CN" sz="2000" b="1">
                          <a:solidFill>
                            <a:schemeClr val="tx2">
                              <a:lumMod val="75000"/>
                            </a:schemeClr>
                          </a:solidFill>
                          <a:latin typeface="Times New Roman" panose="02020603050405020304" charset="0"/>
                          <a:ea typeface="宋体" panose="02010600030101010101" pitchFamily="2" charset="-122"/>
                        </a:rPr>
                        <a:t>2. How did Mike react?</a:t>
                      </a:r>
                      <a:endParaRPr lang="en-US" altLang="zh-CN" sz="2000" b="1">
                        <a:solidFill>
                          <a:schemeClr val="tx2">
                            <a:lumMod val="75000"/>
                          </a:schemeClr>
                        </a:solidFill>
                        <a:latin typeface="Times New Roman" panose="02020603050405020304" charset="0"/>
                        <a:ea typeface="宋体" panose="02010600030101010101" pitchFamily="2" charset="-122"/>
                      </a:endParaRPr>
                    </a:p>
                    <a:p>
                      <a:pPr marL="68580" indent="0" algn="l">
                        <a:lnSpc>
                          <a:spcPct val="150000"/>
                        </a:lnSpc>
                      </a:pPr>
                      <a:r>
                        <a:rPr lang="en-US" altLang="zh-CN" sz="1800">
                          <a:latin typeface="Times New Roman" panose="02020603050405020304" charset="0"/>
                          <a:cs typeface="Times New Roman" panose="02020603050405020304" charset="0"/>
                        </a:rPr>
                        <a:t>(Mike</a:t>
                      </a:r>
                      <a:r>
                        <a:rPr lang="zh-CN" altLang="en-US" sz="1800">
                          <a:latin typeface="Times New Roman" panose="02020603050405020304" charset="0"/>
                          <a:cs typeface="Times New Roman" panose="02020603050405020304" charset="0"/>
                        </a:rPr>
                        <a:t>有何反应？</a:t>
                      </a:r>
                      <a:r>
                        <a:rPr lang="en-US" altLang="zh-CN" sz="1800">
                          <a:latin typeface="Times New Roman" panose="02020603050405020304" charset="0"/>
                          <a:cs typeface="Times New Roman" panose="02020603050405020304" charset="0"/>
                        </a:rPr>
                        <a:t>)</a:t>
                      </a:r>
                      <a:endParaRPr lang="en-US" altLang="zh-CN" sz="1800">
                        <a:latin typeface="Times New Roman" panose="02020603050405020304" charset="0"/>
                        <a:cs typeface="Times New Roman" panose="02020603050405020304" charset="0"/>
                      </a:endParaRPr>
                    </a:p>
                  </a:txBody>
                  <a:tcPr marL="0" marR="121920" marT="76200" marB="76200" anchor="ctr" anchorCtr="0"/>
                </a:tc>
                <a:tc>
                  <a:txBody>
                    <a:bodyPr/>
                    <a:p>
                      <a:pPr marL="68580" indent="0" algn="l">
                        <a:lnSpc>
                          <a:spcPct val="120000"/>
                        </a:lnSpc>
                        <a:spcBef>
                          <a:spcPct val="0"/>
                        </a:spcBef>
                        <a:spcAft>
                          <a:spcPct val="0"/>
                        </a:spcAft>
                      </a:pPr>
                      <a:br>
                        <a:rPr lang="zh-CN" altLang="en-US" sz="1400">
                          <a:latin typeface="Times New Roman" panose="02020603050405020304" charset="0"/>
                          <a:cs typeface="Times New Roman" panose="02020603050405020304" charset="0"/>
                        </a:rPr>
                      </a:br>
                      <a:br>
                        <a:rPr lang="zh-CN" altLang="en-US" sz="1400">
                          <a:latin typeface="Times New Roman" panose="02020603050405020304" charset="0"/>
                          <a:cs typeface="Times New Roman" panose="02020603050405020304" charset="0"/>
                        </a:rPr>
                      </a:br>
                      <a:endParaRPr lang="zh-CN" altLang="en-US" sz="1400">
                        <a:latin typeface="Times New Roman" panose="02020603050405020304" charset="0"/>
                        <a:cs typeface="Times New Roman" panose="02020603050405020304" charset="0"/>
                      </a:endParaRPr>
                    </a:p>
                  </a:txBody>
                  <a:tcPr marL="121920" marR="121920" marT="76200" marB="76200" anchor="ctr" anchorCtr="0"/>
                </a:tc>
                <a:tc>
                  <a:txBody>
                    <a:bodyPr/>
                    <a:p>
                      <a:pPr marL="68580" indent="0" algn="l">
                        <a:lnSpc>
                          <a:spcPts val="1500"/>
                        </a:lnSpc>
                        <a:spcBef>
                          <a:spcPct val="0"/>
                        </a:spcBef>
                        <a:spcAft>
                          <a:spcPct val="0"/>
                        </a:spcAft>
                      </a:pPr>
                      <a:br>
                        <a:rPr lang="en-US" altLang="zh-CN" sz="1200">
                          <a:latin typeface="Times New Roman" panose="02020603050405020304" charset="0"/>
                          <a:cs typeface="Times New Roman" panose="02020603050405020304" charset="0"/>
                        </a:rPr>
                      </a:br>
                      <a:endParaRPr lang="en-US" altLang="zh-CN" sz="1400">
                        <a:latin typeface="Times New Roman" panose="02020603050405020304" charset="0"/>
                        <a:cs typeface="Times New Roman" panose="02020603050405020304" charset="0"/>
                      </a:endParaRPr>
                    </a:p>
                  </a:txBody>
                  <a:tcPr marL="121920" marR="121920" marT="76200" marB="76200" anchor="ctr" anchorCtr="0"/>
                </a:tc>
              </a:tr>
              <a:tr h="2810510">
                <a:tc>
                  <a:txBody>
                    <a:bodyPr/>
                    <a:p>
                      <a:pPr marL="68580" algn="l">
                        <a:lnSpc>
                          <a:spcPct val="150000"/>
                        </a:lnSpc>
                        <a:buClrTx/>
                        <a:buSzTx/>
                        <a:buFontTx/>
                      </a:pPr>
                      <a:r>
                        <a:rPr lang="en-US" altLang="zh-CN" sz="2000" b="1">
                          <a:solidFill>
                            <a:schemeClr val="tx2">
                              <a:lumMod val="75000"/>
                            </a:schemeClr>
                          </a:solidFill>
                          <a:latin typeface="Times New Roman" panose="02020603050405020304" charset="0"/>
                          <a:ea typeface="宋体" panose="02010600030101010101" pitchFamily="2" charset="-122"/>
                        </a:rPr>
                        <a:t>3. What was the journey back like?</a:t>
                      </a:r>
                      <a:endParaRPr lang="en-US" altLang="zh-CN" sz="2000" b="1">
                        <a:solidFill>
                          <a:schemeClr val="tx2">
                            <a:lumMod val="75000"/>
                          </a:schemeClr>
                        </a:solidFill>
                        <a:latin typeface="Times New Roman" panose="02020603050405020304" charset="0"/>
                        <a:ea typeface="宋体" panose="02010600030101010101" pitchFamily="2" charset="-122"/>
                      </a:endParaRPr>
                    </a:p>
                    <a:p>
                      <a:pPr marL="68580" algn="l">
                        <a:lnSpc>
                          <a:spcPct val="150000"/>
                        </a:lnSpc>
                        <a:buClrTx/>
                        <a:buSzTx/>
                        <a:buFontTx/>
                      </a:pPr>
                      <a:r>
                        <a:rPr lang="en-US" altLang="zh-CN" sz="1800">
                          <a:solidFill>
                            <a:srgbClr val="000000"/>
                          </a:solidFill>
                          <a:latin typeface="Times New Roman" panose="02020603050405020304" charset="0"/>
                          <a:cs typeface="Times New Roman" panose="02020603050405020304" charset="0"/>
                        </a:rPr>
                        <a:t>(</a:t>
                      </a:r>
                      <a:r>
                        <a:rPr lang="zh-CN" altLang="en-US" sz="1800">
                          <a:solidFill>
                            <a:srgbClr val="000000"/>
                          </a:solidFill>
                          <a:latin typeface="Times New Roman" panose="02020603050405020304" charset="0"/>
                          <a:cs typeface="Times New Roman" panose="02020603050405020304" charset="0"/>
                        </a:rPr>
                        <a:t>返回岸边的过程如何？</a:t>
                      </a:r>
                      <a:r>
                        <a:rPr lang="en-US" altLang="zh-CN" sz="1800">
                          <a:solidFill>
                            <a:srgbClr val="000000"/>
                          </a:solidFill>
                          <a:latin typeface="Times New Roman" panose="02020603050405020304" charset="0"/>
                          <a:cs typeface="Times New Roman" panose="02020603050405020304" charset="0"/>
                        </a:rPr>
                        <a:t>)</a:t>
                      </a:r>
                      <a:endParaRPr lang="en-US" altLang="zh-CN" sz="1800">
                        <a:solidFill>
                          <a:srgbClr val="000000"/>
                        </a:solidFill>
                        <a:latin typeface="Times New Roman" panose="02020603050405020304" charset="0"/>
                        <a:cs typeface="Times New Roman" panose="02020603050405020304" charset="0"/>
                      </a:endParaRPr>
                    </a:p>
                  </a:txBody>
                  <a:tcPr marL="0" marR="121920" marT="76200" marB="76200" anchor="ctr" anchorCtr="0"/>
                </a:tc>
                <a:tc>
                  <a:txBody>
                    <a:bodyPr/>
                    <a:p>
                      <a:pPr marL="68580" indent="0" algn="l">
                        <a:lnSpc>
                          <a:spcPts val="1500"/>
                        </a:lnSpc>
                        <a:spcBef>
                          <a:spcPct val="0"/>
                        </a:spcBef>
                        <a:spcAft>
                          <a:spcPct val="0"/>
                        </a:spcAft>
                      </a:pPr>
                      <a:br>
                        <a:rPr lang="zh-CN" altLang="en-US" sz="1400">
                          <a:latin typeface="Times New Roman" panose="02020603050405020304" charset="0"/>
                          <a:cs typeface="Times New Roman" panose="02020603050405020304" charset="0"/>
                        </a:rPr>
                      </a:br>
                      <a:br>
                        <a:rPr lang="zh-CN" altLang="en-US" sz="1400">
                          <a:latin typeface="Times New Roman" panose="02020603050405020304" charset="0"/>
                          <a:cs typeface="Times New Roman" panose="02020603050405020304" charset="0"/>
                        </a:rPr>
                      </a:br>
                      <a:endParaRPr lang="zh-CN" altLang="en-US" sz="1400">
                        <a:latin typeface="Times New Roman" panose="02020603050405020304" charset="0"/>
                        <a:cs typeface="Times New Roman" panose="02020603050405020304" charset="0"/>
                      </a:endParaRPr>
                    </a:p>
                  </a:txBody>
                  <a:tcPr marL="121920" marR="121920" marT="76200" marB="76200" anchor="ctr" anchorCtr="0"/>
                </a:tc>
                <a:tc>
                  <a:txBody>
                    <a:bodyPr/>
                    <a:p>
                      <a:pPr marL="68580" indent="0" algn="l">
                        <a:lnSpc>
                          <a:spcPts val="1500"/>
                        </a:lnSpc>
                        <a:spcBef>
                          <a:spcPct val="0"/>
                        </a:spcBef>
                        <a:spcAft>
                          <a:spcPct val="0"/>
                        </a:spcAft>
                      </a:pPr>
                      <a:br>
                        <a:rPr lang="en-US" altLang="zh-CN" sz="1400">
                          <a:latin typeface="Times New Roman" panose="02020603050405020304" charset="0"/>
                          <a:cs typeface="Times New Roman" panose="02020603050405020304" charset="0"/>
                        </a:rPr>
                      </a:br>
                      <a:endParaRPr lang="en-US" altLang="zh-CN" sz="1200">
                        <a:latin typeface="Times New Roman" panose="02020603050405020304" charset="0"/>
                        <a:cs typeface="Times New Roman" panose="02020603050405020304" charset="0"/>
                      </a:endParaRPr>
                    </a:p>
                  </a:txBody>
                  <a:tcPr marL="121920" marR="121920" marT="76200" marB="76200" anchor="ctr" anchorCtr="0"/>
                </a:tc>
              </a:tr>
            </a:tbl>
          </a:graphicData>
        </a:graphic>
      </p:graphicFrame>
      <p:sp>
        <p:nvSpPr>
          <p:cNvPr id="6" name="文本框 5"/>
          <p:cNvSpPr txBox="1"/>
          <p:nvPr/>
        </p:nvSpPr>
        <p:spPr>
          <a:xfrm>
            <a:off x="2891790" y="1957705"/>
            <a:ext cx="5932170" cy="645160"/>
          </a:xfrm>
          <a:prstGeom prst="rect">
            <a:avLst/>
          </a:prstGeom>
        </p:spPr>
        <p:txBody>
          <a:bodyPr wrap="square">
            <a:spAutoFit/>
          </a:bodyPr>
          <a:p>
            <a:pPr algn="l"/>
            <a:r>
              <a:rPr lang="zh-CN" altLang="en-US" sz="1800">
                <a:highlight>
                  <a:srgbClr val="FFFF00"/>
                </a:highlight>
                <a:latin typeface="Arial" panose="020B0604020202020204" pitchFamily="34" charset="0"/>
                <a:ea typeface="微软雅黑" panose="020B0503020204020204" charset="-122"/>
              </a:rPr>
              <a:t>本能反应：</a:t>
            </a:r>
            <a:r>
              <a:rPr lang="en-US" altLang="en-US" sz="1800">
                <a:latin typeface="Arial" panose="020B0604020202020204" pitchFamily="34" charset="0"/>
                <a:ea typeface="微软雅黑" panose="020B0503020204020204" charset="-122"/>
              </a:rPr>
              <a:t> </a:t>
            </a:r>
            <a:r>
              <a:rPr lang="en-US" altLang="zh-CN" sz="1800">
                <a:latin typeface="Arial" panose="020B0604020202020204" pitchFamily="34" charset="0"/>
                <a:ea typeface="微软雅黑" panose="020B0503020204020204" charset="-122"/>
              </a:rPr>
              <a:t>At her touch, a flicker of hope ignited in his eyes.</a:t>
            </a:r>
            <a:r>
              <a:rPr lang="zh-CN" altLang="en-US" sz="1800">
                <a:latin typeface="Arial" panose="020B0604020202020204" pitchFamily="34" charset="0"/>
                <a:ea typeface="微软雅黑" panose="020B0503020204020204" charset="-122"/>
              </a:rPr>
              <a:t>（她的触碰让他眼中闪过一丝希望）</a:t>
            </a:r>
            <a:endParaRPr lang="zh-CN" altLang="en-US" sz="1800">
              <a:latin typeface="Arial" panose="020B0604020202020204" pitchFamily="34" charset="0"/>
              <a:ea typeface="微软雅黑" panose="020B0503020204020204" charset="-122"/>
            </a:endParaRPr>
          </a:p>
        </p:txBody>
      </p:sp>
      <p:sp>
        <p:nvSpPr>
          <p:cNvPr id="7" name="文本框 6"/>
          <p:cNvSpPr txBox="1"/>
          <p:nvPr/>
        </p:nvSpPr>
        <p:spPr>
          <a:xfrm>
            <a:off x="2874645" y="2510155"/>
            <a:ext cx="5932170" cy="700405"/>
          </a:xfrm>
          <a:prstGeom prst="rect">
            <a:avLst/>
          </a:prstGeom>
        </p:spPr>
        <p:txBody>
          <a:bodyPr wrap="square">
            <a:spAutoFit/>
          </a:bodyPr>
          <a:p>
            <a:pPr algn="l">
              <a:lnSpc>
                <a:spcPct val="110000"/>
              </a:lnSpc>
            </a:pPr>
            <a:r>
              <a:rPr lang="zh-CN" altLang="en-US" sz="1800">
                <a:highlight>
                  <a:srgbClr val="FFFF00"/>
                </a:highlight>
                <a:latin typeface="Times New Roman" panose="02020603050405020304" charset="0"/>
                <a:ea typeface="微软雅黑" panose="020B0503020204020204" charset="-122"/>
                <a:cs typeface="Times New Roman" panose="02020603050405020304" charset="0"/>
                <a:sym typeface="+mn-ea"/>
              </a:rPr>
              <a:t>微弱动作：</a:t>
            </a:r>
            <a:r>
              <a:rPr lang="en-US" altLang="en-US" sz="1800">
                <a:latin typeface="Times New Roman" panose="02020603050405020304" charset="0"/>
                <a:ea typeface="微软雅黑" panose="020B0503020204020204" charset="-122"/>
                <a:cs typeface="Times New Roman" panose="02020603050405020304" charset="0"/>
                <a:sym typeface="+mn-ea"/>
              </a:rPr>
              <a:t> </a:t>
            </a:r>
            <a:r>
              <a:rPr lang="en-US" altLang="zh-CN" sz="1800">
                <a:latin typeface="Times New Roman" panose="02020603050405020304" charset="0"/>
                <a:ea typeface="微软雅黑" panose="020B0503020204020204" charset="-122"/>
                <a:cs typeface="Times New Roman" panose="02020603050405020304" charset="0"/>
                <a:sym typeface="+mn-ea"/>
              </a:rPr>
              <a:t>His small hand feebly clutched at her fur.</a:t>
            </a:r>
            <a:r>
              <a:rPr lang="zh-CN" altLang="en-US" sz="1800">
                <a:latin typeface="Times New Roman" panose="02020603050405020304" charset="0"/>
                <a:ea typeface="微软雅黑" panose="020B0503020204020204" charset="-122"/>
                <a:cs typeface="Times New Roman" panose="02020603050405020304" charset="0"/>
                <a:sym typeface="+mn-ea"/>
              </a:rPr>
              <a:t>（他的手虚弱地抓住她的皮毛）</a:t>
            </a:r>
            <a:endParaRPr lang="zh-CN" altLang="en-US" sz="1800">
              <a:latin typeface="Times New Roman" panose="02020603050405020304" charset="0"/>
              <a:ea typeface="微软雅黑" panose="020B0503020204020204" charset="-122"/>
              <a:cs typeface="Times New Roman" panose="02020603050405020304" charset="0"/>
              <a:sym typeface="+mn-ea"/>
            </a:endParaRPr>
          </a:p>
        </p:txBody>
      </p:sp>
      <p:sp>
        <p:nvSpPr>
          <p:cNvPr id="8" name="文本框 7"/>
          <p:cNvSpPr txBox="1"/>
          <p:nvPr/>
        </p:nvSpPr>
        <p:spPr>
          <a:xfrm>
            <a:off x="2686685" y="3197225"/>
            <a:ext cx="5932805" cy="755650"/>
          </a:xfrm>
          <a:prstGeom prst="rect">
            <a:avLst/>
          </a:prstGeom>
        </p:spPr>
        <p:txBody>
          <a:bodyPr wrap="square">
            <a:spAutoFit/>
          </a:bodyPr>
          <a:p>
            <a:pPr marL="68580" indent="0" algn="l">
              <a:lnSpc>
                <a:spcPct val="120000"/>
              </a:lnSpc>
              <a:spcBef>
                <a:spcPct val="0"/>
              </a:spcBef>
              <a:spcAft>
                <a:spcPct val="0"/>
              </a:spcAft>
            </a:pPr>
            <a:r>
              <a:rPr lang="zh-CN" altLang="en-US" sz="1800">
                <a:highlight>
                  <a:srgbClr val="FFFF00"/>
                </a:highlight>
                <a:latin typeface="Times New Roman" panose="02020603050405020304" charset="0"/>
                <a:ea typeface="微软雅黑" panose="020B0503020204020204" charset="-122"/>
                <a:cs typeface="Times New Roman" panose="02020603050405020304" charset="0"/>
                <a:sym typeface="+mn-ea"/>
              </a:rPr>
              <a:t>对比：</a:t>
            </a:r>
            <a:r>
              <a:rPr lang="en-US" altLang="en-US" sz="1800">
                <a:highlight>
                  <a:srgbClr val="FFFF00"/>
                </a:highlight>
                <a:latin typeface="Times New Roman" panose="02020603050405020304" charset="0"/>
                <a:ea typeface="微软雅黑" panose="020B0503020204020204" charset="-122"/>
                <a:cs typeface="Times New Roman" panose="02020603050405020304" charset="0"/>
                <a:sym typeface="+mn-ea"/>
              </a:rPr>
              <a:t> </a:t>
            </a:r>
            <a:r>
              <a:rPr lang="zh-CN" altLang="en-US" sz="1800">
                <a:latin typeface="Times New Roman" panose="02020603050405020304" charset="0"/>
                <a:ea typeface="微软雅黑" panose="020B0503020204020204" charset="-122"/>
                <a:cs typeface="Times New Roman" panose="02020603050405020304" charset="0"/>
                <a:sym typeface="+mn-ea"/>
              </a:rPr>
              <a:t>与他之前濒临绝望的状态形成对比，显示救援的有效性。</a:t>
            </a:r>
            <a:endParaRPr lang="zh-CN" altLang="en-US" sz="1800">
              <a:latin typeface="Times New Roman" panose="02020603050405020304" charset="0"/>
              <a:ea typeface="微软雅黑" panose="020B0503020204020204" charset="-122"/>
              <a:cs typeface="Times New Roman" panose="02020603050405020304" charset="0"/>
              <a:sym typeface="+mn-ea"/>
            </a:endParaRPr>
          </a:p>
        </p:txBody>
      </p:sp>
      <p:sp>
        <p:nvSpPr>
          <p:cNvPr id="9" name="文本框 8"/>
          <p:cNvSpPr txBox="1"/>
          <p:nvPr/>
        </p:nvSpPr>
        <p:spPr>
          <a:xfrm>
            <a:off x="8806815" y="1844675"/>
            <a:ext cx="3299460" cy="2030095"/>
          </a:xfrm>
          <a:prstGeom prst="rect">
            <a:avLst/>
          </a:prstGeom>
          <a:solidFill>
            <a:schemeClr val="accent3">
              <a:lumMod val="20000"/>
              <a:lumOff val="80000"/>
            </a:schemeClr>
          </a:solidFill>
        </p:spPr>
        <p:txBody>
          <a:bodyPr wrap="square">
            <a:spAutoFit/>
          </a:bodyPr>
          <a:p>
            <a:pPr algn="l"/>
            <a:r>
              <a:rPr lang="en-US" altLang="en-US" sz="1800">
                <a:highlight>
                  <a:srgbClr val="00FFFF"/>
                </a:highlight>
                <a:latin typeface="Times New Roman" panose="02020603050405020304" charset="0"/>
                <a:ea typeface="微软雅黑" panose="020B0503020204020204" charset="-122"/>
                <a:cs typeface="Times New Roman" panose="02020603050405020304" charset="0"/>
                <a:sym typeface="+mn-ea"/>
              </a:rPr>
              <a:t> </a:t>
            </a:r>
            <a:r>
              <a:rPr lang="zh-CN" altLang="en-US" sz="1800">
                <a:highlight>
                  <a:srgbClr val="00FFFF"/>
                </a:highlight>
                <a:latin typeface="Times New Roman" panose="02020603050405020304" charset="0"/>
                <a:ea typeface="微软雅黑" panose="020B0503020204020204" charset="-122"/>
                <a:cs typeface="Times New Roman" panose="02020603050405020304" charset="0"/>
                <a:sym typeface="+mn-ea"/>
              </a:rPr>
              <a:t>穿插描写：</a:t>
            </a:r>
            <a:r>
              <a:rPr lang="en-US" altLang="en-US" sz="1800">
                <a:latin typeface="Times New Roman" panose="02020603050405020304" charset="0"/>
                <a:ea typeface="微软雅黑" panose="020B0503020204020204" charset="-122"/>
                <a:cs typeface="Times New Roman" panose="02020603050405020304" charset="0"/>
                <a:sym typeface="+mn-ea"/>
              </a:rPr>
              <a:t> </a:t>
            </a:r>
            <a:r>
              <a:rPr lang="zh-CN" altLang="en-US" sz="1800">
                <a:latin typeface="Times New Roman" panose="02020603050405020304" charset="0"/>
                <a:ea typeface="微软雅黑" panose="020B0503020204020204" charset="-122"/>
                <a:cs typeface="Times New Roman" panose="02020603050405020304" charset="0"/>
                <a:sym typeface="+mn-ea"/>
              </a:rPr>
              <a:t>将</a:t>
            </a:r>
            <a:r>
              <a:rPr lang="en-US" altLang="zh-CN" sz="1800">
                <a:latin typeface="Times New Roman" panose="02020603050405020304" charset="0"/>
                <a:ea typeface="微软雅黑" panose="020B0503020204020204" charset="-122"/>
                <a:cs typeface="Times New Roman" panose="02020603050405020304" charset="0"/>
                <a:sym typeface="+mn-ea"/>
              </a:rPr>
              <a:t>Mike</a:t>
            </a:r>
            <a:r>
              <a:rPr lang="zh-CN" altLang="en-US" sz="1800">
                <a:latin typeface="Times New Roman" panose="02020603050405020304" charset="0"/>
                <a:ea typeface="微软雅黑" panose="020B0503020204020204" charset="-122"/>
                <a:cs typeface="Times New Roman" panose="02020603050405020304" charset="0"/>
                <a:sym typeface="+mn-ea"/>
              </a:rPr>
              <a:t>的反应穿插在</a:t>
            </a:r>
            <a:r>
              <a:rPr lang="en-US" altLang="zh-CN" sz="1800">
                <a:latin typeface="Times New Roman" panose="02020603050405020304" charset="0"/>
                <a:ea typeface="微软雅黑" panose="020B0503020204020204" charset="-122"/>
                <a:cs typeface="Times New Roman" panose="02020603050405020304" charset="0"/>
                <a:sym typeface="+mn-ea"/>
              </a:rPr>
              <a:t>Bear</a:t>
            </a:r>
            <a:r>
              <a:rPr lang="zh-CN" altLang="en-US" sz="1800">
                <a:latin typeface="Times New Roman" panose="02020603050405020304" charset="0"/>
                <a:ea typeface="微软雅黑" panose="020B0503020204020204" charset="-122"/>
                <a:cs typeface="Times New Roman" panose="02020603050405020304" charset="0"/>
                <a:sym typeface="+mn-ea"/>
              </a:rPr>
              <a:t>的行动中描写，而不是孤立成段。例如：</a:t>
            </a:r>
            <a:r>
              <a:rPr lang="en-US" altLang="zh-CN" sz="1800">
                <a:latin typeface="Times New Roman" panose="02020603050405020304" charset="0"/>
                <a:ea typeface="微软雅黑" panose="020B0503020204020204" charset="-122"/>
                <a:cs typeface="Times New Roman" panose="02020603050405020304" charset="0"/>
                <a:sym typeface="+mn-ea"/>
              </a:rPr>
              <a:t>"As she gripped his coat, Mike, who had been nearly limp, suddenly clung to her with what little strength he had left."</a:t>
            </a:r>
            <a:endParaRPr lang="en-US" altLang="zh-CN" sz="1800">
              <a:latin typeface="Times New Roman" panose="02020603050405020304" charset="0"/>
              <a:ea typeface="微软雅黑" panose="020B0503020204020204" charset="-122"/>
              <a:cs typeface="Times New Roman" panose="02020603050405020304" charset="0"/>
              <a:sym typeface="+mn-ea"/>
            </a:endParaRPr>
          </a:p>
        </p:txBody>
      </p:sp>
      <p:sp>
        <p:nvSpPr>
          <p:cNvPr id="11" name="文本框 10"/>
          <p:cNvSpPr txBox="1"/>
          <p:nvPr/>
        </p:nvSpPr>
        <p:spPr>
          <a:xfrm>
            <a:off x="2788920" y="4075430"/>
            <a:ext cx="6052820" cy="700405"/>
          </a:xfrm>
          <a:prstGeom prst="rect">
            <a:avLst/>
          </a:prstGeom>
        </p:spPr>
        <p:txBody>
          <a:bodyPr wrap="square">
            <a:spAutoFit/>
          </a:bodyPr>
          <a:p>
            <a:pPr algn="l">
              <a:lnSpc>
                <a:spcPct val="110000"/>
              </a:lnSpc>
            </a:pPr>
            <a:r>
              <a:rPr lang="zh-CN" altLang="en-US" sz="1800">
                <a:highlight>
                  <a:srgbClr val="FFFF00"/>
                </a:highlight>
                <a:latin typeface="Times New Roman" panose="02020603050405020304" charset="0"/>
                <a:ea typeface="微软雅黑" panose="020B0503020204020204" charset="-122"/>
                <a:cs typeface="Times New Roman" panose="02020603050405020304" charset="0"/>
                <a:sym typeface="+mn-ea"/>
              </a:rPr>
              <a:t>强调缓慢与艰难：</a:t>
            </a:r>
            <a:r>
              <a:rPr lang="en-US" altLang="en-US" sz="1800">
                <a:latin typeface="Times New Roman" panose="02020603050405020304" charset="0"/>
                <a:ea typeface="微软雅黑" panose="020B0503020204020204" charset="-122"/>
                <a:cs typeface="Times New Roman" panose="02020603050405020304" charset="0"/>
                <a:sym typeface="+mn-ea"/>
              </a:rPr>
              <a:t> </a:t>
            </a:r>
            <a:r>
              <a:rPr lang="en-US" altLang="zh-CN" sz="1800">
                <a:latin typeface="Times New Roman" panose="02020603050405020304" charset="0"/>
                <a:ea typeface="微软雅黑" panose="020B0503020204020204" charset="-122"/>
                <a:cs typeface="Times New Roman" panose="02020603050405020304" charset="0"/>
                <a:sym typeface="+mn-ea"/>
              </a:rPr>
              <a:t>It was a slow and agonizing journey.</a:t>
            </a:r>
            <a:r>
              <a:rPr lang="zh-CN" altLang="en-US" sz="1800">
                <a:latin typeface="Times New Roman" panose="02020603050405020304" charset="0"/>
                <a:ea typeface="微软雅黑" panose="020B0503020204020204" charset="-122"/>
                <a:cs typeface="Times New Roman" panose="02020603050405020304" charset="0"/>
                <a:sym typeface="+mn-ea"/>
              </a:rPr>
              <a:t>（一段缓慢而痛苦的旅程）</a:t>
            </a:r>
            <a:endParaRPr lang="zh-CN" altLang="en-US" sz="1800">
              <a:latin typeface="Times New Roman" panose="02020603050405020304" charset="0"/>
              <a:ea typeface="微软雅黑" panose="020B0503020204020204" charset="-122"/>
              <a:cs typeface="Times New Roman" panose="02020603050405020304" charset="0"/>
              <a:sym typeface="+mn-ea"/>
            </a:endParaRPr>
          </a:p>
        </p:txBody>
      </p:sp>
      <p:sp>
        <p:nvSpPr>
          <p:cNvPr id="12" name="文本框 11"/>
          <p:cNvSpPr txBox="1"/>
          <p:nvPr/>
        </p:nvSpPr>
        <p:spPr>
          <a:xfrm>
            <a:off x="2788920" y="4898390"/>
            <a:ext cx="6035040" cy="700405"/>
          </a:xfrm>
          <a:prstGeom prst="rect">
            <a:avLst/>
          </a:prstGeom>
        </p:spPr>
        <p:txBody>
          <a:bodyPr wrap="square">
            <a:spAutoFit/>
          </a:bodyPr>
          <a:p>
            <a:pPr algn="l">
              <a:lnSpc>
                <a:spcPct val="110000"/>
              </a:lnSpc>
            </a:pPr>
            <a:r>
              <a:rPr lang="zh-CN" altLang="en-US" sz="1800">
                <a:highlight>
                  <a:srgbClr val="FFFF00"/>
                </a:highlight>
                <a:latin typeface="Times New Roman" panose="02020603050405020304" charset="0"/>
                <a:ea typeface="微软雅黑" panose="020B0503020204020204" charset="-122"/>
                <a:cs typeface="Times New Roman" panose="02020603050405020304" charset="0"/>
                <a:sym typeface="+mn-ea"/>
              </a:rPr>
              <a:t>比喻：</a:t>
            </a:r>
            <a:r>
              <a:rPr lang="en-US" altLang="en-US" sz="1800">
                <a:highlight>
                  <a:srgbClr val="FFFF00"/>
                </a:highlight>
                <a:latin typeface="Times New Roman" panose="02020603050405020304" charset="0"/>
                <a:ea typeface="微软雅黑" panose="020B0503020204020204" charset="-122"/>
                <a:cs typeface="Times New Roman" panose="02020603050405020304" charset="0"/>
                <a:sym typeface="+mn-ea"/>
              </a:rPr>
              <a:t> </a:t>
            </a:r>
            <a:r>
              <a:rPr lang="en-US" altLang="zh-CN" sz="1800">
                <a:latin typeface="Times New Roman" panose="02020603050405020304" charset="0"/>
                <a:ea typeface="微软雅黑" panose="020B0503020204020204" charset="-122"/>
                <a:cs typeface="Times New Roman" panose="02020603050405020304" charset="0"/>
                <a:sym typeface="+mn-ea"/>
              </a:rPr>
              <a:t>Each stroke was a battle against the icy depths.</a:t>
            </a:r>
            <a:r>
              <a:rPr lang="zh-CN" altLang="en-US" sz="1800">
                <a:latin typeface="Times New Roman" panose="02020603050405020304" charset="0"/>
                <a:ea typeface="微软雅黑" panose="020B0503020204020204" charset="-122"/>
                <a:cs typeface="Times New Roman" panose="02020603050405020304" charset="0"/>
                <a:sym typeface="+mn-ea"/>
              </a:rPr>
              <a:t>（每一次划水都是与冰寒深渊的搏斗）</a:t>
            </a:r>
            <a:endParaRPr lang="zh-CN" altLang="en-US" sz="1800">
              <a:latin typeface="Times New Roman" panose="02020603050405020304" charset="0"/>
              <a:ea typeface="微软雅黑" panose="020B0503020204020204" charset="-122"/>
              <a:cs typeface="Times New Roman" panose="02020603050405020304" charset="0"/>
              <a:sym typeface="+mn-ea"/>
            </a:endParaRPr>
          </a:p>
        </p:txBody>
      </p:sp>
      <p:sp>
        <p:nvSpPr>
          <p:cNvPr id="13" name="文本框 12"/>
          <p:cNvSpPr txBox="1"/>
          <p:nvPr/>
        </p:nvSpPr>
        <p:spPr>
          <a:xfrm>
            <a:off x="2686685" y="5577205"/>
            <a:ext cx="6137275" cy="1004570"/>
          </a:xfrm>
          <a:prstGeom prst="rect">
            <a:avLst/>
          </a:prstGeom>
        </p:spPr>
        <p:txBody>
          <a:bodyPr wrap="square">
            <a:spAutoFit/>
          </a:bodyPr>
          <a:p>
            <a:pPr marL="68580" indent="0" algn="l">
              <a:lnSpc>
                <a:spcPct val="110000"/>
              </a:lnSpc>
              <a:spcBef>
                <a:spcPct val="0"/>
              </a:spcBef>
              <a:spcAft>
                <a:spcPct val="0"/>
              </a:spcAft>
            </a:pPr>
            <a:r>
              <a:rPr lang="zh-CN" altLang="en-US">
                <a:highlight>
                  <a:srgbClr val="FFFF00"/>
                </a:highlight>
                <a:latin typeface="Times New Roman" panose="02020603050405020304" charset="0"/>
                <a:ea typeface="微软雅黑" panose="020B0503020204020204" charset="-122"/>
                <a:cs typeface="Times New Roman" panose="02020603050405020304" charset="0"/>
                <a:sym typeface="+mn-ea"/>
              </a:rPr>
              <a:t>群体努力</a:t>
            </a:r>
            <a:r>
              <a:rPr lang="zh-CN" altLang="en-US">
                <a:latin typeface="Times New Roman" panose="02020603050405020304" charset="0"/>
                <a:ea typeface="微软雅黑" panose="020B0503020204020204" charset="-122"/>
                <a:cs typeface="Times New Roman" panose="02020603050405020304" charset="0"/>
                <a:sym typeface="+mn-ea"/>
              </a:rPr>
              <a:t>：</a:t>
            </a:r>
            <a:r>
              <a:rPr lang="en-US" altLang="en-US">
                <a:latin typeface="Times New Roman" panose="02020603050405020304" charset="0"/>
                <a:ea typeface="微软雅黑" panose="020B0503020204020204" charset="-122"/>
                <a:cs typeface="Times New Roman" panose="02020603050405020304" charset="0"/>
                <a:sym typeface="+mn-ea"/>
              </a:rPr>
              <a:t> </a:t>
            </a:r>
            <a:r>
              <a:rPr lang="en-US" altLang="zh-CN">
                <a:latin typeface="Times New Roman" panose="02020603050405020304" charset="0"/>
                <a:ea typeface="微软雅黑" panose="020B0503020204020204" charset="-122"/>
                <a:cs typeface="Times New Roman" panose="02020603050405020304" charset="0"/>
                <a:sym typeface="+mn-ea"/>
              </a:rPr>
              <a:t>The girls waded in, grabbed hold, and hauled them both to safety.</a:t>
            </a:r>
            <a:r>
              <a:rPr lang="zh-CN" altLang="en-US">
                <a:latin typeface="Times New Roman" panose="02020603050405020304" charset="0"/>
                <a:ea typeface="微软雅黑" panose="020B0503020204020204" charset="-122"/>
                <a:cs typeface="Times New Roman" panose="02020603050405020304" charset="0"/>
                <a:sym typeface="+mn-ea"/>
              </a:rPr>
              <a:t>（女孩们涉水相助，抓住他们，把他们拖到安全地带）</a:t>
            </a:r>
            <a:endParaRPr lang="zh-CN" altLang="en-US">
              <a:latin typeface="Times New Roman" panose="02020603050405020304" charset="0"/>
              <a:ea typeface="微软雅黑" panose="020B0503020204020204" charset="-122"/>
              <a:cs typeface="Times New Roman" panose="02020603050405020304" charset="0"/>
              <a:sym typeface="+mn-ea"/>
            </a:endParaRPr>
          </a:p>
        </p:txBody>
      </p:sp>
      <p:sp>
        <p:nvSpPr>
          <p:cNvPr id="14" name="文本框 13"/>
          <p:cNvSpPr txBox="1"/>
          <p:nvPr/>
        </p:nvSpPr>
        <p:spPr>
          <a:xfrm>
            <a:off x="8806815" y="4433570"/>
            <a:ext cx="3173095" cy="1630045"/>
          </a:xfrm>
          <a:prstGeom prst="rect">
            <a:avLst/>
          </a:prstGeom>
          <a:solidFill>
            <a:schemeClr val="accent2">
              <a:lumMod val="20000"/>
              <a:lumOff val="80000"/>
            </a:schemeClr>
          </a:solidFill>
        </p:spPr>
        <p:txBody>
          <a:bodyPr wrap="square">
            <a:spAutoFit/>
          </a:bodyPr>
          <a:p>
            <a:pPr marL="68580" indent="0" algn="l">
              <a:lnSpc>
                <a:spcPct val="100000"/>
              </a:lnSpc>
              <a:spcBef>
                <a:spcPct val="0"/>
              </a:spcBef>
              <a:spcAft>
                <a:spcPct val="0"/>
              </a:spcAft>
            </a:pPr>
            <a:r>
              <a:rPr lang="zh-CN" altLang="en-US" sz="2000">
                <a:highlight>
                  <a:srgbClr val="00FFFF"/>
                </a:highlight>
                <a:latin typeface="Times New Roman" panose="02020603050405020304" charset="0"/>
                <a:ea typeface="微软雅黑" panose="020B0503020204020204" charset="-122"/>
                <a:cs typeface="Times New Roman" panose="02020603050405020304" charset="0"/>
                <a:sym typeface="+mn-ea"/>
              </a:rPr>
              <a:t>逻辑连接词：</a:t>
            </a:r>
            <a:r>
              <a:rPr lang="en-US" altLang="en-US" sz="2000">
                <a:latin typeface="Times New Roman" panose="02020603050405020304" charset="0"/>
                <a:ea typeface="微软雅黑" panose="020B0503020204020204" charset="-122"/>
                <a:cs typeface="Times New Roman" panose="02020603050405020304" charset="0"/>
                <a:sym typeface="+mn-ea"/>
              </a:rPr>
              <a:t> </a:t>
            </a:r>
            <a:r>
              <a:rPr lang="zh-CN" altLang="en-US" sz="2000">
                <a:latin typeface="Times New Roman" panose="02020603050405020304" charset="0"/>
                <a:ea typeface="微软雅黑" panose="020B0503020204020204" charset="-122"/>
                <a:cs typeface="Times New Roman" panose="02020603050405020304" charset="0"/>
                <a:sym typeface="+mn-ea"/>
              </a:rPr>
              <a:t>使用</a:t>
            </a:r>
            <a:r>
              <a:rPr lang="en-US" altLang="zh-CN" sz="2000">
                <a:latin typeface="Times New Roman" panose="02020603050405020304" charset="0"/>
                <a:ea typeface="微软雅黑" panose="020B0503020204020204" charset="-122"/>
                <a:cs typeface="Times New Roman" panose="02020603050405020304" charset="0"/>
                <a:sym typeface="+mn-ea"/>
              </a:rPr>
              <a:t>However,</a:t>
            </a:r>
            <a:r>
              <a:rPr lang="en-US" altLang="en-US" sz="2000">
                <a:latin typeface="Times New Roman" panose="02020603050405020304" charset="0"/>
                <a:ea typeface="微软雅黑" panose="020B0503020204020204" charset="-122"/>
                <a:cs typeface="Times New Roman" panose="02020603050405020304" charset="0"/>
                <a:sym typeface="+mn-ea"/>
              </a:rPr>
              <a:t> </a:t>
            </a:r>
            <a:r>
              <a:rPr lang="en-US" altLang="zh-CN" sz="2000">
                <a:latin typeface="Times New Roman" panose="02020603050405020304" charset="0"/>
                <a:ea typeface="微软雅黑" panose="020B0503020204020204" charset="-122"/>
                <a:cs typeface="Times New Roman" panose="02020603050405020304" charset="0"/>
                <a:sym typeface="+mn-ea"/>
              </a:rPr>
              <a:t>Despite her strength,</a:t>
            </a:r>
            <a:r>
              <a:rPr lang="zh-CN" altLang="en-US" sz="2000">
                <a:latin typeface="Times New Roman" panose="02020603050405020304" charset="0"/>
                <a:ea typeface="微软雅黑" panose="020B0503020204020204" charset="-122"/>
                <a:cs typeface="Times New Roman" panose="02020603050405020304" charset="0"/>
                <a:sym typeface="+mn-ea"/>
              </a:rPr>
              <a:t>来转折过程的艰难。使用</a:t>
            </a:r>
            <a:r>
              <a:rPr lang="en-US" altLang="zh-CN" sz="2000">
                <a:latin typeface="Times New Roman" panose="02020603050405020304" charset="0"/>
                <a:ea typeface="微软雅黑" panose="020B0503020204020204" charset="-122"/>
                <a:cs typeface="Times New Roman" panose="02020603050405020304" charset="0"/>
                <a:sym typeface="+mn-ea"/>
              </a:rPr>
              <a:t>With the girls' help,</a:t>
            </a:r>
            <a:r>
              <a:rPr lang="zh-CN" altLang="en-US" sz="2000">
                <a:latin typeface="Times New Roman" panose="02020603050405020304" charset="0"/>
                <a:ea typeface="微软雅黑" panose="020B0503020204020204" charset="-122"/>
                <a:cs typeface="Times New Roman" panose="02020603050405020304" charset="0"/>
                <a:sym typeface="+mn-ea"/>
              </a:rPr>
              <a:t>来引入转机，体现合作。</a:t>
            </a:r>
            <a:endParaRPr lang="zh-CN" altLang="en-US" sz="2000">
              <a:latin typeface="Times New Roman" panose="02020603050405020304" charset="0"/>
              <a:ea typeface="微软雅黑" panose="020B0503020204020204" charset="-122"/>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bldLvl="0" animBg="1"/>
      <p:bldP spid="11" grpId="0"/>
      <p:bldP spid="12" grpId="0"/>
      <p:bldP spid="13" grpId="0"/>
      <p:bldP spid="14"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表格 4"/>
          <p:cNvGraphicFramePr/>
          <p:nvPr>
            <p:custDataLst>
              <p:tags r:id="rId1"/>
            </p:custDataLst>
          </p:nvPr>
        </p:nvGraphicFramePr>
        <p:xfrm>
          <a:off x="137795" y="994410"/>
          <a:ext cx="12054205" cy="3781425"/>
        </p:xfrm>
        <a:graphic>
          <a:graphicData uri="http://schemas.openxmlformats.org/drawingml/2006/table">
            <a:tbl>
              <a:tblPr firstRow="1" bandRow="1">
                <a:tableStyleId>{124A38EE-8480-4F55-A7E8-955DB5A66328}</a:tableStyleId>
              </a:tblPr>
              <a:tblGrid>
                <a:gridCol w="2823210"/>
                <a:gridCol w="6406515"/>
                <a:gridCol w="2824480"/>
              </a:tblGrid>
              <a:tr h="701040">
                <a:tc>
                  <a:txBody>
                    <a:bodyPr/>
                    <a:p>
                      <a:pPr marL="68580" indent="0" algn="ctr">
                        <a:lnSpc>
                          <a:spcPts val="1500"/>
                        </a:lnSpc>
                        <a:spcBef>
                          <a:spcPct val="0"/>
                        </a:spcBef>
                        <a:spcAft>
                          <a:spcPct val="0"/>
                        </a:spcAft>
                      </a:pPr>
                      <a:r>
                        <a:rPr lang="zh-CN" altLang="en-US" sz="2400">
                          <a:latin typeface="Times New Roman" panose="02020603050405020304" charset="0"/>
                        </a:rPr>
                        <a:t>需要回答的问题</a:t>
                      </a:r>
                      <a:endParaRPr lang="zh-CN" altLang="en-US" sz="2400">
                        <a:latin typeface="Times New Roman" panose="02020603050405020304" charset="0"/>
                      </a:endParaRPr>
                    </a:p>
                  </a:txBody>
                  <a:tcPr marL="0" marR="121920" marT="76200" marB="76200" anchor="ctr" anchorCtr="0"/>
                </a:tc>
                <a:tc>
                  <a:txBody>
                    <a:bodyPr/>
                    <a:p>
                      <a:pPr marL="68580" algn="ctr">
                        <a:lnSpc>
                          <a:spcPts val="1500"/>
                        </a:lnSpc>
                        <a:buClrTx/>
                        <a:buSzTx/>
                        <a:buFontTx/>
                      </a:pPr>
                      <a:r>
                        <a:rPr lang="zh-CN" altLang="en-US" sz="2400">
                          <a:solidFill>
                            <a:srgbClr val="FFFFFF"/>
                          </a:solidFill>
                          <a:latin typeface="Times New Roman" panose="02020603050405020304" charset="0"/>
                        </a:rPr>
                        <a:t>语言丰富性 (如何写得出彩)</a:t>
                      </a:r>
                      <a:endParaRPr lang="zh-CN" altLang="en-US" sz="2400">
                        <a:solidFill>
                          <a:srgbClr val="FFFFFF"/>
                        </a:solidFill>
                        <a:latin typeface="Times New Roman" panose="02020603050405020304" charset="0"/>
                      </a:endParaRPr>
                    </a:p>
                  </a:txBody>
                  <a:tcPr marL="121920" marR="121920" marT="76200" marB="76200" anchor="ctr" anchorCtr="0"/>
                </a:tc>
                <a:tc>
                  <a:txBody>
                    <a:bodyPr/>
                    <a:p>
                      <a:pPr marL="68580" algn="ctr">
                        <a:lnSpc>
                          <a:spcPct val="100000"/>
                        </a:lnSpc>
                        <a:buClrTx/>
                        <a:buSzTx/>
                        <a:buFontTx/>
                      </a:pPr>
                      <a:r>
                        <a:rPr lang="zh-CN" altLang="en-US" sz="1800">
                          <a:solidFill>
                            <a:srgbClr val="FFFFFF"/>
                          </a:solidFill>
                          <a:latin typeface="Times New Roman" panose="02020603050405020304" charset="0"/>
                        </a:rPr>
                        <a:t>语篇连贯性 </a:t>
                      </a:r>
                      <a:endParaRPr lang="zh-CN" altLang="en-US" sz="1800">
                        <a:solidFill>
                          <a:srgbClr val="FFFFFF"/>
                        </a:solidFill>
                        <a:latin typeface="Times New Roman" panose="02020603050405020304" charset="0"/>
                      </a:endParaRPr>
                    </a:p>
                    <a:p>
                      <a:pPr marL="68580" algn="ctr">
                        <a:lnSpc>
                          <a:spcPct val="100000"/>
                        </a:lnSpc>
                        <a:buClrTx/>
                        <a:buSzTx/>
                        <a:buFontTx/>
                      </a:pPr>
                      <a:r>
                        <a:rPr lang="zh-CN" altLang="en-US" sz="1800">
                          <a:solidFill>
                            <a:srgbClr val="FFFFFF"/>
                          </a:solidFill>
                          <a:latin typeface="Times New Roman" panose="02020603050405020304" charset="0"/>
                        </a:rPr>
                        <a:t>(如何衔接流畅)</a:t>
                      </a:r>
                      <a:endParaRPr lang="zh-CN" altLang="en-US" sz="1800">
                        <a:solidFill>
                          <a:srgbClr val="FFFFFF"/>
                        </a:solidFill>
                        <a:latin typeface="Times New Roman" panose="02020603050405020304" charset="0"/>
                      </a:endParaRPr>
                    </a:p>
                  </a:txBody>
                  <a:tcPr marL="121920" marR="121920" marT="76200" marB="76200" anchor="ctr" anchorCtr="0"/>
                </a:tc>
              </a:tr>
              <a:tr h="3080385">
                <a:tc>
                  <a:txBody>
                    <a:bodyPr/>
                    <a:p>
                      <a:pPr marL="68580" algn="l">
                        <a:lnSpc>
                          <a:spcPct val="150000"/>
                        </a:lnSpc>
                        <a:buClrTx/>
                        <a:buSzTx/>
                        <a:buFontTx/>
                      </a:pPr>
                      <a:r>
                        <a:rPr lang="en-US" altLang="zh-CN" sz="2400" b="1">
                          <a:solidFill>
                            <a:schemeClr val="tx2">
                              <a:lumMod val="75000"/>
                            </a:schemeClr>
                          </a:solidFill>
                          <a:latin typeface="Times New Roman" panose="02020603050405020304" charset="0"/>
                          <a:ea typeface="宋体" panose="02010600030101010101" pitchFamily="2" charset="-122"/>
                          <a:sym typeface="+mn-ea"/>
                        </a:rPr>
                        <a:t>4. What happened immediately after?</a:t>
                      </a:r>
                      <a:endParaRPr lang="en-US" altLang="zh-CN" sz="2400" b="1">
                        <a:solidFill>
                          <a:schemeClr val="tx2">
                            <a:lumMod val="75000"/>
                          </a:schemeClr>
                        </a:solidFill>
                        <a:latin typeface="Times New Roman" panose="02020603050405020304" charset="0"/>
                        <a:ea typeface="宋体" panose="02010600030101010101" pitchFamily="2" charset="-122"/>
                      </a:endParaRPr>
                    </a:p>
                    <a:p>
                      <a:pPr marL="68580" algn="l">
                        <a:lnSpc>
                          <a:spcPct val="150000"/>
                        </a:lnSpc>
                        <a:buClrTx/>
                        <a:buSzTx/>
                        <a:buFontTx/>
                      </a:pPr>
                      <a:r>
                        <a:rPr lang="en-US" altLang="zh-CN" sz="2000">
                          <a:solidFill>
                            <a:srgbClr val="000000"/>
                          </a:solidFill>
                          <a:latin typeface="Times New Roman" panose="02020603050405020304" charset="0"/>
                          <a:cs typeface="Times New Roman" panose="02020603050405020304" charset="0"/>
                          <a:sym typeface="+mn-ea"/>
                        </a:rPr>
                        <a:t>(</a:t>
                      </a:r>
                      <a:r>
                        <a:rPr lang="zh-CN" altLang="en-US" sz="2000">
                          <a:solidFill>
                            <a:srgbClr val="000000"/>
                          </a:solidFill>
                          <a:latin typeface="Times New Roman" panose="02020603050405020304" charset="0"/>
                          <a:cs typeface="Times New Roman" panose="02020603050405020304" charset="0"/>
                          <a:sym typeface="+mn-ea"/>
                        </a:rPr>
                        <a:t>脱险后即刻发生了什么？</a:t>
                      </a:r>
                      <a:r>
                        <a:rPr lang="en-US" altLang="zh-CN" sz="2000">
                          <a:solidFill>
                            <a:srgbClr val="000000"/>
                          </a:solidFill>
                          <a:latin typeface="Times New Roman" panose="02020603050405020304" charset="0"/>
                          <a:cs typeface="Times New Roman" panose="02020603050405020304" charset="0"/>
                          <a:sym typeface="+mn-ea"/>
                        </a:rPr>
                        <a:t>)</a:t>
                      </a:r>
                      <a:endParaRPr lang="en-US" altLang="zh-CN" sz="2000">
                        <a:latin typeface="Times New Roman" panose="02020603050405020304" charset="0"/>
                        <a:cs typeface="Times New Roman" panose="02020603050405020304" charset="0"/>
                      </a:endParaRPr>
                    </a:p>
                  </a:txBody>
                  <a:tcPr marL="0" marR="121920" marT="76200" marB="76200" anchor="ctr" anchorCtr="0"/>
                </a:tc>
                <a:tc>
                  <a:txBody>
                    <a:bodyPr/>
                    <a:p>
                      <a:pPr marL="68580" indent="0" algn="l">
                        <a:lnSpc>
                          <a:spcPct val="120000"/>
                        </a:lnSpc>
                        <a:spcBef>
                          <a:spcPct val="0"/>
                        </a:spcBef>
                        <a:spcAft>
                          <a:spcPct val="0"/>
                        </a:spcAft>
                      </a:pPr>
                      <a:br>
                        <a:rPr lang="zh-CN" altLang="en-US" sz="1400">
                          <a:latin typeface="Times New Roman" panose="02020603050405020304" charset="0"/>
                          <a:cs typeface="Times New Roman" panose="02020603050405020304" charset="0"/>
                        </a:rPr>
                      </a:br>
                      <a:br>
                        <a:rPr lang="zh-CN" altLang="en-US" sz="1400">
                          <a:latin typeface="Times New Roman" panose="02020603050405020304" charset="0"/>
                          <a:cs typeface="Times New Roman" panose="02020603050405020304" charset="0"/>
                        </a:rPr>
                      </a:br>
                      <a:endParaRPr lang="zh-CN" altLang="en-US" sz="1400">
                        <a:latin typeface="Times New Roman" panose="02020603050405020304" charset="0"/>
                        <a:cs typeface="Times New Roman" panose="02020603050405020304" charset="0"/>
                      </a:endParaRPr>
                    </a:p>
                  </a:txBody>
                  <a:tcPr marL="121920" marR="121920" marT="76200" marB="76200" anchor="ctr" anchorCtr="0"/>
                </a:tc>
                <a:tc>
                  <a:txBody>
                    <a:bodyPr/>
                    <a:p>
                      <a:pPr marL="68580" indent="0" algn="l">
                        <a:lnSpc>
                          <a:spcPts val="1500"/>
                        </a:lnSpc>
                        <a:spcBef>
                          <a:spcPct val="0"/>
                        </a:spcBef>
                        <a:spcAft>
                          <a:spcPct val="0"/>
                        </a:spcAft>
                      </a:pPr>
                      <a:br>
                        <a:rPr lang="en-US" altLang="zh-CN" sz="1200">
                          <a:latin typeface="Times New Roman" panose="02020603050405020304" charset="0"/>
                          <a:cs typeface="Times New Roman" panose="02020603050405020304" charset="0"/>
                        </a:rPr>
                      </a:br>
                      <a:endParaRPr lang="en-US" altLang="zh-CN" sz="1400">
                        <a:latin typeface="Times New Roman" panose="02020603050405020304" charset="0"/>
                        <a:cs typeface="Times New Roman" panose="02020603050405020304" charset="0"/>
                      </a:endParaRPr>
                    </a:p>
                  </a:txBody>
                  <a:tcPr marL="121920" marR="121920" marT="76200" marB="76200" anchor="ctr" anchorCtr="0"/>
                </a:tc>
              </a:tr>
            </a:tbl>
          </a:graphicData>
        </a:graphic>
      </p:graphicFrame>
      <p:sp>
        <p:nvSpPr>
          <p:cNvPr id="7" name="文本框 6"/>
          <p:cNvSpPr txBox="1"/>
          <p:nvPr/>
        </p:nvSpPr>
        <p:spPr>
          <a:xfrm>
            <a:off x="3368675" y="2733040"/>
            <a:ext cx="6170930" cy="1014730"/>
          </a:xfrm>
          <a:prstGeom prst="rect">
            <a:avLst/>
          </a:prstGeom>
        </p:spPr>
        <p:txBody>
          <a:bodyPr wrap="square">
            <a:spAutoFit/>
          </a:bodyPr>
          <a:p>
            <a:pPr algn="just">
              <a:buClrTx/>
              <a:buSzTx/>
              <a:buFontTx/>
            </a:pPr>
            <a:r>
              <a:rPr lang="zh-CN" altLang="en-US" sz="2000">
                <a:highlight>
                  <a:srgbClr val="FFFF00"/>
                </a:highlight>
                <a:latin typeface="Arial" panose="020B0604020202020204" pitchFamily="34" charset="0"/>
                <a:ea typeface="微软雅黑" panose="020B0503020204020204" charset="-122"/>
                <a:sym typeface="+mn-ea"/>
              </a:rPr>
              <a:t>动作代替言语：</a:t>
            </a:r>
            <a:r>
              <a:rPr lang="en-US" altLang="en-US" sz="2000">
                <a:latin typeface="Arial" panose="020B0604020202020204" pitchFamily="34" charset="0"/>
                <a:ea typeface="微软雅黑" panose="020B0503020204020204" charset="-122"/>
                <a:sym typeface="+mn-ea"/>
              </a:rPr>
              <a:t> </a:t>
            </a:r>
            <a:r>
              <a:rPr lang="en-US" altLang="zh-CN" sz="2000">
                <a:latin typeface="Arial" panose="020B0604020202020204" pitchFamily="34" charset="0"/>
                <a:ea typeface="微软雅黑" panose="020B0503020204020204" charset="-122"/>
                <a:sym typeface="+mn-ea"/>
              </a:rPr>
              <a:t>Bear collapsed beside him, lickinghis face gently and whining softly.</a:t>
            </a:r>
            <a:r>
              <a:rPr lang="zh-CN" altLang="en-US" sz="2000">
                <a:latin typeface="Arial" panose="020B0604020202020204" pitchFamily="34" charset="0"/>
                <a:ea typeface="微软雅黑" panose="020B0503020204020204" charset="-122"/>
                <a:sym typeface="+mn-ea"/>
              </a:rPr>
              <a:t>（</a:t>
            </a:r>
            <a:r>
              <a:rPr lang="en-US" altLang="zh-CN" sz="2000">
                <a:latin typeface="Arial" panose="020B0604020202020204" pitchFamily="34" charset="0"/>
                <a:ea typeface="微软雅黑" panose="020B0503020204020204" charset="-122"/>
                <a:sym typeface="+mn-ea"/>
              </a:rPr>
              <a:t>Bear</a:t>
            </a:r>
            <a:r>
              <a:rPr lang="zh-CN" altLang="en-US" sz="2000">
                <a:latin typeface="Arial" panose="020B0604020202020204" pitchFamily="34" charset="0"/>
                <a:ea typeface="微软雅黑" panose="020B0503020204020204" charset="-122"/>
                <a:sym typeface="+mn-ea"/>
              </a:rPr>
              <a:t>瘫倒在他身边，轻轻舔他的脸，轻声呜咽）</a:t>
            </a:r>
            <a:endParaRPr lang="zh-CN" altLang="en-US" sz="2000">
              <a:latin typeface="Arial" panose="020B0604020202020204" pitchFamily="34" charset="0"/>
              <a:ea typeface="微软雅黑" panose="020B0503020204020204" charset="-122"/>
              <a:sym typeface="+mn-ea"/>
            </a:endParaRPr>
          </a:p>
        </p:txBody>
      </p:sp>
      <p:sp>
        <p:nvSpPr>
          <p:cNvPr id="8" name="文本框 7"/>
          <p:cNvSpPr txBox="1"/>
          <p:nvPr/>
        </p:nvSpPr>
        <p:spPr>
          <a:xfrm>
            <a:off x="3368675" y="3761105"/>
            <a:ext cx="6052185" cy="1014730"/>
          </a:xfrm>
          <a:prstGeom prst="rect">
            <a:avLst/>
          </a:prstGeom>
        </p:spPr>
        <p:txBody>
          <a:bodyPr wrap="square">
            <a:spAutoFit/>
          </a:bodyPr>
          <a:p>
            <a:pPr algn="just">
              <a:lnSpc>
                <a:spcPct val="100000"/>
              </a:lnSpc>
              <a:buClrTx/>
              <a:buSzTx/>
              <a:buFontTx/>
            </a:pPr>
            <a:r>
              <a:rPr lang="zh-CN" altLang="en-US" sz="2000">
                <a:highlight>
                  <a:srgbClr val="FFFF00"/>
                </a:highlight>
                <a:latin typeface="Arial" panose="020B0604020202020204" pitchFamily="34" charset="0"/>
                <a:ea typeface="微软雅黑" panose="020B0503020204020204" charset="-122"/>
                <a:sym typeface="+mn-ea"/>
              </a:rPr>
              <a:t>结局基调：</a:t>
            </a:r>
            <a:r>
              <a:rPr lang="en-US" altLang="en-US" sz="2000">
                <a:latin typeface="Arial" panose="020B0604020202020204" pitchFamily="34" charset="0"/>
                <a:ea typeface="微软雅黑" panose="020B0503020204020204" charset="-122"/>
                <a:sym typeface="+mn-ea"/>
              </a:rPr>
              <a:t> </a:t>
            </a:r>
            <a:r>
              <a:rPr lang="en-US" altLang="zh-CN" sz="2000">
                <a:latin typeface="Arial" panose="020B0604020202020204" pitchFamily="34" charset="0"/>
                <a:ea typeface="微软雅黑" panose="020B0503020204020204" charset="-122"/>
                <a:sym typeface="+mn-ea"/>
              </a:rPr>
              <a:t>Exhaustion, relief, and unspoken love passed between them.</a:t>
            </a:r>
            <a:r>
              <a:rPr lang="zh-CN" altLang="en-US" sz="2000">
                <a:latin typeface="Arial" panose="020B0604020202020204" pitchFamily="34" charset="0"/>
                <a:ea typeface="微软雅黑" panose="020B0503020204020204" charset="-122"/>
                <a:sym typeface="+mn-ea"/>
              </a:rPr>
              <a:t>（疲惫、宽慰和无言的爱在彼此间传递</a:t>
            </a:r>
            <a:endParaRPr lang="zh-CN" altLang="en-US" sz="2000">
              <a:latin typeface="Arial" panose="020B0604020202020204" pitchFamily="34" charset="0"/>
              <a:ea typeface="微软雅黑" panose="020B0503020204020204" charset="-122"/>
              <a:sym typeface="+mn-ea"/>
            </a:endParaRPr>
          </a:p>
        </p:txBody>
      </p:sp>
      <p:sp>
        <p:nvSpPr>
          <p:cNvPr id="10" name="文本框 9"/>
          <p:cNvSpPr txBox="1"/>
          <p:nvPr/>
        </p:nvSpPr>
        <p:spPr>
          <a:xfrm>
            <a:off x="9540240" y="1689100"/>
            <a:ext cx="2651760" cy="3041015"/>
          </a:xfrm>
          <a:prstGeom prst="rect">
            <a:avLst/>
          </a:prstGeom>
          <a:solidFill>
            <a:schemeClr val="accent3">
              <a:lumMod val="20000"/>
              <a:lumOff val="80000"/>
            </a:schemeClr>
          </a:solidFill>
        </p:spPr>
        <p:txBody>
          <a:bodyPr wrap="square">
            <a:spAutoFit/>
          </a:bodyPr>
          <a:p>
            <a:pPr marL="68580" indent="0" algn="just">
              <a:lnSpc>
                <a:spcPct val="80000"/>
              </a:lnSpc>
              <a:spcBef>
                <a:spcPct val="0"/>
              </a:spcBef>
              <a:spcAft>
                <a:spcPct val="0"/>
              </a:spcAft>
            </a:pPr>
            <a:r>
              <a:rPr lang="zh-CN" altLang="en-US" sz="2400">
                <a:highlight>
                  <a:srgbClr val="00FFFF"/>
                </a:highlight>
                <a:latin typeface="方正楷体简体" panose="02000000000000000000" charset="-122"/>
                <a:ea typeface="方正楷体简体" panose="02000000000000000000" charset="-122"/>
                <a:cs typeface="方正楷体简体" panose="02000000000000000000" charset="-122"/>
                <a:sym typeface="+mn-ea"/>
              </a:rPr>
              <a:t>自然收尾：</a:t>
            </a:r>
            <a:r>
              <a:rPr lang="en-US" altLang="en-US" sz="2400">
                <a:latin typeface="方正楷体简体" panose="02000000000000000000" charset="-122"/>
                <a:ea typeface="方正楷体简体" panose="02000000000000000000" charset="-122"/>
                <a:cs typeface="方正楷体简体" panose="02000000000000000000" charset="-122"/>
                <a:sym typeface="+mn-ea"/>
              </a:rPr>
              <a:t> </a:t>
            </a:r>
            <a:r>
              <a:rPr lang="zh-CN" altLang="en-US" sz="2400">
                <a:latin typeface="方正楷体简体" panose="02000000000000000000" charset="-122"/>
                <a:ea typeface="方正楷体简体" panose="02000000000000000000" charset="-122"/>
                <a:cs typeface="方正楷体简体" panose="02000000000000000000" charset="-122"/>
                <a:sym typeface="+mn-ea"/>
              </a:rPr>
              <a:t>这是故事的结局，要给人以收束感。可以用一个温暖的画面作结，与开头他们相拥而眠的画面首尾呼应，点明</a:t>
            </a:r>
            <a:r>
              <a:rPr lang="en-US" altLang="zh-CN" sz="2400">
                <a:latin typeface="方正楷体简体" panose="02000000000000000000" charset="-122"/>
                <a:ea typeface="方正楷体简体" panose="02000000000000000000" charset="-122"/>
                <a:cs typeface="方正楷体简体" panose="02000000000000000000" charset="-122"/>
                <a:sym typeface="+mn-ea"/>
              </a:rPr>
              <a:t>“</a:t>
            </a:r>
            <a:r>
              <a:rPr lang="zh-CN" altLang="en-US" sz="2400">
                <a:latin typeface="方正楷体简体" panose="02000000000000000000" charset="-122"/>
                <a:ea typeface="方正楷体简体" panose="02000000000000000000" charset="-122"/>
                <a:cs typeface="方正楷体简体" panose="02000000000000000000" charset="-122"/>
                <a:sym typeface="+mn-ea"/>
              </a:rPr>
              <a:t>最好的朋友</a:t>
            </a:r>
            <a:r>
              <a:rPr lang="en-US" altLang="zh-CN" sz="2400">
                <a:latin typeface="方正楷体简体" panose="02000000000000000000" charset="-122"/>
                <a:ea typeface="方正楷体简体" panose="02000000000000000000" charset="-122"/>
                <a:cs typeface="方正楷体简体" panose="02000000000000000000" charset="-122"/>
                <a:sym typeface="+mn-ea"/>
              </a:rPr>
              <a:t>”</a:t>
            </a:r>
            <a:r>
              <a:rPr lang="zh-CN" altLang="en-US" sz="2400">
                <a:latin typeface="方正楷体简体" panose="02000000000000000000" charset="-122"/>
                <a:ea typeface="方正楷体简体" panose="02000000000000000000" charset="-122"/>
                <a:cs typeface="方正楷体简体" panose="02000000000000000000" charset="-122"/>
                <a:sym typeface="+mn-ea"/>
              </a:rPr>
              <a:t>这一主题。</a:t>
            </a:r>
            <a:endParaRPr lang="zh-CN" altLang="en-US" sz="2400">
              <a:latin typeface="方正楷体简体" panose="02000000000000000000" charset="-122"/>
              <a:ea typeface="方正楷体简体" panose="02000000000000000000" charset="-122"/>
              <a:cs typeface="方正楷体简体" panose="02000000000000000000" charset="-122"/>
              <a:sym typeface="+mn-ea"/>
            </a:endParaRPr>
          </a:p>
        </p:txBody>
      </p:sp>
      <p:sp>
        <p:nvSpPr>
          <p:cNvPr id="16" name="文本框 15"/>
          <p:cNvSpPr txBox="1"/>
          <p:nvPr/>
        </p:nvSpPr>
        <p:spPr>
          <a:xfrm>
            <a:off x="3368675" y="1689100"/>
            <a:ext cx="6172200" cy="1014730"/>
          </a:xfrm>
          <a:prstGeom prst="rect">
            <a:avLst/>
          </a:prstGeom>
        </p:spPr>
        <p:txBody>
          <a:bodyPr wrap="square">
            <a:spAutoFit/>
          </a:bodyPr>
          <a:p>
            <a:pPr algn="just"/>
            <a:r>
              <a:rPr lang="zh-CN" altLang="en-US" sz="2000">
                <a:highlight>
                  <a:srgbClr val="FFFF00"/>
                </a:highlight>
                <a:latin typeface="Times New Roman" panose="02020603050405020304" charset="0"/>
                <a:ea typeface="微软雅黑" panose="020B0503020204020204" charset="-122"/>
                <a:cs typeface="Times New Roman" panose="02020603050405020304" charset="0"/>
                <a:sym typeface="+mn-ea"/>
              </a:rPr>
              <a:t>触觉与情感结合：</a:t>
            </a:r>
            <a:r>
              <a:rPr lang="en-US" altLang="en-US" sz="2000">
                <a:latin typeface="Times New Roman" panose="02020603050405020304" charset="0"/>
                <a:ea typeface="微软雅黑" panose="020B0503020204020204" charset="-122"/>
                <a:cs typeface="Times New Roman" panose="02020603050405020304" charset="0"/>
                <a:sym typeface="+mn-ea"/>
              </a:rPr>
              <a:t> </a:t>
            </a:r>
            <a:r>
              <a:rPr lang="en-US" altLang="zh-CN" sz="2000">
                <a:latin typeface="Times New Roman" panose="02020603050405020304" charset="0"/>
                <a:ea typeface="微软雅黑" panose="020B0503020204020204" charset="-122"/>
                <a:cs typeface="Times New Roman" panose="02020603050405020304" charset="0"/>
                <a:sym typeface="+mn-ea"/>
              </a:rPr>
              <a:t>Shivering uncontrollably, Mike wrapped his arms around Bear's soaking neck in a fierce hug.</a:t>
            </a:r>
            <a:r>
              <a:rPr lang="zh-CN" altLang="en-US" sz="2000">
                <a:latin typeface="Times New Roman" panose="02020603050405020304" charset="0"/>
                <a:ea typeface="微软雅黑" panose="020B0503020204020204" charset="-122"/>
                <a:cs typeface="Times New Roman" panose="02020603050405020304" charset="0"/>
                <a:sym typeface="+mn-ea"/>
              </a:rPr>
              <a:t>（</a:t>
            </a:r>
            <a:r>
              <a:rPr lang="en-US" altLang="zh-CN" sz="2000">
                <a:latin typeface="Times New Roman" panose="02020603050405020304" charset="0"/>
                <a:ea typeface="微软雅黑" panose="020B0503020204020204" charset="-122"/>
                <a:cs typeface="Times New Roman" panose="02020603050405020304" charset="0"/>
                <a:sym typeface="+mn-ea"/>
              </a:rPr>
              <a:t>Mike</a:t>
            </a:r>
            <a:r>
              <a:rPr lang="zh-CN" altLang="en-US" sz="2000">
                <a:latin typeface="Times New Roman" panose="02020603050405020304" charset="0"/>
                <a:ea typeface="微软雅黑" panose="020B0503020204020204" charset="-122"/>
                <a:cs typeface="Times New Roman" panose="02020603050405020304" charset="0"/>
                <a:sym typeface="+mn-ea"/>
              </a:rPr>
              <a:t>颤抖着，用双臂紧紧抱住</a:t>
            </a:r>
            <a:r>
              <a:rPr lang="en-US" altLang="zh-CN" sz="2000">
                <a:latin typeface="Times New Roman" panose="02020603050405020304" charset="0"/>
                <a:ea typeface="微软雅黑" panose="020B0503020204020204" charset="-122"/>
                <a:cs typeface="Times New Roman" panose="02020603050405020304" charset="0"/>
                <a:sym typeface="+mn-ea"/>
              </a:rPr>
              <a:t>Bear</a:t>
            </a:r>
            <a:r>
              <a:rPr lang="zh-CN" altLang="en-US" sz="2000">
                <a:latin typeface="Times New Roman" panose="02020603050405020304" charset="0"/>
                <a:ea typeface="微软雅黑" panose="020B0503020204020204" charset="-122"/>
                <a:cs typeface="Times New Roman" panose="02020603050405020304" charset="0"/>
                <a:sym typeface="+mn-ea"/>
              </a:rPr>
              <a:t>湿透的脖子）</a:t>
            </a:r>
            <a:endParaRPr lang="zh-CN" altLang="en-US" sz="2000">
              <a:latin typeface="Times New Roman" panose="02020603050405020304" charset="0"/>
              <a:ea typeface="微软雅黑" panose="020B0503020204020204" charset="-122"/>
              <a:cs typeface="Times New Roman" panose="02020603050405020304" charset="0"/>
              <a:sym typeface="+mn-ea"/>
            </a:endParaRPr>
          </a:p>
        </p:txBody>
      </p:sp>
      <p:sp>
        <p:nvSpPr>
          <p:cNvPr id="9" name="文本框 8"/>
          <p:cNvSpPr txBox="1"/>
          <p:nvPr/>
        </p:nvSpPr>
        <p:spPr>
          <a:xfrm>
            <a:off x="400050" y="-66040"/>
            <a:ext cx="10951210" cy="865505"/>
          </a:xfrm>
          <a:prstGeom prst="rect">
            <a:avLst/>
          </a:prstGeom>
          <a:noFill/>
        </p:spPr>
        <p:txBody>
          <a:bodyPr wrap="square" rtlCol="0" anchor="t">
            <a:spAutoFit/>
          </a:bodyPr>
          <a:p>
            <a:pPr fontAlgn="auto">
              <a:lnSpc>
                <a:spcPct val="90000"/>
              </a:lnSpc>
              <a:spcBef>
                <a:spcPts val="0"/>
              </a:spcBef>
              <a:spcAft>
                <a:spcPts val="0"/>
              </a:spcAft>
              <a:defRPr/>
            </a:pPr>
            <a:r>
              <a:rPr lang="en-US" altLang="zh-CN" sz="2800" b="1">
                <a:latin typeface="Times New Roman" panose="02020603050405020304" charset="0"/>
                <a:ea typeface="宋体" panose="02010600030101010101" pitchFamily="2" charset="-122"/>
                <a:sym typeface="+mn-ea"/>
              </a:rPr>
              <a:t>Para. 2:    Seeing that, Bear let out a series of woofs and jumped into the water; heading straight for Mike.</a:t>
            </a:r>
            <a:endParaRPr lang="en-US" altLang="zh-CN" sz="2800" b="1">
              <a:latin typeface="Times New Roman" panose="02020603050405020304" charset="0"/>
              <a:ea typeface="宋体" panose="02010600030101010101" pitchFamily="2" charset="-122"/>
              <a:sym typeface="+mn-ea"/>
            </a:endParaRPr>
          </a:p>
        </p:txBody>
      </p:sp>
      <p:sp>
        <p:nvSpPr>
          <p:cNvPr id="11" name="文本框 10"/>
          <p:cNvSpPr txBox="1"/>
          <p:nvPr/>
        </p:nvSpPr>
        <p:spPr>
          <a:xfrm>
            <a:off x="400050" y="4986020"/>
            <a:ext cx="11237595" cy="1753235"/>
          </a:xfrm>
          <a:prstGeom prst="rect">
            <a:avLst/>
          </a:prstGeom>
          <a:solidFill>
            <a:schemeClr val="accent6">
              <a:lumMod val="40000"/>
              <a:lumOff val="60000"/>
            </a:schemeClr>
          </a:solidFill>
        </p:spPr>
        <p:txBody>
          <a:bodyPr wrap="square">
            <a:spAutoFit/>
          </a:bodyPr>
          <a:p>
            <a:pPr algn="l"/>
            <a:r>
              <a:rPr lang="zh-CN" altLang="en-US" sz="3600">
                <a:latin typeface="仿宋" panose="02010609060101010101" charset="-122"/>
                <a:ea typeface="仿宋" panose="02010609060101010101" charset="-122"/>
              </a:rPr>
              <a:t>通过这样两个层面的构思，续写出的文章不仅能符合逻辑，更能做到语言生动、细节饱满、语句连贯、结构完整。</a:t>
            </a:r>
            <a:endParaRPr lang="zh-CN" altLang="en-US" sz="3600">
              <a:latin typeface="仿宋" panose="02010609060101010101" charset="-122"/>
              <a:ea typeface="仿宋"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bldLvl="0" animBg="1"/>
      <p:bldP spid="16" grpId="0"/>
      <p:bldP spid="11" grpId="0" bldLvl="0" animBg="1"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1219200" y="-685800"/>
            <a:ext cx="14630400" cy="8229600"/>
          </a:xfrm>
          <a:prstGeom prst="rect">
            <a:avLst/>
          </a:prstGeom>
        </p:spPr>
      </p:pic>
      <p:sp>
        <p:nvSpPr>
          <p:cNvPr id="5" name="文本框 4"/>
          <p:cNvSpPr txBox="1"/>
          <p:nvPr/>
        </p:nvSpPr>
        <p:spPr>
          <a:xfrm>
            <a:off x="3363595" y="146050"/>
            <a:ext cx="5320665" cy="768350"/>
          </a:xfrm>
          <a:prstGeom prst="rect">
            <a:avLst/>
          </a:prstGeom>
          <a:solidFill>
            <a:schemeClr val="accent2"/>
          </a:solidFill>
        </p:spPr>
        <p:txBody>
          <a:bodyPr wrap="square">
            <a:spAutoFit/>
          </a:bodyPr>
          <a:p>
            <a:pPr algn="ctr"/>
            <a:r>
              <a:rPr lang="en-US" altLang="zh-CN" sz="44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微软雅黑" panose="020B0503020204020204" charset="-122"/>
              </a:rPr>
              <a:t>The Rescue Dog</a:t>
            </a:r>
            <a:endParaRPr lang="en-US" altLang="zh-CN" sz="44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微软雅黑" panose="020B0503020204020204" charset="-122"/>
            </a:endParaRPr>
          </a:p>
        </p:txBody>
      </p:sp>
      <p:sp>
        <p:nvSpPr>
          <p:cNvPr id="6" name="文本框 5"/>
          <p:cNvSpPr txBox="1"/>
          <p:nvPr/>
        </p:nvSpPr>
        <p:spPr>
          <a:xfrm>
            <a:off x="1994535" y="1252855"/>
            <a:ext cx="8058150" cy="583565"/>
          </a:xfrm>
          <a:prstGeom prst="rect">
            <a:avLst/>
          </a:prstGeom>
          <a:solidFill>
            <a:srgbClr val="16558C"/>
          </a:solidFill>
        </p:spPr>
        <p:txBody>
          <a:bodyPr wrap="square">
            <a:spAutoFit/>
          </a:bodyPr>
          <a:p>
            <a:pPr algn="ctr"/>
            <a:r>
              <a:rPr lang="en-US" altLang="zh-CN" sz="3200">
                <a:solidFill>
                  <a:schemeClr val="bg1"/>
                </a:solidFill>
                <a:latin typeface="Arial" panose="020B0604020202020204" pitchFamily="34" charset="0"/>
                <a:ea typeface="微软雅黑" panose="020B0503020204020204" charset="-122"/>
              </a:rPr>
              <a:t>2025</a:t>
            </a:r>
            <a:r>
              <a:rPr lang="zh-CN" altLang="en-US" sz="3200">
                <a:solidFill>
                  <a:schemeClr val="bg1"/>
                </a:solidFill>
                <a:latin typeface="Arial" panose="020B0604020202020204" pitchFamily="34" charset="0"/>
                <a:ea typeface="微软雅黑" panose="020B0503020204020204" charset="-122"/>
              </a:rPr>
              <a:t>年</a:t>
            </a:r>
            <a:r>
              <a:rPr lang="en-US" altLang="zh-CN" sz="3200">
                <a:solidFill>
                  <a:schemeClr val="bg1"/>
                </a:solidFill>
                <a:latin typeface="Arial" panose="020B0604020202020204" pitchFamily="34" charset="0"/>
                <a:ea typeface="微软雅黑" panose="020B0503020204020204" charset="-122"/>
              </a:rPr>
              <a:t>9</a:t>
            </a:r>
            <a:r>
              <a:rPr lang="zh-CN" altLang="en-US" sz="3200">
                <a:solidFill>
                  <a:schemeClr val="bg1"/>
                </a:solidFill>
                <a:latin typeface="Arial" panose="020B0604020202020204" pitchFamily="34" charset="0"/>
                <a:ea typeface="微软雅黑" panose="020B0503020204020204" charset="-122"/>
              </a:rPr>
              <a:t>月浙江省名校协作体读后续写讲评</a:t>
            </a:r>
            <a:endParaRPr lang="zh-CN" altLang="en-US" sz="3200">
              <a:solidFill>
                <a:schemeClr val="bg1"/>
              </a:solidFill>
              <a:latin typeface="Arial" panose="020B0604020202020204" pitchFamily="34" charset="0"/>
              <a:ea typeface="微软雅黑" panose="020B0503020204020204" charset="-122"/>
            </a:endParaRPr>
          </a:p>
        </p:txBody>
      </p:sp>
      <p:sp>
        <p:nvSpPr>
          <p:cNvPr id="7" name="文本框 6"/>
          <p:cNvSpPr txBox="1"/>
          <p:nvPr/>
        </p:nvSpPr>
        <p:spPr>
          <a:xfrm>
            <a:off x="3964940" y="6336030"/>
            <a:ext cx="4267200" cy="521970"/>
          </a:xfrm>
          <a:prstGeom prst="rect">
            <a:avLst/>
          </a:prstGeom>
          <a:solidFill>
            <a:srgbClr val="B7CEE0"/>
          </a:solidFill>
        </p:spPr>
        <p:txBody>
          <a:bodyPr wrap="square">
            <a:spAutoFit/>
          </a:bodyPr>
          <a:p>
            <a:pPr algn="ctr"/>
            <a:r>
              <a:rPr lang="zh-CN" altLang="en-US" sz="2800">
                <a:latin typeface="Arial" panose="020B0604020202020204" pitchFamily="34" charset="0"/>
                <a:ea typeface="微软雅黑" panose="020B0503020204020204" charset="-122"/>
              </a:rPr>
              <a:t>海亮实验中学</a:t>
            </a:r>
            <a:r>
              <a:rPr lang="en-US" altLang="zh-CN" sz="2800">
                <a:latin typeface="Arial" panose="020B0604020202020204" pitchFamily="34" charset="0"/>
                <a:ea typeface="微软雅黑" panose="020B0503020204020204" charset="-122"/>
              </a:rPr>
              <a:t>  </a:t>
            </a:r>
            <a:r>
              <a:rPr lang="zh-CN" altLang="en-US" sz="2800">
                <a:latin typeface="Arial" panose="020B0604020202020204" pitchFamily="34" charset="0"/>
                <a:ea typeface="微软雅黑" panose="020B0503020204020204" charset="-122"/>
              </a:rPr>
              <a:t>陈虹</a:t>
            </a:r>
            <a:endParaRPr lang="zh-CN" altLang="en-US" sz="2800">
              <a:latin typeface="Arial" panose="020B0604020202020204" pitchFamily="34" charset="0"/>
              <a:ea typeface="微软雅黑" panose="020B050302020402020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35" y="383540"/>
            <a:ext cx="12192635" cy="5171440"/>
          </a:xfrm>
        </p:spPr>
        <p:txBody>
          <a:bodyPr>
            <a:noAutofit/>
          </a:bodyPr>
          <a:p>
            <a:pPr algn="just">
              <a:lnSpc>
                <a:spcPct val="100000"/>
              </a:lnSpc>
            </a:pPr>
            <a:r>
              <a:rPr lang="en-US" altLang="zh-CN" sz="2400">
                <a:latin typeface="Times New Roman" panose="02020603050405020304" charset="0"/>
                <a:cs typeface="Times New Roman" panose="02020603050405020304" charset="0"/>
              </a:rPr>
              <a:t>Paragraph 1:</a:t>
            </a:r>
            <a:r>
              <a:rPr lang="en-US" altLang="zh-CN" sz="2400" u="sng">
                <a:latin typeface="Times New Roman" panose="02020603050405020304" charset="0"/>
                <a:cs typeface="Times New Roman" panose="02020603050405020304" charset="0"/>
              </a:rPr>
              <a:t>Looking back, they saw little Mike holding on to a broken chunk of ice, unable to crawl onto it.</a:t>
            </a:r>
            <a:r>
              <a:rPr lang="en-US" altLang="zh-CN" sz="2400">
                <a:latin typeface="Times New Roman" panose="02020603050405020304" charset="0"/>
                <a:cs typeface="Times New Roman" panose="02020603050405020304" charset="0"/>
              </a:rPr>
              <a:t> His small fingers were turning blue with cold, and his weak cries were mere gasps against the howling wind. The cruel current was slowly pulling him away from the safety of the bank. Frozen in terror and exhaustion, Martha and Sara could only scream his name, their voices hoarse and desperate. All the while, Bear frantically paced along the icy edge, whining and letting out sharp, alarmed barks that cut through the air. A profound sense of helplessness gripped them all.</a:t>
            </a:r>
            <a:endParaRPr lang="en-US" altLang="zh-CN" sz="2400">
              <a:latin typeface="Times New Roman" panose="02020603050405020304" charset="0"/>
              <a:cs typeface="Times New Roman" panose="02020603050405020304" charset="0"/>
            </a:endParaRPr>
          </a:p>
          <a:p>
            <a:pPr algn="just">
              <a:lnSpc>
                <a:spcPct val="100000"/>
              </a:lnSpc>
            </a:pPr>
            <a:r>
              <a:rPr lang="en-US" altLang="zh-CN" sz="2400" u="sng">
                <a:latin typeface="Times New Roman" panose="02020603050405020304" charset="0"/>
                <a:cs typeface="Times New Roman" panose="02020603050405020304" charset="0"/>
              </a:rPr>
              <a:t>Paragraph 2:Seeing that, Bear let out a series of determined woofs and plunged into the water without hesitation, heading straight for Mike.</a:t>
            </a:r>
            <a:r>
              <a:rPr lang="en-US" altLang="zh-CN" sz="2400">
                <a:latin typeface="Times New Roman" panose="02020603050405020304" charset="0"/>
                <a:cs typeface="Times New Roman" panose="02020603050405020304" charset="0"/>
              </a:rPr>
              <a:t> She fought powerfully against the relentless, freezing current, her strong legs driving her forward. When she reached him, she gently but firmly gripped the scruff of his coat with her teeth and began to tow his limp body back towards the shore. With the last ounce of their strength, Martha and Sara waded in, grabbed Mike, and hauled them both onto the bank. Shivering uncontrollably, Mike wrapped his arms around Bear’s soaking neck in a fierce hug. Exhausted, Bear collapsed beside him, licking his face gently as if to whisper, “I’ve got you now, my best friend.”</a:t>
            </a:r>
            <a:endParaRPr lang="en-US" altLang="zh-CN" sz="2400">
              <a:latin typeface="Times New Roman" panose="02020603050405020304" charset="0"/>
              <a:cs typeface="Times New Roman" panose="02020603050405020304" charset="0"/>
            </a:endParaRPr>
          </a:p>
        </p:txBody>
      </p:sp>
      <p:sp>
        <p:nvSpPr>
          <p:cNvPr id="4" name="文本框 3"/>
          <p:cNvSpPr txBox="1"/>
          <p:nvPr/>
        </p:nvSpPr>
        <p:spPr>
          <a:xfrm>
            <a:off x="130175" y="-85"/>
            <a:ext cx="4064000" cy="460375"/>
          </a:xfrm>
          <a:prstGeom prst="rect">
            <a:avLst/>
          </a:prstGeom>
        </p:spPr>
        <p:txBody>
          <a:bodyPr>
            <a:spAutoFit/>
          </a:bodyPr>
          <a:p>
            <a:pPr algn="l"/>
            <a:r>
              <a:rPr lang="en-US" altLang="zh-CN" sz="2400">
                <a:latin typeface="Arial" panose="020B0604020202020204" pitchFamily="34" charset="0"/>
                <a:ea typeface="微软雅黑" panose="020B0503020204020204" charset="-122"/>
              </a:rPr>
              <a:t>Possible Version 1</a:t>
            </a:r>
            <a:endParaRPr lang="en-US" altLang="zh-CN" sz="2400">
              <a:latin typeface="Arial" panose="020B0604020202020204" pitchFamily="34" charset="0"/>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0" y="697865"/>
            <a:ext cx="12192635" cy="5171440"/>
          </a:xfrm>
        </p:spPr>
        <p:txBody>
          <a:bodyPr>
            <a:noAutofit/>
          </a:bodyPr>
          <a:p>
            <a:pPr algn="just">
              <a:lnSpc>
                <a:spcPct val="90000"/>
              </a:lnSpc>
            </a:pPr>
            <a:r>
              <a:rPr lang="en-US" altLang="zh-CN" sz="2400">
                <a:latin typeface="Times New Roman" panose="02020603050405020304" charset="0"/>
                <a:cs typeface="Times New Roman" panose="02020603050405020304" charset="0"/>
              </a:rPr>
              <a:t>Paragraph 1: </a:t>
            </a:r>
            <a:r>
              <a:rPr lang="en-US" altLang="zh-CN" sz="2400" u="sng">
                <a:latin typeface="Times New Roman" panose="02020603050405020304" charset="0"/>
                <a:cs typeface="Times New Roman" panose="02020603050405020304" charset="0"/>
              </a:rPr>
              <a:t>Looking back, they saw little Mike holding on to a broken chunk of ice, unable to crawl onto it.</a:t>
            </a:r>
            <a:r>
              <a:rPr lang="en-US" altLang="zh-CN" sz="2400">
                <a:latin typeface="Times New Roman" panose="02020603050405020304" charset="0"/>
                <a:cs typeface="Times New Roman" panose="02020603050405020304" charset="0"/>
              </a:rPr>
              <a:t>Panic slammed into Martha and Sara like a hammer; their breaths came in harsh clouds as the wind howled across the pond. “Mike, keep your arms up—— don't let go!” Martha shouted, her voice cracking with fear she tried to hide.Yet the boy's lips were turning a frightening shade of blue, and water sloshed over his boots each time the ice tilted.The sisters cl ung to a low branch, but the thought of re-entering the frigid hole was unbearable. With no adults in sight and daylight fading, the brittle silence of the farm suddenly felt enormous.</a:t>
            </a:r>
            <a:endParaRPr lang="en-US" altLang="zh-CN" sz="2400">
              <a:latin typeface="Times New Roman" panose="02020603050405020304" charset="0"/>
              <a:cs typeface="Times New Roman" panose="02020603050405020304" charset="0"/>
            </a:endParaRPr>
          </a:p>
          <a:p>
            <a:pPr algn="just">
              <a:lnSpc>
                <a:spcPct val="90000"/>
              </a:lnSpc>
            </a:pPr>
            <a:r>
              <a:rPr lang="en-US" altLang="zh-CN" sz="2400">
                <a:latin typeface="Times New Roman" panose="02020603050405020304" charset="0"/>
                <a:cs typeface="Times New Roman" panose="02020603050405020304" charset="0"/>
              </a:rPr>
              <a:t>Paragraph 2: </a:t>
            </a:r>
            <a:r>
              <a:rPr lang="en-US" altLang="zh-CN" sz="2400" u="sng">
                <a:latin typeface="Times New Roman" panose="02020603050405020304" charset="0"/>
                <a:cs typeface="Times New Roman" panose="02020603050405020304" charset="0"/>
              </a:rPr>
              <a:t>Seeing that, Bear let out a series of woofs and jumped into the water, heading straight for Mike.</a:t>
            </a:r>
            <a:r>
              <a:rPr lang="en-US" altLang="zh-CN" sz="2400">
                <a:latin typeface="Times New Roman" panose="02020603050405020304" charset="0"/>
                <a:cs typeface="Times New Roman" panose="02020603050405020304" charset="0"/>
              </a:rPr>
              <a:t>Powerful strokes sliced surface as spray flew from her coat, each kick driving the dog closer to the terrified child.When she reached him, she circled once, nudging his ampli t with her nose until Mike's arms slid over her broad shoulders. Instinct took over. Gripping his jacket between her teeth, she turned toward shore and began towing her passenger. Martha and Sara lay flat on the ice, stretching a long branch. The moment Bear's paws scraped frozen ground, the girls hauled the boy and the dog together, collapsing in a trembling heap of relief.</a:t>
            </a:r>
            <a:endParaRPr lang="en-US" altLang="zh-CN" sz="2400">
              <a:latin typeface="Times New Roman" panose="02020603050405020304" charset="0"/>
              <a:cs typeface="Times New Roman" panose="02020603050405020304" charset="0"/>
            </a:endParaRPr>
          </a:p>
        </p:txBody>
      </p:sp>
      <p:sp>
        <p:nvSpPr>
          <p:cNvPr id="4" name="文本框 3"/>
          <p:cNvSpPr txBox="1"/>
          <p:nvPr/>
        </p:nvSpPr>
        <p:spPr>
          <a:xfrm>
            <a:off x="304165" y="159300"/>
            <a:ext cx="4064000" cy="460375"/>
          </a:xfrm>
          <a:prstGeom prst="rect">
            <a:avLst/>
          </a:prstGeom>
        </p:spPr>
        <p:txBody>
          <a:bodyPr>
            <a:spAutoFit/>
          </a:bodyPr>
          <a:p>
            <a:pPr algn="l"/>
            <a:r>
              <a:rPr lang="en-US" altLang="zh-CN" sz="2400">
                <a:latin typeface="Arial" panose="020B0604020202020204" pitchFamily="34" charset="0"/>
                <a:ea typeface="微软雅黑" panose="020B0503020204020204" charset="-122"/>
              </a:rPr>
              <a:t>Possible Version 2</a:t>
            </a:r>
            <a:endParaRPr lang="en-US" altLang="zh-CN" sz="2400">
              <a:latin typeface="Arial" panose="020B0604020202020204" pitchFamily="34" charset="0"/>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endParaRPr lang="zh-CN" altLang="en-US"/>
          </a:p>
        </p:txBody>
      </p:sp>
      <p:pic>
        <p:nvPicPr>
          <p:cNvPr id="4" name="内容占位符 3"/>
          <p:cNvPicPr>
            <a:picLocks noChangeAspect="1"/>
          </p:cNvPicPr>
          <p:nvPr>
            <p:ph idx="1"/>
            <p:custDataLst>
              <p:tags r:id="rId2"/>
            </p:custDataLst>
          </p:nvPr>
        </p:nvPicPr>
        <p:blipFill>
          <a:blip r:embed="rId3"/>
          <a:stretch>
            <a:fillRect/>
          </a:stretch>
        </p:blipFill>
        <p:spPr>
          <a:xfrm>
            <a:off x="0" y="-57785"/>
            <a:ext cx="12028805" cy="6915785"/>
          </a:xfrm>
          <a:prstGeom prst="rect">
            <a:avLst/>
          </a:prstGeom>
        </p:spPr>
      </p:pic>
      <p:sp>
        <p:nvSpPr>
          <p:cNvPr id="5" name="文本框 4"/>
          <p:cNvSpPr txBox="1"/>
          <p:nvPr/>
        </p:nvSpPr>
        <p:spPr>
          <a:xfrm>
            <a:off x="2879090" y="5153025"/>
            <a:ext cx="6736715" cy="1198880"/>
          </a:xfrm>
          <a:prstGeom prst="rect">
            <a:avLst/>
          </a:prstGeom>
        </p:spPr>
        <p:txBody>
          <a:bodyPr wrap="square">
            <a:spAutoFit/>
          </a:bodyPr>
          <a:p>
            <a:pPr algn="ctr"/>
            <a:r>
              <a:rPr lang="en-US" altLang="zh-CN" sz="7200">
                <a:ln w="22225">
                  <a:solidFill>
                    <a:schemeClr val="accent2"/>
                  </a:solidFill>
                  <a:prstDash val="solid"/>
                </a:ln>
                <a:solidFill>
                  <a:schemeClr val="accent2">
                    <a:lumMod val="40000"/>
                    <a:lumOff val="60000"/>
                  </a:schemeClr>
                </a:solidFill>
                <a:effectLst/>
                <a:latin typeface="Arial" panose="020B0604020202020204" pitchFamily="34" charset="0"/>
                <a:ea typeface="微软雅黑" panose="020B0503020204020204" charset="-122"/>
              </a:rPr>
              <a:t>Thank you</a:t>
            </a:r>
            <a:endParaRPr lang="en-US" altLang="zh-CN" sz="7200">
              <a:ln w="22225">
                <a:solidFill>
                  <a:schemeClr val="accent2"/>
                </a:solidFill>
                <a:prstDash val="solid"/>
              </a:ln>
              <a:solidFill>
                <a:schemeClr val="accent2">
                  <a:lumMod val="40000"/>
                  <a:lumOff val="60000"/>
                </a:schemeClr>
              </a:solidFill>
              <a:effectLst/>
              <a:latin typeface="Arial" panose="020B0604020202020204" pitchFamily="34" charset="0"/>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135255" y="107950"/>
            <a:ext cx="11917045" cy="6638290"/>
          </a:xfrm>
          <a:solidFill>
            <a:srgbClr val="BFD8EA"/>
          </a:solidFill>
        </p:spPr>
        <p:txBody>
          <a:bodyPr>
            <a:noAutofit/>
          </a:bodyPr>
          <a:p>
            <a:pPr marL="0" indent="0" algn="just">
              <a:lnSpc>
                <a:spcPct val="70000"/>
              </a:lnSpc>
              <a:spcAft>
                <a:spcPts val="0"/>
              </a:spcAft>
            </a:pPr>
            <a:r>
              <a:rPr lang="zh-CN" altLang="en-US" sz="2000">
                <a:solidFill>
                  <a:schemeClr val="tx1"/>
                </a:solidFill>
                <a:latin typeface="Times New Roman" panose="02020603050405020304" charset="0"/>
                <a:cs typeface="Times New Roman" panose="02020603050405020304" charset="0"/>
              </a:rPr>
              <a:t>阅读下面材料，根据其内容和所给段落开头语续写两段，使之构成一篇完整的短文。</a:t>
            </a:r>
            <a:endParaRPr lang="zh-CN" altLang="en-US" sz="2000">
              <a:solidFill>
                <a:schemeClr val="tx1"/>
              </a:solidFill>
              <a:latin typeface="Times New Roman" panose="02020603050405020304" charset="0"/>
              <a:cs typeface="Times New Roman" panose="02020603050405020304" charset="0"/>
            </a:endParaRPr>
          </a:p>
          <a:p>
            <a:pPr marL="0" algn="just" fontAlgn="base">
              <a:lnSpc>
                <a:spcPct val="100000"/>
              </a:lnSpc>
              <a:spcAft>
                <a:spcPts val="0"/>
              </a:spcAft>
              <a:buClrTx/>
              <a:buSzTx/>
            </a:pPr>
            <a:r>
              <a:rPr lang="en-US" altLang="zh-CN" sz="1800" b="1" spc="0">
                <a:solidFill>
                  <a:schemeClr val="tx1"/>
                </a:solidFill>
                <a:latin typeface="Times New Roman" panose="02020603050405020304" charset="0"/>
                <a:ea typeface="宋体" panose="02010600030101010101" pitchFamily="2" charset="-122"/>
              </a:rPr>
              <a:t>Bear was not a bear. She was a big dog on the Perkinses' family farm,a woolly creature with floppy ears and paws like bedroom slippers. She protected the ducks and chickens from being eaten by foxes and raccoons(浣熊).</a:t>
            </a:r>
            <a:endParaRPr lang="en-US" altLang="zh-CN" sz="1800" b="1" spc="0">
              <a:solidFill>
                <a:schemeClr val="tx1"/>
              </a:solidFill>
              <a:latin typeface="Times New Roman" panose="02020603050405020304" charset="0"/>
              <a:ea typeface="宋体" panose="02010600030101010101" pitchFamily="2" charset="-122"/>
            </a:endParaRPr>
          </a:p>
          <a:p>
            <a:pPr marL="0" algn="just" fontAlgn="base">
              <a:lnSpc>
                <a:spcPct val="100000"/>
              </a:lnSpc>
              <a:spcAft>
                <a:spcPts val="0"/>
              </a:spcAft>
              <a:buClrTx/>
              <a:buSzTx/>
            </a:pPr>
            <a:r>
              <a:rPr lang="en-US" altLang="zh-CN" sz="1800" b="1" spc="0">
                <a:solidFill>
                  <a:schemeClr val="tx1"/>
                </a:solidFill>
                <a:latin typeface="Times New Roman" panose="02020603050405020304" charset="0"/>
                <a:ea typeface="宋体" panose="02010600030101010101" pitchFamily="2" charset="-122"/>
              </a:rPr>
              <a:t>She guarded the children as well, watching over them as closely as she did the chickens and ducks. In winter the dog ran alongside the children as they sledded (滑雪橇) down snowy hills. In summer she swam with them in a nearby river.</a:t>
            </a:r>
            <a:endParaRPr lang="en-US" altLang="zh-CN" sz="1800" b="1" spc="0">
              <a:solidFill>
                <a:schemeClr val="tx1"/>
              </a:solidFill>
              <a:latin typeface="Times New Roman" panose="02020603050405020304" charset="0"/>
              <a:ea typeface="宋体" panose="02010600030101010101" pitchFamily="2" charset="-122"/>
            </a:endParaRPr>
          </a:p>
          <a:p>
            <a:pPr marL="0" algn="just" fontAlgn="base">
              <a:lnSpc>
                <a:spcPct val="100000"/>
              </a:lnSpc>
              <a:spcAft>
                <a:spcPts val="0"/>
              </a:spcAft>
              <a:buClrTx/>
              <a:buSzTx/>
            </a:pPr>
            <a:r>
              <a:rPr lang="en-US" altLang="zh-CN" sz="1800" b="1" spc="0">
                <a:solidFill>
                  <a:schemeClr val="tx1"/>
                </a:solidFill>
                <a:latin typeface="Times New Roman" panose="02020603050405020304" charset="0"/>
                <a:ea typeface="宋体" panose="02010600030101010101" pitchFamily="2" charset="-122"/>
              </a:rPr>
              <a:t>Bear belonged to a breed(品种) that had long been used by Atlantic fishermen to help with their work, and it had a keen instinct for water rescue. When the children were in the river, the dog would swim in circles around them,barking when she felt they went out too far. She was the perfect farm dog—— companion, guardian, protector.</a:t>
            </a:r>
            <a:endParaRPr lang="en-US" altLang="zh-CN" sz="1800" b="1" spc="0">
              <a:solidFill>
                <a:schemeClr val="tx1"/>
              </a:solidFill>
              <a:latin typeface="Times New Roman" panose="02020603050405020304" charset="0"/>
              <a:ea typeface="宋体" panose="02010600030101010101" pitchFamily="2" charset="-122"/>
            </a:endParaRPr>
          </a:p>
          <a:p>
            <a:pPr marL="0" algn="just" fontAlgn="base">
              <a:lnSpc>
                <a:spcPct val="100000"/>
              </a:lnSpc>
              <a:spcAft>
                <a:spcPts val="0"/>
              </a:spcAft>
              <a:buClrTx/>
              <a:buSzTx/>
            </a:pPr>
            <a:r>
              <a:rPr lang="en-US" altLang="zh-CN" sz="1800" b="1" spc="0">
                <a:solidFill>
                  <a:schemeClr val="tx1"/>
                </a:solidFill>
                <a:latin typeface="Times New Roman" panose="02020603050405020304" charset="0"/>
                <a:ea typeface="宋体" panose="02010600030101010101" pitchFamily="2" charset="-122"/>
              </a:rPr>
              <a:t>The dog's favorite among the three children was three-year-old little Mike. They often curled up together.Sometimes Bear would doze while Mike pretended to read to her. Often both were sound asleep, a tangle of dark fur,blond hair, small hands and huge paws. At bedtime, Mike saved his last hug for Bear, his“best friend”.</a:t>
            </a:r>
            <a:endParaRPr lang="en-US" altLang="zh-CN" sz="1800" b="1" spc="0">
              <a:solidFill>
                <a:schemeClr val="tx1"/>
              </a:solidFill>
              <a:latin typeface="Times New Roman" panose="02020603050405020304" charset="0"/>
              <a:ea typeface="宋体" panose="02010600030101010101" pitchFamily="2" charset="-122"/>
            </a:endParaRPr>
          </a:p>
          <a:p>
            <a:pPr marL="0" algn="just" fontAlgn="base">
              <a:lnSpc>
                <a:spcPct val="100000"/>
              </a:lnSpc>
              <a:spcAft>
                <a:spcPts val="0"/>
              </a:spcAft>
              <a:buClrTx/>
              <a:buSzTx/>
            </a:pPr>
            <a:r>
              <a:rPr lang="en-US" altLang="zh-CN" sz="1800" b="1" spc="0">
                <a:solidFill>
                  <a:schemeClr val="tx1"/>
                </a:solidFill>
                <a:latin typeface="Times New Roman" panose="02020603050405020304" charset="0"/>
                <a:ea typeface="宋体" panose="02010600030101010101" pitchFamily="2" charset="-122"/>
              </a:rPr>
              <a:t>On a cold winter day, when their parents went out to send a parcel, eight-year-old Martha, seven-year-old Sara and Mike, went to slide on the frozen pond of their farm. Shouting happily, they slid back and forth, their boots gliding easily across the ice. They laughed as they watched Bear's attempts to stop suddenly, which would instead send her skidding beyond them. Then, tired, the three sat down on the ice, with Bear beside them. Suddenly the ice gave way under their combined weight. </a:t>
            </a:r>
            <a:endParaRPr lang="en-US" altLang="zh-CN" sz="1800" b="1" spc="0">
              <a:solidFill>
                <a:schemeClr val="tx1"/>
              </a:solidFill>
              <a:latin typeface="Times New Roman" panose="02020603050405020304" charset="0"/>
              <a:ea typeface="宋体" panose="02010600030101010101" pitchFamily="2" charset="-122"/>
            </a:endParaRPr>
          </a:p>
          <a:p>
            <a:pPr marL="0" algn="just" fontAlgn="base">
              <a:lnSpc>
                <a:spcPct val="100000"/>
              </a:lnSpc>
              <a:spcAft>
                <a:spcPts val="0"/>
              </a:spcAft>
              <a:buClrTx/>
              <a:buSzTx/>
            </a:pPr>
            <a:r>
              <a:rPr lang="en-US" altLang="zh-CN" sz="1800" b="1" spc="0">
                <a:solidFill>
                  <a:schemeClr val="tx1"/>
                </a:solidFill>
                <a:latin typeface="Times New Roman" panose="02020603050405020304" charset="0"/>
                <a:ea typeface="宋体" panose="02010600030101010101" pitchFamily="2" charset="-122"/>
              </a:rPr>
              <a:t>As Bear jumped for shore, the three children fell into the freezing cold water. Screaming, Martha and Sarah struggled to find footing on rocks underwater. Branches from a tree nearby provided handholds, and using every bit of their strength, the two girls pulled themselves to shore.</a:t>
            </a:r>
            <a:endParaRPr lang="en-US" altLang="zh-CN" sz="1800" b="1" spc="0">
              <a:solidFill>
                <a:schemeClr val="tx1"/>
              </a:solidFill>
              <a:latin typeface="Times New Roman" panose="02020603050405020304" charset="0"/>
              <a:ea typeface="宋体" panose="02010600030101010101" pitchFamily="2" charset="-122"/>
            </a:endParaRPr>
          </a:p>
          <a:p>
            <a:pPr marL="0" algn="just" fontAlgn="base">
              <a:lnSpc>
                <a:spcPct val="100000"/>
              </a:lnSpc>
              <a:spcAft>
                <a:spcPts val="0"/>
              </a:spcAft>
              <a:buClrTx/>
              <a:buSzTx/>
            </a:pPr>
            <a:r>
              <a:rPr lang="en-US" altLang="zh-CN" sz="1800" b="1" spc="0">
                <a:solidFill>
                  <a:schemeClr val="tx1"/>
                </a:solidFill>
                <a:latin typeface="Times New Roman" panose="02020603050405020304" charset="0"/>
                <a:ea typeface="宋体" panose="02010600030101010101" pitchFamily="2" charset="-122"/>
              </a:rPr>
              <a:t>注意：(1)续写词数应为150左右：(2)请按如下格式在答题卡的相应位置作答。</a:t>
            </a:r>
            <a:endParaRPr lang="en-US" altLang="zh-CN" sz="1800" b="1" spc="0">
              <a:solidFill>
                <a:schemeClr val="tx1"/>
              </a:solidFill>
              <a:latin typeface="Times New Roman" panose="02020603050405020304" charset="0"/>
              <a:ea typeface="宋体" panose="02010600030101010101" pitchFamily="2" charset="-122"/>
            </a:endParaRPr>
          </a:p>
          <a:p>
            <a:pPr marL="0" algn="just" fontAlgn="base">
              <a:lnSpc>
                <a:spcPct val="100000"/>
              </a:lnSpc>
              <a:spcAft>
                <a:spcPts val="0"/>
              </a:spcAft>
              <a:buClrTx/>
              <a:buSzTx/>
            </a:pPr>
            <a:r>
              <a:rPr lang="en-US" altLang="zh-CN" sz="1800" b="1" spc="0">
                <a:solidFill>
                  <a:schemeClr val="tx1"/>
                </a:solidFill>
                <a:latin typeface="Times New Roman" panose="02020603050405020304" charset="0"/>
                <a:ea typeface="宋体" panose="02010600030101010101" pitchFamily="2" charset="-122"/>
              </a:rPr>
              <a:t>Paragraph 1: Looking back, they saw little Mike holding on to a broken chunk(大块) of ice, unable to crawl onto it.__________________</a:t>
            </a:r>
            <a:endParaRPr lang="en-US" altLang="zh-CN" sz="1800" b="1" spc="0">
              <a:solidFill>
                <a:schemeClr val="tx1"/>
              </a:solidFill>
              <a:latin typeface="Times New Roman" panose="02020603050405020304" charset="0"/>
              <a:ea typeface="宋体" panose="02010600030101010101" pitchFamily="2" charset="-122"/>
            </a:endParaRPr>
          </a:p>
          <a:p>
            <a:pPr marL="0" algn="just" fontAlgn="base">
              <a:lnSpc>
                <a:spcPct val="100000"/>
              </a:lnSpc>
              <a:spcAft>
                <a:spcPts val="0"/>
              </a:spcAft>
              <a:buClrTx/>
              <a:buSzTx/>
            </a:pPr>
            <a:r>
              <a:rPr lang="en-US" altLang="zh-CN" sz="1800" b="1" spc="0">
                <a:solidFill>
                  <a:schemeClr val="tx1"/>
                </a:solidFill>
                <a:latin typeface="Times New Roman" panose="02020603050405020304" charset="0"/>
                <a:ea typeface="宋体" panose="02010600030101010101" pitchFamily="2" charset="-122"/>
              </a:rPr>
              <a:t>Paragraph 2: Seeing that, Bear let out a series of woofs and jumped into the water; heading straight for Mike._________________________</a:t>
            </a:r>
            <a:endParaRPr lang="en-US" altLang="zh-CN" sz="1800" b="1" spc="0">
              <a:solidFill>
                <a:schemeClr val="tx1"/>
              </a:solidFill>
              <a:latin typeface="Times New Roman" panose="02020603050405020304" charset="0"/>
              <a:ea typeface="宋体" panose="02010600030101010101" pitchFamily="2"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133350" y="685800"/>
            <a:ext cx="6588125" cy="744538"/>
          </a:xfrm>
          <a:prstGeom prst="rect">
            <a:avLst/>
          </a:prstGeom>
          <a:noFill/>
        </p:spPr>
        <p:txBody>
          <a:bodyPr>
            <a:spAutoFit/>
          </a:bodyPr>
          <a:lstStyle/>
          <a:p>
            <a:pPr fontAlgn="auto">
              <a:spcBef>
                <a:spcPts val="0"/>
              </a:spcBef>
              <a:spcAft>
                <a:spcPts val="0"/>
              </a:spcAft>
              <a:defRPr/>
            </a:pPr>
            <a:r>
              <a:rPr lang="zh-CN" altLang="en-US" sz="4000" b="1">
                <a:solidFill>
                  <a:schemeClr val="tx2"/>
                </a:solidFill>
                <a:latin typeface="+mj-ea"/>
                <a:ea typeface="+mj-ea"/>
              </a:rPr>
              <a:t>读后续写的能力要求</a:t>
            </a:r>
            <a:endParaRPr lang="zh-CN" altLang="en-US" sz="4000" b="1">
              <a:solidFill>
                <a:schemeClr val="tx2"/>
              </a:solidFill>
              <a:latin typeface="+mj-ea"/>
              <a:ea typeface="+mj-ea"/>
            </a:endParaRPr>
          </a:p>
        </p:txBody>
      </p:sp>
      <p:sp>
        <p:nvSpPr>
          <p:cNvPr id="4" name="文本框 3"/>
          <p:cNvSpPr txBox="1"/>
          <p:nvPr/>
        </p:nvSpPr>
        <p:spPr>
          <a:xfrm>
            <a:off x="1320800" y="1860550"/>
            <a:ext cx="5202238" cy="2563813"/>
          </a:xfrm>
          <a:prstGeom prst="rect">
            <a:avLst/>
          </a:prstGeom>
          <a:noFill/>
        </p:spPr>
        <p:txBody>
          <a:bodyPr>
            <a:spAutoFit/>
          </a:bodyPr>
          <a:lstStyle/>
          <a:p>
            <a:pPr fontAlgn="auto">
              <a:spcBef>
                <a:spcPts val="0"/>
              </a:spcBef>
              <a:spcAft>
                <a:spcPts val="0"/>
              </a:spcAft>
              <a:defRPr/>
            </a:pPr>
            <a:r>
              <a:rPr lang="zh-CN" altLang="en-US" sz="3200" b="1">
                <a:solidFill>
                  <a:srgbClr val="C00000"/>
                </a:solidFill>
                <a:latin typeface="+中文标题" charset="0"/>
                <a:ea typeface="+mj-ea"/>
              </a:rPr>
              <a:t>一、记叙文阅读理解能力</a:t>
            </a:r>
            <a:endParaRPr lang="zh-CN" altLang="en-US" sz="3200" b="1">
              <a:solidFill>
                <a:srgbClr val="C00000"/>
              </a:solidFill>
              <a:latin typeface="+中文标题" charset="0"/>
              <a:ea typeface="+mj-ea"/>
            </a:endParaRPr>
          </a:p>
          <a:p>
            <a:pPr fontAlgn="auto">
              <a:spcBef>
                <a:spcPts val="0"/>
              </a:spcBef>
              <a:spcAft>
                <a:spcPts val="0"/>
              </a:spcAft>
              <a:defRPr/>
            </a:pPr>
            <a:endParaRPr lang="zh-CN" altLang="en-US" sz="3200" b="1">
              <a:solidFill>
                <a:srgbClr val="C00000"/>
              </a:solidFill>
              <a:latin typeface="+中文标题" charset="0"/>
              <a:ea typeface="+mj-ea"/>
            </a:endParaRPr>
          </a:p>
          <a:p>
            <a:pPr fontAlgn="auto">
              <a:spcBef>
                <a:spcPts val="0"/>
              </a:spcBef>
              <a:spcAft>
                <a:spcPts val="0"/>
              </a:spcAft>
              <a:defRPr/>
            </a:pPr>
            <a:r>
              <a:rPr lang="zh-CN" altLang="en-US" sz="3200" b="1">
                <a:solidFill>
                  <a:srgbClr val="C00000"/>
                </a:solidFill>
                <a:latin typeface="+中文标题" charset="0"/>
                <a:ea typeface="+mj-ea"/>
              </a:rPr>
              <a:t>二、由读到写的思维能力</a:t>
            </a:r>
            <a:endParaRPr lang="zh-CN" altLang="en-US" sz="3200" b="1">
              <a:solidFill>
                <a:srgbClr val="C00000"/>
              </a:solidFill>
              <a:latin typeface="+中文标题" charset="0"/>
              <a:ea typeface="+mj-ea"/>
            </a:endParaRPr>
          </a:p>
          <a:p>
            <a:pPr fontAlgn="auto">
              <a:spcBef>
                <a:spcPts val="0"/>
              </a:spcBef>
              <a:spcAft>
                <a:spcPts val="0"/>
              </a:spcAft>
              <a:defRPr/>
            </a:pPr>
            <a:endParaRPr lang="zh-CN" altLang="en-US" sz="3200" b="1">
              <a:solidFill>
                <a:srgbClr val="C00000"/>
              </a:solidFill>
              <a:latin typeface="+中文标题" charset="0"/>
              <a:ea typeface="+mj-ea"/>
            </a:endParaRPr>
          </a:p>
          <a:p>
            <a:pPr fontAlgn="auto">
              <a:spcBef>
                <a:spcPts val="0"/>
              </a:spcBef>
              <a:spcAft>
                <a:spcPts val="0"/>
              </a:spcAft>
              <a:defRPr/>
            </a:pPr>
            <a:r>
              <a:rPr lang="zh-CN" altLang="en-US" sz="3200" b="1">
                <a:solidFill>
                  <a:srgbClr val="C00000"/>
                </a:solidFill>
                <a:latin typeface="+中文标题" charset="0"/>
                <a:ea typeface="+mj-ea"/>
              </a:rPr>
              <a:t>三、记叙文书面表达能力</a:t>
            </a:r>
            <a:endParaRPr lang="zh-CN" altLang="en-US" sz="3200" b="1">
              <a:solidFill>
                <a:srgbClr val="C00000"/>
              </a:solidFill>
              <a:latin typeface="+中文标题" charset="0"/>
              <a:ea typeface="+mj-ea"/>
            </a:endParaRPr>
          </a:p>
        </p:txBody>
      </p:sp>
      <p:sp>
        <p:nvSpPr>
          <p:cNvPr id="5" name="文本框 4"/>
          <p:cNvSpPr txBox="1"/>
          <p:nvPr/>
        </p:nvSpPr>
        <p:spPr>
          <a:xfrm>
            <a:off x="6523038" y="4752975"/>
            <a:ext cx="3895725" cy="521970"/>
          </a:xfrm>
          <a:prstGeom prst="rect">
            <a:avLst/>
          </a:prstGeom>
          <a:noFill/>
        </p:spPr>
        <p:txBody>
          <a:bodyPr>
            <a:spAutoFit/>
          </a:bodyPr>
          <a:lstStyle/>
          <a:p>
            <a:pPr fontAlgn="auto">
              <a:spcBef>
                <a:spcPts val="0"/>
              </a:spcBef>
              <a:spcAft>
                <a:spcPts val="0"/>
              </a:spcAft>
              <a:defRPr/>
            </a:pPr>
            <a:endParaRPr lang="zh-CN" altLang="en-US" sz="2800" b="1">
              <a:solidFill>
                <a:schemeClr val="tx2">
                  <a:lumMod val="50000"/>
                </a:schemeClr>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linds(horizont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50825" y="881063"/>
            <a:ext cx="4652963" cy="614362"/>
          </a:xfrm>
          <a:prstGeom prst="rect">
            <a:avLst/>
          </a:prstGeom>
          <a:noFill/>
        </p:spPr>
        <p:txBody>
          <a:bodyPr wrap="none">
            <a:spAutoFit/>
          </a:bodyPr>
          <a:lstStyle/>
          <a:p>
            <a:pPr fontAlgn="auto">
              <a:spcBef>
                <a:spcPts val="0"/>
              </a:spcBef>
              <a:spcAft>
                <a:spcPts val="0"/>
              </a:spcAft>
              <a:defRPr/>
            </a:pPr>
            <a:r>
              <a:rPr lang="zh-CN" altLang="en-US" sz="3200" b="1">
                <a:solidFill>
                  <a:srgbClr val="C00000"/>
                </a:solidFill>
                <a:latin typeface="+中文标题" charset="0"/>
                <a:ea typeface="+mj-ea"/>
                <a:sym typeface="+mn-ea"/>
              </a:rPr>
              <a:t>一、记叙文阅读理解能力</a:t>
            </a:r>
            <a:endParaRPr lang="zh-CN" altLang="en-US" sz="3200">
              <a:latin typeface="+mn-lt"/>
              <a:ea typeface="+mn-ea"/>
            </a:endParaRPr>
          </a:p>
        </p:txBody>
      </p:sp>
      <p:sp>
        <p:nvSpPr>
          <p:cNvPr id="5" name="左大括号 4"/>
          <p:cNvSpPr/>
          <p:nvPr/>
        </p:nvSpPr>
        <p:spPr>
          <a:xfrm>
            <a:off x="1116013" y="2074863"/>
            <a:ext cx="336550" cy="2341562"/>
          </a:xfrm>
          <a:prstGeom prst="leftBrac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6" name="文本框 5"/>
          <p:cNvSpPr txBox="1"/>
          <p:nvPr/>
        </p:nvSpPr>
        <p:spPr>
          <a:xfrm>
            <a:off x="1452563" y="1844675"/>
            <a:ext cx="3870325" cy="549275"/>
          </a:xfrm>
          <a:prstGeom prst="rect">
            <a:avLst/>
          </a:prstGeom>
          <a:noFill/>
        </p:spPr>
        <p:txBody>
          <a:bodyPr>
            <a:spAutoFit/>
          </a:bodyPr>
          <a:lstStyle/>
          <a:p>
            <a:pPr fontAlgn="auto">
              <a:spcBef>
                <a:spcPts val="0"/>
              </a:spcBef>
              <a:spcAft>
                <a:spcPts val="0"/>
              </a:spcAft>
              <a:defRPr/>
            </a:pPr>
            <a:r>
              <a:rPr lang="zh-CN" altLang="en-US" sz="2800" b="1">
                <a:solidFill>
                  <a:schemeClr val="tx2">
                    <a:lumMod val="75000"/>
                  </a:schemeClr>
                </a:solidFill>
                <a:latin typeface="+中文标题" charset="0"/>
                <a:ea typeface="+mj-ea"/>
              </a:rPr>
              <a:t>浅层的信息定位能力：</a:t>
            </a:r>
            <a:endParaRPr lang="zh-CN" altLang="en-US" sz="2800" b="1">
              <a:solidFill>
                <a:schemeClr val="tx2">
                  <a:lumMod val="75000"/>
                </a:schemeClr>
              </a:solidFill>
              <a:latin typeface="+中文标题" charset="0"/>
              <a:ea typeface="+mj-ea"/>
            </a:endParaRPr>
          </a:p>
        </p:txBody>
      </p:sp>
      <p:sp>
        <p:nvSpPr>
          <p:cNvPr id="7" name="文本框 6"/>
          <p:cNvSpPr txBox="1"/>
          <p:nvPr/>
        </p:nvSpPr>
        <p:spPr>
          <a:xfrm>
            <a:off x="1452563" y="4156075"/>
            <a:ext cx="4017962" cy="519113"/>
          </a:xfrm>
          <a:prstGeom prst="rect">
            <a:avLst/>
          </a:prstGeom>
          <a:noFill/>
        </p:spPr>
        <p:txBody>
          <a:bodyPr>
            <a:spAutoFit/>
          </a:bodyPr>
          <a:lstStyle/>
          <a:p>
            <a:pPr fontAlgn="auto">
              <a:spcBef>
                <a:spcPts val="0"/>
              </a:spcBef>
              <a:spcAft>
                <a:spcPts val="0"/>
              </a:spcAft>
              <a:defRPr/>
            </a:pPr>
            <a:r>
              <a:rPr lang="zh-CN" altLang="en-US" sz="2800" b="1">
                <a:solidFill>
                  <a:schemeClr val="tx2">
                    <a:lumMod val="75000"/>
                  </a:schemeClr>
                </a:solidFill>
                <a:latin typeface="+中文标题" charset="0"/>
                <a:ea typeface="+mj-ea"/>
              </a:rPr>
              <a:t>深层的文本分析能力：</a:t>
            </a:r>
            <a:endParaRPr lang="zh-CN" altLang="en-US" sz="2800" b="1">
              <a:solidFill>
                <a:schemeClr val="tx2">
                  <a:lumMod val="75000"/>
                </a:schemeClr>
              </a:solidFill>
              <a:latin typeface="+中文标题" charset="0"/>
              <a:ea typeface="+mj-ea"/>
            </a:endParaRPr>
          </a:p>
        </p:txBody>
      </p:sp>
      <p:sp>
        <p:nvSpPr>
          <p:cNvPr id="8" name="文本框 7"/>
          <p:cNvSpPr txBox="1">
            <a:spLocks noChangeArrowheads="1"/>
          </p:cNvSpPr>
          <p:nvPr/>
        </p:nvSpPr>
        <p:spPr bwMode="auto">
          <a:xfrm>
            <a:off x="5002213" y="1860550"/>
            <a:ext cx="6011862" cy="517525"/>
          </a:xfrm>
          <a:prstGeom prst="rect">
            <a:avLst/>
          </a:prstGeom>
          <a:noFill/>
          <a:ln w="9525">
            <a:noFill/>
            <a:miter lim="800000"/>
          </a:ln>
        </p:spPr>
        <p:txBody>
          <a:bodyPr>
            <a:spAutoFit/>
          </a:bodyPr>
          <a:lstStyle/>
          <a:p>
            <a:r>
              <a:rPr lang="en-US" altLang="zh-CN"/>
              <a:t> </a:t>
            </a:r>
            <a:r>
              <a:rPr lang="en-US" altLang="zh-CN" sz="2800" b="1">
                <a:latin typeface="Times New Roman" panose="02020603050405020304" charset="0"/>
              </a:rPr>
              <a:t>what, when, where, who, why, how</a:t>
            </a:r>
            <a:r>
              <a:rPr lang="zh-CN" altLang="en-US" sz="2800" b="1">
                <a:latin typeface="Times New Roman" panose="02020603050405020304" charset="0"/>
              </a:rPr>
              <a:t>等</a:t>
            </a:r>
            <a:endParaRPr lang="zh-CN" altLang="en-US" sz="2800" b="1">
              <a:latin typeface="Times New Roman" panose="02020603050405020304" charset="0"/>
            </a:endParaRPr>
          </a:p>
        </p:txBody>
      </p:sp>
      <p:sp>
        <p:nvSpPr>
          <p:cNvPr id="9" name="左大括号 8"/>
          <p:cNvSpPr/>
          <p:nvPr/>
        </p:nvSpPr>
        <p:spPr>
          <a:xfrm>
            <a:off x="5032375" y="3481388"/>
            <a:ext cx="290513" cy="189706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 name="文本框 9"/>
          <p:cNvSpPr txBox="1"/>
          <p:nvPr/>
        </p:nvSpPr>
        <p:spPr>
          <a:xfrm>
            <a:off x="5322888" y="3276600"/>
            <a:ext cx="3670300" cy="521970"/>
          </a:xfrm>
          <a:prstGeom prst="rect">
            <a:avLst/>
          </a:prstGeom>
          <a:noFill/>
        </p:spPr>
        <p:txBody>
          <a:bodyPr>
            <a:spAutoFit/>
          </a:bodyPr>
          <a:lstStyle/>
          <a:p>
            <a:pPr fontAlgn="auto">
              <a:spcBef>
                <a:spcPts val="0"/>
              </a:spcBef>
              <a:spcAft>
                <a:spcPts val="0"/>
              </a:spcAft>
              <a:defRPr/>
            </a:pPr>
            <a:r>
              <a:rPr lang="zh-CN" altLang="en-US" sz="2800" b="1">
                <a:latin typeface="+mn-ea"/>
                <a:ea typeface="+mn-ea"/>
              </a:rPr>
              <a:t>理清故事的发展线索</a:t>
            </a:r>
            <a:endParaRPr lang="zh-CN" altLang="en-US" sz="2800" b="1">
              <a:latin typeface="+mn-ea"/>
              <a:ea typeface="+mn-ea"/>
            </a:endParaRPr>
          </a:p>
        </p:txBody>
      </p:sp>
      <p:sp>
        <p:nvSpPr>
          <p:cNvPr id="11" name="文本框 10"/>
          <p:cNvSpPr txBox="1"/>
          <p:nvPr/>
        </p:nvSpPr>
        <p:spPr>
          <a:xfrm>
            <a:off x="5322888" y="4186238"/>
            <a:ext cx="3838575" cy="517525"/>
          </a:xfrm>
          <a:prstGeom prst="rect">
            <a:avLst/>
          </a:prstGeom>
          <a:noFill/>
        </p:spPr>
        <p:txBody>
          <a:bodyPr>
            <a:spAutoFit/>
          </a:bodyPr>
          <a:lstStyle/>
          <a:p>
            <a:pPr fontAlgn="auto">
              <a:spcBef>
                <a:spcPts val="0"/>
              </a:spcBef>
              <a:spcAft>
                <a:spcPts val="0"/>
              </a:spcAft>
              <a:defRPr/>
            </a:pPr>
            <a:r>
              <a:rPr lang="zh-CN" altLang="en-US" sz="2800" b="1">
                <a:latin typeface="+mn-ea"/>
                <a:ea typeface="+mn-ea"/>
              </a:rPr>
              <a:t>明确文本的主要矛盾</a:t>
            </a:r>
            <a:endParaRPr lang="zh-CN" altLang="en-US" sz="2800" b="1">
              <a:latin typeface="+mn-ea"/>
              <a:ea typeface="+mn-ea"/>
            </a:endParaRPr>
          </a:p>
        </p:txBody>
      </p:sp>
      <p:sp>
        <p:nvSpPr>
          <p:cNvPr id="12" name="文本框 11"/>
          <p:cNvSpPr txBox="1"/>
          <p:nvPr/>
        </p:nvSpPr>
        <p:spPr>
          <a:xfrm>
            <a:off x="5322888" y="5041900"/>
            <a:ext cx="4052887" cy="519113"/>
          </a:xfrm>
          <a:prstGeom prst="rect">
            <a:avLst/>
          </a:prstGeom>
          <a:noFill/>
        </p:spPr>
        <p:txBody>
          <a:bodyPr>
            <a:spAutoFit/>
          </a:bodyPr>
          <a:lstStyle/>
          <a:p>
            <a:pPr fontAlgn="auto">
              <a:spcBef>
                <a:spcPts val="0"/>
              </a:spcBef>
              <a:spcAft>
                <a:spcPts val="0"/>
              </a:spcAft>
              <a:defRPr/>
            </a:pPr>
            <a:r>
              <a:rPr lang="zh-CN" altLang="en-US" sz="2800" b="1">
                <a:latin typeface="+mn-ea"/>
                <a:ea typeface="+mn-ea"/>
              </a:rPr>
              <a:t>关注故事的语言风格</a:t>
            </a:r>
            <a:endParaRPr lang="zh-CN" altLang="en-US" sz="2800" b="1">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6" grpId="0"/>
      <p:bldP spid="7" grpId="0"/>
      <p:bldP spid="8" grpId="0"/>
      <p:bldP spid="9" grpId="0" bldLvl="0" animBg="1"/>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54025" y="2211705"/>
            <a:ext cx="5765800" cy="645160"/>
          </a:xfrm>
          <a:prstGeom prst="rect">
            <a:avLst/>
          </a:prstGeom>
          <a:noFill/>
        </p:spPr>
        <p:txBody>
          <a:bodyPr wrap="square">
            <a:spAutoFit/>
          </a:bodyPr>
          <a:lstStyle/>
          <a:p>
            <a:pPr fontAlgn="auto">
              <a:spcBef>
                <a:spcPts val="0"/>
              </a:spcBef>
              <a:spcAft>
                <a:spcPts val="0"/>
              </a:spcAft>
              <a:defRPr/>
            </a:pPr>
            <a:r>
              <a:rPr lang="en-US" altLang="zh-CN" sz="3600" b="1">
                <a:solidFill>
                  <a:schemeClr val="tx2">
                    <a:lumMod val="75000"/>
                  </a:schemeClr>
                </a:solidFill>
                <a:latin typeface="Times New Roman" panose="02020603050405020304" charset="0"/>
                <a:ea typeface="+mn-ea"/>
              </a:rPr>
              <a:t>Read for basic information</a:t>
            </a:r>
            <a:endParaRPr lang="en-US" altLang="zh-CN" sz="3600" b="1">
              <a:solidFill>
                <a:schemeClr val="tx2">
                  <a:lumMod val="75000"/>
                </a:schemeClr>
              </a:solidFill>
              <a:latin typeface="Times New Roman" panose="02020603050405020304" charset="0"/>
              <a:ea typeface="+mn-ea"/>
            </a:endParaRPr>
          </a:p>
        </p:txBody>
      </p:sp>
      <p:sp>
        <p:nvSpPr>
          <p:cNvPr id="5" name="文本框 4"/>
          <p:cNvSpPr txBox="1">
            <a:spLocks noChangeArrowheads="1"/>
          </p:cNvSpPr>
          <p:nvPr/>
        </p:nvSpPr>
        <p:spPr bwMode="auto">
          <a:xfrm>
            <a:off x="6724650" y="771525"/>
            <a:ext cx="3810000" cy="4030980"/>
          </a:xfrm>
          <a:prstGeom prst="rect">
            <a:avLst/>
          </a:prstGeom>
          <a:noFill/>
          <a:ln w="9525">
            <a:noFill/>
            <a:miter lim="800000"/>
          </a:ln>
        </p:spPr>
        <p:txBody>
          <a:bodyPr>
            <a:spAutoFit/>
          </a:bodyPr>
          <a:lstStyle/>
          <a:p>
            <a:r>
              <a:rPr lang="en-US" altLang="zh-CN" sz="3200" b="1">
                <a:solidFill>
                  <a:srgbClr val="C00000"/>
                </a:solidFill>
                <a:latin typeface="Times New Roman" panose="02020603050405020304" charset="0"/>
              </a:rPr>
              <a:t>who</a:t>
            </a:r>
            <a:endParaRPr lang="en-US" altLang="zh-CN" sz="3200" b="1">
              <a:solidFill>
                <a:srgbClr val="C00000"/>
              </a:solidFill>
              <a:latin typeface="Times New Roman" panose="02020603050405020304" charset="0"/>
            </a:endParaRPr>
          </a:p>
          <a:p>
            <a:endParaRPr lang="en-US" altLang="zh-CN" sz="3200" b="1">
              <a:solidFill>
                <a:srgbClr val="C00000"/>
              </a:solidFill>
              <a:latin typeface="Times New Roman" panose="02020603050405020304" charset="0"/>
            </a:endParaRPr>
          </a:p>
          <a:p>
            <a:endParaRPr lang="en-US" altLang="zh-CN" sz="3200" b="1">
              <a:solidFill>
                <a:srgbClr val="C00000"/>
              </a:solidFill>
              <a:latin typeface="Times New Roman" panose="02020603050405020304" charset="0"/>
            </a:endParaRPr>
          </a:p>
          <a:p>
            <a:r>
              <a:rPr lang="en-US" altLang="zh-CN" sz="3200" b="1">
                <a:solidFill>
                  <a:srgbClr val="C00000"/>
                </a:solidFill>
                <a:latin typeface="Times New Roman" panose="02020603050405020304" charset="0"/>
              </a:rPr>
              <a:t>what</a:t>
            </a:r>
            <a:endParaRPr lang="en-US" altLang="zh-CN" sz="3200" b="1">
              <a:solidFill>
                <a:srgbClr val="C00000"/>
              </a:solidFill>
              <a:latin typeface="Times New Roman" panose="02020603050405020304" charset="0"/>
            </a:endParaRPr>
          </a:p>
          <a:p>
            <a:endParaRPr lang="en-US" altLang="zh-CN" sz="3200" b="1">
              <a:solidFill>
                <a:srgbClr val="C00000"/>
              </a:solidFill>
              <a:latin typeface="Times New Roman" panose="02020603050405020304" charset="0"/>
            </a:endParaRPr>
          </a:p>
          <a:p>
            <a:endParaRPr lang="en-US" altLang="zh-CN" sz="3200" b="1">
              <a:solidFill>
                <a:srgbClr val="C00000"/>
              </a:solidFill>
              <a:latin typeface="Times New Roman" panose="02020603050405020304" charset="0"/>
            </a:endParaRPr>
          </a:p>
          <a:p>
            <a:endParaRPr lang="en-US" altLang="zh-CN" sz="3200" b="1">
              <a:solidFill>
                <a:srgbClr val="C00000"/>
              </a:solidFill>
              <a:latin typeface="Times New Roman" panose="02020603050405020304" charset="0"/>
            </a:endParaRPr>
          </a:p>
          <a:p>
            <a:r>
              <a:rPr lang="en-US" altLang="zh-CN" sz="3200" b="1">
                <a:solidFill>
                  <a:srgbClr val="C00000"/>
                </a:solidFill>
                <a:latin typeface="Times New Roman" panose="02020603050405020304" charset="0"/>
              </a:rPr>
              <a:t>where:</a:t>
            </a:r>
            <a:endParaRPr lang="en-US" altLang="zh-CN" sz="3200" b="1">
              <a:solidFill>
                <a:srgbClr val="C00000"/>
              </a:solidFill>
              <a:latin typeface="Times New Roman" panose="02020603050405020304" charset="0"/>
            </a:endParaRPr>
          </a:p>
        </p:txBody>
      </p:sp>
      <p:sp>
        <p:nvSpPr>
          <p:cNvPr id="2" name="左大括号 1"/>
          <p:cNvSpPr/>
          <p:nvPr/>
        </p:nvSpPr>
        <p:spPr>
          <a:xfrm>
            <a:off x="6325235" y="771525"/>
            <a:ext cx="75565" cy="3781425"/>
          </a:xfrm>
          <a:prstGeom prst="leftBrace">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linds(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 name="内容占位符 15"/>
          <p:cNvPicPr>
            <a:picLocks noChangeAspect="1"/>
          </p:cNvPicPr>
          <p:nvPr>
            <p:ph idx="1"/>
            <p:custDataLst>
              <p:tags r:id="rId1"/>
            </p:custDataLst>
          </p:nvPr>
        </p:nvPicPr>
        <p:blipFill>
          <a:blip r:embed="rId2"/>
          <a:stretch>
            <a:fillRect/>
          </a:stretch>
        </p:blipFill>
        <p:spPr>
          <a:xfrm>
            <a:off x="7922895" y="2084705"/>
            <a:ext cx="3277235" cy="2735580"/>
          </a:xfrm>
          <a:prstGeom prst="rect">
            <a:avLst/>
          </a:prstGeom>
        </p:spPr>
      </p:pic>
      <p:sp>
        <p:nvSpPr>
          <p:cNvPr id="2" name="标题 1"/>
          <p:cNvSpPr>
            <a:spLocks noGrp="1"/>
          </p:cNvSpPr>
          <p:nvPr>
            <p:ph type="title"/>
            <p:custDataLst>
              <p:tags r:id="rId3"/>
            </p:custDataLst>
          </p:nvPr>
        </p:nvSpPr>
        <p:spPr>
          <a:xfrm>
            <a:off x="168345" y="94050"/>
            <a:ext cx="10969200" cy="705600"/>
          </a:xfrm>
        </p:spPr>
        <p:txBody>
          <a:bodyPr/>
          <a:p>
            <a:r>
              <a:rPr lang="en-US" altLang="zh-CN">
                <a:solidFill>
                  <a:srgbClr val="C00000"/>
                </a:solidFill>
              </a:rPr>
              <a:t>Who?</a:t>
            </a:r>
            <a:endParaRPr lang="en-US" altLang="zh-CN">
              <a:solidFill>
                <a:srgbClr val="C00000"/>
              </a:solidFill>
            </a:endParaRPr>
          </a:p>
        </p:txBody>
      </p:sp>
      <p:sp>
        <p:nvSpPr>
          <p:cNvPr id="5" name="文本框 4"/>
          <p:cNvSpPr txBox="1"/>
          <p:nvPr/>
        </p:nvSpPr>
        <p:spPr>
          <a:xfrm>
            <a:off x="7335520" y="5207000"/>
            <a:ext cx="4111625" cy="1076325"/>
          </a:xfrm>
          <a:prstGeom prst="rect">
            <a:avLst/>
          </a:prstGeom>
        </p:spPr>
        <p:txBody>
          <a:bodyPr wrap="square">
            <a:spAutoFit/>
          </a:bodyPr>
          <a:p>
            <a:pPr algn="ctr"/>
            <a:r>
              <a:rPr lang="en-US" altLang="zh-CN" sz="3200">
                <a:latin typeface="Arial" panose="020B0604020202020204" pitchFamily="34" charset="0"/>
                <a:ea typeface="微软雅黑" panose="020B0503020204020204" charset="-122"/>
              </a:rPr>
              <a:t>The main character</a:t>
            </a:r>
            <a:endParaRPr lang="en-US" altLang="zh-CN" sz="3200">
              <a:latin typeface="Arial" panose="020B0604020202020204" pitchFamily="34" charset="0"/>
              <a:ea typeface="微软雅黑" panose="020B0503020204020204" charset="-122"/>
            </a:endParaRPr>
          </a:p>
          <a:p>
            <a:pPr algn="ctr"/>
            <a:r>
              <a:rPr lang="en-US" altLang="zh-CN" sz="3200">
                <a:latin typeface="Arial" panose="020B0604020202020204" pitchFamily="34" charset="0"/>
                <a:ea typeface="微软雅黑" panose="020B0503020204020204" charset="-122"/>
              </a:rPr>
              <a:t>Bear</a:t>
            </a:r>
            <a:endParaRPr lang="en-US" altLang="zh-CN" sz="3200">
              <a:latin typeface="Arial" panose="020B0604020202020204" pitchFamily="34" charset="0"/>
              <a:ea typeface="微软雅黑" panose="020B0503020204020204" charset="-122"/>
            </a:endParaRPr>
          </a:p>
        </p:txBody>
      </p:sp>
      <p:sp>
        <p:nvSpPr>
          <p:cNvPr id="6" name="椭圆 5"/>
          <p:cNvSpPr/>
          <p:nvPr/>
        </p:nvSpPr>
        <p:spPr>
          <a:xfrm>
            <a:off x="7922895" y="1827530"/>
            <a:ext cx="1171575" cy="1143000"/>
          </a:xfrm>
          <a:prstGeom prst="ellipse">
            <a:avLst/>
          </a:prstGeom>
          <a:noFill/>
          <a:ln w="76200">
            <a:solidFill>
              <a:schemeClr val="accent4">
                <a:lumMod val="75000"/>
              </a:schemeClr>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文本框 6"/>
          <p:cNvSpPr txBox="1"/>
          <p:nvPr/>
        </p:nvSpPr>
        <p:spPr>
          <a:xfrm>
            <a:off x="6699250" y="1403350"/>
            <a:ext cx="1948815" cy="521970"/>
          </a:xfrm>
          <a:prstGeom prst="rect">
            <a:avLst/>
          </a:prstGeom>
          <a:solidFill>
            <a:schemeClr val="accent4">
              <a:lumMod val="20000"/>
              <a:lumOff val="80000"/>
            </a:schemeClr>
          </a:solidFill>
          <a:ln>
            <a:solidFill>
              <a:schemeClr val="accent1">
                <a:lumMod val="20000"/>
                <a:lumOff val="80000"/>
              </a:schemeClr>
            </a:solidFill>
          </a:ln>
        </p:spPr>
        <p:txBody>
          <a:bodyPr wrap="square">
            <a:spAutoFit/>
          </a:bodyPr>
          <a:p>
            <a:pPr marL="0" indent="0" algn="ctr" defTabSz="266700">
              <a:spcBef>
                <a:spcPct val="0"/>
              </a:spcBef>
              <a:spcAft>
                <a:spcPct val="0"/>
              </a:spcAft>
            </a:pPr>
            <a:r>
              <a:rPr lang="en-US" altLang="zh-CN" sz="2800">
                <a:solidFill>
                  <a:srgbClr val="000000"/>
                </a:solidFill>
                <a:latin typeface="Times New Roman" panose="02020603050405020304"/>
                <a:ea typeface="TimesNewRoman"/>
              </a:rPr>
              <a:t>floppy ears</a:t>
            </a:r>
            <a:endParaRPr lang="en-US" altLang="zh-CN" sz="2800">
              <a:solidFill>
                <a:srgbClr val="000000"/>
              </a:solidFill>
              <a:latin typeface="Times New Roman" panose="02020603050405020304"/>
              <a:ea typeface="TimesNewRoman"/>
            </a:endParaRPr>
          </a:p>
        </p:txBody>
      </p:sp>
      <p:sp>
        <p:nvSpPr>
          <p:cNvPr id="8" name="椭圆 7"/>
          <p:cNvSpPr/>
          <p:nvPr/>
        </p:nvSpPr>
        <p:spPr>
          <a:xfrm>
            <a:off x="7789545" y="3517265"/>
            <a:ext cx="1171575" cy="1143000"/>
          </a:xfrm>
          <a:prstGeom prst="ellipse">
            <a:avLst/>
          </a:prstGeom>
          <a:noFill/>
          <a:ln w="76200">
            <a:solidFill>
              <a:schemeClr val="accent4">
                <a:lumMod val="75000"/>
              </a:schemeClr>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文本框 8"/>
          <p:cNvSpPr txBox="1"/>
          <p:nvPr/>
        </p:nvSpPr>
        <p:spPr>
          <a:xfrm>
            <a:off x="5248275" y="3750945"/>
            <a:ext cx="2872105" cy="965200"/>
          </a:xfrm>
          <a:prstGeom prst="rect">
            <a:avLst/>
          </a:prstGeom>
          <a:solidFill>
            <a:schemeClr val="accent4">
              <a:lumMod val="20000"/>
              <a:lumOff val="80000"/>
            </a:schemeClr>
          </a:solidFill>
          <a:ln>
            <a:solidFill>
              <a:schemeClr val="accent1">
                <a:lumMod val="20000"/>
                <a:lumOff val="80000"/>
              </a:schemeClr>
            </a:solidFill>
          </a:ln>
        </p:spPr>
        <p:txBody>
          <a:bodyPr wrap="square">
            <a:noAutofit/>
          </a:bodyPr>
          <a:p>
            <a:pPr marL="0" algn="ctr" defTabSz="266700">
              <a:buClrTx/>
              <a:buSzTx/>
              <a:buFontTx/>
            </a:pPr>
            <a:r>
              <a:rPr lang="en-US" altLang="zh-CN" sz="2800">
                <a:solidFill>
                  <a:srgbClr val="000000"/>
                </a:solidFill>
                <a:latin typeface="Times New Roman" panose="02020603050405020304"/>
                <a:ea typeface="TimesNewRoman"/>
                <a:sym typeface="+mn-ea"/>
              </a:rPr>
              <a:t>paws like bedroom slippers</a:t>
            </a:r>
            <a:endParaRPr lang="en-US" altLang="zh-CN" sz="2800">
              <a:solidFill>
                <a:srgbClr val="000000"/>
              </a:solidFill>
              <a:latin typeface="Times New Roman" panose="02020603050405020304"/>
              <a:ea typeface="TimesNewRoman"/>
            </a:endParaRPr>
          </a:p>
        </p:txBody>
      </p:sp>
      <p:cxnSp>
        <p:nvCxnSpPr>
          <p:cNvPr id="10" name="直接箭头连接符 9"/>
          <p:cNvCxnSpPr/>
          <p:nvPr/>
        </p:nvCxnSpPr>
        <p:spPr>
          <a:xfrm>
            <a:off x="9598025" y="1289685"/>
            <a:ext cx="275590" cy="999490"/>
          </a:xfrm>
          <a:prstGeom prst="straightConnector1">
            <a:avLst/>
          </a:prstGeom>
          <a:ln w="38100">
            <a:tailEnd type="arrow"/>
          </a:ln>
        </p:spPr>
        <p:style>
          <a:lnRef idx="2">
            <a:schemeClr val="accent1"/>
          </a:lnRef>
          <a:fillRef idx="0">
            <a:srgbClr val="FFFFFF"/>
          </a:fillRef>
          <a:effectRef idx="0">
            <a:srgbClr val="FFFFFF"/>
          </a:effectRef>
          <a:fontRef idx="minor">
            <a:schemeClr val="tx1"/>
          </a:fontRef>
        </p:style>
      </p:cxnSp>
      <p:sp>
        <p:nvSpPr>
          <p:cNvPr id="11" name="文本框 10"/>
          <p:cNvSpPr txBox="1"/>
          <p:nvPr/>
        </p:nvSpPr>
        <p:spPr>
          <a:xfrm>
            <a:off x="5521325" y="93980"/>
            <a:ext cx="6559550" cy="953135"/>
          </a:xfrm>
          <a:prstGeom prst="rect">
            <a:avLst/>
          </a:prstGeom>
          <a:solidFill>
            <a:srgbClr val="4874CB"/>
          </a:solidFill>
          <a:ln>
            <a:solidFill>
              <a:schemeClr val="accent1">
                <a:lumMod val="20000"/>
                <a:lumOff val="80000"/>
              </a:schemeClr>
            </a:solidFill>
          </a:ln>
        </p:spPr>
        <p:txBody>
          <a:bodyPr wrap="square">
            <a:spAutoFit/>
          </a:bodyPr>
          <a:p>
            <a:pPr marL="0" indent="0" algn="l" defTabSz="266700">
              <a:spcBef>
                <a:spcPct val="0"/>
              </a:spcBef>
              <a:spcAft>
                <a:spcPct val="0"/>
              </a:spcAft>
            </a:pPr>
            <a:r>
              <a:rPr lang="en-US" altLang="zh-CN" sz="2800" b="1">
                <a:solidFill>
                  <a:schemeClr val="bg1"/>
                </a:solidFill>
                <a:latin typeface="Times New Roman" panose="02020603050405020304" charset="0"/>
                <a:ea typeface="宋体" panose="02010600030101010101" pitchFamily="2" charset="-122"/>
                <a:sym typeface="+mn-ea"/>
              </a:rPr>
              <a:t> a breed that ...used ... to help ...work, and it had a keen instinct for water rescue. </a:t>
            </a:r>
            <a:endParaRPr lang="en-US" altLang="zh-CN" sz="2800" b="1">
              <a:solidFill>
                <a:schemeClr val="bg1"/>
              </a:solidFill>
              <a:latin typeface="Times New Roman" panose="02020603050405020304" charset="0"/>
              <a:ea typeface="宋体" panose="02010600030101010101" pitchFamily="2" charset="-122"/>
              <a:sym typeface="+mn-ea"/>
            </a:endParaRPr>
          </a:p>
        </p:txBody>
      </p:sp>
      <p:sp>
        <p:nvSpPr>
          <p:cNvPr id="14" name="文本框 13"/>
          <p:cNvSpPr txBox="1"/>
          <p:nvPr/>
        </p:nvSpPr>
        <p:spPr>
          <a:xfrm>
            <a:off x="168275" y="5496243"/>
            <a:ext cx="5080000" cy="583565"/>
          </a:xfrm>
          <a:prstGeom prst="rect">
            <a:avLst/>
          </a:prstGeom>
        </p:spPr>
        <p:txBody>
          <a:bodyPr>
            <a:spAutoFit/>
          </a:bodyPr>
          <a:p>
            <a:pPr marL="0" indent="0" algn="ctr"/>
            <a:r>
              <a:rPr lang="en-US" altLang="zh-CN" sz="3200" b="0" i="0">
                <a:latin typeface="Arial" panose="020B0604020202020204" pitchFamily="34" charset="0"/>
                <a:ea typeface="微软雅黑" panose="020B0503020204020204" charset="-122"/>
              </a:rPr>
              <a:t>The Berkinses' children </a:t>
            </a:r>
            <a:endParaRPr lang="en-US" altLang="zh-CN" sz="1600" b="0" i="0">
              <a:solidFill>
                <a:srgbClr val="0F1115"/>
              </a:solidFill>
              <a:latin typeface="quote-cjk-patch"/>
              <a:ea typeface="quote-cjk-patch"/>
            </a:endParaRPr>
          </a:p>
        </p:txBody>
      </p:sp>
      <p:pic>
        <p:nvPicPr>
          <p:cNvPr id="3" name="图片 2"/>
          <p:cNvPicPr>
            <a:picLocks noChangeAspect="1"/>
          </p:cNvPicPr>
          <p:nvPr/>
        </p:nvPicPr>
        <p:blipFill>
          <a:blip r:embed="rId4"/>
          <a:stretch>
            <a:fillRect/>
          </a:stretch>
        </p:blipFill>
        <p:spPr>
          <a:xfrm>
            <a:off x="252095" y="1739265"/>
            <a:ext cx="4912360" cy="2298700"/>
          </a:xfrm>
          <a:prstGeom prst="rect">
            <a:avLst/>
          </a:prstGeom>
        </p:spPr>
      </p:pic>
      <p:sp>
        <p:nvSpPr>
          <p:cNvPr id="4" name="椭圆 3"/>
          <p:cNvSpPr/>
          <p:nvPr/>
        </p:nvSpPr>
        <p:spPr>
          <a:xfrm>
            <a:off x="554355" y="1556385"/>
            <a:ext cx="1696720" cy="2665095"/>
          </a:xfrm>
          <a:prstGeom prst="ellipse">
            <a:avLst/>
          </a:prstGeom>
          <a:noFill/>
          <a:ln w="76200">
            <a:solidFill>
              <a:schemeClr val="accent2"/>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文本框 12"/>
          <p:cNvSpPr txBox="1"/>
          <p:nvPr/>
        </p:nvSpPr>
        <p:spPr>
          <a:xfrm>
            <a:off x="466725" y="887095"/>
            <a:ext cx="2058670" cy="829945"/>
          </a:xfrm>
          <a:prstGeom prst="rect">
            <a:avLst/>
          </a:prstGeom>
          <a:solidFill>
            <a:schemeClr val="accent4">
              <a:lumMod val="20000"/>
              <a:lumOff val="80000"/>
            </a:schemeClr>
          </a:solidFill>
          <a:ln>
            <a:solidFill>
              <a:schemeClr val="accent1">
                <a:lumMod val="20000"/>
                <a:lumOff val="80000"/>
              </a:schemeClr>
            </a:solidFill>
          </a:ln>
        </p:spPr>
        <p:txBody>
          <a:bodyPr wrap="square">
            <a:spAutoFit/>
          </a:bodyPr>
          <a:p>
            <a:pPr marL="0" indent="0" algn="ctr" defTabSz="266700">
              <a:spcBef>
                <a:spcPct val="0"/>
              </a:spcBef>
              <a:spcAft>
                <a:spcPct val="0"/>
              </a:spcAft>
            </a:pPr>
            <a:r>
              <a:rPr lang="en-US" altLang="zh-CN" sz="2400">
                <a:solidFill>
                  <a:srgbClr val="000000"/>
                </a:solidFill>
                <a:latin typeface="Times New Roman" panose="02020603050405020304"/>
                <a:ea typeface="TimesNewRoman"/>
              </a:rPr>
              <a:t>eight-year-old Martha</a:t>
            </a:r>
            <a:endParaRPr lang="en-US" altLang="zh-CN" sz="2400">
              <a:solidFill>
                <a:srgbClr val="000000"/>
              </a:solidFill>
              <a:latin typeface="Times New Roman" panose="02020603050405020304"/>
              <a:ea typeface="TimesNewRoman"/>
            </a:endParaRPr>
          </a:p>
        </p:txBody>
      </p:sp>
      <p:sp>
        <p:nvSpPr>
          <p:cNvPr id="15" name="椭圆 14"/>
          <p:cNvSpPr/>
          <p:nvPr/>
        </p:nvSpPr>
        <p:spPr>
          <a:xfrm>
            <a:off x="2251710" y="1683385"/>
            <a:ext cx="1351915" cy="2538095"/>
          </a:xfrm>
          <a:prstGeom prst="ellipse">
            <a:avLst/>
          </a:prstGeom>
          <a:noFill/>
          <a:ln w="76200">
            <a:solidFill>
              <a:schemeClr val="accent6">
                <a:lumMod val="75000"/>
              </a:schemeClr>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文本框 16"/>
          <p:cNvSpPr txBox="1"/>
          <p:nvPr/>
        </p:nvSpPr>
        <p:spPr>
          <a:xfrm>
            <a:off x="1698625" y="4396740"/>
            <a:ext cx="2058670" cy="829945"/>
          </a:xfrm>
          <a:prstGeom prst="rect">
            <a:avLst/>
          </a:prstGeom>
          <a:solidFill>
            <a:schemeClr val="accent4">
              <a:lumMod val="20000"/>
              <a:lumOff val="80000"/>
            </a:schemeClr>
          </a:solidFill>
          <a:ln>
            <a:solidFill>
              <a:schemeClr val="accent1">
                <a:lumMod val="20000"/>
                <a:lumOff val="80000"/>
              </a:schemeClr>
            </a:solidFill>
          </a:ln>
        </p:spPr>
        <p:txBody>
          <a:bodyPr wrap="square">
            <a:spAutoFit/>
          </a:bodyPr>
          <a:p>
            <a:pPr marL="0" indent="0" algn="ctr" defTabSz="266700">
              <a:spcBef>
                <a:spcPct val="0"/>
              </a:spcBef>
              <a:spcAft>
                <a:spcPct val="0"/>
              </a:spcAft>
            </a:pPr>
            <a:r>
              <a:rPr lang="en-US" altLang="zh-CN" sz="2400">
                <a:solidFill>
                  <a:srgbClr val="000000"/>
                </a:solidFill>
                <a:latin typeface="Times New Roman" panose="02020603050405020304"/>
                <a:ea typeface="TimesNewRoman"/>
              </a:rPr>
              <a:t>seven-year-old Sara</a:t>
            </a:r>
            <a:endParaRPr lang="en-US" altLang="zh-CN" sz="2400">
              <a:solidFill>
                <a:srgbClr val="000000"/>
              </a:solidFill>
              <a:latin typeface="Times New Roman" panose="02020603050405020304"/>
              <a:ea typeface="TimesNewRoman"/>
            </a:endParaRPr>
          </a:p>
        </p:txBody>
      </p:sp>
      <p:sp>
        <p:nvSpPr>
          <p:cNvPr id="18" name="椭圆 17"/>
          <p:cNvSpPr/>
          <p:nvPr/>
        </p:nvSpPr>
        <p:spPr>
          <a:xfrm>
            <a:off x="3603625" y="1717040"/>
            <a:ext cx="1197610" cy="2409825"/>
          </a:xfrm>
          <a:prstGeom prst="ellipse">
            <a:avLst/>
          </a:prstGeom>
          <a:noFill/>
          <a:ln w="76200">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文本框 18"/>
          <p:cNvSpPr txBox="1"/>
          <p:nvPr/>
        </p:nvSpPr>
        <p:spPr>
          <a:xfrm>
            <a:off x="3189605" y="678180"/>
            <a:ext cx="2058670" cy="829945"/>
          </a:xfrm>
          <a:prstGeom prst="rect">
            <a:avLst/>
          </a:prstGeom>
          <a:solidFill>
            <a:schemeClr val="accent4">
              <a:lumMod val="20000"/>
              <a:lumOff val="80000"/>
            </a:schemeClr>
          </a:solidFill>
          <a:ln>
            <a:solidFill>
              <a:schemeClr val="accent1">
                <a:lumMod val="20000"/>
                <a:lumOff val="80000"/>
              </a:schemeClr>
            </a:solidFill>
          </a:ln>
        </p:spPr>
        <p:txBody>
          <a:bodyPr wrap="square">
            <a:spAutoFit/>
          </a:bodyPr>
          <a:p>
            <a:pPr marL="0" indent="0" algn="ctr" defTabSz="266700">
              <a:spcBef>
                <a:spcPct val="0"/>
              </a:spcBef>
              <a:spcAft>
                <a:spcPct val="0"/>
              </a:spcAft>
            </a:pPr>
            <a:r>
              <a:rPr lang="en-US" altLang="zh-CN" sz="2400">
                <a:solidFill>
                  <a:srgbClr val="000000"/>
                </a:solidFill>
                <a:latin typeface="Times New Roman" panose="02020603050405020304"/>
                <a:ea typeface="TimesNewRoman"/>
              </a:rPr>
              <a:t>three-year-old little Mike</a:t>
            </a:r>
            <a:endParaRPr lang="en-US" altLang="zh-CN" sz="2400">
              <a:solidFill>
                <a:srgbClr val="000000"/>
              </a:solidFill>
              <a:latin typeface="Times New Roman" panose="02020603050405020304"/>
              <a:ea typeface="TimesNewRoman"/>
            </a:endParaRPr>
          </a:p>
        </p:txBody>
      </p:sp>
      <p:sp>
        <p:nvSpPr>
          <p:cNvPr id="20" name="左右箭头 19"/>
          <p:cNvSpPr/>
          <p:nvPr/>
        </p:nvSpPr>
        <p:spPr>
          <a:xfrm>
            <a:off x="4801235" y="2529205"/>
            <a:ext cx="3274695" cy="1041400"/>
          </a:xfrm>
          <a:prstGeom prst="lef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4000"/>
              <a:t>favourite</a:t>
            </a:r>
            <a:endParaRPr lang="en-US" altLang="zh-CN" sz="4000"/>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ldLvl="0" animBg="1"/>
      <p:bldP spid="7" grpId="0" bldLvl="0" animBg="1"/>
      <p:bldP spid="8" grpId="0" bldLvl="0" animBg="1"/>
      <p:bldP spid="9" grpId="0" bldLvl="0" animBg="1"/>
      <p:bldP spid="11" grpId="0" bldLvl="0" animBg="1"/>
      <p:bldP spid="14" grpId="0"/>
      <p:bldP spid="4" grpId="0" bldLvl="0" animBg="1"/>
      <p:bldP spid="13" grpId="0" bldLvl="0" animBg="1"/>
      <p:bldP spid="15" grpId="0" bldLvl="0" animBg="1"/>
      <p:bldP spid="17" grpId="0" bldLvl="0" animBg="1"/>
      <p:bldP spid="18" grpId="0" bldLvl="0" animBg="1"/>
      <p:bldP spid="19" grpId="0" bldLvl="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391795" y="4747895"/>
            <a:ext cx="10968990" cy="1661795"/>
          </a:xfrm>
          <a:solidFill>
            <a:schemeClr val="accent2">
              <a:lumMod val="20000"/>
              <a:lumOff val="80000"/>
            </a:schemeClr>
          </a:solidFill>
        </p:spPr>
        <p:txBody>
          <a:bodyPr>
            <a:normAutofit/>
          </a:bodyPr>
          <a:p>
            <a:pPr algn="just">
              <a:lnSpc>
                <a:spcPct val="90000"/>
              </a:lnSpc>
            </a:pPr>
            <a:r>
              <a:rPr lang="en-US" altLang="zh-CN">
                <a:latin typeface="Times New Roman" panose="02020603050405020304" charset="0"/>
                <a:cs typeface="Times New Roman" panose="02020603050405020304" charset="0"/>
              </a:rPr>
              <a:t>   A loyal farm dog named Bear  save her best friend, a little boy named Mike, after he falls through the ice on a frozen pond.</a:t>
            </a:r>
            <a:endParaRPr lang="en-US" altLang="zh-CN">
              <a:latin typeface="Times New Roman" panose="02020603050405020304" charset="0"/>
              <a:cs typeface="Times New Roman" panose="02020603050405020304" charset="0"/>
            </a:endParaRPr>
          </a:p>
        </p:txBody>
      </p:sp>
      <p:sp>
        <p:nvSpPr>
          <p:cNvPr id="5" name="标题 1"/>
          <p:cNvSpPr>
            <a:spLocks noGrp="1"/>
          </p:cNvSpPr>
          <p:nvPr>
            <p:custDataLst>
              <p:tags r:id="rId2"/>
            </p:custDataLst>
          </p:nvPr>
        </p:nvSpPr>
        <p:spPr>
          <a:xfrm>
            <a:off x="106680" y="0"/>
            <a:ext cx="1814195" cy="705485"/>
          </a:xfrm>
          <a:prstGeom prst="rect">
            <a:avLst/>
          </a:prstGeom>
        </p:spPr>
        <p:txBody>
          <a:bodyPr vert="horz" lIns="90000" tIns="46800" rIns="90000" bIns="46800" rtlCol="0" anchor="ctr" anchorCtr="0">
            <a:normAutofit/>
          </a:bodyPr>
          <a:lst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a:lstStyle>
          <a:p>
            <a:r>
              <a:rPr lang="en-US" altLang="zh-CN">
                <a:solidFill>
                  <a:srgbClr val="C00000"/>
                </a:solidFill>
              </a:rPr>
              <a:t>What?</a:t>
            </a:r>
            <a:endParaRPr lang="en-US" altLang="zh-CN">
              <a:solidFill>
                <a:srgbClr val="C00000"/>
              </a:solidFill>
            </a:endParaRPr>
          </a:p>
        </p:txBody>
      </p:sp>
      <p:pic>
        <p:nvPicPr>
          <p:cNvPr id="7" name="内容占位符 6"/>
          <p:cNvPicPr>
            <a:picLocks noChangeAspect="1"/>
          </p:cNvPicPr>
          <p:nvPr>
            <p:ph idx="1"/>
            <p:custDataLst>
              <p:tags r:id="rId3"/>
            </p:custDataLst>
          </p:nvPr>
        </p:nvPicPr>
        <p:blipFill>
          <a:blip r:embed="rId4"/>
          <a:stretch>
            <a:fillRect/>
          </a:stretch>
        </p:blipFill>
        <p:spPr>
          <a:xfrm>
            <a:off x="2170430" y="474345"/>
            <a:ext cx="7019290" cy="3948430"/>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custDataLst>
              <p:tags r:id="rId1"/>
            </p:custDataLst>
          </p:nvPr>
        </p:nvSpPr>
        <p:spPr>
          <a:xfrm>
            <a:off x="106680" y="0"/>
            <a:ext cx="1814195" cy="705485"/>
          </a:xfrm>
          <a:prstGeom prst="rect">
            <a:avLst/>
          </a:prstGeom>
        </p:spPr>
        <p:txBody>
          <a:bodyPr vert="horz" lIns="90000" tIns="46800" rIns="90000" bIns="46800" rtlCol="0" anchor="ctr" anchorCtr="0">
            <a:normAutofit lnSpcReduction="10000"/>
          </a:bodyPr>
          <a:lst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a:lstStyle>
          <a:p>
            <a:r>
              <a:rPr lang="en-US" altLang="zh-CN">
                <a:solidFill>
                  <a:srgbClr val="C00000"/>
                </a:solidFill>
              </a:rPr>
              <a:t>Where?</a:t>
            </a:r>
            <a:endParaRPr lang="en-US" altLang="zh-CN">
              <a:solidFill>
                <a:srgbClr val="C00000"/>
              </a:solidFill>
            </a:endParaRPr>
          </a:p>
        </p:txBody>
      </p:sp>
      <p:pic>
        <p:nvPicPr>
          <p:cNvPr id="7" name="内容占位符 6"/>
          <p:cNvPicPr>
            <a:picLocks noChangeAspect="1"/>
          </p:cNvPicPr>
          <p:nvPr>
            <p:ph idx="1"/>
            <p:custDataLst>
              <p:tags r:id="rId2"/>
            </p:custDataLst>
          </p:nvPr>
        </p:nvPicPr>
        <p:blipFill>
          <a:blip r:embed="rId3"/>
          <a:stretch>
            <a:fillRect/>
          </a:stretch>
        </p:blipFill>
        <p:spPr>
          <a:xfrm>
            <a:off x="610870" y="705485"/>
            <a:ext cx="5884545" cy="3310255"/>
          </a:xfrm>
          <a:prstGeom prst="rect">
            <a:avLst/>
          </a:prstGeom>
        </p:spPr>
      </p:pic>
      <p:sp>
        <p:nvSpPr>
          <p:cNvPr id="8" name="文本框 7"/>
          <p:cNvSpPr txBox="1"/>
          <p:nvPr/>
        </p:nvSpPr>
        <p:spPr>
          <a:xfrm>
            <a:off x="1637735" y="767135"/>
            <a:ext cx="4064000" cy="460375"/>
          </a:xfrm>
          <a:prstGeom prst="rect">
            <a:avLst/>
          </a:prstGeom>
        </p:spPr>
        <p:txBody>
          <a:bodyPr>
            <a:spAutoFit/>
          </a:bodyPr>
          <a:p>
            <a:pPr algn="ctr"/>
            <a:r>
              <a:rPr lang="en-US" altLang="zh-CN" sz="2400" b="1">
                <a:latin typeface="Arial" panose="020B0604020202020204" pitchFamily="34" charset="0"/>
                <a:ea typeface="微软雅黑" panose="020B0503020204020204" charset="-122"/>
              </a:rPr>
              <a:t>The Berkinses' family farm</a:t>
            </a:r>
            <a:endParaRPr lang="en-US" altLang="zh-CN" sz="2400" b="1">
              <a:latin typeface="Arial" panose="020B0604020202020204" pitchFamily="34" charset="0"/>
              <a:ea typeface="微软雅黑" panose="020B0503020204020204" charset="-122"/>
            </a:endParaRPr>
          </a:p>
        </p:txBody>
      </p:sp>
      <p:sp>
        <p:nvSpPr>
          <p:cNvPr id="9" name="椭圆 8"/>
          <p:cNvSpPr/>
          <p:nvPr/>
        </p:nvSpPr>
        <p:spPr>
          <a:xfrm>
            <a:off x="1234440" y="2811145"/>
            <a:ext cx="2613025" cy="1203325"/>
          </a:xfrm>
          <a:prstGeom prst="ellipse">
            <a:avLst/>
          </a:prstGeom>
          <a:noFill/>
          <a:ln w="57150"/>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noFill/>
            </a:endParaRPr>
          </a:p>
        </p:txBody>
      </p:sp>
      <p:sp>
        <p:nvSpPr>
          <p:cNvPr id="10" name="文本框 9"/>
          <p:cNvSpPr txBox="1"/>
          <p:nvPr/>
        </p:nvSpPr>
        <p:spPr>
          <a:xfrm>
            <a:off x="839470" y="3749040"/>
            <a:ext cx="3183255" cy="829945"/>
          </a:xfrm>
          <a:prstGeom prst="rect">
            <a:avLst/>
          </a:prstGeom>
          <a:solidFill>
            <a:schemeClr val="accent6">
              <a:lumMod val="20000"/>
              <a:lumOff val="80000"/>
            </a:schemeClr>
          </a:solidFill>
        </p:spPr>
        <p:txBody>
          <a:bodyPr wrap="square">
            <a:spAutoFit/>
          </a:bodyPr>
          <a:p>
            <a:pPr algn="ctr"/>
            <a:r>
              <a:rPr lang="en-US" altLang="zh-CN" sz="2400">
                <a:latin typeface="Arial" panose="020B0604020202020204" pitchFamily="34" charset="0"/>
                <a:ea typeface="微软雅黑" panose="020B0503020204020204" charset="-122"/>
              </a:rPr>
              <a:t>the ducks and chickens</a:t>
            </a:r>
            <a:endParaRPr lang="en-US" altLang="zh-CN" sz="2400">
              <a:latin typeface="Arial" panose="020B0604020202020204" pitchFamily="34" charset="0"/>
              <a:ea typeface="微软雅黑" panose="020B0503020204020204" charset="-122"/>
            </a:endParaRPr>
          </a:p>
        </p:txBody>
      </p:sp>
      <p:cxnSp>
        <p:nvCxnSpPr>
          <p:cNvPr id="11" name="直接箭头连接符 10"/>
          <p:cNvCxnSpPr/>
          <p:nvPr/>
        </p:nvCxnSpPr>
        <p:spPr>
          <a:xfrm flipH="1">
            <a:off x="5444490" y="2442845"/>
            <a:ext cx="1428115" cy="844550"/>
          </a:xfrm>
          <a:prstGeom prst="straightConnector1">
            <a:avLst/>
          </a:prstGeom>
          <a:ln w="57150">
            <a:solidFill>
              <a:schemeClr val="accent2">
                <a:lumMod val="75000"/>
              </a:schemeClr>
            </a:solidFill>
            <a:tailEnd type="arrow"/>
          </a:ln>
        </p:spPr>
        <p:style>
          <a:lnRef idx="2">
            <a:schemeClr val="accent1"/>
          </a:lnRef>
          <a:fillRef idx="0">
            <a:srgbClr val="FFFFFF"/>
          </a:fillRef>
          <a:effectRef idx="0">
            <a:srgbClr val="FFFFFF"/>
          </a:effectRef>
          <a:fontRef idx="minor">
            <a:schemeClr val="tx1"/>
          </a:fontRef>
        </p:style>
      </p:cxnSp>
      <p:sp>
        <p:nvSpPr>
          <p:cNvPr id="12" name="文本框 11"/>
          <p:cNvSpPr txBox="1"/>
          <p:nvPr/>
        </p:nvSpPr>
        <p:spPr>
          <a:xfrm>
            <a:off x="6574155" y="1972945"/>
            <a:ext cx="3183255" cy="460375"/>
          </a:xfrm>
          <a:prstGeom prst="rect">
            <a:avLst/>
          </a:prstGeom>
          <a:solidFill>
            <a:schemeClr val="accent6">
              <a:lumMod val="20000"/>
              <a:lumOff val="80000"/>
            </a:schemeClr>
          </a:solidFill>
        </p:spPr>
        <p:txBody>
          <a:bodyPr wrap="square">
            <a:spAutoFit/>
          </a:bodyPr>
          <a:p>
            <a:pPr algn="ctr"/>
            <a:r>
              <a:rPr lang="en-US" altLang="zh-CN" sz="2400">
                <a:latin typeface="Arial" panose="020B0604020202020204" pitchFamily="34" charset="0"/>
                <a:ea typeface="微软雅黑" panose="020B0503020204020204" charset="-122"/>
              </a:rPr>
              <a:t>the frozen pond</a:t>
            </a:r>
            <a:endParaRPr lang="en-US" altLang="zh-CN" sz="2400">
              <a:latin typeface="Arial" panose="020B0604020202020204" pitchFamily="34" charset="0"/>
              <a:ea typeface="微软雅黑" panose="020B0503020204020204" charset="-122"/>
            </a:endParaRPr>
          </a:p>
        </p:txBody>
      </p:sp>
      <p:sp>
        <p:nvSpPr>
          <p:cNvPr id="13" name="椭圆 12"/>
          <p:cNvSpPr/>
          <p:nvPr/>
        </p:nvSpPr>
        <p:spPr>
          <a:xfrm>
            <a:off x="6203950" y="1545590"/>
            <a:ext cx="4413885" cy="1450340"/>
          </a:xfrm>
          <a:prstGeom prst="ellipse">
            <a:avLst/>
          </a:prstGeom>
          <a:noFill/>
          <a:ln w="5715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文本框 13"/>
          <p:cNvSpPr txBox="1"/>
          <p:nvPr/>
        </p:nvSpPr>
        <p:spPr>
          <a:xfrm>
            <a:off x="6805295" y="3296920"/>
            <a:ext cx="3210560" cy="521970"/>
          </a:xfrm>
          <a:prstGeom prst="rect">
            <a:avLst/>
          </a:prstGeom>
        </p:spPr>
        <p:txBody>
          <a:bodyPr wrap="square">
            <a:spAutoFit/>
          </a:bodyPr>
          <a:p>
            <a:pPr algn="ctr"/>
            <a:r>
              <a:rPr lang="en-US" altLang="zh-CN" sz="2800" b="1">
                <a:solidFill>
                  <a:srgbClr val="C00000"/>
                </a:solidFill>
                <a:latin typeface="Arial" panose="020B0604020202020204" pitchFamily="34" charset="0"/>
                <a:ea typeface="微软雅黑" panose="020B0503020204020204" charset="-122"/>
              </a:rPr>
              <a:t> </a:t>
            </a:r>
            <a:endParaRPr lang="en-US" altLang="zh-CN" sz="2800" b="1">
              <a:solidFill>
                <a:srgbClr val="C00000"/>
              </a:solidFill>
              <a:latin typeface="Arial" panose="020B0604020202020204" pitchFamily="34" charset="0"/>
              <a:ea typeface="微软雅黑" panose="020B0503020204020204" charset="-122"/>
            </a:endParaRPr>
          </a:p>
        </p:txBody>
      </p:sp>
      <p:sp>
        <p:nvSpPr>
          <p:cNvPr id="16" name="文本框 15"/>
          <p:cNvSpPr txBox="1"/>
          <p:nvPr/>
        </p:nvSpPr>
        <p:spPr>
          <a:xfrm>
            <a:off x="4859020" y="3472180"/>
            <a:ext cx="6808470" cy="953135"/>
          </a:xfrm>
          <a:prstGeom prst="rect">
            <a:avLst/>
          </a:prstGeom>
          <a:solidFill>
            <a:schemeClr val="accent3">
              <a:lumMod val="20000"/>
              <a:lumOff val="80000"/>
            </a:schemeClr>
          </a:solidFill>
        </p:spPr>
        <p:txBody>
          <a:bodyPr wrap="square">
            <a:spAutoFit/>
          </a:bodyPr>
          <a:p>
            <a:pPr algn="ctr"/>
            <a:r>
              <a:rPr lang="en-US" altLang="zh-CN" sz="2800">
                <a:latin typeface="Arial" panose="020B0604020202020204" pitchFamily="34" charset="0"/>
                <a:ea typeface="微软雅黑" panose="020B0503020204020204" charset="-122"/>
                <a:sym typeface="+mn-ea"/>
              </a:rPr>
              <a:t> </a:t>
            </a:r>
            <a:r>
              <a:rPr lang="en-US" altLang="zh-CN" sz="2800" b="1">
                <a:solidFill>
                  <a:srgbClr val="C00000"/>
                </a:solidFill>
                <a:latin typeface="Arial" panose="020B0604020202020204" pitchFamily="34" charset="0"/>
                <a:ea typeface="微软雅黑" panose="020B0503020204020204" charset="-122"/>
                <a:sym typeface="+mn-ea"/>
              </a:rPr>
              <a:t>the key location</a:t>
            </a:r>
            <a:endParaRPr lang="en-US" altLang="zh-CN" sz="2800" b="1">
              <a:solidFill>
                <a:srgbClr val="C00000"/>
              </a:solidFill>
              <a:latin typeface="Arial" panose="020B0604020202020204" pitchFamily="34" charset="0"/>
              <a:ea typeface="微软雅黑" panose="020B0503020204020204" charset="-122"/>
              <a:sym typeface="+mn-ea"/>
            </a:endParaRPr>
          </a:p>
          <a:p>
            <a:pPr algn="l"/>
            <a:r>
              <a:rPr lang="en-US" altLang="zh-CN" sz="2800">
                <a:latin typeface="Times New Roman" panose="02020603050405020304" charset="0"/>
                <a:ea typeface="微软雅黑" panose="020B0503020204020204" charset="-122"/>
                <a:cs typeface="Times New Roman" panose="02020603050405020304" charset="0"/>
              </a:rPr>
              <a:t>where the central conflict of the story erupts</a:t>
            </a:r>
            <a:endParaRPr lang="en-US" altLang="zh-CN" sz="2800">
              <a:latin typeface="Times New Roman" panose="02020603050405020304" charset="0"/>
              <a:ea typeface="微软雅黑" panose="020B0503020204020204" charset="-122"/>
              <a:cs typeface="Times New Roman" panose="02020603050405020304" charset="0"/>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bldLvl="0" animBg="1"/>
      <p:bldP spid="12" grpId="0" bldLvl="0" animBg="1"/>
      <p:bldP spid="13" grpId="0" animBg="1"/>
      <p:bldP spid="14" grpId="0"/>
      <p:bldP spid="16"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BEAUTIFY_FLAG" val="#wm#"/>
  <p:tag name="KSO_WM_TEMPLATE_CATEGORY" val="custom"/>
  <p:tag name="KSO_WM_TEMPLATE_INDEX" val="20205081"/>
</p:tagLst>
</file>

<file path=ppt/tags/tag6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p="http://schemas.openxmlformats.org/presentationml/2006/main">
  <p:tag name="KSO_WM_BEAUTIFY_FLAG" val="#wm#"/>
  <p:tag name="KSO_WM_TEMPLATE_CATEGORY" val="custom"/>
  <p:tag name="KSO_WM_TEMPLATE_INDEX" val="20205081"/>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BEAUTIFY_FLAG" val="#wm#"/>
  <p:tag name="KSO_WM_TEMPLATE_CATEGORY" val="custom"/>
  <p:tag name="KSO_WM_TEMPLATE_INDEX" val="2020508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081"/>
</p:tagLst>
</file>

<file path=ppt/tags/tag81.xml><?xml version="1.0" encoding="utf-8"?>
<p:tagLst xmlns:p="http://schemas.openxmlformats.org/presentationml/2006/main">
  <p:tag name="TABLE_ENDDRAG_ORIGIN_RECT" val="949*502"/>
  <p:tag name="TABLE_ENDDRAG_RECT" val="4*37*949*502"/>
</p:tagLst>
</file>

<file path=ppt/tags/tag82.xml><?xml version="1.0" encoding="utf-8"?>
<p:tagLst xmlns:p="http://schemas.openxmlformats.org/presentationml/2006/main">
  <p:tag name="TABLE_ENDDRAG_ORIGIN_RECT" val="949*502"/>
  <p:tag name="TABLE_ENDDRAG_RECT" val="4*37*949*502"/>
</p:tagLst>
</file>

<file path=ppt/tags/tag83.xml><?xml version="1.0" encoding="utf-8"?>
<p:tagLst xmlns:p="http://schemas.openxmlformats.org/presentationml/2006/main">
  <p:tag name="TABLE_ENDDRAG_ORIGIN_RECT" val="949*211"/>
  <p:tag name="TABLE_ENDDRAG_RECT" val="4*327*949*211"/>
</p:tagLst>
</file>

<file path=ppt/tags/tag84.xml><?xml version="1.0" encoding="utf-8"?>
<p:tagLst xmlns:p="http://schemas.openxmlformats.org/presentationml/2006/main">
  <p:tag name="TABLE_ENDDRAG_ORIGIN_RECT" val="949*504"/>
  <p:tag name="TABLE_ENDDRAG_RECT" val="4*36*949*504"/>
</p:tagLst>
</file>

<file path=ppt/tags/tag85.xml><?xml version="1.0" encoding="utf-8"?>
<p:tagLst xmlns:p="http://schemas.openxmlformats.org/presentationml/2006/main">
  <p:tag name="TABLE_ENDDRAG_ORIGIN_RECT" val="949*502"/>
  <p:tag name="TABLE_ENDDRAG_RECT" val="4*37*949*50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20388</Words>
  <Application>WPS 演示</Application>
  <PresentationFormat>宽屏</PresentationFormat>
  <Paragraphs>421</Paragraphs>
  <Slides>22</Slides>
  <Notes>4</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22</vt:i4>
      </vt:variant>
    </vt:vector>
  </HeadingPairs>
  <TitlesOfParts>
    <vt:vector size="41" baseType="lpstr">
      <vt:lpstr>Arial</vt:lpstr>
      <vt:lpstr>宋体</vt:lpstr>
      <vt:lpstr>Wingdings</vt:lpstr>
      <vt:lpstr>Wingdings</vt:lpstr>
      <vt:lpstr>微软雅黑</vt:lpstr>
      <vt:lpstr>Times New Roman</vt:lpstr>
      <vt:lpstr>+中文标题</vt:lpstr>
      <vt:lpstr>Times New Roman</vt:lpstr>
      <vt:lpstr>TimesNewRoman</vt:lpstr>
      <vt:lpstr>quote-cjk-patch</vt:lpstr>
      <vt:lpstr>Arial Unicode MS</vt:lpstr>
      <vt:lpstr>Calibri</vt:lpstr>
      <vt:lpstr>+中文正文</vt:lpstr>
      <vt:lpstr>方正楷体简体</vt:lpstr>
      <vt:lpstr>仿宋</vt:lpstr>
      <vt:lpstr>Segoe Print</vt:lpstr>
      <vt:lpstr>HelveticaNeue</vt:lpstr>
      <vt:lpstr>华文新魏</vt:lpstr>
      <vt:lpstr>WPS</vt:lpstr>
      <vt:lpstr>PowerPoint 演示文稿</vt:lpstr>
      <vt:lpstr>PowerPoint 演示文稿</vt:lpstr>
      <vt:lpstr>PowerPoint 演示文稿</vt:lpstr>
      <vt:lpstr>PowerPoint 演示文稿</vt:lpstr>
      <vt:lpstr>PowerPoint 演示文稿</vt:lpstr>
      <vt:lpstr>PowerPoint 演示文稿</vt:lpstr>
      <vt:lpstr>Who?</vt:lpstr>
      <vt:lpstr>   A loyal farm dog named Bear  save her best friend, a little boy named Mike, after he falls through the ice on a frozen pond.</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Administrator</cp:lastModifiedBy>
  <cp:revision>162</cp:revision>
  <dcterms:created xsi:type="dcterms:W3CDTF">2019-06-19T02:08:00Z</dcterms:created>
  <dcterms:modified xsi:type="dcterms:W3CDTF">2025-09-11T03:05:58Z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y fmtid="{D5CDD505-2E9C-101B-9397-08002B2CF9AE}" pid="3" name="ICV">
    <vt:lpwstr>7E1E11C759384DA5B834556E2CB28D3B_13</vt:lpwstr>
  </property>
</Properties>
</file>