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256" r:id="rId4"/>
    <p:sldId id="283" r:id="rId5"/>
    <p:sldId id="268" r:id="rId6"/>
    <p:sldId id="295" r:id="rId7"/>
    <p:sldId id="257" r:id="rId8"/>
    <p:sldId id="258" r:id="rId9"/>
    <p:sldId id="259" r:id="rId10"/>
    <p:sldId id="272" r:id="rId11"/>
    <p:sldId id="273" r:id="rId12"/>
    <p:sldId id="269" r:id="rId13"/>
    <p:sldId id="270" r:id="rId14"/>
    <p:sldId id="262" r:id="rId15"/>
    <p:sldId id="263" r:id="rId16"/>
    <p:sldId id="2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>
            <a:spLocks noChangeArrowheads="1"/>
          </p:cNvSpPr>
          <p:nvPr/>
        </p:nvSpPr>
        <p:spPr bwMode="auto">
          <a:xfrm>
            <a:off x="432594" y="1512094"/>
            <a:ext cx="6538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7506494" y="2275681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9pPr>
          </a:lstStyle>
          <a:p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7" y="329406"/>
            <a:ext cx="490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" descr="qrcode_for_gh_3a435f224ccf_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2983706"/>
            <a:ext cx="310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42595" y="0"/>
            <a:ext cx="45707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During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" y="94932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P1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95" y="2353310"/>
            <a:ext cx="11549380" cy="25965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noAutofit/>
          </a:bodyPr>
          <a:p>
            <a:pPr lvl="0" algn="just" fontAlgn="base">
              <a:buClrTx/>
              <a:buSzTx/>
              <a:buFontTx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I’m Li Hua,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an enthusiastic reader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of your column.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I’d like to propose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a thought-provoking debate topic:Should we pursue careers based on passion or financial stability?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0775" y="1071880"/>
            <a:ext cx="11071225" cy="91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400"/>
              <a:t>self-introduction +</a:t>
            </a:r>
            <a:r>
              <a:rPr lang="en-US" altLang="zh-CN" sz="4400">
                <a:sym typeface="+mn-ea"/>
              </a:rPr>
              <a:t>writing purpose,debate topic </a:t>
            </a:r>
            <a:endParaRPr lang="en-US" altLang="zh-CN" sz="4400"/>
          </a:p>
          <a:p>
            <a:r>
              <a:rPr lang="en-US" altLang="zh-CN" sz="4400"/>
              <a:t> </a:t>
            </a:r>
            <a:endParaRPr lang="en-US" altLang="zh-CN" sz="4400"/>
          </a:p>
        </p:txBody>
      </p:sp>
      <p:pic>
        <p:nvPicPr>
          <p:cNvPr id="6" name="图片 5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9330" y="4949825"/>
            <a:ext cx="2312670" cy="18497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88325" y="25400"/>
            <a:ext cx="4003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</a:t>
            </a:r>
            <a:r>
              <a:rPr lang="en-US" altLang="zh-CN" sz="3200" b="1"/>
              <a:t> and </a:t>
            </a:r>
            <a:r>
              <a:rPr lang="en-US" altLang="zh-CN" sz="3200" b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Appreciate</a:t>
            </a:r>
            <a:endParaRPr lang="en-US" altLang="zh-CN" sz="3200" b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42595" y="0"/>
            <a:ext cx="45707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During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8815" y="105981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P2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3875" y="875665"/>
            <a:ext cx="5434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reasons of </a:t>
            </a:r>
            <a:endParaRPr lang="en-US" altLang="zh-CN" sz="3600"/>
          </a:p>
          <a:p>
            <a:r>
              <a:rPr lang="en-US" altLang="zh-CN" sz="3600"/>
              <a:t>the proposal</a:t>
            </a:r>
            <a:endParaRPr lang="en-US" altLang="zh-CN" sz="3600"/>
          </a:p>
        </p:txBody>
      </p:sp>
      <p:sp>
        <p:nvSpPr>
          <p:cNvPr id="2" name="左大括号 1"/>
          <p:cNvSpPr/>
          <p:nvPr/>
        </p:nvSpPr>
        <p:spPr>
          <a:xfrm>
            <a:off x="4258945" y="706755"/>
            <a:ext cx="504190" cy="1238250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63135" y="23050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general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3135" y="161353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specific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6370320" y="1120775"/>
            <a:ext cx="504190" cy="1461770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040245" y="728980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</a:rPr>
              <a:t>content </a:t>
            </a:r>
            <a:endParaRPr lang="en-US" altLang="zh-CN" sz="3600" b="1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40245" y="1429385"/>
            <a:ext cx="260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</a:rPr>
              <a:t>significance</a:t>
            </a:r>
            <a:endParaRPr lang="en-US" altLang="zh-CN" sz="3600" b="1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0245" y="224345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B050"/>
                </a:solidFill>
              </a:rPr>
              <a:t>effect </a:t>
            </a:r>
            <a:endParaRPr lang="en-US" altLang="zh-CN" sz="3600" b="1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" y="2827020"/>
            <a:ext cx="11780520" cy="39763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         The reasons are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Calibri" panose="020F0502020204030204"/>
              </a:rPr>
              <a:t>as follows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.</a:t>
            </a:r>
            <a:r>
              <a:rPr lang="en-US" altLang="zh-CN" sz="320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To begin with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, this debate topic is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 so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 controversial 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that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 it 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allow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s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 both sides to present opposing viewpoints 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about the future professions.</a:t>
            </a:r>
            <a:r>
              <a:rPr lang="en-US" altLang="zh-CN" sz="320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 Also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, 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as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 artificial intelligence has profoundly influenced various aspects of our lives, a topic revolving around it 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is bound to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 arouse interests and 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stimulate critical thinking 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among participants and audience. </a:t>
            </a:r>
            <a:r>
              <a:rPr lang="en-US" altLang="zh-CN" sz="320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Plus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, 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not only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 is it highly relevant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, engaging, and 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inspiring, </a:t>
            </a:r>
            <a:r>
              <a:rPr lang="en-US" altLang="zh-CN" sz="3200"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Calibri" panose="020F0502020204030204"/>
              </a:rPr>
              <a:t>but 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it can also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 foster a meaningful exchange of ideas and perspectives</a:t>
            </a:r>
            <a:r>
              <a:rPr lang="en-US" altLang="zh-CN" sz="3200">
                <a:latin typeface="Calibri" panose="020F0502020204030204"/>
                <a:ea typeface="Calibri" panose="020F0502020204030204"/>
              </a:rPr>
              <a:t>.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6" name="图片 5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7410" y="124460"/>
            <a:ext cx="2275840" cy="182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42595" y="0"/>
            <a:ext cx="45707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During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8815" y="105981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P3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13585" y="1244600"/>
            <a:ext cx="674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appreciation/anticipation/wish</a:t>
            </a:r>
            <a:endParaRPr lang="en-US" altLang="zh-CN" sz="3600"/>
          </a:p>
        </p:txBody>
      </p:sp>
      <p:sp>
        <p:nvSpPr>
          <p:cNvPr id="2" name="文本框 1"/>
          <p:cNvSpPr txBox="1"/>
          <p:nvPr/>
        </p:nvSpPr>
        <p:spPr>
          <a:xfrm>
            <a:off x="442595" y="2059940"/>
            <a:ext cx="11273155" cy="2061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would appreciate it if you could</a:t>
            </a:r>
            <a:r>
              <a:rPr lang="zh-CN" altLang="en-US" sz="3200"/>
              <a:t> take my proposal into your consideration.</a:t>
            </a:r>
            <a:r>
              <a:rPr lang="zh-CN" altLang="en-US" sz="32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Looking forward to</a:t>
            </a:r>
            <a:r>
              <a:rPr lang="zh-CN" altLang="en-US" sz="3200"/>
              <a:t> a vibrant</a:t>
            </a:r>
            <a:r>
              <a:rPr lang="en-US" altLang="zh-CN" sz="3200"/>
              <a:t> and lively</a:t>
            </a:r>
            <a:r>
              <a:rPr lang="zh-CN" altLang="en-US" sz="3200"/>
              <a:t> discussion that this topic could spark within our school community. </a:t>
            </a:r>
            <a:r>
              <a:rPr lang="zh-CN" altLang="en-US" sz="32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All the best</a:t>
            </a:r>
            <a:r>
              <a:rPr lang="zh-CN" altLang="en-US" sz="3200"/>
              <a:t>!   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42595" y="4291330"/>
            <a:ext cx="11138535" cy="1824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2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I believe </a:t>
            </a:r>
            <a:r>
              <a:rPr lang="zh-CN" altLang="en-US" sz="3200">
                <a:sym typeface="+mn-ea"/>
              </a:rPr>
              <a:t>this topic is highly relevant and engaging and will spark meaningful discussions among students. </a:t>
            </a:r>
            <a:r>
              <a:rPr lang="zh-CN" altLang="en-US" sz="32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Looking forward t</a:t>
            </a:r>
            <a:r>
              <a:rPr lang="zh-CN" altLang="en-US" sz="3200">
                <a:sym typeface="+mn-ea"/>
              </a:rPr>
              <a:t>o hearing your thoughts. </a:t>
            </a:r>
            <a:r>
              <a:rPr lang="zh-CN" altLang="en-US" sz="32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sym typeface="+mn-ea"/>
              </a:rPr>
              <a:t>Best wishes</a:t>
            </a:r>
            <a:r>
              <a:rPr lang="zh-CN" altLang="en-US" sz="3200">
                <a:sym typeface="+mn-ea"/>
              </a:rPr>
              <a:t>.</a:t>
            </a:r>
            <a:endParaRPr lang="zh-CN" altLang="en-US" sz="3200">
              <a:sym typeface="+mn-ea"/>
            </a:endParaRPr>
          </a:p>
        </p:txBody>
      </p:sp>
      <p:pic>
        <p:nvPicPr>
          <p:cNvPr id="6" name="图片 5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7720" y="41275"/>
            <a:ext cx="2310765" cy="184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3508375" y="164465"/>
            <a:ext cx="6076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V Boli" panose="02000500030200090000" charset="0"/>
                <a:cs typeface="MV Boli" panose="02000500030200090000" charset="0"/>
              </a:rPr>
              <a:t>Sample writing one</a:t>
            </a:r>
            <a:endParaRPr lang="en-US" altLang="zh-CN" sz="4000" b="1" i="1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395" y="687705"/>
            <a:ext cx="11715115" cy="5940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Dear Editor,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I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m Li Hua, an enthusiastic reader of your column. I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d like to propose a thought-provoking debate topic:Should we pursue careers based on passion or financial stability?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In an era marked by competitive environment, the choice between following one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s passion or securing financial stability impacts not only one</a:t>
            </a:r>
            <a:r>
              <a:rPr lang="en-US" altLang="zh-CN" sz="28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800">
                <a:latin typeface="Calibri" panose="020F0502020204030204"/>
                <a:ea typeface="Calibri" panose="020F0502020204030204"/>
              </a:rPr>
              <a:t>s individual fulfillment but also overall well-being.For us young students, a debate on topic will encourage us to reflect on our own values and long-term goals, preparing us to make informed decisions when planning our future career paths.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I believe this topic is highly relevant and engaging and will spark meaningful discussions among students. Looking forward to hearing your thoughts. Best wishes.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Yours,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Li Hua</a:t>
            </a:r>
            <a:endParaRPr lang="en-US" altLang="zh-CN" sz="2800"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847975" y="164465"/>
            <a:ext cx="6076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V Boli" panose="02000500030200090000" charset="0"/>
                <a:cs typeface="MV Boli" panose="02000500030200090000" charset="0"/>
              </a:rPr>
              <a:t>Sample writing two</a:t>
            </a:r>
            <a:endParaRPr lang="en-US" altLang="zh-CN" sz="4000" b="1" i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800" y="706120"/>
            <a:ext cx="11744325" cy="6002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Dear Editor,</a:t>
            </a:r>
            <a:endParaRPr lang="en-US" altLang="zh-CN" sz="2400">
              <a:latin typeface="Calibri" panose="020F0502020204030204"/>
              <a:ea typeface="Calibri" panose="020F0502020204030204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   I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m Li Hua, an enthusiastic reader of your column. Thrilled to learn that the "Big Debate" section is seeking suggestions/proposals for debate topics concerning future careers,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I 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can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t wait but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 propose a 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timely and thought-provoking 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debate topic: 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Will artificial intelligence replace human jobs in the future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?</a:t>
            </a:r>
            <a:endParaRPr lang="en-US" altLang="zh-CN" sz="2400">
              <a:latin typeface="Calibri" panose="020F0502020204030204"/>
              <a:ea typeface="宋体" panose="02010600030101010101" pitchFamily="2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  The reasons are as follows.To begin with, this debate topic is so controversial that it 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allow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s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 both sides to present opposing viewpoints 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about the future professions. Also, as artificial intelligence has profoundly influenced various aspects of our lives, a topic revolving around it is bound to arouse interests and 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stimulate critical thinking 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among participants and audience. Plus, not only is it highly relevant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, engaging, and 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inspiring, but it can also 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foster a meaningful exchange of ideas and perspectives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.</a:t>
            </a:r>
            <a:endParaRPr lang="en-US" altLang="zh-CN" sz="2400">
              <a:latin typeface="Calibri" panose="020F0502020204030204"/>
              <a:ea typeface="Calibri" panose="020F0502020204030204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  I would appreciate it if you could take my proposal into your consideration.Looking forward to a 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vibrant 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and lively</a:t>
            </a: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 discussion that this topic could spark within our school community. </a:t>
            </a:r>
            <a:r>
              <a:rPr lang="en-US" altLang="zh-CN" sz="2400">
                <a:latin typeface="Calibri" panose="020F0502020204030204"/>
                <a:ea typeface="Calibri" panose="020F0502020204030204"/>
              </a:rPr>
              <a:t>All the best!  </a:t>
            </a:r>
            <a:endParaRPr lang="en-US" altLang="zh-CN" sz="2400">
              <a:latin typeface="Calibri" panose="020F0502020204030204"/>
              <a:ea typeface="Calibri" panose="020F0502020204030204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Yours,</a:t>
            </a:r>
            <a:endParaRPr lang="en-US" altLang="zh-CN" sz="2400">
              <a:latin typeface="Calibri" panose="020F0502020204030204"/>
              <a:ea typeface="Calibri" panose="020F0502020204030204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Calibri" panose="020F0502020204030204"/>
              </a:rPr>
              <a:t>Li Hua</a:t>
            </a:r>
            <a:endParaRPr lang="en-US" altLang="zh-CN" sz="2400">
              <a:latin typeface="Calibri" panose="020F05020202040302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宋体" panose="02010600030101010101" pitchFamily="2" charset="-122"/>
              </a:rPr>
              <a:t> </a:t>
            </a:r>
            <a:endParaRPr lang="en-US" altLang="zh-CN" sz="24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ac7bcadb-e68f-492c-b4f4-4b52ef0b3c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71135" y="0"/>
            <a:ext cx="464439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After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75495" y="25400"/>
            <a:ext cx="194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Reflection</a:t>
            </a:r>
            <a:endParaRPr lang="en-US" altLang="zh-CN" sz="3200" b="1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39565" y="1430020"/>
            <a:ext cx="8317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u"/>
            </a:pPr>
            <a:r>
              <a:rPr lang="en-US" altLang="zh-CN" sz="3600"/>
              <a:t>Have we </a:t>
            </a:r>
            <a:r>
              <a:rPr lang="en-US" altLang="zh-CN" sz="3600">
                <a:solidFill>
                  <a:srgbClr val="FF0000"/>
                </a:solidFill>
              </a:rPr>
              <a:t>achieved</a:t>
            </a:r>
            <a:r>
              <a:rPr lang="en-US" altLang="zh-CN" sz="3600"/>
              <a:t> our writing purpose ?</a:t>
            </a:r>
            <a:endParaRPr lang="en-US" altLang="zh-CN" sz="3600"/>
          </a:p>
          <a:p>
            <a:r>
              <a:rPr lang="en-US" altLang="zh-CN" sz="3600"/>
              <a:t> </a:t>
            </a:r>
            <a:endParaRPr lang="en-US" altLang="zh-CN" sz="3600"/>
          </a:p>
          <a:p>
            <a:endParaRPr lang="en-US" altLang="zh-CN" sz="3600"/>
          </a:p>
          <a:p>
            <a:pPr marL="571500" indent="-571500">
              <a:buFont typeface="Wingdings" panose="05000000000000000000" charset="0"/>
              <a:buChar char="p"/>
            </a:pPr>
            <a:r>
              <a:rPr lang="en-US" altLang="zh-CN" sz="3600"/>
              <a:t>If </a:t>
            </a:r>
            <a:r>
              <a:rPr lang="en-US" altLang="zh-CN" sz="3600">
                <a:solidFill>
                  <a:srgbClr val="FF0000"/>
                </a:solidFill>
              </a:rPr>
              <a:t>you are the editor</a:t>
            </a:r>
            <a:r>
              <a:rPr lang="en-US" altLang="zh-CN" sz="3600"/>
              <a:t>, will you adopt it or forget it?</a:t>
            </a:r>
            <a:endParaRPr lang="en-US" altLang="zh-CN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5730" y="0"/>
            <a:ext cx="10026015" cy="2387600"/>
          </a:xfrm>
        </p:spPr>
        <p:txBody>
          <a:bodyPr>
            <a:noAutofit/>
          </a:bodyPr>
          <a:p>
            <a:r>
              <a:rPr lang="en-US" altLang="zh-CN" sz="6600" b="1">
                <a:latin typeface="Cordia New" panose="020B0304020202020204" charset="0"/>
                <a:ea typeface="黑体" panose="02010609060101010101" charset="-122"/>
                <a:cs typeface="Cordia New" panose="020B0304020202020204" charset="0"/>
                <a:sym typeface="+mn-ea"/>
              </a:rPr>
              <a:t>Propose a Debate Topic on Future job</a:t>
            </a:r>
            <a:br>
              <a:rPr lang="zh-CN" altLang="en-US" sz="6600" b="1">
                <a:latin typeface="Cordia New" panose="020B0304020202020204" charset="0"/>
                <a:cs typeface="Cordia New" panose="020B0304020202020204" charset="0"/>
              </a:rPr>
            </a:br>
            <a:endParaRPr lang="zh-CN" altLang="en-US" sz="66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49295" y="16262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i="1">
                <a:sym typeface="+mn-ea"/>
              </a:rPr>
              <a:t>2024.12</a:t>
            </a:r>
            <a:r>
              <a:rPr lang="zh-CN" altLang="en-US" sz="2800" i="1">
                <a:sym typeface="+mn-ea"/>
              </a:rPr>
              <a:t>县域联盟高三联考应用文分析</a:t>
            </a:r>
            <a:endParaRPr lang="zh-CN" altLang="en-US" sz="2800" i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:/视觉中国/VCG41N1316805164.jpgVCG41N13168051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8669" r="28669"/>
          <a:stretch>
            <a:fillRect/>
          </a:stretch>
        </p:blipFill>
        <p:spPr>
          <a:xfrm>
            <a:off x="5838984" y="20320"/>
            <a:ext cx="6483826" cy="6856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11" h="10797">
                <a:moveTo>
                  <a:pt x="2699" y="0"/>
                </a:moveTo>
                <a:lnTo>
                  <a:pt x="10211" y="0"/>
                </a:lnTo>
                <a:lnTo>
                  <a:pt x="10211" y="10797"/>
                </a:lnTo>
                <a:lnTo>
                  <a:pt x="0" y="10797"/>
                </a:lnTo>
                <a:lnTo>
                  <a:pt x="2699" y="0"/>
                </a:ln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12" name="平行四边形 11"/>
          <p:cNvSpPr/>
          <p:nvPr>
            <p:custDataLst>
              <p:tags r:id="rId3"/>
            </p:custDataLst>
          </p:nvPr>
        </p:nvSpPr>
        <p:spPr>
          <a:xfrm>
            <a:off x="5838825" y="0"/>
            <a:ext cx="1727200" cy="5556885"/>
          </a:xfrm>
          <a:prstGeom prst="parallelogram">
            <a:avLst>
              <a:gd name="adj" fmla="val 84115"/>
            </a:avLst>
          </a:prstGeom>
          <a:gradFill>
            <a:gsLst>
              <a:gs pos="3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>
            <p:custDataLst>
              <p:tags r:id="rId4"/>
            </p:custDataLst>
          </p:nvPr>
        </p:nvSpPr>
        <p:spPr>
          <a:xfrm>
            <a:off x="5634990" y="2527935"/>
            <a:ext cx="1377950" cy="4348480"/>
          </a:xfrm>
          <a:prstGeom prst="parallelogram">
            <a:avLst>
              <a:gd name="adj" fmla="val 82610"/>
            </a:avLst>
          </a:prstGeom>
          <a:gradFill>
            <a:gsLst>
              <a:gs pos="30000">
                <a:schemeClr val="accent2"/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1272540"/>
            <a:ext cx="6096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600"/>
              <a:t>Have you ever </a:t>
            </a:r>
            <a:r>
              <a:rPr lang="en-US" altLang="zh-CN" sz="3600">
                <a:solidFill>
                  <a:srgbClr val="FF0000"/>
                </a:solidFill>
              </a:rPr>
              <a:t>participated</a:t>
            </a:r>
            <a:r>
              <a:rPr lang="en-US" altLang="zh-CN" sz="3600"/>
              <a:t> in a debate as a</a:t>
            </a:r>
            <a:r>
              <a:rPr lang="en-US" altLang="zh-CN" sz="3600">
                <a:solidFill>
                  <a:schemeClr val="tx1"/>
                </a:solidFill>
              </a:rPr>
              <a:t> participant or audience?</a:t>
            </a:r>
            <a:endParaRPr lang="en-US" altLang="zh-CN" sz="360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600"/>
              <a:t>Do you think its </a:t>
            </a:r>
            <a:r>
              <a:rPr lang="en-US" altLang="zh-CN" sz="3600">
                <a:solidFill>
                  <a:srgbClr val="FF0000"/>
                </a:solidFill>
              </a:rPr>
              <a:t>debate topic </a:t>
            </a:r>
            <a:r>
              <a:rPr lang="en-US" altLang="zh-CN" sz="3600"/>
              <a:t>is a good one? And why?</a:t>
            </a:r>
            <a:endParaRPr lang="en-US" altLang="zh-CN" sz="3600"/>
          </a:p>
          <a:p>
            <a:pPr marL="571500" indent="-571500">
              <a:buFont typeface="Wingdings" panose="05000000000000000000" charset="0"/>
              <a:buChar char="l"/>
            </a:pPr>
            <a:r>
              <a:rPr lang="en-US" altLang="zh-CN" sz="3600"/>
              <a:t>So what </a:t>
            </a:r>
            <a:r>
              <a:rPr lang="en-US" altLang="zh-CN" sz="3600">
                <a:solidFill>
                  <a:srgbClr val="FF0000"/>
                </a:solidFill>
              </a:rPr>
              <a:t>characteristics</a:t>
            </a:r>
            <a:r>
              <a:rPr lang="en-US" altLang="zh-CN" sz="3600"/>
              <a:t> should a good debate topic possess? </a:t>
            </a:r>
            <a:endParaRPr lang="en-US" altLang="zh-CN" sz="3600"/>
          </a:p>
        </p:txBody>
      </p:sp>
      <p:sp>
        <p:nvSpPr>
          <p:cNvPr id="6" name="文本框 5"/>
          <p:cNvSpPr txBox="1"/>
          <p:nvPr/>
        </p:nvSpPr>
        <p:spPr>
          <a:xfrm>
            <a:off x="586740" y="215265"/>
            <a:ext cx="335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latin typeface="MV Boli" panose="02000500030200090000" charset="0"/>
                <a:cs typeface="MV Boli" panose="02000500030200090000" charset="0"/>
              </a:rPr>
              <a:t>Lead-in</a:t>
            </a:r>
            <a:endParaRPr lang="en-US" altLang="zh-CN" sz="4000" b="1" i="1">
              <a:latin typeface="MV Boli" panose="02000500030200090000" charset="0"/>
              <a:cs typeface="MV Boli" panose="02000500030200090000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e0f3b48b-3bed-4546-bf2d-bb40756725c1"/>
          <p:cNvPicPr>
            <a:picLocks noChangeAspect="1"/>
          </p:cNvPicPr>
          <p:nvPr/>
        </p:nvPicPr>
        <p:blipFill>
          <a:blip r:embed="rId1">
            <a:alphaModFix amt="32000"/>
          </a:blip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675" y="461010"/>
            <a:ext cx="10869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ym typeface="+mn-ea"/>
              </a:rPr>
              <a:t>What </a:t>
            </a:r>
            <a:r>
              <a:rPr lang="en-US" altLang="zh-CN" sz="3600" b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characteristics</a:t>
            </a:r>
            <a:r>
              <a:rPr lang="en-US" altLang="zh-CN" sz="3600" b="1">
                <a:sym typeface="+mn-ea"/>
              </a:rPr>
              <a:t> should a good debate topic possess?</a:t>
            </a:r>
            <a:endParaRPr lang="en-US" altLang="zh-CN" sz="36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230" y="1464945"/>
            <a:ext cx="11560175" cy="4523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‌Controversial</a:t>
            </a:r>
            <a:r>
              <a:rPr lang="en-US" altLang="zh-CN" sz="3200" b="1">
                <a:latin typeface="Calibri" panose="020F0502020204030204"/>
                <a:ea typeface="宋体" panose="02010600030101010101" pitchFamily="2" charset="-122"/>
              </a:rPr>
              <a:t>: 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allow both sides to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present opposing viewpoints</a:t>
            </a:r>
            <a:endParaRPr lang="en-US" altLang="zh-CN" sz="3200" b="1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‌Debatable</a:t>
            </a:r>
            <a:r>
              <a:rPr lang="en-US" altLang="zh-CN" sz="3200" b="1">
                <a:latin typeface="Calibri" panose="020F0502020204030204"/>
                <a:ea typeface="宋体" panose="02010600030101010101" pitchFamily="2" charset="-122"/>
              </a:rPr>
              <a:t>: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ensure  both sides to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have ample roo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m to argue their points effectively</a:t>
            </a:r>
            <a:endParaRPr lang="en-US" altLang="zh-CN" sz="32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‌Timely</a:t>
            </a:r>
            <a:r>
              <a:rPr lang="en-US" altLang="zh-CN" sz="3200" b="1">
                <a:latin typeface="Calibri" panose="020F0502020204030204"/>
                <a:ea typeface="宋体" panose="02010600030101010101" pitchFamily="2" charset="-122"/>
              </a:rPr>
              <a:t>: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be relevant to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current 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events, societal trends,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capturing the interest 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of participants and audiences.</a:t>
            </a:r>
            <a:endParaRPr lang="en-US" altLang="zh-CN" sz="32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‌Balanced: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provide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equal opportunities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 for both sides</a:t>
            </a:r>
            <a:endParaRPr lang="en-US" altLang="zh-CN" sz="3200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‌Thought-provoking</a:t>
            </a:r>
            <a:r>
              <a:rPr lang="en-US" altLang="zh-CN" sz="3200" b="1">
                <a:latin typeface="Calibri" panose="020F0502020204030204"/>
                <a:ea typeface="宋体" panose="02010600030101010101" pitchFamily="2" charset="-122"/>
              </a:rPr>
              <a:t>: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stimulate critical thinking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 and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encourage participants to delve deeper into the issue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s</a:t>
            </a:r>
            <a:endParaRPr lang="en-US" altLang="zh-CN" sz="3200" b="1">
              <a:latin typeface="Calibri" panose="020F0502020204030204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anose="020F0502020204030204"/>
                <a:ea typeface="宋体" panose="02010600030101010101" pitchFamily="2" charset="-122"/>
              </a:rPr>
              <a:t>‌Clearly defined: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be stated in a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clear</a:t>
            </a:r>
            <a:r>
              <a:rPr lang="en-US" altLang="zh-CN" sz="3200">
                <a:latin typeface="Calibri" panose="020F0502020204030204"/>
                <a:ea typeface="宋体" panose="02010600030101010101" pitchFamily="2" charset="-122"/>
              </a:rPr>
              <a:t> and unambiguous manner</a:t>
            </a:r>
            <a:endParaRPr lang="en-US" altLang="zh-CN" sz="3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118110" y="110490"/>
            <a:ext cx="4644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Brainstorm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815830" y="2598420"/>
            <a:ext cx="2159635" cy="3538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</a:rPr>
              <a:t>Will artificial intelligence replace human jobs in the future?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1300" y="569595"/>
            <a:ext cx="40684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/>
              <a:t>Debate topics on future job</a:t>
            </a:r>
            <a:endParaRPr lang="en-US" altLang="zh-CN" sz="4400" b="1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18110" y="2014855"/>
            <a:ext cx="338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preference</a:t>
            </a:r>
            <a:endParaRPr lang="en-US" altLang="zh-CN" sz="3200" b="1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590165" y="2014855"/>
            <a:ext cx="338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content</a:t>
            </a:r>
            <a:endParaRPr lang="en-US" altLang="zh-CN" sz="3200" b="1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339715" y="2014855"/>
            <a:ext cx="338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model</a:t>
            </a:r>
            <a:endParaRPr lang="en-US" altLang="zh-CN" sz="3200" b="1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618095" y="2014855"/>
            <a:ext cx="338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location</a:t>
            </a:r>
            <a:endParaRPr lang="en-US" altLang="zh-CN" sz="3200" b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9815830" y="2014855"/>
            <a:ext cx="3385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subject</a:t>
            </a:r>
            <a:endParaRPr lang="en-US" altLang="zh-CN" sz="3200" b="1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17475" y="2598420"/>
            <a:ext cx="2101850" cy="3538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  <a:sym typeface="+mn-ea"/>
              </a:rPr>
              <a:t>Should we pursue careers based on passion or financial stability?</a:t>
            </a:r>
            <a:endParaRPr lang="en-US" altLang="zh-CN" sz="3200"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2430780" y="2598420"/>
            <a:ext cx="2584450" cy="345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 sz="3200">
                <a:latin typeface="Calibri" panose="020F0502020204030204"/>
                <a:ea typeface="Calibri" panose="020F0502020204030204"/>
                <a:sym typeface="+mn-ea"/>
              </a:rPr>
              <a:t>Should we value technology  or interpersonal communicatio-n?      </a:t>
            </a:r>
            <a:endParaRPr lang="en-US" altLang="zh-CN" sz="3200">
              <a:latin typeface="Calibri" panose="020F0502020204030204"/>
              <a:ea typeface="Calibri" panose="020F0502020204030204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5226685" y="2598420"/>
            <a:ext cx="2237740" cy="3538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  <a:sym typeface="+mn-ea"/>
              </a:rPr>
              <a:t>Will remote work become the mainstream working model in the future?</a:t>
            </a:r>
            <a:endParaRPr lang="en-US" altLang="zh-CN" sz="3200">
              <a:latin typeface="Calibri" panose="020F0502020204030204"/>
              <a:ea typeface="Calibri" panose="020F0502020204030204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618095" y="2598420"/>
            <a:ext cx="2044065" cy="3538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Calibri" panose="020F0502020204030204"/>
                <a:sym typeface="+mn-ea"/>
              </a:rPr>
              <a:t>Should graduates stay in big cities or go back to their hometown?</a:t>
            </a:r>
            <a:endParaRPr lang="en-US" altLang="zh-CN" sz="3200">
              <a:latin typeface="Calibri" panose="020F0502020204030204"/>
              <a:ea typeface="Calibri" panose="020F0502020204030204"/>
              <a:sym typeface="+mn-ea"/>
            </a:endParaRPr>
          </a:p>
        </p:txBody>
      </p:sp>
      <p:pic>
        <p:nvPicPr>
          <p:cNvPr id="18" name="图片 17" descr="b1f8cfd9-8516-4972-806f-50667e26e7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1995" y="0"/>
            <a:ext cx="2580005" cy="206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635" y="4229735"/>
            <a:ext cx="3286125" cy="2628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0560" y="600710"/>
            <a:ext cx="11072495" cy="4030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假定你是李华，校英文报“Big Debate”栏目正面向全校学生征集关于未来职业的辩论话题，请你给栏目编辑写一封邮件，内容包括：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1.推荐辩题；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2.说明理由。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注意：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1.写作词数应为80左右；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2.请按如下格式在答题纸的相应位置作答。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935" y="4741545"/>
            <a:ext cx="9704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3600" b="1" i="1" dirty="0"/>
              <a:t>What’s the </a:t>
            </a:r>
            <a:r>
              <a:rPr lang="en-US" altLang="zh-CN" sz="3600" b="1" i="1" dirty="0">
                <a:solidFill>
                  <a:srgbClr val="FF0000"/>
                </a:solidFill>
              </a:rPr>
              <a:t>writing purpose</a:t>
            </a:r>
            <a:r>
              <a:rPr lang="en-US" altLang="zh-CN" sz="3600" b="1" i="1" dirty="0"/>
              <a:t> of this E-mail?</a:t>
            </a:r>
            <a:endParaRPr lang="en-US" altLang="zh-CN" sz="3600" b="1" i="1" dirty="0"/>
          </a:p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3600" b="1" i="1" dirty="0">
                <a:solidFill>
                  <a:srgbClr val="FF0000"/>
                </a:solidFill>
              </a:rPr>
              <a:t>Who </a:t>
            </a:r>
            <a:r>
              <a:rPr lang="en-US" altLang="zh-CN" sz="3600" b="1" i="1" dirty="0"/>
              <a:t>is the receiver ?</a:t>
            </a:r>
            <a:endParaRPr lang="en-US" altLang="zh-CN" sz="3600" b="1" i="1" dirty="0"/>
          </a:p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3600" b="1" i="1" dirty="0">
                <a:solidFill>
                  <a:srgbClr val="FF0000"/>
                </a:solidFill>
              </a:rPr>
              <a:t>What</a:t>
            </a:r>
            <a:r>
              <a:rPr lang="en-US" altLang="zh-CN" sz="3600" b="1" i="1" dirty="0"/>
              <a:t> should we write ?</a:t>
            </a:r>
            <a:endParaRPr lang="en-US" altLang="zh-CN" sz="3600" b="1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5360035" y="1720850"/>
            <a:ext cx="6529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proposal/recomendation letter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200150" y="2620645"/>
            <a:ext cx="1609090" cy="1270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65770" y="1720850"/>
            <a:ext cx="1628775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00150" y="3060065"/>
            <a:ext cx="1774190" cy="127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04570" y="1978025"/>
            <a:ext cx="990600" cy="642620"/>
          </a:xfrm>
          <a:prstGeom prst="ellipse">
            <a:avLst/>
          </a:prstGeom>
          <a:solidFill>
            <a:schemeClr val="accent2">
              <a:alpha val="44000"/>
            </a:schemeClr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809240" y="1586865"/>
            <a:ext cx="3561715" cy="381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53085" y="110490"/>
            <a:ext cx="4644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latin typeface="MV Boli" panose="02000500030200090000" charset="0"/>
                <a:cs typeface="MV Boli" panose="02000500030200090000" charset="0"/>
              </a:rPr>
              <a:t>Before writing</a:t>
            </a:r>
            <a:endParaRPr lang="en-US" altLang="zh-CN" sz="4000" b="1" i="1">
              <a:latin typeface="MV Boli" panose="02000500030200090000" charset="0"/>
              <a:cs typeface="MV Boli" panose="0200050003020009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6265" y="1905"/>
            <a:ext cx="110343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 algn="l">
              <a:buFont typeface="Wingdings" panose="05000000000000000000" charset="0"/>
              <a:buChar char="ü"/>
            </a:pPr>
            <a:r>
              <a:rPr lang="en-US" altLang="zh-CN" sz="3600" b="1" i="1" dirty="0">
                <a:solidFill>
                  <a:srgbClr val="FF0000"/>
                </a:solidFill>
                <a:sym typeface="+mn-ea"/>
              </a:rPr>
              <a:t>What</a:t>
            </a:r>
            <a:r>
              <a:rPr lang="en-US" altLang="zh-CN" sz="3600" b="1" i="1" dirty="0">
                <a:sym typeface="+mn-ea"/>
              </a:rPr>
              <a:t> should we write and how to arrange them in a</a:t>
            </a:r>
            <a:r>
              <a:rPr lang="en-US" altLang="zh-CN" sz="3600" b="1" i="1" dirty="0">
                <a:solidFill>
                  <a:srgbClr val="FF0000"/>
                </a:solidFill>
                <a:sym typeface="+mn-ea"/>
              </a:rPr>
              <a:t> logical </a:t>
            </a:r>
            <a:r>
              <a:rPr lang="en-US" altLang="zh-CN" sz="3600" b="1" i="1" dirty="0">
                <a:sym typeface="+mn-ea"/>
              </a:rPr>
              <a:t>way?</a:t>
            </a:r>
            <a:endParaRPr lang="en-US" altLang="zh-CN" sz="3600" b="1" i="1" dirty="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3510" y="137223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P1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3510" y="3210560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P2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3510" y="504888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+mn-ea"/>
              </a:rPr>
              <a:t>P3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ym typeface="+mn-ea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783840" y="1372235"/>
            <a:ext cx="504190" cy="1368425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43300" y="1158240"/>
            <a:ext cx="427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self-introduction </a:t>
            </a:r>
            <a:endParaRPr lang="en-US" altLang="zh-CN" sz="3600" b="1"/>
          </a:p>
        </p:txBody>
      </p:sp>
      <p:sp>
        <p:nvSpPr>
          <p:cNvPr id="8" name="文本框 7"/>
          <p:cNvSpPr txBox="1"/>
          <p:nvPr/>
        </p:nvSpPr>
        <p:spPr>
          <a:xfrm>
            <a:off x="3543300" y="2252345"/>
            <a:ext cx="622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writing purpose,debate topic </a:t>
            </a:r>
            <a:endParaRPr lang="en-US" altLang="zh-CN" sz="3600" b="1"/>
          </a:p>
        </p:txBody>
      </p:sp>
      <p:sp>
        <p:nvSpPr>
          <p:cNvPr id="9" name="文本框 8"/>
          <p:cNvSpPr txBox="1"/>
          <p:nvPr/>
        </p:nvSpPr>
        <p:spPr>
          <a:xfrm>
            <a:off x="3023870" y="3295015"/>
            <a:ext cx="5434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reasons of </a:t>
            </a:r>
            <a:endParaRPr lang="en-US" altLang="zh-CN" sz="3600" b="1"/>
          </a:p>
          <a:p>
            <a:r>
              <a:rPr lang="en-US" altLang="zh-CN" sz="3600" b="1"/>
              <a:t>the proposal?</a:t>
            </a:r>
            <a:endParaRPr lang="en-US" altLang="zh-CN" sz="3600" b="1"/>
          </a:p>
        </p:txBody>
      </p:sp>
      <p:sp>
        <p:nvSpPr>
          <p:cNvPr id="11" name="左大括号 10"/>
          <p:cNvSpPr/>
          <p:nvPr/>
        </p:nvSpPr>
        <p:spPr>
          <a:xfrm>
            <a:off x="5843905" y="3132455"/>
            <a:ext cx="504190" cy="1238250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34125" y="289750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general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48095" y="3927475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</a:rPr>
              <a:t>specific 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7954010" y="3630930"/>
            <a:ext cx="504190" cy="1461770"/>
          </a:xfrm>
          <a:prstGeom prst="leftBrac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458200" y="3134360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</a:rPr>
              <a:t>content </a:t>
            </a:r>
            <a:endParaRPr lang="en-US" altLang="zh-CN" sz="3600" b="1">
              <a:solidFill>
                <a:srgbClr val="7030A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58200" y="3858260"/>
            <a:ext cx="260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</a:rPr>
              <a:t>significance</a:t>
            </a:r>
            <a:endParaRPr lang="en-US" altLang="zh-CN" sz="3600" b="1">
              <a:solidFill>
                <a:srgbClr val="0070C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11235" y="4636770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B050"/>
                </a:solidFill>
              </a:rPr>
              <a:t>effect </a:t>
            </a:r>
            <a:endParaRPr lang="en-US" altLang="zh-CN" sz="3600" b="1">
              <a:solidFill>
                <a:srgbClr val="00B0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23870" y="5290820"/>
            <a:ext cx="674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appreciation/anticipation/wish</a:t>
            </a:r>
            <a:endParaRPr lang="en-US" altLang="zh-CN" sz="3600" b="1"/>
          </a:p>
        </p:txBody>
      </p:sp>
      <p:pic>
        <p:nvPicPr>
          <p:cNvPr id="10" name="图片 9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4720" y="5048885"/>
            <a:ext cx="2367280" cy="1893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  <p:bldP spid="9" grpId="0"/>
      <p:bldP spid="11" grpId="0" animBg="1"/>
      <p:bldP spid="12" grpId="0"/>
      <p:bldP spid="14" grpId="0"/>
      <p:bldP spid="15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59080" y="0"/>
            <a:ext cx="45707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During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" y="94932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P1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95" y="2206625"/>
            <a:ext cx="11549380" cy="30619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noAutofit/>
          </a:bodyPr>
          <a:p>
            <a:pPr lvl="0" algn="just" fontAlgn="base">
              <a:buClrTx/>
              <a:buSzTx/>
              <a:buFontTx/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I’m Li Hua,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an enthusiastic reader of your column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Thrilled to learn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that the "Big Debate" section is seeking suggestions/proposals for debate topics concerning future careers,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 would like to take this opportunity to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propose a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timely and thought-provoking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topic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: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Will artificial intelligence replace human jobs in the future?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0775" y="949325"/>
            <a:ext cx="11071225" cy="91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400"/>
              <a:t>self-introduction +</a:t>
            </a:r>
            <a:r>
              <a:rPr lang="en-US" altLang="zh-CN" sz="4400">
                <a:sym typeface="+mn-ea"/>
              </a:rPr>
              <a:t>writing purpose,debate topic </a:t>
            </a:r>
            <a:endParaRPr lang="en-US" altLang="zh-CN" sz="4400"/>
          </a:p>
          <a:p>
            <a:r>
              <a:rPr lang="en-US" altLang="zh-CN" sz="4400"/>
              <a:t> </a:t>
            </a:r>
            <a:endParaRPr lang="en-US" altLang="zh-CN" sz="4400"/>
          </a:p>
        </p:txBody>
      </p:sp>
      <p:sp>
        <p:nvSpPr>
          <p:cNvPr id="5" name="文本框 4"/>
          <p:cNvSpPr txBox="1"/>
          <p:nvPr/>
        </p:nvSpPr>
        <p:spPr>
          <a:xfrm>
            <a:off x="8188325" y="25400"/>
            <a:ext cx="4003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</a:t>
            </a:r>
            <a:r>
              <a:rPr lang="en-US" altLang="zh-CN" sz="3200" b="1"/>
              <a:t> and </a:t>
            </a:r>
            <a:r>
              <a:rPr lang="en-US" altLang="zh-CN" sz="3200" b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Appreciate</a:t>
            </a:r>
            <a:endParaRPr lang="en-US" altLang="zh-CN" sz="3200" b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  <p:pic>
        <p:nvPicPr>
          <p:cNvPr id="6" name="图片 5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0970" y="5345430"/>
            <a:ext cx="1891030" cy="1512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442595" y="0"/>
            <a:ext cx="457073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 i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MV Boli" panose="02000500030200090000" charset="0"/>
                <a:cs typeface="MV Boli" panose="02000500030200090000" charset="0"/>
              </a:rPr>
              <a:t>During writing</a:t>
            </a:r>
            <a:endParaRPr lang="en-US" altLang="zh-CN" sz="4000" b="1" i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latin typeface="MV Boli" panose="02000500030200090000" charset="0"/>
              <a:cs typeface="MV Boli" panose="0200050003020009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" y="949325"/>
            <a:ext cx="26993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P1</a:t>
            </a:r>
            <a:endParaRPr lang="en-US" altLang="zh-CN" sz="60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595" y="2408555"/>
            <a:ext cx="11549380" cy="26708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noAutofit/>
          </a:bodyPr>
          <a:p>
            <a:pPr lvl="0" algn="just" fontAlgn="base">
              <a:buClrTx/>
              <a:buSzTx/>
              <a:buFontTx/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I'm Li Hua,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a passionate reader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of our school's English newspaper,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especially of your column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"Big Debate" .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 can’t wait but propose a timely and thought-provoking debate topic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: Will artificial intelligence replace human jobs in the future?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0775" y="949325"/>
            <a:ext cx="11071225" cy="91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400"/>
              <a:t>self-introduction +</a:t>
            </a:r>
            <a:r>
              <a:rPr lang="en-US" altLang="zh-CN" sz="4400">
                <a:sym typeface="+mn-ea"/>
              </a:rPr>
              <a:t>writing purpose,debate topic </a:t>
            </a:r>
            <a:endParaRPr lang="en-US" altLang="zh-CN" sz="4400"/>
          </a:p>
          <a:p>
            <a:r>
              <a:rPr lang="en-US" altLang="zh-CN" sz="4400"/>
              <a:t> </a:t>
            </a:r>
            <a:endParaRPr lang="en-US" altLang="zh-CN" sz="4400"/>
          </a:p>
        </p:txBody>
      </p:sp>
      <p:pic>
        <p:nvPicPr>
          <p:cNvPr id="6" name="图片 5" descr="b1f8cfd9-8516-4972-806f-50667e26e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700" y="5052060"/>
            <a:ext cx="2258060" cy="18059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88325" y="25400"/>
            <a:ext cx="4003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</a:t>
            </a:r>
            <a:r>
              <a:rPr lang="en-US" altLang="zh-CN" sz="3200" b="1"/>
              <a:t> and </a:t>
            </a:r>
            <a:r>
              <a:rPr lang="en-US" altLang="zh-CN" sz="3200" b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</a:rPr>
              <a:t>Appreciate</a:t>
            </a:r>
            <a:endParaRPr lang="en-US" altLang="zh-CN" sz="3200" b="1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VALUE" val="1903*18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27_1*d*1"/>
  <p:tag name="KSO_WM_TEMPLATE_CATEGORY" val="custom"/>
  <p:tag name="KSO_WM_TEMPLATE_INDEX" val="20231727"/>
  <p:tag name="KSO_WM_UNIT_LAYERLEVEL" val="1"/>
  <p:tag name="KSO_WM_TAG_VERSION" val="3.0"/>
  <p:tag name="KSO_WM_BEAUTIFY_FLAG" val="#wm#"/>
  <p:tag name="KSO_WM_UNIT_USESOURCEFORMAT_APPLY" val="1"/>
  <p:tag name="KSO_WM_UNIT_PICTURE_SUBTYPE" val="b"/>
  <p:tag name="KSO_WM_UNIT_FILL_FORE_SCHEMECOLOR_INDEX" val="5"/>
  <p:tag name="KSO_WM_UNIT_FILL_TYPE" val="1"/>
</p:tagLst>
</file>

<file path=ppt/tags/tag10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11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12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13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14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1727_1*i*1"/>
  <p:tag name="KSO_WM_TEMPLATE_CATEGORY" val="custom"/>
  <p:tag name="KSO_WM_TEMPLATE_INDEX" val="20231727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1727_1*i*2"/>
  <p:tag name="KSO_WM_TEMPLATE_CATEGORY" val="custom"/>
  <p:tag name="KSO_WM_TEMPLATE_INDEX" val="20231727"/>
  <p:tag name="KSO_WM_UNIT_LAYERLEVEL" val="1"/>
  <p:tag name="KSO_WM_TAG_VERSION" val="3.0"/>
  <p:tag name="KSO_WM_UNIT_FILL_FORE_SCHEMECOLOR_INDEX" val="6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SLIDE_ID" val="custom20231727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727"/>
  <p:tag name="KSO_WM_SLIDE_TYPE" val="text"/>
  <p:tag name="KSO_WM_SLIDE_SUBTYPE" val="picTxt"/>
  <p:tag name="KSO_WM_SLIDE_SIZE" val="381.641*348.251"/>
  <p:tag name="KSO_WM_SLIDE_POSITION" val="52.9846*134.933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5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6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7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8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ags/tag9.xml><?xml version="1.0" encoding="utf-8"?>
<p:tagLst xmlns:p="http://schemas.openxmlformats.org/presentationml/2006/main">
  <p:tag name="KSO_WM_DIAGRAM_VIRTUALLY_FRAME" val="{&quot;height&quot;:402.1,&quot;left&quot;:9.25,&quot;top&quot;:158.65,&quot;width&quot;:1030.2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5659</Words>
  <Application>WPS 演示</Application>
  <PresentationFormat>宽屏</PresentationFormat>
  <Paragraphs>182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Cordia New</vt:lpstr>
      <vt:lpstr>黑体</vt:lpstr>
      <vt:lpstr>Wingdings</vt:lpstr>
      <vt:lpstr>MV Boli</vt:lpstr>
      <vt:lpstr>Calibri</vt:lpstr>
      <vt:lpstr>Yu Gothic UI Light</vt:lpstr>
      <vt:lpstr>微软雅黑</vt:lpstr>
      <vt:lpstr>Arial Unicode MS</vt:lpstr>
      <vt:lpstr>HelveticaNeue</vt:lpstr>
      <vt:lpstr>华文新魏</vt:lpstr>
      <vt:lpstr>Segoe Print</vt:lpstr>
      <vt:lpstr>WPS</vt:lpstr>
      <vt:lpstr>PowerPoint 演示文稿</vt:lpstr>
      <vt:lpstr>Propose a Debate Topic on Future job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Wiesen</cp:lastModifiedBy>
  <cp:revision>18</cp:revision>
  <dcterms:created xsi:type="dcterms:W3CDTF">2023-08-09T12:44:00Z</dcterms:created>
  <dcterms:modified xsi:type="dcterms:W3CDTF">2024-12-15T06:35:17Z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2052-10.8.2.6613</vt:lpwstr>
  </property>
</Properties>
</file>