
<file path=[Content_Types].xml><?xml version="1.0" encoding="utf-8"?>
<Types xmlns="http://schemas.openxmlformats.org/package/2006/content-types">
  <Default Extension="jpeg" ContentType="image/jpe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4"/>
  </p:notesMasterIdLst>
  <p:sldIdLst>
    <p:sldId id="302" r:id="rId4"/>
    <p:sldId id="256" r:id="rId5"/>
    <p:sldId id="257" r:id="rId6"/>
    <p:sldId id="258" r:id="rId7"/>
    <p:sldId id="259" r:id="rId8"/>
    <p:sldId id="260" r:id="rId9"/>
    <p:sldId id="261" r:id="rId10"/>
    <p:sldId id="262" r:id="rId11"/>
    <p:sldId id="264" r:id="rId12"/>
    <p:sldId id="263" r:id="rId13"/>
    <p:sldId id="265" r:id="rId14"/>
    <p:sldId id="266" r:id="rId15"/>
    <p:sldId id="267" r:id="rId16"/>
    <p:sldId id="268" r:id="rId17"/>
    <p:sldId id="270" r:id="rId18"/>
    <p:sldId id="271" r:id="rId19"/>
    <p:sldId id="272" r:id="rId20"/>
    <p:sldId id="273" r:id="rId21"/>
    <p:sldId id="274" r:id="rId22"/>
    <p:sldId id="275" r:id="rId23"/>
    <p:sldId id="277" r:id="rId24"/>
    <p:sldId id="276" r:id="rId25"/>
    <p:sldId id="278" r:id="rId26"/>
    <p:sldId id="279" r:id="rId27"/>
    <p:sldId id="281" r:id="rId28"/>
    <p:sldId id="280" r:id="rId29"/>
    <p:sldId id="282" r:id="rId30"/>
    <p:sldId id="269" r:id="rId31"/>
    <p:sldId id="283" r:id="rId32"/>
    <p:sldId id="285" r:id="rId33"/>
    <p:sldId id="284" r:id="rId34"/>
    <p:sldId id="286" r:id="rId35"/>
    <p:sldId id="287" r:id="rId36"/>
    <p:sldId id="288" r:id="rId37"/>
    <p:sldId id="289" r:id="rId38"/>
    <p:sldId id="291" r:id="rId39"/>
    <p:sldId id="290" r:id="rId40"/>
    <p:sldId id="292" r:id="rId41"/>
    <p:sldId id="293" r:id="rId42"/>
    <p:sldId id="294" r:id="rId43"/>
    <p:sldId id="295" r:id="rId45"/>
    <p:sldId id="296" r:id="rId46"/>
    <p:sldId id="297" r:id="rId47"/>
    <p:sldId id="298" r:id="rId48"/>
    <p:sldId id="301"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用户" initials="新" lastIdx="1" clrIdx="0"/>
  <p:cmAuthor id="2" name="Administrator" initials="A" lastIdx="1" clrIdx="1"/>
  <p:cmAuthor id="0" name="微软用户" initials="微软用户" lastIdx="0" clrIdx="0"/>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notesMaster" Target="notesMasters/notes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3T09:26:18.121" idx="1">
    <p:pos x="7511" y="342"/>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2.jpe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a:off x="5904" y="4524"/>
            <a:ext cx="12186096" cy="6853476"/>
          </a:xfrm>
          <a:prstGeom prst="rect">
            <a:avLst/>
          </a:prstGeom>
        </p:spPr>
      </p:pic>
      <p:pic>
        <p:nvPicPr>
          <p:cNvPr id="5124"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5904" y="4524"/>
            <a:ext cx="12186096" cy="6853476"/>
          </a:xfrm>
          <a:prstGeom prst="rect">
            <a:avLst/>
          </a:prstGeom>
        </p:spPr>
      </p:pic>
      <p:pic>
        <p:nvPicPr>
          <p:cNvPr id="5124"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screen">
            <a:extLst>
              <a:ext uri="{BEBA8EAE-BF5A-486C-A8C5-ECC9F3942E4B}">
                <a14:imgProps xmlns:a14="http://schemas.microsoft.com/office/drawing/2010/main">
                  <a14:imgLayer r:embed="rId3">
                    <a14:imgEffect>
                      <a14:artisticBlur radius="100"/>
                    </a14:imgEffect>
                  </a14:imgLayer>
                </a14:imgProps>
              </a:ext>
            </a:extLst>
          </a:blip>
          <a:srcRect l="414" t="861"/>
          <a:stretch>
            <a:fillRect/>
          </a:stretch>
        </p:blipFill>
        <p:spPr>
          <a:xfrm>
            <a:off x="0" y="0"/>
            <a:ext cx="12192000" cy="6858000"/>
          </a:xfrm>
          <a:prstGeom prst="rect">
            <a:avLst/>
          </a:prstGeom>
        </p:spPr>
      </p:pic>
      <p:sp>
        <p:nvSpPr>
          <p:cNvPr id="10" name="矩形 9"/>
          <p:cNvSpPr/>
          <p:nvPr userDrawn="1"/>
        </p:nvSpPr>
        <p:spPr>
          <a:xfrm>
            <a:off x="353148" y="334229"/>
            <a:ext cx="11439459" cy="6217920"/>
          </a:xfrm>
          <a:prstGeom prst="rect">
            <a:avLst/>
          </a:prstGeom>
          <a:solidFill>
            <a:schemeClr val="bg1">
              <a:alpha val="80000"/>
            </a:schemeClr>
          </a:solidFill>
          <a:ln>
            <a:noFill/>
          </a:ln>
          <a:effectLst>
            <a:outerShdw blurRad="635000" dist="508000" dir="2700000" algn="tl"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pic>
        <p:nvPicPr>
          <p:cNvPr id="5124" name="图片 6" descr="logo横版 png"/>
          <p:cNvPicPr>
            <a:picLocks noChangeAspect="1"/>
          </p:cNvPicPr>
          <p:nvPr userDrawn="1"/>
        </p:nvPicPr>
        <p:blipFill>
          <a:blip r:embed="rId4"/>
          <a:stretch>
            <a:fillRect/>
          </a:stretch>
        </p:blipFill>
        <p:spPr>
          <a:xfrm>
            <a:off x="11477625" y="82550"/>
            <a:ext cx="608013" cy="642938"/>
          </a:xfrm>
          <a:prstGeom prst="rect">
            <a:avLst/>
          </a:prstGeom>
          <a:noFill/>
          <a:ln w="9525">
            <a:noFill/>
          </a:ln>
        </p:spPr>
      </p:pic>
    </p:spTree>
  </p:cSld>
  <p:clrMapOvr>
    <a:masterClrMapping/>
  </p:clrMapOvr>
  <p:transition/>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charset="-122"/>
                <a:ea typeface="微软雅黑" panose="020B0503020204020204" charset="-122"/>
              </a:rPr>
              <a:t>行业</a:t>
            </a:r>
            <a:r>
              <a:rPr lang="en-US" altLang="zh-CN" sz="100">
                <a:solidFill>
                  <a:schemeClr val="tx1">
                    <a:alpha val="0"/>
                  </a:schemeClr>
                </a:solidFill>
                <a:latin typeface="微软雅黑" panose="020B0503020204020204" charset="-122"/>
                <a:ea typeface="微软雅黑" panose="020B0503020204020204" charset="-122"/>
              </a:rPr>
              <a:t>PPT</a:t>
            </a:r>
            <a:r>
              <a:rPr lang="zh-CN" altLang="en-US" sz="100">
                <a:solidFill>
                  <a:schemeClr val="tx1">
                    <a:alpha val="0"/>
                  </a:schemeClr>
                </a:solidFill>
                <a:latin typeface="微软雅黑" panose="020B0503020204020204" charset="-122"/>
                <a:ea typeface="微软雅黑" panose="020B0503020204020204" charset="-122"/>
              </a:rPr>
              <a:t>模板</a:t>
            </a:r>
            <a:r>
              <a:rPr lang="en-US" altLang="zh-CN" sz="100">
                <a:solidFill>
                  <a:schemeClr val="tx1">
                    <a:alpha val="0"/>
                  </a:schemeClr>
                </a:solidFill>
                <a:latin typeface="微软雅黑" panose="020B0503020204020204" charset="-122"/>
                <a:ea typeface="微软雅黑" panose="020B0503020204020204" charset="-122"/>
              </a:rPr>
              <a:t>http://www.1ppt.com/hangye/</a:t>
            </a:r>
            <a:endParaRPr lang="en-US" altLang="zh-CN" sz="100">
              <a:solidFill>
                <a:schemeClr val="tx1">
                  <a:alpha val="0"/>
                </a:schemeClr>
              </a:solidFill>
              <a:latin typeface="微软雅黑" panose="020B0503020204020204" charset="-122"/>
              <a:ea typeface="微软雅黑" panose="020B0503020204020204" charset="-122"/>
            </a:endParaRPr>
          </a:p>
        </p:txBody>
      </p:sp>
    </p:spTree>
  </p:cSld>
  <p:clrMapOvr>
    <a:masterClrMapping/>
  </p:clrMapOvr>
  <p:transition/>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extLst>
              <a:ext uri="{BEBA8EAE-BF5A-486C-A8C5-ECC9F3942E4B}">
                <a14:imgProps xmlns:a14="http://schemas.microsoft.com/office/drawing/2010/main">
                  <a14:imgLayer r:embed="rId3">
                    <a14:imgEffect>
                      <a14:artisticBlur radius="100"/>
                    </a14:imgEffect>
                  </a14:imgLayer>
                </a14:imgProps>
              </a:ext>
            </a:extLst>
          </a:blip>
          <a:srcRect l="414" t="861"/>
          <a:stretch>
            <a:fillRect/>
          </a:stretch>
        </p:blipFill>
        <p:spPr>
          <a:xfrm>
            <a:off x="0" y="0"/>
            <a:ext cx="12192000" cy="6858000"/>
          </a:xfrm>
          <a:prstGeom prst="rect">
            <a:avLst/>
          </a:prstGeom>
        </p:spPr>
      </p:pic>
    </p:spTree>
  </p:cSld>
  <p:clrMapOvr>
    <a:masterClrMapping/>
  </p:clrMapOvr>
  <p:transition/>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2.jpe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defRPr>
            </a:lvl1pPr>
          </a:lstStyle>
          <a:p>
            <a:fld id="{F049DEDC-6E83-4B76-AFFE-24813C6D0C62}"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defRPr>
            </a:lvl1pPr>
          </a:lstStyle>
          <a:p>
            <a:fld id="{6154AB44-1ED6-4F6E-A1AE-E0709F443DDB}" type="slidenum">
              <a:rPr lang="zh-CN" altLang="en-US" smtClean="0"/>
            </a:fld>
            <a:endParaRPr lang="zh-CN" altLang="en-US" dirty="0"/>
          </a:p>
        </p:txBody>
      </p:sp>
      <p:pic>
        <p:nvPicPr>
          <p:cNvPr id="5124" name="图片 6" descr="logo横版 png"/>
          <p:cNvPicPr>
            <a:picLocks noChangeAspect="1"/>
          </p:cNvPicPr>
          <p:nvPr userDrawn="1"/>
        </p:nvPicPr>
        <p:blipFill>
          <a:blip r:embed="rId6"/>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hyperlink" Target="https://baike.baidu.com/item/%E6%96%B0%E9%97%BB%E4%BA%8B%E5%AE%9E/8205496?fromModule=lemma_inlink" TargetMode="External"/><Relationship Id="rId3" Type="http://schemas.openxmlformats.org/officeDocument/2006/relationships/hyperlink" Target="https://baike.baidu.com/item/%E6%96%B0%E9%97%BB%E4%BB%B7%E5%80%BC/684597?fromModule=lemma_inlink" TargetMode="External"/><Relationship Id="rId2" Type="http://schemas.openxmlformats.org/officeDocument/2006/relationships/image" Target="../media/image10.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1.jpe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4.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9" Type="http://schemas.openxmlformats.org/officeDocument/2006/relationships/slideLayout" Target="../slideLayouts/slideLayout14.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3" Type="http://schemas.openxmlformats.org/officeDocument/2006/relationships/slideLayout" Target="../slideLayouts/slideLayout14.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0" Type="http://schemas.openxmlformats.org/officeDocument/2006/relationships/slideLayout" Target="../slideLayouts/slideLayout14.xml"/><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0" Type="http://schemas.openxmlformats.org/officeDocument/2006/relationships/slideLayout" Target="../slideLayouts/slideLayout14.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6"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8"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75385" y="252095"/>
            <a:ext cx="10486390" cy="583565"/>
          </a:xfrm>
          <a:prstGeom prst="rect">
            <a:avLst/>
          </a:prstGeom>
        </p:spPr>
        <p:txBody>
          <a:bodyPr wrap="square">
            <a:spAutoFit/>
          </a:bodyPr>
          <a:p>
            <a:pPr marL="0" indent="0" algn="just" defTabSz="266700">
              <a:spcBef>
                <a:spcPct val="0"/>
              </a:spcBef>
              <a:spcAft>
                <a:spcPct val="0"/>
              </a:spcAft>
            </a:pPr>
            <a:r>
              <a:rPr lang="zh-CN" altLang="en-US" sz="3200" b="1">
                <a:latin typeface="宋体" panose="02010600030101010101" pitchFamily="2" charset="-122"/>
                <a:ea typeface="宋体" panose="02010600030101010101" pitchFamily="2" charset="-122"/>
              </a:rPr>
              <a:t>梳理高考真题新闻报道类语篇结构，助力阅读理解</a:t>
            </a:r>
            <a:endParaRPr lang="zh-CN" altLang="en-US" sz="3200" b="1">
              <a:latin typeface="宋体" panose="02010600030101010101" pitchFamily="2" charset="-122"/>
              <a:ea typeface="宋体" panose="02010600030101010101" pitchFamily="2" charset="-122"/>
            </a:endParaRPr>
          </a:p>
        </p:txBody>
      </p:sp>
      <p:sp>
        <p:nvSpPr>
          <p:cNvPr id="26" name="Freeform 23"/>
          <p:cNvSpPr>
            <a:spLocks noEditPoints="1"/>
          </p:cNvSpPr>
          <p:nvPr/>
        </p:nvSpPr>
        <p:spPr bwMode="auto">
          <a:xfrm>
            <a:off x="367989" y="251919"/>
            <a:ext cx="662540" cy="714967"/>
          </a:xfrm>
          <a:custGeom>
            <a:avLst/>
            <a:gdLst>
              <a:gd name="T0" fmla="*/ 539 w 546"/>
              <a:gd name="T1" fmla="*/ 312 h 589"/>
              <a:gd name="T2" fmla="*/ 540 w 546"/>
              <a:gd name="T3" fmla="*/ 257 h 589"/>
              <a:gd name="T4" fmla="*/ 530 w 546"/>
              <a:gd name="T5" fmla="*/ 195 h 589"/>
              <a:gd name="T6" fmla="*/ 467 w 546"/>
              <a:gd name="T7" fmla="*/ 99 h 589"/>
              <a:gd name="T8" fmla="*/ 382 w 546"/>
              <a:gd name="T9" fmla="*/ 49 h 589"/>
              <a:gd name="T10" fmla="*/ 344 w 546"/>
              <a:gd name="T11" fmla="*/ 35 h 589"/>
              <a:gd name="T12" fmla="*/ 320 w 546"/>
              <a:gd name="T13" fmla="*/ 24 h 589"/>
              <a:gd name="T14" fmla="*/ 283 w 546"/>
              <a:gd name="T15" fmla="*/ 9 h 589"/>
              <a:gd name="T16" fmla="*/ 254 w 546"/>
              <a:gd name="T17" fmla="*/ 8 h 589"/>
              <a:gd name="T18" fmla="*/ 104 w 546"/>
              <a:gd name="T19" fmla="*/ 55 h 589"/>
              <a:gd name="T20" fmla="*/ 83 w 546"/>
              <a:gd name="T21" fmla="*/ 62 h 589"/>
              <a:gd name="T22" fmla="*/ 70 w 546"/>
              <a:gd name="T23" fmla="*/ 70 h 589"/>
              <a:gd name="T24" fmla="*/ 50 w 546"/>
              <a:gd name="T25" fmla="*/ 85 h 589"/>
              <a:gd name="T26" fmla="*/ 43 w 546"/>
              <a:gd name="T27" fmla="*/ 78 h 589"/>
              <a:gd name="T28" fmla="*/ 38 w 546"/>
              <a:gd name="T29" fmla="*/ 88 h 589"/>
              <a:gd name="T30" fmla="*/ 65 w 546"/>
              <a:gd name="T31" fmla="*/ 78 h 589"/>
              <a:gd name="T32" fmla="*/ 86 w 546"/>
              <a:gd name="T33" fmla="*/ 70 h 589"/>
              <a:gd name="T34" fmla="*/ 35 w 546"/>
              <a:gd name="T35" fmla="*/ 128 h 589"/>
              <a:gd name="T36" fmla="*/ 31 w 546"/>
              <a:gd name="T37" fmla="*/ 156 h 589"/>
              <a:gd name="T38" fmla="*/ 16 w 546"/>
              <a:gd name="T39" fmla="*/ 202 h 589"/>
              <a:gd name="T40" fmla="*/ 3 w 546"/>
              <a:gd name="T41" fmla="*/ 244 h 589"/>
              <a:gd name="T42" fmla="*/ 22 w 546"/>
              <a:gd name="T43" fmla="*/ 233 h 589"/>
              <a:gd name="T44" fmla="*/ 11 w 546"/>
              <a:gd name="T45" fmla="*/ 295 h 589"/>
              <a:gd name="T46" fmla="*/ 42 w 546"/>
              <a:gd name="T47" fmla="*/ 403 h 589"/>
              <a:gd name="T48" fmla="*/ 97 w 546"/>
              <a:gd name="T49" fmla="*/ 465 h 589"/>
              <a:gd name="T50" fmla="*/ 139 w 546"/>
              <a:gd name="T51" fmla="*/ 508 h 589"/>
              <a:gd name="T52" fmla="*/ 202 w 546"/>
              <a:gd name="T53" fmla="*/ 527 h 589"/>
              <a:gd name="T54" fmla="*/ 245 w 546"/>
              <a:gd name="T55" fmla="*/ 528 h 589"/>
              <a:gd name="T56" fmla="*/ 256 w 546"/>
              <a:gd name="T57" fmla="*/ 526 h 589"/>
              <a:gd name="T58" fmla="*/ 268 w 546"/>
              <a:gd name="T59" fmla="*/ 527 h 589"/>
              <a:gd name="T60" fmla="*/ 288 w 546"/>
              <a:gd name="T61" fmla="*/ 526 h 589"/>
              <a:gd name="T62" fmla="*/ 351 w 546"/>
              <a:gd name="T63" fmla="*/ 515 h 589"/>
              <a:gd name="T64" fmla="*/ 350 w 546"/>
              <a:gd name="T65" fmla="*/ 527 h 589"/>
              <a:gd name="T66" fmla="*/ 314 w 546"/>
              <a:gd name="T67" fmla="*/ 546 h 589"/>
              <a:gd name="T68" fmla="*/ 275 w 546"/>
              <a:gd name="T69" fmla="*/ 558 h 589"/>
              <a:gd name="T70" fmla="*/ 245 w 546"/>
              <a:gd name="T71" fmla="*/ 560 h 589"/>
              <a:gd name="T72" fmla="*/ 221 w 546"/>
              <a:gd name="T73" fmla="*/ 568 h 589"/>
              <a:gd name="T74" fmla="*/ 112 w 546"/>
              <a:gd name="T75" fmla="*/ 545 h 589"/>
              <a:gd name="T76" fmla="*/ 62 w 546"/>
              <a:gd name="T77" fmla="*/ 499 h 589"/>
              <a:gd name="T78" fmla="*/ 41 w 546"/>
              <a:gd name="T79" fmla="*/ 484 h 589"/>
              <a:gd name="T80" fmla="*/ 28 w 546"/>
              <a:gd name="T81" fmla="*/ 479 h 589"/>
              <a:gd name="T82" fmla="*/ 30 w 546"/>
              <a:gd name="T83" fmla="*/ 487 h 589"/>
              <a:gd name="T84" fmla="*/ 49 w 546"/>
              <a:gd name="T85" fmla="*/ 504 h 589"/>
              <a:gd name="T86" fmla="*/ 66 w 546"/>
              <a:gd name="T87" fmla="*/ 517 h 589"/>
              <a:gd name="T88" fmla="*/ 92 w 546"/>
              <a:gd name="T89" fmla="*/ 551 h 589"/>
              <a:gd name="T90" fmla="*/ 94 w 546"/>
              <a:gd name="T91" fmla="*/ 557 h 589"/>
              <a:gd name="T92" fmla="*/ 102 w 546"/>
              <a:gd name="T93" fmla="*/ 560 h 589"/>
              <a:gd name="T94" fmla="*/ 164 w 546"/>
              <a:gd name="T95" fmla="*/ 582 h 589"/>
              <a:gd name="T96" fmla="*/ 274 w 546"/>
              <a:gd name="T97" fmla="*/ 584 h 589"/>
              <a:gd name="T98" fmla="*/ 311 w 546"/>
              <a:gd name="T99" fmla="*/ 567 h 589"/>
              <a:gd name="T100" fmla="*/ 327 w 546"/>
              <a:gd name="T101" fmla="*/ 565 h 589"/>
              <a:gd name="T102" fmla="*/ 358 w 546"/>
              <a:gd name="T103" fmla="*/ 557 h 589"/>
              <a:gd name="T104" fmla="*/ 393 w 546"/>
              <a:gd name="T105" fmla="*/ 535 h 589"/>
              <a:gd name="T106" fmla="*/ 497 w 546"/>
              <a:gd name="T107" fmla="*/ 431 h 589"/>
              <a:gd name="T108" fmla="*/ 34 w 546"/>
              <a:gd name="T109" fmla="*/ 212 h 589"/>
              <a:gd name="T110" fmla="*/ 52 w 546"/>
              <a:gd name="T111" fmla="*/ 168 h 589"/>
              <a:gd name="T112" fmla="*/ 116 w 546"/>
              <a:gd name="T113" fmla="*/ 484 h 589"/>
              <a:gd name="T114" fmla="*/ 141 w 546"/>
              <a:gd name="T115" fmla="*/ 127 h 589"/>
              <a:gd name="T116" fmla="*/ 442 w 546"/>
              <a:gd name="T117" fmla="*/ 424 h 589"/>
              <a:gd name="T118" fmla="*/ 417 w 546"/>
              <a:gd name="T119" fmla="*/ 451 h 589"/>
              <a:gd name="T120" fmla="*/ 445 w 546"/>
              <a:gd name="T121" fmla="*/ 414 h 589"/>
              <a:gd name="T122" fmla="*/ 453 w 546"/>
              <a:gd name="T123" fmla="*/ 40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6" h="589">
                <a:moveTo>
                  <a:pt x="529" y="367"/>
                </a:moveTo>
                <a:cubicBezTo>
                  <a:pt x="530" y="366"/>
                  <a:pt x="527" y="362"/>
                  <a:pt x="530" y="363"/>
                </a:cubicBezTo>
                <a:cubicBezTo>
                  <a:pt x="530" y="351"/>
                  <a:pt x="537" y="343"/>
                  <a:pt x="538" y="331"/>
                </a:cubicBezTo>
                <a:cubicBezTo>
                  <a:pt x="539" y="324"/>
                  <a:pt x="541" y="319"/>
                  <a:pt x="539" y="312"/>
                </a:cubicBezTo>
                <a:cubicBezTo>
                  <a:pt x="542" y="286"/>
                  <a:pt x="542" y="286"/>
                  <a:pt x="542" y="286"/>
                </a:cubicBezTo>
                <a:cubicBezTo>
                  <a:pt x="543" y="286"/>
                  <a:pt x="543" y="286"/>
                  <a:pt x="543" y="286"/>
                </a:cubicBezTo>
                <a:cubicBezTo>
                  <a:pt x="542" y="282"/>
                  <a:pt x="541" y="279"/>
                  <a:pt x="543" y="275"/>
                </a:cubicBezTo>
                <a:cubicBezTo>
                  <a:pt x="538" y="269"/>
                  <a:pt x="546" y="263"/>
                  <a:pt x="540" y="257"/>
                </a:cubicBezTo>
                <a:cubicBezTo>
                  <a:pt x="539" y="248"/>
                  <a:pt x="538" y="239"/>
                  <a:pt x="538" y="229"/>
                </a:cubicBezTo>
                <a:cubicBezTo>
                  <a:pt x="535" y="224"/>
                  <a:pt x="538" y="217"/>
                  <a:pt x="533" y="212"/>
                </a:cubicBezTo>
                <a:cubicBezTo>
                  <a:pt x="536" y="206"/>
                  <a:pt x="530" y="202"/>
                  <a:pt x="531" y="195"/>
                </a:cubicBezTo>
                <a:cubicBezTo>
                  <a:pt x="530" y="195"/>
                  <a:pt x="530" y="195"/>
                  <a:pt x="530" y="195"/>
                </a:cubicBezTo>
                <a:cubicBezTo>
                  <a:pt x="526" y="182"/>
                  <a:pt x="517" y="168"/>
                  <a:pt x="512" y="155"/>
                </a:cubicBezTo>
                <a:cubicBezTo>
                  <a:pt x="504" y="145"/>
                  <a:pt x="497" y="130"/>
                  <a:pt x="489" y="126"/>
                </a:cubicBezTo>
                <a:cubicBezTo>
                  <a:pt x="484" y="116"/>
                  <a:pt x="476" y="108"/>
                  <a:pt x="467" y="100"/>
                </a:cubicBezTo>
                <a:cubicBezTo>
                  <a:pt x="467" y="99"/>
                  <a:pt x="467" y="99"/>
                  <a:pt x="467" y="99"/>
                </a:cubicBezTo>
                <a:cubicBezTo>
                  <a:pt x="465" y="97"/>
                  <a:pt x="460" y="98"/>
                  <a:pt x="460" y="93"/>
                </a:cubicBezTo>
                <a:cubicBezTo>
                  <a:pt x="456" y="94"/>
                  <a:pt x="454" y="90"/>
                  <a:pt x="451" y="87"/>
                </a:cubicBezTo>
                <a:cubicBezTo>
                  <a:pt x="439" y="82"/>
                  <a:pt x="429" y="70"/>
                  <a:pt x="416" y="65"/>
                </a:cubicBezTo>
                <a:cubicBezTo>
                  <a:pt x="406" y="53"/>
                  <a:pt x="391" y="60"/>
                  <a:pt x="382" y="49"/>
                </a:cubicBezTo>
                <a:cubicBezTo>
                  <a:pt x="373" y="46"/>
                  <a:pt x="365" y="40"/>
                  <a:pt x="357" y="36"/>
                </a:cubicBezTo>
                <a:cubicBezTo>
                  <a:pt x="353" y="31"/>
                  <a:pt x="345" y="31"/>
                  <a:pt x="339" y="28"/>
                </a:cubicBezTo>
                <a:cubicBezTo>
                  <a:pt x="339" y="34"/>
                  <a:pt x="331" y="25"/>
                  <a:pt x="332" y="28"/>
                </a:cubicBezTo>
                <a:cubicBezTo>
                  <a:pt x="336" y="30"/>
                  <a:pt x="344" y="32"/>
                  <a:pt x="344" y="35"/>
                </a:cubicBezTo>
                <a:cubicBezTo>
                  <a:pt x="335" y="36"/>
                  <a:pt x="335" y="36"/>
                  <a:pt x="335" y="36"/>
                </a:cubicBezTo>
                <a:cubicBezTo>
                  <a:pt x="326" y="34"/>
                  <a:pt x="328" y="25"/>
                  <a:pt x="324" y="22"/>
                </a:cubicBezTo>
                <a:cubicBezTo>
                  <a:pt x="322" y="26"/>
                  <a:pt x="322" y="26"/>
                  <a:pt x="322" y="26"/>
                </a:cubicBezTo>
                <a:cubicBezTo>
                  <a:pt x="320" y="24"/>
                  <a:pt x="320" y="24"/>
                  <a:pt x="320" y="24"/>
                </a:cubicBezTo>
                <a:cubicBezTo>
                  <a:pt x="318" y="20"/>
                  <a:pt x="318" y="22"/>
                  <a:pt x="314" y="21"/>
                </a:cubicBezTo>
                <a:cubicBezTo>
                  <a:pt x="307" y="17"/>
                  <a:pt x="299" y="18"/>
                  <a:pt x="294" y="12"/>
                </a:cubicBezTo>
                <a:cubicBezTo>
                  <a:pt x="292" y="15"/>
                  <a:pt x="290" y="8"/>
                  <a:pt x="289" y="13"/>
                </a:cubicBezTo>
                <a:cubicBezTo>
                  <a:pt x="285" y="15"/>
                  <a:pt x="286" y="10"/>
                  <a:pt x="283" y="9"/>
                </a:cubicBezTo>
                <a:cubicBezTo>
                  <a:pt x="283" y="10"/>
                  <a:pt x="283" y="10"/>
                  <a:pt x="283" y="10"/>
                </a:cubicBezTo>
                <a:cubicBezTo>
                  <a:pt x="282" y="13"/>
                  <a:pt x="278" y="11"/>
                  <a:pt x="276" y="10"/>
                </a:cubicBezTo>
                <a:cubicBezTo>
                  <a:pt x="278" y="9"/>
                  <a:pt x="278" y="7"/>
                  <a:pt x="278" y="5"/>
                </a:cubicBezTo>
                <a:cubicBezTo>
                  <a:pt x="269" y="8"/>
                  <a:pt x="261" y="0"/>
                  <a:pt x="254" y="8"/>
                </a:cubicBezTo>
                <a:cubicBezTo>
                  <a:pt x="239" y="2"/>
                  <a:pt x="227" y="7"/>
                  <a:pt x="213" y="9"/>
                </a:cubicBezTo>
                <a:cubicBezTo>
                  <a:pt x="206" y="10"/>
                  <a:pt x="196" y="9"/>
                  <a:pt x="192" y="15"/>
                </a:cubicBezTo>
                <a:cubicBezTo>
                  <a:pt x="178" y="12"/>
                  <a:pt x="168" y="24"/>
                  <a:pt x="153" y="27"/>
                </a:cubicBezTo>
                <a:cubicBezTo>
                  <a:pt x="138" y="37"/>
                  <a:pt x="120" y="45"/>
                  <a:pt x="104" y="55"/>
                </a:cubicBezTo>
                <a:cubicBezTo>
                  <a:pt x="103" y="56"/>
                  <a:pt x="105" y="61"/>
                  <a:pt x="101" y="59"/>
                </a:cubicBezTo>
                <a:cubicBezTo>
                  <a:pt x="99" y="58"/>
                  <a:pt x="99" y="57"/>
                  <a:pt x="99" y="55"/>
                </a:cubicBezTo>
                <a:cubicBezTo>
                  <a:pt x="95" y="58"/>
                  <a:pt x="87" y="58"/>
                  <a:pt x="85" y="64"/>
                </a:cubicBezTo>
                <a:cubicBezTo>
                  <a:pt x="83" y="62"/>
                  <a:pt x="83" y="62"/>
                  <a:pt x="83" y="62"/>
                </a:cubicBezTo>
                <a:cubicBezTo>
                  <a:pt x="84" y="61"/>
                  <a:pt x="84" y="61"/>
                  <a:pt x="84" y="61"/>
                </a:cubicBezTo>
                <a:cubicBezTo>
                  <a:pt x="82" y="59"/>
                  <a:pt x="82" y="59"/>
                  <a:pt x="82" y="59"/>
                </a:cubicBezTo>
                <a:cubicBezTo>
                  <a:pt x="80" y="61"/>
                  <a:pt x="80" y="61"/>
                  <a:pt x="80" y="61"/>
                </a:cubicBezTo>
                <a:cubicBezTo>
                  <a:pt x="77" y="61"/>
                  <a:pt x="71" y="66"/>
                  <a:pt x="70" y="70"/>
                </a:cubicBezTo>
                <a:cubicBezTo>
                  <a:pt x="68" y="68"/>
                  <a:pt x="68" y="68"/>
                  <a:pt x="68" y="68"/>
                </a:cubicBezTo>
                <a:cubicBezTo>
                  <a:pt x="67" y="67"/>
                  <a:pt x="68" y="67"/>
                  <a:pt x="69" y="66"/>
                </a:cubicBezTo>
                <a:cubicBezTo>
                  <a:pt x="63" y="67"/>
                  <a:pt x="64" y="73"/>
                  <a:pt x="57" y="71"/>
                </a:cubicBezTo>
                <a:cubicBezTo>
                  <a:pt x="65" y="77"/>
                  <a:pt x="53" y="83"/>
                  <a:pt x="50" y="85"/>
                </a:cubicBezTo>
                <a:cubicBezTo>
                  <a:pt x="51" y="81"/>
                  <a:pt x="49" y="79"/>
                  <a:pt x="53" y="76"/>
                </a:cubicBezTo>
                <a:cubicBezTo>
                  <a:pt x="52" y="76"/>
                  <a:pt x="52" y="76"/>
                  <a:pt x="52" y="76"/>
                </a:cubicBezTo>
                <a:cubicBezTo>
                  <a:pt x="49" y="75"/>
                  <a:pt x="47" y="80"/>
                  <a:pt x="44" y="81"/>
                </a:cubicBezTo>
                <a:cubicBezTo>
                  <a:pt x="43" y="78"/>
                  <a:pt x="43" y="78"/>
                  <a:pt x="43" y="78"/>
                </a:cubicBezTo>
                <a:cubicBezTo>
                  <a:pt x="37" y="86"/>
                  <a:pt x="37" y="86"/>
                  <a:pt x="37" y="86"/>
                </a:cubicBezTo>
                <a:cubicBezTo>
                  <a:pt x="35" y="84"/>
                  <a:pt x="35" y="84"/>
                  <a:pt x="35" y="84"/>
                </a:cubicBezTo>
                <a:cubicBezTo>
                  <a:pt x="30" y="90"/>
                  <a:pt x="30" y="90"/>
                  <a:pt x="30" y="90"/>
                </a:cubicBezTo>
                <a:cubicBezTo>
                  <a:pt x="33" y="92"/>
                  <a:pt x="36" y="90"/>
                  <a:pt x="38" y="88"/>
                </a:cubicBezTo>
                <a:cubicBezTo>
                  <a:pt x="39" y="82"/>
                  <a:pt x="44" y="86"/>
                  <a:pt x="47" y="85"/>
                </a:cubicBezTo>
                <a:cubicBezTo>
                  <a:pt x="49" y="95"/>
                  <a:pt x="35" y="92"/>
                  <a:pt x="37" y="100"/>
                </a:cubicBezTo>
                <a:cubicBezTo>
                  <a:pt x="43" y="98"/>
                  <a:pt x="46" y="86"/>
                  <a:pt x="55" y="89"/>
                </a:cubicBezTo>
                <a:cubicBezTo>
                  <a:pt x="53" y="83"/>
                  <a:pt x="63" y="81"/>
                  <a:pt x="65" y="78"/>
                </a:cubicBezTo>
                <a:cubicBezTo>
                  <a:pt x="67" y="69"/>
                  <a:pt x="78" y="70"/>
                  <a:pt x="82" y="65"/>
                </a:cubicBezTo>
                <a:cubicBezTo>
                  <a:pt x="85" y="65"/>
                  <a:pt x="89" y="61"/>
                  <a:pt x="91" y="65"/>
                </a:cubicBezTo>
                <a:cubicBezTo>
                  <a:pt x="89" y="66"/>
                  <a:pt x="85" y="69"/>
                  <a:pt x="82" y="68"/>
                </a:cubicBezTo>
                <a:cubicBezTo>
                  <a:pt x="81" y="71"/>
                  <a:pt x="85" y="68"/>
                  <a:pt x="86" y="70"/>
                </a:cubicBezTo>
                <a:cubicBezTo>
                  <a:pt x="75" y="82"/>
                  <a:pt x="63" y="95"/>
                  <a:pt x="51" y="104"/>
                </a:cubicBezTo>
                <a:cubicBezTo>
                  <a:pt x="50" y="108"/>
                  <a:pt x="51" y="115"/>
                  <a:pt x="45" y="114"/>
                </a:cubicBezTo>
                <a:cubicBezTo>
                  <a:pt x="47" y="116"/>
                  <a:pt x="47" y="117"/>
                  <a:pt x="44" y="119"/>
                </a:cubicBezTo>
                <a:cubicBezTo>
                  <a:pt x="41" y="122"/>
                  <a:pt x="34" y="124"/>
                  <a:pt x="35" y="128"/>
                </a:cubicBezTo>
                <a:cubicBezTo>
                  <a:pt x="39" y="129"/>
                  <a:pt x="37" y="125"/>
                  <a:pt x="40" y="123"/>
                </a:cubicBezTo>
                <a:cubicBezTo>
                  <a:pt x="42" y="129"/>
                  <a:pt x="40" y="136"/>
                  <a:pt x="38" y="142"/>
                </a:cubicBezTo>
                <a:cubicBezTo>
                  <a:pt x="34" y="141"/>
                  <a:pt x="37" y="150"/>
                  <a:pt x="32" y="147"/>
                </a:cubicBezTo>
                <a:cubicBezTo>
                  <a:pt x="34" y="150"/>
                  <a:pt x="34" y="154"/>
                  <a:pt x="31" y="156"/>
                </a:cubicBezTo>
                <a:cubicBezTo>
                  <a:pt x="28" y="155"/>
                  <a:pt x="31" y="152"/>
                  <a:pt x="30" y="152"/>
                </a:cubicBezTo>
                <a:cubicBezTo>
                  <a:pt x="22" y="160"/>
                  <a:pt x="35" y="165"/>
                  <a:pt x="34" y="171"/>
                </a:cubicBezTo>
                <a:cubicBezTo>
                  <a:pt x="33" y="183"/>
                  <a:pt x="25" y="193"/>
                  <a:pt x="18" y="205"/>
                </a:cubicBezTo>
                <a:cubicBezTo>
                  <a:pt x="16" y="202"/>
                  <a:pt x="16" y="202"/>
                  <a:pt x="16" y="202"/>
                </a:cubicBezTo>
                <a:cubicBezTo>
                  <a:pt x="11" y="206"/>
                  <a:pt x="11" y="206"/>
                  <a:pt x="11" y="206"/>
                </a:cubicBezTo>
                <a:cubicBezTo>
                  <a:pt x="10" y="216"/>
                  <a:pt x="4" y="226"/>
                  <a:pt x="2" y="235"/>
                </a:cubicBezTo>
                <a:cubicBezTo>
                  <a:pt x="1" y="235"/>
                  <a:pt x="1" y="235"/>
                  <a:pt x="1" y="235"/>
                </a:cubicBezTo>
                <a:cubicBezTo>
                  <a:pt x="0" y="239"/>
                  <a:pt x="1" y="241"/>
                  <a:pt x="3" y="244"/>
                </a:cubicBezTo>
                <a:cubicBezTo>
                  <a:pt x="5" y="234"/>
                  <a:pt x="8" y="222"/>
                  <a:pt x="15" y="214"/>
                </a:cubicBezTo>
                <a:cubicBezTo>
                  <a:pt x="16" y="216"/>
                  <a:pt x="14" y="219"/>
                  <a:pt x="17" y="221"/>
                </a:cubicBezTo>
                <a:cubicBezTo>
                  <a:pt x="27" y="226"/>
                  <a:pt x="23" y="212"/>
                  <a:pt x="28" y="207"/>
                </a:cubicBezTo>
                <a:cubicBezTo>
                  <a:pt x="28" y="216"/>
                  <a:pt x="25" y="226"/>
                  <a:pt x="22" y="233"/>
                </a:cubicBezTo>
                <a:cubicBezTo>
                  <a:pt x="25" y="249"/>
                  <a:pt x="9" y="261"/>
                  <a:pt x="16" y="278"/>
                </a:cubicBezTo>
                <a:cubicBezTo>
                  <a:pt x="13" y="283"/>
                  <a:pt x="14" y="294"/>
                  <a:pt x="9" y="297"/>
                </a:cubicBezTo>
                <a:cubicBezTo>
                  <a:pt x="11" y="297"/>
                  <a:pt x="11" y="297"/>
                  <a:pt x="11" y="297"/>
                </a:cubicBezTo>
                <a:cubicBezTo>
                  <a:pt x="10" y="296"/>
                  <a:pt x="11" y="296"/>
                  <a:pt x="11" y="295"/>
                </a:cubicBezTo>
                <a:cubicBezTo>
                  <a:pt x="16" y="297"/>
                  <a:pt x="11" y="300"/>
                  <a:pt x="12" y="302"/>
                </a:cubicBezTo>
                <a:cubicBezTo>
                  <a:pt x="16" y="310"/>
                  <a:pt x="15" y="318"/>
                  <a:pt x="17" y="325"/>
                </a:cubicBezTo>
                <a:cubicBezTo>
                  <a:pt x="13" y="333"/>
                  <a:pt x="23" y="343"/>
                  <a:pt x="21" y="352"/>
                </a:cubicBezTo>
                <a:cubicBezTo>
                  <a:pt x="23" y="372"/>
                  <a:pt x="34" y="386"/>
                  <a:pt x="42" y="403"/>
                </a:cubicBezTo>
                <a:cubicBezTo>
                  <a:pt x="48" y="409"/>
                  <a:pt x="53" y="419"/>
                  <a:pt x="59" y="424"/>
                </a:cubicBezTo>
                <a:cubicBezTo>
                  <a:pt x="64" y="436"/>
                  <a:pt x="74" y="442"/>
                  <a:pt x="82" y="452"/>
                </a:cubicBezTo>
                <a:cubicBezTo>
                  <a:pt x="86" y="451"/>
                  <a:pt x="90" y="455"/>
                  <a:pt x="88" y="458"/>
                </a:cubicBezTo>
                <a:cubicBezTo>
                  <a:pt x="94" y="457"/>
                  <a:pt x="93" y="464"/>
                  <a:pt x="97" y="465"/>
                </a:cubicBezTo>
                <a:cubicBezTo>
                  <a:pt x="98" y="464"/>
                  <a:pt x="98" y="464"/>
                  <a:pt x="98" y="464"/>
                </a:cubicBezTo>
                <a:cubicBezTo>
                  <a:pt x="102" y="469"/>
                  <a:pt x="104" y="474"/>
                  <a:pt x="109" y="477"/>
                </a:cubicBezTo>
                <a:cubicBezTo>
                  <a:pt x="105" y="480"/>
                  <a:pt x="105" y="480"/>
                  <a:pt x="105" y="480"/>
                </a:cubicBezTo>
                <a:cubicBezTo>
                  <a:pt x="101" y="500"/>
                  <a:pt x="126" y="499"/>
                  <a:pt x="139" y="508"/>
                </a:cubicBezTo>
                <a:cubicBezTo>
                  <a:pt x="139" y="505"/>
                  <a:pt x="139" y="505"/>
                  <a:pt x="139" y="505"/>
                </a:cubicBezTo>
                <a:cubicBezTo>
                  <a:pt x="142" y="506"/>
                  <a:pt x="141" y="510"/>
                  <a:pt x="144" y="510"/>
                </a:cubicBezTo>
                <a:cubicBezTo>
                  <a:pt x="155" y="517"/>
                  <a:pt x="169" y="522"/>
                  <a:pt x="182" y="523"/>
                </a:cubicBezTo>
                <a:cubicBezTo>
                  <a:pt x="188" y="528"/>
                  <a:pt x="195" y="524"/>
                  <a:pt x="202" y="527"/>
                </a:cubicBezTo>
                <a:cubicBezTo>
                  <a:pt x="199" y="529"/>
                  <a:pt x="199" y="529"/>
                  <a:pt x="199" y="529"/>
                </a:cubicBezTo>
                <a:cubicBezTo>
                  <a:pt x="204" y="531"/>
                  <a:pt x="204" y="531"/>
                  <a:pt x="204" y="531"/>
                </a:cubicBezTo>
                <a:cubicBezTo>
                  <a:pt x="205" y="527"/>
                  <a:pt x="205" y="527"/>
                  <a:pt x="205" y="527"/>
                </a:cubicBezTo>
                <a:cubicBezTo>
                  <a:pt x="218" y="531"/>
                  <a:pt x="230" y="527"/>
                  <a:pt x="245" y="528"/>
                </a:cubicBezTo>
                <a:cubicBezTo>
                  <a:pt x="245" y="531"/>
                  <a:pt x="249" y="531"/>
                  <a:pt x="250" y="531"/>
                </a:cubicBezTo>
                <a:cubicBezTo>
                  <a:pt x="250" y="530"/>
                  <a:pt x="250" y="530"/>
                  <a:pt x="250" y="530"/>
                </a:cubicBezTo>
                <a:cubicBezTo>
                  <a:pt x="249" y="530"/>
                  <a:pt x="248" y="530"/>
                  <a:pt x="247" y="529"/>
                </a:cubicBezTo>
                <a:cubicBezTo>
                  <a:pt x="249" y="528"/>
                  <a:pt x="253" y="527"/>
                  <a:pt x="256" y="526"/>
                </a:cubicBezTo>
                <a:cubicBezTo>
                  <a:pt x="261" y="529"/>
                  <a:pt x="254" y="532"/>
                  <a:pt x="257" y="535"/>
                </a:cubicBezTo>
                <a:cubicBezTo>
                  <a:pt x="256" y="530"/>
                  <a:pt x="262" y="530"/>
                  <a:pt x="265" y="528"/>
                </a:cubicBezTo>
                <a:cubicBezTo>
                  <a:pt x="266" y="527"/>
                  <a:pt x="264" y="525"/>
                  <a:pt x="267" y="526"/>
                </a:cubicBezTo>
                <a:cubicBezTo>
                  <a:pt x="268" y="526"/>
                  <a:pt x="268" y="527"/>
                  <a:pt x="268" y="527"/>
                </a:cubicBezTo>
                <a:cubicBezTo>
                  <a:pt x="276" y="528"/>
                  <a:pt x="276" y="528"/>
                  <a:pt x="276" y="528"/>
                </a:cubicBezTo>
                <a:cubicBezTo>
                  <a:pt x="276" y="530"/>
                  <a:pt x="276" y="530"/>
                  <a:pt x="276" y="530"/>
                </a:cubicBezTo>
                <a:cubicBezTo>
                  <a:pt x="276" y="528"/>
                  <a:pt x="278" y="527"/>
                  <a:pt x="280" y="527"/>
                </a:cubicBezTo>
                <a:cubicBezTo>
                  <a:pt x="283" y="528"/>
                  <a:pt x="287" y="530"/>
                  <a:pt x="288" y="526"/>
                </a:cubicBezTo>
                <a:cubicBezTo>
                  <a:pt x="304" y="527"/>
                  <a:pt x="316" y="514"/>
                  <a:pt x="331" y="511"/>
                </a:cubicBezTo>
                <a:cubicBezTo>
                  <a:pt x="335" y="509"/>
                  <a:pt x="338" y="513"/>
                  <a:pt x="341" y="509"/>
                </a:cubicBezTo>
                <a:cubicBezTo>
                  <a:pt x="341" y="511"/>
                  <a:pt x="344" y="514"/>
                  <a:pt x="341" y="515"/>
                </a:cubicBezTo>
                <a:cubicBezTo>
                  <a:pt x="345" y="520"/>
                  <a:pt x="348" y="510"/>
                  <a:pt x="351" y="515"/>
                </a:cubicBezTo>
                <a:cubicBezTo>
                  <a:pt x="351" y="520"/>
                  <a:pt x="345" y="519"/>
                  <a:pt x="342" y="521"/>
                </a:cubicBezTo>
                <a:cubicBezTo>
                  <a:pt x="342" y="523"/>
                  <a:pt x="343" y="524"/>
                  <a:pt x="344" y="525"/>
                </a:cubicBezTo>
                <a:cubicBezTo>
                  <a:pt x="345" y="524"/>
                  <a:pt x="345" y="524"/>
                  <a:pt x="345" y="524"/>
                </a:cubicBezTo>
                <a:cubicBezTo>
                  <a:pt x="347" y="523"/>
                  <a:pt x="350" y="525"/>
                  <a:pt x="350" y="527"/>
                </a:cubicBezTo>
                <a:cubicBezTo>
                  <a:pt x="348" y="530"/>
                  <a:pt x="344" y="531"/>
                  <a:pt x="341" y="531"/>
                </a:cubicBezTo>
                <a:cubicBezTo>
                  <a:pt x="339" y="533"/>
                  <a:pt x="332" y="536"/>
                  <a:pt x="333" y="540"/>
                </a:cubicBezTo>
                <a:cubicBezTo>
                  <a:pt x="328" y="538"/>
                  <a:pt x="328" y="545"/>
                  <a:pt x="324" y="543"/>
                </a:cubicBezTo>
                <a:cubicBezTo>
                  <a:pt x="322" y="548"/>
                  <a:pt x="318" y="547"/>
                  <a:pt x="314" y="546"/>
                </a:cubicBezTo>
                <a:cubicBezTo>
                  <a:pt x="309" y="546"/>
                  <a:pt x="309" y="549"/>
                  <a:pt x="307" y="552"/>
                </a:cubicBezTo>
                <a:cubicBezTo>
                  <a:pt x="300" y="548"/>
                  <a:pt x="296" y="555"/>
                  <a:pt x="290" y="555"/>
                </a:cubicBezTo>
                <a:cubicBezTo>
                  <a:pt x="287" y="555"/>
                  <a:pt x="283" y="556"/>
                  <a:pt x="283" y="552"/>
                </a:cubicBezTo>
                <a:cubicBezTo>
                  <a:pt x="280" y="553"/>
                  <a:pt x="279" y="563"/>
                  <a:pt x="275" y="558"/>
                </a:cubicBezTo>
                <a:cubicBezTo>
                  <a:pt x="273" y="565"/>
                  <a:pt x="270" y="555"/>
                  <a:pt x="266" y="558"/>
                </a:cubicBezTo>
                <a:cubicBezTo>
                  <a:pt x="266" y="560"/>
                  <a:pt x="266" y="560"/>
                  <a:pt x="266" y="560"/>
                </a:cubicBezTo>
                <a:cubicBezTo>
                  <a:pt x="260" y="559"/>
                  <a:pt x="256" y="564"/>
                  <a:pt x="250" y="565"/>
                </a:cubicBezTo>
                <a:cubicBezTo>
                  <a:pt x="251" y="561"/>
                  <a:pt x="248" y="560"/>
                  <a:pt x="245" y="560"/>
                </a:cubicBezTo>
                <a:cubicBezTo>
                  <a:pt x="248" y="560"/>
                  <a:pt x="249" y="565"/>
                  <a:pt x="247" y="567"/>
                </a:cubicBezTo>
                <a:cubicBezTo>
                  <a:pt x="241" y="570"/>
                  <a:pt x="244" y="562"/>
                  <a:pt x="239" y="563"/>
                </a:cubicBezTo>
                <a:cubicBezTo>
                  <a:pt x="234" y="564"/>
                  <a:pt x="238" y="567"/>
                  <a:pt x="234" y="568"/>
                </a:cubicBezTo>
                <a:cubicBezTo>
                  <a:pt x="230" y="569"/>
                  <a:pt x="224" y="573"/>
                  <a:pt x="221" y="568"/>
                </a:cubicBezTo>
                <a:cubicBezTo>
                  <a:pt x="219" y="567"/>
                  <a:pt x="216" y="567"/>
                  <a:pt x="216" y="570"/>
                </a:cubicBezTo>
                <a:cubicBezTo>
                  <a:pt x="187" y="569"/>
                  <a:pt x="157" y="560"/>
                  <a:pt x="129" y="551"/>
                </a:cubicBezTo>
                <a:cubicBezTo>
                  <a:pt x="124" y="549"/>
                  <a:pt x="118" y="544"/>
                  <a:pt x="113" y="547"/>
                </a:cubicBezTo>
                <a:cubicBezTo>
                  <a:pt x="112" y="545"/>
                  <a:pt x="112" y="545"/>
                  <a:pt x="112" y="545"/>
                </a:cubicBezTo>
                <a:cubicBezTo>
                  <a:pt x="104" y="538"/>
                  <a:pt x="90" y="534"/>
                  <a:pt x="82" y="526"/>
                </a:cubicBezTo>
                <a:cubicBezTo>
                  <a:pt x="72" y="526"/>
                  <a:pt x="77" y="517"/>
                  <a:pt x="67" y="518"/>
                </a:cubicBezTo>
                <a:cubicBezTo>
                  <a:pt x="67" y="510"/>
                  <a:pt x="55" y="509"/>
                  <a:pt x="51" y="501"/>
                </a:cubicBezTo>
                <a:cubicBezTo>
                  <a:pt x="55" y="496"/>
                  <a:pt x="60" y="509"/>
                  <a:pt x="62" y="499"/>
                </a:cubicBezTo>
                <a:cubicBezTo>
                  <a:pt x="60" y="493"/>
                  <a:pt x="55" y="501"/>
                  <a:pt x="53" y="495"/>
                </a:cubicBezTo>
                <a:cubicBezTo>
                  <a:pt x="52" y="493"/>
                  <a:pt x="50" y="490"/>
                  <a:pt x="51" y="488"/>
                </a:cubicBezTo>
                <a:cubicBezTo>
                  <a:pt x="51" y="486"/>
                  <a:pt x="49" y="490"/>
                  <a:pt x="49" y="486"/>
                </a:cubicBezTo>
                <a:cubicBezTo>
                  <a:pt x="46" y="489"/>
                  <a:pt x="42" y="488"/>
                  <a:pt x="41" y="484"/>
                </a:cubicBezTo>
                <a:cubicBezTo>
                  <a:pt x="32" y="482"/>
                  <a:pt x="32" y="464"/>
                  <a:pt x="20" y="469"/>
                </a:cubicBezTo>
                <a:cubicBezTo>
                  <a:pt x="18" y="470"/>
                  <a:pt x="16" y="472"/>
                  <a:pt x="16" y="474"/>
                </a:cubicBezTo>
                <a:cubicBezTo>
                  <a:pt x="17" y="479"/>
                  <a:pt x="17" y="472"/>
                  <a:pt x="19" y="473"/>
                </a:cubicBezTo>
                <a:cubicBezTo>
                  <a:pt x="20" y="478"/>
                  <a:pt x="23" y="482"/>
                  <a:pt x="28" y="479"/>
                </a:cubicBezTo>
                <a:cubicBezTo>
                  <a:pt x="28" y="486"/>
                  <a:pt x="28" y="486"/>
                  <a:pt x="28" y="486"/>
                </a:cubicBezTo>
                <a:cubicBezTo>
                  <a:pt x="28" y="487"/>
                  <a:pt x="27" y="487"/>
                  <a:pt x="27" y="486"/>
                </a:cubicBezTo>
                <a:cubicBezTo>
                  <a:pt x="29" y="488"/>
                  <a:pt x="29" y="488"/>
                  <a:pt x="29" y="488"/>
                </a:cubicBezTo>
                <a:cubicBezTo>
                  <a:pt x="30" y="487"/>
                  <a:pt x="30" y="487"/>
                  <a:pt x="30" y="487"/>
                </a:cubicBezTo>
                <a:cubicBezTo>
                  <a:pt x="32" y="489"/>
                  <a:pt x="32" y="489"/>
                  <a:pt x="32" y="489"/>
                </a:cubicBezTo>
                <a:cubicBezTo>
                  <a:pt x="31" y="490"/>
                  <a:pt x="31" y="490"/>
                  <a:pt x="31" y="490"/>
                </a:cubicBezTo>
                <a:cubicBezTo>
                  <a:pt x="34" y="502"/>
                  <a:pt x="44" y="495"/>
                  <a:pt x="50" y="503"/>
                </a:cubicBezTo>
                <a:cubicBezTo>
                  <a:pt x="49" y="504"/>
                  <a:pt x="49" y="504"/>
                  <a:pt x="49" y="504"/>
                </a:cubicBezTo>
                <a:cubicBezTo>
                  <a:pt x="48" y="504"/>
                  <a:pt x="47" y="505"/>
                  <a:pt x="46" y="503"/>
                </a:cubicBezTo>
                <a:cubicBezTo>
                  <a:pt x="46" y="510"/>
                  <a:pt x="56" y="508"/>
                  <a:pt x="58" y="513"/>
                </a:cubicBezTo>
                <a:cubicBezTo>
                  <a:pt x="57" y="515"/>
                  <a:pt x="57" y="515"/>
                  <a:pt x="57" y="515"/>
                </a:cubicBezTo>
                <a:cubicBezTo>
                  <a:pt x="58" y="521"/>
                  <a:pt x="65" y="519"/>
                  <a:pt x="66" y="517"/>
                </a:cubicBezTo>
                <a:cubicBezTo>
                  <a:pt x="68" y="522"/>
                  <a:pt x="71" y="524"/>
                  <a:pt x="76" y="526"/>
                </a:cubicBezTo>
                <a:cubicBezTo>
                  <a:pt x="79" y="539"/>
                  <a:pt x="94" y="538"/>
                  <a:pt x="102" y="549"/>
                </a:cubicBezTo>
                <a:cubicBezTo>
                  <a:pt x="107" y="558"/>
                  <a:pt x="98" y="546"/>
                  <a:pt x="97" y="554"/>
                </a:cubicBezTo>
                <a:cubicBezTo>
                  <a:pt x="92" y="551"/>
                  <a:pt x="92" y="551"/>
                  <a:pt x="92" y="551"/>
                </a:cubicBezTo>
                <a:cubicBezTo>
                  <a:pt x="91" y="553"/>
                  <a:pt x="91" y="553"/>
                  <a:pt x="91" y="553"/>
                </a:cubicBezTo>
                <a:cubicBezTo>
                  <a:pt x="88" y="553"/>
                  <a:pt x="89" y="550"/>
                  <a:pt x="88" y="549"/>
                </a:cubicBezTo>
                <a:cubicBezTo>
                  <a:pt x="83" y="551"/>
                  <a:pt x="78" y="539"/>
                  <a:pt x="73" y="543"/>
                </a:cubicBezTo>
                <a:cubicBezTo>
                  <a:pt x="77" y="549"/>
                  <a:pt x="86" y="555"/>
                  <a:pt x="94" y="557"/>
                </a:cubicBezTo>
                <a:cubicBezTo>
                  <a:pt x="95" y="556"/>
                  <a:pt x="95" y="556"/>
                  <a:pt x="95" y="556"/>
                </a:cubicBezTo>
                <a:cubicBezTo>
                  <a:pt x="97" y="560"/>
                  <a:pt x="97" y="560"/>
                  <a:pt x="97" y="560"/>
                </a:cubicBezTo>
                <a:cubicBezTo>
                  <a:pt x="100" y="555"/>
                  <a:pt x="100" y="555"/>
                  <a:pt x="100" y="555"/>
                </a:cubicBezTo>
                <a:cubicBezTo>
                  <a:pt x="104" y="556"/>
                  <a:pt x="99" y="559"/>
                  <a:pt x="102" y="560"/>
                </a:cubicBezTo>
                <a:cubicBezTo>
                  <a:pt x="107" y="564"/>
                  <a:pt x="114" y="567"/>
                  <a:pt x="118" y="567"/>
                </a:cubicBezTo>
                <a:cubicBezTo>
                  <a:pt x="123" y="570"/>
                  <a:pt x="128" y="572"/>
                  <a:pt x="133" y="575"/>
                </a:cubicBezTo>
                <a:cubicBezTo>
                  <a:pt x="139" y="573"/>
                  <a:pt x="145" y="579"/>
                  <a:pt x="150" y="575"/>
                </a:cubicBezTo>
                <a:cubicBezTo>
                  <a:pt x="151" y="583"/>
                  <a:pt x="160" y="578"/>
                  <a:pt x="164" y="582"/>
                </a:cubicBezTo>
                <a:cubicBezTo>
                  <a:pt x="172" y="579"/>
                  <a:pt x="177" y="585"/>
                  <a:pt x="185" y="584"/>
                </a:cubicBezTo>
                <a:cubicBezTo>
                  <a:pt x="184" y="585"/>
                  <a:pt x="184" y="585"/>
                  <a:pt x="184" y="585"/>
                </a:cubicBezTo>
                <a:cubicBezTo>
                  <a:pt x="211" y="586"/>
                  <a:pt x="242" y="589"/>
                  <a:pt x="272" y="586"/>
                </a:cubicBezTo>
                <a:cubicBezTo>
                  <a:pt x="274" y="584"/>
                  <a:pt x="274" y="584"/>
                  <a:pt x="274" y="584"/>
                </a:cubicBezTo>
                <a:cubicBezTo>
                  <a:pt x="281" y="588"/>
                  <a:pt x="283" y="580"/>
                  <a:pt x="288" y="578"/>
                </a:cubicBezTo>
                <a:cubicBezTo>
                  <a:pt x="287" y="577"/>
                  <a:pt x="287" y="577"/>
                  <a:pt x="287" y="577"/>
                </a:cubicBezTo>
                <a:cubicBezTo>
                  <a:pt x="293" y="572"/>
                  <a:pt x="299" y="572"/>
                  <a:pt x="305" y="572"/>
                </a:cubicBezTo>
                <a:cubicBezTo>
                  <a:pt x="306" y="569"/>
                  <a:pt x="310" y="570"/>
                  <a:pt x="311" y="567"/>
                </a:cubicBezTo>
                <a:cubicBezTo>
                  <a:pt x="316" y="568"/>
                  <a:pt x="321" y="562"/>
                  <a:pt x="325" y="566"/>
                </a:cubicBezTo>
                <a:cubicBezTo>
                  <a:pt x="318" y="571"/>
                  <a:pt x="318" y="571"/>
                  <a:pt x="318" y="571"/>
                </a:cubicBezTo>
                <a:cubicBezTo>
                  <a:pt x="328" y="567"/>
                  <a:pt x="328" y="567"/>
                  <a:pt x="328" y="567"/>
                </a:cubicBezTo>
                <a:cubicBezTo>
                  <a:pt x="327" y="565"/>
                  <a:pt x="327" y="565"/>
                  <a:pt x="327" y="565"/>
                </a:cubicBezTo>
                <a:cubicBezTo>
                  <a:pt x="331" y="565"/>
                  <a:pt x="333" y="557"/>
                  <a:pt x="338" y="561"/>
                </a:cubicBezTo>
                <a:cubicBezTo>
                  <a:pt x="338" y="563"/>
                  <a:pt x="336" y="564"/>
                  <a:pt x="335" y="565"/>
                </a:cubicBezTo>
                <a:cubicBezTo>
                  <a:pt x="337" y="567"/>
                  <a:pt x="337" y="567"/>
                  <a:pt x="337" y="567"/>
                </a:cubicBezTo>
                <a:cubicBezTo>
                  <a:pt x="346" y="564"/>
                  <a:pt x="349" y="560"/>
                  <a:pt x="358" y="557"/>
                </a:cubicBezTo>
                <a:cubicBezTo>
                  <a:pt x="358" y="556"/>
                  <a:pt x="358" y="555"/>
                  <a:pt x="357" y="554"/>
                </a:cubicBezTo>
                <a:cubicBezTo>
                  <a:pt x="360" y="553"/>
                  <a:pt x="361" y="555"/>
                  <a:pt x="364" y="554"/>
                </a:cubicBezTo>
                <a:cubicBezTo>
                  <a:pt x="369" y="548"/>
                  <a:pt x="377" y="546"/>
                  <a:pt x="383" y="543"/>
                </a:cubicBezTo>
                <a:cubicBezTo>
                  <a:pt x="387" y="540"/>
                  <a:pt x="388" y="532"/>
                  <a:pt x="393" y="535"/>
                </a:cubicBezTo>
                <a:cubicBezTo>
                  <a:pt x="419" y="517"/>
                  <a:pt x="441" y="496"/>
                  <a:pt x="463" y="475"/>
                </a:cubicBezTo>
                <a:cubicBezTo>
                  <a:pt x="469" y="465"/>
                  <a:pt x="476" y="458"/>
                  <a:pt x="484" y="451"/>
                </a:cubicBezTo>
                <a:cubicBezTo>
                  <a:pt x="479" y="440"/>
                  <a:pt x="494" y="441"/>
                  <a:pt x="493" y="430"/>
                </a:cubicBezTo>
                <a:cubicBezTo>
                  <a:pt x="494" y="430"/>
                  <a:pt x="495" y="431"/>
                  <a:pt x="497" y="431"/>
                </a:cubicBezTo>
                <a:cubicBezTo>
                  <a:pt x="500" y="420"/>
                  <a:pt x="507" y="413"/>
                  <a:pt x="510" y="401"/>
                </a:cubicBezTo>
                <a:cubicBezTo>
                  <a:pt x="516" y="400"/>
                  <a:pt x="516" y="391"/>
                  <a:pt x="520" y="386"/>
                </a:cubicBezTo>
                <a:cubicBezTo>
                  <a:pt x="523" y="380"/>
                  <a:pt x="522" y="371"/>
                  <a:pt x="529" y="367"/>
                </a:cubicBezTo>
                <a:close/>
                <a:moveTo>
                  <a:pt x="34" y="212"/>
                </a:moveTo>
                <a:cubicBezTo>
                  <a:pt x="36" y="218"/>
                  <a:pt x="29" y="219"/>
                  <a:pt x="30" y="224"/>
                </a:cubicBezTo>
                <a:cubicBezTo>
                  <a:pt x="29" y="222"/>
                  <a:pt x="28" y="219"/>
                  <a:pt x="32" y="217"/>
                </a:cubicBezTo>
                <a:cubicBezTo>
                  <a:pt x="31" y="209"/>
                  <a:pt x="37" y="203"/>
                  <a:pt x="38" y="196"/>
                </a:cubicBezTo>
                <a:cubicBezTo>
                  <a:pt x="43" y="187"/>
                  <a:pt x="46" y="177"/>
                  <a:pt x="52" y="168"/>
                </a:cubicBezTo>
                <a:cubicBezTo>
                  <a:pt x="48" y="183"/>
                  <a:pt x="39" y="198"/>
                  <a:pt x="34" y="212"/>
                </a:cubicBezTo>
                <a:close/>
                <a:moveTo>
                  <a:pt x="109" y="480"/>
                </a:moveTo>
                <a:cubicBezTo>
                  <a:pt x="109" y="478"/>
                  <a:pt x="109" y="478"/>
                  <a:pt x="109" y="478"/>
                </a:cubicBezTo>
                <a:cubicBezTo>
                  <a:pt x="110" y="483"/>
                  <a:pt x="116" y="479"/>
                  <a:pt x="116" y="484"/>
                </a:cubicBezTo>
                <a:cubicBezTo>
                  <a:pt x="113" y="486"/>
                  <a:pt x="111" y="481"/>
                  <a:pt x="109" y="480"/>
                </a:cubicBezTo>
                <a:close/>
                <a:moveTo>
                  <a:pt x="143" y="132"/>
                </a:moveTo>
                <a:cubicBezTo>
                  <a:pt x="133" y="138"/>
                  <a:pt x="133" y="138"/>
                  <a:pt x="133" y="138"/>
                </a:cubicBezTo>
                <a:cubicBezTo>
                  <a:pt x="132" y="128"/>
                  <a:pt x="141" y="134"/>
                  <a:pt x="141" y="127"/>
                </a:cubicBezTo>
                <a:cubicBezTo>
                  <a:pt x="139" y="127"/>
                  <a:pt x="139" y="127"/>
                  <a:pt x="139" y="127"/>
                </a:cubicBezTo>
                <a:cubicBezTo>
                  <a:pt x="150" y="120"/>
                  <a:pt x="160" y="112"/>
                  <a:pt x="172" y="110"/>
                </a:cubicBezTo>
                <a:cubicBezTo>
                  <a:pt x="163" y="117"/>
                  <a:pt x="150" y="125"/>
                  <a:pt x="143" y="132"/>
                </a:cubicBezTo>
                <a:close/>
                <a:moveTo>
                  <a:pt x="442" y="424"/>
                </a:moveTo>
                <a:cubicBezTo>
                  <a:pt x="442" y="432"/>
                  <a:pt x="434" y="433"/>
                  <a:pt x="434" y="438"/>
                </a:cubicBezTo>
                <a:cubicBezTo>
                  <a:pt x="430" y="442"/>
                  <a:pt x="428" y="446"/>
                  <a:pt x="424" y="448"/>
                </a:cubicBezTo>
                <a:cubicBezTo>
                  <a:pt x="422" y="447"/>
                  <a:pt x="422" y="447"/>
                  <a:pt x="422" y="447"/>
                </a:cubicBezTo>
                <a:cubicBezTo>
                  <a:pt x="417" y="451"/>
                  <a:pt x="417" y="451"/>
                  <a:pt x="417" y="451"/>
                </a:cubicBezTo>
                <a:cubicBezTo>
                  <a:pt x="421" y="444"/>
                  <a:pt x="412" y="443"/>
                  <a:pt x="415" y="436"/>
                </a:cubicBezTo>
                <a:cubicBezTo>
                  <a:pt x="421" y="433"/>
                  <a:pt x="427" y="431"/>
                  <a:pt x="430" y="424"/>
                </a:cubicBezTo>
                <a:cubicBezTo>
                  <a:pt x="437" y="424"/>
                  <a:pt x="436" y="417"/>
                  <a:pt x="442" y="417"/>
                </a:cubicBezTo>
                <a:cubicBezTo>
                  <a:pt x="445" y="414"/>
                  <a:pt x="445" y="414"/>
                  <a:pt x="445" y="414"/>
                </a:cubicBezTo>
                <a:cubicBezTo>
                  <a:pt x="441" y="412"/>
                  <a:pt x="441" y="412"/>
                  <a:pt x="441" y="412"/>
                </a:cubicBezTo>
                <a:cubicBezTo>
                  <a:pt x="445" y="412"/>
                  <a:pt x="444" y="404"/>
                  <a:pt x="448" y="409"/>
                </a:cubicBezTo>
                <a:cubicBezTo>
                  <a:pt x="451" y="404"/>
                  <a:pt x="451" y="404"/>
                  <a:pt x="451" y="404"/>
                </a:cubicBezTo>
                <a:cubicBezTo>
                  <a:pt x="453" y="407"/>
                  <a:pt x="453" y="407"/>
                  <a:pt x="453" y="407"/>
                </a:cubicBezTo>
                <a:cubicBezTo>
                  <a:pt x="454" y="406"/>
                  <a:pt x="454" y="406"/>
                  <a:pt x="454" y="406"/>
                </a:cubicBezTo>
                <a:cubicBezTo>
                  <a:pt x="450" y="411"/>
                  <a:pt x="448" y="420"/>
                  <a:pt x="442" y="42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 name="11"/>
          <p:cNvSpPr/>
          <p:nvPr/>
        </p:nvSpPr>
        <p:spPr>
          <a:xfrm>
            <a:off x="368470" y="252378"/>
            <a:ext cx="1097280" cy="645160"/>
          </a:xfrm>
          <a:prstGeom prst="rect">
            <a:avLst/>
          </a:prstGeom>
          <a:noFill/>
        </p:spPr>
        <p:txBody>
          <a:bodyPr wrap="none">
            <a:spAutoFit/>
          </a:bodyPr>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rPr>
              <a:t>四．</a:t>
            </a:r>
            <a:endParaRPr kumimoji="0" lang="zh-CN" altLang="en-US" sz="3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endParaRPr>
          </a:p>
        </p:txBody>
      </p:sp>
      <p:sp>
        <p:nvSpPr>
          <p:cNvPr id="14" name="文本框 13"/>
          <p:cNvSpPr txBox="1"/>
          <p:nvPr/>
        </p:nvSpPr>
        <p:spPr>
          <a:xfrm>
            <a:off x="368300" y="1342390"/>
            <a:ext cx="11174730" cy="4799965"/>
          </a:xfrm>
          <a:prstGeom prst="rect">
            <a:avLst/>
          </a:prstGeom>
          <a:noFill/>
        </p:spPr>
        <p:txBody>
          <a:bodyPr wrap="square" rtlCol="0" anchor="t">
            <a:spAutoFit/>
          </a:bodyPr>
          <a:p>
            <a:pPr algn="just"/>
            <a:r>
              <a:rPr lang="en-US" altLang="en-US" b="1">
                <a:latin typeface="Times New Roman" panose="02020603050405020304" charset="0"/>
                <a:cs typeface="Times New Roman" panose="02020603050405020304" charset="0"/>
              </a:rPr>
              <a:t>         ①</a:t>
            </a:r>
            <a:r>
              <a:rPr lang="en-US" altLang="zh-CN" b="1">
                <a:latin typeface="Times New Roman" panose="02020603050405020304" charset="0"/>
                <a:cs typeface="Times New Roman" panose="02020603050405020304" charset="0"/>
              </a:rPr>
              <a:t>Turning soil, pulling weeds, and harvesting cabbage sound like tough work for middle and high school kids. And at first it is, says</a:t>
            </a:r>
            <a:r>
              <a:rPr lang="en-US" altLang="zh-CN" b="1">
                <a:solidFill>
                  <a:srgbClr val="FF0000"/>
                </a:solidFill>
                <a:latin typeface="Times New Roman" panose="02020603050405020304" charset="0"/>
                <a:cs typeface="Times New Roman" panose="02020603050405020304" charset="0"/>
              </a:rPr>
              <a:t> Abby Jaramillo</a:t>
            </a:r>
            <a:r>
              <a:rPr lang="en-US" altLang="zh-CN" b="1">
                <a:latin typeface="Times New Roman" panose="02020603050405020304" charset="0"/>
                <a:cs typeface="Times New Roman" panose="02020603050405020304" charset="0"/>
              </a:rPr>
              <a:t>, who with another teacher </a:t>
            </a:r>
            <a:r>
              <a:rPr lang="en-US" altLang="zh-CN" b="1">
                <a:solidFill>
                  <a:srgbClr val="FF0000"/>
                </a:solidFill>
                <a:latin typeface="Times New Roman" panose="02020603050405020304" charset="0"/>
                <a:cs typeface="Times New Roman" panose="02020603050405020304" charset="0"/>
              </a:rPr>
              <a:t>started Urban Sprouts</a:t>
            </a:r>
            <a:r>
              <a:rPr lang="en-US" altLang="zh-CN" b="1">
                <a:latin typeface="Times New Roman" panose="02020603050405020304" charset="0"/>
                <a:cs typeface="Times New Roman" panose="02020603050405020304" charset="0"/>
              </a:rPr>
              <a:t>, </a:t>
            </a:r>
            <a:r>
              <a:rPr lang="en-US" altLang="zh-CN" b="1">
                <a:solidFill>
                  <a:srgbClr val="FF0000"/>
                </a:solidFill>
                <a:latin typeface="Times New Roman" panose="02020603050405020304" charset="0"/>
                <a:cs typeface="Times New Roman" panose="02020603050405020304" charset="0"/>
              </a:rPr>
              <a:t>a school garden program</a:t>
            </a:r>
            <a:r>
              <a:rPr lang="en-US" altLang="zh-CN" b="1">
                <a:latin typeface="Times New Roman" panose="02020603050405020304" charset="0"/>
                <a:cs typeface="Times New Roman" panose="02020603050405020304" charset="0"/>
              </a:rPr>
              <a:t> at four low-income schools. The program </a:t>
            </a:r>
            <a:r>
              <a:rPr lang="en-US" altLang="zh-CN" b="1">
                <a:solidFill>
                  <a:srgbClr val="FF0000"/>
                </a:solidFill>
                <a:latin typeface="Times New Roman" panose="02020603050405020304" charset="0"/>
                <a:cs typeface="Times New Roman" panose="02020603050405020304" charset="0"/>
              </a:rPr>
              <a:t>aims to</a:t>
            </a:r>
            <a:r>
              <a:rPr lang="en-US" altLang="zh-CN" b="1">
                <a:latin typeface="Times New Roman" panose="02020603050405020304" charset="0"/>
                <a:cs typeface="Times New Roman" panose="02020603050405020304" charset="0"/>
              </a:rPr>
              <a:t> help students develop science skills, environmental awareness, and healthy lifestyles. </a:t>
            </a:r>
            <a:endParaRPr lang="en-US" altLang="zh-CN" b="1">
              <a:latin typeface="Times New Roman" panose="02020603050405020304" charset="0"/>
              <a:cs typeface="Times New Roman" panose="02020603050405020304" charset="0"/>
            </a:endParaRPr>
          </a:p>
          <a:p>
            <a:pPr algn="just"/>
            <a:r>
              <a:rPr lang="en-US" altLang="en-US" b="1">
                <a:latin typeface="Times New Roman" panose="02020603050405020304" charset="0"/>
                <a:cs typeface="Times New Roman" panose="02020603050405020304" charset="0"/>
              </a:rPr>
              <a:t>        ②</a:t>
            </a:r>
            <a:r>
              <a:rPr lang="en-US" altLang="zh-CN" b="1">
                <a:latin typeface="Times New Roman" panose="02020603050405020304" charset="0"/>
                <a:cs typeface="Times New Roman" panose="02020603050405020304" charset="0"/>
              </a:rPr>
              <a:t>Jaramillo’s students live in neighborhoods where fresh food and green space are not easy to find and fast food restaurants outnumber grocery stores. “The kids literally come to school with bags of snacks and large bottles of soft drinks,” she says. “They come to us thinking vegetables are awful, dirt is awful, insects are awful.” Though some are initially scared of the insects and turned off by the dirt, most are eager to try something new. </a:t>
            </a:r>
            <a:endParaRPr lang="en-US" altLang="zh-CN" b="1">
              <a:latin typeface="Times New Roman" panose="02020603050405020304" charset="0"/>
              <a:cs typeface="Times New Roman" panose="02020603050405020304" charset="0"/>
            </a:endParaRPr>
          </a:p>
          <a:p>
            <a:pPr algn="just"/>
            <a:r>
              <a:rPr lang="en-US" altLang="en-US" b="1">
                <a:latin typeface="Times New Roman" panose="02020603050405020304" charset="0"/>
                <a:cs typeface="Times New Roman" panose="02020603050405020304" charset="0"/>
              </a:rPr>
              <a:t>       ③</a:t>
            </a:r>
            <a:r>
              <a:rPr lang="en-US" altLang="zh-CN" b="1">
                <a:latin typeface="Times New Roman" panose="02020603050405020304" charset="0"/>
                <a:cs typeface="Times New Roman" panose="02020603050405020304" charset="0"/>
              </a:rPr>
              <a:t>Urban Sprouts’ classes, at two middle schools and two high schools, include hands-on experiments such as soil testing, flower-and-seed dissection, tastings of fresh or dried produce, and work in the garden. Several times a year, students cook the vegetables they grow, and they occasionally make salads for their entire schools. </a:t>
            </a:r>
            <a:endParaRPr lang="en-US" altLang="zh-CN" b="1">
              <a:latin typeface="Times New Roman" panose="02020603050405020304" charset="0"/>
              <a:cs typeface="Times New Roman" panose="02020603050405020304" charset="0"/>
            </a:endParaRPr>
          </a:p>
          <a:p>
            <a:pPr algn="just"/>
            <a:r>
              <a:rPr lang="en-US" altLang="en-US" b="1">
                <a:latin typeface="Times New Roman" panose="02020603050405020304" charset="0"/>
                <a:cs typeface="Times New Roman" panose="02020603050405020304" charset="0"/>
              </a:rPr>
              <a:t>       ④</a:t>
            </a:r>
            <a:r>
              <a:rPr lang="en-US" altLang="zh-CN" b="1">
                <a:latin typeface="Times New Roman" panose="02020603050405020304" charset="0"/>
                <a:cs typeface="Times New Roman" panose="02020603050405020304" charset="0"/>
              </a:rPr>
              <a:t>Program </a:t>
            </a:r>
            <a:r>
              <a:rPr lang="en-US" altLang="zh-CN" b="1">
                <a:solidFill>
                  <a:srgbClr val="FF0000"/>
                </a:solidFill>
                <a:latin typeface="Times New Roman" panose="02020603050405020304" charset="0"/>
                <a:cs typeface="Times New Roman" panose="02020603050405020304" charset="0"/>
              </a:rPr>
              <a:t>evaluations show that </a:t>
            </a:r>
            <a:r>
              <a:rPr lang="en-US" altLang="zh-CN" b="1">
                <a:latin typeface="Times New Roman" panose="02020603050405020304" charset="0"/>
                <a:cs typeface="Times New Roman" panose="02020603050405020304" charset="0"/>
              </a:rPr>
              <a:t>kids eat more vegetables as a result of the classes. “We have students who say they went home and talked to their parents and now they’re eating differently,” Jaramillo says. </a:t>
            </a:r>
            <a:endParaRPr lang="en-US" altLang="zh-CN" b="1">
              <a:latin typeface="Times New Roman" panose="02020603050405020304" charset="0"/>
              <a:cs typeface="Times New Roman" panose="02020603050405020304" charset="0"/>
            </a:endParaRPr>
          </a:p>
          <a:p>
            <a:pPr algn="just"/>
            <a:r>
              <a:rPr lang="en-US" altLang="en-US" b="1">
                <a:latin typeface="Times New Roman" panose="02020603050405020304" charset="0"/>
                <a:cs typeface="Times New Roman" panose="02020603050405020304" charset="0"/>
              </a:rPr>
              <a:t>       ⑤</a:t>
            </a:r>
            <a:r>
              <a:rPr lang="en-US" altLang="zh-CN" b="1">
                <a:latin typeface="Times New Roman" panose="02020603050405020304" charset="0"/>
                <a:cs typeface="Times New Roman" panose="02020603050405020304" charset="0"/>
              </a:rPr>
              <a:t>She adds that the program’s benefits go beyond nutrition. </a:t>
            </a:r>
            <a:r>
              <a:rPr lang="en-US" altLang="zh-CN" b="1">
                <a:solidFill>
                  <a:srgbClr val="FF0000"/>
                </a:solidFill>
                <a:latin typeface="Times New Roman" panose="02020603050405020304" charset="0"/>
                <a:cs typeface="Times New Roman" panose="02020603050405020304" charset="0"/>
              </a:rPr>
              <a:t>Some students get so interested in gardening that they bring home seeds to start their own vegetable gardens. Besides, working in the garden seems to have a calming effect on Jaramillo’s special education students</a:t>
            </a:r>
            <a:r>
              <a:rPr lang="en-US" altLang="zh-CN" b="1">
                <a:latin typeface="Times New Roman" panose="02020603050405020304" charset="0"/>
                <a:cs typeface="Times New Roman" panose="02020603050405020304" charset="0"/>
              </a:rPr>
              <a:t>, many of whom have emotional control issues. “They get outside,” she says, “and they feel successful.</a:t>
            </a:r>
            <a:endParaRPr lang="zh-CN" altLang="en-US" b="1">
              <a:latin typeface="Times New Roman" panose="02020603050405020304" charset="0"/>
              <a:cs typeface="Times New Roman" panose="02020603050405020304" charset="0"/>
            </a:endParaRPr>
          </a:p>
        </p:txBody>
      </p:sp>
      <p:sp>
        <p:nvSpPr>
          <p:cNvPr id="15" name="文本框 14"/>
          <p:cNvSpPr txBox="1"/>
          <p:nvPr/>
        </p:nvSpPr>
        <p:spPr>
          <a:xfrm>
            <a:off x="1567180" y="902970"/>
            <a:ext cx="7493000" cy="521970"/>
          </a:xfrm>
          <a:prstGeom prst="rect">
            <a:avLst/>
          </a:prstGeom>
          <a:noFill/>
        </p:spPr>
        <p:txBody>
          <a:bodyPr wrap="square" rtlCol="0">
            <a:spAutoFit/>
          </a:bodyPr>
          <a:p>
            <a:r>
              <a:rPr lang="en-US" altLang="zh-CN" sz="2800" b="1">
                <a:latin typeface="宋体" panose="02010600030101010101" pitchFamily="2" charset="-122"/>
                <a:ea typeface="宋体" panose="02010600030101010101" pitchFamily="2" charset="-122"/>
                <a:cs typeface="宋体" panose="02010600030101010101" pitchFamily="2" charset="-122"/>
              </a:rPr>
              <a:t>1.2023.6</a:t>
            </a:r>
            <a:r>
              <a:rPr lang="zh-CN" altLang="en-US" sz="2800" b="1">
                <a:latin typeface="宋体" panose="02010600030101010101" pitchFamily="2" charset="-122"/>
                <a:ea typeface="宋体" panose="02010600030101010101" pitchFamily="2" charset="-122"/>
                <a:cs typeface="宋体" panose="02010600030101010101" pitchFamily="2" charset="-122"/>
              </a:rPr>
              <a:t>新高考</a:t>
            </a:r>
            <a:r>
              <a:rPr lang="en-US" altLang="zh-CN" sz="2800" b="1">
                <a:latin typeface="宋体" panose="02010600030101010101" pitchFamily="2" charset="-122"/>
                <a:ea typeface="宋体" panose="02010600030101010101" pitchFamily="2" charset="-122"/>
                <a:cs typeface="宋体" panose="02010600030101010101" pitchFamily="2" charset="-122"/>
              </a:rPr>
              <a:t>II</a:t>
            </a:r>
            <a:r>
              <a:rPr lang="zh-CN" altLang="en-US" sz="2800" b="1">
                <a:latin typeface="宋体" panose="02010600030101010101" pitchFamily="2" charset="-122"/>
                <a:ea typeface="宋体" panose="02010600030101010101" pitchFamily="2" charset="-122"/>
                <a:cs typeface="宋体" panose="02010600030101010101" pitchFamily="2" charset="-122"/>
              </a:rPr>
              <a:t>卷</a:t>
            </a:r>
            <a:r>
              <a:rPr lang="en-US" altLang="zh-CN" sz="2800" b="1">
                <a:latin typeface="宋体" panose="02010600030101010101" pitchFamily="2" charset="-122"/>
                <a:ea typeface="宋体" panose="02010600030101010101" pitchFamily="2" charset="-122"/>
                <a:cs typeface="宋体" panose="02010600030101010101" pitchFamily="2" charset="-122"/>
              </a:rPr>
              <a:t>B</a:t>
            </a:r>
            <a:r>
              <a:rPr lang="zh-CN" altLang="en-US" sz="2800" b="1">
                <a:latin typeface="宋体" panose="02010600030101010101" pitchFamily="2" charset="-122"/>
                <a:ea typeface="宋体" panose="02010600030101010101" pitchFamily="2" charset="-122"/>
                <a:cs typeface="宋体" panose="02010600030101010101" pitchFamily="2" charset="-122"/>
              </a:rPr>
              <a:t>篇</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18" name="圆角矩形 17"/>
          <p:cNvSpPr/>
          <p:nvPr/>
        </p:nvSpPr>
        <p:spPr>
          <a:xfrm>
            <a:off x="1751965" y="1492250"/>
            <a:ext cx="8688070" cy="8648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solidFill>
                  <a:schemeClr val="bg1"/>
                </a:solidFill>
                <a:latin typeface="Times New Roman" panose="02020603050405020304" charset="0"/>
                <a:cs typeface="Times New Roman" panose="02020603050405020304" charset="0"/>
              </a:rPr>
              <a:t>What (event)+ who+purpose</a:t>
            </a:r>
            <a:endParaRPr lang="en-US" altLang="zh-CN" sz="3600" b="1">
              <a:solidFill>
                <a:schemeClr val="bg1"/>
              </a:solidFill>
              <a:latin typeface="Times New Roman" panose="02020603050405020304" charset="0"/>
              <a:cs typeface="Times New Roman" panose="02020603050405020304" charset="0"/>
            </a:endParaRPr>
          </a:p>
        </p:txBody>
      </p:sp>
      <p:sp>
        <p:nvSpPr>
          <p:cNvPr id="19" name="圆角矩形 18"/>
          <p:cNvSpPr/>
          <p:nvPr/>
        </p:nvSpPr>
        <p:spPr>
          <a:xfrm>
            <a:off x="1999615" y="2580005"/>
            <a:ext cx="8688070" cy="8648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solidFill>
                  <a:schemeClr val="bg1"/>
                </a:solidFill>
                <a:latin typeface="Times New Roman" panose="02020603050405020304" charset="0"/>
                <a:cs typeface="Times New Roman" panose="02020603050405020304" charset="0"/>
              </a:rPr>
              <a:t>background information    </a:t>
            </a:r>
            <a:endParaRPr lang="en-US" altLang="zh-CN" sz="3600" b="1">
              <a:solidFill>
                <a:schemeClr val="bg1"/>
              </a:solidFill>
              <a:latin typeface="Times New Roman" panose="02020603050405020304" charset="0"/>
              <a:cs typeface="Times New Roman" panose="02020603050405020304" charset="0"/>
            </a:endParaRPr>
          </a:p>
        </p:txBody>
      </p:sp>
      <p:sp>
        <p:nvSpPr>
          <p:cNvPr id="20" name="圆角矩形 19"/>
          <p:cNvSpPr/>
          <p:nvPr/>
        </p:nvSpPr>
        <p:spPr>
          <a:xfrm>
            <a:off x="1847215" y="3646805"/>
            <a:ext cx="8688070" cy="7512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solidFill>
                  <a:schemeClr val="bg1"/>
                </a:solidFill>
                <a:latin typeface="Times New Roman" panose="02020603050405020304" charset="0"/>
                <a:cs typeface="Times New Roman" panose="02020603050405020304" charset="0"/>
              </a:rPr>
              <a:t>Implementation     </a:t>
            </a:r>
            <a:endParaRPr lang="en-US" altLang="zh-CN" sz="3600" b="1">
              <a:solidFill>
                <a:schemeClr val="bg1"/>
              </a:solidFill>
              <a:latin typeface="Times New Roman" panose="02020603050405020304" charset="0"/>
              <a:cs typeface="Times New Roman" panose="02020603050405020304" charset="0"/>
            </a:endParaRPr>
          </a:p>
        </p:txBody>
      </p:sp>
      <p:sp>
        <p:nvSpPr>
          <p:cNvPr id="21" name="圆角矩形 20"/>
          <p:cNvSpPr/>
          <p:nvPr/>
        </p:nvSpPr>
        <p:spPr>
          <a:xfrm>
            <a:off x="1904365" y="4476750"/>
            <a:ext cx="8688070" cy="4108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solidFill>
                  <a:schemeClr val="bg1"/>
                </a:solidFill>
                <a:latin typeface="Times New Roman" panose="02020603050405020304" charset="0"/>
                <a:cs typeface="Times New Roman" panose="02020603050405020304" charset="0"/>
              </a:rPr>
              <a:t>evaluation/significance 1</a:t>
            </a:r>
            <a:endParaRPr lang="en-US" altLang="zh-CN" sz="3600" b="1">
              <a:solidFill>
                <a:schemeClr val="bg1"/>
              </a:solidFill>
              <a:latin typeface="Times New Roman" panose="02020603050405020304" charset="0"/>
              <a:cs typeface="Times New Roman" panose="02020603050405020304" charset="0"/>
            </a:endParaRPr>
          </a:p>
        </p:txBody>
      </p:sp>
      <p:sp>
        <p:nvSpPr>
          <p:cNvPr id="22" name="圆角矩形 21"/>
          <p:cNvSpPr/>
          <p:nvPr/>
        </p:nvSpPr>
        <p:spPr>
          <a:xfrm>
            <a:off x="1904365" y="5063490"/>
            <a:ext cx="8688070" cy="7512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solidFill>
                  <a:schemeClr val="bg1"/>
                </a:solidFill>
                <a:latin typeface="Times New Roman" panose="02020603050405020304" charset="0"/>
                <a:cs typeface="Times New Roman" panose="02020603050405020304" charset="0"/>
              </a:rPr>
              <a:t>significance 2</a:t>
            </a:r>
            <a:endParaRPr lang="en-US" altLang="zh-CN" sz="3600" b="1">
              <a:solidFill>
                <a:schemeClr val="bg1"/>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71475" y="308610"/>
            <a:ext cx="5843270" cy="6457950"/>
          </a:xfrm>
          <a:prstGeom prst="rect">
            <a:avLst/>
          </a:prstGeom>
        </p:spPr>
      </p:pic>
      <p:sp>
        <p:nvSpPr>
          <p:cNvPr id="18" name="文本框 17"/>
          <p:cNvSpPr txBox="1"/>
          <p:nvPr/>
        </p:nvSpPr>
        <p:spPr>
          <a:xfrm>
            <a:off x="6303010" y="309245"/>
            <a:ext cx="5547995" cy="6086475"/>
          </a:xfrm>
          <a:prstGeom prst="rect">
            <a:avLst/>
          </a:prstGeom>
          <a:noFill/>
        </p:spPr>
        <p:txBody>
          <a:bodyPr wrap="square" rtlCol="0" anchor="t">
            <a:noAutofit/>
          </a:bodyPr>
          <a:p>
            <a:r>
              <a:rPr lang="en-US" altLang="zh-CN">
                <a:latin typeface="Times New Roman" panose="02020603050405020304" charset="0"/>
                <a:cs typeface="Times New Roman" panose="02020603050405020304" charset="0"/>
              </a:rPr>
              <a:t>4. What do we know about </a:t>
            </a:r>
            <a:r>
              <a:rPr lang="en-US" altLang="zh-CN" b="1">
                <a:solidFill>
                  <a:srgbClr val="FF0000"/>
                </a:solidFill>
                <a:latin typeface="Times New Roman" panose="02020603050405020304" charset="0"/>
                <a:cs typeface="Times New Roman" panose="02020603050405020304" charset="0"/>
              </a:rPr>
              <a:t>Abby Jaramillo</a:t>
            </a:r>
            <a:r>
              <a:rPr lang="en-US" altLang="zh-CN">
                <a:latin typeface="Times New Roman" panose="02020603050405020304" charset="0"/>
                <a:cs typeface="Times New Roman" panose="02020603050405020304" charset="0"/>
              </a:rPr>
              <a:t>?</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 She used to be a health worker.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B. She grew up in a low-income family.</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C. She owns a fast food restaurant.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D. She is an initiator of Urban Sprouts.</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5. What was a</a:t>
            </a:r>
            <a:r>
              <a:rPr lang="en-US" altLang="zh-CN" b="1">
                <a:solidFill>
                  <a:srgbClr val="FF0000"/>
                </a:solidFill>
                <a:latin typeface="Times New Roman" panose="02020603050405020304" charset="0"/>
                <a:cs typeface="Times New Roman" panose="02020603050405020304" charset="0"/>
              </a:rPr>
              <a:t> problem facing </a:t>
            </a:r>
            <a:r>
              <a:rPr lang="en-US" altLang="zh-CN">
                <a:latin typeface="Times New Roman" panose="02020603050405020304" charset="0"/>
                <a:cs typeface="Times New Roman" panose="02020603050405020304" charset="0"/>
              </a:rPr>
              <a:t>Jaramillo at the start of the program?</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 The kids’ parents distrusted her.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B. Students had little time for her classes.</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C. Some kids disliked garden work.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D. There was no space for school gardens.</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6. Which of the following best describes the </a:t>
            </a:r>
            <a:r>
              <a:rPr lang="en-US" altLang="zh-CN" b="1">
                <a:solidFill>
                  <a:srgbClr val="FF0000"/>
                </a:solidFill>
                <a:latin typeface="Times New Roman" panose="02020603050405020304" charset="0"/>
                <a:cs typeface="Times New Roman" panose="02020603050405020304" charset="0"/>
              </a:rPr>
              <a:t>impact </a:t>
            </a:r>
            <a:r>
              <a:rPr lang="en-US" altLang="zh-CN">
                <a:latin typeface="Times New Roman" panose="02020603050405020304" charset="0"/>
                <a:cs typeface="Times New Roman" panose="02020603050405020304" charset="0"/>
              </a:rPr>
              <a:t>of the program?</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 Far-reaching.	     B. Predictable.</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C. Short-lived.	      D. Unidentifiable.</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7. What can be</a:t>
            </a:r>
            <a:r>
              <a:rPr lang="en-US" altLang="zh-CN" b="1">
                <a:solidFill>
                  <a:srgbClr val="FF0000"/>
                </a:solidFill>
                <a:latin typeface="Times New Roman" panose="02020603050405020304" charset="0"/>
                <a:cs typeface="Times New Roman" panose="02020603050405020304" charset="0"/>
              </a:rPr>
              <a:t> a suitable title</a:t>
            </a:r>
            <a:r>
              <a:rPr lang="en-US" altLang="zh-CN">
                <a:latin typeface="Times New Roman" panose="02020603050405020304" charset="0"/>
                <a:cs typeface="Times New Roman" panose="02020603050405020304" charset="0"/>
              </a:rPr>
              <a:t> for the text?</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 Rescuing School Gardens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B. Experiencing Country Life</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C. Growing Vegetable Lovers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D. Changing Local Landscape</a:t>
            </a:r>
            <a:endParaRPr lang="zh-CN" altLang="en-US">
              <a:latin typeface="Times New Roman" panose="02020603050405020304" charset="0"/>
              <a:cs typeface="Times New Roman" panose="02020603050405020304" charset="0"/>
            </a:endParaRPr>
          </a:p>
        </p:txBody>
      </p:sp>
      <p:sp>
        <p:nvSpPr>
          <p:cNvPr id="19" name="圆角矩形 18"/>
          <p:cNvSpPr/>
          <p:nvPr/>
        </p:nvSpPr>
        <p:spPr>
          <a:xfrm>
            <a:off x="508635" y="448310"/>
            <a:ext cx="5156835" cy="71374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What (event)+ who+purpose</a:t>
            </a:r>
            <a:endParaRPr lang="en-US" altLang="zh-CN" sz="2400" b="1">
              <a:solidFill>
                <a:srgbClr val="FFFF00"/>
              </a:solidFill>
              <a:latin typeface="Times New Roman" panose="02020603050405020304" charset="0"/>
              <a:cs typeface="Times New Roman" panose="02020603050405020304" charset="0"/>
            </a:endParaRPr>
          </a:p>
        </p:txBody>
      </p:sp>
      <p:sp>
        <p:nvSpPr>
          <p:cNvPr id="20" name="圆角矩形 19"/>
          <p:cNvSpPr/>
          <p:nvPr/>
        </p:nvSpPr>
        <p:spPr>
          <a:xfrm>
            <a:off x="692150" y="1887855"/>
            <a:ext cx="4912995" cy="8648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background information </a:t>
            </a:r>
            <a:r>
              <a:rPr lang="en-US" altLang="zh-CN" sz="3600" b="1">
                <a:solidFill>
                  <a:schemeClr val="bg1"/>
                </a:solidFill>
                <a:latin typeface="Times New Roman" panose="02020603050405020304" charset="0"/>
                <a:cs typeface="Times New Roman" panose="02020603050405020304" charset="0"/>
              </a:rPr>
              <a:t>   </a:t>
            </a:r>
            <a:endParaRPr lang="en-US" altLang="zh-CN" sz="3600" b="1">
              <a:solidFill>
                <a:schemeClr val="bg1"/>
              </a:solidFill>
              <a:latin typeface="Times New Roman" panose="02020603050405020304" charset="0"/>
              <a:cs typeface="Times New Roman" panose="02020603050405020304" charset="0"/>
            </a:endParaRPr>
          </a:p>
        </p:txBody>
      </p:sp>
      <p:sp>
        <p:nvSpPr>
          <p:cNvPr id="21" name="圆角矩形 20"/>
          <p:cNvSpPr/>
          <p:nvPr/>
        </p:nvSpPr>
        <p:spPr>
          <a:xfrm>
            <a:off x="1004570" y="3336925"/>
            <a:ext cx="4600575" cy="7512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buClrTx/>
              <a:buSzTx/>
              <a:buFontTx/>
            </a:pPr>
            <a:r>
              <a:rPr lang="en-US" altLang="zh-CN" sz="2400" b="1">
                <a:solidFill>
                  <a:srgbClr val="FFFF00"/>
                </a:solidFill>
                <a:latin typeface="Times New Roman" panose="02020603050405020304" charset="0"/>
                <a:cs typeface="Times New Roman" panose="02020603050405020304" charset="0"/>
              </a:rPr>
              <a:t>implementation   </a:t>
            </a:r>
            <a:endParaRPr lang="en-US" altLang="zh-CN" sz="2400" b="1">
              <a:solidFill>
                <a:srgbClr val="FFFF00"/>
              </a:solidFill>
              <a:latin typeface="Times New Roman" panose="02020603050405020304" charset="0"/>
              <a:cs typeface="Times New Roman" panose="02020603050405020304" charset="0"/>
            </a:endParaRPr>
          </a:p>
        </p:txBody>
      </p:sp>
      <p:sp>
        <p:nvSpPr>
          <p:cNvPr id="22" name="圆角矩形 21"/>
          <p:cNvSpPr/>
          <p:nvPr/>
        </p:nvSpPr>
        <p:spPr>
          <a:xfrm>
            <a:off x="767715" y="4628515"/>
            <a:ext cx="4761230" cy="4108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buClrTx/>
              <a:buSzTx/>
              <a:buFontTx/>
            </a:pPr>
            <a:r>
              <a:rPr lang="en-US" altLang="zh-CN" sz="2400" b="1">
                <a:solidFill>
                  <a:srgbClr val="FFFF00"/>
                </a:solidFill>
                <a:latin typeface="Times New Roman" panose="02020603050405020304" charset="0"/>
                <a:cs typeface="Times New Roman" panose="02020603050405020304" charset="0"/>
              </a:rPr>
              <a:t>evaluation/significance 1</a:t>
            </a:r>
            <a:endParaRPr lang="en-US" altLang="zh-CN" sz="2400" b="1">
              <a:solidFill>
                <a:srgbClr val="FFFF00"/>
              </a:solidFill>
              <a:latin typeface="Times New Roman" panose="02020603050405020304" charset="0"/>
              <a:cs typeface="Times New Roman" panose="02020603050405020304" charset="0"/>
            </a:endParaRPr>
          </a:p>
        </p:txBody>
      </p:sp>
      <p:sp>
        <p:nvSpPr>
          <p:cNvPr id="23" name="圆角矩形 22"/>
          <p:cNvSpPr/>
          <p:nvPr/>
        </p:nvSpPr>
        <p:spPr>
          <a:xfrm>
            <a:off x="824865" y="5509260"/>
            <a:ext cx="4657725" cy="7512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buClrTx/>
              <a:buSzTx/>
              <a:buFontTx/>
            </a:pPr>
            <a:r>
              <a:rPr lang="en-US" altLang="zh-CN" sz="2400" b="1">
                <a:solidFill>
                  <a:srgbClr val="FFFF00"/>
                </a:solidFill>
                <a:latin typeface="Times New Roman" panose="02020603050405020304" charset="0"/>
                <a:cs typeface="Times New Roman" panose="02020603050405020304" charset="0"/>
              </a:rPr>
              <a:t>significance 2</a:t>
            </a:r>
            <a:endParaRPr lang="en-US" altLang="zh-CN" sz="2400" b="1">
              <a:solidFill>
                <a:srgbClr val="FFFF00"/>
              </a:solidFill>
              <a:latin typeface="Times New Roman" panose="02020603050405020304" charset="0"/>
              <a:cs typeface="Times New Roman" panose="02020603050405020304" charset="0"/>
            </a:endParaRPr>
          </a:p>
        </p:txBody>
      </p:sp>
      <p:sp>
        <p:nvSpPr>
          <p:cNvPr id="24" name="Line 13"/>
          <p:cNvSpPr>
            <a:spLocks noChangeShapeType="1"/>
          </p:cNvSpPr>
          <p:nvPr/>
        </p:nvSpPr>
        <p:spPr bwMode="auto">
          <a:xfrm flipH="1">
            <a:off x="5347970" y="679450"/>
            <a:ext cx="1150620" cy="18415"/>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
        <p:nvSpPr>
          <p:cNvPr id="25" name="Line 13"/>
          <p:cNvSpPr>
            <a:spLocks noChangeShapeType="1"/>
          </p:cNvSpPr>
          <p:nvPr/>
        </p:nvSpPr>
        <p:spPr bwMode="auto">
          <a:xfrm flipH="1">
            <a:off x="5605145" y="2049145"/>
            <a:ext cx="1210945" cy="265430"/>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
        <p:nvSpPr>
          <p:cNvPr id="26" name="Line 13"/>
          <p:cNvSpPr>
            <a:spLocks noChangeShapeType="1"/>
          </p:cNvSpPr>
          <p:nvPr/>
        </p:nvSpPr>
        <p:spPr bwMode="auto">
          <a:xfrm flipH="1">
            <a:off x="5283200" y="3665855"/>
            <a:ext cx="1532890" cy="1183640"/>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
        <p:nvSpPr>
          <p:cNvPr id="27" name="Line 13"/>
          <p:cNvSpPr>
            <a:spLocks noChangeShapeType="1"/>
          </p:cNvSpPr>
          <p:nvPr/>
        </p:nvSpPr>
        <p:spPr bwMode="auto">
          <a:xfrm flipH="1">
            <a:off x="5283200" y="3592195"/>
            <a:ext cx="1612900" cy="2016760"/>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
        <p:nvSpPr>
          <p:cNvPr id="29" name="Line 13"/>
          <p:cNvSpPr>
            <a:spLocks noChangeShapeType="1"/>
          </p:cNvSpPr>
          <p:nvPr/>
        </p:nvSpPr>
        <p:spPr bwMode="auto">
          <a:xfrm flipH="1" flipV="1">
            <a:off x="5153660" y="808355"/>
            <a:ext cx="2576830" cy="3904615"/>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71475" y="308610"/>
            <a:ext cx="5843270" cy="6457950"/>
          </a:xfrm>
          <a:prstGeom prst="rect">
            <a:avLst/>
          </a:prstGeom>
        </p:spPr>
      </p:pic>
      <p:sp>
        <p:nvSpPr>
          <p:cNvPr id="18" name="文本框 17"/>
          <p:cNvSpPr txBox="1"/>
          <p:nvPr/>
        </p:nvSpPr>
        <p:spPr>
          <a:xfrm>
            <a:off x="6303010" y="309245"/>
            <a:ext cx="5547995" cy="6086475"/>
          </a:xfrm>
          <a:prstGeom prst="rect">
            <a:avLst/>
          </a:prstGeom>
          <a:noFill/>
        </p:spPr>
        <p:txBody>
          <a:bodyPr wrap="square" rtlCol="0" anchor="t">
            <a:noAutofit/>
          </a:bodyPr>
          <a:p>
            <a:r>
              <a:rPr lang="en-US" altLang="zh-CN">
                <a:latin typeface="Times New Roman" panose="02020603050405020304" charset="0"/>
                <a:cs typeface="Times New Roman" panose="02020603050405020304" charset="0"/>
              </a:rPr>
              <a:t>4. What do we know about </a:t>
            </a:r>
            <a:r>
              <a:rPr lang="en-US" altLang="zh-CN" b="1">
                <a:solidFill>
                  <a:srgbClr val="FF0000"/>
                </a:solidFill>
                <a:latin typeface="Times New Roman" panose="02020603050405020304" charset="0"/>
                <a:cs typeface="Times New Roman" panose="02020603050405020304" charset="0"/>
              </a:rPr>
              <a:t>Abby Jaramillo</a:t>
            </a:r>
            <a:r>
              <a:rPr lang="en-US" altLang="zh-CN">
                <a:latin typeface="Times New Roman" panose="02020603050405020304" charset="0"/>
                <a:cs typeface="Times New Roman" panose="02020603050405020304" charset="0"/>
              </a:rPr>
              <a:t>?</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 She used to be a health worker.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B. She grew up in a low-income family.</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C. She owns a fast food restaurant.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D. She is an initiator of Urban Sprouts.</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5. What was a</a:t>
            </a:r>
            <a:r>
              <a:rPr lang="en-US" altLang="zh-CN" b="1">
                <a:solidFill>
                  <a:srgbClr val="FF0000"/>
                </a:solidFill>
                <a:latin typeface="Times New Roman" panose="02020603050405020304" charset="0"/>
                <a:cs typeface="Times New Roman" panose="02020603050405020304" charset="0"/>
              </a:rPr>
              <a:t> problem facing </a:t>
            </a:r>
            <a:r>
              <a:rPr lang="en-US" altLang="zh-CN">
                <a:latin typeface="Times New Roman" panose="02020603050405020304" charset="0"/>
                <a:cs typeface="Times New Roman" panose="02020603050405020304" charset="0"/>
              </a:rPr>
              <a:t>Jaramillo at the start of the program?</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 The kids’ parents distrusted her.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B. Students had little time for her classes.</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C. Some kids disliked garden work.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D. There was no space for school gardens.</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6. Which of the following best describes the </a:t>
            </a:r>
            <a:r>
              <a:rPr lang="en-US" altLang="zh-CN" b="1">
                <a:solidFill>
                  <a:srgbClr val="FF0000"/>
                </a:solidFill>
                <a:latin typeface="Times New Roman" panose="02020603050405020304" charset="0"/>
                <a:cs typeface="Times New Roman" panose="02020603050405020304" charset="0"/>
              </a:rPr>
              <a:t>impact </a:t>
            </a:r>
            <a:r>
              <a:rPr lang="en-US" altLang="zh-CN">
                <a:latin typeface="Times New Roman" panose="02020603050405020304" charset="0"/>
                <a:cs typeface="Times New Roman" panose="02020603050405020304" charset="0"/>
              </a:rPr>
              <a:t>of the program?</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 Far-reaching.	     B. Predictable.</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C. Short-lived.	      D. Unidentifiable.</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7. What can be</a:t>
            </a:r>
            <a:r>
              <a:rPr lang="en-US" altLang="zh-CN" b="1">
                <a:solidFill>
                  <a:srgbClr val="FF0000"/>
                </a:solidFill>
                <a:latin typeface="Times New Roman" panose="02020603050405020304" charset="0"/>
                <a:cs typeface="Times New Roman" panose="02020603050405020304" charset="0"/>
              </a:rPr>
              <a:t> a suitable title</a:t>
            </a:r>
            <a:r>
              <a:rPr lang="en-US" altLang="zh-CN">
                <a:latin typeface="Times New Roman" panose="02020603050405020304" charset="0"/>
                <a:cs typeface="Times New Roman" panose="02020603050405020304" charset="0"/>
              </a:rPr>
              <a:t> for the text?</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 Rescuing School Gardens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B. Experiencing Country Life</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C. Growing Vegetable Lovers	</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D. Changing Local Landscape</a:t>
            </a:r>
            <a:endParaRPr lang="zh-CN" altLang="en-US">
              <a:latin typeface="Times New Roman" panose="02020603050405020304" charset="0"/>
              <a:cs typeface="Times New Roman" panose="02020603050405020304" charset="0"/>
            </a:endParaRPr>
          </a:p>
        </p:txBody>
      </p:sp>
      <p:sp>
        <p:nvSpPr>
          <p:cNvPr id="24" name="Line 13"/>
          <p:cNvSpPr>
            <a:spLocks noChangeShapeType="1"/>
          </p:cNvSpPr>
          <p:nvPr/>
        </p:nvSpPr>
        <p:spPr bwMode="auto">
          <a:xfrm flipH="1">
            <a:off x="3217545" y="554355"/>
            <a:ext cx="3261995" cy="426085"/>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
        <p:nvSpPr>
          <p:cNvPr id="25" name="Line 13"/>
          <p:cNvSpPr>
            <a:spLocks noChangeShapeType="1"/>
          </p:cNvSpPr>
          <p:nvPr/>
        </p:nvSpPr>
        <p:spPr bwMode="auto">
          <a:xfrm flipH="1">
            <a:off x="5605145" y="2049145"/>
            <a:ext cx="1210945" cy="265430"/>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
        <p:nvSpPr>
          <p:cNvPr id="26" name="Line 13"/>
          <p:cNvSpPr>
            <a:spLocks noChangeShapeType="1"/>
          </p:cNvSpPr>
          <p:nvPr/>
        </p:nvSpPr>
        <p:spPr bwMode="auto">
          <a:xfrm flipH="1">
            <a:off x="5283200" y="3665855"/>
            <a:ext cx="1532890" cy="1183640"/>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
        <p:nvSpPr>
          <p:cNvPr id="27" name="Line 13"/>
          <p:cNvSpPr>
            <a:spLocks noChangeShapeType="1"/>
          </p:cNvSpPr>
          <p:nvPr/>
        </p:nvSpPr>
        <p:spPr bwMode="auto">
          <a:xfrm flipH="1">
            <a:off x="5283200" y="3592195"/>
            <a:ext cx="1612900" cy="2016760"/>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
        <p:nvSpPr>
          <p:cNvPr id="29" name="Line 13"/>
          <p:cNvSpPr>
            <a:spLocks noChangeShapeType="1"/>
          </p:cNvSpPr>
          <p:nvPr/>
        </p:nvSpPr>
        <p:spPr bwMode="auto">
          <a:xfrm flipH="1" flipV="1">
            <a:off x="5153660" y="808355"/>
            <a:ext cx="2576830" cy="3904615"/>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p>
            <a:pPr defTabSz="685800"/>
            <a:endParaRPr lang="zh-CN" altLang="en-US" sz="1800" dirty="0">
              <a:solidFill>
                <a:prstClr val="black">
                  <a:lumMod val="65000"/>
                  <a:lumOff val="35000"/>
                </a:prstClr>
              </a:solidFill>
              <a:latin typeface="【嵐】芊柔体"/>
              <a:cs typeface="+mn-ea"/>
              <a:sym typeface="+mn-lt"/>
            </a:endParaRPr>
          </a:p>
        </p:txBody>
      </p:sp>
      <p:sp>
        <p:nvSpPr>
          <p:cNvPr id="3" name="椭圆 2"/>
          <p:cNvSpPr/>
          <p:nvPr/>
        </p:nvSpPr>
        <p:spPr>
          <a:xfrm>
            <a:off x="1367790" y="796290"/>
            <a:ext cx="1849755" cy="350520"/>
          </a:xfrm>
          <a:prstGeom prst="ellipse">
            <a:avLst/>
          </a:prstGeom>
          <a:noFill/>
          <a:ln w="28575">
            <a:solidFill>
              <a:srgbClr val="FF0000"/>
            </a:solidFill>
          </a:ln>
          <a:extLst>
            <a:ext uri="{909E8E84-426E-40DD-AFC4-6F175D3DCCD1}">
              <a14:hiddenFill xmlns:a14="http://schemas.microsoft.com/office/drawing/2010/main">
                <a:solidFill>
                  <a:srgbClr val="FFFF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371475" y="2384425"/>
            <a:ext cx="5724525" cy="416560"/>
          </a:xfrm>
          <a:prstGeom prst="ellipse">
            <a:avLst/>
          </a:prstGeom>
          <a:noFill/>
          <a:ln w="28575">
            <a:solidFill>
              <a:srgbClr val="FF0000"/>
            </a:solidFill>
          </a:ln>
          <a:extLst>
            <a:ext uri="{909E8E84-426E-40DD-AFC4-6F175D3DCCD1}">
              <a14:hiddenFill xmlns:a14="http://schemas.microsoft.com/office/drawing/2010/main">
                <a:solidFill>
                  <a:srgbClr val="FFFF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371475" y="4925060"/>
            <a:ext cx="3395345" cy="350520"/>
          </a:xfrm>
          <a:prstGeom prst="ellipse">
            <a:avLst/>
          </a:prstGeom>
          <a:noFill/>
          <a:ln w="28575">
            <a:solidFill>
              <a:srgbClr val="FF0000"/>
            </a:solidFill>
          </a:ln>
          <a:extLst>
            <a:ext uri="{909E8E84-426E-40DD-AFC4-6F175D3DCCD1}">
              <a14:hiddenFill xmlns:a14="http://schemas.microsoft.com/office/drawing/2010/main">
                <a:solidFill>
                  <a:srgbClr val="FFFF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297815" y="5258435"/>
            <a:ext cx="4742180" cy="890905"/>
          </a:xfrm>
          <a:prstGeom prst="ellipse">
            <a:avLst/>
          </a:prstGeom>
          <a:noFill/>
          <a:ln w="28575">
            <a:solidFill>
              <a:srgbClr val="FF0000"/>
            </a:solidFill>
          </a:ln>
          <a:extLst>
            <a:ext uri="{909E8E84-426E-40DD-AFC4-6F175D3DCCD1}">
              <a14:hiddenFill xmlns:a14="http://schemas.microsoft.com/office/drawing/2010/main">
                <a:solidFill>
                  <a:srgbClr val="FFFF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6668135" y="1435100"/>
            <a:ext cx="3739515" cy="350520"/>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1" name="文本框 10"/>
          <p:cNvSpPr txBox="1"/>
          <p:nvPr/>
        </p:nvSpPr>
        <p:spPr>
          <a:xfrm>
            <a:off x="6668135" y="2800985"/>
            <a:ext cx="3655695" cy="327660"/>
          </a:xfrm>
          <a:prstGeom prst="rect">
            <a:avLst/>
          </a:prstGeom>
          <a:noFill/>
          <a:ln w="57150">
            <a:solidFill>
              <a:srgbClr val="00206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2" name="文本框 11"/>
          <p:cNvSpPr txBox="1"/>
          <p:nvPr/>
        </p:nvSpPr>
        <p:spPr>
          <a:xfrm>
            <a:off x="6536055" y="3863975"/>
            <a:ext cx="1873250" cy="37020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3" name="文本框 12"/>
          <p:cNvSpPr txBox="1"/>
          <p:nvPr/>
        </p:nvSpPr>
        <p:spPr>
          <a:xfrm>
            <a:off x="6668135" y="5258435"/>
            <a:ext cx="3019425" cy="284480"/>
          </a:xfrm>
          <a:prstGeom prst="rect">
            <a:avLst/>
          </a:prstGeom>
          <a:noFill/>
          <a:ln w="57150">
            <a:solidFill>
              <a:srgbClr val="00206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5" grpId="0" animBg="1"/>
      <p:bldP spid="5" grpId="1" animBg="1"/>
      <p:bldP spid="11" grpId="0" animBg="1"/>
      <p:bldP spid="11" grpId="1" animBg="1"/>
      <p:bldP spid="7" grpId="0" animBg="1"/>
      <p:bldP spid="7" grpId="1" animBg="1"/>
      <p:bldP spid="8" grpId="0" animBg="1"/>
      <p:bldP spid="8"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692150" y="304165"/>
            <a:ext cx="8566785" cy="532765"/>
          </a:xfrm>
          <a:prstGeom prst="rect">
            <a:avLst/>
          </a:prstGeom>
          <a:noFill/>
        </p:spPr>
        <p:txBody>
          <a:bodyPr wrap="square" rtlCol="0">
            <a:noAutofit/>
          </a:bodyPr>
          <a:p>
            <a:r>
              <a:rPr lang="en-US" altLang="zh-CN" sz="2800" b="1">
                <a:latin typeface="宋体" panose="02010600030101010101" pitchFamily="2" charset="-122"/>
                <a:ea typeface="宋体" panose="02010600030101010101" pitchFamily="2" charset="-122"/>
                <a:cs typeface="宋体" panose="02010600030101010101" pitchFamily="2" charset="-122"/>
              </a:rPr>
              <a:t>2. 2022.6</a:t>
            </a:r>
            <a:r>
              <a:rPr lang="zh-CN" altLang="en-US" sz="2800" b="1">
                <a:latin typeface="宋体" panose="02010600030101010101" pitchFamily="2" charset="-122"/>
                <a:ea typeface="宋体" panose="02010600030101010101" pitchFamily="2" charset="-122"/>
                <a:cs typeface="宋体" panose="02010600030101010101" pitchFamily="2" charset="-122"/>
              </a:rPr>
              <a:t>新高考</a:t>
            </a:r>
            <a:r>
              <a:rPr lang="en-US" altLang="zh-CN" sz="2800" b="1">
                <a:latin typeface="宋体" panose="02010600030101010101" pitchFamily="2" charset="-122"/>
                <a:ea typeface="宋体" panose="02010600030101010101" pitchFamily="2" charset="-122"/>
                <a:cs typeface="宋体" panose="02010600030101010101" pitchFamily="2" charset="-122"/>
              </a:rPr>
              <a:t>1</a:t>
            </a:r>
            <a:r>
              <a:rPr lang="zh-CN" altLang="en-US" sz="2800" b="1">
                <a:latin typeface="宋体" panose="02010600030101010101" pitchFamily="2" charset="-122"/>
                <a:ea typeface="宋体" panose="02010600030101010101" pitchFamily="2" charset="-122"/>
                <a:cs typeface="宋体" panose="02010600030101010101" pitchFamily="2" charset="-122"/>
              </a:rPr>
              <a:t>卷</a:t>
            </a:r>
            <a:r>
              <a:rPr lang="en-US" altLang="zh-CN" sz="2800" b="1">
                <a:latin typeface="宋体" panose="02010600030101010101" pitchFamily="2" charset="-122"/>
                <a:ea typeface="宋体" panose="02010600030101010101" pitchFamily="2" charset="-122"/>
                <a:cs typeface="宋体" panose="02010600030101010101" pitchFamily="2" charset="-122"/>
              </a:rPr>
              <a:t>C</a:t>
            </a:r>
            <a:r>
              <a:rPr lang="zh-CN" altLang="en-US" sz="2800" b="1">
                <a:latin typeface="宋体" panose="02010600030101010101" pitchFamily="2" charset="-122"/>
                <a:ea typeface="宋体" panose="02010600030101010101" pitchFamily="2" charset="-122"/>
                <a:cs typeface="宋体" panose="02010600030101010101" pitchFamily="2" charset="-122"/>
              </a:rPr>
              <a:t>篇</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349885" y="697865"/>
            <a:ext cx="11339830" cy="5810885"/>
          </a:xfrm>
          <a:prstGeom prst="rect">
            <a:avLst/>
          </a:prstGeom>
        </p:spPr>
        <p:txBody>
          <a:bodyPr wrap="square">
            <a:noAutofit/>
          </a:bodyPr>
          <a:p>
            <a:pPr marL="0" indent="304800" algn="l" defTabSz="266700">
              <a:lnSpc>
                <a:spcPct val="150000"/>
              </a:lnSpc>
              <a:spcBef>
                <a:spcPct val="0"/>
              </a:spcBef>
              <a:spcAft>
                <a:spcPct val="0"/>
              </a:spcAft>
            </a:pPr>
            <a:r>
              <a:rPr lang="en-US" altLang="zh-CN" sz="1600">
                <a:latin typeface="Calibri" panose="020F0502020204030204"/>
                <a:ea typeface="宋体" panose="02010600030101010101" pitchFamily="2" charset="-122"/>
              </a:rPr>
              <a:t>①</a:t>
            </a:r>
            <a:r>
              <a:rPr lang="en-US" altLang="zh-CN" sz="1600">
                <a:latin typeface="Times New Roman" panose="02020603050405020304"/>
                <a:ea typeface="宋体" panose="02010600030101010101" pitchFamily="2" charset="-122"/>
              </a:rPr>
              <a:t>The elderly residents (</a:t>
            </a:r>
            <a:r>
              <a:rPr lang="zh-CN" altLang="en-US" sz="1600">
                <a:latin typeface="宋体" panose="02010600030101010101" pitchFamily="2" charset="-122"/>
                <a:ea typeface="宋体" panose="02010600030101010101" pitchFamily="2" charset="-122"/>
              </a:rPr>
              <a:t>居民</a:t>
            </a:r>
            <a:r>
              <a:rPr lang="en-US" altLang="zh-CN" sz="1600">
                <a:latin typeface="Times New Roman" panose="02020603050405020304"/>
                <a:ea typeface="宋体" panose="02010600030101010101" pitchFamily="2" charset="-122"/>
              </a:rPr>
              <a:t>) in care homes in London are being given hens to look after to stop them feeling lonely. </a:t>
            </a:r>
            <a:endParaRPr lang="en-US" altLang="zh-CN" sz="16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1600">
                <a:latin typeface="Calibri" panose="020F0502020204030204"/>
                <a:ea typeface="宋体" panose="02010600030101010101" pitchFamily="2" charset="-122"/>
              </a:rPr>
              <a:t>②</a:t>
            </a:r>
            <a:r>
              <a:rPr lang="en-US" altLang="zh-CN" sz="1600">
                <a:latin typeface="Times New Roman" panose="02020603050405020304"/>
                <a:ea typeface="宋体" panose="02010600030101010101" pitchFamily="2" charset="-122"/>
              </a:rPr>
              <a:t>The project was dreamed up by a local charity (</a:t>
            </a:r>
            <a:r>
              <a:rPr lang="zh-CN" altLang="en-US" sz="1600">
                <a:latin typeface="宋体" panose="02010600030101010101" pitchFamily="2" charset="-122"/>
                <a:ea typeface="宋体" panose="02010600030101010101" pitchFamily="2" charset="-122"/>
              </a:rPr>
              <a:t>慈善组织</a:t>
            </a:r>
            <a:r>
              <a:rPr lang="en-US" altLang="zh-CN" sz="1600">
                <a:latin typeface="Times New Roman" panose="02020603050405020304"/>
                <a:ea typeface="宋体" panose="02010600030101010101" pitchFamily="2" charset="-122"/>
              </a:rPr>
              <a:t>) </a:t>
            </a:r>
            <a:r>
              <a:rPr lang="en-US" altLang="zh-CN" sz="1600" b="1">
                <a:latin typeface="Times New Roman" panose="02020603050405020304"/>
                <a:ea typeface="宋体" panose="02010600030101010101" pitchFamily="2" charset="-122"/>
              </a:rPr>
              <a:t>to reduce loneliness and improve elderly people’s wellbeing. </a:t>
            </a:r>
            <a:r>
              <a:rPr lang="en-US" altLang="zh-CN" sz="1600">
                <a:latin typeface="Times New Roman" panose="02020603050405020304"/>
                <a:ea typeface="宋体" panose="02010600030101010101" pitchFamily="2" charset="-122"/>
              </a:rPr>
              <a:t>It is also being used to help patients suffering dementia, a serious illness of the mind. Staff in care homes have reported a reduction in the use of medicine where hens are in use. </a:t>
            </a:r>
            <a:endParaRPr lang="en-US" altLang="zh-CN" sz="16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1600">
                <a:latin typeface="Calibri" panose="020F0502020204030204"/>
                <a:ea typeface="宋体" panose="02010600030101010101" pitchFamily="2" charset="-122"/>
              </a:rPr>
              <a:t>③</a:t>
            </a:r>
            <a:r>
              <a:rPr lang="en-US" altLang="zh-CN" sz="1600">
                <a:latin typeface="Times New Roman" panose="02020603050405020304"/>
                <a:ea typeface="宋体" panose="02010600030101010101" pitchFamily="2" charset="-122"/>
              </a:rPr>
              <a:t>Among those taking part in the project is 80-year-old Ruth Xavier. She said: “I used to keep hens when I was younger and had to prepare their breakfast each morning before I went to school. </a:t>
            </a:r>
            <a:endParaRPr lang="en-US" altLang="zh-CN" sz="16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1600">
                <a:latin typeface="微软雅黑" panose="020B0503020204020204" charset="-122"/>
                <a:ea typeface="微软雅黑" panose="020B0503020204020204" charset="-122"/>
              </a:rPr>
              <a:t>④</a:t>
            </a:r>
            <a:r>
              <a:rPr lang="en-US" altLang="zh-CN" sz="1600">
                <a:latin typeface="Times New Roman" panose="02020603050405020304"/>
                <a:ea typeface="宋体" panose="02010600030101010101" pitchFamily="2" charset="-122"/>
              </a:rPr>
              <a:t>“I like the project a lot. I am down there in my wheelchair in the morning letting the hens out and down there again at night to see they’ve gone to bed. </a:t>
            </a:r>
            <a:endParaRPr lang="en-US" altLang="zh-CN" sz="16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1600">
                <a:latin typeface="微软雅黑" panose="020B0503020204020204" charset="-122"/>
                <a:ea typeface="微软雅黑" panose="020B0503020204020204" charset="-122"/>
              </a:rPr>
              <a:t>⑤</a:t>
            </a:r>
            <a:r>
              <a:rPr lang="en-US" altLang="zh-CN" sz="1600">
                <a:latin typeface="Times New Roman" panose="02020603050405020304"/>
                <a:ea typeface="宋体" panose="02010600030101010101" pitchFamily="2" charset="-122"/>
              </a:rPr>
              <a:t>“It’s good to have a different focus. People have been bringing their children in to see the hens and residents come and sit outside to watch them. I’m enjoying the creative activities, and it feels great to have done something useful.”</a:t>
            </a:r>
            <a:endParaRPr lang="en-US" altLang="zh-CN" sz="16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1600">
                <a:latin typeface="微软雅黑" panose="020B0503020204020204" charset="-122"/>
                <a:ea typeface="微软雅黑" panose="020B0503020204020204" charset="-122"/>
              </a:rPr>
              <a:t>⑥</a:t>
            </a:r>
            <a:r>
              <a:rPr lang="en-US" altLang="zh-CN" sz="1600">
                <a:latin typeface="Times New Roman" panose="02020603050405020304"/>
                <a:ea typeface="宋体" panose="02010600030101010101" pitchFamily="2" charset="-122"/>
              </a:rPr>
              <a:t>There are now 700 elderly people looking after hens in 20 care homes in the North East, and the charity has been given financial support to roll it out countrywide. </a:t>
            </a:r>
            <a:endParaRPr lang="en-US" altLang="zh-CN" sz="16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1600">
                <a:latin typeface="微软雅黑" panose="020B0503020204020204" charset="-122"/>
                <a:ea typeface="微软雅黑" panose="020B0503020204020204" charset="-122"/>
              </a:rPr>
              <a:t>⑦</a:t>
            </a:r>
            <a:r>
              <a:rPr lang="en-US" altLang="zh-CN" sz="1600">
                <a:latin typeface="Times New Roman" panose="02020603050405020304"/>
                <a:ea typeface="宋体" panose="02010600030101010101" pitchFamily="2" charset="-122"/>
              </a:rPr>
              <a:t>Wendy Wilson, extra care manager at 60 Penfold Street, one of the first to embark on the project, said: “Residents really welcome the idea of the project and the creative sessions. We are looking forward to the benefits and fun the project can bring to people here.”</a:t>
            </a:r>
            <a:endParaRPr lang="en-US" altLang="zh-CN" sz="16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1600">
                <a:latin typeface="微软雅黑" panose="020B0503020204020204" charset="-122"/>
                <a:ea typeface="微软雅黑" panose="020B0503020204020204" charset="-122"/>
              </a:rPr>
              <a:t>⑧</a:t>
            </a:r>
            <a:r>
              <a:rPr lang="en-US" altLang="zh-CN" sz="1600">
                <a:latin typeface="Times New Roman" panose="02020603050405020304"/>
                <a:ea typeface="宋体" panose="02010600030101010101" pitchFamily="2" charset="-122"/>
              </a:rPr>
              <a:t>Lynn Lewis, director of Notting Hill Pathways, said: “We are happy to be taking part in the project. It will really help connect our residents through a shared interest and creative activities.”</a:t>
            </a:r>
            <a:endParaRPr lang="en-US" altLang="zh-CN" sz="1600">
              <a:latin typeface="Times New Roman" panose="02020603050405020304"/>
              <a:ea typeface="宋体" panose="02010600030101010101" pitchFamily="2" charset="-122"/>
            </a:endParaRPr>
          </a:p>
        </p:txBody>
      </p:sp>
      <p:sp>
        <p:nvSpPr>
          <p:cNvPr id="19" name="圆角矩形 18"/>
          <p:cNvSpPr/>
          <p:nvPr/>
        </p:nvSpPr>
        <p:spPr>
          <a:xfrm>
            <a:off x="4795520" y="448945"/>
            <a:ext cx="5156835" cy="56134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What (event)+ who+purpose</a:t>
            </a:r>
            <a:endParaRPr lang="en-US" altLang="zh-CN" sz="2400" b="1">
              <a:solidFill>
                <a:srgbClr val="FFFF00"/>
              </a:solidFill>
              <a:latin typeface="Times New Roman" panose="02020603050405020304" charset="0"/>
              <a:cs typeface="Times New Roman" panose="02020603050405020304" charset="0"/>
            </a:endParaRPr>
          </a:p>
        </p:txBody>
      </p:sp>
      <p:sp>
        <p:nvSpPr>
          <p:cNvPr id="5" name="圆角矩形 4"/>
          <p:cNvSpPr/>
          <p:nvPr/>
        </p:nvSpPr>
        <p:spPr>
          <a:xfrm>
            <a:off x="5083810" y="1258570"/>
            <a:ext cx="4869180" cy="56134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who+purpose</a:t>
            </a:r>
            <a:endParaRPr lang="en-US" altLang="zh-CN" sz="2400" b="1">
              <a:solidFill>
                <a:srgbClr val="FFFF00"/>
              </a:solidFill>
              <a:latin typeface="Times New Roman" panose="02020603050405020304" charset="0"/>
              <a:cs typeface="Times New Roman" panose="02020603050405020304" charset="0"/>
            </a:endParaRPr>
          </a:p>
        </p:txBody>
      </p:sp>
      <p:sp>
        <p:nvSpPr>
          <p:cNvPr id="6" name="圆角矩形 5"/>
          <p:cNvSpPr/>
          <p:nvPr/>
        </p:nvSpPr>
        <p:spPr>
          <a:xfrm>
            <a:off x="5011420" y="2322195"/>
            <a:ext cx="4869180" cy="25914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implementation</a:t>
            </a:r>
            <a:endParaRPr lang="en-US" altLang="zh-CN" sz="2400" b="1">
              <a:solidFill>
                <a:srgbClr val="FFFF00"/>
              </a:solidFill>
              <a:latin typeface="Times New Roman" panose="02020603050405020304" charset="0"/>
              <a:cs typeface="Times New Roman" panose="02020603050405020304" charset="0"/>
            </a:endParaRPr>
          </a:p>
        </p:txBody>
      </p:sp>
      <p:sp>
        <p:nvSpPr>
          <p:cNvPr id="7" name="圆角矩形 6"/>
          <p:cNvSpPr/>
          <p:nvPr/>
        </p:nvSpPr>
        <p:spPr>
          <a:xfrm>
            <a:off x="5083810" y="5502275"/>
            <a:ext cx="4869180" cy="6750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evaluation</a:t>
            </a:r>
            <a:endParaRPr lang="en-US" altLang="zh-CN" sz="2400" b="1">
              <a:solidFill>
                <a:srgbClr val="FFFF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5" grpId="0" bldLvl="0" animBg="1"/>
      <p:bldP spid="5" grpId="1" animBg="1"/>
      <p:bldP spid="6" grpId="0" bldLvl="0" animBg="1"/>
      <p:bldP spid="6" grpId="1" animBg="1"/>
      <p:bldP spid="7" grpId="0" bldLvl="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521970"/>
            <a:ext cx="11008360" cy="332295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28.What is the</a:t>
            </a:r>
            <a:r>
              <a:rPr lang="en-US" altLang="zh-CN" sz="2800" b="1">
                <a:latin typeface="Times New Roman" panose="02020603050405020304"/>
                <a:ea typeface="宋体" panose="02010600030101010101" pitchFamily="2" charset="-122"/>
              </a:rPr>
              <a:t> purpose</a:t>
            </a:r>
            <a:r>
              <a:rPr lang="en-US" altLang="zh-CN" sz="2800">
                <a:latin typeface="Times New Roman" panose="02020603050405020304"/>
                <a:ea typeface="宋体" panose="02010600030101010101" pitchFamily="2" charset="-122"/>
              </a:rPr>
              <a:t> of the project?</a:t>
            </a:r>
            <a:endParaRPr lang="en-US" altLang="zh-CN" sz="28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To ensure harmony in care homes.	</a:t>
            </a:r>
            <a:endParaRPr lang="en-US" altLang="zh-CN" sz="28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B. To provide part-time jobs for the aged. </a:t>
            </a:r>
            <a:endParaRPr lang="en-US" altLang="zh-CN" sz="28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To raise money for medical research.	</a:t>
            </a:r>
            <a:endParaRPr lang="en-US" altLang="zh-CN" sz="2800">
              <a:latin typeface="Times New Roman" panose="02020603050405020304"/>
              <a:ea typeface="宋体" panose="02010600030101010101" pitchFamily="2" charset="-122"/>
            </a:endParaRPr>
          </a:p>
          <a:p>
            <a:pPr marL="0" indent="30480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D. To promote the elderly people’s welfare. </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6821805" y="894080"/>
            <a:ext cx="4022725" cy="831599"/>
            <a:chOff x="10271" y="39928"/>
            <a:chExt cx="4169" cy="679"/>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928"/>
              <a:ext cx="3440" cy="67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purpose  </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 </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2</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321310" y="3844925"/>
            <a:ext cx="11435715" cy="2676525"/>
          </a:xfrm>
          <a:prstGeom prst="rect">
            <a:avLst/>
          </a:prstGeom>
          <a:ln>
            <a:solidFill>
              <a:srgbClr val="0070C0"/>
            </a:solidFill>
          </a:ln>
        </p:spPr>
        <p:txBody>
          <a:bodyPr wrap="square">
            <a:spAutoFit/>
          </a:bodyPr>
          <a:p>
            <a:pPr marL="0" indent="304800" algn="just" defTabSz="266700">
              <a:lnSpc>
                <a:spcPct val="150000"/>
              </a:lnSpc>
              <a:spcBef>
                <a:spcPct val="0"/>
              </a:spcBef>
              <a:spcAft>
                <a:spcPct val="0"/>
              </a:spcAft>
            </a:pPr>
            <a:r>
              <a:rPr lang="en-US" altLang="zh-CN" sz="2800">
                <a:latin typeface="Calibri" panose="020F0502020204030204"/>
                <a:ea typeface="宋体" panose="02010600030101010101" pitchFamily="2" charset="-122"/>
              </a:rPr>
              <a:t>②</a:t>
            </a:r>
            <a:r>
              <a:rPr lang="en-US" altLang="zh-CN" sz="2800">
                <a:latin typeface="Times New Roman" panose="02020603050405020304"/>
                <a:ea typeface="宋体" panose="02010600030101010101" pitchFamily="2" charset="-122"/>
              </a:rPr>
              <a:t>The project was dreamed up by a local charity (</a:t>
            </a:r>
            <a:r>
              <a:rPr lang="zh-CN" altLang="en-US" sz="2800">
                <a:latin typeface="宋体" panose="02010600030101010101" pitchFamily="2" charset="-122"/>
                <a:ea typeface="宋体" panose="02010600030101010101" pitchFamily="2" charset="-122"/>
              </a:rPr>
              <a:t>慈善组织</a:t>
            </a:r>
            <a:r>
              <a:rPr lang="en-US" altLang="zh-CN" sz="2800">
                <a:latin typeface="Times New Roman" panose="02020603050405020304"/>
                <a:ea typeface="宋体" panose="02010600030101010101" pitchFamily="2" charset="-122"/>
              </a:rPr>
              <a:t>) </a:t>
            </a:r>
            <a:r>
              <a:rPr lang="en-US" altLang="zh-CN" sz="2800" b="1">
                <a:solidFill>
                  <a:srgbClr val="FF0000"/>
                </a:solidFill>
                <a:latin typeface="Times New Roman" panose="02020603050405020304"/>
                <a:ea typeface="宋体" panose="02010600030101010101" pitchFamily="2" charset="-122"/>
              </a:rPr>
              <a:t>to reduce loneliness and improve elderly people’s wellbeing. </a:t>
            </a:r>
            <a:r>
              <a:rPr lang="en-US" altLang="zh-CN" sz="2800">
                <a:latin typeface="Times New Roman" panose="02020603050405020304"/>
                <a:ea typeface="宋体" panose="02010600030101010101" pitchFamily="2" charset="-122"/>
              </a:rPr>
              <a:t>It is also being used to help patients suffering dementia, a serious illness of the mind. Staff in care homes have reported a reduction in the use of medicine where hens are in use. </a:t>
            </a:r>
            <a:endParaRPr lang="en-US" altLang="zh-CN" sz="2800">
              <a:latin typeface="Times New Roman" panose="02020603050405020304"/>
              <a:ea typeface="宋体" panose="02010600030101010101" pitchFamily="2" charset="-122"/>
            </a:endParaRPr>
          </a:p>
        </p:txBody>
      </p:sp>
      <p:sp>
        <p:nvSpPr>
          <p:cNvPr id="11" name="文本框 10"/>
          <p:cNvSpPr txBox="1"/>
          <p:nvPr/>
        </p:nvSpPr>
        <p:spPr>
          <a:xfrm>
            <a:off x="768350" y="3208655"/>
            <a:ext cx="649097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521970"/>
            <a:ext cx="11008360" cy="332295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29.How has the project</a:t>
            </a:r>
            <a:r>
              <a:rPr lang="en-US" altLang="zh-CN" sz="2800" b="1">
                <a:solidFill>
                  <a:srgbClr val="FF0000"/>
                </a:solidFill>
                <a:latin typeface="Times New Roman" panose="02020603050405020304"/>
                <a:ea typeface="宋体" panose="02010600030101010101" pitchFamily="2" charset="-122"/>
              </a:rPr>
              <a:t> affected</a:t>
            </a:r>
            <a:r>
              <a:rPr lang="en-US" altLang="zh-CN" sz="2800">
                <a:latin typeface="Times New Roman" panose="02020603050405020304"/>
                <a:ea typeface="宋体" panose="02010600030101010101" pitchFamily="2" charset="-122"/>
              </a:rPr>
              <a:t> </a:t>
            </a:r>
            <a:r>
              <a:rPr lang="en-US" altLang="zh-CN" sz="2800" b="1">
                <a:solidFill>
                  <a:srgbClr val="FF0000"/>
                </a:solidFill>
                <a:latin typeface="Times New Roman" panose="02020603050405020304"/>
                <a:ea typeface="宋体" panose="02010600030101010101" pitchFamily="2" charset="-122"/>
              </a:rPr>
              <a:t>Ruth Xavier</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She has learned new life skills.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B. She has gained a sense of achievement.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She has recovered her memory.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D. She has developed a strong personality. </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324725" y="397666"/>
            <a:ext cx="4296760" cy="1003063"/>
            <a:chOff x="10271" y="39672"/>
            <a:chExt cx="4453" cy="819"/>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672"/>
              <a:ext cx="3724" cy="81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implementation  </a:t>
              </a:r>
              <a:endPar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endParaRPr>
            </a:p>
            <a:p>
              <a:pPr algn="just"/>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 </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5</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321310" y="3844925"/>
            <a:ext cx="11435715" cy="2676525"/>
          </a:xfrm>
          <a:prstGeom prst="rect">
            <a:avLst/>
          </a:prstGeom>
          <a:ln>
            <a:solidFill>
              <a:srgbClr val="0070C0"/>
            </a:solidFill>
          </a:ln>
        </p:spPr>
        <p:txBody>
          <a:bodyPr wrap="square">
            <a:spAutoFit/>
          </a:bodyPr>
          <a:p>
            <a:pPr marL="0" indent="304800" algn="just" defTabSz="266700">
              <a:lnSpc>
                <a:spcPct val="150000"/>
              </a:lnSpc>
              <a:spcBef>
                <a:spcPct val="0"/>
              </a:spcBef>
              <a:spcAft>
                <a:spcPct val="0"/>
              </a:spcAft>
            </a:pPr>
            <a:r>
              <a:rPr lang="en-US" altLang="en-US" sz="2800">
                <a:latin typeface="Times New Roman" panose="02020603050405020304"/>
                <a:ea typeface="宋体" panose="02010600030101010101" pitchFamily="2" charset="-122"/>
              </a:rPr>
              <a:t>⑤</a:t>
            </a:r>
            <a:r>
              <a:rPr lang="en-US" altLang="zh-CN" sz="2800">
                <a:latin typeface="Times New Roman" panose="02020603050405020304"/>
                <a:ea typeface="宋体" panose="02010600030101010101" pitchFamily="2" charset="-122"/>
              </a:rPr>
              <a:t>“It’s good to have a different focus. People have been bringing their children in to see the hens and residents come and sit outside to watch them. </a:t>
            </a:r>
            <a:r>
              <a:rPr lang="en-US" altLang="zh-CN" sz="2800" b="1">
                <a:solidFill>
                  <a:srgbClr val="FF0000"/>
                </a:solidFill>
                <a:latin typeface="Times New Roman" panose="02020603050405020304"/>
                <a:ea typeface="宋体" panose="02010600030101010101" pitchFamily="2" charset="-122"/>
              </a:rPr>
              <a:t>I’m enjoying the creative activities, and it feels great to have done something useful.”</a:t>
            </a:r>
            <a:endParaRPr lang="en-US" altLang="zh-CN" sz="2800" b="1">
              <a:solidFill>
                <a:srgbClr val="FF0000"/>
              </a:solidFill>
              <a:latin typeface="Times New Roman" panose="02020603050405020304"/>
              <a:ea typeface="宋体" panose="02010600030101010101" pitchFamily="2" charset="-122"/>
            </a:endParaRPr>
          </a:p>
        </p:txBody>
      </p:sp>
      <p:sp>
        <p:nvSpPr>
          <p:cNvPr id="11" name="文本框 10"/>
          <p:cNvSpPr txBox="1"/>
          <p:nvPr/>
        </p:nvSpPr>
        <p:spPr>
          <a:xfrm>
            <a:off x="463550" y="2023110"/>
            <a:ext cx="649097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521970"/>
            <a:ext cx="11008360" cy="332295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30.What do the underlined words “embark on” mean in </a:t>
            </a:r>
            <a:r>
              <a:rPr lang="en-US" altLang="zh-CN" sz="2800" b="1">
                <a:solidFill>
                  <a:srgbClr val="FF0000"/>
                </a:solidFill>
                <a:latin typeface="Times New Roman" panose="02020603050405020304"/>
                <a:ea typeface="宋体" panose="02010600030101010101" pitchFamily="2" charset="-122"/>
              </a:rPr>
              <a:t>paragraph 7</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       A. Improve.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       B. Oppose.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       C. Begin.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       D. Evaluate. </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459980" y="1649886"/>
            <a:ext cx="4296760" cy="1003063"/>
            <a:chOff x="10271" y="39672"/>
            <a:chExt cx="4453" cy="819"/>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672"/>
              <a:ext cx="3724" cy="81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evaluation </a:t>
              </a:r>
              <a:endPar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endParaRPr>
            </a:p>
            <a:p>
              <a:pPr algn="just"/>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 </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7</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321310" y="3844925"/>
            <a:ext cx="11435715" cy="2676525"/>
          </a:xfrm>
          <a:prstGeom prst="rect">
            <a:avLst/>
          </a:prstGeom>
          <a:ln>
            <a:solidFill>
              <a:srgbClr val="0070C0"/>
            </a:solidFill>
          </a:ln>
        </p:spPr>
        <p:txBody>
          <a:bodyPr wrap="square">
            <a:spAutoFit/>
          </a:bodyPr>
          <a:p>
            <a:pPr marL="0" indent="304800" algn="just" defTabSz="266700">
              <a:lnSpc>
                <a:spcPct val="150000"/>
              </a:lnSpc>
              <a:spcBef>
                <a:spcPct val="0"/>
              </a:spcBef>
              <a:spcAft>
                <a:spcPct val="0"/>
              </a:spcAft>
            </a:pPr>
            <a:r>
              <a:rPr lang="en-US" altLang="en-US" sz="2800">
                <a:solidFill>
                  <a:schemeClr val="tx1"/>
                </a:solidFill>
                <a:latin typeface="Times New Roman" panose="02020603050405020304"/>
                <a:ea typeface="宋体" panose="02010600030101010101" pitchFamily="2" charset="-122"/>
              </a:rPr>
              <a:t>⑦</a:t>
            </a:r>
            <a:r>
              <a:rPr lang="en-US" altLang="zh-CN" sz="2800">
                <a:solidFill>
                  <a:schemeClr val="tx1"/>
                </a:solidFill>
                <a:latin typeface="Times New Roman" panose="02020603050405020304"/>
                <a:ea typeface="宋体" panose="02010600030101010101" pitchFamily="2" charset="-122"/>
              </a:rPr>
              <a:t>Wendy Wilson, extra care manager at 60 Penfold Street, </a:t>
            </a:r>
            <a:r>
              <a:rPr lang="en-US" altLang="zh-CN" sz="2800" b="1">
                <a:solidFill>
                  <a:srgbClr val="FF0000"/>
                </a:solidFill>
                <a:latin typeface="Times New Roman" panose="02020603050405020304"/>
                <a:ea typeface="宋体" panose="02010600030101010101" pitchFamily="2" charset="-122"/>
              </a:rPr>
              <a:t>one of the first</a:t>
            </a:r>
            <a:r>
              <a:rPr lang="en-US" altLang="zh-CN" sz="2800">
                <a:solidFill>
                  <a:schemeClr val="tx1"/>
                </a:solidFill>
                <a:latin typeface="Times New Roman" panose="02020603050405020304"/>
                <a:ea typeface="宋体" panose="02010600030101010101" pitchFamily="2" charset="-122"/>
              </a:rPr>
              <a:t> to embark on the project, said: “Residents really welcome the idea of the project and the creative sessions. We are looking forward to the benefits and fun the project can bring to people here.”</a:t>
            </a:r>
            <a:endParaRPr lang="en-US" altLang="zh-CN" sz="2800">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1118235" y="2653030"/>
            <a:ext cx="3133725"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5219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31.What can we learn about the project from </a:t>
            </a:r>
            <a:r>
              <a:rPr lang="en-US" altLang="zh-CN" sz="2800" b="1">
                <a:solidFill>
                  <a:srgbClr val="FF0000"/>
                </a:solidFill>
                <a:latin typeface="Times New Roman" panose="02020603050405020304"/>
                <a:ea typeface="宋体" panose="02010600030101010101" pitchFamily="2" charset="-122"/>
              </a:rPr>
              <a:t>the last two paragraphs</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It is well received.		     B. It needs to be more creative.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It is highly profitable.		D. It takes ages to see the results. </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250430" y="2362991"/>
            <a:ext cx="4296760" cy="1003063"/>
            <a:chOff x="10271" y="39672"/>
            <a:chExt cx="4453" cy="819"/>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672"/>
              <a:ext cx="3724" cy="81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evaluation  </a:t>
              </a:r>
              <a:endPar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endParaRPr>
            </a:p>
            <a:p>
              <a:pPr algn="just"/>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 </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7-8</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266440"/>
            <a:ext cx="11435715" cy="3234055"/>
          </a:xfrm>
          <a:prstGeom prst="rect">
            <a:avLst/>
          </a:prstGeom>
          <a:ln>
            <a:solidFill>
              <a:srgbClr val="0070C0"/>
            </a:solidFill>
          </a:ln>
        </p:spPr>
        <p:txBody>
          <a:bodyPr wrap="square">
            <a:noAutofit/>
          </a:bodyPr>
          <a:p>
            <a:pPr marL="0" indent="304800" algn="just" defTabSz="266700">
              <a:lnSpc>
                <a:spcPct val="150000"/>
              </a:lnSpc>
              <a:spcBef>
                <a:spcPct val="0"/>
              </a:spcBef>
              <a:spcAft>
                <a:spcPct val="0"/>
              </a:spcAft>
            </a:pPr>
            <a:r>
              <a:rPr lang="en-US" altLang="en-US" sz="2400">
                <a:solidFill>
                  <a:schemeClr val="tx1"/>
                </a:solidFill>
                <a:latin typeface="Times New Roman" panose="02020603050405020304"/>
                <a:ea typeface="宋体" panose="02010600030101010101" pitchFamily="2" charset="-122"/>
              </a:rPr>
              <a:t>⑦</a:t>
            </a:r>
            <a:r>
              <a:rPr lang="en-US" altLang="zh-CN" sz="2400">
                <a:solidFill>
                  <a:schemeClr val="tx1"/>
                </a:solidFill>
                <a:latin typeface="Times New Roman" panose="02020603050405020304"/>
                <a:ea typeface="宋体" panose="02010600030101010101" pitchFamily="2" charset="-122"/>
              </a:rPr>
              <a:t>Wendy Wilson, extra care manager at 60 Penfold Street, one of the first to embark on the project, said: “Residents really </a:t>
            </a:r>
            <a:r>
              <a:rPr lang="en-US" altLang="zh-CN" sz="2400">
                <a:solidFill>
                  <a:srgbClr val="FF0000"/>
                </a:solidFill>
                <a:latin typeface="Times New Roman" panose="02020603050405020304"/>
                <a:ea typeface="宋体" panose="02010600030101010101" pitchFamily="2" charset="-122"/>
              </a:rPr>
              <a:t>welcome the idea of the project </a:t>
            </a:r>
            <a:r>
              <a:rPr lang="en-US" altLang="zh-CN" sz="2400">
                <a:solidFill>
                  <a:schemeClr val="tx1"/>
                </a:solidFill>
                <a:latin typeface="Times New Roman" panose="02020603050405020304"/>
                <a:ea typeface="宋体" panose="02010600030101010101" pitchFamily="2" charset="-122"/>
              </a:rPr>
              <a:t>and the creative sessions. We are looking forward to the benefits and fun the project can bring to people here.”</a:t>
            </a:r>
            <a:endParaRPr lang="en-US" altLang="zh-CN" sz="2400">
              <a:solidFill>
                <a:schemeClr val="tx1"/>
              </a:solidFill>
              <a:latin typeface="Times New Roman" panose="02020603050405020304"/>
              <a:ea typeface="宋体" panose="02010600030101010101" pitchFamily="2" charset="-122"/>
            </a:endParaRPr>
          </a:p>
          <a:p>
            <a:pPr marL="0" indent="304800" algn="just" defTabSz="266700">
              <a:lnSpc>
                <a:spcPct val="150000"/>
              </a:lnSpc>
              <a:spcBef>
                <a:spcPct val="0"/>
              </a:spcBef>
              <a:spcAft>
                <a:spcPct val="0"/>
              </a:spcAft>
            </a:pPr>
            <a:r>
              <a:rPr lang="en-US" altLang="en-US" sz="2400">
                <a:solidFill>
                  <a:schemeClr val="tx1"/>
                </a:solidFill>
                <a:latin typeface="Times New Roman" panose="02020603050405020304"/>
                <a:ea typeface="宋体" panose="02010600030101010101" pitchFamily="2" charset="-122"/>
              </a:rPr>
              <a:t>⑧</a:t>
            </a:r>
            <a:r>
              <a:rPr lang="en-US" altLang="zh-CN" sz="2400">
                <a:solidFill>
                  <a:schemeClr val="tx1"/>
                </a:solidFill>
                <a:latin typeface="Times New Roman" panose="02020603050405020304"/>
                <a:ea typeface="宋体" panose="02010600030101010101" pitchFamily="2" charset="-122"/>
              </a:rPr>
              <a:t>Lynn Lewis, director of Notting Hill Pathways, said: “</a:t>
            </a:r>
            <a:r>
              <a:rPr lang="en-US" altLang="zh-CN" sz="2400">
                <a:solidFill>
                  <a:srgbClr val="FF0000"/>
                </a:solidFill>
                <a:latin typeface="Times New Roman" panose="02020603050405020304"/>
                <a:ea typeface="宋体" panose="02010600030101010101" pitchFamily="2" charset="-122"/>
              </a:rPr>
              <a:t>We are happy to be taking part in the project. It will really help connect our residents through a shared interest and creative activities.”</a:t>
            </a:r>
            <a:endParaRPr lang="en-US" altLang="zh-CN" sz="2400">
              <a:solidFill>
                <a:srgbClr val="FF0000"/>
              </a:solidFill>
              <a:latin typeface="Times New Roman" panose="02020603050405020304"/>
              <a:ea typeface="宋体" panose="02010600030101010101" pitchFamily="2" charset="-122"/>
            </a:endParaRPr>
          </a:p>
        </p:txBody>
      </p:sp>
      <p:sp>
        <p:nvSpPr>
          <p:cNvPr id="11" name="文本框 10"/>
          <p:cNvSpPr txBox="1"/>
          <p:nvPr/>
        </p:nvSpPr>
        <p:spPr>
          <a:xfrm>
            <a:off x="463550" y="1364615"/>
            <a:ext cx="345567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1480" y="772795"/>
            <a:ext cx="11368405" cy="5404485"/>
          </a:xfrm>
          <a:prstGeom prst="rect">
            <a:avLst/>
          </a:prstGeom>
        </p:spPr>
        <p:txBody>
          <a:bodyPr wrap="square">
            <a:noAutofit/>
          </a:bodyPr>
          <a:p>
            <a:pPr marL="0" indent="304800" algn="just" defTabSz="266700">
              <a:lnSpc>
                <a:spcPct val="150000"/>
              </a:lnSpc>
              <a:spcBef>
                <a:spcPct val="0"/>
              </a:spcBef>
              <a:spcAft>
                <a:spcPct val="0"/>
              </a:spcAft>
            </a:pPr>
            <a:r>
              <a:rPr lang="en-US" altLang="zh-CN" sz="1600">
                <a:latin typeface="Calibri" panose="020F0502020204030204"/>
                <a:ea typeface="宋体" panose="02010600030101010101" pitchFamily="2" charset="-122"/>
              </a:rPr>
              <a:t>①</a:t>
            </a:r>
            <a:r>
              <a:rPr lang="en-US" altLang="zh-CN" sz="1600">
                <a:latin typeface="Times New Roman" panose="02020603050405020304"/>
                <a:ea typeface="宋体" panose="02010600030101010101" pitchFamily="2" charset="-122"/>
              </a:rPr>
              <a:t>You’ve heard that plastic is polluting the oceans—between 4.8 and 12.7 million tonnes enter ocean ecosystems every year. But does one plastic straw or cup really make a difference? </a:t>
            </a:r>
            <a:r>
              <a:rPr lang="en-US" altLang="zh-CN" sz="1600" b="1">
                <a:latin typeface="Times New Roman" panose="02020603050405020304"/>
                <a:ea typeface="宋体" panose="02010600030101010101" pitchFamily="2" charset="-122"/>
              </a:rPr>
              <a:t>Artist Benjamin Von Wong</a:t>
            </a:r>
            <a:r>
              <a:rPr lang="en-US" altLang="zh-CN" sz="1600">
                <a:latin typeface="Times New Roman" panose="02020603050405020304"/>
                <a:ea typeface="宋体" panose="02010600030101010101" pitchFamily="2" charset="-122"/>
              </a:rPr>
              <a:t> wants you to know that it does. He builds massive sculptures out of plastic garbage, forcing viewers </a:t>
            </a:r>
            <a:r>
              <a:rPr lang="en-US" altLang="zh-CN" sz="1600" b="1">
                <a:latin typeface="Times New Roman" panose="02020603050405020304"/>
                <a:ea typeface="宋体" panose="02010600030101010101" pitchFamily="2" charset="-122"/>
              </a:rPr>
              <a:t>to re-examine their relationship to single-use plastic products</a:t>
            </a:r>
            <a:r>
              <a:rPr lang="en-US" altLang="zh-CN" sz="1600">
                <a:latin typeface="Times New Roman" panose="02020603050405020304"/>
                <a:ea typeface="宋体" panose="02010600030101010101" pitchFamily="2" charset="-122"/>
              </a:rPr>
              <a:t>.</a:t>
            </a:r>
            <a:endParaRPr lang="en-US" altLang="zh-CN" sz="1600">
              <a:latin typeface="Times New Roman" panose="02020603050405020304"/>
              <a:ea typeface="宋体" panose="02010600030101010101" pitchFamily="2" charset="-122"/>
            </a:endParaRPr>
          </a:p>
          <a:p>
            <a:pPr marL="0" indent="304800" algn="just" defTabSz="266700">
              <a:lnSpc>
                <a:spcPct val="150000"/>
              </a:lnSpc>
              <a:spcBef>
                <a:spcPct val="0"/>
              </a:spcBef>
              <a:spcAft>
                <a:spcPct val="0"/>
              </a:spcAft>
            </a:pPr>
            <a:r>
              <a:rPr lang="en-US" altLang="zh-CN" sz="1600">
                <a:latin typeface="Calibri" panose="020F0502020204030204"/>
                <a:ea typeface="宋体" panose="02010600030101010101" pitchFamily="2" charset="-122"/>
              </a:rPr>
              <a:t>②</a:t>
            </a:r>
            <a:r>
              <a:rPr lang="en-US" altLang="zh-CN" sz="1600" b="1">
                <a:latin typeface="Times New Roman" panose="02020603050405020304"/>
                <a:ea typeface="宋体" panose="02010600030101010101" pitchFamily="2" charset="-122"/>
              </a:rPr>
              <a:t>At the beginning of the year</a:t>
            </a:r>
            <a:r>
              <a:rPr lang="en-US" altLang="zh-CN" sz="1600">
                <a:latin typeface="Times New Roman" panose="02020603050405020304"/>
                <a:ea typeface="宋体" panose="02010600030101010101" pitchFamily="2" charset="-122"/>
              </a:rPr>
              <a:t>, the artist built a piece called “Strawpocalypse,” a pair of 10-foot-tall plastic waves, frozen mid-crash. Made of 168,000 plastic straws collected from several volunteer beach cleanups, the sculpture </a:t>
            </a:r>
            <a:r>
              <a:rPr lang="en-US" altLang="zh-CN" sz="1600" b="1">
                <a:latin typeface="Times New Roman" panose="02020603050405020304"/>
                <a:ea typeface="宋体" panose="02010600030101010101" pitchFamily="2" charset="-122"/>
              </a:rPr>
              <a:t>made its first appearance</a:t>
            </a:r>
            <a:r>
              <a:rPr lang="en-US" altLang="zh-CN" sz="1600">
                <a:latin typeface="Times New Roman" panose="02020603050405020304"/>
                <a:ea typeface="宋体" panose="02010600030101010101" pitchFamily="2" charset="-122"/>
              </a:rPr>
              <a:t> at the Estella Place shopping center in Ho Chi Minh City, Vietnam.</a:t>
            </a:r>
            <a:endParaRPr lang="en-US" altLang="zh-CN" sz="1600">
              <a:latin typeface="Times New Roman" panose="02020603050405020304"/>
              <a:ea typeface="宋体" panose="02010600030101010101" pitchFamily="2" charset="-122"/>
            </a:endParaRPr>
          </a:p>
          <a:p>
            <a:pPr marL="0" indent="304800" algn="just" defTabSz="266700">
              <a:lnSpc>
                <a:spcPct val="150000"/>
              </a:lnSpc>
              <a:spcBef>
                <a:spcPct val="0"/>
              </a:spcBef>
              <a:spcAft>
                <a:spcPct val="0"/>
              </a:spcAft>
            </a:pPr>
            <a:r>
              <a:rPr lang="en-US" altLang="zh-CN" sz="1600">
                <a:latin typeface="Calibri" panose="020F0502020204030204"/>
                <a:ea typeface="宋体" panose="02010600030101010101" pitchFamily="2" charset="-122"/>
              </a:rPr>
              <a:t>③</a:t>
            </a:r>
            <a:r>
              <a:rPr lang="en-US" altLang="zh-CN" sz="1600">
                <a:latin typeface="Times New Roman" panose="02020603050405020304"/>
                <a:ea typeface="宋体" panose="02010600030101010101" pitchFamily="2" charset="-122"/>
              </a:rPr>
              <a:t>Just 9% of global plastic waste is recycled. Plastic straws are by no means the biggest source (</a:t>
            </a:r>
            <a:r>
              <a:rPr lang="zh-CN" altLang="en-US" sz="1600">
                <a:latin typeface="宋体" panose="02010600030101010101" pitchFamily="2" charset="-122"/>
                <a:ea typeface="宋体" panose="02010600030101010101" pitchFamily="2" charset="-122"/>
              </a:rPr>
              <a:t>来源</a:t>
            </a:r>
            <a:r>
              <a:rPr lang="en-US" altLang="zh-CN" sz="1600">
                <a:latin typeface="Times New Roman" panose="02020603050405020304"/>
                <a:ea typeface="宋体" panose="02010600030101010101" pitchFamily="2" charset="-122"/>
              </a:rPr>
              <a:t>)of plastic pollution, but they’ve </a:t>
            </a:r>
            <a:r>
              <a:rPr lang="en-US" altLang="zh-CN" sz="1600" b="1">
                <a:latin typeface="Times New Roman" panose="02020603050405020304"/>
                <a:ea typeface="宋体" panose="02010600030101010101" pitchFamily="2" charset="-122"/>
              </a:rPr>
              <a:t>recently</a:t>
            </a:r>
            <a:r>
              <a:rPr lang="en-US" altLang="zh-CN" sz="1600">
                <a:latin typeface="Times New Roman" panose="02020603050405020304"/>
                <a:ea typeface="宋体" panose="02010600030101010101" pitchFamily="2" charset="-122"/>
              </a:rPr>
              <a:t> come under fire because most people don’t need them to drink with and, because of their small size and weight, they cannot be recycled. Every straw that' s part of Von Wong's artwork likely came from a drink that someone used for only a few minutes. Once the drink is gone, the straw will take centuries to disappear.</a:t>
            </a:r>
            <a:endParaRPr lang="en-US" altLang="zh-CN" sz="1600">
              <a:latin typeface="Times New Roman" panose="02020603050405020304"/>
              <a:ea typeface="宋体" panose="02010600030101010101" pitchFamily="2" charset="-122"/>
            </a:endParaRPr>
          </a:p>
          <a:p>
            <a:pPr marL="0" indent="304800" algn="just" defTabSz="266700">
              <a:lnSpc>
                <a:spcPct val="150000"/>
              </a:lnSpc>
              <a:spcBef>
                <a:spcPct val="0"/>
              </a:spcBef>
              <a:spcAft>
                <a:spcPct val="0"/>
              </a:spcAft>
            </a:pPr>
            <a:r>
              <a:rPr lang="en-US" altLang="zh-CN" sz="1600">
                <a:latin typeface="微软雅黑" panose="020B0503020204020204" charset="-122"/>
                <a:ea typeface="微软雅黑" panose="020B0503020204020204" charset="-122"/>
              </a:rPr>
              <a:t>④</a:t>
            </a:r>
            <a:r>
              <a:rPr lang="en-US" altLang="zh-CN" sz="1600" b="1">
                <a:latin typeface="Times New Roman" panose="02020603050405020304"/>
                <a:ea typeface="宋体" panose="02010600030101010101" pitchFamily="2" charset="-122"/>
              </a:rPr>
              <a:t>In a piece from 2018</a:t>
            </a:r>
            <a:r>
              <a:rPr lang="en-US" altLang="zh-CN" sz="1600">
                <a:latin typeface="Times New Roman" panose="02020603050405020304"/>
                <a:ea typeface="宋体" panose="02010600030101010101" pitchFamily="2" charset="-122"/>
              </a:rPr>
              <a:t>, Von Wong wanted to illustrate (</a:t>
            </a:r>
            <a:r>
              <a:rPr lang="zh-CN" altLang="en-US" sz="1600">
                <a:latin typeface="宋体" panose="02010600030101010101" pitchFamily="2" charset="-122"/>
                <a:ea typeface="宋体" panose="02010600030101010101" pitchFamily="2" charset="-122"/>
              </a:rPr>
              <a:t>说明</a:t>
            </a:r>
            <a:r>
              <a:rPr lang="en-US" altLang="zh-CN" sz="1600">
                <a:latin typeface="Times New Roman" panose="02020603050405020304"/>
                <a:ea typeface="宋体" panose="02010600030101010101" pitchFamily="2" charset="-122"/>
              </a:rPr>
              <a:t>) a specific statistic: Every 60 seconds, a truckload's worth of plastic enters the ocean. For this work, titled “Truckload of Plastic,” Von Wong and a group of volunteers collected more than 10,000 pieces of plastic, which were then tied together to look like they’d been dumped(</a:t>
            </a:r>
            <a:r>
              <a:rPr lang="zh-CN" altLang="en-US" sz="1600">
                <a:latin typeface="宋体" panose="02010600030101010101" pitchFamily="2" charset="-122"/>
                <a:ea typeface="宋体" panose="02010600030101010101" pitchFamily="2" charset="-122"/>
              </a:rPr>
              <a:t>倾倒</a:t>
            </a:r>
            <a:r>
              <a:rPr lang="en-US" altLang="zh-CN" sz="1600">
                <a:latin typeface="Times New Roman" panose="02020603050405020304"/>
                <a:ea typeface="宋体" panose="02010600030101010101" pitchFamily="2" charset="-122"/>
              </a:rPr>
              <a:t>)from a truck all at once</a:t>
            </a:r>
            <a:r>
              <a:rPr lang="en-US" altLang="zh-CN" sz="1600">
                <a:latin typeface="Times New Roman" panose="02020603050405020304"/>
                <a:ea typeface="Times New Roman" panose="02020603050405020304"/>
              </a:rPr>
              <a:t>.</a:t>
            </a:r>
            <a:endParaRPr lang="en-US" altLang="zh-CN" sz="1600">
              <a:latin typeface="Times New Roman" panose="02020603050405020304"/>
              <a:ea typeface="Times New Roman" panose="02020603050405020304"/>
            </a:endParaRPr>
          </a:p>
          <a:p>
            <a:pPr marL="0" indent="304800" algn="l" defTabSz="266700">
              <a:lnSpc>
                <a:spcPct val="150000"/>
              </a:lnSpc>
              <a:spcBef>
                <a:spcPct val="0"/>
              </a:spcBef>
              <a:spcAft>
                <a:spcPct val="0"/>
              </a:spcAft>
            </a:pPr>
            <a:r>
              <a:rPr lang="en-US" altLang="zh-CN" sz="1600">
                <a:latin typeface="微软雅黑" panose="020B0503020204020204" charset="-122"/>
                <a:ea typeface="微软雅黑" panose="020B0503020204020204" charset="-122"/>
              </a:rPr>
              <a:t>⑤</a:t>
            </a:r>
            <a:r>
              <a:rPr lang="en-US" altLang="zh-CN" sz="1600">
                <a:latin typeface="Times New Roman" panose="02020603050405020304"/>
                <a:ea typeface="宋体" panose="02010600030101010101" pitchFamily="2" charset="-122"/>
              </a:rPr>
              <a:t>Von Wong </a:t>
            </a:r>
            <a:r>
              <a:rPr lang="en-US" altLang="zh-CN" sz="1600" b="1">
                <a:latin typeface="Times New Roman" panose="02020603050405020304"/>
                <a:ea typeface="宋体" panose="02010600030101010101" pitchFamily="2" charset="-122"/>
              </a:rPr>
              <a:t>hopes that</a:t>
            </a:r>
            <a:r>
              <a:rPr lang="en-US" altLang="zh-CN" sz="1600">
                <a:latin typeface="Times New Roman" panose="02020603050405020304"/>
                <a:ea typeface="宋体" panose="02010600030101010101" pitchFamily="2" charset="-122"/>
              </a:rPr>
              <a:t> his work will also help pressure big companies to reduce their plastic footprint.</a:t>
            </a:r>
            <a:endParaRPr lang="en-US" altLang="zh-CN" sz="1600">
              <a:latin typeface="Times New Roman" panose="02020603050405020304"/>
              <a:ea typeface="宋体" panose="02010600030101010101" pitchFamily="2" charset="-122"/>
            </a:endParaRPr>
          </a:p>
        </p:txBody>
      </p:sp>
      <p:sp>
        <p:nvSpPr>
          <p:cNvPr id="15" name="文本框 14"/>
          <p:cNvSpPr txBox="1"/>
          <p:nvPr/>
        </p:nvSpPr>
        <p:spPr>
          <a:xfrm>
            <a:off x="713740" y="314960"/>
            <a:ext cx="8545195" cy="521970"/>
          </a:xfrm>
          <a:prstGeom prst="rect">
            <a:avLst/>
          </a:prstGeom>
          <a:noFill/>
        </p:spPr>
        <p:txBody>
          <a:bodyPr wrap="square" rtlCol="0">
            <a:spAutoFit/>
          </a:bodyPr>
          <a:p>
            <a:r>
              <a:rPr lang="en-US" altLang="zh-CN" sz="2800" b="1">
                <a:latin typeface="宋体" panose="02010600030101010101" pitchFamily="2" charset="-122"/>
                <a:ea typeface="宋体" panose="02010600030101010101" pitchFamily="2" charset="-122"/>
                <a:cs typeface="宋体" panose="02010600030101010101" pitchFamily="2" charset="-122"/>
              </a:rPr>
              <a:t>3.2021.6</a:t>
            </a:r>
            <a:r>
              <a:rPr lang="zh-CN" altLang="en-US" sz="2800" b="1">
                <a:latin typeface="宋体" panose="02010600030101010101" pitchFamily="2" charset="-122"/>
                <a:ea typeface="宋体" panose="02010600030101010101" pitchFamily="2" charset="-122"/>
                <a:cs typeface="宋体" panose="02010600030101010101" pitchFamily="2" charset="-122"/>
              </a:rPr>
              <a:t>全国乙卷</a:t>
            </a:r>
            <a:r>
              <a:rPr lang="en-US" altLang="zh-CN" sz="2800" b="1">
                <a:latin typeface="宋体" panose="02010600030101010101" pitchFamily="2" charset="-122"/>
                <a:ea typeface="宋体" panose="02010600030101010101" pitchFamily="2" charset="-122"/>
                <a:cs typeface="宋体" panose="02010600030101010101" pitchFamily="2" charset="-122"/>
              </a:rPr>
              <a:t>C</a:t>
            </a:r>
            <a:r>
              <a:rPr lang="zh-CN" altLang="en-US" sz="2800" b="1">
                <a:latin typeface="宋体" panose="02010600030101010101" pitchFamily="2" charset="-122"/>
                <a:ea typeface="宋体" panose="02010600030101010101" pitchFamily="2" charset="-122"/>
                <a:cs typeface="宋体" panose="02010600030101010101" pitchFamily="2" charset="-122"/>
              </a:rPr>
              <a:t>篇</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19" name="圆角矩形 18"/>
          <p:cNvSpPr/>
          <p:nvPr/>
        </p:nvSpPr>
        <p:spPr>
          <a:xfrm>
            <a:off x="2898140" y="1010285"/>
            <a:ext cx="4644390" cy="56134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What (event)+ who+purpose</a:t>
            </a:r>
            <a:endParaRPr lang="en-US" altLang="zh-CN" sz="2400" b="1">
              <a:solidFill>
                <a:srgbClr val="FFFF00"/>
              </a:solidFill>
              <a:latin typeface="Times New Roman" panose="02020603050405020304" charset="0"/>
              <a:cs typeface="Times New Roman" panose="02020603050405020304" charset="0"/>
            </a:endParaRPr>
          </a:p>
        </p:txBody>
      </p:sp>
      <p:sp>
        <p:nvSpPr>
          <p:cNvPr id="6" name="圆角矩形 5"/>
          <p:cNvSpPr/>
          <p:nvPr/>
        </p:nvSpPr>
        <p:spPr>
          <a:xfrm>
            <a:off x="2898140" y="1961515"/>
            <a:ext cx="4869180" cy="338836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implementation</a:t>
            </a:r>
            <a:endParaRPr lang="en-US" altLang="zh-CN" sz="2400" b="1">
              <a:solidFill>
                <a:srgbClr val="FFFF00"/>
              </a:solidFill>
              <a:latin typeface="Times New Roman" panose="02020603050405020304" charset="0"/>
              <a:cs typeface="Times New Roman" panose="02020603050405020304" charset="0"/>
            </a:endParaRPr>
          </a:p>
          <a:p>
            <a:pPr algn="ctr"/>
            <a:r>
              <a:rPr lang="en-US" altLang="zh-CN" sz="2400" b="1">
                <a:solidFill>
                  <a:srgbClr val="FFFF00"/>
                </a:solidFill>
                <a:latin typeface="Times New Roman" panose="02020603050405020304" charset="0"/>
                <a:cs typeface="Times New Roman" panose="02020603050405020304" charset="0"/>
              </a:rPr>
              <a:t> (sculpture +</a:t>
            </a:r>
            <a:endParaRPr lang="en-US" altLang="zh-CN" sz="2400" b="1">
              <a:solidFill>
                <a:srgbClr val="FFFF00"/>
              </a:solidFill>
              <a:latin typeface="Times New Roman" panose="02020603050405020304" charset="0"/>
              <a:cs typeface="Times New Roman" panose="02020603050405020304" charset="0"/>
            </a:endParaRPr>
          </a:p>
          <a:p>
            <a:pPr algn="ctr"/>
            <a:r>
              <a:rPr lang="en-US" altLang="zh-CN" sz="2400" b="1">
                <a:solidFill>
                  <a:srgbClr val="FFFF00"/>
                </a:solidFill>
                <a:latin typeface="Times New Roman" panose="02020603050405020304" charset="0"/>
                <a:cs typeface="Times New Roman" panose="02020603050405020304" charset="0"/>
              </a:rPr>
              <a:t>collecting plastic waste)</a:t>
            </a:r>
            <a:endParaRPr lang="en-US" altLang="zh-CN" sz="2400" b="1">
              <a:solidFill>
                <a:srgbClr val="FFFF00"/>
              </a:solidFill>
              <a:latin typeface="Times New Roman" panose="02020603050405020304" charset="0"/>
              <a:cs typeface="Times New Roman" panose="02020603050405020304" charset="0"/>
            </a:endParaRPr>
          </a:p>
        </p:txBody>
      </p:sp>
      <p:sp>
        <p:nvSpPr>
          <p:cNvPr id="7" name="圆角矩形 6"/>
          <p:cNvSpPr/>
          <p:nvPr/>
        </p:nvSpPr>
        <p:spPr>
          <a:xfrm>
            <a:off x="3041650" y="5502275"/>
            <a:ext cx="4869180" cy="6750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evaluation</a:t>
            </a:r>
            <a:endParaRPr lang="en-US" altLang="zh-CN" sz="2400" b="1">
              <a:solidFill>
                <a:srgbClr val="FFFF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6" grpId="0" bldLvl="0" animBg="1"/>
      <p:bldP spid="6" grpId="1" animBg="1"/>
      <p:bldP spid="7" grpId="0" bldLvl="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332295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28. What are Von Wong’s artworks </a:t>
            </a:r>
            <a:r>
              <a:rPr lang="en-US" altLang="zh-CN" sz="2800" b="1">
                <a:solidFill>
                  <a:srgbClr val="FF0000"/>
                </a:solidFill>
                <a:latin typeface="Times New Roman" panose="02020603050405020304"/>
                <a:ea typeface="宋体" panose="02010600030101010101" pitchFamily="2" charset="-122"/>
              </a:rPr>
              <a:t>intended for</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Beautifying the city he lives in.</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B. Introducing eco-friendly products.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Drawing public attention to plastic waste.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D. Reducing garbage on the beach.</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250430" y="646586"/>
            <a:ext cx="4296760" cy="1003063"/>
            <a:chOff x="10271" y="39672"/>
            <a:chExt cx="4453" cy="819"/>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672"/>
              <a:ext cx="3724" cy="81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purpose  </a:t>
              </a:r>
              <a:endPar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endParaRPr>
            </a:p>
            <a:p>
              <a:pPr algn="just"/>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1</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854450"/>
            <a:ext cx="11227435" cy="2646045"/>
          </a:xfrm>
          <a:prstGeom prst="rect">
            <a:avLst/>
          </a:prstGeom>
          <a:ln>
            <a:solidFill>
              <a:srgbClr val="0070C0"/>
            </a:solidFill>
          </a:ln>
        </p:spPr>
        <p:txBody>
          <a:bodyPr wrap="square">
            <a:noAutofit/>
          </a:bodyPr>
          <a:p>
            <a:pPr indent="304800" algn="just" defTabSz="266700" fontAlgn="auto">
              <a:lnSpc>
                <a:spcPct val="100000"/>
              </a:lnSpc>
              <a:spcBef>
                <a:spcPct val="0"/>
              </a:spcBef>
              <a:spcAft>
                <a:spcPct val="0"/>
              </a:spcAft>
            </a:pPr>
            <a:r>
              <a:rPr lang="en-US" altLang="en-US" sz="2800">
                <a:solidFill>
                  <a:schemeClr val="tx1"/>
                </a:solidFill>
                <a:latin typeface="Times New Roman" panose="02020603050405020304"/>
                <a:ea typeface="宋体" panose="02010600030101010101" pitchFamily="2" charset="-122"/>
              </a:rPr>
              <a:t>①</a:t>
            </a:r>
            <a:r>
              <a:rPr lang="en-US" altLang="zh-CN" sz="2800">
                <a:solidFill>
                  <a:schemeClr val="tx1"/>
                </a:solidFill>
                <a:latin typeface="Times New Roman" panose="02020603050405020304"/>
                <a:ea typeface="宋体" panose="02010600030101010101" pitchFamily="2" charset="-122"/>
              </a:rPr>
              <a:t>You’ve heard that plastic is polluting the oceans—between 4.8 and 12.7 million tonnes enter ocean ecosystems every year. But does one plastic straw or cup really make a difference? Artist Benjamin Von Wong wants you to know that it does. He builds massive sculptures out of plastic garbage, </a:t>
            </a:r>
            <a:r>
              <a:rPr lang="en-US" altLang="zh-CN" sz="2800" b="1">
                <a:solidFill>
                  <a:srgbClr val="FF0000"/>
                </a:solidFill>
                <a:latin typeface="Times New Roman" panose="02020603050405020304"/>
                <a:ea typeface="宋体" panose="02010600030101010101" pitchFamily="2" charset="-122"/>
              </a:rPr>
              <a:t>forcing viewers to re-examine their relationship to single-use plastic products.</a:t>
            </a:r>
            <a:endParaRPr lang="en-US" altLang="zh-CN" sz="2800" b="1">
              <a:solidFill>
                <a:srgbClr val="FF0000"/>
              </a:solidFill>
              <a:latin typeface="Times New Roman" panose="02020603050405020304"/>
              <a:ea typeface="宋体" panose="02010600030101010101" pitchFamily="2" charset="-122"/>
            </a:endParaRPr>
          </a:p>
        </p:txBody>
      </p:sp>
      <p:sp>
        <p:nvSpPr>
          <p:cNvPr id="11" name="文本框 10"/>
          <p:cNvSpPr txBox="1"/>
          <p:nvPr/>
        </p:nvSpPr>
        <p:spPr>
          <a:xfrm>
            <a:off x="558165" y="2521585"/>
            <a:ext cx="669290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1892300" y="2439035"/>
            <a:ext cx="865441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6" tIns="60937" rIns="121876" bIns="60937">
            <a:no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1219200" eaLnBrk="1" fontAlgn="base" hangingPunct="1">
              <a:spcBef>
                <a:spcPct val="0"/>
              </a:spcBef>
              <a:spcAft>
                <a:spcPct val="0"/>
              </a:spcAft>
            </a:pPr>
            <a:r>
              <a:rPr lang="zh-CN" altLang="en-US" sz="3600" b="1" dirty="0">
                <a:solidFill>
                  <a:srgbClr val="000000"/>
                </a:solidFill>
                <a:latin typeface="庞门正道粗书体" panose="02010600030101010101" pitchFamily="2" charset="-122"/>
                <a:ea typeface="庞门正道粗书体" panose="02010600030101010101" pitchFamily="2" charset="-122"/>
                <a:cs typeface="+mn-ea"/>
                <a:sym typeface="+mn-lt"/>
              </a:rPr>
              <a:t>从语篇结构突破新闻报道类高考真题</a:t>
            </a:r>
            <a:endParaRPr lang="zh-CN" altLang="en-US" sz="3600" b="1" dirty="0">
              <a:solidFill>
                <a:srgbClr val="000000"/>
              </a:solidFill>
              <a:latin typeface="庞门正道粗书体" panose="02010600030101010101" pitchFamily="2" charset="-122"/>
              <a:ea typeface="庞门正道粗书体" panose="02010600030101010101" pitchFamily="2" charset="-122"/>
              <a:cs typeface="+mn-ea"/>
              <a:sym typeface="+mn-lt"/>
            </a:endParaRPr>
          </a:p>
        </p:txBody>
      </p:sp>
      <p:pic>
        <p:nvPicPr>
          <p:cNvPr id="17" name="图片 16" descr="38fa0a40ed699ecd1fb603190c61f2bc"/>
          <p:cNvPicPr>
            <a:picLocks noChangeAspect="1"/>
          </p:cNvPicPr>
          <p:nvPr/>
        </p:nvPicPr>
        <p:blipFill>
          <a:blip r:embed="rId1" cstate="screen"/>
          <a:srcRect/>
          <a:stretch>
            <a:fillRect/>
          </a:stretch>
        </p:blipFill>
        <p:spPr>
          <a:xfrm>
            <a:off x="6968525" y="143153"/>
            <a:ext cx="2558137" cy="1004107"/>
          </a:xfrm>
          <a:prstGeom prst="rect">
            <a:avLst/>
          </a:prstGeom>
        </p:spPr>
      </p:pic>
      <p:pic>
        <p:nvPicPr>
          <p:cNvPr id="18" name="图片 17" descr="38fa0a40ed699ecd1fb603190c61f2bc"/>
          <p:cNvPicPr>
            <a:picLocks noChangeAspect="1"/>
          </p:cNvPicPr>
          <p:nvPr/>
        </p:nvPicPr>
        <p:blipFill>
          <a:blip r:embed="rId2" cstate="screen"/>
          <a:srcRect/>
          <a:stretch>
            <a:fillRect/>
          </a:stretch>
        </p:blipFill>
        <p:spPr>
          <a:xfrm>
            <a:off x="11131628" y="920651"/>
            <a:ext cx="696579" cy="600267"/>
          </a:xfrm>
          <a:prstGeom prst="rect">
            <a:avLst/>
          </a:prstGeom>
        </p:spPr>
      </p:pic>
      <p:sp>
        <p:nvSpPr>
          <p:cNvPr id="2" name="文本框 1"/>
          <p:cNvSpPr txBox="1"/>
          <p:nvPr/>
        </p:nvSpPr>
        <p:spPr>
          <a:xfrm>
            <a:off x="5211445" y="3831590"/>
            <a:ext cx="4486910" cy="368300"/>
          </a:xfrm>
          <a:prstGeom prst="rect">
            <a:avLst/>
          </a:prstGeom>
          <a:noFill/>
        </p:spPr>
        <p:txBody>
          <a:bodyPr wrap="square" rtlCol="0">
            <a:spAutoFit/>
          </a:bodyPr>
          <a:p>
            <a:r>
              <a:rPr lang="zh-CN" altLang="en-US"/>
              <a:t>华南师范大学附属惠阳学校</a:t>
            </a:r>
            <a:r>
              <a:rPr lang="en-US" altLang="zh-CN"/>
              <a:t>    </a:t>
            </a:r>
            <a:r>
              <a:rPr lang="zh-CN" altLang="en-US"/>
              <a:t>梁晓林</a:t>
            </a:r>
            <a:endParaRPr lang="zh-CN" altLang="en-US"/>
          </a:p>
        </p:txBody>
      </p:sp>
    </p:spTree>
  </p:cSld>
  <p:clrMapOvr>
    <a:masterClrMapping/>
  </p:clrMapOvr>
  <p:transition/>
  <p:timing>
    <p:tnLst>
      <p:par>
        <p:cTn id="1" dur="indefinite" restart="never" nodeType="tmRoot"/>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332295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29. Why does the author discuss </a:t>
            </a:r>
            <a:r>
              <a:rPr lang="en-US" altLang="zh-CN" sz="2800" b="1">
                <a:solidFill>
                  <a:srgbClr val="FF0000"/>
                </a:solidFill>
                <a:latin typeface="Times New Roman" panose="02020603050405020304"/>
                <a:ea typeface="宋体" panose="02010600030101010101" pitchFamily="2" charset="-122"/>
              </a:rPr>
              <a:t>plastic straws</a:t>
            </a:r>
            <a:r>
              <a:rPr lang="en-US" altLang="zh-CN" sz="2800">
                <a:latin typeface="Times New Roman" panose="02020603050405020304"/>
                <a:ea typeface="宋体" panose="02010600030101010101" pitchFamily="2" charset="-122"/>
              </a:rPr>
              <a:t> in </a:t>
            </a:r>
            <a:r>
              <a:rPr lang="en-US" altLang="zh-CN" sz="2800" b="1">
                <a:solidFill>
                  <a:srgbClr val="FF0000"/>
                </a:solidFill>
                <a:latin typeface="Times New Roman" panose="02020603050405020304"/>
                <a:ea typeface="宋体" panose="02010600030101010101" pitchFamily="2" charset="-122"/>
              </a:rPr>
              <a:t>paragraph 3</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To show the difficulty of their recycling.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B. To explain why they are useful.</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To voice his views on modern art.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D. To find a substitute for them.</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393940" y="1755931"/>
            <a:ext cx="4296760" cy="1003063"/>
            <a:chOff x="10271" y="39672"/>
            <a:chExt cx="4453" cy="819"/>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672"/>
              <a:ext cx="3724" cy="81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implementation</a:t>
              </a:r>
              <a:endPar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algn="just"/>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3</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569970"/>
            <a:ext cx="11227435" cy="3072130"/>
          </a:xfrm>
          <a:prstGeom prst="rect">
            <a:avLst/>
          </a:prstGeom>
          <a:ln>
            <a:solidFill>
              <a:srgbClr val="0070C0"/>
            </a:solidFill>
          </a:ln>
        </p:spPr>
        <p:txBody>
          <a:bodyPr wrap="square">
            <a:noAutofit/>
          </a:bodyPr>
          <a:p>
            <a:pPr indent="304800" algn="just" defTabSz="266700" fontAlgn="auto">
              <a:lnSpc>
                <a:spcPct val="100000"/>
              </a:lnSpc>
              <a:spcBef>
                <a:spcPct val="0"/>
              </a:spcBef>
              <a:spcAft>
                <a:spcPct val="0"/>
              </a:spcAft>
            </a:pPr>
            <a:r>
              <a:rPr lang="en-US" altLang="en-US" sz="2800">
                <a:solidFill>
                  <a:schemeClr val="tx1"/>
                </a:solidFill>
                <a:latin typeface="Times New Roman" panose="02020603050405020304"/>
                <a:ea typeface="宋体" panose="02010600030101010101" pitchFamily="2" charset="-122"/>
              </a:rPr>
              <a:t>③</a:t>
            </a:r>
            <a:r>
              <a:rPr lang="en-US" altLang="zh-CN" sz="2800">
                <a:solidFill>
                  <a:schemeClr val="tx1"/>
                </a:solidFill>
                <a:latin typeface="Times New Roman" panose="02020603050405020304"/>
                <a:ea typeface="宋体" panose="02010600030101010101" pitchFamily="2" charset="-122"/>
              </a:rPr>
              <a:t>Just 9% of global plastic waste is recycled. Plastic straws are by no means the biggest source (</a:t>
            </a:r>
            <a:r>
              <a:rPr lang="zh-CN" altLang="en-US" sz="2800">
                <a:solidFill>
                  <a:schemeClr val="tx1"/>
                </a:solidFill>
                <a:latin typeface="Times New Roman" panose="02020603050405020304"/>
                <a:ea typeface="宋体" panose="02010600030101010101" pitchFamily="2" charset="-122"/>
              </a:rPr>
              <a:t>来源</a:t>
            </a:r>
            <a:r>
              <a:rPr lang="en-US" altLang="zh-CN" sz="2800">
                <a:solidFill>
                  <a:schemeClr val="tx1"/>
                </a:solidFill>
                <a:latin typeface="Times New Roman" panose="02020603050405020304"/>
                <a:ea typeface="宋体" panose="02010600030101010101" pitchFamily="2" charset="-122"/>
              </a:rPr>
              <a:t>)of plastic pollution, but they’ve recently come under fire</a:t>
            </a:r>
            <a:r>
              <a:rPr lang="en-US" altLang="zh-CN" sz="2800">
                <a:solidFill>
                  <a:schemeClr val="tx1"/>
                </a:solidFill>
                <a:highlight>
                  <a:srgbClr val="FFFF00"/>
                </a:highlight>
                <a:latin typeface="Times New Roman" panose="02020603050405020304"/>
                <a:ea typeface="宋体" panose="02010600030101010101" pitchFamily="2" charset="-122"/>
              </a:rPr>
              <a:t> </a:t>
            </a:r>
            <a:r>
              <a:rPr lang="en-US" altLang="zh-CN" sz="2800" b="1">
                <a:solidFill>
                  <a:srgbClr val="FF0000"/>
                </a:solidFill>
                <a:highlight>
                  <a:srgbClr val="FFFF00"/>
                </a:highlight>
                <a:latin typeface="Times New Roman" panose="02020603050405020304"/>
                <a:ea typeface="宋体" panose="02010600030101010101" pitchFamily="2" charset="-122"/>
              </a:rPr>
              <a:t>because</a:t>
            </a:r>
            <a:r>
              <a:rPr lang="en-US" altLang="zh-CN" sz="2800" b="1">
                <a:solidFill>
                  <a:srgbClr val="FF0000"/>
                </a:solidFill>
                <a:latin typeface="Times New Roman" panose="02020603050405020304"/>
                <a:ea typeface="宋体" panose="02010600030101010101" pitchFamily="2" charset="-122"/>
              </a:rPr>
              <a:t> most people don’t need them to drink with and, because of their small size and weight, they cannot be recycled.</a:t>
            </a:r>
            <a:r>
              <a:rPr lang="en-US" altLang="zh-CN" sz="2800">
                <a:solidFill>
                  <a:schemeClr val="tx1"/>
                </a:solidFill>
                <a:latin typeface="Times New Roman" panose="02020603050405020304"/>
                <a:ea typeface="宋体" panose="02010600030101010101" pitchFamily="2" charset="-122"/>
              </a:rPr>
              <a:t> Every straw that' s part of Von Wong's artwork likely came from a drink that someone used for only a few minutes. Once the drink is gone, the straw will take centuries to disappear.</a:t>
            </a:r>
            <a:endParaRPr lang="en-US" altLang="zh-CN" sz="2800">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520700" y="1212850"/>
            <a:ext cx="669290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138366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30. What </a:t>
            </a:r>
            <a:r>
              <a:rPr lang="en-US" altLang="zh-CN" sz="2800" b="1">
                <a:solidFill>
                  <a:srgbClr val="FF0000"/>
                </a:solidFill>
                <a:latin typeface="Times New Roman" panose="02020603050405020304"/>
                <a:ea typeface="宋体" panose="02010600030101010101" pitchFamily="2" charset="-122"/>
              </a:rPr>
              <a:t>effect</a:t>
            </a:r>
            <a:r>
              <a:rPr lang="en-US" altLang="zh-CN" sz="2800">
                <a:latin typeface="Times New Roman" panose="02020603050405020304"/>
                <a:ea typeface="宋体" panose="02010600030101010101" pitchFamily="2" charset="-122"/>
              </a:rPr>
              <a:t> would </a:t>
            </a:r>
            <a:r>
              <a:rPr lang="en-US" altLang="zh-CN" sz="2800" b="1">
                <a:solidFill>
                  <a:srgbClr val="FF0000"/>
                </a:solidFill>
                <a:latin typeface="Times New Roman" panose="02020603050405020304"/>
                <a:ea typeface="宋体" panose="02010600030101010101" pitchFamily="2" charset="-122"/>
              </a:rPr>
              <a:t>"Truckload of Plastic"</a:t>
            </a:r>
            <a:r>
              <a:rPr lang="en-US" altLang="zh-CN" sz="2800">
                <a:latin typeface="Times New Roman" panose="02020603050405020304"/>
                <a:ea typeface="宋体" panose="02010600030101010101" pitchFamily="2" charset="-122"/>
              </a:rPr>
              <a:t> have on viewers?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Calming.		B. Disturbing		C Refreshing		D. Challenging.</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393940" y="1755931"/>
            <a:ext cx="4296760" cy="1003063"/>
            <a:chOff x="10271" y="39672"/>
            <a:chExt cx="4453" cy="819"/>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672"/>
              <a:ext cx="3724" cy="81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implementation</a:t>
              </a:r>
              <a:endPar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endParaRPr>
            </a:p>
            <a:p>
              <a:pPr algn="just"/>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4</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569970"/>
            <a:ext cx="11227435" cy="2787650"/>
          </a:xfrm>
          <a:prstGeom prst="rect">
            <a:avLst/>
          </a:prstGeom>
          <a:ln>
            <a:solidFill>
              <a:srgbClr val="0070C0"/>
            </a:solidFill>
          </a:ln>
        </p:spPr>
        <p:txBody>
          <a:bodyPr wrap="square">
            <a:noAutofit/>
          </a:bodyPr>
          <a:p>
            <a:pPr indent="304800" algn="just" defTabSz="266700" fontAlgn="auto">
              <a:lnSpc>
                <a:spcPct val="100000"/>
              </a:lnSpc>
              <a:spcBef>
                <a:spcPct val="0"/>
              </a:spcBef>
              <a:spcAft>
                <a:spcPct val="0"/>
              </a:spcAft>
            </a:pPr>
            <a:r>
              <a:rPr lang="en-US" altLang="en-US" sz="2800">
                <a:solidFill>
                  <a:schemeClr val="tx1"/>
                </a:solidFill>
                <a:latin typeface="Times New Roman" panose="02020603050405020304"/>
                <a:ea typeface="宋体" panose="02010600030101010101" pitchFamily="2" charset="-122"/>
              </a:rPr>
              <a:t>④</a:t>
            </a:r>
            <a:r>
              <a:rPr lang="en-US" altLang="zh-CN" sz="2800">
                <a:solidFill>
                  <a:schemeClr val="tx1"/>
                </a:solidFill>
                <a:latin typeface="Times New Roman" panose="02020603050405020304"/>
                <a:ea typeface="宋体" panose="02010600030101010101" pitchFamily="2" charset="-122"/>
              </a:rPr>
              <a:t>In a piece from 2018, Von Wong wanted to illustrate (</a:t>
            </a:r>
            <a:r>
              <a:rPr lang="zh-CN" altLang="en-US" sz="2800">
                <a:solidFill>
                  <a:schemeClr val="tx1"/>
                </a:solidFill>
                <a:latin typeface="Times New Roman" panose="02020603050405020304"/>
                <a:ea typeface="宋体" panose="02010600030101010101" pitchFamily="2" charset="-122"/>
              </a:rPr>
              <a:t>说明</a:t>
            </a:r>
            <a:r>
              <a:rPr lang="en-US" altLang="zh-CN" sz="2800">
                <a:solidFill>
                  <a:schemeClr val="tx1"/>
                </a:solidFill>
                <a:latin typeface="Times New Roman" panose="02020603050405020304"/>
                <a:ea typeface="宋体" panose="02010600030101010101" pitchFamily="2" charset="-122"/>
              </a:rPr>
              <a:t>) a specific statistic: Every 60 seconds, a truckload's worth of plastic enters the ocean. For this work, titled</a:t>
            </a:r>
            <a:r>
              <a:rPr lang="en-US" altLang="zh-CN" sz="2800">
                <a:solidFill>
                  <a:srgbClr val="FF0000"/>
                </a:solidFill>
                <a:latin typeface="Times New Roman" panose="02020603050405020304"/>
                <a:ea typeface="宋体" panose="02010600030101010101" pitchFamily="2" charset="-122"/>
              </a:rPr>
              <a:t> “Truckload of Plastic,”</a:t>
            </a:r>
            <a:r>
              <a:rPr lang="en-US" altLang="zh-CN" sz="2800">
                <a:solidFill>
                  <a:schemeClr val="tx1"/>
                </a:solidFill>
                <a:latin typeface="Times New Roman" panose="02020603050405020304"/>
                <a:ea typeface="宋体" panose="02010600030101010101" pitchFamily="2" charset="-122"/>
              </a:rPr>
              <a:t> Von Wong and a group of volunteers collected more than 10,000 pieces of plastic, </a:t>
            </a:r>
            <a:r>
              <a:rPr lang="en-US" altLang="zh-CN" sz="2800" b="1">
                <a:solidFill>
                  <a:srgbClr val="FF0000"/>
                </a:solidFill>
                <a:latin typeface="Times New Roman" panose="02020603050405020304"/>
                <a:ea typeface="宋体" panose="02010600030101010101" pitchFamily="2" charset="-122"/>
              </a:rPr>
              <a:t>which were then tied together to look like they’d been dumped(</a:t>
            </a:r>
            <a:r>
              <a:rPr lang="zh-CN" altLang="en-US" sz="2800" b="1">
                <a:solidFill>
                  <a:srgbClr val="FF0000"/>
                </a:solidFill>
                <a:latin typeface="Times New Roman" panose="02020603050405020304"/>
                <a:ea typeface="宋体" panose="02010600030101010101" pitchFamily="2" charset="-122"/>
              </a:rPr>
              <a:t>倾倒</a:t>
            </a:r>
            <a:r>
              <a:rPr lang="en-US" altLang="zh-CN" sz="2800" b="1">
                <a:solidFill>
                  <a:srgbClr val="FF0000"/>
                </a:solidFill>
                <a:latin typeface="Times New Roman" panose="02020603050405020304"/>
                <a:ea typeface="宋体" panose="02010600030101010101" pitchFamily="2" charset="-122"/>
              </a:rPr>
              <a:t>)from a truck all at once.</a:t>
            </a:r>
            <a:endParaRPr lang="en-US" altLang="zh-CN" sz="2800" b="1">
              <a:solidFill>
                <a:srgbClr val="FF0000"/>
              </a:solidFill>
              <a:latin typeface="Times New Roman" panose="02020603050405020304"/>
              <a:ea typeface="宋体" panose="02010600030101010101" pitchFamily="2" charset="-122"/>
            </a:endParaRPr>
          </a:p>
        </p:txBody>
      </p:sp>
      <p:sp>
        <p:nvSpPr>
          <p:cNvPr id="11" name="文本框 10"/>
          <p:cNvSpPr txBox="1"/>
          <p:nvPr/>
        </p:nvSpPr>
        <p:spPr>
          <a:xfrm>
            <a:off x="2578735" y="1276350"/>
            <a:ext cx="2234565"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332295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31. Which of the following can </a:t>
            </a:r>
            <a:r>
              <a:rPr lang="en-US" altLang="zh-CN" sz="2800" b="1">
                <a:solidFill>
                  <a:srgbClr val="FF0000"/>
                </a:solidFill>
                <a:latin typeface="Times New Roman" panose="02020603050405020304"/>
                <a:ea typeface="宋体" panose="02010600030101010101" pitchFamily="2" charset="-122"/>
              </a:rPr>
              <a:t>be the best title for</a:t>
            </a:r>
            <a:r>
              <a:rPr lang="en-US" altLang="zh-CN" sz="2800">
                <a:latin typeface="Times New Roman" panose="02020603050405020304"/>
                <a:ea typeface="宋体" panose="02010600030101010101" pitchFamily="2" charset="-122"/>
              </a:rPr>
              <a:t> the text?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Artists' Opinions on Plastic Safety</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B. Media Interest in Contemporary Art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Responsibility Demanded of Big Companies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D. Ocean Plastics Transformed into Sculptures</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393940" y="1755931"/>
            <a:ext cx="4296760" cy="1448869"/>
            <a:chOff x="10271" y="39672"/>
            <a:chExt cx="4453" cy="1183"/>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672"/>
              <a:ext cx="3724" cy="118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What (event)+ who+purpose</a:t>
              </a:r>
              <a:endPar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endParaRPr>
            </a:p>
            <a:p>
              <a:pPr algn="l"/>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1</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816350"/>
            <a:ext cx="11085830" cy="2522220"/>
          </a:xfrm>
          <a:prstGeom prst="rect">
            <a:avLst/>
          </a:prstGeom>
          <a:ln>
            <a:solidFill>
              <a:srgbClr val="0070C0"/>
            </a:solidFill>
          </a:ln>
        </p:spPr>
        <p:txBody>
          <a:bodyPr wrap="square">
            <a:noAutofit/>
          </a:bodyPr>
          <a:p>
            <a:pPr indent="304800" algn="just" defTabSz="266700" fontAlgn="auto">
              <a:lnSpc>
                <a:spcPct val="100000"/>
              </a:lnSpc>
              <a:spcBef>
                <a:spcPct val="0"/>
              </a:spcBef>
              <a:spcAft>
                <a:spcPct val="0"/>
              </a:spcAft>
            </a:pPr>
            <a:r>
              <a:rPr lang="en-US" altLang="en-US" sz="2800">
                <a:solidFill>
                  <a:schemeClr val="tx1"/>
                </a:solidFill>
                <a:latin typeface="Times New Roman" panose="02020603050405020304"/>
                <a:ea typeface="宋体" panose="02010600030101010101" pitchFamily="2" charset="-122"/>
              </a:rPr>
              <a:t>①</a:t>
            </a:r>
            <a:r>
              <a:rPr lang="en-US" altLang="zh-CN" sz="2800">
                <a:solidFill>
                  <a:schemeClr val="tx1"/>
                </a:solidFill>
                <a:latin typeface="Times New Roman" panose="02020603050405020304"/>
                <a:ea typeface="宋体" panose="02010600030101010101" pitchFamily="2" charset="-122"/>
              </a:rPr>
              <a:t>You’ve heard that plastic is polluting the oceans—between 4.8 and 12.7 million tonnes enter ocean ecosystems every year. But does one plastic straw or cup really make a difference? Artist Benjamin Von Wong wants you to know that it does. He</a:t>
            </a:r>
            <a:r>
              <a:rPr lang="en-US" altLang="zh-CN" sz="2800" b="1">
                <a:solidFill>
                  <a:srgbClr val="FF0000"/>
                </a:solidFill>
                <a:latin typeface="Times New Roman" panose="02020603050405020304"/>
                <a:ea typeface="宋体" panose="02010600030101010101" pitchFamily="2" charset="-122"/>
              </a:rPr>
              <a:t> builds massive sculptures out of plastic garbage</a:t>
            </a:r>
            <a:r>
              <a:rPr lang="en-US" altLang="zh-CN" sz="2800">
                <a:solidFill>
                  <a:schemeClr val="tx1"/>
                </a:solidFill>
                <a:latin typeface="Times New Roman" panose="02020603050405020304"/>
                <a:ea typeface="宋体" panose="02010600030101010101" pitchFamily="2" charset="-122"/>
              </a:rPr>
              <a:t>, forcing viewers to re-examine their relationship to single-use plastic products.</a:t>
            </a:r>
            <a:endParaRPr lang="en-US" altLang="zh-CN" sz="2800">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929005" y="3204845"/>
            <a:ext cx="669290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87985" y="765810"/>
            <a:ext cx="11358245" cy="5908040"/>
          </a:xfrm>
          <a:prstGeom prst="rect">
            <a:avLst/>
          </a:prstGeom>
        </p:spPr>
        <p:txBody>
          <a:bodyPr wrap="square">
            <a:spAutoFit/>
          </a:bodyPr>
          <a:p>
            <a:pPr marL="0" indent="304800" algn="just" defTabSz="266700">
              <a:lnSpc>
                <a:spcPct val="150000"/>
              </a:lnSpc>
              <a:spcBef>
                <a:spcPct val="0"/>
              </a:spcBef>
              <a:spcAft>
                <a:spcPct val="0"/>
              </a:spcAft>
            </a:pPr>
            <a:r>
              <a:rPr lang="en-US" altLang="zh-CN">
                <a:latin typeface="Calibri" panose="020F0502020204030204"/>
                <a:ea typeface="宋体" panose="02010600030101010101" pitchFamily="2" charset="-122"/>
              </a:rPr>
              <a:t>①</a:t>
            </a:r>
            <a:r>
              <a:rPr lang="en-US" altLang="zh-CN">
                <a:latin typeface="Times New Roman" panose="02020603050405020304"/>
                <a:ea typeface="宋体" panose="02010600030101010101" pitchFamily="2" charset="-122"/>
              </a:rPr>
              <a:t>Port Lympne Reserve, which runs a breeding(</a:t>
            </a:r>
            <a:r>
              <a:rPr lang="zh-CN" altLang="en-US">
                <a:latin typeface="宋体" panose="02010600030101010101" pitchFamily="2" charset="-122"/>
                <a:ea typeface="宋体" panose="02010600030101010101" pitchFamily="2" charset="-122"/>
              </a:rPr>
              <a:t>繁育</a:t>
            </a:r>
            <a:r>
              <a:rPr lang="en-US" altLang="zh-CN">
                <a:latin typeface="Times New Roman" panose="02020603050405020304"/>
                <a:ea typeface="宋体" panose="02010600030101010101" pitchFamily="2" charset="-122"/>
              </a:rPr>
              <a:t>) programme, has welcomed the arrival of a rare black rhino calf(</a:t>
            </a:r>
            <a:r>
              <a:rPr lang="zh-CN" altLang="en-US">
                <a:latin typeface="宋体" panose="02010600030101010101" pitchFamily="2" charset="-122"/>
                <a:ea typeface="宋体" panose="02010600030101010101" pitchFamily="2" charset="-122"/>
              </a:rPr>
              <a:t>犀牛幼崽）</a:t>
            </a:r>
            <a:r>
              <a:rPr lang="en-US" altLang="zh-CN">
                <a:latin typeface="Times New Roman" panose="02020603050405020304"/>
                <a:ea typeface="Times New Roman" panose="02020603050405020304"/>
              </a:rPr>
              <a:t>. </a:t>
            </a:r>
            <a:r>
              <a:rPr lang="en-US" altLang="zh-CN">
                <a:latin typeface="Times New Roman" panose="02020603050405020304"/>
                <a:ea typeface="宋体" panose="02010600030101010101" pitchFamily="2" charset="-122"/>
              </a:rPr>
              <a:t>When the tiny creature arrived on January 31, she became the 40th black rhino to be born at the reserve. And officials at Port Lympne were delighted with the new arrival, especially as black rhinos are known for being difficult to breed in captivity(</a:t>
            </a:r>
            <a:r>
              <a:rPr lang="zh-CN" altLang="en-US">
                <a:latin typeface="宋体" panose="02010600030101010101" pitchFamily="2" charset="-122"/>
                <a:ea typeface="宋体" panose="02010600030101010101" pitchFamily="2" charset="-122"/>
              </a:rPr>
              <a:t>圈养</a:t>
            </a:r>
            <a:r>
              <a:rPr lang="en-US" altLang="zh-CN">
                <a:latin typeface="Times New Roman" panose="02020603050405020304"/>
                <a:ea typeface="宋体" panose="02010600030101010101" pitchFamily="2" charset="-122"/>
              </a:rPr>
              <a:t>).</a:t>
            </a:r>
            <a:endParaRPr lang="en-US" altLang="zh-CN">
              <a:latin typeface="Times New Roman" panose="02020603050405020304"/>
              <a:ea typeface="宋体" panose="02010600030101010101" pitchFamily="2" charset="-122"/>
            </a:endParaRPr>
          </a:p>
          <a:p>
            <a:pPr marL="0" indent="304800" algn="just" defTabSz="266700">
              <a:lnSpc>
                <a:spcPct val="150000"/>
              </a:lnSpc>
              <a:spcBef>
                <a:spcPct val="0"/>
              </a:spcBef>
              <a:spcAft>
                <a:spcPct val="0"/>
              </a:spcAft>
            </a:pPr>
            <a:r>
              <a:rPr lang="en-US" altLang="zh-CN">
                <a:latin typeface="Calibri" panose="020F0502020204030204"/>
                <a:ea typeface="宋体" panose="02010600030101010101" pitchFamily="2" charset="-122"/>
              </a:rPr>
              <a:t>②</a:t>
            </a:r>
            <a:r>
              <a:rPr lang="en-US" altLang="zh-CN">
                <a:latin typeface="Times New Roman" panose="02020603050405020304"/>
                <a:ea typeface="宋体" panose="02010600030101010101" pitchFamily="2" charset="-122"/>
              </a:rPr>
              <a:t>Paul Beer, head of rhino section at Port Lympne, said:“Obviously we're all absolutely delighted to welcome another calf to our black rhino family. She's healthy, strong and already eager to play and explore. Her mother, Solio, is a first-time mum and she is doing a</a:t>
            </a:r>
            <a:r>
              <a:rPr lang="en-US" altLang="zh-CN">
                <a:solidFill>
                  <a:srgbClr val="0000FF"/>
                </a:solidFill>
                <a:latin typeface="Times New Roman" panose="02020603050405020304"/>
                <a:ea typeface="宋体" panose="02010600030101010101" pitchFamily="2" charset="-122"/>
              </a:rPr>
              <a:t> </a:t>
            </a:r>
            <a:r>
              <a:rPr lang="en-US" altLang="zh-CN">
                <a:latin typeface="Times New Roman" panose="02020603050405020304"/>
                <a:ea typeface="宋体" panose="02010600030101010101" pitchFamily="2" charset="-122"/>
              </a:rPr>
              <a:t>fantastic job. It's still a little too cold for them to go out into the open, but as soon as the weather warms up, I have no doubt that the little one will be out and about exploring and playing every day.”</a:t>
            </a:r>
            <a:endParaRPr lang="en-US" altLang="zh-CN">
              <a:latin typeface="Times New Roman" panose="02020603050405020304"/>
              <a:ea typeface="宋体" panose="02010600030101010101" pitchFamily="2" charset="-122"/>
            </a:endParaRPr>
          </a:p>
          <a:p>
            <a:pPr marL="0" indent="304800" algn="just" defTabSz="266700">
              <a:lnSpc>
                <a:spcPct val="150000"/>
              </a:lnSpc>
              <a:spcBef>
                <a:spcPct val="0"/>
              </a:spcBef>
              <a:spcAft>
                <a:spcPct val="0"/>
              </a:spcAft>
            </a:pPr>
            <a:r>
              <a:rPr lang="en-US" altLang="zh-CN">
                <a:latin typeface="Calibri" panose="020F0502020204030204"/>
                <a:ea typeface="宋体" panose="02010600030101010101" pitchFamily="2" charset="-122"/>
              </a:rPr>
              <a:t>③</a:t>
            </a:r>
            <a:r>
              <a:rPr lang="en-US" altLang="zh-CN">
                <a:latin typeface="Times New Roman" panose="02020603050405020304"/>
                <a:ea typeface="宋体" panose="02010600030101010101" pitchFamily="2" charset="-122"/>
              </a:rPr>
              <a:t>The adorable female calf is the second black rhino born this year at the reserve, but it is too early to tell if the calves will make good candidates to be returned to protected areas of the wild. The first rhino to be born at Port Lympne arrived on January 5 to first-time mother Kisima and weighed about 32kg. His mother, grandmother and great grandmother were all born at the reserve and still live there.</a:t>
            </a:r>
            <a:endParaRPr lang="en-US" altLang="zh-CN">
              <a:latin typeface="Times New Roman" panose="02020603050405020304"/>
              <a:ea typeface="宋体" panose="02010600030101010101" pitchFamily="2" charset="-122"/>
            </a:endParaRPr>
          </a:p>
          <a:p>
            <a:pPr marL="0" indent="304800" algn="just" defTabSz="266700">
              <a:lnSpc>
                <a:spcPct val="150000"/>
              </a:lnSpc>
              <a:spcBef>
                <a:spcPct val="0"/>
              </a:spcBef>
              <a:spcAft>
                <a:spcPct val="0"/>
              </a:spcAft>
            </a:pPr>
            <a:r>
              <a:rPr lang="en-US" altLang="zh-CN">
                <a:latin typeface="微软雅黑" panose="020B0503020204020204" charset="-122"/>
                <a:ea typeface="微软雅黑" panose="020B0503020204020204" charset="-122"/>
              </a:rPr>
              <a:t>④</a:t>
            </a:r>
            <a:r>
              <a:rPr lang="en-US" altLang="zh-CN">
                <a:latin typeface="Times New Roman" panose="02020603050405020304"/>
                <a:ea typeface="宋体" panose="02010600030101010101" pitchFamily="2" charset="-122"/>
              </a:rPr>
              <a:t>According to the World Wildlife Fund, the global black rhino population has dropped as low as 5500, giving the rhinos a “critically endangered” status.</a:t>
            </a:r>
            <a:endParaRPr lang="en-US" altLang="zh-CN">
              <a:latin typeface="Times New Roman" panose="02020603050405020304"/>
              <a:ea typeface="宋体" panose="02010600030101010101" pitchFamily="2" charset="-122"/>
            </a:endParaRPr>
          </a:p>
        </p:txBody>
      </p:sp>
      <p:sp>
        <p:nvSpPr>
          <p:cNvPr id="15" name="文本框 14"/>
          <p:cNvSpPr txBox="1"/>
          <p:nvPr/>
        </p:nvSpPr>
        <p:spPr>
          <a:xfrm>
            <a:off x="713740" y="314960"/>
            <a:ext cx="8545195" cy="521970"/>
          </a:xfrm>
          <a:prstGeom prst="rect">
            <a:avLst/>
          </a:prstGeom>
          <a:noFill/>
        </p:spPr>
        <p:txBody>
          <a:bodyPr wrap="square" rtlCol="0">
            <a:spAutoFit/>
          </a:bodyPr>
          <a:p>
            <a:r>
              <a:rPr lang="en-US" altLang="zh-CN" sz="2800" b="1">
                <a:latin typeface="宋体" panose="02010600030101010101" pitchFamily="2" charset="-122"/>
                <a:ea typeface="宋体" panose="02010600030101010101" pitchFamily="2" charset="-122"/>
                <a:cs typeface="宋体" panose="02010600030101010101" pitchFamily="2" charset="-122"/>
              </a:rPr>
              <a:t>4.2021.</a:t>
            </a:r>
            <a:r>
              <a:rPr lang="zh-CN" altLang="en-US" sz="2800" b="1">
                <a:latin typeface="宋体" panose="02010600030101010101" pitchFamily="2" charset="-122"/>
                <a:ea typeface="宋体" panose="02010600030101010101" pitchFamily="2" charset="-122"/>
                <a:cs typeface="宋体" panose="02010600030101010101" pitchFamily="2" charset="-122"/>
              </a:rPr>
              <a:t>全国甲卷</a:t>
            </a:r>
            <a:r>
              <a:rPr lang="en-US" altLang="zh-CN" sz="2800" b="1">
                <a:latin typeface="宋体" panose="02010600030101010101" pitchFamily="2" charset="-122"/>
                <a:ea typeface="宋体" panose="02010600030101010101" pitchFamily="2" charset="-122"/>
                <a:cs typeface="宋体" panose="02010600030101010101" pitchFamily="2" charset="-122"/>
              </a:rPr>
              <a:t>B</a:t>
            </a:r>
            <a:r>
              <a:rPr lang="zh-CN" altLang="en-US" sz="2800" b="1">
                <a:latin typeface="宋体" panose="02010600030101010101" pitchFamily="2" charset="-122"/>
                <a:ea typeface="宋体" panose="02010600030101010101" pitchFamily="2" charset="-122"/>
                <a:cs typeface="宋体" panose="02010600030101010101" pitchFamily="2" charset="-122"/>
              </a:rPr>
              <a:t>篇</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19" name="圆角矩形 18"/>
          <p:cNvSpPr/>
          <p:nvPr/>
        </p:nvSpPr>
        <p:spPr>
          <a:xfrm>
            <a:off x="2898140" y="1010285"/>
            <a:ext cx="4644390" cy="95059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What (event)+ who+when</a:t>
            </a:r>
            <a:endParaRPr lang="en-US" altLang="zh-CN" sz="2400" b="1">
              <a:solidFill>
                <a:srgbClr val="FFFF00"/>
              </a:solidFill>
              <a:latin typeface="Times New Roman" panose="02020603050405020304" charset="0"/>
              <a:cs typeface="Times New Roman" panose="02020603050405020304" charset="0"/>
            </a:endParaRPr>
          </a:p>
        </p:txBody>
      </p:sp>
      <p:sp>
        <p:nvSpPr>
          <p:cNvPr id="6" name="圆角矩形 5"/>
          <p:cNvSpPr/>
          <p:nvPr/>
        </p:nvSpPr>
        <p:spPr>
          <a:xfrm>
            <a:off x="2898140" y="2548255"/>
            <a:ext cx="4869180" cy="15970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Details: the health condition new calf and her mother</a:t>
            </a:r>
            <a:endParaRPr lang="en-US" altLang="zh-CN" sz="2400" b="1">
              <a:solidFill>
                <a:srgbClr val="FFFF00"/>
              </a:solidFill>
              <a:latin typeface="Times New Roman" panose="02020603050405020304" charset="0"/>
              <a:cs typeface="Times New Roman" panose="02020603050405020304" charset="0"/>
            </a:endParaRPr>
          </a:p>
        </p:txBody>
      </p:sp>
      <p:sp>
        <p:nvSpPr>
          <p:cNvPr id="7" name="圆角矩形 6"/>
          <p:cNvSpPr/>
          <p:nvPr/>
        </p:nvSpPr>
        <p:spPr>
          <a:xfrm>
            <a:off x="2898140" y="4439920"/>
            <a:ext cx="4869180" cy="215455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background information</a:t>
            </a:r>
            <a:endParaRPr lang="en-US" altLang="zh-CN" sz="2400" b="1">
              <a:solidFill>
                <a:srgbClr val="FFFF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6" grpId="0" bldLvl="0" animBg="1"/>
      <p:bldP spid="6" grpId="1" animBg="1"/>
      <p:bldP spid="7" grpId="0" bldLvl="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138366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4.Which of the following best describes the breeding programme?</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A.Costly.		B.Controversial.		C.Ambitious.		D.Successful.</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393940" y="1755931"/>
            <a:ext cx="4296760" cy="1448869"/>
            <a:chOff x="10271" y="39672"/>
            <a:chExt cx="4453" cy="1183"/>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672"/>
              <a:ext cx="3724" cy="118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What (event)+ who+when</a:t>
              </a:r>
              <a:endPar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endParaRPr>
            </a:p>
            <a:p>
              <a:pPr algn="l"/>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1</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816350"/>
            <a:ext cx="11085830" cy="273939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a:solidFill>
                  <a:schemeClr val="tx1"/>
                </a:solidFill>
                <a:latin typeface="Times New Roman" panose="02020603050405020304"/>
                <a:ea typeface="宋体" panose="02010600030101010101" pitchFamily="2" charset="-122"/>
              </a:rPr>
              <a:t>①</a:t>
            </a:r>
            <a:r>
              <a:rPr lang="en-US" altLang="zh-CN" sz="2800">
                <a:solidFill>
                  <a:schemeClr val="tx1"/>
                </a:solidFill>
                <a:latin typeface="Times New Roman" panose="02020603050405020304"/>
                <a:ea typeface="宋体" panose="02010600030101010101" pitchFamily="2" charset="-122"/>
              </a:rPr>
              <a:t>Port Lympne Reserve, which runs a breeding(</a:t>
            </a:r>
            <a:r>
              <a:rPr lang="zh-CN" altLang="en-US" sz="2800">
                <a:solidFill>
                  <a:schemeClr val="tx1"/>
                </a:solidFill>
                <a:latin typeface="Times New Roman" panose="02020603050405020304"/>
                <a:ea typeface="宋体" panose="02010600030101010101" pitchFamily="2" charset="-122"/>
              </a:rPr>
              <a:t>繁育</a:t>
            </a:r>
            <a:r>
              <a:rPr lang="en-US" altLang="zh-CN" sz="2800">
                <a:solidFill>
                  <a:schemeClr val="tx1"/>
                </a:solidFill>
                <a:latin typeface="Times New Roman" panose="02020603050405020304"/>
                <a:ea typeface="宋体" panose="02010600030101010101" pitchFamily="2" charset="-122"/>
              </a:rPr>
              <a:t>) programme, has welcomed the arrival of a rare black rhino calf(</a:t>
            </a:r>
            <a:r>
              <a:rPr lang="zh-CN" altLang="en-US" sz="2800">
                <a:solidFill>
                  <a:schemeClr val="tx1"/>
                </a:solidFill>
                <a:latin typeface="Times New Roman" panose="02020603050405020304"/>
                <a:ea typeface="宋体" panose="02010600030101010101" pitchFamily="2" charset="-122"/>
              </a:rPr>
              <a:t>犀牛幼崽）</a:t>
            </a:r>
            <a:r>
              <a:rPr lang="en-US" altLang="zh-CN" sz="2800">
                <a:solidFill>
                  <a:schemeClr val="tx1"/>
                </a:solidFill>
                <a:latin typeface="Times New Roman" panose="02020603050405020304"/>
                <a:ea typeface="宋体" panose="02010600030101010101" pitchFamily="2" charset="-122"/>
              </a:rPr>
              <a:t>. When the tiny creature arrived on January 31, she became the 40th black rhino to be born at the reserve. And officials at Port Lympne </a:t>
            </a:r>
            <a:r>
              <a:rPr lang="en-US" altLang="zh-CN" sz="2800" b="1">
                <a:solidFill>
                  <a:srgbClr val="FF0000"/>
                </a:solidFill>
                <a:latin typeface="Times New Roman" panose="02020603050405020304"/>
                <a:ea typeface="宋体" panose="02010600030101010101" pitchFamily="2" charset="-122"/>
              </a:rPr>
              <a:t>were delighted with the new arrival</a:t>
            </a:r>
            <a:r>
              <a:rPr lang="en-US" altLang="zh-CN" sz="2800">
                <a:solidFill>
                  <a:schemeClr val="tx1"/>
                </a:solidFill>
                <a:latin typeface="Times New Roman" panose="02020603050405020304"/>
                <a:ea typeface="宋体" panose="02010600030101010101" pitchFamily="2" charset="-122"/>
              </a:rPr>
              <a:t>, especially as black rhinos are known for </a:t>
            </a:r>
            <a:r>
              <a:rPr lang="en-US" altLang="zh-CN" sz="2800">
                <a:latin typeface="Times New Roman" panose="02020603050405020304"/>
                <a:ea typeface="宋体" panose="02010600030101010101" pitchFamily="2" charset="-122"/>
              </a:rPr>
              <a:t>being difficult to breed in captivity(圈养).</a:t>
            </a:r>
            <a:endParaRPr lang="en-US" altLang="zh-CN" sz="2800">
              <a:latin typeface="Times New Roman" panose="02020603050405020304"/>
              <a:ea typeface="宋体" panose="02010600030101010101" pitchFamily="2" charset="-122"/>
            </a:endParaRPr>
          </a:p>
        </p:txBody>
      </p:sp>
      <p:sp>
        <p:nvSpPr>
          <p:cNvPr id="11" name="文本框 10"/>
          <p:cNvSpPr txBox="1"/>
          <p:nvPr/>
        </p:nvSpPr>
        <p:spPr>
          <a:xfrm>
            <a:off x="7454900" y="1276350"/>
            <a:ext cx="2102485"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5.What does Paul Beer say about the new-born rhino?</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A.She loves staying with her mother.		B.She dislikes outdoor activities.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C.She is in good condition.		                D. She is sensitive to heat.</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1009650" y="2437130"/>
            <a:ext cx="10539095" cy="888365"/>
            <a:chOff x="10271" y="39852"/>
            <a:chExt cx="4794" cy="636"/>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0999" y="39852"/>
              <a:ext cx="4066" cy="636"/>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chemeClr val="tx1"/>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Details: the health condition new calf and her mother</a:t>
              </a:r>
              <a:endParaRPr lang="en-US" altLang="zh-CN" sz="2800" b="1" kern="100">
                <a:solidFill>
                  <a:srgbClr val="FF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endParaRPr>
            </a:p>
            <a:p>
              <a:pPr algn="l"/>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 </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2</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386080" y="3463925"/>
            <a:ext cx="11085830" cy="3004185"/>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a:latin typeface="Times New Roman" panose="02020603050405020304"/>
                <a:ea typeface="宋体" panose="02010600030101010101" pitchFamily="2" charset="-122"/>
              </a:rPr>
              <a:t>②</a:t>
            </a:r>
            <a:r>
              <a:rPr lang="en-US" altLang="zh-CN" sz="2800">
                <a:latin typeface="Times New Roman" panose="02020603050405020304"/>
                <a:ea typeface="宋体" panose="02010600030101010101" pitchFamily="2" charset="-122"/>
              </a:rPr>
              <a:t>Paul Beer, head of rhino section at Port Lympne, said:“Obviously we're all absolutely delighted to welcome another calf to our black rhino family. </a:t>
            </a:r>
            <a:r>
              <a:rPr lang="en-US" altLang="zh-CN" sz="2800" b="1">
                <a:solidFill>
                  <a:srgbClr val="FF0000"/>
                </a:solidFill>
                <a:latin typeface="Times New Roman" panose="02020603050405020304"/>
                <a:ea typeface="宋体" panose="02010600030101010101" pitchFamily="2" charset="-122"/>
              </a:rPr>
              <a:t>She's healthy, strong and already eager to play and explore.</a:t>
            </a:r>
            <a:r>
              <a:rPr lang="en-US" altLang="zh-CN" sz="2800">
                <a:latin typeface="Times New Roman" panose="02020603050405020304"/>
                <a:ea typeface="宋体" panose="02010600030101010101" pitchFamily="2" charset="-122"/>
              </a:rPr>
              <a:t> Her mother, Solio, is a first-time mum and she is doing a fantastic job. It's still a little too cold for them to go out into the open, but as soon as the weather warms up, I have no doubt that the little one will be out and about exploring and playing every day.”</a:t>
            </a:r>
            <a:endParaRPr lang="en-US" altLang="zh-CN" sz="2800">
              <a:latin typeface="Times New Roman" panose="02020603050405020304"/>
              <a:ea typeface="宋体" panose="02010600030101010101" pitchFamily="2" charset="-122"/>
            </a:endParaRPr>
          </a:p>
        </p:txBody>
      </p:sp>
      <p:sp>
        <p:nvSpPr>
          <p:cNvPr id="11" name="文本框 10"/>
          <p:cNvSpPr txBox="1"/>
          <p:nvPr/>
        </p:nvSpPr>
        <p:spPr>
          <a:xfrm>
            <a:off x="464185" y="1928495"/>
            <a:ext cx="420751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332295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6. What similar experience do </a:t>
            </a:r>
            <a:r>
              <a:rPr lang="en-US" altLang="zh-CN" sz="2800" b="1">
                <a:solidFill>
                  <a:srgbClr val="FF0000"/>
                </a:solidFill>
                <a:latin typeface="Times New Roman" panose="02020603050405020304"/>
                <a:ea typeface="宋体" panose="02010600030101010101" pitchFamily="2" charset="-122"/>
              </a:rPr>
              <a:t>Solio and Kisima</a:t>
            </a:r>
            <a:r>
              <a:rPr lang="en-US" altLang="zh-CN" sz="2800">
                <a:latin typeface="Times New Roman" panose="02020603050405020304"/>
                <a:ea typeface="宋体" panose="02010600030101010101" pitchFamily="2" charset="-122"/>
              </a:rPr>
              <a:t> have?</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     A.They had their first born in January.</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     B. They enjoyed exploring new places.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     C.They lived with their grandmothers.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      D.They were brought to the reserve young.</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393940" y="1755931"/>
            <a:ext cx="4296760" cy="1448869"/>
            <a:chOff x="10271" y="39672"/>
            <a:chExt cx="4453" cy="1183"/>
          </a:xfrm>
        </p:grpSpPr>
        <p:sp>
          <p:nvSpPr>
            <p:cNvPr id="37" name="右箭头 20"/>
            <p:cNvSpPr/>
            <p:nvPr/>
          </p:nvSpPr>
          <p:spPr>
            <a:xfrm>
              <a:off x="10271"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1000" y="39672"/>
              <a:ext cx="3724" cy="118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Details+background information</a:t>
              </a:r>
              <a:endPar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endParaRPr>
            </a:p>
            <a:p>
              <a:pPr algn="l"/>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2+3</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636010"/>
            <a:ext cx="11085830" cy="291973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000">
                <a:latin typeface="Times New Roman" panose="02020603050405020304"/>
                <a:ea typeface="宋体" panose="02010600030101010101" pitchFamily="2" charset="-122"/>
              </a:rPr>
              <a:t>②</a:t>
            </a:r>
            <a:r>
              <a:rPr lang="en-US" altLang="zh-CN" sz="2000">
                <a:latin typeface="Times New Roman" panose="02020603050405020304"/>
                <a:ea typeface="宋体" panose="02010600030101010101" pitchFamily="2" charset="-122"/>
              </a:rPr>
              <a:t>Paul Beer, head of rhino section at Port Lympne, said:“Obviously we're all absolutely delighted to welcome another calf to our black rhino family. She's healthy, strong and already eager to play and explore. Her mother, </a:t>
            </a:r>
            <a:r>
              <a:rPr lang="en-US" altLang="zh-CN" sz="2000" b="1">
                <a:solidFill>
                  <a:srgbClr val="FF0000"/>
                </a:solidFill>
                <a:latin typeface="Times New Roman" panose="02020603050405020304"/>
                <a:ea typeface="宋体" panose="02010600030101010101" pitchFamily="2" charset="-122"/>
              </a:rPr>
              <a:t>Solio, is a first-time mum </a:t>
            </a:r>
            <a:r>
              <a:rPr lang="en-US" altLang="zh-CN" sz="2000">
                <a:latin typeface="Times New Roman" panose="02020603050405020304"/>
                <a:ea typeface="宋体" panose="02010600030101010101" pitchFamily="2" charset="-122"/>
              </a:rPr>
              <a:t>and she is doing a fantastic job. It's still a little too cold for them to go out into the open, but as soon as the weather warms up, I have no doubt that the little one will be out and about exploring and playing every day.”</a:t>
            </a:r>
            <a:endParaRPr lang="en-US" altLang="zh-CN" sz="2000">
              <a:latin typeface="Times New Roman" panose="02020603050405020304"/>
              <a:ea typeface="宋体" panose="02010600030101010101" pitchFamily="2" charset="-122"/>
            </a:endParaRPr>
          </a:p>
          <a:p>
            <a:pPr indent="304800" algn="just" defTabSz="266700" fontAlgn="auto">
              <a:lnSpc>
                <a:spcPct val="100000"/>
              </a:lnSpc>
              <a:buClrTx/>
              <a:buSzTx/>
              <a:buFontTx/>
            </a:pPr>
            <a:r>
              <a:rPr lang="en-US" altLang="en-US" sz="2000">
                <a:latin typeface="Times New Roman" panose="02020603050405020304"/>
                <a:ea typeface="宋体" panose="02010600030101010101" pitchFamily="2" charset="-122"/>
              </a:rPr>
              <a:t>③</a:t>
            </a:r>
            <a:r>
              <a:rPr lang="en-US" altLang="zh-CN" sz="2000">
                <a:latin typeface="Times New Roman" panose="02020603050405020304"/>
                <a:ea typeface="宋体" panose="02010600030101010101" pitchFamily="2" charset="-122"/>
              </a:rPr>
              <a:t>The adorable female calf is the second black rhino born this year at the reserve, but it is too early to tell if the calves will make good candidates to be returned to protected areas of the wild. The first rhino to be born at Port Lympne arrived on January 5 to</a:t>
            </a:r>
            <a:r>
              <a:rPr lang="en-US" altLang="zh-CN" sz="2000" b="1">
                <a:solidFill>
                  <a:srgbClr val="FF0000"/>
                </a:solidFill>
                <a:latin typeface="Times New Roman" panose="02020603050405020304"/>
                <a:ea typeface="宋体" panose="02010600030101010101" pitchFamily="2" charset="-122"/>
              </a:rPr>
              <a:t> first-time mother Kisima </a:t>
            </a:r>
            <a:r>
              <a:rPr lang="en-US" altLang="zh-CN" sz="2000">
                <a:latin typeface="Times New Roman" panose="02020603050405020304"/>
                <a:ea typeface="宋体" panose="02010600030101010101" pitchFamily="2" charset="-122"/>
              </a:rPr>
              <a:t>and weighed about 32kg. His mother, grandmother and great grandmother were all born at the reserve and still live there.</a:t>
            </a:r>
            <a:endParaRPr lang="en-US" altLang="zh-CN" sz="2000">
              <a:latin typeface="Times New Roman" panose="02020603050405020304"/>
              <a:ea typeface="宋体" panose="02010600030101010101" pitchFamily="2" charset="-122"/>
            </a:endParaRPr>
          </a:p>
        </p:txBody>
      </p:sp>
      <p:sp>
        <p:nvSpPr>
          <p:cNvPr id="11" name="文本框 10"/>
          <p:cNvSpPr txBox="1"/>
          <p:nvPr/>
        </p:nvSpPr>
        <p:spPr>
          <a:xfrm>
            <a:off x="966470" y="1276350"/>
            <a:ext cx="554482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332295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7. What can be inferred about </a:t>
            </a:r>
            <a:r>
              <a:rPr lang="en-US" altLang="zh-CN" sz="2800">
                <a:solidFill>
                  <a:schemeClr val="tx1"/>
                </a:solidFill>
                <a:latin typeface="Times New Roman" panose="02020603050405020304"/>
                <a:ea typeface="宋体" panose="02010600030101010101" pitchFamily="2" charset="-122"/>
              </a:rPr>
              <a:t>Port Lympne</a:t>
            </a:r>
            <a:r>
              <a:rPr lang="en-US" altLang="zh-CN" sz="2800" b="1">
                <a:solidFill>
                  <a:srgbClr val="FF0000"/>
                </a:solidFill>
                <a:latin typeface="Times New Roman" panose="02020603050405020304"/>
                <a:ea typeface="宋体" panose="02010600030101010101" pitchFamily="2" charset="-122"/>
              </a:rPr>
              <a:t> Reserve</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A.The rhino section will be open to the public.</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B.It aims to control the number of the animals.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C.It will continue to work with the World Wildlife Fund.</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D.Some of its rhinos may be sent to the protected wild areas.</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7003281" y="1237615"/>
            <a:ext cx="4914530" cy="1088946"/>
            <a:chOff x="10009" y="39672"/>
            <a:chExt cx="4837" cy="889"/>
          </a:xfrm>
        </p:grpSpPr>
        <p:sp>
          <p:nvSpPr>
            <p:cNvPr id="37" name="右箭头 20"/>
            <p:cNvSpPr/>
            <p:nvPr/>
          </p:nvSpPr>
          <p:spPr>
            <a:xfrm>
              <a:off x="10009"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0851" y="39672"/>
              <a:ext cx="3995" cy="88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background information</a:t>
              </a:r>
              <a:endPar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algn="l"/>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3</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636010"/>
            <a:ext cx="11085830" cy="291973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a:latin typeface="Times New Roman" panose="02020603050405020304"/>
                <a:ea typeface="宋体" panose="02010600030101010101" pitchFamily="2" charset="-122"/>
              </a:rPr>
              <a:t>③</a:t>
            </a:r>
            <a:r>
              <a:rPr lang="en-US" altLang="zh-CN" sz="2800">
                <a:latin typeface="Times New Roman" panose="02020603050405020304"/>
                <a:ea typeface="宋体" panose="02010600030101010101" pitchFamily="2" charset="-122"/>
              </a:rPr>
              <a:t>The adorable female calf is the second black rhino born this year </a:t>
            </a:r>
            <a:r>
              <a:rPr lang="en-US" altLang="zh-CN" sz="2800" b="1">
                <a:solidFill>
                  <a:srgbClr val="FF0000"/>
                </a:solidFill>
                <a:latin typeface="Times New Roman" panose="02020603050405020304"/>
                <a:ea typeface="宋体" panose="02010600030101010101" pitchFamily="2" charset="-122"/>
              </a:rPr>
              <a:t>at the reserve</a:t>
            </a:r>
            <a:r>
              <a:rPr lang="en-US" altLang="zh-CN" sz="2800">
                <a:latin typeface="Times New Roman" panose="02020603050405020304"/>
                <a:ea typeface="宋体" panose="02010600030101010101" pitchFamily="2" charset="-122"/>
              </a:rPr>
              <a:t>, but it is too early to tell if the calves will make good candidates to be returned to protected areas of the wild. The first rhino to be born at Port Lympne arrived on January 5 to</a:t>
            </a:r>
            <a:r>
              <a:rPr lang="en-US" altLang="zh-CN" sz="2800" b="1">
                <a:solidFill>
                  <a:srgbClr val="FF0000"/>
                </a:solidFill>
                <a:latin typeface="Times New Roman" panose="02020603050405020304"/>
                <a:ea typeface="宋体" panose="02010600030101010101" pitchFamily="2" charset="-122"/>
              </a:rPr>
              <a:t> </a:t>
            </a:r>
            <a:r>
              <a:rPr lang="en-US" altLang="zh-CN" sz="2800">
                <a:latin typeface="Times New Roman" panose="02020603050405020304"/>
                <a:ea typeface="宋体" panose="02010600030101010101" pitchFamily="2" charset="-122"/>
              </a:rPr>
              <a:t>first-time mother Kisima</a:t>
            </a:r>
            <a:r>
              <a:rPr lang="en-US" altLang="zh-CN" sz="2800" b="1">
                <a:solidFill>
                  <a:srgbClr val="FF0000"/>
                </a:solidFill>
                <a:latin typeface="Times New Roman" panose="02020603050405020304"/>
                <a:ea typeface="宋体" panose="02010600030101010101" pitchFamily="2" charset="-122"/>
              </a:rPr>
              <a:t> </a:t>
            </a:r>
            <a:r>
              <a:rPr lang="en-US" altLang="zh-CN" sz="2800">
                <a:latin typeface="Times New Roman" panose="02020603050405020304"/>
                <a:ea typeface="宋体" panose="02010600030101010101" pitchFamily="2" charset="-122"/>
              </a:rPr>
              <a:t>and weighed about 32kg. </a:t>
            </a:r>
            <a:r>
              <a:rPr lang="en-US" altLang="zh-CN" sz="2800" b="1">
                <a:latin typeface="Times New Roman" panose="02020603050405020304"/>
                <a:ea typeface="宋体" panose="02010600030101010101" pitchFamily="2" charset="-122"/>
              </a:rPr>
              <a:t>His mother, grandmother and great grandmother were all born </a:t>
            </a:r>
            <a:r>
              <a:rPr lang="en-US" altLang="zh-CN" sz="2800" b="1">
                <a:solidFill>
                  <a:srgbClr val="FF0000"/>
                </a:solidFill>
                <a:latin typeface="Times New Roman" panose="02020603050405020304"/>
                <a:ea typeface="宋体" panose="02010600030101010101" pitchFamily="2" charset="-122"/>
              </a:rPr>
              <a:t>at the reserve</a:t>
            </a:r>
            <a:r>
              <a:rPr lang="en-US" altLang="zh-CN" sz="2800" b="1">
                <a:latin typeface="Times New Roman" panose="02020603050405020304"/>
                <a:ea typeface="宋体" panose="02010600030101010101" pitchFamily="2" charset="-122"/>
              </a:rPr>
              <a:t> and still live there.</a:t>
            </a:r>
            <a:endParaRPr lang="en-US" altLang="zh-CN" sz="2800" b="1">
              <a:latin typeface="Times New Roman" panose="02020603050405020304"/>
              <a:ea typeface="宋体" panose="02010600030101010101" pitchFamily="2" charset="-122"/>
            </a:endParaRPr>
          </a:p>
        </p:txBody>
      </p:sp>
      <p:sp>
        <p:nvSpPr>
          <p:cNvPr id="11" name="文本框 10"/>
          <p:cNvSpPr txBox="1"/>
          <p:nvPr/>
        </p:nvSpPr>
        <p:spPr>
          <a:xfrm>
            <a:off x="463550" y="3156585"/>
            <a:ext cx="947166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55295" y="755015"/>
            <a:ext cx="11280775" cy="5631180"/>
          </a:xfrm>
          <a:prstGeom prst="rect">
            <a:avLst/>
          </a:prstGeom>
        </p:spPr>
        <p:txBody>
          <a:bodyPr wrap="square">
            <a:spAutoFit/>
          </a:bodyPr>
          <a:p>
            <a:pPr marL="0" indent="304800" algn="l" defTabSz="266700">
              <a:lnSpc>
                <a:spcPct val="150000"/>
              </a:lnSpc>
              <a:spcBef>
                <a:spcPct val="0"/>
              </a:spcBef>
              <a:spcAft>
                <a:spcPct val="0"/>
              </a:spcAft>
            </a:pPr>
            <a:r>
              <a:rPr lang="en-US" altLang="zh-CN" sz="1600">
                <a:latin typeface="Calibri" panose="020F0502020204030204"/>
                <a:ea typeface="宋体" panose="02010600030101010101" pitchFamily="2" charset="-122"/>
              </a:rPr>
              <a:t>①</a:t>
            </a:r>
            <a:r>
              <a:rPr lang="en-US" altLang="zh-CN" sz="1600">
                <a:latin typeface="Times New Roman" panose="02020603050405020304"/>
                <a:ea typeface="Times New Roman" panose="02020603050405020304"/>
              </a:rPr>
              <a:t>The Saint Lukas train doesn</a:t>
            </a:r>
            <a:r>
              <a:rPr lang="en-US" altLang="zh-CN" sz="1600">
                <a:latin typeface="Times New Roman" panose="02020603050405020304"/>
                <a:ea typeface="宋体" panose="02010600030101010101" pitchFamily="2" charset="-122"/>
              </a:rPr>
              <a:t>’</a:t>
            </a:r>
            <a:r>
              <a:rPr lang="en-US" altLang="zh-CN" sz="1600">
                <a:latin typeface="Times New Roman" panose="02020603050405020304"/>
                <a:ea typeface="Times New Roman" panose="02020603050405020304"/>
              </a:rPr>
              <a:t>t accept passengers </a:t>
            </a:r>
            <a:r>
              <a:rPr lang="en-US" altLang="zh-CN" sz="1600">
                <a:latin typeface="Times New Roman" panose="02020603050405020304"/>
                <a:ea typeface="宋体" panose="02010600030101010101" pitchFamily="2" charset="-122"/>
              </a:rPr>
              <a:t>— </a:t>
            </a:r>
            <a:r>
              <a:rPr lang="en-US" altLang="zh-CN" sz="1600">
                <a:latin typeface="Times New Roman" panose="02020603050405020304"/>
                <a:ea typeface="Times New Roman" panose="02020603050405020304"/>
              </a:rPr>
              <a:t>it accepts only the sick. The Saint Lukas is one of five government-sponsored medical trains that travel to remote towns in central and eastern Russia. Each stop lasts an average of two days, and during that time the doctors and nurses on board provide rural (</a:t>
            </a:r>
            <a:r>
              <a:rPr lang="zh-CN" altLang="en-US" sz="1600">
                <a:latin typeface="Times New Roman" panose="02020603050405020304"/>
                <a:ea typeface="宋体" panose="02010600030101010101" pitchFamily="2" charset="-122"/>
              </a:rPr>
              <a:t>乡村</a:t>
            </a:r>
            <a:r>
              <a:rPr lang="en-US" altLang="zh-CN" sz="1600">
                <a:latin typeface="Times New Roman" panose="02020603050405020304"/>
                <a:ea typeface="Times New Roman" panose="02020603050405020304"/>
              </a:rPr>
              <a:t>) populations with basic medical care, X-ray scans and prescriptions. </a:t>
            </a:r>
            <a:endParaRPr lang="en-US" altLang="zh-CN" sz="1600">
              <a:latin typeface="Times New Roman" panose="02020603050405020304"/>
              <a:ea typeface="Times New Roman" panose="02020603050405020304"/>
            </a:endParaRPr>
          </a:p>
          <a:p>
            <a:pPr marL="0" indent="304800" algn="l" defTabSz="266700">
              <a:lnSpc>
                <a:spcPct val="150000"/>
              </a:lnSpc>
              <a:spcBef>
                <a:spcPct val="0"/>
              </a:spcBef>
              <a:spcAft>
                <a:spcPct val="0"/>
              </a:spcAft>
            </a:pPr>
            <a:r>
              <a:rPr lang="en-US" altLang="zh-CN" sz="1600">
                <a:latin typeface="Calibri" panose="020F0502020204030204"/>
                <a:ea typeface="宋体" panose="02010600030101010101" pitchFamily="2" charset="-122"/>
              </a:rPr>
              <a:t>②</a:t>
            </a:r>
            <a:r>
              <a:rPr lang="en-US" altLang="zh-CN" sz="1600">
                <a:latin typeface="Times New Roman" panose="02020603050405020304"/>
                <a:ea typeface="宋体" panose="02010600030101010101" pitchFamily="2" charset="-122"/>
              </a:rPr>
              <a:t>“</a:t>
            </a:r>
            <a:r>
              <a:rPr lang="en-US" altLang="zh-CN" sz="1600">
                <a:latin typeface="Times New Roman" panose="02020603050405020304"/>
                <a:ea typeface="Times New Roman" panose="02020603050405020304"/>
              </a:rPr>
              <a:t>People started queuing to make an appointment early in the morning,</a:t>
            </a:r>
            <a:r>
              <a:rPr lang="en-US" altLang="zh-CN" sz="1600">
                <a:latin typeface="Times New Roman" panose="02020603050405020304"/>
                <a:ea typeface="宋体" panose="02010600030101010101" pitchFamily="2" charset="-122"/>
              </a:rPr>
              <a:t>” </a:t>
            </a:r>
            <a:r>
              <a:rPr lang="en-US" altLang="zh-CN" sz="1600">
                <a:latin typeface="Times New Roman" panose="02020603050405020304"/>
                <a:ea typeface="Times New Roman" panose="02020603050405020304"/>
              </a:rPr>
              <a:t>says Emile Ducke, a German photographer who traveled with the staff of the Saint Lukas for a two-week trip in November through the vast regions (</a:t>
            </a:r>
            <a:r>
              <a:rPr lang="zh-CN" altLang="en-US" sz="1600">
                <a:latin typeface="Times New Roman" panose="02020603050405020304"/>
                <a:ea typeface="宋体" panose="02010600030101010101" pitchFamily="2" charset="-122"/>
              </a:rPr>
              <a:t>区域</a:t>
            </a:r>
            <a:r>
              <a:rPr lang="en-US" altLang="zh-CN" sz="1600">
                <a:latin typeface="Times New Roman" panose="02020603050405020304"/>
                <a:ea typeface="Times New Roman" panose="02020603050405020304"/>
              </a:rPr>
              <a:t>) of Krasnoyarsk and Khakassia. </a:t>
            </a:r>
            <a:endParaRPr lang="en-US" altLang="zh-CN" sz="1600">
              <a:latin typeface="Times New Roman" panose="02020603050405020304"/>
              <a:ea typeface="Times New Roman" panose="02020603050405020304"/>
            </a:endParaRPr>
          </a:p>
          <a:p>
            <a:pPr marL="0" indent="304800" algn="l" defTabSz="266700">
              <a:lnSpc>
                <a:spcPct val="150000"/>
              </a:lnSpc>
              <a:spcBef>
                <a:spcPct val="0"/>
              </a:spcBef>
              <a:spcAft>
                <a:spcPct val="0"/>
              </a:spcAft>
            </a:pPr>
            <a:r>
              <a:rPr lang="en-US" altLang="zh-CN" sz="1600">
                <a:latin typeface="Calibri" panose="020F0502020204030204"/>
                <a:ea typeface="宋体" panose="02010600030101010101" pitchFamily="2" charset="-122"/>
              </a:rPr>
              <a:t>③</a:t>
            </a:r>
            <a:r>
              <a:rPr lang="en-US" altLang="zh-CN" sz="1600">
                <a:latin typeface="Times New Roman" panose="02020603050405020304"/>
                <a:ea typeface="Times New Roman" panose="02020603050405020304"/>
              </a:rPr>
              <a:t>Russia</a:t>
            </a:r>
            <a:r>
              <a:rPr lang="en-US" altLang="zh-CN" sz="1600">
                <a:latin typeface="Times New Roman" panose="02020603050405020304"/>
                <a:ea typeface="宋体" panose="02010600030101010101" pitchFamily="2" charset="-122"/>
              </a:rPr>
              <a:t>’</a:t>
            </a:r>
            <a:r>
              <a:rPr lang="en-US" altLang="zh-CN" sz="1600">
                <a:latin typeface="Times New Roman" panose="02020603050405020304"/>
                <a:ea typeface="Times New Roman" panose="02020603050405020304"/>
              </a:rPr>
              <a:t>s public health care service has been in serious need of modernization. The government has struggled to come up with measures to address the problem, particularly in the poorer, rural areas east of the Volga River, including arranging doctor</a:t>
            </a:r>
            <a:r>
              <a:rPr lang="en-US" altLang="zh-CN" sz="1600">
                <a:latin typeface="Times New Roman" panose="02020603050405020304"/>
                <a:ea typeface="宋体" panose="02010600030101010101" pitchFamily="2" charset="-122"/>
              </a:rPr>
              <a:t>’</a:t>
            </a:r>
            <a:r>
              <a:rPr lang="en-US" altLang="zh-CN" sz="1600">
                <a:latin typeface="Times New Roman" panose="02020603050405020304"/>
                <a:ea typeface="Times New Roman" panose="02020603050405020304"/>
              </a:rPr>
              <a:t>s appointments by video chat and expanding financial aid programs to motivate doctors to practice medicine in remote parts of the country like Krasnoyarsk. </a:t>
            </a:r>
            <a:endParaRPr lang="en-US" altLang="zh-CN" sz="1600">
              <a:latin typeface="Times New Roman" panose="02020603050405020304"/>
              <a:ea typeface="Times New Roman" panose="02020603050405020304"/>
            </a:endParaRPr>
          </a:p>
          <a:p>
            <a:pPr marL="0" indent="304800" algn="l" defTabSz="266700">
              <a:lnSpc>
                <a:spcPct val="150000"/>
              </a:lnSpc>
              <a:spcBef>
                <a:spcPct val="0"/>
              </a:spcBef>
              <a:spcAft>
                <a:spcPct val="0"/>
              </a:spcAft>
            </a:pPr>
            <a:r>
              <a:rPr lang="en-US" altLang="zh-CN" sz="1600">
                <a:latin typeface="微软雅黑" panose="020B0503020204020204" charset="-122"/>
                <a:ea typeface="微软雅黑" panose="020B0503020204020204" charset="-122"/>
              </a:rPr>
              <a:t>④</a:t>
            </a:r>
            <a:r>
              <a:rPr lang="en-US" altLang="zh-CN" sz="1600">
                <a:latin typeface="Times New Roman" panose="02020603050405020304"/>
                <a:ea typeface="Times New Roman" panose="02020603050405020304"/>
              </a:rPr>
              <a:t>The annual arrival of the Saint Lukas is another attempt to improve the situation. For 10 months every year, the train stops at about eight stations over two weeks, before returning to the regional capital to refuel and restock (</a:t>
            </a:r>
            <a:r>
              <a:rPr lang="zh-CN" altLang="en-US" sz="1600">
                <a:latin typeface="Times New Roman" panose="02020603050405020304"/>
                <a:ea typeface="宋体" panose="02010600030101010101" pitchFamily="2" charset="-122"/>
              </a:rPr>
              <a:t>补给</a:t>
            </a:r>
            <a:r>
              <a:rPr lang="en-US" altLang="zh-CN" sz="1600">
                <a:latin typeface="Times New Roman" panose="02020603050405020304"/>
                <a:ea typeface="Times New Roman" panose="02020603050405020304"/>
              </a:rPr>
              <a:t>). Then it starts all over again the next month. Most stations wait about a year between visits. </a:t>
            </a:r>
            <a:endParaRPr lang="en-US" altLang="zh-CN" sz="1600">
              <a:latin typeface="Times New Roman" panose="02020603050405020304"/>
              <a:ea typeface="Times New Roman" panose="02020603050405020304"/>
            </a:endParaRPr>
          </a:p>
          <a:p>
            <a:pPr marL="0" indent="304800" algn="l" defTabSz="266700">
              <a:lnSpc>
                <a:spcPct val="150000"/>
              </a:lnSpc>
              <a:spcBef>
                <a:spcPct val="0"/>
              </a:spcBef>
              <a:spcAft>
                <a:spcPct val="0"/>
              </a:spcAft>
            </a:pPr>
            <a:r>
              <a:rPr lang="en-US" altLang="zh-CN" sz="1600">
                <a:latin typeface="微软雅黑" panose="020B0503020204020204" charset="-122"/>
                <a:ea typeface="微软雅黑" panose="020B0503020204020204" charset="-122"/>
              </a:rPr>
              <a:t>⑤</a:t>
            </a:r>
            <a:r>
              <a:rPr lang="en-US" altLang="zh-CN" sz="1600">
                <a:latin typeface="Times New Roman" panose="02020603050405020304"/>
                <a:ea typeface="Times New Roman" panose="02020603050405020304"/>
              </a:rPr>
              <a:t>Doctors see up to 150 patients every day. The train</a:t>
            </a:r>
            <a:r>
              <a:rPr lang="en-US" altLang="zh-CN" sz="1600">
                <a:latin typeface="Times New Roman" panose="02020603050405020304"/>
                <a:ea typeface="宋体" panose="02010600030101010101" pitchFamily="2" charset="-122"/>
              </a:rPr>
              <a:t>’</a:t>
            </a:r>
            <a:r>
              <a:rPr lang="en-US" altLang="zh-CN" sz="1600">
                <a:latin typeface="Times New Roman" panose="02020603050405020304"/>
                <a:ea typeface="Times New Roman" panose="02020603050405020304"/>
              </a:rPr>
              <a:t>s equipment allows for basic checkups. </a:t>
            </a:r>
            <a:r>
              <a:rPr lang="en-US" altLang="zh-CN" sz="1600">
                <a:latin typeface="Times New Roman" panose="02020603050405020304"/>
                <a:ea typeface="宋体" panose="02010600030101010101" pitchFamily="2" charset="-122"/>
              </a:rPr>
              <a:t>“</a:t>
            </a:r>
            <a:r>
              <a:rPr lang="en-US" altLang="zh-CN" sz="1600">
                <a:latin typeface="Times New Roman" panose="02020603050405020304"/>
                <a:ea typeface="Times New Roman" panose="02020603050405020304"/>
              </a:rPr>
              <a:t>I was very impressed by the doctors and their assistants working and living in such little space but still staying focused and very concerned,</a:t>
            </a:r>
            <a:r>
              <a:rPr lang="en-US" altLang="zh-CN" sz="1600">
                <a:latin typeface="Times New Roman" panose="02020603050405020304"/>
                <a:ea typeface="宋体" panose="02010600030101010101" pitchFamily="2" charset="-122"/>
              </a:rPr>
              <a:t>” </a:t>
            </a:r>
            <a:r>
              <a:rPr lang="en-US" altLang="zh-CN" sz="1600">
                <a:latin typeface="Times New Roman" panose="02020603050405020304"/>
                <a:ea typeface="Times New Roman" panose="02020603050405020304"/>
              </a:rPr>
              <a:t>says Ducke. </a:t>
            </a:r>
            <a:r>
              <a:rPr lang="en-US" altLang="zh-CN" sz="1600">
                <a:latin typeface="Times New Roman" panose="02020603050405020304"/>
                <a:ea typeface="宋体" panose="02010600030101010101" pitchFamily="2" charset="-122"/>
              </a:rPr>
              <a:t>“</a:t>
            </a:r>
            <a:r>
              <a:rPr lang="en-US" altLang="zh-CN" sz="1600">
                <a:latin typeface="Times New Roman" panose="02020603050405020304"/>
                <a:ea typeface="Times New Roman" panose="02020603050405020304"/>
              </a:rPr>
              <a:t>They were the best chance for many rural people to get the treatment they want. </a:t>
            </a:r>
            <a:r>
              <a:rPr lang="en-US" altLang="zh-CN" sz="1600">
                <a:latin typeface="Times New Roman" panose="02020603050405020304"/>
                <a:ea typeface="宋体" panose="02010600030101010101" pitchFamily="2" charset="-122"/>
              </a:rPr>
              <a:t>”</a:t>
            </a:r>
            <a:endParaRPr lang="en-US" altLang="zh-CN" sz="1600">
              <a:latin typeface="Times New Roman" panose="02020603050405020304"/>
              <a:ea typeface="宋体" panose="02010600030101010101" pitchFamily="2" charset="-122"/>
            </a:endParaRPr>
          </a:p>
        </p:txBody>
      </p:sp>
      <p:sp>
        <p:nvSpPr>
          <p:cNvPr id="15" name="文本框 14"/>
          <p:cNvSpPr txBox="1"/>
          <p:nvPr/>
        </p:nvSpPr>
        <p:spPr>
          <a:xfrm>
            <a:off x="692150" y="304165"/>
            <a:ext cx="8566785" cy="532765"/>
          </a:xfrm>
          <a:prstGeom prst="rect">
            <a:avLst/>
          </a:prstGeom>
          <a:noFill/>
        </p:spPr>
        <p:txBody>
          <a:bodyPr wrap="square" rtlCol="0">
            <a:noAutofit/>
          </a:bodyPr>
          <a:p>
            <a:r>
              <a:rPr lang="en-US" altLang="zh-CN" sz="2800" b="1">
                <a:latin typeface="宋体" panose="02010600030101010101" pitchFamily="2" charset="-122"/>
                <a:ea typeface="宋体" panose="02010600030101010101" pitchFamily="2" charset="-122"/>
                <a:cs typeface="宋体" panose="02010600030101010101" pitchFamily="2" charset="-122"/>
              </a:rPr>
              <a:t>5.2024.</a:t>
            </a:r>
            <a:r>
              <a:rPr lang="zh-CN" altLang="en-US" sz="2800" b="1">
                <a:latin typeface="宋体" panose="02010600030101010101" pitchFamily="2" charset="-122"/>
                <a:ea typeface="宋体" panose="02010600030101010101" pitchFamily="2" charset="-122"/>
                <a:cs typeface="宋体" panose="02010600030101010101" pitchFamily="2" charset="-122"/>
              </a:rPr>
              <a:t>全国甲卷</a:t>
            </a:r>
            <a:r>
              <a:rPr lang="en-US" altLang="zh-CN" sz="2800" b="1">
                <a:latin typeface="宋体" panose="02010600030101010101" pitchFamily="2" charset="-122"/>
                <a:ea typeface="宋体" panose="02010600030101010101" pitchFamily="2" charset="-122"/>
                <a:cs typeface="宋体" panose="02010600030101010101" pitchFamily="2" charset="-122"/>
              </a:rPr>
              <a:t>C</a:t>
            </a:r>
            <a:r>
              <a:rPr lang="zh-CN" altLang="en-US" sz="2800" b="1">
                <a:latin typeface="宋体" panose="02010600030101010101" pitchFamily="2" charset="-122"/>
                <a:ea typeface="宋体" panose="02010600030101010101" pitchFamily="2" charset="-122"/>
                <a:cs typeface="宋体" panose="02010600030101010101" pitchFamily="2" charset="-122"/>
              </a:rPr>
              <a:t>篇</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19" name="圆角矩形 18"/>
          <p:cNvSpPr/>
          <p:nvPr/>
        </p:nvSpPr>
        <p:spPr>
          <a:xfrm>
            <a:off x="3018790" y="836930"/>
            <a:ext cx="4644390" cy="95059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What (event)+ where</a:t>
            </a:r>
            <a:endParaRPr lang="en-US" altLang="zh-CN" sz="2400" b="1">
              <a:solidFill>
                <a:srgbClr val="FFFF00"/>
              </a:solidFill>
              <a:latin typeface="Times New Roman" panose="02020603050405020304" charset="0"/>
              <a:cs typeface="Times New Roman" panose="02020603050405020304" charset="0"/>
            </a:endParaRPr>
          </a:p>
        </p:txBody>
      </p:sp>
      <p:sp>
        <p:nvSpPr>
          <p:cNvPr id="3" name="圆角矩形 2"/>
          <p:cNvSpPr/>
          <p:nvPr/>
        </p:nvSpPr>
        <p:spPr>
          <a:xfrm>
            <a:off x="3018790" y="2148840"/>
            <a:ext cx="4644390" cy="194945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background information</a:t>
            </a:r>
            <a:endParaRPr lang="en-US" altLang="zh-CN" sz="2400" b="1">
              <a:solidFill>
                <a:srgbClr val="FFFF00"/>
              </a:solidFill>
              <a:latin typeface="Times New Roman" panose="02020603050405020304" charset="0"/>
              <a:cs typeface="Times New Roman" panose="02020603050405020304" charset="0"/>
            </a:endParaRPr>
          </a:p>
        </p:txBody>
      </p:sp>
      <p:sp>
        <p:nvSpPr>
          <p:cNvPr id="6" name="圆角矩形 5"/>
          <p:cNvSpPr/>
          <p:nvPr/>
        </p:nvSpPr>
        <p:spPr>
          <a:xfrm>
            <a:off x="3018155" y="4263390"/>
            <a:ext cx="4749165" cy="9455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implementation </a:t>
            </a:r>
            <a:endParaRPr lang="en-US" altLang="zh-CN" sz="2400" b="1">
              <a:solidFill>
                <a:srgbClr val="FFFF00"/>
              </a:solidFill>
              <a:latin typeface="Times New Roman" panose="02020603050405020304" charset="0"/>
              <a:cs typeface="Times New Roman" panose="02020603050405020304" charset="0"/>
            </a:endParaRPr>
          </a:p>
        </p:txBody>
      </p:sp>
      <p:sp>
        <p:nvSpPr>
          <p:cNvPr id="4" name="圆角矩形 3"/>
          <p:cNvSpPr/>
          <p:nvPr/>
        </p:nvSpPr>
        <p:spPr>
          <a:xfrm>
            <a:off x="3325495" y="5440680"/>
            <a:ext cx="4749165" cy="9455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evaluation </a:t>
            </a:r>
            <a:endParaRPr lang="en-US" altLang="zh-CN" sz="2400" b="1">
              <a:solidFill>
                <a:srgbClr val="FFFF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3" grpId="0" bldLvl="0" animBg="1"/>
      <p:bldP spid="3" grpId="1" animBg="1"/>
      <p:bldP spid="6" grpId="0" bldLvl="0" animBg="1"/>
      <p:bldP spid="6" grpId="1" animBg="1"/>
      <p:bldP spid="4" grpId="0" bldLvl="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8. How is the Saint Lukas different from other trains?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It runs across countries.	   B. It reserves seats for the seniors.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It functions as a hospital.	   D. It travels along a river.</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6728961" y="2339975"/>
            <a:ext cx="4706244" cy="779043"/>
            <a:chOff x="10009" y="39672"/>
            <a:chExt cx="4632" cy="636"/>
          </a:xfrm>
        </p:grpSpPr>
        <p:sp>
          <p:nvSpPr>
            <p:cNvPr id="37" name="右箭头 20"/>
            <p:cNvSpPr/>
            <p:nvPr/>
          </p:nvSpPr>
          <p:spPr>
            <a:xfrm>
              <a:off x="10009"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0851" y="39672"/>
              <a:ext cx="3790"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event (what )</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1</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335020"/>
            <a:ext cx="11085830" cy="291973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b="1">
                <a:latin typeface="Times New Roman" panose="02020603050405020304"/>
                <a:ea typeface="宋体" panose="02010600030101010101" pitchFamily="2" charset="-122"/>
              </a:rPr>
              <a:t>①</a:t>
            </a:r>
            <a:r>
              <a:rPr lang="en-US" altLang="zh-CN" sz="2800" b="1">
                <a:latin typeface="Times New Roman" panose="02020603050405020304"/>
                <a:ea typeface="宋体" panose="02010600030101010101" pitchFamily="2" charset="-122"/>
              </a:rPr>
              <a:t>The Saint Lukas train doesn’t accept passengers —</a:t>
            </a:r>
            <a:r>
              <a:rPr lang="en-US" altLang="zh-CN" sz="2800" b="1">
                <a:solidFill>
                  <a:srgbClr val="FF0000"/>
                </a:solidFill>
                <a:latin typeface="Times New Roman" panose="02020603050405020304"/>
                <a:ea typeface="宋体" panose="02010600030101010101" pitchFamily="2" charset="-122"/>
              </a:rPr>
              <a:t> it accepts only the sick. </a:t>
            </a:r>
            <a:r>
              <a:rPr lang="en-US" altLang="zh-CN" sz="2800" b="1">
                <a:latin typeface="Times New Roman" panose="02020603050405020304"/>
                <a:ea typeface="宋体" panose="02010600030101010101" pitchFamily="2" charset="-122"/>
              </a:rPr>
              <a:t>The Saint Lukas is one of five government-sponsored </a:t>
            </a:r>
            <a:r>
              <a:rPr lang="en-US" altLang="zh-CN" sz="2800" b="1">
                <a:solidFill>
                  <a:srgbClr val="FF0000"/>
                </a:solidFill>
                <a:latin typeface="Times New Roman" panose="02020603050405020304"/>
                <a:ea typeface="宋体" panose="02010600030101010101" pitchFamily="2" charset="-122"/>
              </a:rPr>
              <a:t>medical trains that travel to remote towns in central and eastern Russia. </a:t>
            </a:r>
            <a:r>
              <a:rPr lang="en-US" altLang="zh-CN" sz="2800" b="1">
                <a:latin typeface="Times New Roman" panose="02020603050405020304"/>
                <a:ea typeface="宋体" panose="02010600030101010101" pitchFamily="2" charset="-122"/>
              </a:rPr>
              <a:t>Each stop lasts an average of two days, and during that time the doctors and nurses on board provide rural (</a:t>
            </a:r>
            <a:r>
              <a:rPr lang="zh-CN" altLang="en-US" sz="2800" b="1">
                <a:latin typeface="Times New Roman" panose="02020603050405020304"/>
                <a:ea typeface="宋体" panose="02010600030101010101" pitchFamily="2" charset="-122"/>
              </a:rPr>
              <a:t>乡村</a:t>
            </a:r>
            <a:r>
              <a:rPr lang="en-US" altLang="zh-CN" sz="2800" b="1">
                <a:latin typeface="Times New Roman" panose="02020603050405020304"/>
                <a:ea typeface="宋体" panose="02010600030101010101" pitchFamily="2" charset="-122"/>
              </a:rPr>
              <a:t>) populations with </a:t>
            </a:r>
            <a:r>
              <a:rPr lang="en-US" altLang="zh-CN" sz="2800" b="1">
                <a:solidFill>
                  <a:srgbClr val="FF0000"/>
                </a:solidFill>
                <a:latin typeface="Times New Roman" panose="02020603050405020304"/>
                <a:ea typeface="宋体" panose="02010600030101010101" pitchFamily="2" charset="-122"/>
              </a:rPr>
              <a:t>basic medical care, X-ray scans and prescriptions. </a:t>
            </a:r>
            <a:endParaRPr lang="en-US" altLang="zh-CN" sz="2800" b="1">
              <a:solidFill>
                <a:srgbClr val="FF0000"/>
              </a:solidFill>
              <a:latin typeface="Times New Roman" panose="02020603050405020304"/>
              <a:ea typeface="宋体" panose="02010600030101010101" pitchFamily="2" charset="-122"/>
            </a:endParaRPr>
          </a:p>
        </p:txBody>
      </p:sp>
      <p:sp>
        <p:nvSpPr>
          <p:cNvPr id="11" name="文本框 10"/>
          <p:cNvSpPr txBox="1"/>
          <p:nvPr/>
        </p:nvSpPr>
        <p:spPr>
          <a:xfrm>
            <a:off x="463550" y="1958340"/>
            <a:ext cx="430276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rcRect/>
          <a:stretch>
            <a:fillRect/>
          </a:stretch>
        </p:blipFill>
        <p:spPr>
          <a:xfrm flipH="1">
            <a:off x="9345560" y="0"/>
            <a:ext cx="2846439" cy="3082413"/>
          </a:xfrm>
          <a:prstGeom prst="rect">
            <a:avLst/>
          </a:prstGeom>
        </p:spPr>
      </p:pic>
      <p:grpSp>
        <p:nvGrpSpPr>
          <p:cNvPr id="7" name="组合 6"/>
          <p:cNvGrpSpPr/>
          <p:nvPr/>
        </p:nvGrpSpPr>
        <p:grpSpPr>
          <a:xfrm>
            <a:off x="618369" y="476893"/>
            <a:ext cx="781787" cy="742723"/>
            <a:chOff x="3527652" y="1431887"/>
            <a:chExt cx="781787" cy="742723"/>
          </a:xfrm>
        </p:grpSpPr>
        <p:grpSp>
          <p:nvGrpSpPr>
            <p:cNvPr id="8" name="11"/>
            <p:cNvGrpSpPr/>
            <p:nvPr/>
          </p:nvGrpSpPr>
          <p:grpSpPr>
            <a:xfrm>
              <a:off x="3527652" y="1431887"/>
              <a:ext cx="781787" cy="742723"/>
              <a:chOff x="-683780" y="421323"/>
              <a:chExt cx="2414588" cy="2293937"/>
            </a:xfrm>
            <a:solidFill>
              <a:srgbClr val="C00000"/>
            </a:solidFill>
          </p:grpSpPr>
          <p:sp>
            <p:nvSpPr>
              <p:cNvPr id="10" name="Freeform 7"/>
              <p:cNvSpPr/>
              <p:nvPr/>
            </p:nvSpPr>
            <p:spPr bwMode="auto">
              <a:xfrm>
                <a:off x="314758" y="421323"/>
                <a:ext cx="152400" cy="33337"/>
              </a:xfrm>
              <a:custGeom>
                <a:avLst/>
                <a:gdLst>
                  <a:gd name="T0" fmla="*/ 27 w 41"/>
                  <a:gd name="T1" fmla="*/ 5 h 9"/>
                  <a:gd name="T2" fmla="*/ 41 w 41"/>
                  <a:gd name="T3" fmla="*/ 1 h 9"/>
                  <a:gd name="T4" fmla="*/ 33 w 41"/>
                  <a:gd name="T5" fmla="*/ 0 h 9"/>
                  <a:gd name="T6" fmla="*/ 0 w 41"/>
                  <a:gd name="T7" fmla="*/ 9 h 9"/>
                  <a:gd name="T8" fmla="*/ 27 w 41"/>
                  <a:gd name="T9" fmla="*/ 5 h 9"/>
                </a:gdLst>
                <a:ahLst/>
                <a:cxnLst>
                  <a:cxn ang="0">
                    <a:pos x="T0" y="T1"/>
                  </a:cxn>
                  <a:cxn ang="0">
                    <a:pos x="T2" y="T3"/>
                  </a:cxn>
                  <a:cxn ang="0">
                    <a:pos x="T4" y="T5"/>
                  </a:cxn>
                  <a:cxn ang="0">
                    <a:pos x="T6" y="T7"/>
                  </a:cxn>
                  <a:cxn ang="0">
                    <a:pos x="T8" y="T9"/>
                  </a:cxn>
                </a:cxnLst>
                <a:rect l="0" t="0" r="r" b="b"/>
                <a:pathLst>
                  <a:path w="41" h="9">
                    <a:moveTo>
                      <a:pt x="27" y="5"/>
                    </a:moveTo>
                    <a:cubicBezTo>
                      <a:pt x="32" y="2"/>
                      <a:pt x="41" y="9"/>
                      <a:pt x="41" y="1"/>
                    </a:cubicBezTo>
                    <a:cubicBezTo>
                      <a:pt x="33" y="0"/>
                      <a:pt x="33" y="0"/>
                      <a:pt x="33" y="0"/>
                    </a:cubicBezTo>
                    <a:cubicBezTo>
                      <a:pt x="22" y="2"/>
                      <a:pt x="8" y="3"/>
                      <a:pt x="0" y="9"/>
                    </a:cubicBezTo>
                    <a:cubicBezTo>
                      <a:pt x="9" y="9"/>
                      <a:pt x="19" y="9"/>
                      <a:pt x="2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 name="Freeform 8"/>
              <p:cNvSpPr/>
              <p:nvPr/>
            </p:nvSpPr>
            <p:spPr bwMode="auto">
              <a:xfrm>
                <a:off x="711633" y="446723"/>
                <a:ext cx="33338" cy="15875"/>
              </a:xfrm>
              <a:custGeom>
                <a:avLst/>
                <a:gdLst>
                  <a:gd name="T0" fmla="*/ 9 w 9"/>
                  <a:gd name="T1" fmla="*/ 2 h 4"/>
                  <a:gd name="T2" fmla="*/ 1 w 9"/>
                  <a:gd name="T3" fmla="*/ 0 h 4"/>
                  <a:gd name="T4" fmla="*/ 9 w 9"/>
                  <a:gd name="T5" fmla="*/ 2 h 4"/>
                </a:gdLst>
                <a:ahLst/>
                <a:cxnLst>
                  <a:cxn ang="0">
                    <a:pos x="T0" y="T1"/>
                  </a:cxn>
                  <a:cxn ang="0">
                    <a:pos x="T2" y="T3"/>
                  </a:cxn>
                  <a:cxn ang="0">
                    <a:pos x="T4" y="T5"/>
                  </a:cxn>
                </a:cxnLst>
                <a:rect l="0" t="0" r="r" b="b"/>
                <a:pathLst>
                  <a:path w="9" h="4">
                    <a:moveTo>
                      <a:pt x="9" y="2"/>
                    </a:moveTo>
                    <a:cubicBezTo>
                      <a:pt x="1" y="0"/>
                      <a:pt x="1" y="0"/>
                      <a:pt x="1" y="0"/>
                    </a:cubicBezTo>
                    <a:cubicBezTo>
                      <a:pt x="0" y="4"/>
                      <a:pt x="6"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 name="Freeform 9"/>
              <p:cNvSpPr/>
              <p:nvPr/>
            </p:nvSpPr>
            <p:spPr bwMode="auto">
              <a:xfrm>
                <a:off x="752908" y="454660"/>
                <a:ext cx="55563" cy="19050"/>
              </a:xfrm>
              <a:custGeom>
                <a:avLst/>
                <a:gdLst>
                  <a:gd name="T0" fmla="*/ 15 w 15"/>
                  <a:gd name="T1" fmla="*/ 4 h 5"/>
                  <a:gd name="T2" fmla="*/ 0 w 15"/>
                  <a:gd name="T3" fmla="*/ 1 h 5"/>
                  <a:gd name="T4" fmla="*/ 15 w 15"/>
                  <a:gd name="T5" fmla="*/ 4 h 5"/>
                </a:gdLst>
                <a:ahLst/>
                <a:cxnLst>
                  <a:cxn ang="0">
                    <a:pos x="T0" y="T1"/>
                  </a:cxn>
                  <a:cxn ang="0">
                    <a:pos x="T2" y="T3"/>
                  </a:cxn>
                  <a:cxn ang="0">
                    <a:pos x="T4" y="T5"/>
                  </a:cxn>
                </a:cxnLst>
                <a:rect l="0" t="0" r="r" b="b"/>
                <a:pathLst>
                  <a:path w="15" h="5">
                    <a:moveTo>
                      <a:pt x="15" y="4"/>
                    </a:moveTo>
                    <a:cubicBezTo>
                      <a:pt x="11" y="0"/>
                      <a:pt x="5" y="2"/>
                      <a:pt x="0" y="1"/>
                    </a:cubicBezTo>
                    <a:cubicBezTo>
                      <a:pt x="4" y="2"/>
                      <a:pt x="10" y="5"/>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 name="Freeform 10"/>
              <p:cNvSpPr/>
              <p:nvPr/>
            </p:nvSpPr>
            <p:spPr bwMode="auto">
              <a:xfrm>
                <a:off x="824345" y="468948"/>
                <a:ext cx="7938" cy="4762"/>
              </a:xfrm>
              <a:custGeom>
                <a:avLst/>
                <a:gdLst>
                  <a:gd name="T0" fmla="*/ 2 w 5"/>
                  <a:gd name="T1" fmla="*/ 0 h 3"/>
                  <a:gd name="T2" fmla="*/ 0 w 5"/>
                  <a:gd name="T3" fmla="*/ 3 h 3"/>
                  <a:gd name="T4" fmla="*/ 5 w 5"/>
                  <a:gd name="T5" fmla="*/ 3 h 3"/>
                  <a:gd name="T6" fmla="*/ 2 w 5"/>
                  <a:gd name="T7" fmla="*/ 0 h 3"/>
                </a:gdLst>
                <a:ahLst/>
                <a:cxnLst>
                  <a:cxn ang="0">
                    <a:pos x="T0" y="T1"/>
                  </a:cxn>
                  <a:cxn ang="0">
                    <a:pos x="T2" y="T3"/>
                  </a:cxn>
                  <a:cxn ang="0">
                    <a:pos x="T4" y="T5"/>
                  </a:cxn>
                  <a:cxn ang="0">
                    <a:pos x="T6" y="T7"/>
                  </a:cxn>
                </a:cxnLst>
                <a:rect l="0" t="0" r="r" b="b"/>
                <a:pathLst>
                  <a:path w="5" h="3">
                    <a:moveTo>
                      <a:pt x="2" y="0"/>
                    </a:moveTo>
                    <a:lnTo>
                      <a:pt x="0" y="3"/>
                    </a:lnTo>
                    <a:lnTo>
                      <a:pt x="5"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 name="Freeform 11"/>
              <p:cNvSpPr/>
              <p:nvPr/>
            </p:nvSpPr>
            <p:spPr bwMode="auto">
              <a:xfrm>
                <a:off x="854508" y="473710"/>
                <a:ext cx="44450" cy="22225"/>
              </a:xfrm>
              <a:custGeom>
                <a:avLst/>
                <a:gdLst>
                  <a:gd name="T0" fmla="*/ 12 w 12"/>
                  <a:gd name="T1" fmla="*/ 5 h 6"/>
                  <a:gd name="T2" fmla="*/ 0 w 12"/>
                  <a:gd name="T3" fmla="*/ 2 h 6"/>
                  <a:gd name="T4" fmla="*/ 12 w 12"/>
                  <a:gd name="T5" fmla="*/ 5 h 6"/>
                </a:gdLst>
                <a:ahLst/>
                <a:cxnLst>
                  <a:cxn ang="0">
                    <a:pos x="T0" y="T1"/>
                  </a:cxn>
                  <a:cxn ang="0">
                    <a:pos x="T2" y="T3"/>
                  </a:cxn>
                  <a:cxn ang="0">
                    <a:pos x="T4" y="T5"/>
                  </a:cxn>
                </a:cxnLst>
                <a:rect l="0" t="0" r="r" b="b"/>
                <a:pathLst>
                  <a:path w="12" h="6">
                    <a:moveTo>
                      <a:pt x="12" y="5"/>
                    </a:moveTo>
                    <a:cubicBezTo>
                      <a:pt x="7" y="5"/>
                      <a:pt x="5" y="0"/>
                      <a:pt x="0" y="2"/>
                    </a:cubicBezTo>
                    <a:cubicBezTo>
                      <a:pt x="2" y="4"/>
                      <a:pt x="7" y="6"/>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 name="Freeform 12"/>
              <p:cNvSpPr/>
              <p:nvPr/>
            </p:nvSpPr>
            <p:spPr bwMode="auto">
              <a:xfrm>
                <a:off x="535420" y="499110"/>
                <a:ext cx="19050" cy="19050"/>
              </a:xfrm>
              <a:custGeom>
                <a:avLst/>
                <a:gdLst>
                  <a:gd name="T0" fmla="*/ 4 w 5"/>
                  <a:gd name="T1" fmla="*/ 0 h 5"/>
                  <a:gd name="T2" fmla="*/ 0 w 5"/>
                  <a:gd name="T3" fmla="*/ 3 h 5"/>
                  <a:gd name="T4" fmla="*/ 2 w 5"/>
                  <a:gd name="T5" fmla="*/ 3 h 5"/>
                  <a:gd name="T6" fmla="*/ 4 w 5"/>
                  <a:gd name="T7" fmla="*/ 0 h 5"/>
                </a:gdLst>
                <a:ahLst/>
                <a:cxnLst>
                  <a:cxn ang="0">
                    <a:pos x="T0" y="T1"/>
                  </a:cxn>
                  <a:cxn ang="0">
                    <a:pos x="T2" y="T3"/>
                  </a:cxn>
                  <a:cxn ang="0">
                    <a:pos x="T4" y="T5"/>
                  </a:cxn>
                  <a:cxn ang="0">
                    <a:pos x="T6" y="T7"/>
                  </a:cxn>
                </a:cxnLst>
                <a:rect l="0" t="0" r="r" b="b"/>
                <a:pathLst>
                  <a:path w="5" h="5">
                    <a:moveTo>
                      <a:pt x="4" y="0"/>
                    </a:moveTo>
                    <a:cubicBezTo>
                      <a:pt x="0" y="3"/>
                      <a:pt x="0" y="3"/>
                      <a:pt x="0" y="3"/>
                    </a:cubicBezTo>
                    <a:cubicBezTo>
                      <a:pt x="2" y="3"/>
                      <a:pt x="2" y="3"/>
                      <a:pt x="2" y="3"/>
                    </a:cubicBezTo>
                    <a:cubicBezTo>
                      <a:pt x="3" y="5"/>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 name="Freeform 13"/>
              <p:cNvSpPr/>
              <p:nvPr/>
            </p:nvSpPr>
            <p:spPr bwMode="auto">
              <a:xfrm>
                <a:off x="467158" y="499110"/>
                <a:ext cx="15875" cy="4762"/>
              </a:xfrm>
              <a:custGeom>
                <a:avLst/>
                <a:gdLst>
                  <a:gd name="T0" fmla="*/ 10 w 10"/>
                  <a:gd name="T1" fmla="*/ 3 h 3"/>
                  <a:gd name="T2" fmla="*/ 10 w 10"/>
                  <a:gd name="T3" fmla="*/ 0 h 3"/>
                  <a:gd name="T4" fmla="*/ 0 w 10"/>
                  <a:gd name="T5" fmla="*/ 0 h 3"/>
                  <a:gd name="T6" fmla="*/ 10 w 10"/>
                  <a:gd name="T7" fmla="*/ 3 h 3"/>
                </a:gdLst>
                <a:ahLst/>
                <a:cxnLst>
                  <a:cxn ang="0">
                    <a:pos x="T0" y="T1"/>
                  </a:cxn>
                  <a:cxn ang="0">
                    <a:pos x="T2" y="T3"/>
                  </a:cxn>
                  <a:cxn ang="0">
                    <a:pos x="T4" y="T5"/>
                  </a:cxn>
                  <a:cxn ang="0">
                    <a:pos x="T6" y="T7"/>
                  </a:cxn>
                </a:cxnLst>
                <a:rect l="0" t="0" r="r" b="b"/>
                <a:pathLst>
                  <a:path w="10" h="3">
                    <a:moveTo>
                      <a:pt x="10" y="3"/>
                    </a:moveTo>
                    <a:lnTo>
                      <a:pt x="10" y="0"/>
                    </a:lnTo>
                    <a:lnTo>
                      <a:pt x="0" y="0"/>
                    </a:lnTo>
                    <a:lnTo>
                      <a:pt x="1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 name="Freeform 14"/>
              <p:cNvSpPr/>
              <p:nvPr/>
            </p:nvSpPr>
            <p:spPr bwMode="auto">
              <a:xfrm>
                <a:off x="595745" y="499110"/>
                <a:ext cx="6350" cy="7937"/>
              </a:xfrm>
              <a:custGeom>
                <a:avLst/>
                <a:gdLst>
                  <a:gd name="T0" fmla="*/ 2 w 2"/>
                  <a:gd name="T1" fmla="*/ 1 h 2"/>
                  <a:gd name="T2" fmla="*/ 0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0"/>
                      <a:pt x="1" y="0"/>
                      <a:pt x="0" y="0"/>
                    </a:cubicBezTo>
                    <a:cubicBezTo>
                      <a:pt x="0" y="2"/>
                      <a:pt x="0" y="2"/>
                      <a:pt x="0" y="2"/>
                    </a:cubicBezTo>
                    <a:cubicBezTo>
                      <a:pt x="1"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 name="Freeform 15"/>
              <p:cNvSpPr/>
              <p:nvPr/>
            </p:nvSpPr>
            <p:spPr bwMode="auto">
              <a:xfrm>
                <a:off x="309995" y="503873"/>
                <a:ext cx="41275" cy="30162"/>
              </a:xfrm>
              <a:custGeom>
                <a:avLst/>
                <a:gdLst>
                  <a:gd name="T0" fmla="*/ 5 w 11"/>
                  <a:gd name="T1" fmla="*/ 8 h 8"/>
                  <a:gd name="T2" fmla="*/ 7 w 11"/>
                  <a:gd name="T3" fmla="*/ 8 h 8"/>
                  <a:gd name="T4" fmla="*/ 7 w 11"/>
                  <a:gd name="T5" fmla="*/ 7 h 8"/>
                  <a:gd name="T6" fmla="*/ 9 w 11"/>
                  <a:gd name="T7" fmla="*/ 0 h 8"/>
                  <a:gd name="T8" fmla="*/ 0 w 11"/>
                  <a:gd name="T9" fmla="*/ 5 h 8"/>
                  <a:gd name="T10" fmla="*/ 7 w 11"/>
                  <a:gd name="T11" fmla="*/ 5 h 8"/>
                  <a:gd name="T12" fmla="*/ 5 w 1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5" y="8"/>
                    </a:moveTo>
                    <a:cubicBezTo>
                      <a:pt x="7" y="8"/>
                      <a:pt x="7" y="8"/>
                      <a:pt x="7" y="8"/>
                    </a:cubicBezTo>
                    <a:cubicBezTo>
                      <a:pt x="7" y="7"/>
                      <a:pt x="7" y="7"/>
                      <a:pt x="7" y="7"/>
                    </a:cubicBezTo>
                    <a:cubicBezTo>
                      <a:pt x="9" y="5"/>
                      <a:pt x="11" y="2"/>
                      <a:pt x="9" y="0"/>
                    </a:cubicBezTo>
                    <a:cubicBezTo>
                      <a:pt x="5" y="0"/>
                      <a:pt x="1" y="0"/>
                      <a:pt x="0" y="5"/>
                    </a:cubicBezTo>
                    <a:cubicBezTo>
                      <a:pt x="7" y="5"/>
                      <a:pt x="7" y="5"/>
                      <a:pt x="7" y="5"/>
                    </a:cubicBezTo>
                    <a:lnTo>
                      <a:pt x="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 name="Freeform 16"/>
              <p:cNvSpPr/>
              <p:nvPr/>
            </p:nvSpPr>
            <p:spPr bwMode="auto">
              <a:xfrm>
                <a:off x="389370" y="503873"/>
                <a:ext cx="14288" cy="14287"/>
              </a:xfrm>
              <a:custGeom>
                <a:avLst/>
                <a:gdLst>
                  <a:gd name="T0" fmla="*/ 0 w 4"/>
                  <a:gd name="T1" fmla="*/ 3 h 4"/>
                  <a:gd name="T2" fmla="*/ 4 w 4"/>
                  <a:gd name="T3" fmla="*/ 2 h 4"/>
                  <a:gd name="T4" fmla="*/ 3 w 4"/>
                  <a:gd name="T5" fmla="*/ 0 h 4"/>
                  <a:gd name="T6" fmla="*/ 0 w 4"/>
                  <a:gd name="T7" fmla="*/ 3 h 4"/>
                </a:gdLst>
                <a:ahLst/>
                <a:cxnLst>
                  <a:cxn ang="0">
                    <a:pos x="T0" y="T1"/>
                  </a:cxn>
                  <a:cxn ang="0">
                    <a:pos x="T2" y="T3"/>
                  </a:cxn>
                  <a:cxn ang="0">
                    <a:pos x="T4" y="T5"/>
                  </a:cxn>
                  <a:cxn ang="0">
                    <a:pos x="T6" y="T7"/>
                  </a:cxn>
                </a:cxnLst>
                <a:rect l="0" t="0" r="r" b="b"/>
                <a:pathLst>
                  <a:path w="4" h="4">
                    <a:moveTo>
                      <a:pt x="0" y="3"/>
                    </a:moveTo>
                    <a:cubicBezTo>
                      <a:pt x="1" y="2"/>
                      <a:pt x="3" y="4"/>
                      <a:pt x="4" y="2"/>
                    </a:cubicBezTo>
                    <a:cubicBezTo>
                      <a:pt x="4" y="1"/>
                      <a:pt x="3" y="1"/>
                      <a:pt x="3"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0" name="Freeform 17"/>
              <p:cNvSpPr/>
              <p:nvPr/>
            </p:nvSpPr>
            <p:spPr bwMode="auto">
              <a:xfrm>
                <a:off x="651308" y="503873"/>
                <a:ext cx="19050" cy="17462"/>
              </a:xfrm>
              <a:custGeom>
                <a:avLst/>
                <a:gdLst>
                  <a:gd name="T0" fmla="*/ 5 w 5"/>
                  <a:gd name="T1" fmla="*/ 2 h 5"/>
                  <a:gd name="T2" fmla="*/ 0 w 5"/>
                  <a:gd name="T3" fmla="*/ 3 h 5"/>
                  <a:gd name="T4" fmla="*/ 5 w 5"/>
                  <a:gd name="T5" fmla="*/ 2 h 5"/>
                </a:gdLst>
                <a:ahLst/>
                <a:cxnLst>
                  <a:cxn ang="0">
                    <a:pos x="T0" y="T1"/>
                  </a:cxn>
                  <a:cxn ang="0">
                    <a:pos x="T2" y="T3"/>
                  </a:cxn>
                  <a:cxn ang="0">
                    <a:pos x="T4" y="T5"/>
                  </a:cxn>
                </a:cxnLst>
                <a:rect l="0" t="0" r="r" b="b"/>
                <a:pathLst>
                  <a:path w="5" h="5">
                    <a:moveTo>
                      <a:pt x="5" y="2"/>
                    </a:moveTo>
                    <a:cubicBezTo>
                      <a:pt x="4" y="1"/>
                      <a:pt x="0" y="0"/>
                      <a:pt x="0" y="3"/>
                    </a:cubicBezTo>
                    <a:cubicBezTo>
                      <a:pt x="2" y="5"/>
                      <a:pt x="4"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1" name="Freeform 18"/>
              <p:cNvSpPr/>
              <p:nvPr/>
            </p:nvSpPr>
            <p:spPr bwMode="auto">
              <a:xfrm>
                <a:off x="356033" y="507048"/>
                <a:ext cx="14288" cy="7937"/>
              </a:xfrm>
              <a:custGeom>
                <a:avLst/>
                <a:gdLst>
                  <a:gd name="T0" fmla="*/ 0 w 4"/>
                  <a:gd name="T1" fmla="*/ 2 h 2"/>
                  <a:gd name="T2" fmla="*/ 4 w 4"/>
                  <a:gd name="T3" fmla="*/ 2 h 2"/>
                  <a:gd name="T4" fmla="*/ 4 w 4"/>
                  <a:gd name="T5" fmla="*/ 1 h 2"/>
                  <a:gd name="T6" fmla="*/ 0 w 4"/>
                  <a:gd name="T7" fmla="*/ 2 h 2"/>
                </a:gdLst>
                <a:ahLst/>
                <a:cxnLst>
                  <a:cxn ang="0">
                    <a:pos x="T0" y="T1"/>
                  </a:cxn>
                  <a:cxn ang="0">
                    <a:pos x="T2" y="T3"/>
                  </a:cxn>
                  <a:cxn ang="0">
                    <a:pos x="T4" y="T5"/>
                  </a:cxn>
                  <a:cxn ang="0">
                    <a:pos x="T6" y="T7"/>
                  </a:cxn>
                </a:cxnLst>
                <a:rect l="0" t="0" r="r" b="b"/>
                <a:pathLst>
                  <a:path w="4" h="2">
                    <a:moveTo>
                      <a:pt x="0" y="2"/>
                    </a:moveTo>
                    <a:cubicBezTo>
                      <a:pt x="4" y="2"/>
                      <a:pt x="4" y="2"/>
                      <a:pt x="4" y="2"/>
                    </a:cubicBezTo>
                    <a:cubicBezTo>
                      <a:pt x="4" y="1"/>
                      <a:pt x="4" y="1"/>
                      <a:pt x="4" y="1"/>
                    </a:cubicBezTo>
                    <a:cubicBezTo>
                      <a:pt x="3" y="1"/>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2" name="Freeform 19"/>
              <p:cNvSpPr/>
              <p:nvPr/>
            </p:nvSpPr>
            <p:spPr bwMode="auto">
              <a:xfrm>
                <a:off x="689408" y="510223"/>
                <a:ext cx="47625" cy="23812"/>
              </a:xfrm>
              <a:custGeom>
                <a:avLst/>
                <a:gdLst>
                  <a:gd name="T0" fmla="*/ 13 w 13"/>
                  <a:gd name="T1" fmla="*/ 3 h 6"/>
                  <a:gd name="T2" fmla="*/ 9 w 13"/>
                  <a:gd name="T3" fmla="*/ 0 h 6"/>
                  <a:gd name="T4" fmla="*/ 0 w 13"/>
                  <a:gd name="T5" fmla="*/ 1 h 6"/>
                  <a:gd name="T6" fmla="*/ 13 w 13"/>
                  <a:gd name="T7" fmla="*/ 3 h 6"/>
                </a:gdLst>
                <a:ahLst/>
                <a:cxnLst>
                  <a:cxn ang="0">
                    <a:pos x="T0" y="T1"/>
                  </a:cxn>
                  <a:cxn ang="0">
                    <a:pos x="T2" y="T3"/>
                  </a:cxn>
                  <a:cxn ang="0">
                    <a:pos x="T4" y="T5"/>
                  </a:cxn>
                  <a:cxn ang="0">
                    <a:pos x="T6" y="T7"/>
                  </a:cxn>
                </a:cxnLst>
                <a:rect l="0" t="0" r="r" b="b"/>
                <a:pathLst>
                  <a:path w="13" h="6">
                    <a:moveTo>
                      <a:pt x="13" y="3"/>
                    </a:moveTo>
                    <a:cubicBezTo>
                      <a:pt x="12" y="0"/>
                      <a:pt x="9" y="3"/>
                      <a:pt x="9" y="0"/>
                    </a:cubicBezTo>
                    <a:cubicBezTo>
                      <a:pt x="6" y="3"/>
                      <a:pt x="3" y="0"/>
                      <a:pt x="0" y="1"/>
                    </a:cubicBezTo>
                    <a:cubicBezTo>
                      <a:pt x="4" y="6"/>
                      <a:pt x="10" y="1"/>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3" name="Freeform 20"/>
              <p:cNvSpPr/>
              <p:nvPr/>
            </p:nvSpPr>
            <p:spPr bwMode="auto">
              <a:xfrm>
                <a:off x="249670" y="518160"/>
                <a:ext cx="49213" cy="33337"/>
              </a:xfrm>
              <a:custGeom>
                <a:avLst/>
                <a:gdLst>
                  <a:gd name="T0" fmla="*/ 4 w 13"/>
                  <a:gd name="T1" fmla="*/ 7 h 9"/>
                  <a:gd name="T2" fmla="*/ 5 w 13"/>
                  <a:gd name="T3" fmla="*/ 4 h 9"/>
                  <a:gd name="T4" fmla="*/ 6 w 13"/>
                  <a:gd name="T5" fmla="*/ 9 h 9"/>
                  <a:gd name="T6" fmla="*/ 10 w 13"/>
                  <a:gd name="T7" fmla="*/ 7 h 9"/>
                  <a:gd name="T8" fmla="*/ 7 w 13"/>
                  <a:gd name="T9" fmla="*/ 5 h 9"/>
                  <a:gd name="T10" fmla="*/ 10 w 13"/>
                  <a:gd name="T11" fmla="*/ 3 h 9"/>
                  <a:gd name="T12" fmla="*/ 12 w 13"/>
                  <a:gd name="T13" fmla="*/ 0 h 9"/>
                  <a:gd name="T14" fmla="*/ 2 w 13"/>
                  <a:gd name="T15" fmla="*/ 7 h 9"/>
                  <a:gd name="T16" fmla="*/ 4 w 1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4" y="7"/>
                    </a:moveTo>
                    <a:cubicBezTo>
                      <a:pt x="4" y="6"/>
                      <a:pt x="4" y="4"/>
                      <a:pt x="5" y="4"/>
                    </a:cubicBezTo>
                    <a:cubicBezTo>
                      <a:pt x="9" y="5"/>
                      <a:pt x="3" y="7"/>
                      <a:pt x="6" y="9"/>
                    </a:cubicBezTo>
                    <a:cubicBezTo>
                      <a:pt x="8" y="9"/>
                      <a:pt x="9" y="8"/>
                      <a:pt x="10" y="7"/>
                    </a:cubicBezTo>
                    <a:cubicBezTo>
                      <a:pt x="7" y="5"/>
                      <a:pt x="7" y="5"/>
                      <a:pt x="7" y="5"/>
                    </a:cubicBezTo>
                    <a:cubicBezTo>
                      <a:pt x="8" y="4"/>
                      <a:pt x="8" y="3"/>
                      <a:pt x="10" y="3"/>
                    </a:cubicBezTo>
                    <a:cubicBezTo>
                      <a:pt x="11" y="2"/>
                      <a:pt x="13" y="2"/>
                      <a:pt x="12" y="0"/>
                    </a:cubicBezTo>
                    <a:cubicBezTo>
                      <a:pt x="9" y="2"/>
                      <a:pt x="0" y="0"/>
                      <a:pt x="2" y="7"/>
                    </a:cubicBezTo>
                    <a:lnTo>
                      <a:pt x="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4" name="Freeform 21"/>
              <p:cNvSpPr/>
              <p:nvPr/>
            </p:nvSpPr>
            <p:spPr bwMode="auto">
              <a:xfrm>
                <a:off x="703695" y="2651760"/>
                <a:ext cx="15875" cy="11112"/>
              </a:xfrm>
              <a:custGeom>
                <a:avLst/>
                <a:gdLst>
                  <a:gd name="T0" fmla="*/ 0 w 4"/>
                  <a:gd name="T1" fmla="*/ 3 h 3"/>
                  <a:gd name="T2" fmla="*/ 4 w 4"/>
                  <a:gd name="T3" fmla="*/ 2 h 3"/>
                  <a:gd name="T4" fmla="*/ 2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2"/>
                      <a:pt x="4" y="2"/>
                    </a:cubicBezTo>
                    <a:cubicBezTo>
                      <a:pt x="2" y="0"/>
                      <a:pt x="2" y="0"/>
                      <a:pt x="2" y="0"/>
                    </a:cubicBezTo>
                    <a:cubicBezTo>
                      <a:pt x="2" y="2"/>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5" name="Freeform 22"/>
              <p:cNvSpPr/>
              <p:nvPr/>
            </p:nvSpPr>
            <p:spPr bwMode="auto">
              <a:xfrm>
                <a:off x="-334530" y="232949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6" name="Freeform 23"/>
              <p:cNvSpPr>
                <a:spLocks noEditPoints="1"/>
              </p:cNvSpPr>
              <p:nvPr/>
            </p:nvSpPr>
            <p:spPr bwMode="auto">
              <a:xfrm>
                <a:off x="-431367" y="507048"/>
                <a:ext cx="2046288" cy="2208212"/>
              </a:xfrm>
              <a:custGeom>
                <a:avLst/>
                <a:gdLst>
                  <a:gd name="T0" fmla="*/ 539 w 546"/>
                  <a:gd name="T1" fmla="*/ 312 h 589"/>
                  <a:gd name="T2" fmla="*/ 540 w 546"/>
                  <a:gd name="T3" fmla="*/ 257 h 589"/>
                  <a:gd name="T4" fmla="*/ 530 w 546"/>
                  <a:gd name="T5" fmla="*/ 195 h 589"/>
                  <a:gd name="T6" fmla="*/ 467 w 546"/>
                  <a:gd name="T7" fmla="*/ 99 h 589"/>
                  <a:gd name="T8" fmla="*/ 382 w 546"/>
                  <a:gd name="T9" fmla="*/ 49 h 589"/>
                  <a:gd name="T10" fmla="*/ 344 w 546"/>
                  <a:gd name="T11" fmla="*/ 35 h 589"/>
                  <a:gd name="T12" fmla="*/ 320 w 546"/>
                  <a:gd name="T13" fmla="*/ 24 h 589"/>
                  <a:gd name="T14" fmla="*/ 283 w 546"/>
                  <a:gd name="T15" fmla="*/ 9 h 589"/>
                  <a:gd name="T16" fmla="*/ 254 w 546"/>
                  <a:gd name="T17" fmla="*/ 8 h 589"/>
                  <a:gd name="T18" fmla="*/ 104 w 546"/>
                  <a:gd name="T19" fmla="*/ 55 h 589"/>
                  <a:gd name="T20" fmla="*/ 83 w 546"/>
                  <a:gd name="T21" fmla="*/ 62 h 589"/>
                  <a:gd name="T22" fmla="*/ 70 w 546"/>
                  <a:gd name="T23" fmla="*/ 70 h 589"/>
                  <a:gd name="T24" fmla="*/ 50 w 546"/>
                  <a:gd name="T25" fmla="*/ 85 h 589"/>
                  <a:gd name="T26" fmla="*/ 43 w 546"/>
                  <a:gd name="T27" fmla="*/ 78 h 589"/>
                  <a:gd name="T28" fmla="*/ 38 w 546"/>
                  <a:gd name="T29" fmla="*/ 88 h 589"/>
                  <a:gd name="T30" fmla="*/ 65 w 546"/>
                  <a:gd name="T31" fmla="*/ 78 h 589"/>
                  <a:gd name="T32" fmla="*/ 86 w 546"/>
                  <a:gd name="T33" fmla="*/ 70 h 589"/>
                  <a:gd name="T34" fmla="*/ 35 w 546"/>
                  <a:gd name="T35" fmla="*/ 128 h 589"/>
                  <a:gd name="T36" fmla="*/ 31 w 546"/>
                  <a:gd name="T37" fmla="*/ 156 h 589"/>
                  <a:gd name="T38" fmla="*/ 16 w 546"/>
                  <a:gd name="T39" fmla="*/ 202 h 589"/>
                  <a:gd name="T40" fmla="*/ 3 w 546"/>
                  <a:gd name="T41" fmla="*/ 244 h 589"/>
                  <a:gd name="T42" fmla="*/ 22 w 546"/>
                  <a:gd name="T43" fmla="*/ 233 h 589"/>
                  <a:gd name="T44" fmla="*/ 11 w 546"/>
                  <a:gd name="T45" fmla="*/ 295 h 589"/>
                  <a:gd name="T46" fmla="*/ 42 w 546"/>
                  <a:gd name="T47" fmla="*/ 403 h 589"/>
                  <a:gd name="T48" fmla="*/ 97 w 546"/>
                  <a:gd name="T49" fmla="*/ 465 h 589"/>
                  <a:gd name="T50" fmla="*/ 139 w 546"/>
                  <a:gd name="T51" fmla="*/ 508 h 589"/>
                  <a:gd name="T52" fmla="*/ 202 w 546"/>
                  <a:gd name="T53" fmla="*/ 527 h 589"/>
                  <a:gd name="T54" fmla="*/ 245 w 546"/>
                  <a:gd name="T55" fmla="*/ 528 h 589"/>
                  <a:gd name="T56" fmla="*/ 256 w 546"/>
                  <a:gd name="T57" fmla="*/ 526 h 589"/>
                  <a:gd name="T58" fmla="*/ 268 w 546"/>
                  <a:gd name="T59" fmla="*/ 527 h 589"/>
                  <a:gd name="T60" fmla="*/ 288 w 546"/>
                  <a:gd name="T61" fmla="*/ 526 h 589"/>
                  <a:gd name="T62" fmla="*/ 351 w 546"/>
                  <a:gd name="T63" fmla="*/ 515 h 589"/>
                  <a:gd name="T64" fmla="*/ 350 w 546"/>
                  <a:gd name="T65" fmla="*/ 527 h 589"/>
                  <a:gd name="T66" fmla="*/ 314 w 546"/>
                  <a:gd name="T67" fmla="*/ 546 h 589"/>
                  <a:gd name="T68" fmla="*/ 275 w 546"/>
                  <a:gd name="T69" fmla="*/ 558 h 589"/>
                  <a:gd name="T70" fmla="*/ 245 w 546"/>
                  <a:gd name="T71" fmla="*/ 560 h 589"/>
                  <a:gd name="T72" fmla="*/ 221 w 546"/>
                  <a:gd name="T73" fmla="*/ 568 h 589"/>
                  <a:gd name="T74" fmla="*/ 112 w 546"/>
                  <a:gd name="T75" fmla="*/ 545 h 589"/>
                  <a:gd name="T76" fmla="*/ 62 w 546"/>
                  <a:gd name="T77" fmla="*/ 499 h 589"/>
                  <a:gd name="T78" fmla="*/ 41 w 546"/>
                  <a:gd name="T79" fmla="*/ 484 h 589"/>
                  <a:gd name="T80" fmla="*/ 28 w 546"/>
                  <a:gd name="T81" fmla="*/ 479 h 589"/>
                  <a:gd name="T82" fmla="*/ 30 w 546"/>
                  <a:gd name="T83" fmla="*/ 487 h 589"/>
                  <a:gd name="T84" fmla="*/ 49 w 546"/>
                  <a:gd name="T85" fmla="*/ 504 h 589"/>
                  <a:gd name="T86" fmla="*/ 66 w 546"/>
                  <a:gd name="T87" fmla="*/ 517 h 589"/>
                  <a:gd name="T88" fmla="*/ 92 w 546"/>
                  <a:gd name="T89" fmla="*/ 551 h 589"/>
                  <a:gd name="T90" fmla="*/ 94 w 546"/>
                  <a:gd name="T91" fmla="*/ 557 h 589"/>
                  <a:gd name="T92" fmla="*/ 102 w 546"/>
                  <a:gd name="T93" fmla="*/ 560 h 589"/>
                  <a:gd name="T94" fmla="*/ 164 w 546"/>
                  <a:gd name="T95" fmla="*/ 582 h 589"/>
                  <a:gd name="T96" fmla="*/ 274 w 546"/>
                  <a:gd name="T97" fmla="*/ 584 h 589"/>
                  <a:gd name="T98" fmla="*/ 311 w 546"/>
                  <a:gd name="T99" fmla="*/ 567 h 589"/>
                  <a:gd name="T100" fmla="*/ 327 w 546"/>
                  <a:gd name="T101" fmla="*/ 565 h 589"/>
                  <a:gd name="T102" fmla="*/ 358 w 546"/>
                  <a:gd name="T103" fmla="*/ 557 h 589"/>
                  <a:gd name="T104" fmla="*/ 393 w 546"/>
                  <a:gd name="T105" fmla="*/ 535 h 589"/>
                  <a:gd name="T106" fmla="*/ 497 w 546"/>
                  <a:gd name="T107" fmla="*/ 431 h 589"/>
                  <a:gd name="T108" fmla="*/ 34 w 546"/>
                  <a:gd name="T109" fmla="*/ 212 h 589"/>
                  <a:gd name="T110" fmla="*/ 52 w 546"/>
                  <a:gd name="T111" fmla="*/ 168 h 589"/>
                  <a:gd name="T112" fmla="*/ 116 w 546"/>
                  <a:gd name="T113" fmla="*/ 484 h 589"/>
                  <a:gd name="T114" fmla="*/ 141 w 546"/>
                  <a:gd name="T115" fmla="*/ 127 h 589"/>
                  <a:gd name="T116" fmla="*/ 442 w 546"/>
                  <a:gd name="T117" fmla="*/ 424 h 589"/>
                  <a:gd name="T118" fmla="*/ 417 w 546"/>
                  <a:gd name="T119" fmla="*/ 451 h 589"/>
                  <a:gd name="T120" fmla="*/ 445 w 546"/>
                  <a:gd name="T121" fmla="*/ 414 h 589"/>
                  <a:gd name="T122" fmla="*/ 453 w 546"/>
                  <a:gd name="T123" fmla="*/ 40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6" h="589">
                    <a:moveTo>
                      <a:pt x="529" y="367"/>
                    </a:moveTo>
                    <a:cubicBezTo>
                      <a:pt x="530" y="366"/>
                      <a:pt x="527" y="362"/>
                      <a:pt x="530" y="363"/>
                    </a:cubicBezTo>
                    <a:cubicBezTo>
                      <a:pt x="530" y="351"/>
                      <a:pt x="537" y="343"/>
                      <a:pt x="538" y="331"/>
                    </a:cubicBezTo>
                    <a:cubicBezTo>
                      <a:pt x="539" y="324"/>
                      <a:pt x="541" y="319"/>
                      <a:pt x="539" y="312"/>
                    </a:cubicBezTo>
                    <a:cubicBezTo>
                      <a:pt x="542" y="286"/>
                      <a:pt x="542" y="286"/>
                      <a:pt x="542" y="286"/>
                    </a:cubicBezTo>
                    <a:cubicBezTo>
                      <a:pt x="543" y="286"/>
                      <a:pt x="543" y="286"/>
                      <a:pt x="543" y="286"/>
                    </a:cubicBezTo>
                    <a:cubicBezTo>
                      <a:pt x="542" y="282"/>
                      <a:pt x="541" y="279"/>
                      <a:pt x="543" y="275"/>
                    </a:cubicBezTo>
                    <a:cubicBezTo>
                      <a:pt x="538" y="269"/>
                      <a:pt x="546" y="263"/>
                      <a:pt x="540" y="257"/>
                    </a:cubicBezTo>
                    <a:cubicBezTo>
                      <a:pt x="539" y="248"/>
                      <a:pt x="538" y="239"/>
                      <a:pt x="538" y="229"/>
                    </a:cubicBezTo>
                    <a:cubicBezTo>
                      <a:pt x="535" y="224"/>
                      <a:pt x="538" y="217"/>
                      <a:pt x="533" y="212"/>
                    </a:cubicBezTo>
                    <a:cubicBezTo>
                      <a:pt x="536" y="206"/>
                      <a:pt x="530" y="202"/>
                      <a:pt x="531" y="195"/>
                    </a:cubicBezTo>
                    <a:cubicBezTo>
                      <a:pt x="530" y="195"/>
                      <a:pt x="530" y="195"/>
                      <a:pt x="530" y="195"/>
                    </a:cubicBezTo>
                    <a:cubicBezTo>
                      <a:pt x="526" y="182"/>
                      <a:pt x="517" y="168"/>
                      <a:pt x="512" y="155"/>
                    </a:cubicBezTo>
                    <a:cubicBezTo>
                      <a:pt x="504" y="145"/>
                      <a:pt x="497" y="130"/>
                      <a:pt x="489" y="126"/>
                    </a:cubicBezTo>
                    <a:cubicBezTo>
                      <a:pt x="484" y="116"/>
                      <a:pt x="476" y="108"/>
                      <a:pt x="467" y="100"/>
                    </a:cubicBezTo>
                    <a:cubicBezTo>
                      <a:pt x="467" y="99"/>
                      <a:pt x="467" y="99"/>
                      <a:pt x="467" y="99"/>
                    </a:cubicBezTo>
                    <a:cubicBezTo>
                      <a:pt x="465" y="97"/>
                      <a:pt x="460" y="98"/>
                      <a:pt x="460" y="93"/>
                    </a:cubicBezTo>
                    <a:cubicBezTo>
                      <a:pt x="456" y="94"/>
                      <a:pt x="454" y="90"/>
                      <a:pt x="451" y="87"/>
                    </a:cubicBezTo>
                    <a:cubicBezTo>
                      <a:pt x="439" y="82"/>
                      <a:pt x="429" y="70"/>
                      <a:pt x="416" y="65"/>
                    </a:cubicBezTo>
                    <a:cubicBezTo>
                      <a:pt x="406" y="53"/>
                      <a:pt x="391" y="60"/>
                      <a:pt x="382" y="49"/>
                    </a:cubicBezTo>
                    <a:cubicBezTo>
                      <a:pt x="373" y="46"/>
                      <a:pt x="365" y="40"/>
                      <a:pt x="357" y="36"/>
                    </a:cubicBezTo>
                    <a:cubicBezTo>
                      <a:pt x="353" y="31"/>
                      <a:pt x="345" y="31"/>
                      <a:pt x="339" y="28"/>
                    </a:cubicBezTo>
                    <a:cubicBezTo>
                      <a:pt x="339" y="34"/>
                      <a:pt x="331" y="25"/>
                      <a:pt x="332" y="28"/>
                    </a:cubicBezTo>
                    <a:cubicBezTo>
                      <a:pt x="336" y="30"/>
                      <a:pt x="344" y="32"/>
                      <a:pt x="344" y="35"/>
                    </a:cubicBezTo>
                    <a:cubicBezTo>
                      <a:pt x="335" y="36"/>
                      <a:pt x="335" y="36"/>
                      <a:pt x="335" y="36"/>
                    </a:cubicBezTo>
                    <a:cubicBezTo>
                      <a:pt x="326" y="34"/>
                      <a:pt x="328" y="25"/>
                      <a:pt x="324" y="22"/>
                    </a:cubicBezTo>
                    <a:cubicBezTo>
                      <a:pt x="322" y="26"/>
                      <a:pt x="322" y="26"/>
                      <a:pt x="322" y="26"/>
                    </a:cubicBezTo>
                    <a:cubicBezTo>
                      <a:pt x="320" y="24"/>
                      <a:pt x="320" y="24"/>
                      <a:pt x="320" y="24"/>
                    </a:cubicBezTo>
                    <a:cubicBezTo>
                      <a:pt x="318" y="20"/>
                      <a:pt x="318" y="22"/>
                      <a:pt x="314" y="21"/>
                    </a:cubicBezTo>
                    <a:cubicBezTo>
                      <a:pt x="307" y="17"/>
                      <a:pt x="299" y="18"/>
                      <a:pt x="294" y="12"/>
                    </a:cubicBezTo>
                    <a:cubicBezTo>
                      <a:pt x="292" y="15"/>
                      <a:pt x="290" y="8"/>
                      <a:pt x="289" y="13"/>
                    </a:cubicBezTo>
                    <a:cubicBezTo>
                      <a:pt x="285" y="15"/>
                      <a:pt x="286" y="10"/>
                      <a:pt x="283" y="9"/>
                    </a:cubicBezTo>
                    <a:cubicBezTo>
                      <a:pt x="283" y="10"/>
                      <a:pt x="283" y="10"/>
                      <a:pt x="283" y="10"/>
                    </a:cubicBezTo>
                    <a:cubicBezTo>
                      <a:pt x="282" y="13"/>
                      <a:pt x="278" y="11"/>
                      <a:pt x="276" y="10"/>
                    </a:cubicBezTo>
                    <a:cubicBezTo>
                      <a:pt x="278" y="9"/>
                      <a:pt x="278" y="7"/>
                      <a:pt x="278" y="5"/>
                    </a:cubicBezTo>
                    <a:cubicBezTo>
                      <a:pt x="269" y="8"/>
                      <a:pt x="261" y="0"/>
                      <a:pt x="254" y="8"/>
                    </a:cubicBezTo>
                    <a:cubicBezTo>
                      <a:pt x="239" y="2"/>
                      <a:pt x="227" y="7"/>
                      <a:pt x="213" y="9"/>
                    </a:cubicBezTo>
                    <a:cubicBezTo>
                      <a:pt x="206" y="10"/>
                      <a:pt x="196" y="9"/>
                      <a:pt x="192" y="15"/>
                    </a:cubicBezTo>
                    <a:cubicBezTo>
                      <a:pt x="178" y="12"/>
                      <a:pt x="168" y="24"/>
                      <a:pt x="153" y="27"/>
                    </a:cubicBezTo>
                    <a:cubicBezTo>
                      <a:pt x="138" y="37"/>
                      <a:pt x="120" y="45"/>
                      <a:pt x="104" y="55"/>
                    </a:cubicBezTo>
                    <a:cubicBezTo>
                      <a:pt x="103" y="56"/>
                      <a:pt x="105" y="61"/>
                      <a:pt x="101" y="59"/>
                    </a:cubicBezTo>
                    <a:cubicBezTo>
                      <a:pt x="99" y="58"/>
                      <a:pt x="99" y="57"/>
                      <a:pt x="99" y="55"/>
                    </a:cubicBezTo>
                    <a:cubicBezTo>
                      <a:pt x="95" y="58"/>
                      <a:pt x="87" y="58"/>
                      <a:pt x="85" y="64"/>
                    </a:cubicBezTo>
                    <a:cubicBezTo>
                      <a:pt x="83" y="62"/>
                      <a:pt x="83" y="62"/>
                      <a:pt x="83" y="62"/>
                    </a:cubicBezTo>
                    <a:cubicBezTo>
                      <a:pt x="84" y="61"/>
                      <a:pt x="84" y="61"/>
                      <a:pt x="84" y="61"/>
                    </a:cubicBezTo>
                    <a:cubicBezTo>
                      <a:pt x="82" y="59"/>
                      <a:pt x="82" y="59"/>
                      <a:pt x="82" y="59"/>
                    </a:cubicBezTo>
                    <a:cubicBezTo>
                      <a:pt x="80" y="61"/>
                      <a:pt x="80" y="61"/>
                      <a:pt x="80" y="61"/>
                    </a:cubicBezTo>
                    <a:cubicBezTo>
                      <a:pt x="77" y="61"/>
                      <a:pt x="71" y="66"/>
                      <a:pt x="70" y="70"/>
                    </a:cubicBezTo>
                    <a:cubicBezTo>
                      <a:pt x="68" y="68"/>
                      <a:pt x="68" y="68"/>
                      <a:pt x="68" y="68"/>
                    </a:cubicBezTo>
                    <a:cubicBezTo>
                      <a:pt x="67" y="67"/>
                      <a:pt x="68" y="67"/>
                      <a:pt x="69" y="66"/>
                    </a:cubicBezTo>
                    <a:cubicBezTo>
                      <a:pt x="63" y="67"/>
                      <a:pt x="64" y="73"/>
                      <a:pt x="57" y="71"/>
                    </a:cubicBezTo>
                    <a:cubicBezTo>
                      <a:pt x="65" y="77"/>
                      <a:pt x="53" y="83"/>
                      <a:pt x="50" y="85"/>
                    </a:cubicBezTo>
                    <a:cubicBezTo>
                      <a:pt x="51" y="81"/>
                      <a:pt x="49" y="79"/>
                      <a:pt x="53" y="76"/>
                    </a:cubicBezTo>
                    <a:cubicBezTo>
                      <a:pt x="52" y="76"/>
                      <a:pt x="52" y="76"/>
                      <a:pt x="52" y="76"/>
                    </a:cubicBezTo>
                    <a:cubicBezTo>
                      <a:pt x="49" y="75"/>
                      <a:pt x="47" y="80"/>
                      <a:pt x="44" y="81"/>
                    </a:cubicBezTo>
                    <a:cubicBezTo>
                      <a:pt x="43" y="78"/>
                      <a:pt x="43" y="78"/>
                      <a:pt x="43" y="78"/>
                    </a:cubicBezTo>
                    <a:cubicBezTo>
                      <a:pt x="37" y="86"/>
                      <a:pt x="37" y="86"/>
                      <a:pt x="37" y="86"/>
                    </a:cubicBezTo>
                    <a:cubicBezTo>
                      <a:pt x="35" y="84"/>
                      <a:pt x="35" y="84"/>
                      <a:pt x="35" y="84"/>
                    </a:cubicBezTo>
                    <a:cubicBezTo>
                      <a:pt x="30" y="90"/>
                      <a:pt x="30" y="90"/>
                      <a:pt x="30" y="90"/>
                    </a:cubicBezTo>
                    <a:cubicBezTo>
                      <a:pt x="33" y="92"/>
                      <a:pt x="36" y="90"/>
                      <a:pt x="38" y="88"/>
                    </a:cubicBezTo>
                    <a:cubicBezTo>
                      <a:pt x="39" y="82"/>
                      <a:pt x="44" y="86"/>
                      <a:pt x="47" y="85"/>
                    </a:cubicBezTo>
                    <a:cubicBezTo>
                      <a:pt x="49" y="95"/>
                      <a:pt x="35" y="92"/>
                      <a:pt x="37" y="100"/>
                    </a:cubicBezTo>
                    <a:cubicBezTo>
                      <a:pt x="43" y="98"/>
                      <a:pt x="46" y="86"/>
                      <a:pt x="55" y="89"/>
                    </a:cubicBezTo>
                    <a:cubicBezTo>
                      <a:pt x="53" y="83"/>
                      <a:pt x="63" y="81"/>
                      <a:pt x="65" y="78"/>
                    </a:cubicBezTo>
                    <a:cubicBezTo>
                      <a:pt x="67" y="69"/>
                      <a:pt x="78" y="70"/>
                      <a:pt x="82" y="65"/>
                    </a:cubicBezTo>
                    <a:cubicBezTo>
                      <a:pt x="85" y="65"/>
                      <a:pt x="89" y="61"/>
                      <a:pt x="91" y="65"/>
                    </a:cubicBezTo>
                    <a:cubicBezTo>
                      <a:pt x="89" y="66"/>
                      <a:pt x="85" y="69"/>
                      <a:pt x="82" y="68"/>
                    </a:cubicBezTo>
                    <a:cubicBezTo>
                      <a:pt x="81" y="71"/>
                      <a:pt x="85" y="68"/>
                      <a:pt x="86" y="70"/>
                    </a:cubicBezTo>
                    <a:cubicBezTo>
                      <a:pt x="75" y="82"/>
                      <a:pt x="63" y="95"/>
                      <a:pt x="51" y="104"/>
                    </a:cubicBezTo>
                    <a:cubicBezTo>
                      <a:pt x="50" y="108"/>
                      <a:pt x="51" y="115"/>
                      <a:pt x="45" y="114"/>
                    </a:cubicBezTo>
                    <a:cubicBezTo>
                      <a:pt x="47" y="116"/>
                      <a:pt x="47" y="117"/>
                      <a:pt x="44" y="119"/>
                    </a:cubicBezTo>
                    <a:cubicBezTo>
                      <a:pt x="41" y="122"/>
                      <a:pt x="34" y="124"/>
                      <a:pt x="35" y="128"/>
                    </a:cubicBezTo>
                    <a:cubicBezTo>
                      <a:pt x="39" y="129"/>
                      <a:pt x="37" y="125"/>
                      <a:pt x="40" y="123"/>
                    </a:cubicBezTo>
                    <a:cubicBezTo>
                      <a:pt x="42" y="129"/>
                      <a:pt x="40" y="136"/>
                      <a:pt x="38" y="142"/>
                    </a:cubicBezTo>
                    <a:cubicBezTo>
                      <a:pt x="34" y="141"/>
                      <a:pt x="37" y="150"/>
                      <a:pt x="32" y="147"/>
                    </a:cubicBezTo>
                    <a:cubicBezTo>
                      <a:pt x="34" y="150"/>
                      <a:pt x="34" y="154"/>
                      <a:pt x="31" y="156"/>
                    </a:cubicBezTo>
                    <a:cubicBezTo>
                      <a:pt x="28" y="155"/>
                      <a:pt x="31" y="152"/>
                      <a:pt x="30" y="152"/>
                    </a:cubicBezTo>
                    <a:cubicBezTo>
                      <a:pt x="22" y="160"/>
                      <a:pt x="35" y="165"/>
                      <a:pt x="34" y="171"/>
                    </a:cubicBezTo>
                    <a:cubicBezTo>
                      <a:pt x="33" y="183"/>
                      <a:pt x="25" y="193"/>
                      <a:pt x="18" y="205"/>
                    </a:cubicBezTo>
                    <a:cubicBezTo>
                      <a:pt x="16" y="202"/>
                      <a:pt x="16" y="202"/>
                      <a:pt x="16" y="202"/>
                    </a:cubicBezTo>
                    <a:cubicBezTo>
                      <a:pt x="11" y="206"/>
                      <a:pt x="11" y="206"/>
                      <a:pt x="11" y="206"/>
                    </a:cubicBezTo>
                    <a:cubicBezTo>
                      <a:pt x="10" y="216"/>
                      <a:pt x="4" y="226"/>
                      <a:pt x="2" y="235"/>
                    </a:cubicBezTo>
                    <a:cubicBezTo>
                      <a:pt x="1" y="235"/>
                      <a:pt x="1" y="235"/>
                      <a:pt x="1" y="235"/>
                    </a:cubicBezTo>
                    <a:cubicBezTo>
                      <a:pt x="0" y="239"/>
                      <a:pt x="1" y="241"/>
                      <a:pt x="3" y="244"/>
                    </a:cubicBezTo>
                    <a:cubicBezTo>
                      <a:pt x="5" y="234"/>
                      <a:pt x="8" y="222"/>
                      <a:pt x="15" y="214"/>
                    </a:cubicBezTo>
                    <a:cubicBezTo>
                      <a:pt x="16" y="216"/>
                      <a:pt x="14" y="219"/>
                      <a:pt x="17" y="221"/>
                    </a:cubicBezTo>
                    <a:cubicBezTo>
                      <a:pt x="27" y="226"/>
                      <a:pt x="23" y="212"/>
                      <a:pt x="28" y="207"/>
                    </a:cubicBezTo>
                    <a:cubicBezTo>
                      <a:pt x="28" y="216"/>
                      <a:pt x="25" y="226"/>
                      <a:pt x="22" y="233"/>
                    </a:cubicBezTo>
                    <a:cubicBezTo>
                      <a:pt x="25" y="249"/>
                      <a:pt x="9" y="261"/>
                      <a:pt x="16" y="278"/>
                    </a:cubicBezTo>
                    <a:cubicBezTo>
                      <a:pt x="13" y="283"/>
                      <a:pt x="14" y="294"/>
                      <a:pt x="9" y="297"/>
                    </a:cubicBezTo>
                    <a:cubicBezTo>
                      <a:pt x="11" y="297"/>
                      <a:pt x="11" y="297"/>
                      <a:pt x="11" y="297"/>
                    </a:cubicBezTo>
                    <a:cubicBezTo>
                      <a:pt x="10" y="296"/>
                      <a:pt x="11" y="296"/>
                      <a:pt x="11" y="295"/>
                    </a:cubicBezTo>
                    <a:cubicBezTo>
                      <a:pt x="16" y="297"/>
                      <a:pt x="11" y="300"/>
                      <a:pt x="12" y="302"/>
                    </a:cubicBezTo>
                    <a:cubicBezTo>
                      <a:pt x="16" y="310"/>
                      <a:pt x="15" y="318"/>
                      <a:pt x="17" y="325"/>
                    </a:cubicBezTo>
                    <a:cubicBezTo>
                      <a:pt x="13" y="333"/>
                      <a:pt x="23" y="343"/>
                      <a:pt x="21" y="352"/>
                    </a:cubicBezTo>
                    <a:cubicBezTo>
                      <a:pt x="23" y="372"/>
                      <a:pt x="34" y="386"/>
                      <a:pt x="42" y="403"/>
                    </a:cubicBezTo>
                    <a:cubicBezTo>
                      <a:pt x="48" y="409"/>
                      <a:pt x="53" y="419"/>
                      <a:pt x="59" y="424"/>
                    </a:cubicBezTo>
                    <a:cubicBezTo>
                      <a:pt x="64" y="436"/>
                      <a:pt x="74" y="442"/>
                      <a:pt x="82" y="452"/>
                    </a:cubicBezTo>
                    <a:cubicBezTo>
                      <a:pt x="86" y="451"/>
                      <a:pt x="90" y="455"/>
                      <a:pt x="88" y="458"/>
                    </a:cubicBezTo>
                    <a:cubicBezTo>
                      <a:pt x="94" y="457"/>
                      <a:pt x="93" y="464"/>
                      <a:pt x="97" y="465"/>
                    </a:cubicBezTo>
                    <a:cubicBezTo>
                      <a:pt x="98" y="464"/>
                      <a:pt x="98" y="464"/>
                      <a:pt x="98" y="464"/>
                    </a:cubicBezTo>
                    <a:cubicBezTo>
                      <a:pt x="102" y="469"/>
                      <a:pt x="104" y="474"/>
                      <a:pt x="109" y="477"/>
                    </a:cubicBezTo>
                    <a:cubicBezTo>
                      <a:pt x="105" y="480"/>
                      <a:pt x="105" y="480"/>
                      <a:pt x="105" y="480"/>
                    </a:cubicBezTo>
                    <a:cubicBezTo>
                      <a:pt x="101" y="500"/>
                      <a:pt x="126" y="499"/>
                      <a:pt x="139" y="508"/>
                    </a:cubicBezTo>
                    <a:cubicBezTo>
                      <a:pt x="139" y="505"/>
                      <a:pt x="139" y="505"/>
                      <a:pt x="139" y="505"/>
                    </a:cubicBezTo>
                    <a:cubicBezTo>
                      <a:pt x="142" y="506"/>
                      <a:pt x="141" y="510"/>
                      <a:pt x="144" y="510"/>
                    </a:cubicBezTo>
                    <a:cubicBezTo>
                      <a:pt x="155" y="517"/>
                      <a:pt x="169" y="522"/>
                      <a:pt x="182" y="523"/>
                    </a:cubicBezTo>
                    <a:cubicBezTo>
                      <a:pt x="188" y="528"/>
                      <a:pt x="195" y="524"/>
                      <a:pt x="202" y="527"/>
                    </a:cubicBezTo>
                    <a:cubicBezTo>
                      <a:pt x="199" y="529"/>
                      <a:pt x="199" y="529"/>
                      <a:pt x="199" y="529"/>
                    </a:cubicBezTo>
                    <a:cubicBezTo>
                      <a:pt x="204" y="531"/>
                      <a:pt x="204" y="531"/>
                      <a:pt x="204" y="531"/>
                    </a:cubicBezTo>
                    <a:cubicBezTo>
                      <a:pt x="205" y="527"/>
                      <a:pt x="205" y="527"/>
                      <a:pt x="205" y="527"/>
                    </a:cubicBezTo>
                    <a:cubicBezTo>
                      <a:pt x="218" y="531"/>
                      <a:pt x="230" y="527"/>
                      <a:pt x="245" y="528"/>
                    </a:cubicBezTo>
                    <a:cubicBezTo>
                      <a:pt x="245" y="531"/>
                      <a:pt x="249" y="531"/>
                      <a:pt x="250" y="531"/>
                    </a:cubicBezTo>
                    <a:cubicBezTo>
                      <a:pt x="250" y="530"/>
                      <a:pt x="250" y="530"/>
                      <a:pt x="250" y="530"/>
                    </a:cubicBezTo>
                    <a:cubicBezTo>
                      <a:pt x="249" y="530"/>
                      <a:pt x="248" y="530"/>
                      <a:pt x="247" y="529"/>
                    </a:cubicBezTo>
                    <a:cubicBezTo>
                      <a:pt x="249" y="528"/>
                      <a:pt x="253" y="527"/>
                      <a:pt x="256" y="526"/>
                    </a:cubicBezTo>
                    <a:cubicBezTo>
                      <a:pt x="261" y="529"/>
                      <a:pt x="254" y="532"/>
                      <a:pt x="257" y="535"/>
                    </a:cubicBezTo>
                    <a:cubicBezTo>
                      <a:pt x="256" y="530"/>
                      <a:pt x="262" y="530"/>
                      <a:pt x="265" y="528"/>
                    </a:cubicBezTo>
                    <a:cubicBezTo>
                      <a:pt x="266" y="527"/>
                      <a:pt x="264" y="525"/>
                      <a:pt x="267" y="526"/>
                    </a:cubicBezTo>
                    <a:cubicBezTo>
                      <a:pt x="268" y="526"/>
                      <a:pt x="268" y="527"/>
                      <a:pt x="268" y="527"/>
                    </a:cubicBezTo>
                    <a:cubicBezTo>
                      <a:pt x="276" y="528"/>
                      <a:pt x="276" y="528"/>
                      <a:pt x="276" y="528"/>
                    </a:cubicBezTo>
                    <a:cubicBezTo>
                      <a:pt x="276" y="530"/>
                      <a:pt x="276" y="530"/>
                      <a:pt x="276" y="530"/>
                    </a:cubicBezTo>
                    <a:cubicBezTo>
                      <a:pt x="276" y="528"/>
                      <a:pt x="278" y="527"/>
                      <a:pt x="280" y="527"/>
                    </a:cubicBezTo>
                    <a:cubicBezTo>
                      <a:pt x="283" y="528"/>
                      <a:pt x="287" y="530"/>
                      <a:pt x="288" y="526"/>
                    </a:cubicBezTo>
                    <a:cubicBezTo>
                      <a:pt x="304" y="527"/>
                      <a:pt x="316" y="514"/>
                      <a:pt x="331" y="511"/>
                    </a:cubicBezTo>
                    <a:cubicBezTo>
                      <a:pt x="335" y="509"/>
                      <a:pt x="338" y="513"/>
                      <a:pt x="341" y="509"/>
                    </a:cubicBezTo>
                    <a:cubicBezTo>
                      <a:pt x="341" y="511"/>
                      <a:pt x="344" y="514"/>
                      <a:pt x="341" y="515"/>
                    </a:cubicBezTo>
                    <a:cubicBezTo>
                      <a:pt x="345" y="520"/>
                      <a:pt x="348" y="510"/>
                      <a:pt x="351" y="515"/>
                    </a:cubicBezTo>
                    <a:cubicBezTo>
                      <a:pt x="351" y="520"/>
                      <a:pt x="345" y="519"/>
                      <a:pt x="342" y="521"/>
                    </a:cubicBezTo>
                    <a:cubicBezTo>
                      <a:pt x="342" y="523"/>
                      <a:pt x="343" y="524"/>
                      <a:pt x="344" y="525"/>
                    </a:cubicBezTo>
                    <a:cubicBezTo>
                      <a:pt x="345" y="524"/>
                      <a:pt x="345" y="524"/>
                      <a:pt x="345" y="524"/>
                    </a:cubicBezTo>
                    <a:cubicBezTo>
                      <a:pt x="347" y="523"/>
                      <a:pt x="350" y="525"/>
                      <a:pt x="350" y="527"/>
                    </a:cubicBezTo>
                    <a:cubicBezTo>
                      <a:pt x="348" y="530"/>
                      <a:pt x="344" y="531"/>
                      <a:pt x="341" y="531"/>
                    </a:cubicBezTo>
                    <a:cubicBezTo>
                      <a:pt x="339" y="533"/>
                      <a:pt x="332" y="536"/>
                      <a:pt x="333" y="540"/>
                    </a:cubicBezTo>
                    <a:cubicBezTo>
                      <a:pt x="328" y="538"/>
                      <a:pt x="328" y="545"/>
                      <a:pt x="324" y="543"/>
                    </a:cubicBezTo>
                    <a:cubicBezTo>
                      <a:pt x="322" y="548"/>
                      <a:pt x="318" y="547"/>
                      <a:pt x="314" y="546"/>
                    </a:cubicBezTo>
                    <a:cubicBezTo>
                      <a:pt x="309" y="546"/>
                      <a:pt x="309" y="549"/>
                      <a:pt x="307" y="552"/>
                    </a:cubicBezTo>
                    <a:cubicBezTo>
                      <a:pt x="300" y="548"/>
                      <a:pt x="296" y="555"/>
                      <a:pt x="290" y="555"/>
                    </a:cubicBezTo>
                    <a:cubicBezTo>
                      <a:pt x="287" y="555"/>
                      <a:pt x="283" y="556"/>
                      <a:pt x="283" y="552"/>
                    </a:cubicBezTo>
                    <a:cubicBezTo>
                      <a:pt x="280" y="553"/>
                      <a:pt x="279" y="563"/>
                      <a:pt x="275" y="558"/>
                    </a:cubicBezTo>
                    <a:cubicBezTo>
                      <a:pt x="273" y="565"/>
                      <a:pt x="270" y="555"/>
                      <a:pt x="266" y="558"/>
                    </a:cubicBezTo>
                    <a:cubicBezTo>
                      <a:pt x="266" y="560"/>
                      <a:pt x="266" y="560"/>
                      <a:pt x="266" y="560"/>
                    </a:cubicBezTo>
                    <a:cubicBezTo>
                      <a:pt x="260" y="559"/>
                      <a:pt x="256" y="564"/>
                      <a:pt x="250" y="565"/>
                    </a:cubicBezTo>
                    <a:cubicBezTo>
                      <a:pt x="251" y="561"/>
                      <a:pt x="248" y="560"/>
                      <a:pt x="245" y="560"/>
                    </a:cubicBezTo>
                    <a:cubicBezTo>
                      <a:pt x="248" y="560"/>
                      <a:pt x="249" y="565"/>
                      <a:pt x="247" y="567"/>
                    </a:cubicBezTo>
                    <a:cubicBezTo>
                      <a:pt x="241" y="570"/>
                      <a:pt x="244" y="562"/>
                      <a:pt x="239" y="563"/>
                    </a:cubicBezTo>
                    <a:cubicBezTo>
                      <a:pt x="234" y="564"/>
                      <a:pt x="238" y="567"/>
                      <a:pt x="234" y="568"/>
                    </a:cubicBezTo>
                    <a:cubicBezTo>
                      <a:pt x="230" y="569"/>
                      <a:pt x="224" y="573"/>
                      <a:pt x="221" y="568"/>
                    </a:cubicBezTo>
                    <a:cubicBezTo>
                      <a:pt x="219" y="567"/>
                      <a:pt x="216" y="567"/>
                      <a:pt x="216" y="570"/>
                    </a:cubicBezTo>
                    <a:cubicBezTo>
                      <a:pt x="187" y="569"/>
                      <a:pt x="157" y="560"/>
                      <a:pt x="129" y="551"/>
                    </a:cubicBezTo>
                    <a:cubicBezTo>
                      <a:pt x="124" y="549"/>
                      <a:pt x="118" y="544"/>
                      <a:pt x="113" y="547"/>
                    </a:cubicBezTo>
                    <a:cubicBezTo>
                      <a:pt x="112" y="545"/>
                      <a:pt x="112" y="545"/>
                      <a:pt x="112" y="545"/>
                    </a:cubicBezTo>
                    <a:cubicBezTo>
                      <a:pt x="104" y="538"/>
                      <a:pt x="90" y="534"/>
                      <a:pt x="82" y="526"/>
                    </a:cubicBezTo>
                    <a:cubicBezTo>
                      <a:pt x="72" y="526"/>
                      <a:pt x="77" y="517"/>
                      <a:pt x="67" y="518"/>
                    </a:cubicBezTo>
                    <a:cubicBezTo>
                      <a:pt x="67" y="510"/>
                      <a:pt x="55" y="509"/>
                      <a:pt x="51" y="501"/>
                    </a:cubicBezTo>
                    <a:cubicBezTo>
                      <a:pt x="55" y="496"/>
                      <a:pt x="60" y="509"/>
                      <a:pt x="62" y="499"/>
                    </a:cubicBezTo>
                    <a:cubicBezTo>
                      <a:pt x="60" y="493"/>
                      <a:pt x="55" y="501"/>
                      <a:pt x="53" y="495"/>
                    </a:cubicBezTo>
                    <a:cubicBezTo>
                      <a:pt x="52" y="493"/>
                      <a:pt x="50" y="490"/>
                      <a:pt x="51" y="488"/>
                    </a:cubicBezTo>
                    <a:cubicBezTo>
                      <a:pt x="51" y="486"/>
                      <a:pt x="49" y="490"/>
                      <a:pt x="49" y="486"/>
                    </a:cubicBezTo>
                    <a:cubicBezTo>
                      <a:pt x="46" y="489"/>
                      <a:pt x="42" y="488"/>
                      <a:pt x="41" y="484"/>
                    </a:cubicBezTo>
                    <a:cubicBezTo>
                      <a:pt x="32" y="482"/>
                      <a:pt x="32" y="464"/>
                      <a:pt x="20" y="469"/>
                    </a:cubicBezTo>
                    <a:cubicBezTo>
                      <a:pt x="18" y="470"/>
                      <a:pt x="16" y="472"/>
                      <a:pt x="16" y="474"/>
                    </a:cubicBezTo>
                    <a:cubicBezTo>
                      <a:pt x="17" y="479"/>
                      <a:pt x="17" y="472"/>
                      <a:pt x="19" y="473"/>
                    </a:cubicBezTo>
                    <a:cubicBezTo>
                      <a:pt x="20" y="478"/>
                      <a:pt x="23" y="482"/>
                      <a:pt x="28" y="479"/>
                    </a:cubicBezTo>
                    <a:cubicBezTo>
                      <a:pt x="28" y="486"/>
                      <a:pt x="28" y="486"/>
                      <a:pt x="28" y="486"/>
                    </a:cubicBezTo>
                    <a:cubicBezTo>
                      <a:pt x="28" y="487"/>
                      <a:pt x="27" y="487"/>
                      <a:pt x="27" y="486"/>
                    </a:cubicBezTo>
                    <a:cubicBezTo>
                      <a:pt x="29" y="488"/>
                      <a:pt x="29" y="488"/>
                      <a:pt x="29" y="488"/>
                    </a:cubicBezTo>
                    <a:cubicBezTo>
                      <a:pt x="30" y="487"/>
                      <a:pt x="30" y="487"/>
                      <a:pt x="30" y="487"/>
                    </a:cubicBezTo>
                    <a:cubicBezTo>
                      <a:pt x="32" y="489"/>
                      <a:pt x="32" y="489"/>
                      <a:pt x="32" y="489"/>
                    </a:cubicBezTo>
                    <a:cubicBezTo>
                      <a:pt x="31" y="490"/>
                      <a:pt x="31" y="490"/>
                      <a:pt x="31" y="490"/>
                    </a:cubicBezTo>
                    <a:cubicBezTo>
                      <a:pt x="34" y="502"/>
                      <a:pt x="44" y="495"/>
                      <a:pt x="50" y="503"/>
                    </a:cubicBezTo>
                    <a:cubicBezTo>
                      <a:pt x="49" y="504"/>
                      <a:pt x="49" y="504"/>
                      <a:pt x="49" y="504"/>
                    </a:cubicBezTo>
                    <a:cubicBezTo>
                      <a:pt x="48" y="504"/>
                      <a:pt x="47" y="505"/>
                      <a:pt x="46" y="503"/>
                    </a:cubicBezTo>
                    <a:cubicBezTo>
                      <a:pt x="46" y="510"/>
                      <a:pt x="56" y="508"/>
                      <a:pt x="58" y="513"/>
                    </a:cubicBezTo>
                    <a:cubicBezTo>
                      <a:pt x="57" y="515"/>
                      <a:pt x="57" y="515"/>
                      <a:pt x="57" y="515"/>
                    </a:cubicBezTo>
                    <a:cubicBezTo>
                      <a:pt x="58" y="521"/>
                      <a:pt x="65" y="519"/>
                      <a:pt x="66" y="517"/>
                    </a:cubicBezTo>
                    <a:cubicBezTo>
                      <a:pt x="68" y="522"/>
                      <a:pt x="71" y="524"/>
                      <a:pt x="76" y="526"/>
                    </a:cubicBezTo>
                    <a:cubicBezTo>
                      <a:pt x="79" y="539"/>
                      <a:pt x="94" y="538"/>
                      <a:pt x="102" y="549"/>
                    </a:cubicBezTo>
                    <a:cubicBezTo>
                      <a:pt x="107" y="558"/>
                      <a:pt x="98" y="546"/>
                      <a:pt x="97" y="554"/>
                    </a:cubicBezTo>
                    <a:cubicBezTo>
                      <a:pt x="92" y="551"/>
                      <a:pt x="92" y="551"/>
                      <a:pt x="92" y="551"/>
                    </a:cubicBezTo>
                    <a:cubicBezTo>
                      <a:pt x="91" y="553"/>
                      <a:pt x="91" y="553"/>
                      <a:pt x="91" y="553"/>
                    </a:cubicBezTo>
                    <a:cubicBezTo>
                      <a:pt x="88" y="553"/>
                      <a:pt x="89" y="550"/>
                      <a:pt x="88" y="549"/>
                    </a:cubicBezTo>
                    <a:cubicBezTo>
                      <a:pt x="83" y="551"/>
                      <a:pt x="78" y="539"/>
                      <a:pt x="73" y="543"/>
                    </a:cubicBezTo>
                    <a:cubicBezTo>
                      <a:pt x="77" y="549"/>
                      <a:pt x="86" y="555"/>
                      <a:pt x="94" y="557"/>
                    </a:cubicBezTo>
                    <a:cubicBezTo>
                      <a:pt x="95" y="556"/>
                      <a:pt x="95" y="556"/>
                      <a:pt x="95" y="556"/>
                    </a:cubicBezTo>
                    <a:cubicBezTo>
                      <a:pt x="97" y="560"/>
                      <a:pt x="97" y="560"/>
                      <a:pt x="97" y="560"/>
                    </a:cubicBezTo>
                    <a:cubicBezTo>
                      <a:pt x="100" y="555"/>
                      <a:pt x="100" y="555"/>
                      <a:pt x="100" y="555"/>
                    </a:cubicBezTo>
                    <a:cubicBezTo>
                      <a:pt x="104" y="556"/>
                      <a:pt x="99" y="559"/>
                      <a:pt x="102" y="560"/>
                    </a:cubicBezTo>
                    <a:cubicBezTo>
                      <a:pt x="107" y="564"/>
                      <a:pt x="114" y="567"/>
                      <a:pt x="118" y="567"/>
                    </a:cubicBezTo>
                    <a:cubicBezTo>
                      <a:pt x="123" y="570"/>
                      <a:pt x="128" y="572"/>
                      <a:pt x="133" y="575"/>
                    </a:cubicBezTo>
                    <a:cubicBezTo>
                      <a:pt x="139" y="573"/>
                      <a:pt x="145" y="579"/>
                      <a:pt x="150" y="575"/>
                    </a:cubicBezTo>
                    <a:cubicBezTo>
                      <a:pt x="151" y="583"/>
                      <a:pt x="160" y="578"/>
                      <a:pt x="164" y="582"/>
                    </a:cubicBezTo>
                    <a:cubicBezTo>
                      <a:pt x="172" y="579"/>
                      <a:pt x="177" y="585"/>
                      <a:pt x="185" y="584"/>
                    </a:cubicBezTo>
                    <a:cubicBezTo>
                      <a:pt x="184" y="585"/>
                      <a:pt x="184" y="585"/>
                      <a:pt x="184" y="585"/>
                    </a:cubicBezTo>
                    <a:cubicBezTo>
                      <a:pt x="211" y="586"/>
                      <a:pt x="242" y="589"/>
                      <a:pt x="272" y="586"/>
                    </a:cubicBezTo>
                    <a:cubicBezTo>
                      <a:pt x="274" y="584"/>
                      <a:pt x="274" y="584"/>
                      <a:pt x="274" y="584"/>
                    </a:cubicBezTo>
                    <a:cubicBezTo>
                      <a:pt x="281" y="588"/>
                      <a:pt x="283" y="580"/>
                      <a:pt x="288" y="578"/>
                    </a:cubicBezTo>
                    <a:cubicBezTo>
                      <a:pt x="287" y="577"/>
                      <a:pt x="287" y="577"/>
                      <a:pt x="287" y="577"/>
                    </a:cubicBezTo>
                    <a:cubicBezTo>
                      <a:pt x="293" y="572"/>
                      <a:pt x="299" y="572"/>
                      <a:pt x="305" y="572"/>
                    </a:cubicBezTo>
                    <a:cubicBezTo>
                      <a:pt x="306" y="569"/>
                      <a:pt x="310" y="570"/>
                      <a:pt x="311" y="567"/>
                    </a:cubicBezTo>
                    <a:cubicBezTo>
                      <a:pt x="316" y="568"/>
                      <a:pt x="321" y="562"/>
                      <a:pt x="325" y="566"/>
                    </a:cubicBezTo>
                    <a:cubicBezTo>
                      <a:pt x="318" y="571"/>
                      <a:pt x="318" y="571"/>
                      <a:pt x="318" y="571"/>
                    </a:cubicBezTo>
                    <a:cubicBezTo>
                      <a:pt x="328" y="567"/>
                      <a:pt x="328" y="567"/>
                      <a:pt x="328" y="567"/>
                    </a:cubicBezTo>
                    <a:cubicBezTo>
                      <a:pt x="327" y="565"/>
                      <a:pt x="327" y="565"/>
                      <a:pt x="327" y="565"/>
                    </a:cubicBezTo>
                    <a:cubicBezTo>
                      <a:pt x="331" y="565"/>
                      <a:pt x="333" y="557"/>
                      <a:pt x="338" y="561"/>
                    </a:cubicBezTo>
                    <a:cubicBezTo>
                      <a:pt x="338" y="563"/>
                      <a:pt x="336" y="564"/>
                      <a:pt x="335" y="565"/>
                    </a:cubicBezTo>
                    <a:cubicBezTo>
                      <a:pt x="337" y="567"/>
                      <a:pt x="337" y="567"/>
                      <a:pt x="337" y="567"/>
                    </a:cubicBezTo>
                    <a:cubicBezTo>
                      <a:pt x="346" y="564"/>
                      <a:pt x="349" y="560"/>
                      <a:pt x="358" y="557"/>
                    </a:cubicBezTo>
                    <a:cubicBezTo>
                      <a:pt x="358" y="556"/>
                      <a:pt x="358" y="555"/>
                      <a:pt x="357" y="554"/>
                    </a:cubicBezTo>
                    <a:cubicBezTo>
                      <a:pt x="360" y="553"/>
                      <a:pt x="361" y="555"/>
                      <a:pt x="364" y="554"/>
                    </a:cubicBezTo>
                    <a:cubicBezTo>
                      <a:pt x="369" y="548"/>
                      <a:pt x="377" y="546"/>
                      <a:pt x="383" y="543"/>
                    </a:cubicBezTo>
                    <a:cubicBezTo>
                      <a:pt x="387" y="540"/>
                      <a:pt x="388" y="532"/>
                      <a:pt x="393" y="535"/>
                    </a:cubicBezTo>
                    <a:cubicBezTo>
                      <a:pt x="419" y="517"/>
                      <a:pt x="441" y="496"/>
                      <a:pt x="463" y="475"/>
                    </a:cubicBezTo>
                    <a:cubicBezTo>
                      <a:pt x="469" y="465"/>
                      <a:pt x="476" y="458"/>
                      <a:pt x="484" y="451"/>
                    </a:cubicBezTo>
                    <a:cubicBezTo>
                      <a:pt x="479" y="440"/>
                      <a:pt x="494" y="441"/>
                      <a:pt x="493" y="430"/>
                    </a:cubicBezTo>
                    <a:cubicBezTo>
                      <a:pt x="494" y="430"/>
                      <a:pt x="495" y="431"/>
                      <a:pt x="497" y="431"/>
                    </a:cubicBezTo>
                    <a:cubicBezTo>
                      <a:pt x="500" y="420"/>
                      <a:pt x="507" y="413"/>
                      <a:pt x="510" y="401"/>
                    </a:cubicBezTo>
                    <a:cubicBezTo>
                      <a:pt x="516" y="400"/>
                      <a:pt x="516" y="391"/>
                      <a:pt x="520" y="386"/>
                    </a:cubicBezTo>
                    <a:cubicBezTo>
                      <a:pt x="523" y="380"/>
                      <a:pt x="522" y="371"/>
                      <a:pt x="529" y="367"/>
                    </a:cubicBezTo>
                    <a:close/>
                    <a:moveTo>
                      <a:pt x="34" y="212"/>
                    </a:moveTo>
                    <a:cubicBezTo>
                      <a:pt x="36" y="218"/>
                      <a:pt x="29" y="219"/>
                      <a:pt x="30" y="224"/>
                    </a:cubicBezTo>
                    <a:cubicBezTo>
                      <a:pt x="29" y="222"/>
                      <a:pt x="28" y="219"/>
                      <a:pt x="32" y="217"/>
                    </a:cubicBezTo>
                    <a:cubicBezTo>
                      <a:pt x="31" y="209"/>
                      <a:pt x="37" y="203"/>
                      <a:pt x="38" y="196"/>
                    </a:cubicBezTo>
                    <a:cubicBezTo>
                      <a:pt x="43" y="187"/>
                      <a:pt x="46" y="177"/>
                      <a:pt x="52" y="168"/>
                    </a:cubicBezTo>
                    <a:cubicBezTo>
                      <a:pt x="48" y="183"/>
                      <a:pt x="39" y="198"/>
                      <a:pt x="34" y="212"/>
                    </a:cubicBezTo>
                    <a:close/>
                    <a:moveTo>
                      <a:pt x="109" y="480"/>
                    </a:moveTo>
                    <a:cubicBezTo>
                      <a:pt x="109" y="478"/>
                      <a:pt x="109" y="478"/>
                      <a:pt x="109" y="478"/>
                    </a:cubicBezTo>
                    <a:cubicBezTo>
                      <a:pt x="110" y="483"/>
                      <a:pt x="116" y="479"/>
                      <a:pt x="116" y="484"/>
                    </a:cubicBezTo>
                    <a:cubicBezTo>
                      <a:pt x="113" y="486"/>
                      <a:pt x="111" y="481"/>
                      <a:pt x="109" y="480"/>
                    </a:cubicBezTo>
                    <a:close/>
                    <a:moveTo>
                      <a:pt x="143" y="132"/>
                    </a:moveTo>
                    <a:cubicBezTo>
                      <a:pt x="133" y="138"/>
                      <a:pt x="133" y="138"/>
                      <a:pt x="133" y="138"/>
                    </a:cubicBezTo>
                    <a:cubicBezTo>
                      <a:pt x="132" y="128"/>
                      <a:pt x="141" y="134"/>
                      <a:pt x="141" y="127"/>
                    </a:cubicBezTo>
                    <a:cubicBezTo>
                      <a:pt x="139" y="127"/>
                      <a:pt x="139" y="127"/>
                      <a:pt x="139" y="127"/>
                    </a:cubicBezTo>
                    <a:cubicBezTo>
                      <a:pt x="150" y="120"/>
                      <a:pt x="160" y="112"/>
                      <a:pt x="172" y="110"/>
                    </a:cubicBezTo>
                    <a:cubicBezTo>
                      <a:pt x="163" y="117"/>
                      <a:pt x="150" y="125"/>
                      <a:pt x="143" y="132"/>
                    </a:cubicBezTo>
                    <a:close/>
                    <a:moveTo>
                      <a:pt x="442" y="424"/>
                    </a:moveTo>
                    <a:cubicBezTo>
                      <a:pt x="442" y="432"/>
                      <a:pt x="434" y="433"/>
                      <a:pt x="434" y="438"/>
                    </a:cubicBezTo>
                    <a:cubicBezTo>
                      <a:pt x="430" y="442"/>
                      <a:pt x="428" y="446"/>
                      <a:pt x="424" y="448"/>
                    </a:cubicBezTo>
                    <a:cubicBezTo>
                      <a:pt x="422" y="447"/>
                      <a:pt x="422" y="447"/>
                      <a:pt x="422" y="447"/>
                    </a:cubicBezTo>
                    <a:cubicBezTo>
                      <a:pt x="417" y="451"/>
                      <a:pt x="417" y="451"/>
                      <a:pt x="417" y="451"/>
                    </a:cubicBezTo>
                    <a:cubicBezTo>
                      <a:pt x="421" y="444"/>
                      <a:pt x="412" y="443"/>
                      <a:pt x="415" y="436"/>
                    </a:cubicBezTo>
                    <a:cubicBezTo>
                      <a:pt x="421" y="433"/>
                      <a:pt x="427" y="431"/>
                      <a:pt x="430" y="424"/>
                    </a:cubicBezTo>
                    <a:cubicBezTo>
                      <a:pt x="437" y="424"/>
                      <a:pt x="436" y="417"/>
                      <a:pt x="442" y="417"/>
                    </a:cubicBezTo>
                    <a:cubicBezTo>
                      <a:pt x="445" y="414"/>
                      <a:pt x="445" y="414"/>
                      <a:pt x="445" y="414"/>
                    </a:cubicBezTo>
                    <a:cubicBezTo>
                      <a:pt x="441" y="412"/>
                      <a:pt x="441" y="412"/>
                      <a:pt x="441" y="412"/>
                    </a:cubicBezTo>
                    <a:cubicBezTo>
                      <a:pt x="445" y="412"/>
                      <a:pt x="444" y="404"/>
                      <a:pt x="448" y="409"/>
                    </a:cubicBezTo>
                    <a:cubicBezTo>
                      <a:pt x="451" y="404"/>
                      <a:pt x="451" y="404"/>
                      <a:pt x="451" y="404"/>
                    </a:cubicBezTo>
                    <a:cubicBezTo>
                      <a:pt x="453" y="407"/>
                      <a:pt x="453" y="407"/>
                      <a:pt x="453" y="407"/>
                    </a:cubicBezTo>
                    <a:cubicBezTo>
                      <a:pt x="454" y="406"/>
                      <a:pt x="454" y="406"/>
                      <a:pt x="454" y="406"/>
                    </a:cubicBezTo>
                    <a:cubicBezTo>
                      <a:pt x="450" y="411"/>
                      <a:pt x="448" y="420"/>
                      <a:pt x="442"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7" name="Freeform 24"/>
              <p:cNvSpPr/>
              <p:nvPr/>
            </p:nvSpPr>
            <p:spPr bwMode="auto">
              <a:xfrm>
                <a:off x="648133" y="2666048"/>
                <a:ext cx="11113" cy="11112"/>
              </a:xfrm>
              <a:custGeom>
                <a:avLst/>
                <a:gdLst>
                  <a:gd name="T0" fmla="*/ 3 w 3"/>
                  <a:gd name="T1" fmla="*/ 2 h 3"/>
                  <a:gd name="T2" fmla="*/ 3 w 3"/>
                  <a:gd name="T3" fmla="*/ 1 h 3"/>
                  <a:gd name="T4" fmla="*/ 0 w 3"/>
                  <a:gd name="T5" fmla="*/ 2 h 3"/>
                  <a:gd name="T6" fmla="*/ 3 w 3"/>
                  <a:gd name="T7" fmla="*/ 2 h 3"/>
                </a:gdLst>
                <a:ahLst/>
                <a:cxnLst>
                  <a:cxn ang="0">
                    <a:pos x="T0" y="T1"/>
                  </a:cxn>
                  <a:cxn ang="0">
                    <a:pos x="T2" y="T3"/>
                  </a:cxn>
                  <a:cxn ang="0">
                    <a:pos x="T4" y="T5"/>
                  </a:cxn>
                  <a:cxn ang="0">
                    <a:pos x="T6" y="T7"/>
                  </a:cxn>
                </a:cxnLst>
                <a:rect l="0" t="0" r="r" b="b"/>
                <a:pathLst>
                  <a:path w="3" h="3">
                    <a:moveTo>
                      <a:pt x="3" y="2"/>
                    </a:moveTo>
                    <a:cubicBezTo>
                      <a:pt x="3" y="1"/>
                      <a:pt x="3" y="1"/>
                      <a:pt x="3" y="1"/>
                    </a:cubicBezTo>
                    <a:cubicBezTo>
                      <a:pt x="2" y="1"/>
                      <a:pt x="1" y="1"/>
                      <a:pt x="0" y="2"/>
                    </a:cubicBezTo>
                    <a:cubicBezTo>
                      <a:pt x="0" y="3"/>
                      <a:pt x="2"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8" name="Freeform 25"/>
              <p:cNvSpPr/>
              <p:nvPr/>
            </p:nvSpPr>
            <p:spPr bwMode="auto">
              <a:xfrm>
                <a:off x="-345642" y="2321560"/>
                <a:ext cx="11113" cy="7937"/>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9" name="Freeform 26"/>
              <p:cNvSpPr/>
              <p:nvPr/>
            </p:nvSpPr>
            <p:spPr bwMode="auto">
              <a:xfrm>
                <a:off x="756083" y="521335"/>
                <a:ext cx="26988" cy="15875"/>
              </a:xfrm>
              <a:custGeom>
                <a:avLst/>
                <a:gdLst>
                  <a:gd name="T0" fmla="*/ 7 w 7"/>
                  <a:gd name="T1" fmla="*/ 2 h 4"/>
                  <a:gd name="T2" fmla="*/ 0 w 7"/>
                  <a:gd name="T3" fmla="*/ 0 h 4"/>
                  <a:gd name="T4" fmla="*/ 1 w 7"/>
                  <a:gd name="T5" fmla="*/ 3 h 4"/>
                  <a:gd name="T6" fmla="*/ 7 w 7"/>
                  <a:gd name="T7" fmla="*/ 2 h 4"/>
                </a:gdLst>
                <a:ahLst/>
                <a:cxnLst>
                  <a:cxn ang="0">
                    <a:pos x="T0" y="T1"/>
                  </a:cxn>
                  <a:cxn ang="0">
                    <a:pos x="T2" y="T3"/>
                  </a:cxn>
                  <a:cxn ang="0">
                    <a:pos x="T4" y="T5"/>
                  </a:cxn>
                  <a:cxn ang="0">
                    <a:pos x="T6" y="T7"/>
                  </a:cxn>
                </a:cxnLst>
                <a:rect l="0" t="0" r="r" b="b"/>
                <a:pathLst>
                  <a:path w="7" h="4">
                    <a:moveTo>
                      <a:pt x="7" y="2"/>
                    </a:moveTo>
                    <a:cubicBezTo>
                      <a:pt x="6" y="0"/>
                      <a:pt x="3" y="0"/>
                      <a:pt x="0" y="0"/>
                    </a:cubicBezTo>
                    <a:cubicBezTo>
                      <a:pt x="1" y="3"/>
                      <a:pt x="1" y="3"/>
                      <a:pt x="1" y="3"/>
                    </a:cubicBezTo>
                    <a:cubicBezTo>
                      <a:pt x="3" y="3"/>
                      <a:pt x="6" y="4"/>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0" name="Freeform 27"/>
              <p:cNvSpPr/>
              <p:nvPr/>
            </p:nvSpPr>
            <p:spPr bwMode="auto">
              <a:xfrm>
                <a:off x="648133" y="526098"/>
                <a:ext cx="33338" cy="22225"/>
              </a:xfrm>
              <a:custGeom>
                <a:avLst/>
                <a:gdLst>
                  <a:gd name="T0" fmla="*/ 6 w 9"/>
                  <a:gd name="T1" fmla="*/ 5 h 6"/>
                  <a:gd name="T2" fmla="*/ 9 w 9"/>
                  <a:gd name="T3" fmla="*/ 2 h 6"/>
                  <a:gd name="T4" fmla="*/ 0 w 9"/>
                  <a:gd name="T5" fmla="*/ 2 h 6"/>
                  <a:gd name="T6" fmla="*/ 6 w 9"/>
                  <a:gd name="T7" fmla="*/ 5 h 6"/>
                </a:gdLst>
                <a:ahLst/>
                <a:cxnLst>
                  <a:cxn ang="0">
                    <a:pos x="T0" y="T1"/>
                  </a:cxn>
                  <a:cxn ang="0">
                    <a:pos x="T2" y="T3"/>
                  </a:cxn>
                  <a:cxn ang="0">
                    <a:pos x="T4" y="T5"/>
                  </a:cxn>
                  <a:cxn ang="0">
                    <a:pos x="T6" y="T7"/>
                  </a:cxn>
                </a:cxnLst>
                <a:rect l="0" t="0" r="r" b="b"/>
                <a:pathLst>
                  <a:path w="9" h="6">
                    <a:moveTo>
                      <a:pt x="6" y="5"/>
                    </a:moveTo>
                    <a:cubicBezTo>
                      <a:pt x="9" y="6"/>
                      <a:pt x="9" y="4"/>
                      <a:pt x="9" y="2"/>
                    </a:cubicBezTo>
                    <a:cubicBezTo>
                      <a:pt x="6" y="2"/>
                      <a:pt x="1" y="0"/>
                      <a:pt x="0" y="2"/>
                    </a:cubicBezTo>
                    <a:cubicBezTo>
                      <a:pt x="2" y="2"/>
                      <a:pt x="6" y="2"/>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1" name="Rectangle 28"/>
              <p:cNvSpPr>
                <a:spLocks noChangeArrowheads="1"/>
              </p:cNvSpPr>
              <p:nvPr/>
            </p:nvSpPr>
            <p:spPr bwMode="auto">
              <a:xfrm>
                <a:off x="797358" y="534035"/>
                <a:ext cx="4763"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2" name="Freeform 29"/>
              <p:cNvSpPr/>
              <p:nvPr/>
            </p:nvSpPr>
            <p:spPr bwMode="auto">
              <a:xfrm>
                <a:off x="802120" y="534035"/>
                <a:ext cx="22225" cy="11112"/>
              </a:xfrm>
              <a:custGeom>
                <a:avLst/>
                <a:gdLst>
                  <a:gd name="T0" fmla="*/ 0 w 6"/>
                  <a:gd name="T1" fmla="*/ 0 h 3"/>
                  <a:gd name="T2" fmla="*/ 6 w 6"/>
                  <a:gd name="T3" fmla="*/ 2 h 3"/>
                  <a:gd name="T4" fmla="*/ 0 w 6"/>
                  <a:gd name="T5" fmla="*/ 0 h 3"/>
                </a:gdLst>
                <a:ahLst/>
                <a:cxnLst>
                  <a:cxn ang="0">
                    <a:pos x="T0" y="T1"/>
                  </a:cxn>
                  <a:cxn ang="0">
                    <a:pos x="T2" y="T3"/>
                  </a:cxn>
                  <a:cxn ang="0">
                    <a:pos x="T4" y="T5"/>
                  </a:cxn>
                </a:cxnLst>
                <a:rect l="0" t="0" r="r" b="b"/>
                <a:pathLst>
                  <a:path w="6" h="3">
                    <a:moveTo>
                      <a:pt x="0" y="0"/>
                    </a:moveTo>
                    <a:cubicBezTo>
                      <a:pt x="2" y="3"/>
                      <a:pt x="4" y="3"/>
                      <a:pt x="6" y="2"/>
                    </a:cubicBezTo>
                    <a:cubicBezTo>
                      <a:pt x="4" y="0"/>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3" name="Freeform 30"/>
              <p:cNvSpPr/>
              <p:nvPr/>
            </p:nvSpPr>
            <p:spPr bwMode="auto">
              <a:xfrm>
                <a:off x="791008" y="529273"/>
                <a:ext cx="6350" cy="7937"/>
              </a:xfrm>
              <a:custGeom>
                <a:avLst/>
                <a:gdLst>
                  <a:gd name="T0" fmla="*/ 2 w 2"/>
                  <a:gd name="T1" fmla="*/ 2 h 2"/>
                  <a:gd name="T2" fmla="*/ 2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2" y="1"/>
                      <a:pt x="2" y="1"/>
                    </a:cubicBezTo>
                    <a:cubicBezTo>
                      <a:pt x="2" y="1"/>
                      <a:pt x="1" y="1"/>
                      <a:pt x="0" y="0"/>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4" name="Freeform 31"/>
              <p:cNvSpPr/>
              <p:nvPr/>
            </p:nvSpPr>
            <p:spPr bwMode="auto">
              <a:xfrm>
                <a:off x="208395" y="534035"/>
                <a:ext cx="38100" cy="17462"/>
              </a:xfrm>
              <a:custGeom>
                <a:avLst/>
                <a:gdLst>
                  <a:gd name="T0" fmla="*/ 10 w 10"/>
                  <a:gd name="T1" fmla="*/ 1 h 5"/>
                  <a:gd name="T2" fmla="*/ 4 w 10"/>
                  <a:gd name="T3" fmla="*/ 1 h 5"/>
                  <a:gd name="T4" fmla="*/ 0 w 10"/>
                  <a:gd name="T5" fmla="*/ 5 h 5"/>
                  <a:gd name="T6" fmla="*/ 10 w 10"/>
                  <a:gd name="T7" fmla="*/ 1 h 5"/>
                </a:gdLst>
                <a:ahLst/>
                <a:cxnLst>
                  <a:cxn ang="0">
                    <a:pos x="T0" y="T1"/>
                  </a:cxn>
                  <a:cxn ang="0">
                    <a:pos x="T2" y="T3"/>
                  </a:cxn>
                  <a:cxn ang="0">
                    <a:pos x="T4" y="T5"/>
                  </a:cxn>
                  <a:cxn ang="0">
                    <a:pos x="T6" y="T7"/>
                  </a:cxn>
                </a:cxnLst>
                <a:rect l="0" t="0" r="r" b="b"/>
                <a:pathLst>
                  <a:path w="10" h="5">
                    <a:moveTo>
                      <a:pt x="10" y="1"/>
                    </a:moveTo>
                    <a:cubicBezTo>
                      <a:pt x="8" y="0"/>
                      <a:pt x="6" y="5"/>
                      <a:pt x="4" y="1"/>
                    </a:cubicBezTo>
                    <a:cubicBezTo>
                      <a:pt x="2" y="0"/>
                      <a:pt x="0" y="4"/>
                      <a:pt x="0" y="5"/>
                    </a:cubicBezTo>
                    <a:cubicBezTo>
                      <a:pt x="4" y="4"/>
                      <a:pt x="8" y="3"/>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5" name="Freeform 32"/>
              <p:cNvSpPr/>
              <p:nvPr/>
            </p:nvSpPr>
            <p:spPr bwMode="auto">
              <a:xfrm>
                <a:off x="697345" y="534035"/>
                <a:ext cx="33338" cy="25400"/>
              </a:xfrm>
              <a:custGeom>
                <a:avLst/>
                <a:gdLst>
                  <a:gd name="T0" fmla="*/ 0 w 9"/>
                  <a:gd name="T1" fmla="*/ 3 h 7"/>
                  <a:gd name="T2" fmla="*/ 8 w 9"/>
                  <a:gd name="T3" fmla="*/ 7 h 7"/>
                  <a:gd name="T4" fmla="*/ 9 w 9"/>
                  <a:gd name="T5" fmla="*/ 3 h 7"/>
                  <a:gd name="T6" fmla="*/ 0 w 9"/>
                  <a:gd name="T7" fmla="*/ 3 h 7"/>
                </a:gdLst>
                <a:ahLst/>
                <a:cxnLst>
                  <a:cxn ang="0">
                    <a:pos x="T0" y="T1"/>
                  </a:cxn>
                  <a:cxn ang="0">
                    <a:pos x="T2" y="T3"/>
                  </a:cxn>
                  <a:cxn ang="0">
                    <a:pos x="T4" y="T5"/>
                  </a:cxn>
                  <a:cxn ang="0">
                    <a:pos x="T6" y="T7"/>
                  </a:cxn>
                </a:cxnLst>
                <a:rect l="0" t="0" r="r" b="b"/>
                <a:pathLst>
                  <a:path w="9" h="7">
                    <a:moveTo>
                      <a:pt x="0" y="3"/>
                    </a:moveTo>
                    <a:cubicBezTo>
                      <a:pt x="1" y="6"/>
                      <a:pt x="6" y="5"/>
                      <a:pt x="8" y="7"/>
                    </a:cubicBezTo>
                    <a:cubicBezTo>
                      <a:pt x="9" y="3"/>
                      <a:pt x="9" y="3"/>
                      <a:pt x="9" y="3"/>
                    </a:cubicBezTo>
                    <a:cubicBezTo>
                      <a:pt x="7" y="3"/>
                      <a:pt x="1"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6" name="Freeform 33"/>
              <p:cNvSpPr/>
              <p:nvPr/>
            </p:nvSpPr>
            <p:spPr bwMode="auto">
              <a:xfrm>
                <a:off x="737033" y="545148"/>
                <a:ext cx="49213" cy="30162"/>
              </a:xfrm>
              <a:custGeom>
                <a:avLst/>
                <a:gdLst>
                  <a:gd name="T0" fmla="*/ 0 w 13"/>
                  <a:gd name="T1" fmla="*/ 2 h 8"/>
                  <a:gd name="T2" fmla="*/ 13 w 13"/>
                  <a:gd name="T3" fmla="*/ 5 h 8"/>
                  <a:gd name="T4" fmla="*/ 0 w 13"/>
                  <a:gd name="T5" fmla="*/ 0 h 8"/>
                  <a:gd name="T6" fmla="*/ 0 w 13"/>
                  <a:gd name="T7" fmla="*/ 2 h 8"/>
                </a:gdLst>
                <a:ahLst/>
                <a:cxnLst>
                  <a:cxn ang="0">
                    <a:pos x="T0" y="T1"/>
                  </a:cxn>
                  <a:cxn ang="0">
                    <a:pos x="T2" y="T3"/>
                  </a:cxn>
                  <a:cxn ang="0">
                    <a:pos x="T4" y="T5"/>
                  </a:cxn>
                  <a:cxn ang="0">
                    <a:pos x="T6" y="T7"/>
                  </a:cxn>
                </a:cxnLst>
                <a:rect l="0" t="0" r="r" b="b"/>
                <a:pathLst>
                  <a:path w="13" h="8">
                    <a:moveTo>
                      <a:pt x="0" y="2"/>
                    </a:moveTo>
                    <a:cubicBezTo>
                      <a:pt x="5" y="3"/>
                      <a:pt x="10" y="8"/>
                      <a:pt x="13" y="5"/>
                    </a:cubicBezTo>
                    <a:cubicBezTo>
                      <a:pt x="11" y="0"/>
                      <a:pt x="4" y="3"/>
                      <a:pt x="0"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7" name="Freeform 34"/>
              <p:cNvSpPr/>
              <p:nvPr/>
            </p:nvSpPr>
            <p:spPr bwMode="auto">
              <a:xfrm>
                <a:off x="868795" y="548323"/>
                <a:ext cx="7938" cy="11112"/>
              </a:xfrm>
              <a:custGeom>
                <a:avLst/>
                <a:gdLst>
                  <a:gd name="T0" fmla="*/ 2 w 2"/>
                  <a:gd name="T1" fmla="*/ 1 h 3"/>
                  <a:gd name="T2" fmla="*/ 0 w 2"/>
                  <a:gd name="T3" fmla="*/ 0 h 3"/>
                  <a:gd name="T4" fmla="*/ 2 w 2"/>
                  <a:gd name="T5" fmla="*/ 3 h 3"/>
                  <a:gd name="T6" fmla="*/ 2 w 2"/>
                  <a:gd name="T7" fmla="*/ 1 h 3"/>
                </a:gdLst>
                <a:ahLst/>
                <a:cxnLst>
                  <a:cxn ang="0">
                    <a:pos x="T0" y="T1"/>
                  </a:cxn>
                  <a:cxn ang="0">
                    <a:pos x="T2" y="T3"/>
                  </a:cxn>
                  <a:cxn ang="0">
                    <a:pos x="T4" y="T5"/>
                  </a:cxn>
                  <a:cxn ang="0">
                    <a:pos x="T6" y="T7"/>
                  </a:cxn>
                </a:cxnLst>
                <a:rect l="0" t="0" r="r" b="b"/>
                <a:pathLst>
                  <a:path w="2" h="3">
                    <a:moveTo>
                      <a:pt x="2" y="1"/>
                    </a:moveTo>
                    <a:cubicBezTo>
                      <a:pt x="1" y="1"/>
                      <a:pt x="1" y="0"/>
                      <a:pt x="0" y="0"/>
                    </a:cubicBezTo>
                    <a:cubicBezTo>
                      <a:pt x="2" y="3"/>
                      <a:pt x="2" y="3"/>
                      <a:pt x="2" y="3"/>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8" name="Freeform 35"/>
              <p:cNvSpPr/>
              <p:nvPr/>
            </p:nvSpPr>
            <p:spPr bwMode="auto">
              <a:xfrm>
                <a:off x="891020" y="548323"/>
                <a:ext cx="26988" cy="19050"/>
              </a:xfrm>
              <a:custGeom>
                <a:avLst/>
                <a:gdLst>
                  <a:gd name="T0" fmla="*/ 0 w 7"/>
                  <a:gd name="T1" fmla="*/ 0 h 5"/>
                  <a:gd name="T2" fmla="*/ 1 w 7"/>
                  <a:gd name="T3" fmla="*/ 4 h 5"/>
                  <a:gd name="T4" fmla="*/ 3 w 7"/>
                  <a:gd name="T5" fmla="*/ 3 h 5"/>
                  <a:gd name="T6" fmla="*/ 5 w 7"/>
                  <a:gd name="T7" fmla="*/ 5 h 5"/>
                  <a:gd name="T8" fmla="*/ 7 w 7"/>
                  <a:gd name="T9" fmla="*/ 4 h 5"/>
                  <a:gd name="T10" fmla="*/ 0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0" y="0"/>
                    </a:moveTo>
                    <a:cubicBezTo>
                      <a:pt x="1" y="4"/>
                      <a:pt x="1" y="4"/>
                      <a:pt x="1" y="4"/>
                    </a:cubicBezTo>
                    <a:cubicBezTo>
                      <a:pt x="3" y="3"/>
                      <a:pt x="3" y="3"/>
                      <a:pt x="3" y="3"/>
                    </a:cubicBezTo>
                    <a:cubicBezTo>
                      <a:pt x="5" y="5"/>
                      <a:pt x="5" y="5"/>
                      <a:pt x="5" y="5"/>
                    </a:cubicBezTo>
                    <a:cubicBezTo>
                      <a:pt x="7" y="4"/>
                      <a:pt x="7" y="4"/>
                      <a:pt x="7" y="4"/>
                    </a:cubicBezTo>
                    <a:cubicBezTo>
                      <a:pt x="5"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39" name="Freeform 36"/>
              <p:cNvSpPr/>
              <p:nvPr/>
            </p:nvSpPr>
            <p:spPr bwMode="auto">
              <a:xfrm>
                <a:off x="802120" y="559435"/>
                <a:ext cx="30163" cy="33337"/>
              </a:xfrm>
              <a:custGeom>
                <a:avLst/>
                <a:gdLst>
                  <a:gd name="T0" fmla="*/ 2 w 8"/>
                  <a:gd name="T1" fmla="*/ 1 h 9"/>
                  <a:gd name="T2" fmla="*/ 6 w 8"/>
                  <a:gd name="T3" fmla="*/ 9 h 9"/>
                  <a:gd name="T4" fmla="*/ 2 w 8"/>
                  <a:gd name="T5" fmla="*/ 1 h 9"/>
                </a:gdLst>
                <a:ahLst/>
                <a:cxnLst>
                  <a:cxn ang="0">
                    <a:pos x="T0" y="T1"/>
                  </a:cxn>
                  <a:cxn ang="0">
                    <a:pos x="T2" y="T3"/>
                  </a:cxn>
                  <a:cxn ang="0">
                    <a:pos x="T4" y="T5"/>
                  </a:cxn>
                </a:cxnLst>
                <a:rect l="0" t="0" r="r" b="b"/>
                <a:pathLst>
                  <a:path w="8" h="9">
                    <a:moveTo>
                      <a:pt x="2" y="1"/>
                    </a:moveTo>
                    <a:cubicBezTo>
                      <a:pt x="0" y="4"/>
                      <a:pt x="6" y="8"/>
                      <a:pt x="6" y="9"/>
                    </a:cubicBezTo>
                    <a:cubicBezTo>
                      <a:pt x="4" y="7"/>
                      <a:pt x="8"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0" name="Freeform 37"/>
              <p:cNvSpPr/>
              <p:nvPr/>
            </p:nvSpPr>
            <p:spPr bwMode="auto">
              <a:xfrm>
                <a:off x="984683" y="562610"/>
                <a:ext cx="26988" cy="19050"/>
              </a:xfrm>
              <a:custGeom>
                <a:avLst/>
                <a:gdLst>
                  <a:gd name="T0" fmla="*/ 7 w 7"/>
                  <a:gd name="T1" fmla="*/ 2 h 5"/>
                  <a:gd name="T2" fmla="*/ 0 w 7"/>
                  <a:gd name="T3" fmla="*/ 0 h 5"/>
                  <a:gd name="T4" fmla="*/ 7 w 7"/>
                  <a:gd name="T5" fmla="*/ 2 h 5"/>
                </a:gdLst>
                <a:ahLst/>
                <a:cxnLst>
                  <a:cxn ang="0">
                    <a:pos x="T0" y="T1"/>
                  </a:cxn>
                  <a:cxn ang="0">
                    <a:pos x="T2" y="T3"/>
                  </a:cxn>
                  <a:cxn ang="0">
                    <a:pos x="T4" y="T5"/>
                  </a:cxn>
                </a:cxnLst>
                <a:rect l="0" t="0" r="r" b="b"/>
                <a:pathLst>
                  <a:path w="7" h="5">
                    <a:moveTo>
                      <a:pt x="7" y="2"/>
                    </a:moveTo>
                    <a:cubicBezTo>
                      <a:pt x="5" y="1"/>
                      <a:pt x="2" y="0"/>
                      <a:pt x="0" y="0"/>
                    </a:cubicBezTo>
                    <a:cubicBezTo>
                      <a:pt x="1" y="1"/>
                      <a:pt x="5" y="5"/>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1" name="Freeform 38"/>
              <p:cNvSpPr/>
              <p:nvPr/>
            </p:nvSpPr>
            <p:spPr bwMode="auto">
              <a:xfrm>
                <a:off x="835458" y="567373"/>
                <a:ext cx="3175" cy="11112"/>
              </a:xfrm>
              <a:custGeom>
                <a:avLst/>
                <a:gdLst>
                  <a:gd name="T0" fmla="*/ 1 w 1"/>
                  <a:gd name="T1" fmla="*/ 0 h 3"/>
                  <a:gd name="T2" fmla="*/ 0 w 1"/>
                  <a:gd name="T3" fmla="*/ 0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0" y="0"/>
                      <a:pt x="0" y="0"/>
                      <a:pt x="0" y="0"/>
                    </a:cubicBez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2" name="Freeform 39"/>
              <p:cNvSpPr/>
              <p:nvPr/>
            </p:nvSpPr>
            <p:spPr bwMode="auto">
              <a:xfrm>
                <a:off x="937058" y="567373"/>
                <a:ext cx="25400" cy="22225"/>
              </a:xfrm>
              <a:custGeom>
                <a:avLst/>
                <a:gdLst>
                  <a:gd name="T0" fmla="*/ 7 w 7"/>
                  <a:gd name="T1" fmla="*/ 3 h 6"/>
                  <a:gd name="T2" fmla="*/ 0 w 7"/>
                  <a:gd name="T3" fmla="*/ 0 h 6"/>
                  <a:gd name="T4" fmla="*/ 7 w 7"/>
                  <a:gd name="T5" fmla="*/ 3 h 6"/>
                </a:gdLst>
                <a:ahLst/>
                <a:cxnLst>
                  <a:cxn ang="0">
                    <a:pos x="T0" y="T1"/>
                  </a:cxn>
                  <a:cxn ang="0">
                    <a:pos x="T2" y="T3"/>
                  </a:cxn>
                  <a:cxn ang="0">
                    <a:pos x="T4" y="T5"/>
                  </a:cxn>
                </a:cxnLst>
                <a:rect l="0" t="0" r="r" b="b"/>
                <a:pathLst>
                  <a:path w="7" h="6">
                    <a:moveTo>
                      <a:pt x="7" y="3"/>
                    </a:moveTo>
                    <a:cubicBezTo>
                      <a:pt x="0" y="0"/>
                      <a:pt x="0" y="0"/>
                      <a:pt x="0" y="0"/>
                    </a:cubicBezTo>
                    <a:cubicBezTo>
                      <a:pt x="1" y="1"/>
                      <a:pt x="5" y="6"/>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3" name="Freeform 40"/>
              <p:cNvSpPr/>
              <p:nvPr/>
            </p:nvSpPr>
            <p:spPr bwMode="auto">
              <a:xfrm>
                <a:off x="860858" y="575310"/>
                <a:ext cx="12700" cy="17462"/>
              </a:xfrm>
              <a:custGeom>
                <a:avLst/>
                <a:gdLst>
                  <a:gd name="T0" fmla="*/ 0 w 3"/>
                  <a:gd name="T1" fmla="*/ 1 h 5"/>
                  <a:gd name="T2" fmla="*/ 0 w 3"/>
                  <a:gd name="T3" fmla="*/ 5 h 5"/>
                  <a:gd name="T4" fmla="*/ 2 w 3"/>
                  <a:gd name="T5" fmla="*/ 2 h 5"/>
                  <a:gd name="T6" fmla="*/ 0 w 3"/>
                  <a:gd name="T7" fmla="*/ 1 h 5"/>
                </a:gdLst>
                <a:ahLst/>
                <a:cxnLst>
                  <a:cxn ang="0">
                    <a:pos x="T0" y="T1"/>
                  </a:cxn>
                  <a:cxn ang="0">
                    <a:pos x="T2" y="T3"/>
                  </a:cxn>
                  <a:cxn ang="0">
                    <a:pos x="T4" y="T5"/>
                  </a:cxn>
                  <a:cxn ang="0">
                    <a:pos x="T6" y="T7"/>
                  </a:cxn>
                </a:cxnLst>
                <a:rect l="0" t="0" r="r" b="b"/>
                <a:pathLst>
                  <a:path w="3" h="5">
                    <a:moveTo>
                      <a:pt x="0" y="1"/>
                    </a:moveTo>
                    <a:cubicBezTo>
                      <a:pt x="0" y="5"/>
                      <a:pt x="0" y="5"/>
                      <a:pt x="0" y="5"/>
                    </a:cubicBezTo>
                    <a:cubicBezTo>
                      <a:pt x="1" y="4"/>
                      <a:pt x="3" y="3"/>
                      <a:pt x="2" y="2"/>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4" name="Freeform 41"/>
              <p:cNvSpPr/>
              <p:nvPr/>
            </p:nvSpPr>
            <p:spPr bwMode="auto">
              <a:xfrm>
                <a:off x="876733" y="586423"/>
                <a:ext cx="14288" cy="14287"/>
              </a:xfrm>
              <a:custGeom>
                <a:avLst/>
                <a:gdLst>
                  <a:gd name="T0" fmla="*/ 3 w 4"/>
                  <a:gd name="T1" fmla="*/ 3 h 4"/>
                  <a:gd name="T2" fmla="*/ 4 w 4"/>
                  <a:gd name="T3" fmla="*/ 0 h 4"/>
                  <a:gd name="T4" fmla="*/ 1 w 4"/>
                  <a:gd name="T5" fmla="*/ 0 h 4"/>
                  <a:gd name="T6" fmla="*/ 3 w 4"/>
                  <a:gd name="T7" fmla="*/ 3 h 4"/>
                </a:gdLst>
                <a:ahLst/>
                <a:cxnLst>
                  <a:cxn ang="0">
                    <a:pos x="T0" y="T1"/>
                  </a:cxn>
                  <a:cxn ang="0">
                    <a:pos x="T2" y="T3"/>
                  </a:cxn>
                  <a:cxn ang="0">
                    <a:pos x="T4" y="T5"/>
                  </a:cxn>
                  <a:cxn ang="0">
                    <a:pos x="T6" y="T7"/>
                  </a:cxn>
                </a:cxnLst>
                <a:rect l="0" t="0" r="r" b="b"/>
                <a:pathLst>
                  <a:path w="4" h="4">
                    <a:moveTo>
                      <a:pt x="3" y="3"/>
                    </a:moveTo>
                    <a:cubicBezTo>
                      <a:pt x="3" y="2"/>
                      <a:pt x="3" y="1"/>
                      <a:pt x="4" y="0"/>
                    </a:cubicBezTo>
                    <a:cubicBezTo>
                      <a:pt x="1" y="0"/>
                      <a:pt x="1" y="0"/>
                      <a:pt x="1" y="0"/>
                    </a:cubicBezTo>
                    <a:cubicBezTo>
                      <a:pt x="2" y="0"/>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5" name="Freeform 42"/>
              <p:cNvSpPr/>
              <p:nvPr/>
            </p:nvSpPr>
            <p:spPr bwMode="auto">
              <a:xfrm>
                <a:off x="978333" y="586423"/>
                <a:ext cx="71438" cy="52387"/>
              </a:xfrm>
              <a:custGeom>
                <a:avLst/>
                <a:gdLst>
                  <a:gd name="T0" fmla="*/ 3 w 19"/>
                  <a:gd name="T1" fmla="*/ 0 h 14"/>
                  <a:gd name="T2" fmla="*/ 8 w 19"/>
                  <a:gd name="T3" fmla="*/ 9 h 14"/>
                  <a:gd name="T4" fmla="*/ 17 w 19"/>
                  <a:gd name="T5" fmla="*/ 14 h 14"/>
                  <a:gd name="T6" fmla="*/ 18 w 19"/>
                  <a:gd name="T7" fmla="*/ 12 h 14"/>
                  <a:gd name="T8" fmla="*/ 9 w 19"/>
                  <a:gd name="T9" fmla="*/ 7 h 14"/>
                  <a:gd name="T10" fmla="*/ 11 w 19"/>
                  <a:gd name="T11" fmla="*/ 3 h 14"/>
                  <a:gd name="T12" fmla="*/ 3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3" y="0"/>
                    </a:moveTo>
                    <a:cubicBezTo>
                      <a:pt x="0" y="7"/>
                      <a:pt x="12" y="2"/>
                      <a:pt x="8" y="9"/>
                    </a:cubicBezTo>
                    <a:cubicBezTo>
                      <a:pt x="17" y="14"/>
                      <a:pt x="17" y="14"/>
                      <a:pt x="17" y="14"/>
                    </a:cubicBezTo>
                    <a:cubicBezTo>
                      <a:pt x="18" y="13"/>
                      <a:pt x="19" y="13"/>
                      <a:pt x="18" y="12"/>
                    </a:cubicBezTo>
                    <a:cubicBezTo>
                      <a:pt x="15" y="11"/>
                      <a:pt x="12" y="8"/>
                      <a:pt x="9" y="7"/>
                    </a:cubicBezTo>
                    <a:cubicBezTo>
                      <a:pt x="11" y="3"/>
                      <a:pt x="11" y="3"/>
                      <a:pt x="11" y="3"/>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6" name="Freeform 43"/>
              <p:cNvSpPr/>
              <p:nvPr/>
            </p:nvSpPr>
            <p:spPr bwMode="auto">
              <a:xfrm>
                <a:off x="32183" y="586423"/>
                <a:ext cx="41275" cy="25400"/>
              </a:xfrm>
              <a:custGeom>
                <a:avLst/>
                <a:gdLst>
                  <a:gd name="T0" fmla="*/ 4 w 11"/>
                  <a:gd name="T1" fmla="*/ 5 h 7"/>
                  <a:gd name="T2" fmla="*/ 5 w 11"/>
                  <a:gd name="T3" fmla="*/ 6 h 7"/>
                  <a:gd name="T4" fmla="*/ 9 w 11"/>
                  <a:gd name="T5" fmla="*/ 0 h 7"/>
                  <a:gd name="T6" fmla="*/ 0 w 11"/>
                  <a:gd name="T7" fmla="*/ 6 h 7"/>
                  <a:gd name="T8" fmla="*/ 4 w 11"/>
                  <a:gd name="T9" fmla="*/ 7 h 7"/>
                  <a:gd name="T10" fmla="*/ 4 w 11"/>
                  <a:gd name="T11" fmla="*/ 5 h 7"/>
                </a:gdLst>
                <a:ahLst/>
                <a:cxnLst>
                  <a:cxn ang="0">
                    <a:pos x="T0" y="T1"/>
                  </a:cxn>
                  <a:cxn ang="0">
                    <a:pos x="T2" y="T3"/>
                  </a:cxn>
                  <a:cxn ang="0">
                    <a:pos x="T4" y="T5"/>
                  </a:cxn>
                  <a:cxn ang="0">
                    <a:pos x="T6" y="T7"/>
                  </a:cxn>
                  <a:cxn ang="0">
                    <a:pos x="T8" y="T9"/>
                  </a:cxn>
                  <a:cxn ang="0">
                    <a:pos x="T10" y="T11"/>
                  </a:cxn>
                </a:cxnLst>
                <a:rect l="0" t="0" r="r" b="b"/>
                <a:pathLst>
                  <a:path w="11" h="7">
                    <a:moveTo>
                      <a:pt x="4" y="5"/>
                    </a:moveTo>
                    <a:cubicBezTo>
                      <a:pt x="5" y="6"/>
                      <a:pt x="5" y="6"/>
                      <a:pt x="5" y="6"/>
                    </a:cubicBezTo>
                    <a:cubicBezTo>
                      <a:pt x="11" y="7"/>
                      <a:pt x="6" y="2"/>
                      <a:pt x="9" y="0"/>
                    </a:cubicBezTo>
                    <a:cubicBezTo>
                      <a:pt x="6" y="2"/>
                      <a:pt x="2" y="2"/>
                      <a:pt x="0" y="6"/>
                    </a:cubicBezTo>
                    <a:cubicBezTo>
                      <a:pt x="1" y="7"/>
                      <a:pt x="2" y="7"/>
                      <a:pt x="4" y="7"/>
                    </a:cubicBezTo>
                    <a:cubicBezTo>
                      <a:pt x="4" y="6"/>
                      <a:pt x="3"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7" name="Freeform 44"/>
              <p:cNvSpPr/>
              <p:nvPr/>
            </p:nvSpPr>
            <p:spPr bwMode="auto">
              <a:xfrm>
                <a:off x="902133" y="592773"/>
                <a:ext cx="19050" cy="11112"/>
              </a:xfrm>
              <a:custGeom>
                <a:avLst/>
                <a:gdLst>
                  <a:gd name="T0" fmla="*/ 5 w 5"/>
                  <a:gd name="T1" fmla="*/ 3 h 3"/>
                  <a:gd name="T2" fmla="*/ 5 w 5"/>
                  <a:gd name="T3" fmla="*/ 2 h 3"/>
                  <a:gd name="T4" fmla="*/ 0 w 5"/>
                  <a:gd name="T5" fmla="*/ 0 h 3"/>
                  <a:gd name="T6" fmla="*/ 5 w 5"/>
                  <a:gd name="T7" fmla="*/ 3 h 3"/>
                </a:gdLst>
                <a:ahLst/>
                <a:cxnLst>
                  <a:cxn ang="0">
                    <a:pos x="T0" y="T1"/>
                  </a:cxn>
                  <a:cxn ang="0">
                    <a:pos x="T2" y="T3"/>
                  </a:cxn>
                  <a:cxn ang="0">
                    <a:pos x="T4" y="T5"/>
                  </a:cxn>
                  <a:cxn ang="0">
                    <a:pos x="T6" y="T7"/>
                  </a:cxn>
                </a:cxnLst>
                <a:rect l="0" t="0" r="r" b="b"/>
                <a:pathLst>
                  <a:path w="5" h="3">
                    <a:moveTo>
                      <a:pt x="5" y="3"/>
                    </a:moveTo>
                    <a:cubicBezTo>
                      <a:pt x="5" y="2"/>
                      <a:pt x="5" y="2"/>
                      <a:pt x="5" y="2"/>
                    </a:cubicBezTo>
                    <a:cubicBezTo>
                      <a:pt x="3" y="1"/>
                      <a:pt x="1" y="1"/>
                      <a:pt x="0" y="0"/>
                    </a:cubicBezTo>
                    <a:cubicBezTo>
                      <a:pt x="1" y="2"/>
                      <a:pt x="3"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8" name="Freeform 45"/>
              <p:cNvSpPr/>
              <p:nvPr/>
            </p:nvSpPr>
            <p:spPr bwMode="auto">
              <a:xfrm>
                <a:off x="1033895" y="600710"/>
                <a:ext cx="7938" cy="15875"/>
              </a:xfrm>
              <a:custGeom>
                <a:avLst/>
                <a:gdLst>
                  <a:gd name="T0" fmla="*/ 1 w 2"/>
                  <a:gd name="T1" fmla="*/ 2 h 4"/>
                  <a:gd name="T2" fmla="*/ 0 w 2"/>
                  <a:gd name="T3" fmla="*/ 1 h 4"/>
                  <a:gd name="T4" fmla="*/ 1 w 2"/>
                  <a:gd name="T5" fmla="*/ 4 h 4"/>
                  <a:gd name="T6" fmla="*/ 1 w 2"/>
                  <a:gd name="T7" fmla="*/ 2 h 4"/>
                </a:gdLst>
                <a:ahLst/>
                <a:cxnLst>
                  <a:cxn ang="0">
                    <a:pos x="T0" y="T1"/>
                  </a:cxn>
                  <a:cxn ang="0">
                    <a:pos x="T2" y="T3"/>
                  </a:cxn>
                  <a:cxn ang="0">
                    <a:pos x="T4" y="T5"/>
                  </a:cxn>
                  <a:cxn ang="0">
                    <a:pos x="T6" y="T7"/>
                  </a:cxn>
                </a:cxnLst>
                <a:rect l="0" t="0" r="r" b="b"/>
                <a:pathLst>
                  <a:path w="2" h="4">
                    <a:moveTo>
                      <a:pt x="1" y="2"/>
                    </a:moveTo>
                    <a:cubicBezTo>
                      <a:pt x="1" y="1"/>
                      <a:pt x="1" y="0"/>
                      <a:pt x="0" y="1"/>
                    </a:cubicBezTo>
                    <a:cubicBezTo>
                      <a:pt x="1" y="4"/>
                      <a:pt x="1" y="4"/>
                      <a:pt x="1" y="4"/>
                    </a:cubicBezTo>
                    <a:cubicBezTo>
                      <a:pt x="2"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49" name="Freeform 46"/>
              <p:cNvSpPr/>
              <p:nvPr/>
            </p:nvSpPr>
            <p:spPr bwMode="auto">
              <a:xfrm>
                <a:off x="1049770" y="603885"/>
                <a:ext cx="246063" cy="153987"/>
              </a:xfrm>
              <a:custGeom>
                <a:avLst/>
                <a:gdLst>
                  <a:gd name="T0" fmla="*/ 2 w 66"/>
                  <a:gd name="T1" fmla="*/ 8 h 41"/>
                  <a:gd name="T2" fmla="*/ 14 w 66"/>
                  <a:gd name="T3" fmla="*/ 18 h 41"/>
                  <a:gd name="T4" fmla="*/ 42 w 66"/>
                  <a:gd name="T5" fmla="*/ 35 h 41"/>
                  <a:gd name="T6" fmla="*/ 42 w 66"/>
                  <a:gd name="T7" fmla="*/ 32 h 41"/>
                  <a:gd name="T8" fmla="*/ 50 w 66"/>
                  <a:gd name="T9" fmla="*/ 31 h 41"/>
                  <a:gd name="T10" fmla="*/ 56 w 66"/>
                  <a:gd name="T11" fmla="*/ 39 h 41"/>
                  <a:gd name="T12" fmla="*/ 66 w 66"/>
                  <a:gd name="T13" fmla="*/ 36 h 41"/>
                  <a:gd name="T14" fmla="*/ 51 w 66"/>
                  <a:gd name="T15" fmla="*/ 26 h 41"/>
                  <a:gd name="T16" fmla="*/ 53 w 66"/>
                  <a:gd name="T17" fmla="*/ 27 h 41"/>
                  <a:gd name="T18" fmla="*/ 51 w 66"/>
                  <a:gd name="T19" fmla="*/ 30 h 41"/>
                  <a:gd name="T20" fmla="*/ 43 w 66"/>
                  <a:gd name="T21" fmla="*/ 22 h 41"/>
                  <a:gd name="T22" fmla="*/ 31 w 66"/>
                  <a:gd name="T23" fmla="*/ 16 h 41"/>
                  <a:gd name="T24" fmla="*/ 22 w 66"/>
                  <a:gd name="T25" fmla="*/ 12 h 41"/>
                  <a:gd name="T26" fmla="*/ 0 w 66"/>
                  <a:gd name="T27" fmla="*/ 4 h 41"/>
                  <a:gd name="T28" fmla="*/ 14 w 66"/>
                  <a:gd name="T29" fmla="*/ 12 h 41"/>
                  <a:gd name="T30" fmla="*/ 2 w 66"/>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41">
                    <a:moveTo>
                      <a:pt x="2" y="8"/>
                    </a:moveTo>
                    <a:cubicBezTo>
                      <a:pt x="2" y="16"/>
                      <a:pt x="12" y="14"/>
                      <a:pt x="14" y="18"/>
                    </a:cubicBezTo>
                    <a:cubicBezTo>
                      <a:pt x="24" y="26"/>
                      <a:pt x="39" y="21"/>
                      <a:pt x="42" y="35"/>
                    </a:cubicBezTo>
                    <a:cubicBezTo>
                      <a:pt x="42" y="32"/>
                      <a:pt x="42" y="32"/>
                      <a:pt x="42" y="32"/>
                    </a:cubicBezTo>
                    <a:cubicBezTo>
                      <a:pt x="45" y="30"/>
                      <a:pt x="47" y="32"/>
                      <a:pt x="50" y="31"/>
                    </a:cubicBezTo>
                    <a:cubicBezTo>
                      <a:pt x="51" y="37"/>
                      <a:pt x="54" y="34"/>
                      <a:pt x="56" y="39"/>
                    </a:cubicBezTo>
                    <a:cubicBezTo>
                      <a:pt x="61" y="39"/>
                      <a:pt x="65" y="41"/>
                      <a:pt x="66" y="36"/>
                    </a:cubicBezTo>
                    <a:cubicBezTo>
                      <a:pt x="51" y="26"/>
                      <a:pt x="51" y="26"/>
                      <a:pt x="51" y="26"/>
                    </a:cubicBezTo>
                    <a:cubicBezTo>
                      <a:pt x="53" y="27"/>
                      <a:pt x="53" y="27"/>
                      <a:pt x="53" y="27"/>
                    </a:cubicBezTo>
                    <a:cubicBezTo>
                      <a:pt x="51" y="30"/>
                      <a:pt x="51" y="30"/>
                      <a:pt x="51" y="30"/>
                    </a:cubicBezTo>
                    <a:cubicBezTo>
                      <a:pt x="49" y="27"/>
                      <a:pt x="47" y="20"/>
                      <a:pt x="43" y="22"/>
                    </a:cubicBezTo>
                    <a:cubicBezTo>
                      <a:pt x="43" y="14"/>
                      <a:pt x="35" y="19"/>
                      <a:pt x="31" y="16"/>
                    </a:cubicBezTo>
                    <a:cubicBezTo>
                      <a:pt x="29" y="15"/>
                      <a:pt x="25" y="13"/>
                      <a:pt x="22" y="12"/>
                    </a:cubicBezTo>
                    <a:cubicBezTo>
                      <a:pt x="15" y="9"/>
                      <a:pt x="8" y="0"/>
                      <a:pt x="0" y="4"/>
                    </a:cubicBezTo>
                    <a:cubicBezTo>
                      <a:pt x="4" y="8"/>
                      <a:pt x="11" y="10"/>
                      <a:pt x="14" y="12"/>
                    </a:cubicBezTo>
                    <a:cubicBezTo>
                      <a:pt x="11" y="14"/>
                      <a:pt x="5" y="10"/>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0" name="Freeform 47"/>
              <p:cNvSpPr/>
              <p:nvPr/>
            </p:nvSpPr>
            <p:spPr bwMode="auto">
              <a:xfrm>
                <a:off x="1232333" y="672148"/>
                <a:ext cx="57150" cy="41275"/>
              </a:xfrm>
              <a:custGeom>
                <a:avLst/>
                <a:gdLst>
                  <a:gd name="T0" fmla="*/ 36 w 36"/>
                  <a:gd name="T1" fmla="*/ 26 h 26"/>
                  <a:gd name="T2" fmla="*/ 0 w 36"/>
                  <a:gd name="T3" fmla="*/ 0 h 26"/>
                  <a:gd name="T4" fmla="*/ 33 w 36"/>
                  <a:gd name="T5" fmla="*/ 26 h 26"/>
                  <a:gd name="T6" fmla="*/ 36 w 36"/>
                  <a:gd name="T7" fmla="*/ 26 h 26"/>
                </a:gdLst>
                <a:ahLst/>
                <a:cxnLst>
                  <a:cxn ang="0">
                    <a:pos x="T0" y="T1"/>
                  </a:cxn>
                  <a:cxn ang="0">
                    <a:pos x="T2" y="T3"/>
                  </a:cxn>
                  <a:cxn ang="0">
                    <a:pos x="T4" y="T5"/>
                  </a:cxn>
                  <a:cxn ang="0">
                    <a:pos x="T6" y="T7"/>
                  </a:cxn>
                </a:cxnLst>
                <a:rect l="0" t="0" r="r" b="b"/>
                <a:pathLst>
                  <a:path w="36" h="26">
                    <a:moveTo>
                      <a:pt x="36" y="26"/>
                    </a:moveTo>
                    <a:lnTo>
                      <a:pt x="0" y="0"/>
                    </a:lnTo>
                    <a:lnTo>
                      <a:pt x="33" y="26"/>
                    </a:lnTo>
                    <a:lnTo>
                      <a:pt x="3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1" name="Freeform 48"/>
              <p:cNvSpPr/>
              <p:nvPr/>
            </p:nvSpPr>
            <p:spPr bwMode="auto">
              <a:xfrm>
                <a:off x="1619683" y="702310"/>
                <a:ext cx="6350" cy="11112"/>
              </a:xfrm>
              <a:custGeom>
                <a:avLst/>
                <a:gdLst>
                  <a:gd name="T0" fmla="*/ 4 w 4"/>
                  <a:gd name="T1" fmla="*/ 2 h 7"/>
                  <a:gd name="T2" fmla="*/ 0 w 4"/>
                  <a:gd name="T3" fmla="*/ 0 h 7"/>
                  <a:gd name="T4" fmla="*/ 2 w 4"/>
                  <a:gd name="T5" fmla="*/ 7 h 7"/>
                  <a:gd name="T6" fmla="*/ 4 w 4"/>
                  <a:gd name="T7" fmla="*/ 2 h 7"/>
                </a:gdLst>
                <a:ahLst/>
                <a:cxnLst>
                  <a:cxn ang="0">
                    <a:pos x="T0" y="T1"/>
                  </a:cxn>
                  <a:cxn ang="0">
                    <a:pos x="T2" y="T3"/>
                  </a:cxn>
                  <a:cxn ang="0">
                    <a:pos x="T4" y="T5"/>
                  </a:cxn>
                  <a:cxn ang="0">
                    <a:pos x="T6" y="T7"/>
                  </a:cxn>
                </a:cxnLst>
                <a:rect l="0" t="0" r="r" b="b"/>
                <a:pathLst>
                  <a:path w="4" h="7">
                    <a:moveTo>
                      <a:pt x="4" y="2"/>
                    </a:moveTo>
                    <a:lnTo>
                      <a:pt x="0" y="0"/>
                    </a:lnTo>
                    <a:lnTo>
                      <a:pt x="2" y="7"/>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2" name="Freeform 49"/>
              <p:cNvSpPr/>
              <p:nvPr/>
            </p:nvSpPr>
            <p:spPr bwMode="auto">
              <a:xfrm>
                <a:off x="1648258" y="1365885"/>
                <a:ext cx="23813" cy="36512"/>
              </a:xfrm>
              <a:custGeom>
                <a:avLst/>
                <a:gdLst>
                  <a:gd name="T0" fmla="*/ 1 w 6"/>
                  <a:gd name="T1" fmla="*/ 4 h 10"/>
                  <a:gd name="T2" fmla="*/ 0 w 6"/>
                  <a:gd name="T3" fmla="*/ 8 h 10"/>
                  <a:gd name="T4" fmla="*/ 2 w 6"/>
                  <a:gd name="T5" fmla="*/ 7 h 10"/>
                  <a:gd name="T6" fmla="*/ 6 w 6"/>
                  <a:gd name="T7" fmla="*/ 10 h 10"/>
                  <a:gd name="T8" fmla="*/ 6 w 6"/>
                  <a:gd name="T9" fmla="*/ 0 h 10"/>
                  <a:gd name="T10" fmla="*/ 4 w 6"/>
                  <a:gd name="T11" fmla="*/ 0 h 10"/>
                  <a:gd name="T12" fmla="*/ 1 w 6"/>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4"/>
                    </a:moveTo>
                    <a:cubicBezTo>
                      <a:pt x="0" y="5"/>
                      <a:pt x="0" y="6"/>
                      <a:pt x="0" y="8"/>
                    </a:cubicBezTo>
                    <a:cubicBezTo>
                      <a:pt x="1" y="8"/>
                      <a:pt x="2" y="8"/>
                      <a:pt x="2" y="7"/>
                    </a:cubicBezTo>
                    <a:cubicBezTo>
                      <a:pt x="6" y="10"/>
                      <a:pt x="6" y="10"/>
                      <a:pt x="6" y="10"/>
                    </a:cubicBezTo>
                    <a:cubicBezTo>
                      <a:pt x="6" y="7"/>
                      <a:pt x="6" y="5"/>
                      <a:pt x="6" y="0"/>
                    </a:cubicBezTo>
                    <a:cubicBezTo>
                      <a:pt x="4" y="0"/>
                      <a:pt x="4" y="0"/>
                      <a:pt x="4" y="0"/>
                    </a:cubicBezTo>
                    <a:cubicBezTo>
                      <a:pt x="2" y="2"/>
                      <a:pt x="5" y="6"/>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3" name="Freeform 50"/>
              <p:cNvSpPr/>
              <p:nvPr/>
            </p:nvSpPr>
            <p:spPr bwMode="auto">
              <a:xfrm>
                <a:off x="1295833" y="751523"/>
                <a:ext cx="376238" cy="614362"/>
              </a:xfrm>
              <a:custGeom>
                <a:avLst/>
                <a:gdLst>
                  <a:gd name="T0" fmla="*/ 39 w 100"/>
                  <a:gd name="T1" fmla="*/ 43 h 164"/>
                  <a:gd name="T2" fmla="*/ 52 w 100"/>
                  <a:gd name="T3" fmla="*/ 67 h 164"/>
                  <a:gd name="T4" fmla="*/ 61 w 100"/>
                  <a:gd name="T5" fmla="*/ 78 h 164"/>
                  <a:gd name="T6" fmla="*/ 60 w 100"/>
                  <a:gd name="T7" fmla="*/ 80 h 164"/>
                  <a:gd name="T8" fmla="*/ 80 w 100"/>
                  <a:gd name="T9" fmla="*/ 110 h 164"/>
                  <a:gd name="T10" fmla="*/ 83 w 100"/>
                  <a:gd name="T11" fmla="*/ 108 h 164"/>
                  <a:gd name="T12" fmla="*/ 84 w 100"/>
                  <a:gd name="T13" fmla="*/ 114 h 164"/>
                  <a:gd name="T14" fmla="*/ 81 w 100"/>
                  <a:gd name="T15" fmla="*/ 113 h 164"/>
                  <a:gd name="T16" fmla="*/ 81 w 100"/>
                  <a:gd name="T17" fmla="*/ 122 h 164"/>
                  <a:gd name="T18" fmla="*/ 85 w 100"/>
                  <a:gd name="T19" fmla="*/ 123 h 164"/>
                  <a:gd name="T20" fmla="*/ 91 w 100"/>
                  <a:gd name="T21" fmla="*/ 152 h 164"/>
                  <a:gd name="T22" fmla="*/ 98 w 100"/>
                  <a:gd name="T23" fmla="*/ 164 h 164"/>
                  <a:gd name="T24" fmla="*/ 99 w 100"/>
                  <a:gd name="T25" fmla="*/ 155 h 164"/>
                  <a:gd name="T26" fmla="*/ 95 w 100"/>
                  <a:gd name="T27" fmla="*/ 139 h 164"/>
                  <a:gd name="T28" fmla="*/ 75 w 100"/>
                  <a:gd name="T29" fmla="*/ 91 h 164"/>
                  <a:gd name="T30" fmla="*/ 60 w 100"/>
                  <a:gd name="T31" fmla="*/ 61 h 164"/>
                  <a:gd name="T32" fmla="*/ 54 w 100"/>
                  <a:gd name="T33" fmla="*/ 52 h 164"/>
                  <a:gd name="T34" fmla="*/ 35 w 100"/>
                  <a:gd name="T35" fmla="*/ 33 h 164"/>
                  <a:gd name="T36" fmla="*/ 23 w 100"/>
                  <a:gd name="T37" fmla="*/ 18 h 164"/>
                  <a:gd name="T38" fmla="*/ 1 w 100"/>
                  <a:gd name="T39" fmla="*/ 0 h 164"/>
                  <a:gd name="T40" fmla="*/ 1 w 100"/>
                  <a:gd name="T41" fmla="*/ 3 h 164"/>
                  <a:gd name="T42" fmla="*/ 0 w 100"/>
                  <a:gd name="T43" fmla="*/ 3 h 164"/>
                  <a:gd name="T44" fmla="*/ 0 w 100"/>
                  <a:gd name="T45" fmla="*/ 7 h 164"/>
                  <a:gd name="T46" fmla="*/ 39 w 100"/>
                  <a:gd name="T47" fmla="*/ 4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164">
                    <a:moveTo>
                      <a:pt x="39" y="43"/>
                    </a:moveTo>
                    <a:cubicBezTo>
                      <a:pt x="38" y="55"/>
                      <a:pt x="52" y="55"/>
                      <a:pt x="52" y="67"/>
                    </a:cubicBezTo>
                    <a:cubicBezTo>
                      <a:pt x="58" y="67"/>
                      <a:pt x="54" y="77"/>
                      <a:pt x="61" y="78"/>
                    </a:cubicBezTo>
                    <a:cubicBezTo>
                      <a:pt x="60" y="80"/>
                      <a:pt x="60" y="80"/>
                      <a:pt x="60" y="80"/>
                    </a:cubicBezTo>
                    <a:cubicBezTo>
                      <a:pt x="69" y="88"/>
                      <a:pt x="73" y="100"/>
                      <a:pt x="80" y="110"/>
                    </a:cubicBezTo>
                    <a:cubicBezTo>
                      <a:pt x="83" y="108"/>
                      <a:pt x="83" y="108"/>
                      <a:pt x="83" y="108"/>
                    </a:cubicBezTo>
                    <a:cubicBezTo>
                      <a:pt x="84" y="110"/>
                      <a:pt x="86" y="113"/>
                      <a:pt x="84" y="114"/>
                    </a:cubicBezTo>
                    <a:cubicBezTo>
                      <a:pt x="82" y="115"/>
                      <a:pt x="82" y="113"/>
                      <a:pt x="81" y="113"/>
                    </a:cubicBezTo>
                    <a:cubicBezTo>
                      <a:pt x="76" y="116"/>
                      <a:pt x="86" y="118"/>
                      <a:pt x="81" y="122"/>
                    </a:cubicBezTo>
                    <a:cubicBezTo>
                      <a:pt x="82" y="122"/>
                      <a:pt x="84" y="121"/>
                      <a:pt x="85" y="123"/>
                    </a:cubicBezTo>
                    <a:cubicBezTo>
                      <a:pt x="81" y="133"/>
                      <a:pt x="90" y="142"/>
                      <a:pt x="91" y="152"/>
                    </a:cubicBezTo>
                    <a:cubicBezTo>
                      <a:pt x="92" y="155"/>
                      <a:pt x="93" y="163"/>
                      <a:pt x="98" y="164"/>
                    </a:cubicBezTo>
                    <a:cubicBezTo>
                      <a:pt x="100" y="162"/>
                      <a:pt x="95" y="158"/>
                      <a:pt x="99" y="155"/>
                    </a:cubicBezTo>
                    <a:cubicBezTo>
                      <a:pt x="93" y="151"/>
                      <a:pt x="97" y="143"/>
                      <a:pt x="95" y="139"/>
                    </a:cubicBezTo>
                    <a:cubicBezTo>
                      <a:pt x="90" y="123"/>
                      <a:pt x="85" y="105"/>
                      <a:pt x="75" y="91"/>
                    </a:cubicBezTo>
                    <a:cubicBezTo>
                      <a:pt x="74" y="80"/>
                      <a:pt x="64" y="72"/>
                      <a:pt x="60" y="61"/>
                    </a:cubicBezTo>
                    <a:cubicBezTo>
                      <a:pt x="57" y="59"/>
                      <a:pt x="53" y="57"/>
                      <a:pt x="54" y="52"/>
                    </a:cubicBezTo>
                    <a:cubicBezTo>
                      <a:pt x="45" y="49"/>
                      <a:pt x="45" y="34"/>
                      <a:pt x="35" y="33"/>
                    </a:cubicBezTo>
                    <a:cubicBezTo>
                      <a:pt x="35" y="27"/>
                      <a:pt x="27" y="21"/>
                      <a:pt x="23" y="18"/>
                    </a:cubicBezTo>
                    <a:cubicBezTo>
                      <a:pt x="17" y="11"/>
                      <a:pt x="10" y="4"/>
                      <a:pt x="1" y="0"/>
                    </a:cubicBezTo>
                    <a:cubicBezTo>
                      <a:pt x="1" y="3"/>
                      <a:pt x="1" y="3"/>
                      <a:pt x="1" y="3"/>
                    </a:cubicBezTo>
                    <a:cubicBezTo>
                      <a:pt x="0" y="3"/>
                      <a:pt x="0" y="3"/>
                      <a:pt x="0" y="3"/>
                    </a:cubicBezTo>
                    <a:cubicBezTo>
                      <a:pt x="0" y="7"/>
                      <a:pt x="0" y="7"/>
                      <a:pt x="0" y="7"/>
                    </a:cubicBezTo>
                    <a:cubicBezTo>
                      <a:pt x="15" y="17"/>
                      <a:pt x="26" y="32"/>
                      <a:pt x="39"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4" name="Freeform 51"/>
              <p:cNvSpPr/>
              <p:nvPr/>
            </p:nvSpPr>
            <p:spPr bwMode="auto">
              <a:xfrm>
                <a:off x="-502805" y="856298"/>
                <a:ext cx="176213" cy="182562"/>
              </a:xfrm>
              <a:custGeom>
                <a:avLst/>
                <a:gdLst>
                  <a:gd name="T0" fmla="*/ 7 w 47"/>
                  <a:gd name="T1" fmla="*/ 49 h 49"/>
                  <a:gd name="T2" fmla="*/ 9 w 47"/>
                  <a:gd name="T3" fmla="*/ 47 h 49"/>
                  <a:gd name="T4" fmla="*/ 26 w 47"/>
                  <a:gd name="T5" fmla="*/ 22 h 49"/>
                  <a:gd name="T6" fmla="*/ 39 w 47"/>
                  <a:gd name="T7" fmla="*/ 11 h 49"/>
                  <a:gd name="T8" fmla="*/ 45 w 47"/>
                  <a:gd name="T9" fmla="*/ 4 h 49"/>
                  <a:gd name="T10" fmla="*/ 45 w 47"/>
                  <a:gd name="T11" fmla="*/ 0 h 49"/>
                  <a:gd name="T12" fmla="*/ 42 w 47"/>
                  <a:gd name="T13" fmla="*/ 3 h 49"/>
                  <a:gd name="T14" fmla="*/ 43 w 47"/>
                  <a:gd name="T15" fmla="*/ 4 h 49"/>
                  <a:gd name="T16" fmla="*/ 42 w 47"/>
                  <a:gd name="T17" fmla="*/ 6 h 49"/>
                  <a:gd name="T18" fmla="*/ 39 w 47"/>
                  <a:gd name="T19" fmla="*/ 1 h 49"/>
                  <a:gd name="T20" fmla="*/ 20 w 47"/>
                  <a:gd name="T21" fmla="*/ 23 h 49"/>
                  <a:gd name="T22" fmla="*/ 4 w 47"/>
                  <a:gd name="T23" fmla="*/ 42 h 49"/>
                  <a:gd name="T24" fmla="*/ 7 w 47"/>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9">
                    <a:moveTo>
                      <a:pt x="7" y="49"/>
                    </a:moveTo>
                    <a:cubicBezTo>
                      <a:pt x="9" y="47"/>
                      <a:pt x="9" y="47"/>
                      <a:pt x="9" y="47"/>
                    </a:cubicBezTo>
                    <a:cubicBezTo>
                      <a:pt x="14" y="38"/>
                      <a:pt x="20" y="31"/>
                      <a:pt x="26" y="22"/>
                    </a:cubicBezTo>
                    <a:cubicBezTo>
                      <a:pt x="29" y="16"/>
                      <a:pt x="34" y="16"/>
                      <a:pt x="39" y="11"/>
                    </a:cubicBezTo>
                    <a:cubicBezTo>
                      <a:pt x="39" y="8"/>
                      <a:pt x="43" y="7"/>
                      <a:pt x="45" y="4"/>
                    </a:cubicBezTo>
                    <a:cubicBezTo>
                      <a:pt x="40" y="3"/>
                      <a:pt x="47" y="0"/>
                      <a:pt x="45" y="0"/>
                    </a:cubicBezTo>
                    <a:cubicBezTo>
                      <a:pt x="42" y="3"/>
                      <a:pt x="42" y="3"/>
                      <a:pt x="42" y="3"/>
                    </a:cubicBezTo>
                    <a:cubicBezTo>
                      <a:pt x="43" y="4"/>
                      <a:pt x="43" y="4"/>
                      <a:pt x="43" y="4"/>
                    </a:cubicBezTo>
                    <a:cubicBezTo>
                      <a:pt x="43" y="5"/>
                      <a:pt x="42" y="6"/>
                      <a:pt x="42" y="6"/>
                    </a:cubicBezTo>
                    <a:cubicBezTo>
                      <a:pt x="40" y="6"/>
                      <a:pt x="38" y="2"/>
                      <a:pt x="39" y="1"/>
                    </a:cubicBezTo>
                    <a:cubicBezTo>
                      <a:pt x="33" y="8"/>
                      <a:pt x="29" y="18"/>
                      <a:pt x="20" y="23"/>
                    </a:cubicBezTo>
                    <a:cubicBezTo>
                      <a:pt x="21" y="35"/>
                      <a:pt x="7" y="33"/>
                      <a:pt x="4" y="42"/>
                    </a:cubicBezTo>
                    <a:cubicBezTo>
                      <a:pt x="0" y="46"/>
                      <a:pt x="6" y="46"/>
                      <a:pt x="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5" name="Freeform 52"/>
              <p:cNvSpPr/>
              <p:nvPr/>
            </p:nvSpPr>
            <p:spPr bwMode="auto">
              <a:xfrm>
                <a:off x="-259917" y="911860"/>
                <a:ext cx="7938" cy="7937"/>
              </a:xfrm>
              <a:custGeom>
                <a:avLst/>
                <a:gdLst>
                  <a:gd name="T0" fmla="*/ 2 w 2"/>
                  <a:gd name="T1" fmla="*/ 1 h 2"/>
                  <a:gd name="T2" fmla="*/ 0 w 2"/>
                  <a:gd name="T3" fmla="*/ 0 h 2"/>
                  <a:gd name="T4" fmla="*/ 1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1" y="0"/>
                      <a:pt x="1" y="0"/>
                      <a:pt x="0" y="0"/>
                    </a:cubicBezTo>
                    <a:cubicBezTo>
                      <a:pt x="1" y="2"/>
                      <a:pt x="1" y="2"/>
                      <a:pt x="1" y="2"/>
                    </a:cubicBezTo>
                    <a:cubicBezTo>
                      <a:pt x="1"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6" name="Freeform 53"/>
              <p:cNvSpPr/>
              <p:nvPr/>
            </p:nvSpPr>
            <p:spPr bwMode="auto">
              <a:xfrm>
                <a:off x="-353580" y="930910"/>
                <a:ext cx="68263" cy="66675"/>
              </a:xfrm>
              <a:custGeom>
                <a:avLst/>
                <a:gdLst>
                  <a:gd name="T0" fmla="*/ 17 w 18"/>
                  <a:gd name="T1" fmla="*/ 0 h 18"/>
                  <a:gd name="T2" fmla="*/ 13 w 18"/>
                  <a:gd name="T3" fmla="*/ 2 h 18"/>
                  <a:gd name="T4" fmla="*/ 1 w 18"/>
                  <a:gd name="T5" fmla="*/ 18 h 18"/>
                  <a:gd name="T6" fmla="*/ 2 w 18"/>
                  <a:gd name="T7" fmla="*/ 18 h 18"/>
                  <a:gd name="T8" fmla="*/ 17 w 18"/>
                  <a:gd name="T9" fmla="*/ 0 h 18"/>
                </a:gdLst>
                <a:ahLst/>
                <a:cxnLst>
                  <a:cxn ang="0">
                    <a:pos x="T0" y="T1"/>
                  </a:cxn>
                  <a:cxn ang="0">
                    <a:pos x="T2" y="T3"/>
                  </a:cxn>
                  <a:cxn ang="0">
                    <a:pos x="T4" y="T5"/>
                  </a:cxn>
                  <a:cxn ang="0">
                    <a:pos x="T6" y="T7"/>
                  </a:cxn>
                  <a:cxn ang="0">
                    <a:pos x="T8" y="T9"/>
                  </a:cxn>
                </a:cxnLst>
                <a:rect l="0" t="0" r="r" b="b"/>
                <a:pathLst>
                  <a:path w="18" h="18">
                    <a:moveTo>
                      <a:pt x="17" y="0"/>
                    </a:moveTo>
                    <a:cubicBezTo>
                      <a:pt x="16" y="1"/>
                      <a:pt x="15" y="4"/>
                      <a:pt x="13" y="2"/>
                    </a:cubicBezTo>
                    <a:cubicBezTo>
                      <a:pt x="11" y="9"/>
                      <a:pt x="0" y="12"/>
                      <a:pt x="1" y="18"/>
                    </a:cubicBezTo>
                    <a:cubicBezTo>
                      <a:pt x="2" y="18"/>
                      <a:pt x="2" y="18"/>
                      <a:pt x="2" y="18"/>
                    </a:cubicBezTo>
                    <a:cubicBezTo>
                      <a:pt x="3" y="9"/>
                      <a:pt x="18" y="12"/>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7" name="Freeform 54"/>
              <p:cNvSpPr/>
              <p:nvPr/>
            </p:nvSpPr>
            <p:spPr bwMode="auto">
              <a:xfrm>
                <a:off x="-386917" y="983298"/>
                <a:ext cx="14288" cy="14287"/>
              </a:xfrm>
              <a:custGeom>
                <a:avLst/>
                <a:gdLst>
                  <a:gd name="T0" fmla="*/ 3 w 4"/>
                  <a:gd name="T1" fmla="*/ 0 h 4"/>
                  <a:gd name="T2" fmla="*/ 0 w 4"/>
                  <a:gd name="T3" fmla="*/ 3 h 4"/>
                  <a:gd name="T4" fmla="*/ 3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0" y="3"/>
                      <a:pt x="0" y="3"/>
                      <a:pt x="0" y="3"/>
                    </a:cubicBezTo>
                    <a:cubicBezTo>
                      <a:pt x="3" y="4"/>
                      <a:pt x="3" y="4"/>
                      <a:pt x="3" y="4"/>
                    </a:cubicBezTo>
                    <a:cubicBezTo>
                      <a:pt x="1" y="3"/>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8" name="Freeform 55"/>
              <p:cNvSpPr/>
              <p:nvPr/>
            </p:nvSpPr>
            <p:spPr bwMode="auto">
              <a:xfrm>
                <a:off x="-375805" y="997585"/>
                <a:ext cx="3175" cy="476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59" name="Freeform 56"/>
              <p:cNvSpPr/>
              <p:nvPr/>
            </p:nvSpPr>
            <p:spPr bwMode="auto">
              <a:xfrm>
                <a:off x="-348817" y="997585"/>
                <a:ext cx="28575" cy="34925"/>
              </a:xfrm>
              <a:custGeom>
                <a:avLst/>
                <a:gdLst>
                  <a:gd name="T0" fmla="*/ 1 w 8"/>
                  <a:gd name="T1" fmla="*/ 9 h 9"/>
                  <a:gd name="T2" fmla="*/ 8 w 8"/>
                  <a:gd name="T3" fmla="*/ 0 h 9"/>
                  <a:gd name="T4" fmla="*/ 1 w 8"/>
                  <a:gd name="T5" fmla="*/ 9 h 9"/>
                </a:gdLst>
                <a:ahLst/>
                <a:cxnLst>
                  <a:cxn ang="0">
                    <a:pos x="T0" y="T1"/>
                  </a:cxn>
                  <a:cxn ang="0">
                    <a:pos x="T2" y="T3"/>
                  </a:cxn>
                  <a:cxn ang="0">
                    <a:pos x="T4" y="T5"/>
                  </a:cxn>
                </a:cxnLst>
                <a:rect l="0" t="0" r="r" b="b"/>
                <a:pathLst>
                  <a:path w="8" h="9">
                    <a:moveTo>
                      <a:pt x="1" y="9"/>
                    </a:moveTo>
                    <a:cubicBezTo>
                      <a:pt x="5" y="8"/>
                      <a:pt x="6" y="1"/>
                      <a:pt x="8" y="0"/>
                    </a:cubicBezTo>
                    <a:cubicBezTo>
                      <a:pt x="4" y="2"/>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0" name="Freeform 57"/>
              <p:cNvSpPr/>
              <p:nvPr/>
            </p:nvSpPr>
            <p:spPr bwMode="auto">
              <a:xfrm>
                <a:off x="-383742" y="1005523"/>
                <a:ext cx="15875" cy="15875"/>
              </a:xfrm>
              <a:custGeom>
                <a:avLst/>
                <a:gdLst>
                  <a:gd name="T0" fmla="*/ 0 w 4"/>
                  <a:gd name="T1" fmla="*/ 0 h 4"/>
                  <a:gd name="T2" fmla="*/ 2 w 4"/>
                  <a:gd name="T3" fmla="*/ 4 h 4"/>
                  <a:gd name="T4" fmla="*/ 4 w 4"/>
                  <a:gd name="T5" fmla="*/ 2 h 4"/>
                  <a:gd name="T6" fmla="*/ 0 w 4"/>
                  <a:gd name="T7" fmla="*/ 0 h 4"/>
                </a:gdLst>
                <a:ahLst/>
                <a:cxnLst>
                  <a:cxn ang="0">
                    <a:pos x="T0" y="T1"/>
                  </a:cxn>
                  <a:cxn ang="0">
                    <a:pos x="T2" y="T3"/>
                  </a:cxn>
                  <a:cxn ang="0">
                    <a:pos x="T4" y="T5"/>
                  </a:cxn>
                  <a:cxn ang="0">
                    <a:pos x="T6" y="T7"/>
                  </a:cxn>
                </a:cxnLst>
                <a:rect l="0" t="0" r="r" b="b"/>
                <a:pathLst>
                  <a:path w="4" h="4">
                    <a:moveTo>
                      <a:pt x="0" y="0"/>
                    </a:moveTo>
                    <a:cubicBezTo>
                      <a:pt x="2" y="4"/>
                      <a:pt x="2" y="4"/>
                      <a:pt x="2" y="4"/>
                    </a:cubicBezTo>
                    <a:cubicBezTo>
                      <a:pt x="4" y="2"/>
                      <a:pt x="4" y="2"/>
                      <a:pt x="4" y="2"/>
                    </a:cubicBezTo>
                    <a:cubicBezTo>
                      <a:pt x="3"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1" name="Freeform 58"/>
              <p:cNvSpPr/>
              <p:nvPr/>
            </p:nvSpPr>
            <p:spPr bwMode="auto">
              <a:xfrm>
                <a:off x="-386917" y="1024573"/>
                <a:ext cx="3175" cy="7937"/>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2" name="Freeform 59"/>
              <p:cNvSpPr/>
              <p:nvPr/>
            </p:nvSpPr>
            <p:spPr bwMode="auto">
              <a:xfrm>
                <a:off x="-405967" y="1032510"/>
                <a:ext cx="19050" cy="30162"/>
              </a:xfrm>
              <a:custGeom>
                <a:avLst/>
                <a:gdLst>
                  <a:gd name="T0" fmla="*/ 5 w 5"/>
                  <a:gd name="T1" fmla="*/ 0 h 8"/>
                  <a:gd name="T2" fmla="*/ 0 w 5"/>
                  <a:gd name="T3" fmla="*/ 1 h 8"/>
                  <a:gd name="T4" fmla="*/ 5 w 5"/>
                  <a:gd name="T5" fmla="*/ 0 h 8"/>
                </a:gdLst>
                <a:ahLst/>
                <a:cxnLst>
                  <a:cxn ang="0">
                    <a:pos x="T0" y="T1"/>
                  </a:cxn>
                  <a:cxn ang="0">
                    <a:pos x="T2" y="T3"/>
                  </a:cxn>
                  <a:cxn ang="0">
                    <a:pos x="T4" y="T5"/>
                  </a:cxn>
                </a:cxnLst>
                <a:rect l="0" t="0" r="r" b="b"/>
                <a:pathLst>
                  <a:path w="5" h="8">
                    <a:moveTo>
                      <a:pt x="5" y="0"/>
                    </a:moveTo>
                    <a:cubicBezTo>
                      <a:pt x="4" y="1"/>
                      <a:pt x="2" y="0"/>
                      <a:pt x="0" y="1"/>
                    </a:cubicBezTo>
                    <a:cubicBezTo>
                      <a:pt x="1" y="8"/>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3" name="Freeform 60"/>
              <p:cNvSpPr/>
              <p:nvPr/>
            </p:nvSpPr>
            <p:spPr bwMode="auto">
              <a:xfrm>
                <a:off x="-502805" y="1038860"/>
                <a:ext cx="14288" cy="7937"/>
              </a:xfrm>
              <a:custGeom>
                <a:avLst/>
                <a:gdLst>
                  <a:gd name="T0" fmla="*/ 4 w 9"/>
                  <a:gd name="T1" fmla="*/ 0 h 5"/>
                  <a:gd name="T2" fmla="*/ 0 w 9"/>
                  <a:gd name="T3" fmla="*/ 5 h 5"/>
                  <a:gd name="T4" fmla="*/ 9 w 9"/>
                  <a:gd name="T5" fmla="*/ 5 h 5"/>
                  <a:gd name="T6" fmla="*/ 4 w 9"/>
                  <a:gd name="T7" fmla="*/ 0 h 5"/>
                </a:gdLst>
                <a:ahLst/>
                <a:cxnLst>
                  <a:cxn ang="0">
                    <a:pos x="T0" y="T1"/>
                  </a:cxn>
                  <a:cxn ang="0">
                    <a:pos x="T2" y="T3"/>
                  </a:cxn>
                  <a:cxn ang="0">
                    <a:pos x="T4" y="T5"/>
                  </a:cxn>
                  <a:cxn ang="0">
                    <a:pos x="T6" y="T7"/>
                  </a:cxn>
                </a:cxnLst>
                <a:rect l="0" t="0" r="r" b="b"/>
                <a:pathLst>
                  <a:path w="9" h="5">
                    <a:moveTo>
                      <a:pt x="4" y="0"/>
                    </a:moveTo>
                    <a:lnTo>
                      <a:pt x="0" y="5"/>
                    </a:lnTo>
                    <a:lnTo>
                      <a:pt x="9" y="5"/>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4" name="Freeform 61"/>
              <p:cNvSpPr/>
              <p:nvPr/>
            </p:nvSpPr>
            <p:spPr bwMode="auto">
              <a:xfrm>
                <a:off x="-496455" y="1038860"/>
                <a:ext cx="109538" cy="173037"/>
              </a:xfrm>
              <a:custGeom>
                <a:avLst/>
                <a:gdLst>
                  <a:gd name="T0" fmla="*/ 19 w 29"/>
                  <a:gd name="T1" fmla="*/ 13 h 46"/>
                  <a:gd name="T2" fmla="*/ 22 w 29"/>
                  <a:gd name="T3" fmla="*/ 11 h 46"/>
                  <a:gd name="T4" fmla="*/ 24 w 29"/>
                  <a:gd name="T5" fmla="*/ 4 h 46"/>
                  <a:gd name="T6" fmla="*/ 21 w 29"/>
                  <a:gd name="T7" fmla="*/ 7 h 46"/>
                  <a:gd name="T8" fmla="*/ 19 w 29"/>
                  <a:gd name="T9" fmla="*/ 0 h 46"/>
                  <a:gd name="T10" fmla="*/ 18 w 29"/>
                  <a:gd name="T11" fmla="*/ 1 h 46"/>
                  <a:gd name="T12" fmla="*/ 9 w 29"/>
                  <a:gd name="T13" fmla="*/ 14 h 46"/>
                  <a:gd name="T14" fmla="*/ 3 w 29"/>
                  <a:gd name="T15" fmla="*/ 30 h 46"/>
                  <a:gd name="T16" fmla="*/ 5 w 29"/>
                  <a:gd name="T17" fmla="*/ 36 h 46"/>
                  <a:gd name="T18" fmla="*/ 9 w 29"/>
                  <a:gd name="T19" fmla="*/ 31 h 46"/>
                  <a:gd name="T20" fmla="*/ 5 w 29"/>
                  <a:gd name="T21" fmla="*/ 46 h 46"/>
                  <a:gd name="T22" fmla="*/ 17 w 29"/>
                  <a:gd name="T23" fmla="*/ 27 h 46"/>
                  <a:gd name="T24" fmla="*/ 19 w 29"/>
                  <a:gd name="T25" fmla="*/ 28 h 46"/>
                  <a:gd name="T26" fmla="*/ 19 w 29"/>
                  <a:gd name="T27"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6">
                    <a:moveTo>
                      <a:pt x="19" y="13"/>
                    </a:moveTo>
                    <a:cubicBezTo>
                      <a:pt x="22" y="11"/>
                      <a:pt x="22" y="11"/>
                      <a:pt x="22" y="11"/>
                    </a:cubicBezTo>
                    <a:cubicBezTo>
                      <a:pt x="19" y="8"/>
                      <a:pt x="25" y="7"/>
                      <a:pt x="24" y="4"/>
                    </a:cubicBezTo>
                    <a:cubicBezTo>
                      <a:pt x="21" y="7"/>
                      <a:pt x="21" y="7"/>
                      <a:pt x="21" y="7"/>
                    </a:cubicBezTo>
                    <a:cubicBezTo>
                      <a:pt x="18" y="6"/>
                      <a:pt x="20" y="0"/>
                      <a:pt x="19" y="0"/>
                    </a:cubicBezTo>
                    <a:cubicBezTo>
                      <a:pt x="18" y="1"/>
                      <a:pt x="18" y="1"/>
                      <a:pt x="18" y="1"/>
                    </a:cubicBezTo>
                    <a:cubicBezTo>
                      <a:pt x="15" y="5"/>
                      <a:pt x="15" y="14"/>
                      <a:pt x="9" y="14"/>
                    </a:cubicBezTo>
                    <a:cubicBezTo>
                      <a:pt x="10" y="20"/>
                      <a:pt x="5" y="27"/>
                      <a:pt x="3" y="30"/>
                    </a:cubicBezTo>
                    <a:cubicBezTo>
                      <a:pt x="3" y="31"/>
                      <a:pt x="0" y="37"/>
                      <a:pt x="5" y="36"/>
                    </a:cubicBezTo>
                    <a:cubicBezTo>
                      <a:pt x="7" y="35"/>
                      <a:pt x="5" y="30"/>
                      <a:pt x="9" y="31"/>
                    </a:cubicBezTo>
                    <a:cubicBezTo>
                      <a:pt x="11" y="36"/>
                      <a:pt x="7" y="41"/>
                      <a:pt x="5" y="46"/>
                    </a:cubicBezTo>
                    <a:cubicBezTo>
                      <a:pt x="10" y="40"/>
                      <a:pt x="15" y="34"/>
                      <a:pt x="17" y="27"/>
                    </a:cubicBezTo>
                    <a:cubicBezTo>
                      <a:pt x="19" y="28"/>
                      <a:pt x="19" y="28"/>
                      <a:pt x="19" y="28"/>
                    </a:cubicBezTo>
                    <a:cubicBezTo>
                      <a:pt x="15" y="21"/>
                      <a:pt x="29" y="18"/>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5" name="Freeform 62"/>
              <p:cNvSpPr/>
              <p:nvPr/>
            </p:nvSpPr>
            <p:spPr bwMode="auto">
              <a:xfrm>
                <a:off x="-548842" y="1049973"/>
                <a:ext cx="57150" cy="71437"/>
              </a:xfrm>
              <a:custGeom>
                <a:avLst/>
                <a:gdLst>
                  <a:gd name="T0" fmla="*/ 4 w 15"/>
                  <a:gd name="T1" fmla="*/ 19 h 19"/>
                  <a:gd name="T2" fmla="*/ 10 w 15"/>
                  <a:gd name="T3" fmla="*/ 0 h 19"/>
                  <a:gd name="T4" fmla="*/ 7 w 15"/>
                  <a:gd name="T5" fmla="*/ 10 h 19"/>
                  <a:gd name="T6" fmla="*/ 6 w 15"/>
                  <a:gd name="T7" fmla="*/ 10 h 19"/>
                  <a:gd name="T8" fmla="*/ 0 w 15"/>
                  <a:gd name="T9" fmla="*/ 16 h 19"/>
                  <a:gd name="T10" fmla="*/ 0 w 15"/>
                  <a:gd name="T11" fmla="*/ 16 h 19"/>
                  <a:gd name="T12" fmla="*/ 4 w 15"/>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 h="19">
                    <a:moveTo>
                      <a:pt x="4" y="19"/>
                    </a:moveTo>
                    <a:cubicBezTo>
                      <a:pt x="6" y="11"/>
                      <a:pt x="15" y="7"/>
                      <a:pt x="10" y="0"/>
                    </a:cubicBezTo>
                    <a:cubicBezTo>
                      <a:pt x="7" y="5"/>
                      <a:pt x="9" y="5"/>
                      <a:pt x="7" y="10"/>
                    </a:cubicBezTo>
                    <a:cubicBezTo>
                      <a:pt x="6" y="10"/>
                      <a:pt x="6" y="10"/>
                      <a:pt x="6" y="10"/>
                    </a:cubicBezTo>
                    <a:cubicBezTo>
                      <a:pt x="4" y="12"/>
                      <a:pt x="0" y="12"/>
                      <a:pt x="0" y="16"/>
                    </a:cubicBezTo>
                    <a:cubicBezTo>
                      <a:pt x="0" y="16"/>
                      <a:pt x="0" y="16"/>
                      <a:pt x="0" y="16"/>
                    </a:cubicBezTo>
                    <a:lnTo>
                      <a:pt x="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6" name="Freeform 63"/>
              <p:cNvSpPr/>
              <p:nvPr/>
            </p:nvSpPr>
            <p:spPr bwMode="auto">
              <a:xfrm>
                <a:off x="-417080" y="1054735"/>
                <a:ext cx="49213" cy="41275"/>
              </a:xfrm>
              <a:custGeom>
                <a:avLst/>
                <a:gdLst>
                  <a:gd name="T0" fmla="*/ 3 w 13"/>
                  <a:gd name="T1" fmla="*/ 11 h 11"/>
                  <a:gd name="T2" fmla="*/ 13 w 13"/>
                  <a:gd name="T3" fmla="*/ 4 h 11"/>
                  <a:gd name="T4" fmla="*/ 11 w 13"/>
                  <a:gd name="T5" fmla="*/ 6 h 11"/>
                  <a:gd name="T6" fmla="*/ 8 w 13"/>
                  <a:gd name="T7" fmla="*/ 4 h 11"/>
                  <a:gd name="T8" fmla="*/ 11 w 13"/>
                  <a:gd name="T9" fmla="*/ 3 h 11"/>
                  <a:gd name="T10" fmla="*/ 11 w 13"/>
                  <a:gd name="T11" fmla="*/ 0 h 11"/>
                  <a:gd name="T12" fmla="*/ 9 w 13"/>
                  <a:gd name="T13" fmla="*/ 0 h 11"/>
                  <a:gd name="T14" fmla="*/ 3 w 13"/>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3" y="11"/>
                    </a:moveTo>
                    <a:cubicBezTo>
                      <a:pt x="5" y="6"/>
                      <a:pt x="13" y="9"/>
                      <a:pt x="13" y="4"/>
                    </a:cubicBezTo>
                    <a:cubicBezTo>
                      <a:pt x="11" y="6"/>
                      <a:pt x="11" y="6"/>
                      <a:pt x="11" y="6"/>
                    </a:cubicBezTo>
                    <a:cubicBezTo>
                      <a:pt x="10" y="6"/>
                      <a:pt x="9" y="5"/>
                      <a:pt x="8" y="4"/>
                    </a:cubicBezTo>
                    <a:cubicBezTo>
                      <a:pt x="9" y="4"/>
                      <a:pt x="10" y="2"/>
                      <a:pt x="11" y="3"/>
                    </a:cubicBezTo>
                    <a:cubicBezTo>
                      <a:pt x="11" y="0"/>
                      <a:pt x="11" y="0"/>
                      <a:pt x="11" y="0"/>
                    </a:cubicBezTo>
                    <a:cubicBezTo>
                      <a:pt x="9" y="0"/>
                      <a:pt x="9" y="0"/>
                      <a:pt x="9" y="0"/>
                    </a:cubicBezTo>
                    <a:cubicBezTo>
                      <a:pt x="8" y="5"/>
                      <a:pt x="0" y="6"/>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7" name="Freeform 64"/>
              <p:cNvSpPr/>
              <p:nvPr/>
            </p:nvSpPr>
            <p:spPr bwMode="auto">
              <a:xfrm>
                <a:off x="-431367" y="1110298"/>
                <a:ext cx="96838" cy="139700"/>
              </a:xfrm>
              <a:custGeom>
                <a:avLst/>
                <a:gdLst>
                  <a:gd name="T0" fmla="*/ 25 w 26"/>
                  <a:gd name="T1" fmla="*/ 0 h 37"/>
                  <a:gd name="T2" fmla="*/ 13 w 26"/>
                  <a:gd name="T3" fmla="*/ 16 h 37"/>
                  <a:gd name="T4" fmla="*/ 12 w 26"/>
                  <a:gd name="T5" fmla="*/ 12 h 37"/>
                  <a:gd name="T6" fmla="*/ 5 w 26"/>
                  <a:gd name="T7" fmla="*/ 28 h 37"/>
                  <a:gd name="T8" fmla="*/ 4 w 26"/>
                  <a:gd name="T9" fmla="*/ 27 h 37"/>
                  <a:gd name="T10" fmla="*/ 2 w 26"/>
                  <a:gd name="T11" fmla="*/ 37 h 37"/>
                  <a:gd name="T12" fmla="*/ 7 w 26"/>
                  <a:gd name="T13" fmla="*/ 34 h 37"/>
                  <a:gd name="T14" fmla="*/ 9 w 26"/>
                  <a:gd name="T15" fmla="*/ 34 h 37"/>
                  <a:gd name="T16" fmla="*/ 8 w 26"/>
                  <a:gd name="T17" fmla="*/ 30 h 37"/>
                  <a:gd name="T18" fmla="*/ 17 w 26"/>
                  <a:gd name="T19" fmla="*/ 18 h 37"/>
                  <a:gd name="T20" fmla="*/ 16 w 26"/>
                  <a:gd name="T21" fmla="*/ 14 h 37"/>
                  <a:gd name="T22" fmla="*/ 18 w 26"/>
                  <a:gd name="T23" fmla="*/ 15 h 37"/>
                  <a:gd name="T24" fmla="*/ 25 w 26"/>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7">
                    <a:moveTo>
                      <a:pt x="25" y="0"/>
                    </a:moveTo>
                    <a:cubicBezTo>
                      <a:pt x="18" y="6"/>
                      <a:pt x="19" y="10"/>
                      <a:pt x="13" y="16"/>
                    </a:cubicBezTo>
                    <a:cubicBezTo>
                      <a:pt x="12" y="12"/>
                      <a:pt x="12" y="12"/>
                      <a:pt x="12" y="12"/>
                    </a:cubicBezTo>
                    <a:cubicBezTo>
                      <a:pt x="7" y="16"/>
                      <a:pt x="9" y="23"/>
                      <a:pt x="5" y="28"/>
                    </a:cubicBezTo>
                    <a:cubicBezTo>
                      <a:pt x="4" y="27"/>
                      <a:pt x="4" y="27"/>
                      <a:pt x="4" y="27"/>
                    </a:cubicBezTo>
                    <a:cubicBezTo>
                      <a:pt x="0" y="29"/>
                      <a:pt x="4" y="35"/>
                      <a:pt x="2" y="37"/>
                    </a:cubicBezTo>
                    <a:cubicBezTo>
                      <a:pt x="7" y="37"/>
                      <a:pt x="3" y="36"/>
                      <a:pt x="7" y="34"/>
                    </a:cubicBezTo>
                    <a:cubicBezTo>
                      <a:pt x="7" y="35"/>
                      <a:pt x="8" y="34"/>
                      <a:pt x="9" y="34"/>
                    </a:cubicBezTo>
                    <a:cubicBezTo>
                      <a:pt x="10" y="33"/>
                      <a:pt x="10" y="31"/>
                      <a:pt x="8" y="30"/>
                    </a:cubicBezTo>
                    <a:cubicBezTo>
                      <a:pt x="13" y="30"/>
                      <a:pt x="14" y="22"/>
                      <a:pt x="17" y="18"/>
                    </a:cubicBezTo>
                    <a:cubicBezTo>
                      <a:pt x="14" y="17"/>
                      <a:pt x="16" y="16"/>
                      <a:pt x="16" y="14"/>
                    </a:cubicBezTo>
                    <a:cubicBezTo>
                      <a:pt x="18" y="15"/>
                      <a:pt x="18" y="15"/>
                      <a:pt x="18" y="15"/>
                    </a:cubicBezTo>
                    <a:cubicBezTo>
                      <a:pt x="21" y="10"/>
                      <a:pt x="26" y="5"/>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8" name="Freeform 65"/>
              <p:cNvSpPr/>
              <p:nvPr/>
            </p:nvSpPr>
            <p:spPr bwMode="auto">
              <a:xfrm>
                <a:off x="1622858" y="1110298"/>
                <a:ext cx="11113" cy="19050"/>
              </a:xfrm>
              <a:custGeom>
                <a:avLst/>
                <a:gdLst>
                  <a:gd name="T0" fmla="*/ 5 w 7"/>
                  <a:gd name="T1" fmla="*/ 12 h 12"/>
                  <a:gd name="T2" fmla="*/ 7 w 7"/>
                  <a:gd name="T3" fmla="*/ 5 h 12"/>
                  <a:gd name="T4" fmla="*/ 0 w 7"/>
                  <a:gd name="T5" fmla="*/ 0 h 12"/>
                  <a:gd name="T6" fmla="*/ 5 w 7"/>
                  <a:gd name="T7" fmla="*/ 12 h 12"/>
                </a:gdLst>
                <a:ahLst/>
                <a:cxnLst>
                  <a:cxn ang="0">
                    <a:pos x="T0" y="T1"/>
                  </a:cxn>
                  <a:cxn ang="0">
                    <a:pos x="T2" y="T3"/>
                  </a:cxn>
                  <a:cxn ang="0">
                    <a:pos x="T4" y="T5"/>
                  </a:cxn>
                  <a:cxn ang="0">
                    <a:pos x="T6" y="T7"/>
                  </a:cxn>
                </a:cxnLst>
                <a:rect l="0" t="0" r="r" b="b"/>
                <a:pathLst>
                  <a:path w="7" h="12">
                    <a:moveTo>
                      <a:pt x="5" y="12"/>
                    </a:moveTo>
                    <a:lnTo>
                      <a:pt x="7" y="5"/>
                    </a:lnTo>
                    <a:lnTo>
                      <a:pt x="0" y="0"/>
                    </a:lnTo>
                    <a:lnTo>
                      <a:pt x="5"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69" name="Freeform 66"/>
              <p:cNvSpPr/>
              <p:nvPr/>
            </p:nvSpPr>
            <p:spPr bwMode="auto">
              <a:xfrm>
                <a:off x="-563130" y="1121410"/>
                <a:ext cx="11113" cy="4762"/>
              </a:xfrm>
              <a:custGeom>
                <a:avLst/>
                <a:gdLst>
                  <a:gd name="T0" fmla="*/ 0 w 3"/>
                  <a:gd name="T1" fmla="*/ 1 h 1"/>
                  <a:gd name="T2" fmla="*/ 2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cubicBezTo>
                      <a:pt x="2" y="1"/>
                      <a:pt x="2" y="1"/>
                      <a:pt x="2" y="1"/>
                    </a:cubicBezTo>
                    <a:cubicBezTo>
                      <a:pt x="3" y="1"/>
                      <a:pt x="3" y="0"/>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0" name="Freeform 67"/>
              <p:cNvSpPr/>
              <p:nvPr/>
            </p:nvSpPr>
            <p:spPr bwMode="auto">
              <a:xfrm>
                <a:off x="-555192" y="1126173"/>
                <a:ext cx="3175" cy="317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1" name="Freeform 68"/>
              <p:cNvSpPr/>
              <p:nvPr/>
            </p:nvSpPr>
            <p:spPr bwMode="auto">
              <a:xfrm>
                <a:off x="-683780" y="1129348"/>
                <a:ext cx="128588" cy="817562"/>
              </a:xfrm>
              <a:custGeom>
                <a:avLst/>
                <a:gdLst>
                  <a:gd name="T0" fmla="*/ 21 w 34"/>
                  <a:gd name="T1" fmla="*/ 215 h 218"/>
                  <a:gd name="T2" fmla="*/ 13 w 34"/>
                  <a:gd name="T3" fmla="*/ 175 h 218"/>
                  <a:gd name="T4" fmla="*/ 10 w 34"/>
                  <a:gd name="T5" fmla="*/ 151 h 218"/>
                  <a:gd name="T6" fmla="*/ 9 w 34"/>
                  <a:gd name="T7" fmla="*/ 151 h 218"/>
                  <a:gd name="T8" fmla="*/ 11 w 34"/>
                  <a:gd name="T9" fmla="*/ 73 h 218"/>
                  <a:gd name="T10" fmla="*/ 13 w 34"/>
                  <a:gd name="T11" fmla="*/ 61 h 218"/>
                  <a:gd name="T12" fmla="*/ 16 w 34"/>
                  <a:gd name="T13" fmla="*/ 46 h 218"/>
                  <a:gd name="T14" fmla="*/ 31 w 34"/>
                  <a:gd name="T15" fmla="*/ 14 h 218"/>
                  <a:gd name="T16" fmla="*/ 34 w 34"/>
                  <a:gd name="T17" fmla="*/ 0 h 218"/>
                  <a:gd name="T18" fmla="*/ 24 w 34"/>
                  <a:gd name="T19" fmla="*/ 22 h 218"/>
                  <a:gd name="T20" fmla="*/ 22 w 34"/>
                  <a:gd name="T21" fmla="*/ 27 h 218"/>
                  <a:gd name="T22" fmla="*/ 18 w 34"/>
                  <a:gd name="T23" fmla="*/ 38 h 218"/>
                  <a:gd name="T24" fmla="*/ 11 w 34"/>
                  <a:gd name="T25" fmla="*/ 50 h 218"/>
                  <a:gd name="T26" fmla="*/ 7 w 34"/>
                  <a:gd name="T27" fmla="*/ 79 h 218"/>
                  <a:gd name="T28" fmla="*/ 3 w 34"/>
                  <a:gd name="T29" fmla="*/ 87 h 218"/>
                  <a:gd name="T30" fmla="*/ 0 w 34"/>
                  <a:gd name="T31" fmla="*/ 129 h 218"/>
                  <a:gd name="T32" fmla="*/ 4 w 34"/>
                  <a:gd name="T33" fmla="*/ 155 h 218"/>
                  <a:gd name="T34" fmla="*/ 0 w 34"/>
                  <a:gd name="T35" fmla="*/ 149 h 218"/>
                  <a:gd name="T36" fmla="*/ 4 w 34"/>
                  <a:gd name="T37" fmla="*/ 166 h 218"/>
                  <a:gd name="T38" fmla="*/ 4 w 34"/>
                  <a:gd name="T39" fmla="*/ 176 h 218"/>
                  <a:gd name="T40" fmla="*/ 8 w 34"/>
                  <a:gd name="T41" fmla="*/ 203 h 218"/>
                  <a:gd name="T42" fmla="*/ 11 w 34"/>
                  <a:gd name="T43" fmla="*/ 213 h 218"/>
                  <a:gd name="T44" fmla="*/ 21 w 34"/>
                  <a:gd name="T45" fmla="*/ 21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218">
                    <a:moveTo>
                      <a:pt x="21" y="215"/>
                    </a:moveTo>
                    <a:cubicBezTo>
                      <a:pt x="17" y="202"/>
                      <a:pt x="13" y="189"/>
                      <a:pt x="13" y="175"/>
                    </a:cubicBezTo>
                    <a:cubicBezTo>
                      <a:pt x="11" y="168"/>
                      <a:pt x="10" y="158"/>
                      <a:pt x="10" y="151"/>
                    </a:cubicBezTo>
                    <a:cubicBezTo>
                      <a:pt x="9" y="151"/>
                      <a:pt x="9" y="151"/>
                      <a:pt x="9" y="151"/>
                    </a:cubicBezTo>
                    <a:cubicBezTo>
                      <a:pt x="7" y="124"/>
                      <a:pt x="9" y="97"/>
                      <a:pt x="11" y="73"/>
                    </a:cubicBezTo>
                    <a:cubicBezTo>
                      <a:pt x="15" y="70"/>
                      <a:pt x="11" y="64"/>
                      <a:pt x="13" y="61"/>
                    </a:cubicBezTo>
                    <a:cubicBezTo>
                      <a:pt x="13" y="56"/>
                      <a:pt x="17" y="51"/>
                      <a:pt x="16" y="46"/>
                    </a:cubicBezTo>
                    <a:cubicBezTo>
                      <a:pt x="21" y="36"/>
                      <a:pt x="23" y="20"/>
                      <a:pt x="31" y="14"/>
                    </a:cubicBezTo>
                    <a:cubicBezTo>
                      <a:pt x="31" y="11"/>
                      <a:pt x="33" y="5"/>
                      <a:pt x="34" y="0"/>
                    </a:cubicBezTo>
                    <a:cubicBezTo>
                      <a:pt x="28" y="6"/>
                      <a:pt x="26" y="14"/>
                      <a:pt x="24" y="22"/>
                    </a:cubicBezTo>
                    <a:cubicBezTo>
                      <a:pt x="22" y="23"/>
                      <a:pt x="20" y="25"/>
                      <a:pt x="22" y="27"/>
                    </a:cubicBezTo>
                    <a:cubicBezTo>
                      <a:pt x="18" y="29"/>
                      <a:pt x="19" y="35"/>
                      <a:pt x="18" y="38"/>
                    </a:cubicBezTo>
                    <a:cubicBezTo>
                      <a:pt x="15" y="43"/>
                      <a:pt x="13" y="45"/>
                      <a:pt x="11" y="50"/>
                    </a:cubicBezTo>
                    <a:cubicBezTo>
                      <a:pt x="11" y="61"/>
                      <a:pt x="5" y="68"/>
                      <a:pt x="7" y="79"/>
                    </a:cubicBezTo>
                    <a:cubicBezTo>
                      <a:pt x="2" y="82"/>
                      <a:pt x="6" y="84"/>
                      <a:pt x="3" y="87"/>
                    </a:cubicBezTo>
                    <a:cubicBezTo>
                      <a:pt x="4" y="99"/>
                      <a:pt x="2" y="116"/>
                      <a:pt x="0" y="129"/>
                    </a:cubicBezTo>
                    <a:cubicBezTo>
                      <a:pt x="7" y="136"/>
                      <a:pt x="1" y="147"/>
                      <a:pt x="4" y="155"/>
                    </a:cubicBezTo>
                    <a:cubicBezTo>
                      <a:pt x="0" y="149"/>
                      <a:pt x="0" y="149"/>
                      <a:pt x="0" y="149"/>
                    </a:cubicBezTo>
                    <a:cubicBezTo>
                      <a:pt x="4" y="166"/>
                      <a:pt x="4" y="166"/>
                      <a:pt x="4" y="166"/>
                    </a:cubicBezTo>
                    <a:cubicBezTo>
                      <a:pt x="8" y="169"/>
                      <a:pt x="3" y="173"/>
                      <a:pt x="4" y="176"/>
                    </a:cubicBezTo>
                    <a:cubicBezTo>
                      <a:pt x="3" y="187"/>
                      <a:pt x="13" y="194"/>
                      <a:pt x="8" y="203"/>
                    </a:cubicBezTo>
                    <a:cubicBezTo>
                      <a:pt x="10" y="206"/>
                      <a:pt x="10" y="210"/>
                      <a:pt x="11" y="213"/>
                    </a:cubicBezTo>
                    <a:cubicBezTo>
                      <a:pt x="15" y="213"/>
                      <a:pt x="18" y="218"/>
                      <a:pt x="21" y="2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2" name="Freeform 69"/>
              <p:cNvSpPr/>
              <p:nvPr/>
            </p:nvSpPr>
            <p:spPr bwMode="auto">
              <a:xfrm>
                <a:off x="-348817" y="1129348"/>
                <a:ext cx="25400" cy="68262"/>
              </a:xfrm>
              <a:custGeom>
                <a:avLst/>
                <a:gdLst>
                  <a:gd name="T0" fmla="*/ 7 w 7"/>
                  <a:gd name="T1" fmla="*/ 1 h 18"/>
                  <a:gd name="T2" fmla="*/ 5 w 7"/>
                  <a:gd name="T3" fmla="*/ 0 h 18"/>
                  <a:gd name="T4" fmla="*/ 2 w 7"/>
                  <a:gd name="T5" fmla="*/ 18 h 18"/>
                  <a:gd name="T6" fmla="*/ 7 w 7"/>
                  <a:gd name="T7" fmla="*/ 1 h 18"/>
                </a:gdLst>
                <a:ahLst/>
                <a:cxnLst>
                  <a:cxn ang="0">
                    <a:pos x="T0" y="T1"/>
                  </a:cxn>
                  <a:cxn ang="0">
                    <a:pos x="T2" y="T3"/>
                  </a:cxn>
                  <a:cxn ang="0">
                    <a:pos x="T4" y="T5"/>
                  </a:cxn>
                  <a:cxn ang="0">
                    <a:pos x="T6" y="T7"/>
                  </a:cxn>
                </a:cxnLst>
                <a:rect l="0" t="0" r="r" b="b"/>
                <a:pathLst>
                  <a:path w="7" h="18">
                    <a:moveTo>
                      <a:pt x="7" y="1"/>
                    </a:moveTo>
                    <a:cubicBezTo>
                      <a:pt x="5" y="0"/>
                      <a:pt x="5" y="0"/>
                      <a:pt x="5" y="0"/>
                    </a:cubicBezTo>
                    <a:cubicBezTo>
                      <a:pt x="0" y="5"/>
                      <a:pt x="1" y="12"/>
                      <a:pt x="2" y="18"/>
                    </a:cubicBezTo>
                    <a:cubicBezTo>
                      <a:pt x="6" y="14"/>
                      <a:pt x="4" y="7"/>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3" name="Freeform 70"/>
              <p:cNvSpPr/>
              <p:nvPr/>
            </p:nvSpPr>
            <p:spPr bwMode="auto">
              <a:xfrm>
                <a:off x="-626630" y="1159510"/>
                <a:ext cx="142875" cy="839787"/>
              </a:xfrm>
              <a:custGeom>
                <a:avLst/>
                <a:gdLst>
                  <a:gd name="T0" fmla="*/ 34 w 38"/>
                  <a:gd name="T1" fmla="*/ 224 h 224"/>
                  <a:gd name="T2" fmla="*/ 36 w 38"/>
                  <a:gd name="T3" fmla="*/ 219 h 224"/>
                  <a:gd name="T4" fmla="*/ 34 w 38"/>
                  <a:gd name="T5" fmla="*/ 221 h 224"/>
                  <a:gd name="T6" fmla="*/ 28 w 38"/>
                  <a:gd name="T7" fmla="*/ 210 h 224"/>
                  <a:gd name="T8" fmla="*/ 30 w 38"/>
                  <a:gd name="T9" fmla="*/ 201 h 224"/>
                  <a:gd name="T10" fmla="*/ 29 w 38"/>
                  <a:gd name="T11" fmla="*/ 201 h 224"/>
                  <a:gd name="T12" fmla="*/ 26 w 38"/>
                  <a:gd name="T13" fmla="*/ 196 h 224"/>
                  <a:gd name="T14" fmla="*/ 26 w 38"/>
                  <a:gd name="T15" fmla="*/ 180 h 224"/>
                  <a:gd name="T16" fmla="*/ 17 w 38"/>
                  <a:gd name="T17" fmla="*/ 176 h 224"/>
                  <a:gd name="T18" fmla="*/ 21 w 38"/>
                  <a:gd name="T19" fmla="*/ 175 h 224"/>
                  <a:gd name="T20" fmla="*/ 19 w 38"/>
                  <a:gd name="T21" fmla="*/ 162 h 224"/>
                  <a:gd name="T22" fmla="*/ 16 w 38"/>
                  <a:gd name="T23" fmla="*/ 143 h 224"/>
                  <a:gd name="T24" fmla="*/ 11 w 38"/>
                  <a:gd name="T25" fmla="*/ 99 h 224"/>
                  <a:gd name="T26" fmla="*/ 12 w 38"/>
                  <a:gd name="T27" fmla="*/ 78 h 224"/>
                  <a:gd name="T28" fmla="*/ 18 w 38"/>
                  <a:gd name="T29" fmla="*/ 53 h 224"/>
                  <a:gd name="T30" fmla="*/ 25 w 38"/>
                  <a:gd name="T31" fmla="*/ 34 h 224"/>
                  <a:gd name="T32" fmla="*/ 38 w 38"/>
                  <a:gd name="T33" fmla="*/ 7 h 224"/>
                  <a:gd name="T34" fmla="*/ 27 w 38"/>
                  <a:gd name="T35" fmla="*/ 17 h 224"/>
                  <a:gd name="T36" fmla="*/ 16 w 38"/>
                  <a:gd name="T37" fmla="*/ 40 h 224"/>
                  <a:gd name="T38" fmla="*/ 20 w 38"/>
                  <a:gd name="T39" fmla="*/ 42 h 224"/>
                  <a:gd name="T40" fmla="*/ 19 w 38"/>
                  <a:gd name="T41" fmla="*/ 47 h 224"/>
                  <a:gd name="T42" fmla="*/ 16 w 38"/>
                  <a:gd name="T43" fmla="*/ 42 h 224"/>
                  <a:gd name="T44" fmla="*/ 10 w 38"/>
                  <a:gd name="T45" fmla="*/ 70 h 224"/>
                  <a:gd name="T46" fmla="*/ 6 w 38"/>
                  <a:gd name="T47" fmla="*/ 104 h 224"/>
                  <a:gd name="T48" fmla="*/ 4 w 38"/>
                  <a:gd name="T49" fmla="*/ 127 h 224"/>
                  <a:gd name="T50" fmla="*/ 3 w 38"/>
                  <a:gd name="T51" fmla="*/ 133 h 224"/>
                  <a:gd name="T52" fmla="*/ 8 w 38"/>
                  <a:gd name="T53" fmla="*/ 172 h 224"/>
                  <a:gd name="T54" fmla="*/ 9 w 38"/>
                  <a:gd name="T55" fmla="*/ 170 h 224"/>
                  <a:gd name="T56" fmla="*/ 18 w 38"/>
                  <a:gd name="T57" fmla="*/ 201 h 224"/>
                  <a:gd name="T58" fmla="*/ 27 w 38"/>
                  <a:gd name="T59" fmla="*/ 202 h 224"/>
                  <a:gd name="T60" fmla="*/ 30 w 38"/>
                  <a:gd name="T61" fmla="*/ 222 h 224"/>
                  <a:gd name="T62" fmla="*/ 34 w 38"/>
                  <a:gd name="T6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224">
                    <a:moveTo>
                      <a:pt x="34" y="224"/>
                    </a:moveTo>
                    <a:cubicBezTo>
                      <a:pt x="36" y="223"/>
                      <a:pt x="34" y="220"/>
                      <a:pt x="36" y="219"/>
                    </a:cubicBezTo>
                    <a:cubicBezTo>
                      <a:pt x="34" y="221"/>
                      <a:pt x="34" y="221"/>
                      <a:pt x="34" y="221"/>
                    </a:cubicBezTo>
                    <a:cubicBezTo>
                      <a:pt x="26" y="219"/>
                      <a:pt x="36" y="208"/>
                      <a:pt x="28" y="210"/>
                    </a:cubicBezTo>
                    <a:cubicBezTo>
                      <a:pt x="30" y="201"/>
                      <a:pt x="30" y="201"/>
                      <a:pt x="30" y="201"/>
                    </a:cubicBezTo>
                    <a:cubicBezTo>
                      <a:pt x="29" y="201"/>
                      <a:pt x="29" y="201"/>
                      <a:pt x="29" y="201"/>
                    </a:cubicBezTo>
                    <a:cubicBezTo>
                      <a:pt x="27" y="201"/>
                      <a:pt x="25" y="199"/>
                      <a:pt x="26" y="196"/>
                    </a:cubicBezTo>
                    <a:cubicBezTo>
                      <a:pt x="30" y="192"/>
                      <a:pt x="23" y="186"/>
                      <a:pt x="26" y="180"/>
                    </a:cubicBezTo>
                    <a:cubicBezTo>
                      <a:pt x="23" y="180"/>
                      <a:pt x="18" y="179"/>
                      <a:pt x="17" y="176"/>
                    </a:cubicBezTo>
                    <a:cubicBezTo>
                      <a:pt x="18" y="174"/>
                      <a:pt x="20" y="175"/>
                      <a:pt x="21" y="175"/>
                    </a:cubicBezTo>
                    <a:cubicBezTo>
                      <a:pt x="20" y="171"/>
                      <a:pt x="13" y="166"/>
                      <a:pt x="19" y="162"/>
                    </a:cubicBezTo>
                    <a:cubicBezTo>
                      <a:pt x="13" y="156"/>
                      <a:pt x="20" y="148"/>
                      <a:pt x="16" y="143"/>
                    </a:cubicBezTo>
                    <a:cubicBezTo>
                      <a:pt x="20" y="126"/>
                      <a:pt x="3" y="115"/>
                      <a:pt x="11" y="99"/>
                    </a:cubicBezTo>
                    <a:cubicBezTo>
                      <a:pt x="9" y="92"/>
                      <a:pt x="10" y="85"/>
                      <a:pt x="12" y="78"/>
                    </a:cubicBezTo>
                    <a:cubicBezTo>
                      <a:pt x="11" y="68"/>
                      <a:pt x="18" y="62"/>
                      <a:pt x="18" y="53"/>
                    </a:cubicBezTo>
                    <a:cubicBezTo>
                      <a:pt x="22" y="49"/>
                      <a:pt x="20" y="40"/>
                      <a:pt x="25" y="34"/>
                    </a:cubicBezTo>
                    <a:cubicBezTo>
                      <a:pt x="30" y="25"/>
                      <a:pt x="30" y="14"/>
                      <a:pt x="38" y="7"/>
                    </a:cubicBezTo>
                    <a:cubicBezTo>
                      <a:pt x="29" y="0"/>
                      <a:pt x="30" y="12"/>
                      <a:pt x="27" y="17"/>
                    </a:cubicBezTo>
                    <a:cubicBezTo>
                      <a:pt x="23" y="24"/>
                      <a:pt x="19" y="32"/>
                      <a:pt x="16" y="40"/>
                    </a:cubicBezTo>
                    <a:cubicBezTo>
                      <a:pt x="17" y="40"/>
                      <a:pt x="19" y="40"/>
                      <a:pt x="20" y="42"/>
                    </a:cubicBezTo>
                    <a:cubicBezTo>
                      <a:pt x="20" y="44"/>
                      <a:pt x="21" y="46"/>
                      <a:pt x="19" y="47"/>
                    </a:cubicBezTo>
                    <a:cubicBezTo>
                      <a:pt x="16" y="42"/>
                      <a:pt x="16" y="42"/>
                      <a:pt x="16" y="42"/>
                    </a:cubicBezTo>
                    <a:cubicBezTo>
                      <a:pt x="12" y="49"/>
                      <a:pt x="19" y="63"/>
                      <a:pt x="10" y="70"/>
                    </a:cubicBezTo>
                    <a:cubicBezTo>
                      <a:pt x="11" y="82"/>
                      <a:pt x="1" y="91"/>
                      <a:pt x="6" y="104"/>
                    </a:cubicBezTo>
                    <a:cubicBezTo>
                      <a:pt x="0" y="108"/>
                      <a:pt x="6" y="120"/>
                      <a:pt x="4" y="127"/>
                    </a:cubicBezTo>
                    <a:cubicBezTo>
                      <a:pt x="5" y="129"/>
                      <a:pt x="0" y="130"/>
                      <a:pt x="3" y="133"/>
                    </a:cubicBezTo>
                    <a:cubicBezTo>
                      <a:pt x="3" y="145"/>
                      <a:pt x="6" y="162"/>
                      <a:pt x="8" y="172"/>
                    </a:cubicBezTo>
                    <a:cubicBezTo>
                      <a:pt x="8" y="172"/>
                      <a:pt x="8" y="171"/>
                      <a:pt x="9" y="170"/>
                    </a:cubicBezTo>
                    <a:cubicBezTo>
                      <a:pt x="13" y="180"/>
                      <a:pt x="14" y="191"/>
                      <a:pt x="18" y="201"/>
                    </a:cubicBezTo>
                    <a:cubicBezTo>
                      <a:pt x="19" y="206"/>
                      <a:pt x="24" y="200"/>
                      <a:pt x="27" y="202"/>
                    </a:cubicBezTo>
                    <a:cubicBezTo>
                      <a:pt x="27" y="208"/>
                      <a:pt x="29" y="215"/>
                      <a:pt x="30" y="222"/>
                    </a:cubicBezTo>
                    <a:cubicBezTo>
                      <a:pt x="33" y="221"/>
                      <a:pt x="33" y="224"/>
                      <a:pt x="34" y="2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4" name="Freeform 71"/>
              <p:cNvSpPr/>
              <p:nvPr/>
            </p:nvSpPr>
            <p:spPr bwMode="auto">
              <a:xfrm>
                <a:off x="-383742" y="1211898"/>
                <a:ext cx="30163" cy="44450"/>
              </a:xfrm>
              <a:custGeom>
                <a:avLst/>
                <a:gdLst>
                  <a:gd name="T0" fmla="*/ 0 w 8"/>
                  <a:gd name="T1" fmla="*/ 6 h 12"/>
                  <a:gd name="T2" fmla="*/ 0 w 8"/>
                  <a:gd name="T3" fmla="*/ 7 h 12"/>
                  <a:gd name="T4" fmla="*/ 6 w 8"/>
                  <a:gd name="T5" fmla="*/ 12 h 12"/>
                  <a:gd name="T6" fmla="*/ 7 w 8"/>
                  <a:gd name="T7" fmla="*/ 1 h 12"/>
                  <a:gd name="T8" fmla="*/ 0 w 8"/>
                  <a:gd name="T9" fmla="*/ 6 h 12"/>
                </a:gdLst>
                <a:ahLst/>
                <a:cxnLst>
                  <a:cxn ang="0">
                    <a:pos x="T0" y="T1"/>
                  </a:cxn>
                  <a:cxn ang="0">
                    <a:pos x="T2" y="T3"/>
                  </a:cxn>
                  <a:cxn ang="0">
                    <a:pos x="T4" y="T5"/>
                  </a:cxn>
                  <a:cxn ang="0">
                    <a:pos x="T6" y="T7"/>
                  </a:cxn>
                  <a:cxn ang="0">
                    <a:pos x="T8" y="T9"/>
                  </a:cxn>
                </a:cxnLst>
                <a:rect l="0" t="0" r="r" b="b"/>
                <a:pathLst>
                  <a:path w="8" h="12">
                    <a:moveTo>
                      <a:pt x="0" y="6"/>
                    </a:moveTo>
                    <a:cubicBezTo>
                      <a:pt x="0" y="7"/>
                      <a:pt x="0" y="7"/>
                      <a:pt x="0" y="7"/>
                    </a:cubicBezTo>
                    <a:cubicBezTo>
                      <a:pt x="2" y="9"/>
                      <a:pt x="4" y="11"/>
                      <a:pt x="6" y="12"/>
                    </a:cubicBezTo>
                    <a:cubicBezTo>
                      <a:pt x="8" y="7"/>
                      <a:pt x="5" y="5"/>
                      <a:pt x="7" y="1"/>
                    </a:cubicBezTo>
                    <a:cubicBezTo>
                      <a:pt x="3" y="0"/>
                      <a:pt x="3" y="7"/>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5" name="Freeform 72"/>
              <p:cNvSpPr/>
              <p:nvPr/>
            </p:nvSpPr>
            <p:spPr bwMode="auto">
              <a:xfrm>
                <a:off x="1686358" y="1211898"/>
                <a:ext cx="11113" cy="26987"/>
              </a:xfrm>
              <a:custGeom>
                <a:avLst/>
                <a:gdLst>
                  <a:gd name="T0" fmla="*/ 0 w 3"/>
                  <a:gd name="T1" fmla="*/ 1 h 7"/>
                  <a:gd name="T2" fmla="*/ 3 w 3"/>
                  <a:gd name="T3" fmla="*/ 7 h 7"/>
                  <a:gd name="T4" fmla="*/ 3 w 3"/>
                  <a:gd name="T5" fmla="*/ 4 h 7"/>
                  <a:gd name="T6" fmla="*/ 0 w 3"/>
                  <a:gd name="T7" fmla="*/ 1 h 7"/>
                </a:gdLst>
                <a:ahLst/>
                <a:cxnLst>
                  <a:cxn ang="0">
                    <a:pos x="T0" y="T1"/>
                  </a:cxn>
                  <a:cxn ang="0">
                    <a:pos x="T2" y="T3"/>
                  </a:cxn>
                  <a:cxn ang="0">
                    <a:pos x="T4" y="T5"/>
                  </a:cxn>
                  <a:cxn ang="0">
                    <a:pos x="T6" y="T7"/>
                  </a:cxn>
                </a:cxnLst>
                <a:rect l="0" t="0" r="r" b="b"/>
                <a:pathLst>
                  <a:path w="3" h="7">
                    <a:moveTo>
                      <a:pt x="0" y="1"/>
                    </a:moveTo>
                    <a:cubicBezTo>
                      <a:pt x="3" y="7"/>
                      <a:pt x="3" y="7"/>
                      <a:pt x="3" y="7"/>
                    </a:cubicBezTo>
                    <a:cubicBezTo>
                      <a:pt x="3" y="4"/>
                      <a:pt x="3" y="4"/>
                      <a:pt x="3" y="4"/>
                    </a:cubicBezTo>
                    <a:cubicBezTo>
                      <a:pt x="3" y="2"/>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6" name="Freeform 73"/>
              <p:cNvSpPr/>
              <p:nvPr/>
            </p:nvSpPr>
            <p:spPr bwMode="auto">
              <a:xfrm>
                <a:off x="-507567" y="1219835"/>
                <a:ext cx="26988" cy="60325"/>
              </a:xfrm>
              <a:custGeom>
                <a:avLst/>
                <a:gdLst>
                  <a:gd name="T0" fmla="*/ 0 w 7"/>
                  <a:gd name="T1" fmla="*/ 16 h 16"/>
                  <a:gd name="T2" fmla="*/ 6 w 7"/>
                  <a:gd name="T3" fmla="*/ 0 h 16"/>
                  <a:gd name="T4" fmla="*/ 0 w 7"/>
                  <a:gd name="T5" fmla="*/ 16 h 16"/>
                </a:gdLst>
                <a:ahLst/>
                <a:cxnLst>
                  <a:cxn ang="0">
                    <a:pos x="T0" y="T1"/>
                  </a:cxn>
                  <a:cxn ang="0">
                    <a:pos x="T2" y="T3"/>
                  </a:cxn>
                  <a:cxn ang="0">
                    <a:pos x="T4" y="T5"/>
                  </a:cxn>
                </a:cxnLst>
                <a:rect l="0" t="0" r="r" b="b"/>
                <a:pathLst>
                  <a:path w="7" h="16">
                    <a:moveTo>
                      <a:pt x="0" y="16"/>
                    </a:moveTo>
                    <a:cubicBezTo>
                      <a:pt x="3" y="11"/>
                      <a:pt x="7" y="5"/>
                      <a:pt x="6" y="0"/>
                    </a:cubicBez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7" name="Freeform 74"/>
              <p:cNvSpPr/>
              <p:nvPr/>
            </p:nvSpPr>
            <p:spPr bwMode="auto">
              <a:xfrm>
                <a:off x="-398030" y="1249998"/>
                <a:ext cx="19050" cy="22225"/>
              </a:xfrm>
              <a:custGeom>
                <a:avLst/>
                <a:gdLst>
                  <a:gd name="T0" fmla="*/ 0 w 5"/>
                  <a:gd name="T1" fmla="*/ 6 h 6"/>
                  <a:gd name="T2" fmla="*/ 2 w 5"/>
                  <a:gd name="T3" fmla="*/ 6 h 6"/>
                  <a:gd name="T4" fmla="*/ 2 w 5"/>
                  <a:gd name="T5" fmla="*/ 0 h 6"/>
                  <a:gd name="T6" fmla="*/ 0 w 5"/>
                  <a:gd name="T7" fmla="*/ 6 h 6"/>
                </a:gdLst>
                <a:ahLst/>
                <a:cxnLst>
                  <a:cxn ang="0">
                    <a:pos x="T0" y="T1"/>
                  </a:cxn>
                  <a:cxn ang="0">
                    <a:pos x="T2" y="T3"/>
                  </a:cxn>
                  <a:cxn ang="0">
                    <a:pos x="T4" y="T5"/>
                  </a:cxn>
                  <a:cxn ang="0">
                    <a:pos x="T6" y="T7"/>
                  </a:cxn>
                </a:cxnLst>
                <a:rect l="0" t="0" r="r" b="b"/>
                <a:pathLst>
                  <a:path w="5" h="6">
                    <a:moveTo>
                      <a:pt x="0" y="6"/>
                    </a:moveTo>
                    <a:cubicBezTo>
                      <a:pt x="2" y="6"/>
                      <a:pt x="2" y="6"/>
                      <a:pt x="2" y="6"/>
                    </a:cubicBezTo>
                    <a:cubicBezTo>
                      <a:pt x="2" y="4"/>
                      <a:pt x="5" y="1"/>
                      <a:pt x="2" y="0"/>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8" name="Freeform 75"/>
              <p:cNvSpPr/>
              <p:nvPr/>
            </p:nvSpPr>
            <p:spPr bwMode="auto">
              <a:xfrm>
                <a:off x="1697470" y="1261110"/>
                <a:ext cx="3175" cy="6350"/>
              </a:xfrm>
              <a:custGeom>
                <a:avLst/>
                <a:gdLst>
                  <a:gd name="T0" fmla="*/ 2 w 2"/>
                  <a:gd name="T1" fmla="*/ 0 h 4"/>
                  <a:gd name="T2" fmla="*/ 0 w 2"/>
                  <a:gd name="T3" fmla="*/ 0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2"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79" name="Freeform 76"/>
              <p:cNvSpPr/>
              <p:nvPr/>
            </p:nvSpPr>
            <p:spPr bwMode="auto">
              <a:xfrm>
                <a:off x="1705408" y="1283335"/>
                <a:ext cx="25400" cy="63500"/>
              </a:xfrm>
              <a:custGeom>
                <a:avLst/>
                <a:gdLst>
                  <a:gd name="T0" fmla="*/ 1 w 7"/>
                  <a:gd name="T1" fmla="*/ 5 h 17"/>
                  <a:gd name="T2" fmla="*/ 3 w 7"/>
                  <a:gd name="T3" fmla="*/ 17 h 17"/>
                  <a:gd name="T4" fmla="*/ 1 w 7"/>
                  <a:gd name="T5" fmla="*/ 0 h 17"/>
                  <a:gd name="T6" fmla="*/ 1 w 7"/>
                  <a:gd name="T7" fmla="*/ 5 h 17"/>
                </a:gdLst>
                <a:ahLst/>
                <a:cxnLst>
                  <a:cxn ang="0">
                    <a:pos x="T0" y="T1"/>
                  </a:cxn>
                  <a:cxn ang="0">
                    <a:pos x="T2" y="T3"/>
                  </a:cxn>
                  <a:cxn ang="0">
                    <a:pos x="T4" y="T5"/>
                  </a:cxn>
                  <a:cxn ang="0">
                    <a:pos x="T6" y="T7"/>
                  </a:cxn>
                </a:cxnLst>
                <a:rect l="0" t="0" r="r" b="b"/>
                <a:pathLst>
                  <a:path w="7" h="17">
                    <a:moveTo>
                      <a:pt x="1" y="5"/>
                    </a:moveTo>
                    <a:cubicBezTo>
                      <a:pt x="6" y="8"/>
                      <a:pt x="0" y="13"/>
                      <a:pt x="3" y="17"/>
                    </a:cubicBezTo>
                    <a:cubicBezTo>
                      <a:pt x="7" y="13"/>
                      <a:pt x="3" y="5"/>
                      <a:pt x="1" y="0"/>
                    </a:cubicBezTo>
                    <a:cubicBezTo>
                      <a:pt x="0" y="2"/>
                      <a:pt x="2"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0" name="Freeform 77"/>
              <p:cNvSpPr/>
              <p:nvPr/>
            </p:nvSpPr>
            <p:spPr bwMode="auto">
              <a:xfrm>
                <a:off x="-518680" y="1291273"/>
                <a:ext cx="7938" cy="11112"/>
              </a:xfrm>
              <a:custGeom>
                <a:avLst/>
                <a:gdLst>
                  <a:gd name="T0" fmla="*/ 2 w 2"/>
                  <a:gd name="T1" fmla="*/ 0 h 3"/>
                  <a:gd name="T2" fmla="*/ 0 w 2"/>
                  <a:gd name="T3" fmla="*/ 3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0"/>
                      <a:pt x="0" y="1"/>
                      <a:pt x="0" y="3"/>
                    </a:cubicBezTo>
                    <a:cubicBezTo>
                      <a:pt x="2" y="3"/>
                      <a:pt x="2" y="3"/>
                      <a:pt x="2" y="3"/>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1" name="Freeform 78"/>
              <p:cNvSpPr/>
              <p:nvPr/>
            </p:nvSpPr>
            <p:spPr bwMode="auto">
              <a:xfrm>
                <a:off x="-442480" y="1302385"/>
                <a:ext cx="14288" cy="44450"/>
              </a:xfrm>
              <a:custGeom>
                <a:avLst/>
                <a:gdLst>
                  <a:gd name="T0" fmla="*/ 4 w 4"/>
                  <a:gd name="T1" fmla="*/ 0 h 12"/>
                  <a:gd name="T2" fmla="*/ 1 w 4"/>
                  <a:gd name="T3" fmla="*/ 12 h 12"/>
                  <a:gd name="T4" fmla="*/ 4 w 4"/>
                  <a:gd name="T5" fmla="*/ 0 h 12"/>
                </a:gdLst>
                <a:ahLst/>
                <a:cxnLst>
                  <a:cxn ang="0">
                    <a:pos x="T0" y="T1"/>
                  </a:cxn>
                  <a:cxn ang="0">
                    <a:pos x="T2" y="T3"/>
                  </a:cxn>
                  <a:cxn ang="0">
                    <a:pos x="T4" y="T5"/>
                  </a:cxn>
                </a:cxnLst>
                <a:rect l="0" t="0" r="r" b="b"/>
                <a:pathLst>
                  <a:path w="4" h="12">
                    <a:moveTo>
                      <a:pt x="4" y="0"/>
                    </a:moveTo>
                    <a:cubicBezTo>
                      <a:pt x="4" y="4"/>
                      <a:pt x="0" y="8"/>
                      <a:pt x="1" y="12"/>
                    </a:cubicBezTo>
                    <a:cubicBezTo>
                      <a:pt x="3" y="8"/>
                      <a:pt x="4"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2" name="Freeform 79"/>
              <p:cNvSpPr/>
              <p:nvPr/>
            </p:nvSpPr>
            <p:spPr bwMode="auto">
              <a:xfrm>
                <a:off x="-469467" y="1302385"/>
                <a:ext cx="30163" cy="36512"/>
              </a:xfrm>
              <a:custGeom>
                <a:avLst/>
                <a:gdLst>
                  <a:gd name="T0" fmla="*/ 3 w 8"/>
                  <a:gd name="T1" fmla="*/ 6 h 10"/>
                  <a:gd name="T2" fmla="*/ 0 w 8"/>
                  <a:gd name="T3" fmla="*/ 4 h 10"/>
                  <a:gd name="T4" fmla="*/ 3 w 8"/>
                  <a:gd name="T5" fmla="*/ 10 h 10"/>
                  <a:gd name="T6" fmla="*/ 6 w 8"/>
                  <a:gd name="T7" fmla="*/ 0 h 10"/>
                  <a:gd name="T8" fmla="*/ 3 w 8"/>
                  <a:gd name="T9" fmla="*/ 6 h 10"/>
                </a:gdLst>
                <a:ahLst/>
                <a:cxnLst>
                  <a:cxn ang="0">
                    <a:pos x="T0" y="T1"/>
                  </a:cxn>
                  <a:cxn ang="0">
                    <a:pos x="T2" y="T3"/>
                  </a:cxn>
                  <a:cxn ang="0">
                    <a:pos x="T4" y="T5"/>
                  </a:cxn>
                  <a:cxn ang="0">
                    <a:pos x="T6" y="T7"/>
                  </a:cxn>
                  <a:cxn ang="0">
                    <a:pos x="T8" y="T9"/>
                  </a:cxn>
                </a:cxnLst>
                <a:rect l="0" t="0" r="r" b="b"/>
                <a:pathLst>
                  <a:path w="8" h="10">
                    <a:moveTo>
                      <a:pt x="3" y="6"/>
                    </a:moveTo>
                    <a:cubicBezTo>
                      <a:pt x="0" y="4"/>
                      <a:pt x="0" y="4"/>
                      <a:pt x="0" y="4"/>
                    </a:cubicBezTo>
                    <a:cubicBezTo>
                      <a:pt x="0" y="6"/>
                      <a:pt x="2" y="9"/>
                      <a:pt x="3" y="10"/>
                    </a:cubicBezTo>
                    <a:cubicBezTo>
                      <a:pt x="4" y="7"/>
                      <a:pt x="8" y="3"/>
                      <a:pt x="6" y="0"/>
                    </a:cubicBez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3" name="Freeform 80"/>
              <p:cNvSpPr/>
              <p:nvPr/>
            </p:nvSpPr>
            <p:spPr bwMode="auto">
              <a:xfrm>
                <a:off x="-483755" y="1350010"/>
                <a:ext cx="14288" cy="71437"/>
              </a:xfrm>
              <a:custGeom>
                <a:avLst/>
                <a:gdLst>
                  <a:gd name="T0" fmla="*/ 4 w 4"/>
                  <a:gd name="T1" fmla="*/ 0 h 19"/>
                  <a:gd name="T2" fmla="*/ 0 w 4"/>
                  <a:gd name="T3" fmla="*/ 19 h 19"/>
                  <a:gd name="T4" fmla="*/ 4 w 4"/>
                  <a:gd name="T5" fmla="*/ 0 h 19"/>
                </a:gdLst>
                <a:ahLst/>
                <a:cxnLst>
                  <a:cxn ang="0">
                    <a:pos x="T0" y="T1"/>
                  </a:cxn>
                  <a:cxn ang="0">
                    <a:pos x="T2" y="T3"/>
                  </a:cxn>
                  <a:cxn ang="0">
                    <a:pos x="T4" y="T5"/>
                  </a:cxn>
                </a:cxnLst>
                <a:rect l="0" t="0" r="r" b="b"/>
                <a:pathLst>
                  <a:path w="4" h="19">
                    <a:moveTo>
                      <a:pt x="4" y="0"/>
                    </a:moveTo>
                    <a:cubicBezTo>
                      <a:pt x="1" y="7"/>
                      <a:pt x="2" y="13"/>
                      <a:pt x="0" y="19"/>
                    </a:cubicBezTo>
                    <a:cubicBezTo>
                      <a:pt x="3" y="14"/>
                      <a:pt x="3" y="5"/>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4" name="Freeform 81"/>
              <p:cNvSpPr/>
              <p:nvPr/>
            </p:nvSpPr>
            <p:spPr bwMode="auto">
              <a:xfrm>
                <a:off x="1724458" y="1373823"/>
                <a:ext cx="6350" cy="14287"/>
              </a:xfrm>
              <a:custGeom>
                <a:avLst/>
                <a:gdLst>
                  <a:gd name="T0" fmla="*/ 2 w 2"/>
                  <a:gd name="T1" fmla="*/ 2 h 4"/>
                  <a:gd name="T2" fmla="*/ 0 w 2"/>
                  <a:gd name="T3" fmla="*/ 0 h 4"/>
                  <a:gd name="T4" fmla="*/ 1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1" y="1"/>
                      <a:pt x="0" y="0"/>
                    </a:cubicBezTo>
                    <a:cubicBezTo>
                      <a:pt x="1" y="4"/>
                      <a:pt x="1" y="4"/>
                      <a:pt x="1" y="4"/>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5" name="Freeform 82"/>
              <p:cNvSpPr/>
              <p:nvPr/>
            </p:nvSpPr>
            <p:spPr bwMode="auto">
              <a:xfrm>
                <a:off x="-390092" y="1407160"/>
                <a:ext cx="14288" cy="33337"/>
              </a:xfrm>
              <a:custGeom>
                <a:avLst/>
                <a:gdLst>
                  <a:gd name="T0" fmla="*/ 4 w 4"/>
                  <a:gd name="T1" fmla="*/ 8 h 9"/>
                  <a:gd name="T2" fmla="*/ 4 w 4"/>
                  <a:gd name="T3" fmla="*/ 0 h 9"/>
                  <a:gd name="T4" fmla="*/ 2 w 4"/>
                  <a:gd name="T5" fmla="*/ 9 h 9"/>
                  <a:gd name="T6" fmla="*/ 4 w 4"/>
                  <a:gd name="T7" fmla="*/ 8 h 9"/>
                </a:gdLst>
                <a:ahLst/>
                <a:cxnLst>
                  <a:cxn ang="0">
                    <a:pos x="T0" y="T1"/>
                  </a:cxn>
                  <a:cxn ang="0">
                    <a:pos x="T2" y="T3"/>
                  </a:cxn>
                  <a:cxn ang="0">
                    <a:pos x="T4" y="T5"/>
                  </a:cxn>
                  <a:cxn ang="0">
                    <a:pos x="T6" y="T7"/>
                  </a:cxn>
                </a:cxnLst>
                <a:rect l="0" t="0" r="r" b="b"/>
                <a:pathLst>
                  <a:path w="4" h="9">
                    <a:moveTo>
                      <a:pt x="4" y="8"/>
                    </a:moveTo>
                    <a:cubicBezTo>
                      <a:pt x="4" y="0"/>
                      <a:pt x="4" y="0"/>
                      <a:pt x="4" y="0"/>
                    </a:cubicBezTo>
                    <a:cubicBezTo>
                      <a:pt x="4" y="3"/>
                      <a:pt x="0" y="6"/>
                      <a:pt x="2" y="9"/>
                    </a:cubicBezTo>
                    <a:cubicBezTo>
                      <a:pt x="3" y="8"/>
                      <a:pt x="3"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6" name="Freeform 83"/>
              <p:cNvSpPr/>
              <p:nvPr/>
            </p:nvSpPr>
            <p:spPr bwMode="auto">
              <a:xfrm>
                <a:off x="-442480" y="1410335"/>
                <a:ext cx="11113" cy="33337"/>
              </a:xfrm>
              <a:custGeom>
                <a:avLst/>
                <a:gdLst>
                  <a:gd name="T0" fmla="*/ 0 w 7"/>
                  <a:gd name="T1" fmla="*/ 21 h 21"/>
                  <a:gd name="T2" fmla="*/ 7 w 7"/>
                  <a:gd name="T3" fmla="*/ 10 h 21"/>
                  <a:gd name="T4" fmla="*/ 2 w 7"/>
                  <a:gd name="T5" fmla="*/ 0 h 21"/>
                  <a:gd name="T6" fmla="*/ 0 w 7"/>
                  <a:gd name="T7" fmla="*/ 21 h 21"/>
                </a:gdLst>
                <a:ahLst/>
                <a:cxnLst>
                  <a:cxn ang="0">
                    <a:pos x="T0" y="T1"/>
                  </a:cxn>
                  <a:cxn ang="0">
                    <a:pos x="T2" y="T3"/>
                  </a:cxn>
                  <a:cxn ang="0">
                    <a:pos x="T4" y="T5"/>
                  </a:cxn>
                  <a:cxn ang="0">
                    <a:pos x="T6" y="T7"/>
                  </a:cxn>
                </a:cxnLst>
                <a:rect l="0" t="0" r="r" b="b"/>
                <a:pathLst>
                  <a:path w="7" h="21">
                    <a:moveTo>
                      <a:pt x="0" y="21"/>
                    </a:moveTo>
                    <a:lnTo>
                      <a:pt x="7" y="10"/>
                    </a:lnTo>
                    <a:lnTo>
                      <a:pt x="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7" name="Freeform 84"/>
              <p:cNvSpPr/>
              <p:nvPr/>
            </p:nvSpPr>
            <p:spPr bwMode="auto">
              <a:xfrm>
                <a:off x="1659370" y="1421448"/>
                <a:ext cx="7938" cy="11112"/>
              </a:xfrm>
              <a:custGeom>
                <a:avLst/>
                <a:gdLst>
                  <a:gd name="T0" fmla="*/ 0 w 2"/>
                  <a:gd name="T1" fmla="*/ 0 h 3"/>
                  <a:gd name="T2" fmla="*/ 0 w 2"/>
                  <a:gd name="T3" fmla="*/ 3 h 3"/>
                  <a:gd name="T4" fmla="*/ 1 w 2"/>
                  <a:gd name="T5" fmla="*/ 0 h 3"/>
                  <a:gd name="T6" fmla="*/ 0 w 2"/>
                  <a:gd name="T7" fmla="*/ 0 h 3"/>
                </a:gdLst>
                <a:ahLst/>
                <a:cxnLst>
                  <a:cxn ang="0">
                    <a:pos x="T0" y="T1"/>
                  </a:cxn>
                  <a:cxn ang="0">
                    <a:pos x="T2" y="T3"/>
                  </a:cxn>
                  <a:cxn ang="0">
                    <a:pos x="T4" y="T5"/>
                  </a:cxn>
                  <a:cxn ang="0">
                    <a:pos x="T6" y="T7"/>
                  </a:cxn>
                </a:cxnLst>
                <a:rect l="0" t="0" r="r" b="b"/>
                <a:pathLst>
                  <a:path w="2" h="3">
                    <a:moveTo>
                      <a:pt x="0" y="0"/>
                    </a:moveTo>
                    <a:cubicBezTo>
                      <a:pt x="0" y="3"/>
                      <a:pt x="0" y="3"/>
                      <a:pt x="0" y="3"/>
                    </a:cubicBezTo>
                    <a:cubicBezTo>
                      <a:pt x="2" y="3"/>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8" name="Freeform 85"/>
              <p:cNvSpPr/>
              <p:nvPr/>
            </p:nvSpPr>
            <p:spPr bwMode="auto">
              <a:xfrm>
                <a:off x="-502805" y="1437323"/>
                <a:ext cx="22225" cy="44450"/>
              </a:xfrm>
              <a:custGeom>
                <a:avLst/>
                <a:gdLst>
                  <a:gd name="T0" fmla="*/ 4 w 6"/>
                  <a:gd name="T1" fmla="*/ 0 h 12"/>
                  <a:gd name="T2" fmla="*/ 1 w 6"/>
                  <a:gd name="T3" fmla="*/ 4 h 12"/>
                  <a:gd name="T4" fmla="*/ 2 w 6"/>
                  <a:gd name="T5" fmla="*/ 12 h 12"/>
                  <a:gd name="T6" fmla="*/ 4 w 6"/>
                  <a:gd name="T7" fmla="*/ 0 h 12"/>
                </a:gdLst>
                <a:ahLst/>
                <a:cxnLst>
                  <a:cxn ang="0">
                    <a:pos x="T0" y="T1"/>
                  </a:cxn>
                  <a:cxn ang="0">
                    <a:pos x="T2" y="T3"/>
                  </a:cxn>
                  <a:cxn ang="0">
                    <a:pos x="T4" y="T5"/>
                  </a:cxn>
                  <a:cxn ang="0">
                    <a:pos x="T6" y="T7"/>
                  </a:cxn>
                </a:cxnLst>
                <a:rect l="0" t="0" r="r" b="b"/>
                <a:pathLst>
                  <a:path w="6" h="12">
                    <a:moveTo>
                      <a:pt x="4" y="0"/>
                    </a:moveTo>
                    <a:cubicBezTo>
                      <a:pt x="3" y="1"/>
                      <a:pt x="0" y="1"/>
                      <a:pt x="1" y="4"/>
                    </a:cubicBezTo>
                    <a:cubicBezTo>
                      <a:pt x="5" y="6"/>
                      <a:pt x="0" y="8"/>
                      <a:pt x="2" y="12"/>
                    </a:cubicBezTo>
                    <a:cubicBezTo>
                      <a:pt x="2" y="7"/>
                      <a:pt x="6"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89" name="Freeform 86"/>
              <p:cNvSpPr/>
              <p:nvPr/>
            </p:nvSpPr>
            <p:spPr bwMode="auto">
              <a:xfrm>
                <a:off x="-428192" y="1451610"/>
                <a:ext cx="3175" cy="15875"/>
              </a:xfrm>
              <a:custGeom>
                <a:avLst/>
                <a:gdLst>
                  <a:gd name="T0" fmla="*/ 0 w 1"/>
                  <a:gd name="T1" fmla="*/ 4 h 4"/>
                  <a:gd name="T2" fmla="*/ 1 w 1"/>
                  <a:gd name="T3" fmla="*/ 4 h 4"/>
                  <a:gd name="T4" fmla="*/ 1 w 1"/>
                  <a:gd name="T5" fmla="*/ 0 h 4"/>
                  <a:gd name="T6" fmla="*/ 0 w 1"/>
                  <a:gd name="T7" fmla="*/ 4 h 4"/>
                </a:gdLst>
                <a:ahLst/>
                <a:cxnLst>
                  <a:cxn ang="0">
                    <a:pos x="T0" y="T1"/>
                  </a:cxn>
                  <a:cxn ang="0">
                    <a:pos x="T2" y="T3"/>
                  </a:cxn>
                  <a:cxn ang="0">
                    <a:pos x="T4" y="T5"/>
                  </a:cxn>
                  <a:cxn ang="0">
                    <a:pos x="T6" y="T7"/>
                  </a:cxn>
                </a:cxnLst>
                <a:rect l="0" t="0" r="r" b="b"/>
                <a:pathLst>
                  <a:path w="1" h="4">
                    <a:moveTo>
                      <a:pt x="0" y="4"/>
                    </a:moveTo>
                    <a:cubicBezTo>
                      <a:pt x="1" y="4"/>
                      <a:pt x="1" y="4"/>
                      <a:pt x="1" y="4"/>
                    </a:cubicBezTo>
                    <a:cubicBezTo>
                      <a:pt x="0" y="2"/>
                      <a:pt x="1" y="1"/>
                      <a:pt x="1"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0" name="Freeform 87"/>
              <p:cNvSpPr/>
              <p:nvPr/>
            </p:nvSpPr>
            <p:spPr bwMode="auto">
              <a:xfrm>
                <a:off x="1521258" y="2119948"/>
                <a:ext cx="11113" cy="14287"/>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1"/>
                      <a:pt x="1" y="3"/>
                      <a:pt x="0" y="4"/>
                    </a:cubicBezTo>
                    <a:cubicBezTo>
                      <a:pt x="1" y="3"/>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1" name="Freeform 88"/>
              <p:cNvSpPr/>
              <p:nvPr/>
            </p:nvSpPr>
            <p:spPr bwMode="auto">
              <a:xfrm>
                <a:off x="1506970" y="2134235"/>
                <a:ext cx="14288" cy="33337"/>
              </a:xfrm>
              <a:custGeom>
                <a:avLst/>
                <a:gdLst>
                  <a:gd name="T0" fmla="*/ 1 w 4"/>
                  <a:gd name="T1" fmla="*/ 9 h 9"/>
                  <a:gd name="T2" fmla="*/ 3 w 4"/>
                  <a:gd name="T3" fmla="*/ 6 h 9"/>
                  <a:gd name="T4" fmla="*/ 4 w 4"/>
                  <a:gd name="T5" fmla="*/ 0 h 9"/>
                  <a:gd name="T6" fmla="*/ 1 w 4"/>
                  <a:gd name="T7" fmla="*/ 9 h 9"/>
                </a:gdLst>
                <a:ahLst/>
                <a:cxnLst>
                  <a:cxn ang="0">
                    <a:pos x="T0" y="T1"/>
                  </a:cxn>
                  <a:cxn ang="0">
                    <a:pos x="T2" y="T3"/>
                  </a:cxn>
                  <a:cxn ang="0">
                    <a:pos x="T4" y="T5"/>
                  </a:cxn>
                  <a:cxn ang="0">
                    <a:pos x="T6" y="T7"/>
                  </a:cxn>
                </a:cxnLst>
                <a:rect l="0" t="0" r="r" b="b"/>
                <a:pathLst>
                  <a:path w="4" h="9">
                    <a:moveTo>
                      <a:pt x="1" y="9"/>
                    </a:moveTo>
                    <a:cubicBezTo>
                      <a:pt x="3" y="6"/>
                      <a:pt x="3" y="6"/>
                      <a:pt x="3" y="6"/>
                    </a:cubicBezTo>
                    <a:cubicBezTo>
                      <a:pt x="3" y="4"/>
                      <a:pt x="4" y="2"/>
                      <a:pt x="4" y="0"/>
                    </a:cubicBezTo>
                    <a:cubicBezTo>
                      <a:pt x="2" y="3"/>
                      <a:pt x="0" y="5"/>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2" name="Freeform 89"/>
              <p:cNvSpPr/>
              <p:nvPr/>
            </p:nvSpPr>
            <p:spPr bwMode="auto">
              <a:xfrm>
                <a:off x="1532370" y="1451610"/>
                <a:ext cx="146050" cy="668337"/>
              </a:xfrm>
              <a:custGeom>
                <a:avLst/>
                <a:gdLst>
                  <a:gd name="T0" fmla="*/ 29 w 39"/>
                  <a:gd name="T1" fmla="*/ 39 h 178"/>
                  <a:gd name="T2" fmla="*/ 28 w 39"/>
                  <a:gd name="T3" fmla="*/ 49 h 178"/>
                  <a:gd name="T4" fmla="*/ 24 w 39"/>
                  <a:gd name="T5" fmla="*/ 49 h 178"/>
                  <a:gd name="T6" fmla="*/ 25 w 39"/>
                  <a:gd name="T7" fmla="*/ 63 h 178"/>
                  <a:gd name="T8" fmla="*/ 20 w 39"/>
                  <a:gd name="T9" fmla="*/ 84 h 178"/>
                  <a:gd name="T10" fmla="*/ 21 w 39"/>
                  <a:gd name="T11" fmla="*/ 116 h 178"/>
                  <a:gd name="T12" fmla="*/ 17 w 39"/>
                  <a:gd name="T13" fmla="*/ 128 h 178"/>
                  <a:gd name="T14" fmla="*/ 0 w 39"/>
                  <a:gd name="T15" fmla="*/ 176 h 178"/>
                  <a:gd name="T16" fmla="*/ 0 w 39"/>
                  <a:gd name="T17" fmla="*/ 178 h 178"/>
                  <a:gd name="T18" fmla="*/ 8 w 39"/>
                  <a:gd name="T19" fmla="*/ 158 h 178"/>
                  <a:gd name="T20" fmla="*/ 28 w 39"/>
                  <a:gd name="T21" fmla="*/ 94 h 178"/>
                  <a:gd name="T22" fmla="*/ 32 w 39"/>
                  <a:gd name="T23" fmla="*/ 81 h 178"/>
                  <a:gd name="T24" fmla="*/ 32 w 39"/>
                  <a:gd name="T25" fmla="*/ 72 h 178"/>
                  <a:gd name="T26" fmla="*/ 37 w 39"/>
                  <a:gd name="T27" fmla="*/ 18 h 178"/>
                  <a:gd name="T28" fmla="*/ 38 w 39"/>
                  <a:gd name="T29" fmla="*/ 0 h 178"/>
                  <a:gd name="T30" fmla="*/ 29 w 39"/>
                  <a:gd name="T31" fmla="*/ 3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78">
                    <a:moveTo>
                      <a:pt x="29" y="39"/>
                    </a:moveTo>
                    <a:cubicBezTo>
                      <a:pt x="29" y="42"/>
                      <a:pt x="26" y="47"/>
                      <a:pt x="28" y="49"/>
                    </a:cubicBezTo>
                    <a:cubicBezTo>
                      <a:pt x="24" y="49"/>
                      <a:pt x="24" y="49"/>
                      <a:pt x="24" y="49"/>
                    </a:cubicBezTo>
                    <a:cubicBezTo>
                      <a:pt x="31" y="53"/>
                      <a:pt x="22" y="58"/>
                      <a:pt x="25" y="63"/>
                    </a:cubicBezTo>
                    <a:cubicBezTo>
                      <a:pt x="22" y="70"/>
                      <a:pt x="24" y="76"/>
                      <a:pt x="20" y="84"/>
                    </a:cubicBezTo>
                    <a:cubicBezTo>
                      <a:pt x="26" y="96"/>
                      <a:pt x="12" y="104"/>
                      <a:pt x="21" y="116"/>
                    </a:cubicBezTo>
                    <a:cubicBezTo>
                      <a:pt x="21" y="119"/>
                      <a:pt x="15" y="125"/>
                      <a:pt x="17" y="128"/>
                    </a:cubicBezTo>
                    <a:cubicBezTo>
                      <a:pt x="12" y="143"/>
                      <a:pt x="5" y="161"/>
                      <a:pt x="0" y="176"/>
                    </a:cubicBezTo>
                    <a:cubicBezTo>
                      <a:pt x="0" y="177"/>
                      <a:pt x="0" y="177"/>
                      <a:pt x="0" y="178"/>
                    </a:cubicBezTo>
                    <a:cubicBezTo>
                      <a:pt x="4" y="172"/>
                      <a:pt x="10" y="166"/>
                      <a:pt x="8" y="158"/>
                    </a:cubicBezTo>
                    <a:cubicBezTo>
                      <a:pt x="18" y="138"/>
                      <a:pt x="24" y="116"/>
                      <a:pt x="28" y="94"/>
                    </a:cubicBezTo>
                    <a:cubicBezTo>
                      <a:pt x="31" y="89"/>
                      <a:pt x="27" y="83"/>
                      <a:pt x="32" y="81"/>
                    </a:cubicBezTo>
                    <a:cubicBezTo>
                      <a:pt x="30" y="77"/>
                      <a:pt x="32" y="73"/>
                      <a:pt x="32" y="72"/>
                    </a:cubicBezTo>
                    <a:cubicBezTo>
                      <a:pt x="33" y="55"/>
                      <a:pt x="39" y="36"/>
                      <a:pt x="37" y="18"/>
                    </a:cubicBezTo>
                    <a:cubicBezTo>
                      <a:pt x="38" y="12"/>
                      <a:pt x="39" y="5"/>
                      <a:pt x="38" y="0"/>
                    </a:cubicBezTo>
                    <a:cubicBezTo>
                      <a:pt x="25" y="9"/>
                      <a:pt x="35" y="26"/>
                      <a:pt x="2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3" name="Rectangle 90"/>
              <p:cNvSpPr>
                <a:spLocks noChangeArrowheads="1"/>
              </p:cNvSpPr>
              <p:nvPr/>
            </p:nvSpPr>
            <p:spPr bwMode="auto">
              <a:xfrm>
                <a:off x="1653020" y="1751648"/>
                <a:ext cx="15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4" name="Freeform 91"/>
              <p:cNvSpPr/>
              <p:nvPr/>
            </p:nvSpPr>
            <p:spPr bwMode="auto">
              <a:xfrm>
                <a:off x="-413905" y="1470660"/>
                <a:ext cx="23813" cy="38100"/>
              </a:xfrm>
              <a:custGeom>
                <a:avLst/>
                <a:gdLst>
                  <a:gd name="T0" fmla="*/ 0 w 6"/>
                  <a:gd name="T1" fmla="*/ 9 h 10"/>
                  <a:gd name="T2" fmla="*/ 4 w 6"/>
                  <a:gd name="T3" fmla="*/ 10 h 10"/>
                  <a:gd name="T4" fmla="*/ 6 w 6"/>
                  <a:gd name="T5" fmla="*/ 0 h 10"/>
                  <a:gd name="T6" fmla="*/ 1 w 6"/>
                  <a:gd name="T7" fmla="*/ 3 h 10"/>
                  <a:gd name="T8" fmla="*/ 2 w 6"/>
                  <a:gd name="T9" fmla="*/ 4 h 10"/>
                  <a:gd name="T10" fmla="*/ 0 w 6"/>
                  <a:gd name="T11" fmla="*/ 9 h 10"/>
                </a:gdLst>
                <a:ahLst/>
                <a:cxnLst>
                  <a:cxn ang="0">
                    <a:pos x="T0" y="T1"/>
                  </a:cxn>
                  <a:cxn ang="0">
                    <a:pos x="T2" y="T3"/>
                  </a:cxn>
                  <a:cxn ang="0">
                    <a:pos x="T4" y="T5"/>
                  </a:cxn>
                  <a:cxn ang="0">
                    <a:pos x="T6" y="T7"/>
                  </a:cxn>
                  <a:cxn ang="0">
                    <a:pos x="T8" y="T9"/>
                  </a:cxn>
                  <a:cxn ang="0">
                    <a:pos x="T10" y="T11"/>
                  </a:cxn>
                </a:cxnLst>
                <a:rect l="0" t="0" r="r" b="b"/>
                <a:pathLst>
                  <a:path w="6" h="10">
                    <a:moveTo>
                      <a:pt x="0" y="9"/>
                    </a:moveTo>
                    <a:cubicBezTo>
                      <a:pt x="2" y="8"/>
                      <a:pt x="4" y="10"/>
                      <a:pt x="4" y="10"/>
                    </a:cubicBezTo>
                    <a:cubicBezTo>
                      <a:pt x="6" y="0"/>
                      <a:pt x="6" y="0"/>
                      <a:pt x="6" y="0"/>
                    </a:cubicBezTo>
                    <a:cubicBezTo>
                      <a:pt x="1" y="3"/>
                      <a:pt x="1" y="3"/>
                      <a:pt x="1" y="3"/>
                    </a:cubicBezTo>
                    <a:cubicBezTo>
                      <a:pt x="2" y="4"/>
                      <a:pt x="2" y="4"/>
                      <a:pt x="2" y="4"/>
                    </a:cubicBezTo>
                    <a:cubicBezTo>
                      <a:pt x="2" y="5"/>
                      <a:pt x="2" y="8"/>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5" name="Freeform 92"/>
              <p:cNvSpPr/>
              <p:nvPr/>
            </p:nvSpPr>
            <p:spPr bwMode="auto">
              <a:xfrm>
                <a:off x="-442480" y="1481773"/>
                <a:ext cx="14288" cy="26987"/>
              </a:xfrm>
              <a:custGeom>
                <a:avLst/>
                <a:gdLst>
                  <a:gd name="T0" fmla="*/ 2 w 4"/>
                  <a:gd name="T1" fmla="*/ 7 h 7"/>
                  <a:gd name="T2" fmla="*/ 3 w 4"/>
                  <a:gd name="T3" fmla="*/ 0 h 7"/>
                  <a:gd name="T4" fmla="*/ 2 w 4"/>
                  <a:gd name="T5" fmla="*/ 7 h 7"/>
                </a:gdLst>
                <a:ahLst/>
                <a:cxnLst>
                  <a:cxn ang="0">
                    <a:pos x="T0" y="T1"/>
                  </a:cxn>
                  <a:cxn ang="0">
                    <a:pos x="T2" y="T3"/>
                  </a:cxn>
                  <a:cxn ang="0">
                    <a:pos x="T4" y="T5"/>
                  </a:cxn>
                </a:cxnLst>
                <a:rect l="0" t="0" r="r" b="b"/>
                <a:pathLst>
                  <a:path w="4" h="7">
                    <a:moveTo>
                      <a:pt x="2" y="7"/>
                    </a:moveTo>
                    <a:cubicBezTo>
                      <a:pt x="4" y="7"/>
                      <a:pt x="3" y="0"/>
                      <a:pt x="3" y="0"/>
                    </a:cubicBezTo>
                    <a:cubicBezTo>
                      <a:pt x="3" y="2"/>
                      <a:pt x="0" y="5"/>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6" name="Freeform 93"/>
              <p:cNvSpPr/>
              <p:nvPr/>
            </p:nvSpPr>
            <p:spPr bwMode="auto">
              <a:xfrm>
                <a:off x="-499630" y="1484948"/>
                <a:ext cx="7938" cy="19050"/>
              </a:xfrm>
              <a:custGeom>
                <a:avLst/>
                <a:gdLst>
                  <a:gd name="T0" fmla="*/ 0 w 2"/>
                  <a:gd name="T1" fmla="*/ 0 h 5"/>
                  <a:gd name="T2" fmla="*/ 0 w 2"/>
                  <a:gd name="T3" fmla="*/ 5 h 5"/>
                  <a:gd name="T4" fmla="*/ 1 w 2"/>
                  <a:gd name="T5" fmla="*/ 4 h 5"/>
                  <a:gd name="T6" fmla="*/ 0 w 2"/>
                  <a:gd name="T7" fmla="*/ 0 h 5"/>
                </a:gdLst>
                <a:ahLst/>
                <a:cxnLst>
                  <a:cxn ang="0">
                    <a:pos x="T0" y="T1"/>
                  </a:cxn>
                  <a:cxn ang="0">
                    <a:pos x="T2" y="T3"/>
                  </a:cxn>
                  <a:cxn ang="0">
                    <a:pos x="T4" y="T5"/>
                  </a:cxn>
                  <a:cxn ang="0">
                    <a:pos x="T6" y="T7"/>
                  </a:cxn>
                </a:cxnLst>
                <a:rect l="0" t="0" r="r" b="b"/>
                <a:pathLst>
                  <a:path w="2" h="5">
                    <a:moveTo>
                      <a:pt x="0" y="0"/>
                    </a:moveTo>
                    <a:cubicBezTo>
                      <a:pt x="0" y="5"/>
                      <a:pt x="0" y="5"/>
                      <a:pt x="0" y="5"/>
                    </a:cubicBezTo>
                    <a:cubicBezTo>
                      <a:pt x="1" y="4"/>
                      <a:pt x="1" y="4"/>
                      <a:pt x="1" y="4"/>
                    </a:cubicBezTo>
                    <a:cubicBezTo>
                      <a:pt x="1" y="3"/>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7" name="Freeform 94"/>
              <p:cNvSpPr/>
              <p:nvPr/>
            </p:nvSpPr>
            <p:spPr bwMode="auto">
              <a:xfrm>
                <a:off x="1727633" y="1515110"/>
                <a:ext cx="3175" cy="11112"/>
              </a:xfrm>
              <a:custGeom>
                <a:avLst/>
                <a:gdLst>
                  <a:gd name="T0" fmla="*/ 2 w 2"/>
                  <a:gd name="T1" fmla="*/ 7 h 7"/>
                  <a:gd name="T2" fmla="*/ 2 w 2"/>
                  <a:gd name="T3" fmla="*/ 0 h 7"/>
                  <a:gd name="T4" fmla="*/ 0 w 2"/>
                  <a:gd name="T5" fmla="*/ 0 h 7"/>
                  <a:gd name="T6" fmla="*/ 2 w 2"/>
                  <a:gd name="T7" fmla="*/ 7 h 7"/>
                </a:gdLst>
                <a:ahLst/>
                <a:cxnLst>
                  <a:cxn ang="0">
                    <a:pos x="T0" y="T1"/>
                  </a:cxn>
                  <a:cxn ang="0">
                    <a:pos x="T2" y="T3"/>
                  </a:cxn>
                  <a:cxn ang="0">
                    <a:pos x="T4" y="T5"/>
                  </a:cxn>
                  <a:cxn ang="0">
                    <a:pos x="T6" y="T7"/>
                  </a:cxn>
                </a:cxnLst>
                <a:rect l="0" t="0" r="r" b="b"/>
                <a:pathLst>
                  <a:path w="2" h="7">
                    <a:moveTo>
                      <a:pt x="2" y="7"/>
                    </a:moveTo>
                    <a:lnTo>
                      <a:pt x="2" y="0"/>
                    </a:lnTo>
                    <a:lnTo>
                      <a:pt x="0" y="0"/>
                    </a:lnTo>
                    <a:lnTo>
                      <a:pt x="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8" name="Freeform 95"/>
              <p:cNvSpPr/>
              <p:nvPr/>
            </p:nvSpPr>
            <p:spPr bwMode="auto">
              <a:xfrm>
                <a:off x="-439305" y="1526223"/>
                <a:ext cx="3175" cy="15875"/>
              </a:xfrm>
              <a:custGeom>
                <a:avLst/>
                <a:gdLst>
                  <a:gd name="T0" fmla="*/ 2 w 2"/>
                  <a:gd name="T1" fmla="*/ 3 h 10"/>
                  <a:gd name="T2" fmla="*/ 0 w 2"/>
                  <a:gd name="T3" fmla="*/ 0 h 10"/>
                  <a:gd name="T4" fmla="*/ 2 w 2"/>
                  <a:gd name="T5" fmla="*/ 10 h 10"/>
                  <a:gd name="T6" fmla="*/ 2 w 2"/>
                  <a:gd name="T7" fmla="*/ 3 h 10"/>
                </a:gdLst>
                <a:ahLst/>
                <a:cxnLst>
                  <a:cxn ang="0">
                    <a:pos x="T0" y="T1"/>
                  </a:cxn>
                  <a:cxn ang="0">
                    <a:pos x="T2" y="T3"/>
                  </a:cxn>
                  <a:cxn ang="0">
                    <a:pos x="T4" y="T5"/>
                  </a:cxn>
                  <a:cxn ang="0">
                    <a:pos x="T6" y="T7"/>
                  </a:cxn>
                </a:cxnLst>
                <a:rect l="0" t="0" r="r" b="b"/>
                <a:pathLst>
                  <a:path w="2" h="10">
                    <a:moveTo>
                      <a:pt x="2" y="3"/>
                    </a:moveTo>
                    <a:lnTo>
                      <a:pt x="0" y="0"/>
                    </a:lnTo>
                    <a:lnTo>
                      <a:pt x="2" y="1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9" name="Rectangle 96"/>
              <p:cNvSpPr>
                <a:spLocks noChangeArrowheads="1"/>
              </p:cNvSpPr>
              <p:nvPr/>
            </p:nvSpPr>
            <p:spPr bwMode="auto">
              <a:xfrm>
                <a:off x="-502805" y="1538923"/>
                <a:ext cx="15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0" name="Freeform 97"/>
              <p:cNvSpPr/>
              <p:nvPr/>
            </p:nvSpPr>
            <p:spPr bwMode="auto">
              <a:xfrm>
                <a:off x="-420255" y="1550035"/>
                <a:ext cx="11113" cy="14287"/>
              </a:xfrm>
              <a:custGeom>
                <a:avLst/>
                <a:gdLst>
                  <a:gd name="T0" fmla="*/ 3 w 3"/>
                  <a:gd name="T1" fmla="*/ 3 h 4"/>
                  <a:gd name="T2" fmla="*/ 0 w 3"/>
                  <a:gd name="T3" fmla="*/ 0 h 4"/>
                  <a:gd name="T4" fmla="*/ 3 w 3"/>
                  <a:gd name="T5" fmla="*/ 3 h 4"/>
                </a:gdLst>
                <a:ahLst/>
                <a:cxnLst>
                  <a:cxn ang="0">
                    <a:pos x="T0" y="T1"/>
                  </a:cxn>
                  <a:cxn ang="0">
                    <a:pos x="T2" y="T3"/>
                  </a:cxn>
                  <a:cxn ang="0">
                    <a:pos x="T4" y="T5"/>
                  </a:cxn>
                </a:cxnLst>
                <a:rect l="0" t="0" r="r" b="b"/>
                <a:pathLst>
                  <a:path w="3" h="4">
                    <a:moveTo>
                      <a:pt x="3" y="3"/>
                    </a:moveTo>
                    <a:cubicBezTo>
                      <a:pt x="0" y="0"/>
                      <a:pt x="0" y="0"/>
                      <a:pt x="0" y="0"/>
                    </a:cubicBezTo>
                    <a:cubicBezTo>
                      <a:pt x="0" y="1"/>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1" name="Freeform 98"/>
              <p:cNvSpPr/>
              <p:nvPr/>
            </p:nvSpPr>
            <p:spPr bwMode="auto">
              <a:xfrm>
                <a:off x="-420255" y="1572260"/>
                <a:ext cx="3175" cy="11112"/>
              </a:xfrm>
              <a:custGeom>
                <a:avLst/>
                <a:gdLst>
                  <a:gd name="T0" fmla="*/ 2 w 2"/>
                  <a:gd name="T1" fmla="*/ 7 h 7"/>
                  <a:gd name="T2" fmla="*/ 2 w 2"/>
                  <a:gd name="T3" fmla="*/ 0 h 7"/>
                  <a:gd name="T4" fmla="*/ 0 w 2"/>
                  <a:gd name="T5" fmla="*/ 0 h 7"/>
                  <a:gd name="T6" fmla="*/ 2 w 2"/>
                  <a:gd name="T7" fmla="*/ 7 h 7"/>
                </a:gdLst>
                <a:ahLst/>
                <a:cxnLst>
                  <a:cxn ang="0">
                    <a:pos x="T0" y="T1"/>
                  </a:cxn>
                  <a:cxn ang="0">
                    <a:pos x="T2" y="T3"/>
                  </a:cxn>
                  <a:cxn ang="0">
                    <a:pos x="T4" y="T5"/>
                  </a:cxn>
                  <a:cxn ang="0">
                    <a:pos x="T6" y="T7"/>
                  </a:cxn>
                </a:cxnLst>
                <a:rect l="0" t="0" r="r" b="b"/>
                <a:pathLst>
                  <a:path w="2" h="7">
                    <a:moveTo>
                      <a:pt x="2" y="7"/>
                    </a:moveTo>
                    <a:lnTo>
                      <a:pt x="2" y="0"/>
                    </a:lnTo>
                    <a:lnTo>
                      <a:pt x="0" y="0"/>
                    </a:lnTo>
                    <a:lnTo>
                      <a:pt x="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2" name="Freeform 99"/>
              <p:cNvSpPr/>
              <p:nvPr/>
            </p:nvSpPr>
            <p:spPr bwMode="auto">
              <a:xfrm>
                <a:off x="-529792" y="1605598"/>
                <a:ext cx="41275" cy="168275"/>
              </a:xfrm>
              <a:custGeom>
                <a:avLst/>
                <a:gdLst>
                  <a:gd name="T0" fmla="*/ 9 w 11"/>
                  <a:gd name="T1" fmla="*/ 45 h 45"/>
                  <a:gd name="T2" fmla="*/ 11 w 11"/>
                  <a:gd name="T3" fmla="*/ 45 h 45"/>
                  <a:gd name="T4" fmla="*/ 7 w 11"/>
                  <a:gd name="T5" fmla="*/ 0 h 45"/>
                  <a:gd name="T6" fmla="*/ 6 w 11"/>
                  <a:gd name="T7" fmla="*/ 12 h 45"/>
                  <a:gd name="T8" fmla="*/ 2 w 11"/>
                  <a:gd name="T9" fmla="*/ 19 h 45"/>
                  <a:gd name="T10" fmla="*/ 5 w 11"/>
                  <a:gd name="T11" fmla="*/ 14 h 45"/>
                  <a:gd name="T12" fmla="*/ 7 w 11"/>
                  <a:gd name="T13" fmla="*/ 30 h 45"/>
                  <a:gd name="T14" fmla="*/ 9 w 11"/>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5">
                    <a:moveTo>
                      <a:pt x="9" y="45"/>
                    </a:moveTo>
                    <a:cubicBezTo>
                      <a:pt x="11" y="45"/>
                      <a:pt x="11" y="45"/>
                      <a:pt x="11" y="45"/>
                    </a:cubicBezTo>
                    <a:cubicBezTo>
                      <a:pt x="10" y="30"/>
                      <a:pt x="8" y="14"/>
                      <a:pt x="7" y="0"/>
                    </a:cubicBezTo>
                    <a:cubicBezTo>
                      <a:pt x="3" y="4"/>
                      <a:pt x="2" y="7"/>
                      <a:pt x="6" y="12"/>
                    </a:cubicBezTo>
                    <a:cubicBezTo>
                      <a:pt x="0" y="11"/>
                      <a:pt x="2" y="16"/>
                      <a:pt x="2" y="19"/>
                    </a:cubicBezTo>
                    <a:cubicBezTo>
                      <a:pt x="5" y="14"/>
                      <a:pt x="5" y="14"/>
                      <a:pt x="5" y="14"/>
                    </a:cubicBezTo>
                    <a:cubicBezTo>
                      <a:pt x="8" y="21"/>
                      <a:pt x="0" y="25"/>
                      <a:pt x="7" y="30"/>
                    </a:cubicBezTo>
                    <a:cubicBezTo>
                      <a:pt x="6" y="35"/>
                      <a:pt x="9" y="40"/>
                      <a:pt x="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3" name="Freeform 100"/>
              <p:cNvSpPr/>
              <p:nvPr/>
            </p:nvSpPr>
            <p:spPr bwMode="auto">
              <a:xfrm>
                <a:off x="-480580" y="1605598"/>
                <a:ext cx="3175" cy="142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1" y="3"/>
                      <a:pt x="1" y="1"/>
                      <a:pt x="0" y="0"/>
                    </a:cubicBezTo>
                    <a:cubicBezTo>
                      <a:pt x="0"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4" name="Freeform 101"/>
              <p:cNvSpPr/>
              <p:nvPr/>
            </p:nvSpPr>
            <p:spPr bwMode="auto">
              <a:xfrm>
                <a:off x="-483755" y="1619885"/>
                <a:ext cx="36513" cy="134937"/>
              </a:xfrm>
              <a:custGeom>
                <a:avLst/>
                <a:gdLst>
                  <a:gd name="T0" fmla="*/ 2 w 10"/>
                  <a:gd name="T1" fmla="*/ 21 h 36"/>
                  <a:gd name="T2" fmla="*/ 8 w 10"/>
                  <a:gd name="T3" fmla="*/ 36 h 36"/>
                  <a:gd name="T4" fmla="*/ 6 w 10"/>
                  <a:gd name="T5" fmla="*/ 19 h 36"/>
                  <a:gd name="T6" fmla="*/ 4 w 10"/>
                  <a:gd name="T7" fmla="*/ 16 h 36"/>
                  <a:gd name="T8" fmla="*/ 5 w 10"/>
                  <a:gd name="T9" fmla="*/ 7 h 36"/>
                  <a:gd name="T10" fmla="*/ 2 w 10"/>
                  <a:gd name="T11" fmla="*/ 0 h 36"/>
                  <a:gd name="T12" fmla="*/ 2 w 10"/>
                  <a:gd name="T13" fmla="*/ 21 h 36"/>
                </a:gdLst>
                <a:ahLst/>
                <a:cxnLst>
                  <a:cxn ang="0">
                    <a:pos x="T0" y="T1"/>
                  </a:cxn>
                  <a:cxn ang="0">
                    <a:pos x="T2" y="T3"/>
                  </a:cxn>
                  <a:cxn ang="0">
                    <a:pos x="T4" y="T5"/>
                  </a:cxn>
                  <a:cxn ang="0">
                    <a:pos x="T6" y="T7"/>
                  </a:cxn>
                  <a:cxn ang="0">
                    <a:pos x="T8" y="T9"/>
                  </a:cxn>
                  <a:cxn ang="0">
                    <a:pos x="T10" y="T11"/>
                  </a:cxn>
                  <a:cxn ang="0">
                    <a:pos x="T12" y="T13"/>
                  </a:cxn>
                </a:cxnLst>
                <a:rect l="0" t="0" r="r" b="b"/>
                <a:pathLst>
                  <a:path w="10" h="36">
                    <a:moveTo>
                      <a:pt x="2" y="21"/>
                    </a:moveTo>
                    <a:cubicBezTo>
                      <a:pt x="5" y="25"/>
                      <a:pt x="2" y="34"/>
                      <a:pt x="8" y="36"/>
                    </a:cubicBezTo>
                    <a:cubicBezTo>
                      <a:pt x="10" y="30"/>
                      <a:pt x="4" y="26"/>
                      <a:pt x="6" y="19"/>
                    </a:cubicBezTo>
                    <a:cubicBezTo>
                      <a:pt x="6" y="17"/>
                      <a:pt x="3" y="20"/>
                      <a:pt x="4" y="16"/>
                    </a:cubicBezTo>
                    <a:cubicBezTo>
                      <a:pt x="8" y="15"/>
                      <a:pt x="2" y="10"/>
                      <a:pt x="5" y="7"/>
                    </a:cubicBezTo>
                    <a:cubicBezTo>
                      <a:pt x="6" y="3"/>
                      <a:pt x="4" y="2"/>
                      <a:pt x="2" y="0"/>
                    </a:cubicBezTo>
                    <a:cubicBezTo>
                      <a:pt x="2" y="7"/>
                      <a:pt x="0" y="15"/>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5" name="Freeform 102"/>
              <p:cNvSpPr/>
              <p:nvPr/>
            </p:nvSpPr>
            <p:spPr bwMode="auto">
              <a:xfrm flipH="1">
                <a:off x="-447242" y="1624648"/>
                <a:ext cx="0" cy="11112"/>
              </a:xfrm>
              <a:custGeom>
                <a:avLst/>
                <a:gdLst>
                  <a:gd name="T0" fmla="*/ 0 h 7"/>
                  <a:gd name="T1" fmla="*/ 7 h 7"/>
                  <a:gd name="T2" fmla="*/ 0 h 7"/>
                  <a:gd name="T3" fmla="*/ 0 h 7"/>
                </a:gdLst>
                <a:ahLst/>
                <a:cxnLst>
                  <a:cxn ang="0">
                    <a:pos x="0" y="T0"/>
                  </a:cxn>
                  <a:cxn ang="0">
                    <a:pos x="0" y="T1"/>
                  </a:cxn>
                  <a:cxn ang="0">
                    <a:pos x="0" y="T2"/>
                  </a:cxn>
                  <a:cxn ang="0">
                    <a:pos x="0" y="T3"/>
                  </a:cxn>
                </a:cxnLst>
                <a:rect l="0" t="0" r="r" b="b"/>
                <a:pathLst>
                  <a:path h="7">
                    <a:moveTo>
                      <a:pt x="0" y="0"/>
                    </a:moveTo>
                    <a:lnTo>
                      <a:pt x="0" y="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6" name="Freeform 103"/>
              <p:cNvSpPr/>
              <p:nvPr/>
            </p:nvSpPr>
            <p:spPr bwMode="auto">
              <a:xfrm>
                <a:off x="-442480" y="1699260"/>
                <a:ext cx="11113" cy="15875"/>
              </a:xfrm>
              <a:custGeom>
                <a:avLst/>
                <a:gdLst>
                  <a:gd name="T0" fmla="*/ 0 w 3"/>
                  <a:gd name="T1" fmla="*/ 4 h 4"/>
                  <a:gd name="T2" fmla="*/ 1 w 3"/>
                  <a:gd name="T3" fmla="*/ 0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1" y="3"/>
                      <a:pt x="3" y="1"/>
                      <a:pt x="1"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7" name="Freeform 104"/>
              <p:cNvSpPr/>
              <p:nvPr/>
            </p:nvSpPr>
            <p:spPr bwMode="auto">
              <a:xfrm>
                <a:off x="1697470" y="1702435"/>
                <a:ext cx="7938" cy="19050"/>
              </a:xfrm>
              <a:custGeom>
                <a:avLst/>
                <a:gdLst>
                  <a:gd name="T0" fmla="*/ 0 w 5"/>
                  <a:gd name="T1" fmla="*/ 12 h 12"/>
                  <a:gd name="T2" fmla="*/ 5 w 5"/>
                  <a:gd name="T3" fmla="*/ 10 h 12"/>
                  <a:gd name="T4" fmla="*/ 0 w 5"/>
                  <a:gd name="T5" fmla="*/ 0 h 12"/>
                  <a:gd name="T6" fmla="*/ 0 w 5"/>
                  <a:gd name="T7" fmla="*/ 12 h 12"/>
                </a:gdLst>
                <a:ahLst/>
                <a:cxnLst>
                  <a:cxn ang="0">
                    <a:pos x="T0" y="T1"/>
                  </a:cxn>
                  <a:cxn ang="0">
                    <a:pos x="T2" y="T3"/>
                  </a:cxn>
                  <a:cxn ang="0">
                    <a:pos x="T4" y="T5"/>
                  </a:cxn>
                  <a:cxn ang="0">
                    <a:pos x="T6" y="T7"/>
                  </a:cxn>
                </a:cxnLst>
                <a:rect l="0" t="0" r="r" b="b"/>
                <a:pathLst>
                  <a:path w="5" h="12">
                    <a:moveTo>
                      <a:pt x="0" y="12"/>
                    </a:moveTo>
                    <a:lnTo>
                      <a:pt x="5" y="10"/>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8" name="Freeform 105"/>
              <p:cNvSpPr/>
              <p:nvPr/>
            </p:nvSpPr>
            <p:spPr bwMode="auto">
              <a:xfrm>
                <a:off x="-439305" y="1759585"/>
                <a:ext cx="11113" cy="22225"/>
              </a:xfrm>
              <a:custGeom>
                <a:avLst/>
                <a:gdLst>
                  <a:gd name="T0" fmla="*/ 3 w 3"/>
                  <a:gd name="T1" fmla="*/ 6 h 6"/>
                  <a:gd name="T2" fmla="*/ 2 w 3"/>
                  <a:gd name="T3" fmla="*/ 0 h 6"/>
                  <a:gd name="T4" fmla="*/ 3 w 3"/>
                  <a:gd name="T5" fmla="*/ 6 h 6"/>
                </a:gdLst>
                <a:ahLst/>
                <a:cxnLst>
                  <a:cxn ang="0">
                    <a:pos x="T0" y="T1"/>
                  </a:cxn>
                  <a:cxn ang="0">
                    <a:pos x="T2" y="T3"/>
                  </a:cxn>
                  <a:cxn ang="0">
                    <a:pos x="T4" y="T5"/>
                  </a:cxn>
                </a:cxnLst>
                <a:rect l="0" t="0" r="r" b="b"/>
                <a:pathLst>
                  <a:path w="3" h="6">
                    <a:moveTo>
                      <a:pt x="3" y="6"/>
                    </a:moveTo>
                    <a:cubicBezTo>
                      <a:pt x="2" y="4"/>
                      <a:pt x="3" y="1"/>
                      <a:pt x="2" y="0"/>
                    </a:cubicBezTo>
                    <a:cubicBezTo>
                      <a:pt x="1" y="1"/>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09" name="Freeform 106"/>
              <p:cNvSpPr/>
              <p:nvPr/>
            </p:nvSpPr>
            <p:spPr bwMode="auto">
              <a:xfrm>
                <a:off x="-461530" y="1767523"/>
                <a:ext cx="33338" cy="100012"/>
              </a:xfrm>
              <a:custGeom>
                <a:avLst/>
                <a:gdLst>
                  <a:gd name="T0" fmla="*/ 9 w 9"/>
                  <a:gd name="T1" fmla="*/ 27 h 27"/>
                  <a:gd name="T2" fmla="*/ 3 w 9"/>
                  <a:gd name="T3" fmla="*/ 0 h 27"/>
                  <a:gd name="T4" fmla="*/ 9 w 9"/>
                  <a:gd name="T5" fmla="*/ 27 h 27"/>
                </a:gdLst>
                <a:ahLst/>
                <a:cxnLst>
                  <a:cxn ang="0">
                    <a:pos x="T0" y="T1"/>
                  </a:cxn>
                  <a:cxn ang="0">
                    <a:pos x="T2" y="T3"/>
                  </a:cxn>
                  <a:cxn ang="0">
                    <a:pos x="T4" y="T5"/>
                  </a:cxn>
                </a:cxnLst>
                <a:rect l="0" t="0" r="r" b="b"/>
                <a:pathLst>
                  <a:path w="9" h="27">
                    <a:moveTo>
                      <a:pt x="9" y="27"/>
                    </a:moveTo>
                    <a:cubicBezTo>
                      <a:pt x="5" y="18"/>
                      <a:pt x="5" y="9"/>
                      <a:pt x="3" y="0"/>
                    </a:cubicBezTo>
                    <a:cubicBezTo>
                      <a:pt x="0" y="9"/>
                      <a:pt x="4" y="20"/>
                      <a:pt x="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0" name="Freeform 107"/>
              <p:cNvSpPr/>
              <p:nvPr/>
            </p:nvSpPr>
            <p:spPr bwMode="auto">
              <a:xfrm>
                <a:off x="-428192" y="1789748"/>
                <a:ext cx="41275" cy="141287"/>
              </a:xfrm>
              <a:custGeom>
                <a:avLst/>
                <a:gdLst>
                  <a:gd name="T0" fmla="*/ 11 w 11"/>
                  <a:gd name="T1" fmla="*/ 38 h 38"/>
                  <a:gd name="T2" fmla="*/ 9 w 11"/>
                  <a:gd name="T3" fmla="*/ 23 h 38"/>
                  <a:gd name="T4" fmla="*/ 0 w 11"/>
                  <a:gd name="T5" fmla="*/ 0 h 38"/>
                  <a:gd name="T6" fmla="*/ 11 w 11"/>
                  <a:gd name="T7" fmla="*/ 38 h 38"/>
                </a:gdLst>
                <a:ahLst/>
                <a:cxnLst>
                  <a:cxn ang="0">
                    <a:pos x="T0" y="T1"/>
                  </a:cxn>
                  <a:cxn ang="0">
                    <a:pos x="T2" y="T3"/>
                  </a:cxn>
                  <a:cxn ang="0">
                    <a:pos x="T4" y="T5"/>
                  </a:cxn>
                  <a:cxn ang="0">
                    <a:pos x="T6" y="T7"/>
                  </a:cxn>
                </a:cxnLst>
                <a:rect l="0" t="0" r="r" b="b"/>
                <a:pathLst>
                  <a:path w="11" h="38">
                    <a:moveTo>
                      <a:pt x="11" y="38"/>
                    </a:moveTo>
                    <a:cubicBezTo>
                      <a:pt x="9" y="23"/>
                      <a:pt x="9" y="23"/>
                      <a:pt x="9" y="23"/>
                    </a:cubicBezTo>
                    <a:cubicBezTo>
                      <a:pt x="3" y="16"/>
                      <a:pt x="5" y="7"/>
                      <a:pt x="0" y="0"/>
                    </a:cubicBezTo>
                    <a:cubicBezTo>
                      <a:pt x="0" y="14"/>
                      <a:pt x="8" y="27"/>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1" name="Freeform 108"/>
              <p:cNvSpPr/>
              <p:nvPr/>
            </p:nvSpPr>
            <p:spPr bwMode="auto">
              <a:xfrm>
                <a:off x="-417080" y="2021523"/>
                <a:ext cx="49213" cy="82550"/>
              </a:xfrm>
              <a:custGeom>
                <a:avLst/>
                <a:gdLst>
                  <a:gd name="T0" fmla="*/ 3 w 13"/>
                  <a:gd name="T1" fmla="*/ 17 h 22"/>
                  <a:gd name="T2" fmla="*/ 13 w 13"/>
                  <a:gd name="T3" fmla="*/ 22 h 22"/>
                  <a:gd name="T4" fmla="*/ 1 w 13"/>
                  <a:gd name="T5" fmla="*/ 0 h 22"/>
                  <a:gd name="T6" fmla="*/ 3 w 13"/>
                  <a:gd name="T7" fmla="*/ 17 h 22"/>
                </a:gdLst>
                <a:ahLst/>
                <a:cxnLst>
                  <a:cxn ang="0">
                    <a:pos x="T0" y="T1"/>
                  </a:cxn>
                  <a:cxn ang="0">
                    <a:pos x="T2" y="T3"/>
                  </a:cxn>
                  <a:cxn ang="0">
                    <a:pos x="T4" y="T5"/>
                  </a:cxn>
                  <a:cxn ang="0">
                    <a:pos x="T6" y="T7"/>
                  </a:cxn>
                </a:cxnLst>
                <a:rect l="0" t="0" r="r" b="b"/>
                <a:pathLst>
                  <a:path w="13" h="22">
                    <a:moveTo>
                      <a:pt x="3" y="17"/>
                    </a:moveTo>
                    <a:cubicBezTo>
                      <a:pt x="6" y="16"/>
                      <a:pt x="11" y="19"/>
                      <a:pt x="13" y="22"/>
                    </a:cubicBezTo>
                    <a:cubicBezTo>
                      <a:pt x="9" y="15"/>
                      <a:pt x="5" y="7"/>
                      <a:pt x="1" y="0"/>
                    </a:cubicBezTo>
                    <a:cubicBezTo>
                      <a:pt x="0" y="7"/>
                      <a:pt x="6" y="1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2" name="Freeform 109"/>
              <p:cNvSpPr/>
              <p:nvPr/>
            </p:nvSpPr>
            <p:spPr bwMode="auto">
              <a:xfrm>
                <a:off x="-510742" y="1804035"/>
                <a:ext cx="93663" cy="214312"/>
              </a:xfrm>
              <a:custGeom>
                <a:avLst/>
                <a:gdLst>
                  <a:gd name="T0" fmla="*/ 15 w 25"/>
                  <a:gd name="T1" fmla="*/ 25 h 57"/>
                  <a:gd name="T2" fmla="*/ 9 w 25"/>
                  <a:gd name="T3" fmla="*/ 10 h 57"/>
                  <a:gd name="T4" fmla="*/ 6 w 25"/>
                  <a:gd name="T5" fmla="*/ 0 h 57"/>
                  <a:gd name="T6" fmla="*/ 2 w 25"/>
                  <a:gd name="T7" fmla="*/ 5 h 57"/>
                  <a:gd name="T8" fmla="*/ 6 w 25"/>
                  <a:gd name="T9" fmla="*/ 15 h 57"/>
                  <a:gd name="T10" fmla="*/ 7 w 25"/>
                  <a:gd name="T11" fmla="*/ 29 h 57"/>
                  <a:gd name="T12" fmla="*/ 12 w 25"/>
                  <a:gd name="T13" fmla="*/ 30 h 57"/>
                  <a:gd name="T14" fmla="*/ 13 w 25"/>
                  <a:gd name="T15" fmla="*/ 37 h 57"/>
                  <a:gd name="T16" fmla="*/ 25 w 25"/>
                  <a:gd name="T17" fmla="*/ 57 h 57"/>
                  <a:gd name="T18" fmla="*/ 24 w 25"/>
                  <a:gd name="T19" fmla="*/ 55 h 57"/>
                  <a:gd name="T20" fmla="*/ 15 w 25"/>
                  <a:gd name="T2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57">
                    <a:moveTo>
                      <a:pt x="15" y="25"/>
                    </a:moveTo>
                    <a:cubicBezTo>
                      <a:pt x="8" y="23"/>
                      <a:pt x="11" y="14"/>
                      <a:pt x="9" y="10"/>
                    </a:cubicBezTo>
                    <a:cubicBezTo>
                      <a:pt x="6" y="6"/>
                      <a:pt x="12" y="1"/>
                      <a:pt x="6" y="0"/>
                    </a:cubicBezTo>
                    <a:cubicBezTo>
                      <a:pt x="6" y="2"/>
                      <a:pt x="5" y="5"/>
                      <a:pt x="2" y="5"/>
                    </a:cubicBezTo>
                    <a:cubicBezTo>
                      <a:pt x="5" y="8"/>
                      <a:pt x="0" y="15"/>
                      <a:pt x="6" y="15"/>
                    </a:cubicBezTo>
                    <a:cubicBezTo>
                      <a:pt x="4" y="20"/>
                      <a:pt x="15" y="25"/>
                      <a:pt x="7" y="29"/>
                    </a:cubicBezTo>
                    <a:cubicBezTo>
                      <a:pt x="9" y="32"/>
                      <a:pt x="11" y="27"/>
                      <a:pt x="12" y="30"/>
                    </a:cubicBezTo>
                    <a:cubicBezTo>
                      <a:pt x="11" y="32"/>
                      <a:pt x="12" y="35"/>
                      <a:pt x="13" y="37"/>
                    </a:cubicBezTo>
                    <a:cubicBezTo>
                      <a:pt x="20" y="38"/>
                      <a:pt x="20" y="52"/>
                      <a:pt x="25" y="57"/>
                    </a:cubicBezTo>
                    <a:cubicBezTo>
                      <a:pt x="25" y="56"/>
                      <a:pt x="24" y="55"/>
                      <a:pt x="24" y="55"/>
                    </a:cubicBezTo>
                    <a:cubicBezTo>
                      <a:pt x="24" y="43"/>
                      <a:pt x="14" y="37"/>
                      <a:pt x="1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3" name="Freeform 110"/>
              <p:cNvSpPr/>
              <p:nvPr/>
            </p:nvSpPr>
            <p:spPr bwMode="auto">
              <a:xfrm>
                <a:off x="-417080" y="2018348"/>
                <a:ext cx="3175" cy="3175"/>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4" name="Freeform 111"/>
              <p:cNvSpPr/>
              <p:nvPr/>
            </p:nvSpPr>
            <p:spPr bwMode="auto">
              <a:xfrm>
                <a:off x="-390092" y="1819910"/>
                <a:ext cx="11113" cy="14287"/>
              </a:xfrm>
              <a:custGeom>
                <a:avLst/>
                <a:gdLst>
                  <a:gd name="T0" fmla="*/ 0 w 3"/>
                  <a:gd name="T1" fmla="*/ 0 h 4"/>
                  <a:gd name="T2" fmla="*/ 0 w 3"/>
                  <a:gd name="T3" fmla="*/ 4 h 4"/>
                  <a:gd name="T4" fmla="*/ 0 w 3"/>
                  <a:gd name="T5" fmla="*/ 0 h 4"/>
                </a:gdLst>
                <a:ahLst/>
                <a:cxnLst>
                  <a:cxn ang="0">
                    <a:pos x="T0" y="T1"/>
                  </a:cxn>
                  <a:cxn ang="0">
                    <a:pos x="T2" y="T3"/>
                  </a:cxn>
                  <a:cxn ang="0">
                    <a:pos x="T4" y="T5"/>
                  </a:cxn>
                </a:cxnLst>
                <a:rect l="0" t="0" r="r" b="b"/>
                <a:pathLst>
                  <a:path w="3" h="4">
                    <a:moveTo>
                      <a:pt x="0" y="0"/>
                    </a:moveTo>
                    <a:cubicBezTo>
                      <a:pt x="0" y="4"/>
                      <a:pt x="0" y="4"/>
                      <a:pt x="0" y="4"/>
                    </a:cubicBezTo>
                    <a:cubicBezTo>
                      <a:pt x="3" y="3"/>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5" name="Freeform 112"/>
              <p:cNvSpPr/>
              <p:nvPr/>
            </p:nvSpPr>
            <p:spPr bwMode="auto">
              <a:xfrm>
                <a:off x="-596467" y="1834198"/>
                <a:ext cx="11113" cy="15875"/>
              </a:xfrm>
              <a:custGeom>
                <a:avLst/>
                <a:gdLst>
                  <a:gd name="T0" fmla="*/ 0 w 7"/>
                  <a:gd name="T1" fmla="*/ 10 h 10"/>
                  <a:gd name="T2" fmla="*/ 7 w 7"/>
                  <a:gd name="T3" fmla="*/ 10 h 10"/>
                  <a:gd name="T4" fmla="*/ 2 w 7"/>
                  <a:gd name="T5" fmla="*/ 0 h 10"/>
                  <a:gd name="T6" fmla="*/ 0 w 7"/>
                  <a:gd name="T7" fmla="*/ 10 h 10"/>
                </a:gdLst>
                <a:ahLst/>
                <a:cxnLst>
                  <a:cxn ang="0">
                    <a:pos x="T0" y="T1"/>
                  </a:cxn>
                  <a:cxn ang="0">
                    <a:pos x="T2" y="T3"/>
                  </a:cxn>
                  <a:cxn ang="0">
                    <a:pos x="T4" y="T5"/>
                  </a:cxn>
                  <a:cxn ang="0">
                    <a:pos x="T6" y="T7"/>
                  </a:cxn>
                </a:cxnLst>
                <a:rect l="0" t="0" r="r" b="b"/>
                <a:pathLst>
                  <a:path w="7" h="10">
                    <a:moveTo>
                      <a:pt x="0" y="10"/>
                    </a:moveTo>
                    <a:lnTo>
                      <a:pt x="7" y="10"/>
                    </a:lnTo>
                    <a:lnTo>
                      <a:pt x="2"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6" name="Freeform 113"/>
              <p:cNvSpPr/>
              <p:nvPr/>
            </p:nvSpPr>
            <p:spPr bwMode="auto">
              <a:xfrm>
                <a:off x="1667308" y="1850073"/>
                <a:ext cx="7938" cy="17462"/>
              </a:xfrm>
              <a:custGeom>
                <a:avLst/>
                <a:gdLst>
                  <a:gd name="T0" fmla="*/ 0 w 2"/>
                  <a:gd name="T1" fmla="*/ 5 h 5"/>
                  <a:gd name="T2" fmla="*/ 2 w 2"/>
                  <a:gd name="T3" fmla="*/ 0 h 5"/>
                  <a:gd name="T4" fmla="*/ 0 w 2"/>
                  <a:gd name="T5" fmla="*/ 5 h 5"/>
                </a:gdLst>
                <a:ahLst/>
                <a:cxnLst>
                  <a:cxn ang="0">
                    <a:pos x="T0" y="T1"/>
                  </a:cxn>
                  <a:cxn ang="0">
                    <a:pos x="T2" y="T3"/>
                  </a:cxn>
                  <a:cxn ang="0">
                    <a:pos x="T4" y="T5"/>
                  </a:cxn>
                </a:cxnLst>
                <a:rect l="0" t="0" r="r" b="b"/>
                <a:pathLst>
                  <a:path w="2" h="5">
                    <a:moveTo>
                      <a:pt x="0" y="5"/>
                    </a:moveTo>
                    <a:cubicBezTo>
                      <a:pt x="2" y="5"/>
                      <a:pt x="2" y="1"/>
                      <a:pt x="2" y="0"/>
                    </a:cubicBezTo>
                    <a:cubicBezTo>
                      <a:pt x="0" y="1"/>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7" name="Freeform 114"/>
              <p:cNvSpPr/>
              <p:nvPr/>
            </p:nvSpPr>
            <p:spPr bwMode="auto">
              <a:xfrm>
                <a:off x="-383742" y="1861185"/>
                <a:ext cx="7938" cy="17462"/>
              </a:xfrm>
              <a:custGeom>
                <a:avLst/>
                <a:gdLst>
                  <a:gd name="T0" fmla="*/ 0 w 5"/>
                  <a:gd name="T1" fmla="*/ 0 h 11"/>
                  <a:gd name="T2" fmla="*/ 5 w 5"/>
                  <a:gd name="T3" fmla="*/ 11 h 11"/>
                  <a:gd name="T4" fmla="*/ 5 w 5"/>
                  <a:gd name="T5" fmla="*/ 7 h 11"/>
                  <a:gd name="T6" fmla="*/ 0 w 5"/>
                  <a:gd name="T7" fmla="*/ 0 h 11"/>
                </a:gdLst>
                <a:ahLst/>
                <a:cxnLst>
                  <a:cxn ang="0">
                    <a:pos x="T0" y="T1"/>
                  </a:cxn>
                  <a:cxn ang="0">
                    <a:pos x="T2" y="T3"/>
                  </a:cxn>
                  <a:cxn ang="0">
                    <a:pos x="T4" y="T5"/>
                  </a:cxn>
                  <a:cxn ang="0">
                    <a:pos x="T6" y="T7"/>
                  </a:cxn>
                </a:cxnLst>
                <a:rect l="0" t="0" r="r" b="b"/>
                <a:pathLst>
                  <a:path w="5" h="11">
                    <a:moveTo>
                      <a:pt x="0" y="0"/>
                    </a:moveTo>
                    <a:lnTo>
                      <a:pt x="5" y="11"/>
                    </a:lnTo>
                    <a:lnTo>
                      <a:pt x="5"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8" name="Freeform 115"/>
              <p:cNvSpPr/>
              <p:nvPr/>
            </p:nvSpPr>
            <p:spPr bwMode="auto">
              <a:xfrm>
                <a:off x="-431367" y="1875473"/>
                <a:ext cx="100013" cy="187325"/>
              </a:xfrm>
              <a:custGeom>
                <a:avLst/>
                <a:gdLst>
                  <a:gd name="T0" fmla="*/ 11 w 27"/>
                  <a:gd name="T1" fmla="*/ 25 h 50"/>
                  <a:gd name="T2" fmla="*/ 6 w 27"/>
                  <a:gd name="T3" fmla="*/ 13 h 50"/>
                  <a:gd name="T4" fmla="*/ 0 w 27"/>
                  <a:gd name="T5" fmla="*/ 1 h 50"/>
                  <a:gd name="T6" fmla="*/ 11 w 27"/>
                  <a:gd name="T7" fmla="*/ 31 h 50"/>
                  <a:gd name="T8" fmla="*/ 23 w 27"/>
                  <a:gd name="T9" fmla="*/ 50 h 50"/>
                  <a:gd name="T10" fmla="*/ 20 w 27"/>
                  <a:gd name="T11" fmla="*/ 38 h 50"/>
                  <a:gd name="T12" fmla="*/ 27 w 27"/>
                  <a:gd name="T13" fmla="*/ 43 h 50"/>
                  <a:gd name="T14" fmla="*/ 21 w 27"/>
                  <a:gd name="T15" fmla="*/ 32 h 50"/>
                  <a:gd name="T16" fmla="*/ 18 w 27"/>
                  <a:gd name="T17" fmla="*/ 34 h 50"/>
                  <a:gd name="T18" fmla="*/ 11 w 27"/>
                  <a:gd name="T1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0">
                    <a:moveTo>
                      <a:pt x="11" y="25"/>
                    </a:moveTo>
                    <a:cubicBezTo>
                      <a:pt x="9" y="20"/>
                      <a:pt x="9" y="16"/>
                      <a:pt x="6" y="13"/>
                    </a:cubicBezTo>
                    <a:cubicBezTo>
                      <a:pt x="2" y="10"/>
                      <a:pt x="8" y="0"/>
                      <a:pt x="0" y="1"/>
                    </a:cubicBezTo>
                    <a:cubicBezTo>
                      <a:pt x="1" y="12"/>
                      <a:pt x="10" y="20"/>
                      <a:pt x="11" y="31"/>
                    </a:cubicBezTo>
                    <a:cubicBezTo>
                      <a:pt x="15" y="37"/>
                      <a:pt x="20" y="44"/>
                      <a:pt x="23" y="50"/>
                    </a:cubicBezTo>
                    <a:cubicBezTo>
                      <a:pt x="23" y="46"/>
                      <a:pt x="17" y="43"/>
                      <a:pt x="20" y="38"/>
                    </a:cubicBezTo>
                    <a:cubicBezTo>
                      <a:pt x="22" y="39"/>
                      <a:pt x="24" y="41"/>
                      <a:pt x="27" y="43"/>
                    </a:cubicBezTo>
                    <a:cubicBezTo>
                      <a:pt x="27" y="38"/>
                      <a:pt x="23" y="35"/>
                      <a:pt x="21" y="32"/>
                    </a:cubicBezTo>
                    <a:cubicBezTo>
                      <a:pt x="18" y="34"/>
                      <a:pt x="18" y="34"/>
                      <a:pt x="18" y="34"/>
                    </a:cubicBezTo>
                    <a:cubicBezTo>
                      <a:pt x="15" y="32"/>
                      <a:pt x="15" y="27"/>
                      <a:pt x="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19" name="Freeform 116"/>
              <p:cNvSpPr/>
              <p:nvPr/>
            </p:nvSpPr>
            <p:spPr bwMode="auto">
              <a:xfrm>
                <a:off x="-367867" y="1886585"/>
                <a:ext cx="11113" cy="11112"/>
              </a:xfrm>
              <a:custGeom>
                <a:avLst/>
                <a:gdLst>
                  <a:gd name="T0" fmla="*/ 0 w 3"/>
                  <a:gd name="T1" fmla="*/ 1 h 3"/>
                  <a:gd name="T2" fmla="*/ 3 w 3"/>
                  <a:gd name="T3" fmla="*/ 3 h 3"/>
                  <a:gd name="T4" fmla="*/ 3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3" y="3"/>
                      <a:pt x="3" y="3"/>
                      <a:pt x="3" y="3"/>
                    </a:cubicBez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0" name="Freeform 117"/>
              <p:cNvSpPr/>
              <p:nvPr/>
            </p:nvSpPr>
            <p:spPr bwMode="auto">
              <a:xfrm>
                <a:off x="-367867" y="1897698"/>
                <a:ext cx="52388" cy="93662"/>
              </a:xfrm>
              <a:custGeom>
                <a:avLst/>
                <a:gdLst>
                  <a:gd name="T0" fmla="*/ 3 w 14"/>
                  <a:gd name="T1" fmla="*/ 8 h 25"/>
                  <a:gd name="T2" fmla="*/ 14 w 14"/>
                  <a:gd name="T3" fmla="*/ 25 h 25"/>
                  <a:gd name="T4" fmla="*/ 0 w 14"/>
                  <a:gd name="T5" fmla="*/ 0 h 25"/>
                  <a:gd name="T6" fmla="*/ 3 w 14"/>
                  <a:gd name="T7" fmla="*/ 8 h 25"/>
                </a:gdLst>
                <a:ahLst/>
                <a:cxnLst>
                  <a:cxn ang="0">
                    <a:pos x="T0" y="T1"/>
                  </a:cxn>
                  <a:cxn ang="0">
                    <a:pos x="T2" y="T3"/>
                  </a:cxn>
                  <a:cxn ang="0">
                    <a:pos x="T4" y="T5"/>
                  </a:cxn>
                  <a:cxn ang="0">
                    <a:pos x="T6" y="T7"/>
                  </a:cxn>
                </a:cxnLst>
                <a:rect l="0" t="0" r="r" b="b"/>
                <a:pathLst>
                  <a:path w="14" h="25">
                    <a:moveTo>
                      <a:pt x="3" y="8"/>
                    </a:moveTo>
                    <a:cubicBezTo>
                      <a:pt x="6" y="14"/>
                      <a:pt x="10" y="22"/>
                      <a:pt x="14" y="25"/>
                    </a:cubicBezTo>
                    <a:cubicBezTo>
                      <a:pt x="12" y="15"/>
                      <a:pt x="7" y="7"/>
                      <a:pt x="0" y="0"/>
                    </a:cubicBezTo>
                    <a:cubicBezTo>
                      <a:pt x="1" y="3"/>
                      <a:pt x="0" y="6"/>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1" name="Freeform 118"/>
              <p:cNvSpPr/>
              <p:nvPr/>
            </p:nvSpPr>
            <p:spPr bwMode="auto">
              <a:xfrm>
                <a:off x="1581583" y="1902460"/>
                <a:ext cx="11113" cy="17462"/>
              </a:xfrm>
              <a:custGeom>
                <a:avLst/>
                <a:gdLst>
                  <a:gd name="T0" fmla="*/ 0 w 3"/>
                  <a:gd name="T1" fmla="*/ 0 h 5"/>
                  <a:gd name="T2" fmla="*/ 0 w 3"/>
                  <a:gd name="T3" fmla="*/ 5 h 5"/>
                  <a:gd name="T4" fmla="*/ 3 w 3"/>
                  <a:gd name="T5" fmla="*/ 2 h 5"/>
                  <a:gd name="T6" fmla="*/ 0 w 3"/>
                  <a:gd name="T7" fmla="*/ 0 h 5"/>
                </a:gdLst>
                <a:ahLst/>
                <a:cxnLst>
                  <a:cxn ang="0">
                    <a:pos x="T0" y="T1"/>
                  </a:cxn>
                  <a:cxn ang="0">
                    <a:pos x="T2" y="T3"/>
                  </a:cxn>
                  <a:cxn ang="0">
                    <a:pos x="T4" y="T5"/>
                  </a:cxn>
                  <a:cxn ang="0">
                    <a:pos x="T6" y="T7"/>
                  </a:cxn>
                </a:cxnLst>
                <a:rect l="0" t="0" r="r" b="b"/>
                <a:pathLst>
                  <a:path w="3" h="5">
                    <a:moveTo>
                      <a:pt x="0" y="0"/>
                    </a:moveTo>
                    <a:cubicBezTo>
                      <a:pt x="0" y="5"/>
                      <a:pt x="0" y="5"/>
                      <a:pt x="0" y="5"/>
                    </a:cubicBezTo>
                    <a:cubicBezTo>
                      <a:pt x="3" y="2"/>
                      <a:pt x="3" y="2"/>
                      <a:pt x="3" y="2"/>
                    </a:cubicBezTo>
                    <a:cubicBezTo>
                      <a:pt x="2"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2" name="Freeform 119"/>
              <p:cNvSpPr/>
              <p:nvPr/>
            </p:nvSpPr>
            <p:spPr bwMode="auto">
              <a:xfrm>
                <a:off x="-582180" y="1913573"/>
                <a:ext cx="26988" cy="33337"/>
              </a:xfrm>
              <a:custGeom>
                <a:avLst/>
                <a:gdLst>
                  <a:gd name="T0" fmla="*/ 2 w 7"/>
                  <a:gd name="T1" fmla="*/ 0 h 9"/>
                  <a:gd name="T2" fmla="*/ 4 w 7"/>
                  <a:gd name="T3" fmla="*/ 9 h 9"/>
                  <a:gd name="T4" fmla="*/ 6 w 7"/>
                  <a:gd name="T5" fmla="*/ 7 h 9"/>
                  <a:gd name="T6" fmla="*/ 2 w 7"/>
                  <a:gd name="T7" fmla="*/ 0 h 9"/>
                </a:gdLst>
                <a:ahLst/>
                <a:cxnLst>
                  <a:cxn ang="0">
                    <a:pos x="T0" y="T1"/>
                  </a:cxn>
                  <a:cxn ang="0">
                    <a:pos x="T2" y="T3"/>
                  </a:cxn>
                  <a:cxn ang="0">
                    <a:pos x="T4" y="T5"/>
                  </a:cxn>
                  <a:cxn ang="0">
                    <a:pos x="T6" y="T7"/>
                  </a:cxn>
                </a:cxnLst>
                <a:rect l="0" t="0" r="r" b="b"/>
                <a:pathLst>
                  <a:path w="7" h="9">
                    <a:moveTo>
                      <a:pt x="2" y="0"/>
                    </a:moveTo>
                    <a:cubicBezTo>
                      <a:pt x="0" y="3"/>
                      <a:pt x="4" y="6"/>
                      <a:pt x="4" y="9"/>
                    </a:cubicBezTo>
                    <a:cubicBezTo>
                      <a:pt x="6" y="7"/>
                      <a:pt x="6" y="7"/>
                      <a:pt x="6" y="7"/>
                    </a:cubicBezTo>
                    <a:cubicBezTo>
                      <a:pt x="7" y="3"/>
                      <a:pt x="4"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3" name="Freeform 120"/>
              <p:cNvSpPr/>
              <p:nvPr/>
            </p:nvSpPr>
            <p:spPr bwMode="auto">
              <a:xfrm>
                <a:off x="-552017" y="1935798"/>
                <a:ext cx="33338" cy="82550"/>
              </a:xfrm>
              <a:custGeom>
                <a:avLst/>
                <a:gdLst>
                  <a:gd name="T0" fmla="*/ 4 w 9"/>
                  <a:gd name="T1" fmla="*/ 3 h 22"/>
                  <a:gd name="T2" fmla="*/ 0 w 9"/>
                  <a:gd name="T3" fmla="*/ 0 h 22"/>
                  <a:gd name="T4" fmla="*/ 8 w 9"/>
                  <a:gd name="T5" fmla="*/ 22 h 22"/>
                  <a:gd name="T6" fmla="*/ 3 w 9"/>
                  <a:gd name="T7" fmla="*/ 7 h 22"/>
                  <a:gd name="T8" fmla="*/ 4 w 9"/>
                  <a:gd name="T9" fmla="*/ 3 h 22"/>
                </a:gdLst>
                <a:ahLst/>
                <a:cxnLst>
                  <a:cxn ang="0">
                    <a:pos x="T0" y="T1"/>
                  </a:cxn>
                  <a:cxn ang="0">
                    <a:pos x="T2" y="T3"/>
                  </a:cxn>
                  <a:cxn ang="0">
                    <a:pos x="T4" y="T5"/>
                  </a:cxn>
                  <a:cxn ang="0">
                    <a:pos x="T6" y="T7"/>
                  </a:cxn>
                  <a:cxn ang="0">
                    <a:pos x="T8" y="T9"/>
                  </a:cxn>
                </a:cxnLst>
                <a:rect l="0" t="0" r="r" b="b"/>
                <a:pathLst>
                  <a:path w="9" h="22">
                    <a:moveTo>
                      <a:pt x="4" y="3"/>
                    </a:moveTo>
                    <a:cubicBezTo>
                      <a:pt x="3" y="1"/>
                      <a:pt x="2" y="2"/>
                      <a:pt x="0" y="0"/>
                    </a:cubicBezTo>
                    <a:cubicBezTo>
                      <a:pt x="3" y="7"/>
                      <a:pt x="4" y="17"/>
                      <a:pt x="8" y="22"/>
                    </a:cubicBezTo>
                    <a:cubicBezTo>
                      <a:pt x="9" y="17"/>
                      <a:pt x="7" y="10"/>
                      <a:pt x="3" y="7"/>
                    </a:cubicBezTo>
                    <a:cubicBezTo>
                      <a:pt x="3" y="6"/>
                      <a:pt x="2"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4" name="Freeform 121"/>
              <p:cNvSpPr/>
              <p:nvPr/>
            </p:nvSpPr>
            <p:spPr bwMode="auto">
              <a:xfrm>
                <a:off x="-383742" y="1943735"/>
                <a:ext cx="19050" cy="41275"/>
              </a:xfrm>
              <a:custGeom>
                <a:avLst/>
                <a:gdLst>
                  <a:gd name="T0" fmla="*/ 12 w 12"/>
                  <a:gd name="T1" fmla="*/ 26 h 26"/>
                  <a:gd name="T2" fmla="*/ 12 w 12"/>
                  <a:gd name="T3" fmla="*/ 16 h 26"/>
                  <a:gd name="T4" fmla="*/ 0 w 12"/>
                  <a:gd name="T5" fmla="*/ 0 h 26"/>
                  <a:gd name="T6" fmla="*/ 12 w 12"/>
                  <a:gd name="T7" fmla="*/ 26 h 26"/>
                </a:gdLst>
                <a:ahLst/>
                <a:cxnLst>
                  <a:cxn ang="0">
                    <a:pos x="T0" y="T1"/>
                  </a:cxn>
                  <a:cxn ang="0">
                    <a:pos x="T2" y="T3"/>
                  </a:cxn>
                  <a:cxn ang="0">
                    <a:pos x="T4" y="T5"/>
                  </a:cxn>
                  <a:cxn ang="0">
                    <a:pos x="T6" y="T7"/>
                  </a:cxn>
                </a:cxnLst>
                <a:rect l="0" t="0" r="r" b="b"/>
                <a:pathLst>
                  <a:path w="12" h="26">
                    <a:moveTo>
                      <a:pt x="12" y="26"/>
                    </a:moveTo>
                    <a:lnTo>
                      <a:pt x="12" y="16"/>
                    </a:lnTo>
                    <a:lnTo>
                      <a:pt x="0" y="0"/>
                    </a:lnTo>
                    <a:lnTo>
                      <a:pt x="1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5" name="Freeform 122"/>
              <p:cNvSpPr/>
              <p:nvPr/>
            </p:nvSpPr>
            <p:spPr bwMode="auto">
              <a:xfrm>
                <a:off x="-634567" y="1958023"/>
                <a:ext cx="52388" cy="52387"/>
              </a:xfrm>
              <a:custGeom>
                <a:avLst/>
                <a:gdLst>
                  <a:gd name="T0" fmla="*/ 10 w 14"/>
                  <a:gd name="T1" fmla="*/ 14 h 14"/>
                  <a:gd name="T2" fmla="*/ 13 w 14"/>
                  <a:gd name="T3" fmla="*/ 13 h 14"/>
                  <a:gd name="T4" fmla="*/ 11 w 14"/>
                  <a:gd name="T5" fmla="*/ 11 h 14"/>
                  <a:gd name="T6" fmla="*/ 14 w 14"/>
                  <a:gd name="T7" fmla="*/ 8 h 14"/>
                  <a:gd name="T8" fmla="*/ 8 w 14"/>
                  <a:gd name="T9" fmla="*/ 5 h 14"/>
                  <a:gd name="T10" fmla="*/ 7 w 14"/>
                  <a:gd name="T11" fmla="*/ 0 h 14"/>
                  <a:gd name="T12" fmla="*/ 10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0" y="14"/>
                    </a:moveTo>
                    <a:cubicBezTo>
                      <a:pt x="13" y="13"/>
                      <a:pt x="13" y="13"/>
                      <a:pt x="13" y="13"/>
                    </a:cubicBezTo>
                    <a:cubicBezTo>
                      <a:pt x="11" y="11"/>
                      <a:pt x="11" y="11"/>
                      <a:pt x="11" y="11"/>
                    </a:cubicBezTo>
                    <a:cubicBezTo>
                      <a:pt x="14" y="8"/>
                      <a:pt x="14" y="8"/>
                      <a:pt x="14" y="8"/>
                    </a:cubicBezTo>
                    <a:cubicBezTo>
                      <a:pt x="8" y="5"/>
                      <a:pt x="8" y="5"/>
                      <a:pt x="8" y="5"/>
                    </a:cubicBezTo>
                    <a:cubicBezTo>
                      <a:pt x="10" y="4"/>
                      <a:pt x="7" y="2"/>
                      <a:pt x="7" y="0"/>
                    </a:cubicBezTo>
                    <a:cubicBezTo>
                      <a:pt x="0" y="7"/>
                      <a:pt x="12" y="7"/>
                      <a:pt x="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6" name="Freeform 123"/>
              <p:cNvSpPr/>
              <p:nvPr/>
            </p:nvSpPr>
            <p:spPr bwMode="auto">
              <a:xfrm>
                <a:off x="-596467" y="2018348"/>
                <a:ext cx="107950" cy="187325"/>
              </a:xfrm>
              <a:custGeom>
                <a:avLst/>
                <a:gdLst>
                  <a:gd name="T0" fmla="*/ 8 w 29"/>
                  <a:gd name="T1" fmla="*/ 7 h 50"/>
                  <a:gd name="T2" fmla="*/ 5 w 29"/>
                  <a:gd name="T3" fmla="*/ 0 h 50"/>
                  <a:gd name="T4" fmla="*/ 0 w 29"/>
                  <a:gd name="T5" fmla="*/ 6 h 50"/>
                  <a:gd name="T6" fmla="*/ 7 w 29"/>
                  <a:gd name="T7" fmla="*/ 12 h 50"/>
                  <a:gd name="T8" fmla="*/ 4 w 29"/>
                  <a:gd name="T9" fmla="*/ 17 h 50"/>
                  <a:gd name="T10" fmla="*/ 9 w 29"/>
                  <a:gd name="T11" fmla="*/ 17 h 50"/>
                  <a:gd name="T12" fmla="*/ 8 w 29"/>
                  <a:gd name="T13" fmla="*/ 23 h 50"/>
                  <a:gd name="T14" fmla="*/ 13 w 29"/>
                  <a:gd name="T15" fmla="*/ 26 h 50"/>
                  <a:gd name="T16" fmla="*/ 18 w 29"/>
                  <a:gd name="T17" fmla="*/ 42 h 50"/>
                  <a:gd name="T18" fmla="*/ 19 w 29"/>
                  <a:gd name="T19" fmla="*/ 41 h 50"/>
                  <a:gd name="T20" fmla="*/ 29 w 29"/>
                  <a:gd name="T21" fmla="*/ 50 h 50"/>
                  <a:gd name="T22" fmla="*/ 11 w 29"/>
                  <a:gd name="T23" fmla="*/ 19 h 50"/>
                  <a:gd name="T24" fmla="*/ 8 w 29"/>
                  <a:gd name="T25"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50">
                    <a:moveTo>
                      <a:pt x="8" y="7"/>
                    </a:moveTo>
                    <a:cubicBezTo>
                      <a:pt x="5" y="0"/>
                      <a:pt x="5" y="0"/>
                      <a:pt x="5" y="0"/>
                    </a:cubicBezTo>
                    <a:cubicBezTo>
                      <a:pt x="2" y="0"/>
                      <a:pt x="0" y="2"/>
                      <a:pt x="0" y="6"/>
                    </a:cubicBezTo>
                    <a:cubicBezTo>
                      <a:pt x="5" y="5"/>
                      <a:pt x="1" y="13"/>
                      <a:pt x="7" y="12"/>
                    </a:cubicBezTo>
                    <a:cubicBezTo>
                      <a:pt x="4" y="17"/>
                      <a:pt x="4" y="17"/>
                      <a:pt x="4" y="17"/>
                    </a:cubicBezTo>
                    <a:cubicBezTo>
                      <a:pt x="6" y="14"/>
                      <a:pt x="8" y="17"/>
                      <a:pt x="9" y="17"/>
                    </a:cubicBezTo>
                    <a:cubicBezTo>
                      <a:pt x="10" y="20"/>
                      <a:pt x="8" y="21"/>
                      <a:pt x="8" y="23"/>
                    </a:cubicBezTo>
                    <a:cubicBezTo>
                      <a:pt x="8" y="26"/>
                      <a:pt x="11" y="26"/>
                      <a:pt x="13" y="26"/>
                    </a:cubicBezTo>
                    <a:cubicBezTo>
                      <a:pt x="13" y="31"/>
                      <a:pt x="15" y="38"/>
                      <a:pt x="18" y="42"/>
                    </a:cubicBezTo>
                    <a:cubicBezTo>
                      <a:pt x="19" y="41"/>
                      <a:pt x="19" y="41"/>
                      <a:pt x="19" y="41"/>
                    </a:cubicBezTo>
                    <a:cubicBezTo>
                      <a:pt x="29" y="50"/>
                      <a:pt x="29" y="50"/>
                      <a:pt x="29" y="50"/>
                    </a:cubicBezTo>
                    <a:cubicBezTo>
                      <a:pt x="24" y="41"/>
                      <a:pt x="18" y="26"/>
                      <a:pt x="11" y="19"/>
                    </a:cubicBezTo>
                    <a:cubicBezTo>
                      <a:pt x="12" y="14"/>
                      <a:pt x="6" y="12"/>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7" name="Freeform 124"/>
              <p:cNvSpPr/>
              <p:nvPr/>
            </p:nvSpPr>
            <p:spPr bwMode="auto">
              <a:xfrm>
                <a:off x="-375805" y="2205673"/>
                <a:ext cx="3175" cy="7937"/>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8" name="Freeform 125"/>
              <p:cNvSpPr/>
              <p:nvPr/>
            </p:nvSpPr>
            <p:spPr bwMode="auto">
              <a:xfrm>
                <a:off x="-513917" y="2026285"/>
                <a:ext cx="149225" cy="246062"/>
              </a:xfrm>
              <a:custGeom>
                <a:avLst/>
                <a:gdLst>
                  <a:gd name="T0" fmla="*/ 37 w 40"/>
                  <a:gd name="T1" fmla="*/ 63 h 66"/>
                  <a:gd name="T2" fmla="*/ 39 w 40"/>
                  <a:gd name="T3" fmla="*/ 63 h 66"/>
                  <a:gd name="T4" fmla="*/ 33 w 40"/>
                  <a:gd name="T5" fmla="*/ 54 h 66"/>
                  <a:gd name="T6" fmla="*/ 33 w 40"/>
                  <a:gd name="T7" fmla="*/ 55 h 66"/>
                  <a:gd name="T8" fmla="*/ 31 w 40"/>
                  <a:gd name="T9" fmla="*/ 48 h 66"/>
                  <a:gd name="T10" fmla="*/ 38 w 40"/>
                  <a:gd name="T11" fmla="*/ 55 h 66"/>
                  <a:gd name="T12" fmla="*/ 37 w 40"/>
                  <a:gd name="T13" fmla="*/ 50 h 66"/>
                  <a:gd name="T14" fmla="*/ 36 w 40"/>
                  <a:gd name="T15" fmla="*/ 50 h 66"/>
                  <a:gd name="T16" fmla="*/ 26 w 40"/>
                  <a:gd name="T17" fmla="*/ 46 h 66"/>
                  <a:gd name="T18" fmla="*/ 27 w 40"/>
                  <a:gd name="T19" fmla="*/ 36 h 66"/>
                  <a:gd name="T20" fmla="*/ 20 w 40"/>
                  <a:gd name="T21" fmla="*/ 32 h 66"/>
                  <a:gd name="T22" fmla="*/ 22 w 40"/>
                  <a:gd name="T23" fmla="*/ 30 h 66"/>
                  <a:gd name="T24" fmla="*/ 19 w 40"/>
                  <a:gd name="T25" fmla="*/ 28 h 66"/>
                  <a:gd name="T26" fmla="*/ 21 w 40"/>
                  <a:gd name="T27" fmla="*/ 19 h 66"/>
                  <a:gd name="T28" fmla="*/ 20 w 40"/>
                  <a:gd name="T29" fmla="*/ 15 h 66"/>
                  <a:gd name="T30" fmla="*/ 16 w 40"/>
                  <a:gd name="T31" fmla="*/ 19 h 66"/>
                  <a:gd name="T32" fmla="*/ 13 w 40"/>
                  <a:gd name="T33" fmla="*/ 13 h 66"/>
                  <a:gd name="T34" fmla="*/ 5 w 40"/>
                  <a:gd name="T35" fmla="*/ 9 h 66"/>
                  <a:gd name="T36" fmla="*/ 6 w 40"/>
                  <a:gd name="T37" fmla="*/ 7 h 66"/>
                  <a:gd name="T38" fmla="*/ 7 w 40"/>
                  <a:gd name="T39" fmla="*/ 8 h 66"/>
                  <a:gd name="T40" fmla="*/ 0 w 40"/>
                  <a:gd name="T41" fmla="*/ 0 h 66"/>
                  <a:gd name="T42" fmla="*/ 13 w 40"/>
                  <a:gd name="T43" fmla="*/ 30 h 66"/>
                  <a:gd name="T44" fmla="*/ 18 w 40"/>
                  <a:gd name="T45" fmla="*/ 38 h 66"/>
                  <a:gd name="T46" fmla="*/ 14 w 40"/>
                  <a:gd name="T47" fmla="*/ 38 h 66"/>
                  <a:gd name="T48" fmla="*/ 14 w 40"/>
                  <a:gd name="T49" fmla="*/ 40 h 66"/>
                  <a:gd name="T50" fmla="*/ 18 w 40"/>
                  <a:gd name="T51" fmla="*/ 42 h 66"/>
                  <a:gd name="T52" fmla="*/ 19 w 40"/>
                  <a:gd name="T53" fmla="*/ 39 h 66"/>
                  <a:gd name="T54" fmla="*/ 29 w 40"/>
                  <a:gd name="T55" fmla="*/ 53 h 66"/>
                  <a:gd name="T56" fmla="*/ 29 w 40"/>
                  <a:gd name="T57" fmla="*/ 53 h 66"/>
                  <a:gd name="T58" fmla="*/ 27 w 40"/>
                  <a:gd name="T59" fmla="*/ 53 h 66"/>
                  <a:gd name="T60" fmla="*/ 33 w 40"/>
                  <a:gd name="T61" fmla="*/ 60 h 66"/>
                  <a:gd name="T62" fmla="*/ 31 w 40"/>
                  <a:gd name="T63" fmla="*/ 62 h 66"/>
                  <a:gd name="T64" fmla="*/ 35 w 40"/>
                  <a:gd name="T65" fmla="*/ 66 h 66"/>
                  <a:gd name="T66" fmla="*/ 34 w 40"/>
                  <a:gd name="T67" fmla="*/ 60 h 66"/>
                  <a:gd name="T68" fmla="*/ 37 w 40"/>
                  <a:gd name="T69"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66">
                    <a:moveTo>
                      <a:pt x="37" y="63"/>
                    </a:moveTo>
                    <a:cubicBezTo>
                      <a:pt x="37" y="64"/>
                      <a:pt x="39" y="64"/>
                      <a:pt x="39" y="63"/>
                    </a:cubicBezTo>
                    <a:cubicBezTo>
                      <a:pt x="34" y="63"/>
                      <a:pt x="37" y="56"/>
                      <a:pt x="33" y="54"/>
                    </a:cubicBezTo>
                    <a:cubicBezTo>
                      <a:pt x="33" y="55"/>
                      <a:pt x="33" y="55"/>
                      <a:pt x="33" y="55"/>
                    </a:cubicBezTo>
                    <a:cubicBezTo>
                      <a:pt x="33" y="53"/>
                      <a:pt x="29" y="51"/>
                      <a:pt x="31" y="48"/>
                    </a:cubicBezTo>
                    <a:cubicBezTo>
                      <a:pt x="38" y="55"/>
                      <a:pt x="38" y="55"/>
                      <a:pt x="38" y="55"/>
                    </a:cubicBezTo>
                    <a:cubicBezTo>
                      <a:pt x="40" y="53"/>
                      <a:pt x="37" y="51"/>
                      <a:pt x="37" y="50"/>
                    </a:cubicBezTo>
                    <a:cubicBezTo>
                      <a:pt x="36" y="50"/>
                      <a:pt x="36" y="50"/>
                      <a:pt x="36" y="50"/>
                    </a:cubicBezTo>
                    <a:cubicBezTo>
                      <a:pt x="35" y="44"/>
                      <a:pt x="29" y="48"/>
                      <a:pt x="26" y="46"/>
                    </a:cubicBezTo>
                    <a:cubicBezTo>
                      <a:pt x="28" y="43"/>
                      <a:pt x="23" y="40"/>
                      <a:pt x="27" y="36"/>
                    </a:cubicBezTo>
                    <a:cubicBezTo>
                      <a:pt x="26" y="33"/>
                      <a:pt x="23" y="34"/>
                      <a:pt x="20" y="32"/>
                    </a:cubicBezTo>
                    <a:cubicBezTo>
                      <a:pt x="22" y="30"/>
                      <a:pt x="22" y="30"/>
                      <a:pt x="22" y="30"/>
                    </a:cubicBezTo>
                    <a:cubicBezTo>
                      <a:pt x="19" y="28"/>
                      <a:pt x="19" y="28"/>
                      <a:pt x="19" y="28"/>
                    </a:cubicBezTo>
                    <a:cubicBezTo>
                      <a:pt x="20" y="26"/>
                      <a:pt x="14" y="19"/>
                      <a:pt x="21" y="19"/>
                    </a:cubicBezTo>
                    <a:cubicBezTo>
                      <a:pt x="21" y="18"/>
                      <a:pt x="18" y="17"/>
                      <a:pt x="20" y="15"/>
                    </a:cubicBezTo>
                    <a:cubicBezTo>
                      <a:pt x="18" y="16"/>
                      <a:pt x="16" y="17"/>
                      <a:pt x="16" y="19"/>
                    </a:cubicBezTo>
                    <a:cubicBezTo>
                      <a:pt x="16" y="17"/>
                      <a:pt x="12" y="16"/>
                      <a:pt x="13" y="13"/>
                    </a:cubicBezTo>
                    <a:cubicBezTo>
                      <a:pt x="12" y="9"/>
                      <a:pt x="8" y="11"/>
                      <a:pt x="5" y="9"/>
                    </a:cubicBezTo>
                    <a:cubicBezTo>
                      <a:pt x="5" y="9"/>
                      <a:pt x="5" y="7"/>
                      <a:pt x="6" y="7"/>
                    </a:cubicBezTo>
                    <a:cubicBezTo>
                      <a:pt x="7" y="8"/>
                      <a:pt x="7" y="8"/>
                      <a:pt x="7" y="8"/>
                    </a:cubicBezTo>
                    <a:cubicBezTo>
                      <a:pt x="11" y="2"/>
                      <a:pt x="2" y="4"/>
                      <a:pt x="0" y="0"/>
                    </a:cubicBezTo>
                    <a:cubicBezTo>
                      <a:pt x="2" y="12"/>
                      <a:pt x="9" y="18"/>
                      <a:pt x="13" y="30"/>
                    </a:cubicBezTo>
                    <a:cubicBezTo>
                      <a:pt x="17" y="30"/>
                      <a:pt x="17" y="35"/>
                      <a:pt x="18" y="38"/>
                    </a:cubicBezTo>
                    <a:cubicBezTo>
                      <a:pt x="18" y="39"/>
                      <a:pt x="16" y="38"/>
                      <a:pt x="14" y="38"/>
                    </a:cubicBezTo>
                    <a:cubicBezTo>
                      <a:pt x="14" y="40"/>
                      <a:pt x="14" y="40"/>
                      <a:pt x="14" y="40"/>
                    </a:cubicBezTo>
                    <a:cubicBezTo>
                      <a:pt x="15" y="41"/>
                      <a:pt x="17" y="42"/>
                      <a:pt x="18" y="42"/>
                    </a:cubicBezTo>
                    <a:cubicBezTo>
                      <a:pt x="18" y="41"/>
                      <a:pt x="18" y="40"/>
                      <a:pt x="19" y="39"/>
                    </a:cubicBezTo>
                    <a:cubicBezTo>
                      <a:pt x="25" y="42"/>
                      <a:pt x="26" y="54"/>
                      <a:pt x="29" y="53"/>
                    </a:cubicBezTo>
                    <a:cubicBezTo>
                      <a:pt x="29" y="53"/>
                      <a:pt x="29" y="53"/>
                      <a:pt x="29" y="53"/>
                    </a:cubicBezTo>
                    <a:cubicBezTo>
                      <a:pt x="28" y="54"/>
                      <a:pt x="27" y="53"/>
                      <a:pt x="27" y="53"/>
                    </a:cubicBezTo>
                    <a:cubicBezTo>
                      <a:pt x="28" y="57"/>
                      <a:pt x="31" y="57"/>
                      <a:pt x="33" y="60"/>
                    </a:cubicBezTo>
                    <a:cubicBezTo>
                      <a:pt x="31" y="62"/>
                      <a:pt x="31" y="62"/>
                      <a:pt x="31" y="62"/>
                    </a:cubicBezTo>
                    <a:cubicBezTo>
                      <a:pt x="35" y="66"/>
                      <a:pt x="35" y="66"/>
                      <a:pt x="35" y="66"/>
                    </a:cubicBezTo>
                    <a:cubicBezTo>
                      <a:pt x="36" y="64"/>
                      <a:pt x="33" y="63"/>
                      <a:pt x="34" y="60"/>
                    </a:cubicBezTo>
                    <a:lnTo>
                      <a:pt x="3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29" name="Freeform 126"/>
              <p:cNvSpPr/>
              <p:nvPr/>
            </p:nvSpPr>
            <p:spPr bwMode="auto">
              <a:xfrm>
                <a:off x="-477405" y="2040573"/>
                <a:ext cx="30163" cy="26987"/>
              </a:xfrm>
              <a:custGeom>
                <a:avLst/>
                <a:gdLst>
                  <a:gd name="T0" fmla="*/ 5 w 8"/>
                  <a:gd name="T1" fmla="*/ 7 h 7"/>
                  <a:gd name="T2" fmla="*/ 2 w 8"/>
                  <a:gd name="T3" fmla="*/ 0 h 7"/>
                  <a:gd name="T4" fmla="*/ 5 w 8"/>
                  <a:gd name="T5" fmla="*/ 7 h 7"/>
                </a:gdLst>
                <a:ahLst/>
                <a:cxnLst>
                  <a:cxn ang="0">
                    <a:pos x="T0" y="T1"/>
                  </a:cxn>
                  <a:cxn ang="0">
                    <a:pos x="T2" y="T3"/>
                  </a:cxn>
                  <a:cxn ang="0">
                    <a:pos x="T4" y="T5"/>
                  </a:cxn>
                </a:cxnLst>
                <a:rect l="0" t="0" r="r" b="b"/>
                <a:pathLst>
                  <a:path w="8" h="7">
                    <a:moveTo>
                      <a:pt x="5" y="7"/>
                    </a:moveTo>
                    <a:cubicBezTo>
                      <a:pt x="8" y="4"/>
                      <a:pt x="3" y="1"/>
                      <a:pt x="2" y="0"/>
                    </a:cubicBezTo>
                    <a:cubicBezTo>
                      <a:pt x="0" y="2"/>
                      <a:pt x="4" y="5"/>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0" name="Freeform 127"/>
              <p:cNvSpPr/>
              <p:nvPr/>
            </p:nvSpPr>
            <p:spPr bwMode="auto">
              <a:xfrm>
                <a:off x="-293255" y="2048510"/>
                <a:ext cx="7938" cy="14287"/>
              </a:xfrm>
              <a:custGeom>
                <a:avLst/>
                <a:gdLst>
                  <a:gd name="T0" fmla="*/ 0 w 2"/>
                  <a:gd name="T1" fmla="*/ 0 h 4"/>
                  <a:gd name="T2" fmla="*/ 2 w 2"/>
                  <a:gd name="T3" fmla="*/ 4 h 4"/>
                  <a:gd name="T4" fmla="*/ 2 w 2"/>
                  <a:gd name="T5" fmla="*/ 2 h 4"/>
                  <a:gd name="T6" fmla="*/ 0 w 2"/>
                  <a:gd name="T7" fmla="*/ 0 h 4"/>
                </a:gdLst>
                <a:ahLst/>
                <a:cxnLst>
                  <a:cxn ang="0">
                    <a:pos x="T0" y="T1"/>
                  </a:cxn>
                  <a:cxn ang="0">
                    <a:pos x="T2" y="T3"/>
                  </a:cxn>
                  <a:cxn ang="0">
                    <a:pos x="T4" y="T5"/>
                  </a:cxn>
                  <a:cxn ang="0">
                    <a:pos x="T6" y="T7"/>
                  </a:cxn>
                </a:cxnLst>
                <a:rect l="0" t="0" r="r" b="b"/>
                <a:pathLst>
                  <a:path w="2" h="4">
                    <a:moveTo>
                      <a:pt x="0" y="0"/>
                    </a:moveTo>
                    <a:cubicBezTo>
                      <a:pt x="2" y="4"/>
                      <a:pt x="2" y="4"/>
                      <a:pt x="2" y="4"/>
                    </a:cubicBezTo>
                    <a:cubicBezTo>
                      <a:pt x="2" y="2"/>
                      <a:pt x="2" y="2"/>
                      <a:pt x="2" y="2"/>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1" name="Freeform 128"/>
              <p:cNvSpPr/>
              <p:nvPr/>
            </p:nvSpPr>
            <p:spPr bwMode="auto">
              <a:xfrm>
                <a:off x="-278967" y="2062798"/>
                <a:ext cx="30163" cy="41275"/>
              </a:xfrm>
              <a:custGeom>
                <a:avLst/>
                <a:gdLst>
                  <a:gd name="T0" fmla="*/ 3 w 8"/>
                  <a:gd name="T1" fmla="*/ 0 h 11"/>
                  <a:gd name="T2" fmla="*/ 0 w 8"/>
                  <a:gd name="T3" fmla="*/ 2 h 11"/>
                  <a:gd name="T4" fmla="*/ 3 w 8"/>
                  <a:gd name="T5" fmla="*/ 8 h 11"/>
                  <a:gd name="T6" fmla="*/ 7 w 8"/>
                  <a:gd name="T7" fmla="*/ 11 h 11"/>
                  <a:gd name="T8" fmla="*/ 8 w 8"/>
                  <a:gd name="T9" fmla="*/ 9 h 11"/>
                  <a:gd name="T10" fmla="*/ 3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3" y="0"/>
                    </a:moveTo>
                    <a:cubicBezTo>
                      <a:pt x="0" y="2"/>
                      <a:pt x="0" y="2"/>
                      <a:pt x="0" y="2"/>
                    </a:cubicBezTo>
                    <a:cubicBezTo>
                      <a:pt x="0" y="4"/>
                      <a:pt x="5" y="6"/>
                      <a:pt x="3" y="8"/>
                    </a:cubicBezTo>
                    <a:cubicBezTo>
                      <a:pt x="7" y="11"/>
                      <a:pt x="7" y="11"/>
                      <a:pt x="7" y="11"/>
                    </a:cubicBezTo>
                    <a:cubicBezTo>
                      <a:pt x="8" y="9"/>
                      <a:pt x="8" y="9"/>
                      <a:pt x="8" y="9"/>
                    </a:cubicBezTo>
                    <a:cubicBezTo>
                      <a:pt x="6" y="7"/>
                      <a:pt x="7"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2" name="Rectangle 129"/>
              <p:cNvSpPr>
                <a:spLocks noChangeArrowheads="1"/>
              </p:cNvSpPr>
              <p:nvPr/>
            </p:nvSpPr>
            <p:spPr bwMode="auto">
              <a:xfrm>
                <a:off x="-513917" y="2070735"/>
                <a:ext cx="3175" cy="11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3" name="Freeform 130"/>
              <p:cNvSpPr/>
              <p:nvPr/>
            </p:nvSpPr>
            <p:spPr bwMode="auto">
              <a:xfrm>
                <a:off x="-326592" y="2081848"/>
                <a:ext cx="33338" cy="25400"/>
              </a:xfrm>
              <a:custGeom>
                <a:avLst/>
                <a:gdLst>
                  <a:gd name="T0" fmla="*/ 6 w 9"/>
                  <a:gd name="T1" fmla="*/ 3 h 7"/>
                  <a:gd name="T2" fmla="*/ 0 w 9"/>
                  <a:gd name="T3" fmla="*/ 4 h 7"/>
                  <a:gd name="T4" fmla="*/ 3 w 9"/>
                  <a:gd name="T5" fmla="*/ 7 h 7"/>
                  <a:gd name="T6" fmla="*/ 9 w 9"/>
                  <a:gd name="T7" fmla="*/ 2 h 7"/>
                  <a:gd name="T8" fmla="*/ 6 w 9"/>
                  <a:gd name="T9" fmla="*/ 3 h 7"/>
                </a:gdLst>
                <a:ahLst/>
                <a:cxnLst>
                  <a:cxn ang="0">
                    <a:pos x="T0" y="T1"/>
                  </a:cxn>
                  <a:cxn ang="0">
                    <a:pos x="T2" y="T3"/>
                  </a:cxn>
                  <a:cxn ang="0">
                    <a:pos x="T4" y="T5"/>
                  </a:cxn>
                  <a:cxn ang="0">
                    <a:pos x="T6" y="T7"/>
                  </a:cxn>
                  <a:cxn ang="0">
                    <a:pos x="T8" y="T9"/>
                  </a:cxn>
                </a:cxnLst>
                <a:rect l="0" t="0" r="r" b="b"/>
                <a:pathLst>
                  <a:path w="9" h="7">
                    <a:moveTo>
                      <a:pt x="6" y="3"/>
                    </a:moveTo>
                    <a:cubicBezTo>
                      <a:pt x="4" y="1"/>
                      <a:pt x="2" y="3"/>
                      <a:pt x="0" y="4"/>
                    </a:cubicBezTo>
                    <a:cubicBezTo>
                      <a:pt x="3" y="7"/>
                      <a:pt x="3" y="7"/>
                      <a:pt x="3" y="7"/>
                    </a:cubicBezTo>
                    <a:cubicBezTo>
                      <a:pt x="3" y="3"/>
                      <a:pt x="9" y="5"/>
                      <a:pt x="9" y="2"/>
                    </a:cubicBezTo>
                    <a:cubicBezTo>
                      <a:pt x="7" y="0"/>
                      <a:pt x="7"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4" name="Freeform 131"/>
              <p:cNvSpPr/>
              <p:nvPr/>
            </p:nvSpPr>
            <p:spPr bwMode="auto">
              <a:xfrm>
                <a:off x="1202170" y="2085023"/>
                <a:ext cx="7938" cy="11112"/>
              </a:xfrm>
              <a:custGeom>
                <a:avLst/>
                <a:gdLst>
                  <a:gd name="T0" fmla="*/ 0 w 2"/>
                  <a:gd name="T1" fmla="*/ 3 h 3"/>
                  <a:gd name="T2" fmla="*/ 2 w 2"/>
                  <a:gd name="T3" fmla="*/ 0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1" y="3"/>
                      <a:pt x="2" y="1"/>
                      <a:pt x="2" y="0"/>
                    </a:cubicBezTo>
                    <a:cubicBezTo>
                      <a:pt x="0" y="0"/>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5" name="Freeform 132"/>
              <p:cNvSpPr/>
              <p:nvPr/>
            </p:nvSpPr>
            <p:spPr bwMode="auto">
              <a:xfrm>
                <a:off x="1172008" y="2104073"/>
                <a:ext cx="19050" cy="15875"/>
              </a:xfrm>
              <a:custGeom>
                <a:avLst/>
                <a:gdLst>
                  <a:gd name="T0" fmla="*/ 1 w 5"/>
                  <a:gd name="T1" fmla="*/ 4 h 4"/>
                  <a:gd name="T2" fmla="*/ 5 w 5"/>
                  <a:gd name="T3" fmla="*/ 2 h 4"/>
                  <a:gd name="T4" fmla="*/ 1 w 5"/>
                  <a:gd name="T5" fmla="*/ 4 h 4"/>
                </a:gdLst>
                <a:ahLst/>
                <a:cxnLst>
                  <a:cxn ang="0">
                    <a:pos x="T0" y="T1"/>
                  </a:cxn>
                  <a:cxn ang="0">
                    <a:pos x="T2" y="T3"/>
                  </a:cxn>
                  <a:cxn ang="0">
                    <a:pos x="T4" y="T5"/>
                  </a:cxn>
                </a:cxnLst>
                <a:rect l="0" t="0" r="r" b="b"/>
                <a:pathLst>
                  <a:path w="5" h="4">
                    <a:moveTo>
                      <a:pt x="1" y="4"/>
                    </a:moveTo>
                    <a:cubicBezTo>
                      <a:pt x="2" y="2"/>
                      <a:pt x="4" y="3"/>
                      <a:pt x="5" y="2"/>
                    </a:cubicBezTo>
                    <a:cubicBezTo>
                      <a:pt x="4" y="0"/>
                      <a:pt x="0"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6" name="Freeform 133"/>
              <p:cNvSpPr/>
              <p:nvPr/>
            </p:nvSpPr>
            <p:spPr bwMode="auto">
              <a:xfrm>
                <a:off x="-491692" y="2112010"/>
                <a:ext cx="3175" cy="11112"/>
              </a:xfrm>
              <a:custGeom>
                <a:avLst/>
                <a:gdLst>
                  <a:gd name="T0" fmla="*/ 0 w 2"/>
                  <a:gd name="T1" fmla="*/ 7 h 7"/>
                  <a:gd name="T2" fmla="*/ 2 w 2"/>
                  <a:gd name="T3" fmla="*/ 7 h 7"/>
                  <a:gd name="T4" fmla="*/ 0 w 2"/>
                  <a:gd name="T5" fmla="*/ 0 h 7"/>
                  <a:gd name="T6" fmla="*/ 0 w 2"/>
                  <a:gd name="T7" fmla="*/ 7 h 7"/>
                </a:gdLst>
                <a:ahLst/>
                <a:cxnLst>
                  <a:cxn ang="0">
                    <a:pos x="T0" y="T1"/>
                  </a:cxn>
                  <a:cxn ang="0">
                    <a:pos x="T2" y="T3"/>
                  </a:cxn>
                  <a:cxn ang="0">
                    <a:pos x="T4" y="T5"/>
                  </a:cxn>
                  <a:cxn ang="0">
                    <a:pos x="T6" y="T7"/>
                  </a:cxn>
                </a:cxnLst>
                <a:rect l="0" t="0" r="r" b="b"/>
                <a:pathLst>
                  <a:path w="2" h="7">
                    <a:moveTo>
                      <a:pt x="0" y="7"/>
                    </a:moveTo>
                    <a:lnTo>
                      <a:pt x="2" y="7"/>
                    </a:lnTo>
                    <a:lnTo>
                      <a:pt x="0" y="0"/>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7" name="Freeform 134"/>
              <p:cNvSpPr/>
              <p:nvPr/>
            </p:nvSpPr>
            <p:spPr bwMode="auto">
              <a:xfrm>
                <a:off x="-312305" y="2119948"/>
                <a:ext cx="22225" cy="28575"/>
              </a:xfrm>
              <a:custGeom>
                <a:avLst/>
                <a:gdLst>
                  <a:gd name="T0" fmla="*/ 0 w 6"/>
                  <a:gd name="T1" fmla="*/ 0 h 8"/>
                  <a:gd name="T2" fmla="*/ 6 w 6"/>
                  <a:gd name="T3" fmla="*/ 8 h 8"/>
                  <a:gd name="T4" fmla="*/ 6 w 6"/>
                  <a:gd name="T5" fmla="*/ 5 h 8"/>
                  <a:gd name="T6" fmla="*/ 0 w 6"/>
                  <a:gd name="T7" fmla="*/ 0 h 8"/>
                </a:gdLst>
                <a:ahLst/>
                <a:cxnLst>
                  <a:cxn ang="0">
                    <a:pos x="T0" y="T1"/>
                  </a:cxn>
                  <a:cxn ang="0">
                    <a:pos x="T2" y="T3"/>
                  </a:cxn>
                  <a:cxn ang="0">
                    <a:pos x="T4" y="T5"/>
                  </a:cxn>
                  <a:cxn ang="0">
                    <a:pos x="T6" y="T7"/>
                  </a:cxn>
                </a:cxnLst>
                <a:rect l="0" t="0" r="r" b="b"/>
                <a:pathLst>
                  <a:path w="6" h="8">
                    <a:moveTo>
                      <a:pt x="0" y="0"/>
                    </a:moveTo>
                    <a:cubicBezTo>
                      <a:pt x="6" y="8"/>
                      <a:pt x="6" y="8"/>
                      <a:pt x="6" y="8"/>
                    </a:cubicBezTo>
                    <a:cubicBezTo>
                      <a:pt x="6" y="5"/>
                      <a:pt x="6" y="5"/>
                      <a:pt x="6" y="5"/>
                    </a:cubicBezTo>
                    <a:cubicBezTo>
                      <a:pt x="2" y="5"/>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8" name="Freeform 135"/>
              <p:cNvSpPr/>
              <p:nvPr/>
            </p:nvSpPr>
            <p:spPr bwMode="auto">
              <a:xfrm>
                <a:off x="-278967" y="2115185"/>
                <a:ext cx="12700" cy="19050"/>
              </a:xfrm>
              <a:custGeom>
                <a:avLst/>
                <a:gdLst>
                  <a:gd name="T0" fmla="*/ 3 w 3"/>
                  <a:gd name="T1" fmla="*/ 5 h 5"/>
                  <a:gd name="T2" fmla="*/ 3 w 3"/>
                  <a:gd name="T3" fmla="*/ 2 h 5"/>
                  <a:gd name="T4" fmla="*/ 0 w 3"/>
                  <a:gd name="T5" fmla="*/ 1 h 5"/>
                  <a:gd name="T6" fmla="*/ 3 w 3"/>
                  <a:gd name="T7" fmla="*/ 5 h 5"/>
                </a:gdLst>
                <a:ahLst/>
                <a:cxnLst>
                  <a:cxn ang="0">
                    <a:pos x="T0" y="T1"/>
                  </a:cxn>
                  <a:cxn ang="0">
                    <a:pos x="T2" y="T3"/>
                  </a:cxn>
                  <a:cxn ang="0">
                    <a:pos x="T4" y="T5"/>
                  </a:cxn>
                  <a:cxn ang="0">
                    <a:pos x="T6" y="T7"/>
                  </a:cxn>
                </a:cxnLst>
                <a:rect l="0" t="0" r="r" b="b"/>
                <a:pathLst>
                  <a:path w="3" h="5">
                    <a:moveTo>
                      <a:pt x="3" y="5"/>
                    </a:moveTo>
                    <a:cubicBezTo>
                      <a:pt x="3" y="2"/>
                      <a:pt x="3" y="2"/>
                      <a:pt x="3" y="2"/>
                    </a:cubicBezTo>
                    <a:cubicBezTo>
                      <a:pt x="2" y="2"/>
                      <a:pt x="1" y="0"/>
                      <a:pt x="0" y="1"/>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39" name="Freeform 136"/>
              <p:cNvSpPr/>
              <p:nvPr/>
            </p:nvSpPr>
            <p:spPr bwMode="auto">
              <a:xfrm>
                <a:off x="-345642" y="2137410"/>
                <a:ext cx="22225" cy="30162"/>
              </a:xfrm>
              <a:custGeom>
                <a:avLst/>
                <a:gdLst>
                  <a:gd name="T0" fmla="*/ 6 w 6"/>
                  <a:gd name="T1" fmla="*/ 8 h 8"/>
                  <a:gd name="T2" fmla="*/ 0 w 6"/>
                  <a:gd name="T3" fmla="*/ 0 h 8"/>
                  <a:gd name="T4" fmla="*/ 6 w 6"/>
                  <a:gd name="T5" fmla="*/ 8 h 8"/>
                </a:gdLst>
                <a:ahLst/>
                <a:cxnLst>
                  <a:cxn ang="0">
                    <a:pos x="T0" y="T1"/>
                  </a:cxn>
                  <a:cxn ang="0">
                    <a:pos x="T2" y="T3"/>
                  </a:cxn>
                  <a:cxn ang="0">
                    <a:pos x="T4" y="T5"/>
                  </a:cxn>
                </a:cxnLst>
                <a:rect l="0" t="0" r="r" b="b"/>
                <a:pathLst>
                  <a:path w="6" h="8">
                    <a:moveTo>
                      <a:pt x="6" y="8"/>
                    </a:moveTo>
                    <a:cubicBezTo>
                      <a:pt x="0" y="0"/>
                      <a:pt x="0" y="0"/>
                      <a:pt x="0" y="0"/>
                    </a:cubicBezTo>
                    <a:cubicBezTo>
                      <a:pt x="0" y="4"/>
                      <a:pt x="4"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0" name="Freeform 137"/>
              <p:cNvSpPr/>
              <p:nvPr/>
            </p:nvSpPr>
            <p:spPr bwMode="auto">
              <a:xfrm>
                <a:off x="-271030" y="2145348"/>
                <a:ext cx="30163" cy="33337"/>
              </a:xfrm>
              <a:custGeom>
                <a:avLst/>
                <a:gdLst>
                  <a:gd name="T0" fmla="*/ 0 w 8"/>
                  <a:gd name="T1" fmla="*/ 0 h 9"/>
                  <a:gd name="T2" fmla="*/ 5 w 8"/>
                  <a:gd name="T3" fmla="*/ 9 h 9"/>
                  <a:gd name="T4" fmla="*/ 8 w 8"/>
                  <a:gd name="T5" fmla="*/ 4 h 9"/>
                  <a:gd name="T6" fmla="*/ 0 w 8"/>
                  <a:gd name="T7" fmla="*/ 0 h 9"/>
                </a:gdLst>
                <a:ahLst/>
                <a:cxnLst>
                  <a:cxn ang="0">
                    <a:pos x="T0" y="T1"/>
                  </a:cxn>
                  <a:cxn ang="0">
                    <a:pos x="T2" y="T3"/>
                  </a:cxn>
                  <a:cxn ang="0">
                    <a:pos x="T4" y="T5"/>
                  </a:cxn>
                  <a:cxn ang="0">
                    <a:pos x="T6" y="T7"/>
                  </a:cxn>
                </a:cxnLst>
                <a:rect l="0" t="0" r="r" b="b"/>
                <a:pathLst>
                  <a:path w="8" h="9">
                    <a:moveTo>
                      <a:pt x="0" y="0"/>
                    </a:moveTo>
                    <a:cubicBezTo>
                      <a:pt x="2" y="3"/>
                      <a:pt x="5" y="4"/>
                      <a:pt x="5" y="9"/>
                    </a:cubicBezTo>
                    <a:cubicBezTo>
                      <a:pt x="4" y="4"/>
                      <a:pt x="8" y="8"/>
                      <a:pt x="8" y="4"/>
                    </a:cubicBezTo>
                    <a:cubicBezTo>
                      <a:pt x="6" y="1"/>
                      <a:pt x="2"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1" name="Freeform 138"/>
              <p:cNvSpPr/>
              <p:nvPr/>
            </p:nvSpPr>
            <p:spPr bwMode="auto">
              <a:xfrm>
                <a:off x="-213880" y="2153285"/>
                <a:ext cx="6350" cy="11112"/>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2" y="3"/>
                      <a:pt x="2" y="3"/>
                      <a:pt x="2" y="3"/>
                    </a:cubicBezTo>
                    <a:cubicBezTo>
                      <a:pt x="2"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2" name="Freeform 139"/>
              <p:cNvSpPr/>
              <p:nvPr/>
            </p:nvSpPr>
            <p:spPr bwMode="auto">
              <a:xfrm>
                <a:off x="-207530" y="2164398"/>
                <a:ext cx="7938"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1"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3" name="Freeform 140"/>
              <p:cNvSpPr/>
              <p:nvPr/>
            </p:nvSpPr>
            <p:spPr bwMode="auto">
              <a:xfrm>
                <a:off x="-417080" y="2156460"/>
                <a:ext cx="33338" cy="26987"/>
              </a:xfrm>
              <a:custGeom>
                <a:avLst/>
                <a:gdLst>
                  <a:gd name="T0" fmla="*/ 9 w 9"/>
                  <a:gd name="T1" fmla="*/ 6 h 7"/>
                  <a:gd name="T2" fmla="*/ 6 w 9"/>
                  <a:gd name="T3" fmla="*/ 0 h 7"/>
                  <a:gd name="T4" fmla="*/ 7 w 9"/>
                  <a:gd name="T5" fmla="*/ 7 h 7"/>
                  <a:gd name="T6" fmla="*/ 9 w 9"/>
                  <a:gd name="T7" fmla="*/ 6 h 7"/>
                </a:gdLst>
                <a:ahLst/>
                <a:cxnLst>
                  <a:cxn ang="0">
                    <a:pos x="T0" y="T1"/>
                  </a:cxn>
                  <a:cxn ang="0">
                    <a:pos x="T2" y="T3"/>
                  </a:cxn>
                  <a:cxn ang="0">
                    <a:pos x="T4" y="T5"/>
                  </a:cxn>
                  <a:cxn ang="0">
                    <a:pos x="T6" y="T7"/>
                  </a:cxn>
                </a:cxnLst>
                <a:rect l="0" t="0" r="r" b="b"/>
                <a:pathLst>
                  <a:path w="9" h="7">
                    <a:moveTo>
                      <a:pt x="9" y="6"/>
                    </a:moveTo>
                    <a:cubicBezTo>
                      <a:pt x="7" y="4"/>
                      <a:pt x="7" y="2"/>
                      <a:pt x="6" y="0"/>
                    </a:cubicBezTo>
                    <a:cubicBezTo>
                      <a:pt x="0" y="3"/>
                      <a:pt x="9" y="5"/>
                      <a:pt x="7" y="7"/>
                    </a:cubicBezTo>
                    <a:lnTo>
                      <a:pt x="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4" name="Freeform 141"/>
              <p:cNvSpPr/>
              <p:nvPr/>
            </p:nvSpPr>
            <p:spPr bwMode="auto">
              <a:xfrm>
                <a:off x="-237692" y="2175510"/>
                <a:ext cx="23813" cy="19050"/>
              </a:xfrm>
              <a:custGeom>
                <a:avLst/>
                <a:gdLst>
                  <a:gd name="T0" fmla="*/ 3 w 6"/>
                  <a:gd name="T1" fmla="*/ 0 h 5"/>
                  <a:gd name="T2" fmla="*/ 5 w 6"/>
                  <a:gd name="T3" fmla="*/ 5 h 5"/>
                  <a:gd name="T4" fmla="*/ 3 w 6"/>
                  <a:gd name="T5" fmla="*/ 0 h 5"/>
                </a:gdLst>
                <a:ahLst/>
                <a:cxnLst>
                  <a:cxn ang="0">
                    <a:pos x="T0" y="T1"/>
                  </a:cxn>
                  <a:cxn ang="0">
                    <a:pos x="T2" y="T3"/>
                  </a:cxn>
                  <a:cxn ang="0">
                    <a:pos x="T4" y="T5"/>
                  </a:cxn>
                </a:cxnLst>
                <a:rect l="0" t="0" r="r" b="b"/>
                <a:pathLst>
                  <a:path w="6" h="5">
                    <a:moveTo>
                      <a:pt x="3" y="0"/>
                    </a:moveTo>
                    <a:cubicBezTo>
                      <a:pt x="0" y="2"/>
                      <a:pt x="4" y="4"/>
                      <a:pt x="5" y="5"/>
                    </a:cubicBezTo>
                    <a:cubicBezTo>
                      <a:pt x="6" y="3"/>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5" name="Freeform 142"/>
              <p:cNvSpPr/>
              <p:nvPr/>
            </p:nvSpPr>
            <p:spPr bwMode="auto">
              <a:xfrm>
                <a:off x="-172605" y="2202498"/>
                <a:ext cx="41275" cy="33337"/>
              </a:xfrm>
              <a:custGeom>
                <a:avLst/>
                <a:gdLst>
                  <a:gd name="T0" fmla="*/ 0 w 11"/>
                  <a:gd name="T1" fmla="*/ 0 h 9"/>
                  <a:gd name="T2" fmla="*/ 11 w 11"/>
                  <a:gd name="T3" fmla="*/ 9 h 9"/>
                  <a:gd name="T4" fmla="*/ 0 w 11"/>
                  <a:gd name="T5" fmla="*/ 0 h 9"/>
                </a:gdLst>
                <a:ahLst/>
                <a:cxnLst>
                  <a:cxn ang="0">
                    <a:pos x="T0" y="T1"/>
                  </a:cxn>
                  <a:cxn ang="0">
                    <a:pos x="T2" y="T3"/>
                  </a:cxn>
                  <a:cxn ang="0">
                    <a:pos x="T4" y="T5"/>
                  </a:cxn>
                </a:cxnLst>
                <a:rect l="0" t="0" r="r" b="b"/>
                <a:pathLst>
                  <a:path w="11" h="9">
                    <a:moveTo>
                      <a:pt x="0" y="0"/>
                    </a:moveTo>
                    <a:cubicBezTo>
                      <a:pt x="5" y="1"/>
                      <a:pt x="6" y="6"/>
                      <a:pt x="11" y="9"/>
                    </a:cubicBezTo>
                    <a:cubicBezTo>
                      <a:pt x="11" y="3"/>
                      <a:pt x="3"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6" name="Freeform 143"/>
              <p:cNvSpPr/>
              <p:nvPr/>
            </p:nvSpPr>
            <p:spPr bwMode="auto">
              <a:xfrm>
                <a:off x="-296430" y="2202498"/>
                <a:ext cx="33338" cy="47625"/>
              </a:xfrm>
              <a:custGeom>
                <a:avLst/>
                <a:gdLst>
                  <a:gd name="T0" fmla="*/ 2 w 9"/>
                  <a:gd name="T1" fmla="*/ 7 h 13"/>
                  <a:gd name="T2" fmla="*/ 9 w 9"/>
                  <a:gd name="T3" fmla="*/ 11 h 13"/>
                  <a:gd name="T4" fmla="*/ 0 w 9"/>
                  <a:gd name="T5" fmla="*/ 0 h 13"/>
                  <a:gd name="T6" fmla="*/ 2 w 9"/>
                  <a:gd name="T7" fmla="*/ 7 h 13"/>
                </a:gdLst>
                <a:ahLst/>
                <a:cxnLst>
                  <a:cxn ang="0">
                    <a:pos x="T0" y="T1"/>
                  </a:cxn>
                  <a:cxn ang="0">
                    <a:pos x="T2" y="T3"/>
                  </a:cxn>
                  <a:cxn ang="0">
                    <a:pos x="T4" y="T5"/>
                  </a:cxn>
                  <a:cxn ang="0">
                    <a:pos x="T6" y="T7"/>
                  </a:cxn>
                </a:cxnLst>
                <a:rect l="0" t="0" r="r" b="b"/>
                <a:pathLst>
                  <a:path w="9" h="13">
                    <a:moveTo>
                      <a:pt x="2" y="7"/>
                    </a:moveTo>
                    <a:cubicBezTo>
                      <a:pt x="2" y="13"/>
                      <a:pt x="8" y="10"/>
                      <a:pt x="9" y="11"/>
                    </a:cubicBezTo>
                    <a:cubicBezTo>
                      <a:pt x="8" y="5"/>
                      <a:pt x="5" y="4"/>
                      <a:pt x="0" y="0"/>
                    </a:cubicBezTo>
                    <a:cubicBezTo>
                      <a:pt x="1" y="2"/>
                      <a:pt x="5" y="4"/>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7" name="Freeform 144"/>
              <p:cNvSpPr/>
              <p:nvPr/>
            </p:nvSpPr>
            <p:spPr bwMode="auto">
              <a:xfrm>
                <a:off x="-237692" y="2202498"/>
                <a:ext cx="30163" cy="36512"/>
              </a:xfrm>
              <a:custGeom>
                <a:avLst/>
                <a:gdLst>
                  <a:gd name="T0" fmla="*/ 5 w 8"/>
                  <a:gd name="T1" fmla="*/ 10 h 10"/>
                  <a:gd name="T2" fmla="*/ 3 w 8"/>
                  <a:gd name="T3" fmla="*/ 0 h 10"/>
                  <a:gd name="T4" fmla="*/ 5 w 8"/>
                  <a:gd name="T5" fmla="*/ 10 h 10"/>
                </a:gdLst>
                <a:ahLst/>
                <a:cxnLst>
                  <a:cxn ang="0">
                    <a:pos x="T0" y="T1"/>
                  </a:cxn>
                  <a:cxn ang="0">
                    <a:pos x="T2" y="T3"/>
                  </a:cxn>
                  <a:cxn ang="0">
                    <a:pos x="T4" y="T5"/>
                  </a:cxn>
                </a:cxnLst>
                <a:rect l="0" t="0" r="r" b="b"/>
                <a:pathLst>
                  <a:path w="8" h="10">
                    <a:moveTo>
                      <a:pt x="5" y="10"/>
                    </a:moveTo>
                    <a:cubicBezTo>
                      <a:pt x="8" y="7"/>
                      <a:pt x="3" y="3"/>
                      <a:pt x="3" y="0"/>
                    </a:cubicBezTo>
                    <a:cubicBezTo>
                      <a:pt x="0" y="4"/>
                      <a:pt x="5" y="6"/>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8" name="Rectangle 145"/>
              <p:cNvSpPr>
                <a:spLocks noChangeArrowheads="1"/>
              </p:cNvSpPr>
              <p:nvPr/>
            </p:nvSpPr>
            <p:spPr bwMode="auto">
              <a:xfrm>
                <a:off x="1483158" y="2202498"/>
                <a:ext cx="4763" cy="14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49" name="Freeform 146"/>
              <p:cNvSpPr>
                <a:spLocks noEditPoints="1"/>
              </p:cNvSpPr>
              <p:nvPr/>
            </p:nvSpPr>
            <p:spPr bwMode="auto">
              <a:xfrm>
                <a:off x="-477405" y="2227898"/>
                <a:ext cx="134938" cy="157162"/>
              </a:xfrm>
              <a:custGeom>
                <a:avLst/>
                <a:gdLst>
                  <a:gd name="T0" fmla="*/ 31 w 36"/>
                  <a:gd name="T1" fmla="*/ 33 h 42"/>
                  <a:gd name="T2" fmla="*/ 21 w 36"/>
                  <a:gd name="T3" fmla="*/ 25 h 42"/>
                  <a:gd name="T4" fmla="*/ 13 w 36"/>
                  <a:gd name="T5" fmla="*/ 12 h 42"/>
                  <a:gd name="T6" fmla="*/ 3 w 36"/>
                  <a:gd name="T7" fmla="*/ 1 h 42"/>
                  <a:gd name="T8" fmla="*/ 0 w 36"/>
                  <a:gd name="T9" fmla="*/ 3 h 42"/>
                  <a:gd name="T10" fmla="*/ 8 w 36"/>
                  <a:gd name="T11" fmla="*/ 16 h 42"/>
                  <a:gd name="T12" fmla="*/ 12 w 36"/>
                  <a:gd name="T13" fmla="*/ 20 h 42"/>
                  <a:gd name="T14" fmla="*/ 19 w 36"/>
                  <a:gd name="T15" fmla="*/ 27 h 42"/>
                  <a:gd name="T16" fmla="*/ 26 w 36"/>
                  <a:gd name="T17" fmla="*/ 35 h 42"/>
                  <a:gd name="T18" fmla="*/ 25 w 36"/>
                  <a:gd name="T19" fmla="*/ 36 h 42"/>
                  <a:gd name="T20" fmla="*/ 30 w 36"/>
                  <a:gd name="T21" fmla="*/ 42 h 42"/>
                  <a:gd name="T22" fmla="*/ 31 w 36"/>
                  <a:gd name="T23" fmla="*/ 33 h 42"/>
                  <a:gd name="T24" fmla="*/ 8 w 36"/>
                  <a:gd name="T25" fmla="*/ 14 h 42"/>
                  <a:gd name="T26" fmla="*/ 7 w 36"/>
                  <a:gd name="T27" fmla="*/ 11 h 42"/>
                  <a:gd name="T28" fmla="*/ 8 w 36"/>
                  <a:gd name="T29" fmla="*/ 11 h 42"/>
                  <a:gd name="T30" fmla="*/ 8 w 36"/>
                  <a:gd name="T31"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2">
                    <a:moveTo>
                      <a:pt x="31" y="33"/>
                    </a:moveTo>
                    <a:cubicBezTo>
                      <a:pt x="28" y="33"/>
                      <a:pt x="26" y="27"/>
                      <a:pt x="21" y="25"/>
                    </a:cubicBezTo>
                    <a:cubicBezTo>
                      <a:pt x="21" y="18"/>
                      <a:pt x="13" y="19"/>
                      <a:pt x="13" y="12"/>
                    </a:cubicBezTo>
                    <a:cubicBezTo>
                      <a:pt x="7" y="11"/>
                      <a:pt x="7" y="5"/>
                      <a:pt x="3" y="1"/>
                    </a:cubicBezTo>
                    <a:cubicBezTo>
                      <a:pt x="2" y="0"/>
                      <a:pt x="0" y="2"/>
                      <a:pt x="0" y="3"/>
                    </a:cubicBezTo>
                    <a:cubicBezTo>
                      <a:pt x="4" y="6"/>
                      <a:pt x="2" y="17"/>
                      <a:pt x="8" y="16"/>
                    </a:cubicBezTo>
                    <a:cubicBezTo>
                      <a:pt x="12" y="20"/>
                      <a:pt x="12" y="20"/>
                      <a:pt x="12" y="20"/>
                    </a:cubicBezTo>
                    <a:cubicBezTo>
                      <a:pt x="17" y="17"/>
                      <a:pt x="16" y="25"/>
                      <a:pt x="19" y="27"/>
                    </a:cubicBezTo>
                    <a:cubicBezTo>
                      <a:pt x="25" y="27"/>
                      <a:pt x="20" y="36"/>
                      <a:pt x="26" y="35"/>
                    </a:cubicBezTo>
                    <a:cubicBezTo>
                      <a:pt x="25" y="36"/>
                      <a:pt x="25" y="36"/>
                      <a:pt x="25" y="36"/>
                    </a:cubicBezTo>
                    <a:cubicBezTo>
                      <a:pt x="30" y="42"/>
                      <a:pt x="30" y="42"/>
                      <a:pt x="30" y="42"/>
                    </a:cubicBezTo>
                    <a:cubicBezTo>
                      <a:pt x="36" y="39"/>
                      <a:pt x="29" y="39"/>
                      <a:pt x="31" y="33"/>
                    </a:cubicBezTo>
                    <a:close/>
                    <a:moveTo>
                      <a:pt x="8" y="14"/>
                    </a:moveTo>
                    <a:cubicBezTo>
                      <a:pt x="7" y="11"/>
                      <a:pt x="7" y="11"/>
                      <a:pt x="7" y="11"/>
                    </a:cubicBezTo>
                    <a:cubicBezTo>
                      <a:pt x="8" y="11"/>
                      <a:pt x="8" y="11"/>
                      <a:pt x="8" y="11"/>
                    </a:cubicBez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0" name="Freeform 147"/>
              <p:cNvSpPr/>
              <p:nvPr/>
            </p:nvSpPr>
            <p:spPr bwMode="auto">
              <a:xfrm>
                <a:off x="-207530" y="2231073"/>
                <a:ext cx="41275" cy="49212"/>
              </a:xfrm>
              <a:custGeom>
                <a:avLst/>
                <a:gdLst>
                  <a:gd name="T0" fmla="*/ 7 w 11"/>
                  <a:gd name="T1" fmla="*/ 13 h 13"/>
                  <a:gd name="T2" fmla="*/ 9 w 11"/>
                  <a:gd name="T3" fmla="*/ 12 h 13"/>
                  <a:gd name="T4" fmla="*/ 7 w 11"/>
                  <a:gd name="T5" fmla="*/ 9 h 13"/>
                  <a:gd name="T6" fmla="*/ 11 w 11"/>
                  <a:gd name="T7" fmla="*/ 4 h 13"/>
                  <a:gd name="T8" fmla="*/ 6 w 11"/>
                  <a:gd name="T9" fmla="*/ 0 h 13"/>
                  <a:gd name="T10" fmla="*/ 7 w 11"/>
                  <a:gd name="T11" fmla="*/ 13 h 13"/>
                </a:gdLst>
                <a:ahLst/>
                <a:cxnLst>
                  <a:cxn ang="0">
                    <a:pos x="T0" y="T1"/>
                  </a:cxn>
                  <a:cxn ang="0">
                    <a:pos x="T2" y="T3"/>
                  </a:cxn>
                  <a:cxn ang="0">
                    <a:pos x="T4" y="T5"/>
                  </a:cxn>
                  <a:cxn ang="0">
                    <a:pos x="T6" y="T7"/>
                  </a:cxn>
                  <a:cxn ang="0">
                    <a:pos x="T8" y="T9"/>
                  </a:cxn>
                  <a:cxn ang="0">
                    <a:pos x="T10" y="T11"/>
                  </a:cxn>
                </a:cxnLst>
                <a:rect l="0" t="0" r="r" b="b"/>
                <a:pathLst>
                  <a:path w="11" h="13">
                    <a:moveTo>
                      <a:pt x="7" y="13"/>
                    </a:moveTo>
                    <a:cubicBezTo>
                      <a:pt x="8" y="13"/>
                      <a:pt x="8" y="13"/>
                      <a:pt x="9" y="12"/>
                    </a:cubicBezTo>
                    <a:cubicBezTo>
                      <a:pt x="9" y="10"/>
                      <a:pt x="8" y="10"/>
                      <a:pt x="7" y="9"/>
                    </a:cubicBezTo>
                    <a:cubicBezTo>
                      <a:pt x="8" y="7"/>
                      <a:pt x="9" y="2"/>
                      <a:pt x="11" y="4"/>
                    </a:cubicBezTo>
                    <a:cubicBezTo>
                      <a:pt x="10" y="2"/>
                      <a:pt x="8" y="1"/>
                      <a:pt x="6" y="0"/>
                    </a:cubicBezTo>
                    <a:cubicBezTo>
                      <a:pt x="0" y="5"/>
                      <a:pt x="7" y="7"/>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1" name="Freeform 148"/>
              <p:cNvSpPr/>
              <p:nvPr/>
            </p:nvSpPr>
            <p:spPr bwMode="auto">
              <a:xfrm>
                <a:off x="-248805" y="2258060"/>
                <a:ext cx="90488" cy="82550"/>
              </a:xfrm>
              <a:custGeom>
                <a:avLst/>
                <a:gdLst>
                  <a:gd name="T0" fmla="*/ 0 w 24"/>
                  <a:gd name="T1" fmla="*/ 0 h 22"/>
                  <a:gd name="T2" fmla="*/ 4 w 24"/>
                  <a:gd name="T3" fmla="*/ 11 h 22"/>
                  <a:gd name="T4" fmla="*/ 4 w 24"/>
                  <a:gd name="T5" fmla="*/ 8 h 22"/>
                  <a:gd name="T6" fmla="*/ 15 w 24"/>
                  <a:gd name="T7" fmla="*/ 22 h 22"/>
                  <a:gd name="T8" fmla="*/ 21 w 24"/>
                  <a:gd name="T9" fmla="*/ 22 h 22"/>
                  <a:gd name="T10" fmla="*/ 10 w 24"/>
                  <a:gd name="T11" fmla="*/ 8 h 22"/>
                  <a:gd name="T12" fmla="*/ 0 w 2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0" y="0"/>
                    </a:moveTo>
                    <a:cubicBezTo>
                      <a:pt x="5" y="3"/>
                      <a:pt x="0" y="8"/>
                      <a:pt x="4" y="11"/>
                    </a:cubicBezTo>
                    <a:cubicBezTo>
                      <a:pt x="4" y="10"/>
                      <a:pt x="3" y="9"/>
                      <a:pt x="4" y="8"/>
                    </a:cubicBezTo>
                    <a:cubicBezTo>
                      <a:pt x="8" y="12"/>
                      <a:pt x="18" y="14"/>
                      <a:pt x="15" y="22"/>
                    </a:cubicBezTo>
                    <a:cubicBezTo>
                      <a:pt x="21" y="22"/>
                      <a:pt x="21" y="22"/>
                      <a:pt x="21" y="22"/>
                    </a:cubicBezTo>
                    <a:cubicBezTo>
                      <a:pt x="24" y="13"/>
                      <a:pt x="12" y="16"/>
                      <a:pt x="10" y="8"/>
                    </a:cubicBezTo>
                    <a:cubicBezTo>
                      <a:pt x="4" y="8"/>
                      <a:pt x="4"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2" name="Freeform 149"/>
              <p:cNvSpPr/>
              <p:nvPr/>
            </p:nvSpPr>
            <p:spPr bwMode="auto">
              <a:xfrm>
                <a:off x="-102755" y="2265998"/>
                <a:ext cx="23813" cy="11112"/>
              </a:xfrm>
              <a:custGeom>
                <a:avLst/>
                <a:gdLst>
                  <a:gd name="T0" fmla="*/ 2 w 6"/>
                  <a:gd name="T1" fmla="*/ 0 h 3"/>
                  <a:gd name="T2" fmla="*/ 6 w 6"/>
                  <a:gd name="T3" fmla="*/ 3 h 3"/>
                  <a:gd name="T4" fmla="*/ 2 w 6"/>
                  <a:gd name="T5" fmla="*/ 0 h 3"/>
                </a:gdLst>
                <a:ahLst/>
                <a:cxnLst>
                  <a:cxn ang="0">
                    <a:pos x="T0" y="T1"/>
                  </a:cxn>
                  <a:cxn ang="0">
                    <a:pos x="T2" y="T3"/>
                  </a:cxn>
                  <a:cxn ang="0">
                    <a:pos x="T4" y="T5"/>
                  </a:cxn>
                </a:cxnLst>
                <a:rect l="0" t="0" r="r" b="b"/>
                <a:pathLst>
                  <a:path w="6" h="3">
                    <a:moveTo>
                      <a:pt x="2" y="0"/>
                    </a:moveTo>
                    <a:cubicBezTo>
                      <a:pt x="0" y="2"/>
                      <a:pt x="5" y="2"/>
                      <a:pt x="6" y="3"/>
                    </a:cubicBezTo>
                    <a:cubicBezTo>
                      <a:pt x="6"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3" name="Freeform 150"/>
              <p:cNvSpPr/>
              <p:nvPr/>
            </p:nvSpPr>
            <p:spPr bwMode="auto">
              <a:xfrm>
                <a:off x="-136092" y="2265998"/>
                <a:ext cx="4763" cy="11112"/>
              </a:xfrm>
              <a:custGeom>
                <a:avLst/>
                <a:gdLst>
                  <a:gd name="T0" fmla="*/ 0 w 1"/>
                  <a:gd name="T1" fmla="*/ 3 h 3"/>
                  <a:gd name="T2" fmla="*/ 1 w 1"/>
                  <a:gd name="T3" fmla="*/ 3 h 3"/>
                  <a:gd name="T4" fmla="*/ 1 w 1"/>
                  <a:gd name="T5" fmla="*/ 1 h 3"/>
                  <a:gd name="T6" fmla="*/ 0 w 1"/>
                  <a:gd name="T7" fmla="*/ 0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cubicBezTo>
                      <a:pt x="1" y="3"/>
                      <a:pt x="1" y="3"/>
                      <a:pt x="1" y="3"/>
                    </a:cubicBezTo>
                    <a:cubicBezTo>
                      <a:pt x="1" y="1"/>
                      <a:pt x="1" y="1"/>
                      <a:pt x="1" y="1"/>
                    </a:cubicBezTo>
                    <a:cubicBezTo>
                      <a:pt x="1" y="1"/>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4" name="Freeform 151"/>
              <p:cNvSpPr/>
              <p:nvPr/>
            </p:nvSpPr>
            <p:spPr bwMode="auto">
              <a:xfrm>
                <a:off x="-147205" y="2288223"/>
                <a:ext cx="11113" cy="14287"/>
              </a:xfrm>
              <a:custGeom>
                <a:avLst/>
                <a:gdLst>
                  <a:gd name="T0" fmla="*/ 1 w 3"/>
                  <a:gd name="T1" fmla="*/ 0 h 4"/>
                  <a:gd name="T2" fmla="*/ 0 w 3"/>
                  <a:gd name="T3" fmla="*/ 4 h 4"/>
                  <a:gd name="T4" fmla="*/ 2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0" y="4"/>
                      <a:pt x="0" y="4"/>
                      <a:pt x="0" y="4"/>
                    </a:cubicBezTo>
                    <a:cubicBezTo>
                      <a:pt x="2" y="4"/>
                      <a:pt x="2" y="4"/>
                      <a:pt x="2" y="4"/>
                    </a:cubicBezTo>
                    <a:cubicBezTo>
                      <a:pt x="2" y="3"/>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5" name="Freeform 152"/>
              <p:cNvSpPr/>
              <p:nvPr/>
            </p:nvSpPr>
            <p:spPr bwMode="auto">
              <a:xfrm>
                <a:off x="-109105" y="2296160"/>
                <a:ext cx="60325" cy="28575"/>
              </a:xfrm>
              <a:custGeom>
                <a:avLst/>
                <a:gdLst>
                  <a:gd name="T0" fmla="*/ 0 w 16"/>
                  <a:gd name="T1" fmla="*/ 4 h 8"/>
                  <a:gd name="T2" fmla="*/ 16 w 16"/>
                  <a:gd name="T3" fmla="*/ 7 h 8"/>
                  <a:gd name="T4" fmla="*/ 5 w 16"/>
                  <a:gd name="T5" fmla="*/ 1 h 8"/>
                  <a:gd name="T6" fmla="*/ 3 w 16"/>
                  <a:gd name="T7" fmla="*/ 4 h 8"/>
                  <a:gd name="T8" fmla="*/ 0 w 16"/>
                  <a:gd name="T9" fmla="*/ 4 h 8"/>
                </a:gdLst>
                <a:ahLst/>
                <a:cxnLst>
                  <a:cxn ang="0">
                    <a:pos x="T0" y="T1"/>
                  </a:cxn>
                  <a:cxn ang="0">
                    <a:pos x="T2" y="T3"/>
                  </a:cxn>
                  <a:cxn ang="0">
                    <a:pos x="T4" y="T5"/>
                  </a:cxn>
                  <a:cxn ang="0">
                    <a:pos x="T6" y="T7"/>
                  </a:cxn>
                  <a:cxn ang="0">
                    <a:pos x="T8" y="T9"/>
                  </a:cxn>
                </a:cxnLst>
                <a:rect l="0" t="0" r="r" b="b"/>
                <a:pathLst>
                  <a:path w="16" h="8">
                    <a:moveTo>
                      <a:pt x="0" y="4"/>
                    </a:moveTo>
                    <a:cubicBezTo>
                      <a:pt x="5" y="8"/>
                      <a:pt x="11" y="5"/>
                      <a:pt x="16" y="7"/>
                    </a:cubicBezTo>
                    <a:cubicBezTo>
                      <a:pt x="15" y="0"/>
                      <a:pt x="8" y="7"/>
                      <a:pt x="5" y="1"/>
                    </a:cubicBezTo>
                    <a:cubicBezTo>
                      <a:pt x="3" y="4"/>
                      <a:pt x="3" y="4"/>
                      <a:pt x="3" y="4"/>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6" name="Freeform 153"/>
              <p:cNvSpPr/>
              <p:nvPr/>
            </p:nvSpPr>
            <p:spPr bwMode="auto">
              <a:xfrm>
                <a:off x="-155142" y="2340610"/>
                <a:ext cx="7938" cy="7937"/>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2"/>
                      <a:pt x="0" y="2"/>
                      <a:pt x="0" y="2"/>
                    </a:cubicBez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7" name="Freeform 154"/>
              <p:cNvSpPr/>
              <p:nvPr/>
            </p:nvSpPr>
            <p:spPr bwMode="auto">
              <a:xfrm>
                <a:off x="-144030" y="2351723"/>
                <a:ext cx="19050" cy="19050"/>
              </a:xfrm>
              <a:custGeom>
                <a:avLst/>
                <a:gdLst>
                  <a:gd name="T0" fmla="*/ 5 w 5"/>
                  <a:gd name="T1" fmla="*/ 4 h 5"/>
                  <a:gd name="T2" fmla="*/ 5 w 5"/>
                  <a:gd name="T3" fmla="*/ 3 h 5"/>
                  <a:gd name="T4" fmla="*/ 1 w 5"/>
                  <a:gd name="T5" fmla="*/ 0 h 5"/>
                  <a:gd name="T6" fmla="*/ 5 w 5"/>
                  <a:gd name="T7" fmla="*/ 4 h 5"/>
                </a:gdLst>
                <a:ahLst/>
                <a:cxnLst>
                  <a:cxn ang="0">
                    <a:pos x="T0" y="T1"/>
                  </a:cxn>
                  <a:cxn ang="0">
                    <a:pos x="T2" y="T3"/>
                  </a:cxn>
                  <a:cxn ang="0">
                    <a:pos x="T4" y="T5"/>
                  </a:cxn>
                  <a:cxn ang="0">
                    <a:pos x="T6" y="T7"/>
                  </a:cxn>
                </a:cxnLst>
                <a:rect l="0" t="0" r="r" b="b"/>
                <a:pathLst>
                  <a:path w="5" h="5">
                    <a:moveTo>
                      <a:pt x="5" y="4"/>
                    </a:moveTo>
                    <a:cubicBezTo>
                      <a:pt x="5" y="3"/>
                      <a:pt x="5" y="3"/>
                      <a:pt x="5" y="3"/>
                    </a:cubicBezTo>
                    <a:cubicBezTo>
                      <a:pt x="3" y="2"/>
                      <a:pt x="2" y="0"/>
                      <a:pt x="1" y="0"/>
                    </a:cubicBezTo>
                    <a:cubicBezTo>
                      <a:pt x="0" y="3"/>
                      <a:pt x="2"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8" name="Freeform 155"/>
              <p:cNvSpPr/>
              <p:nvPr/>
            </p:nvSpPr>
            <p:spPr bwMode="auto">
              <a:xfrm>
                <a:off x="-90055" y="2351723"/>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59" name="Freeform 156"/>
              <p:cNvSpPr/>
              <p:nvPr/>
            </p:nvSpPr>
            <p:spPr bwMode="auto">
              <a:xfrm>
                <a:off x="-120217" y="2370773"/>
                <a:ext cx="30163" cy="22225"/>
              </a:xfrm>
              <a:custGeom>
                <a:avLst/>
                <a:gdLst>
                  <a:gd name="T0" fmla="*/ 8 w 8"/>
                  <a:gd name="T1" fmla="*/ 6 h 6"/>
                  <a:gd name="T2" fmla="*/ 0 w 8"/>
                  <a:gd name="T3" fmla="*/ 0 h 6"/>
                  <a:gd name="T4" fmla="*/ 8 w 8"/>
                  <a:gd name="T5" fmla="*/ 6 h 6"/>
                </a:gdLst>
                <a:ahLst/>
                <a:cxnLst>
                  <a:cxn ang="0">
                    <a:pos x="T0" y="T1"/>
                  </a:cxn>
                  <a:cxn ang="0">
                    <a:pos x="T2" y="T3"/>
                  </a:cxn>
                  <a:cxn ang="0">
                    <a:pos x="T4" y="T5"/>
                  </a:cxn>
                </a:cxnLst>
                <a:rect l="0" t="0" r="r" b="b"/>
                <a:pathLst>
                  <a:path w="8" h="6">
                    <a:moveTo>
                      <a:pt x="8" y="6"/>
                    </a:moveTo>
                    <a:cubicBezTo>
                      <a:pt x="8" y="2"/>
                      <a:pt x="3" y="2"/>
                      <a:pt x="0" y="0"/>
                    </a:cubicBez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0" name="Freeform 157"/>
              <p:cNvSpPr/>
              <p:nvPr/>
            </p:nvSpPr>
            <p:spPr bwMode="auto">
              <a:xfrm>
                <a:off x="-348817" y="2389823"/>
                <a:ext cx="69850" cy="69850"/>
              </a:xfrm>
              <a:custGeom>
                <a:avLst/>
                <a:gdLst>
                  <a:gd name="T0" fmla="*/ 16 w 19"/>
                  <a:gd name="T1" fmla="*/ 11 h 19"/>
                  <a:gd name="T2" fmla="*/ 10 w 19"/>
                  <a:gd name="T3" fmla="*/ 2 h 19"/>
                  <a:gd name="T4" fmla="*/ 8 w 19"/>
                  <a:gd name="T5" fmla="*/ 4 h 19"/>
                  <a:gd name="T6" fmla="*/ 1 w 19"/>
                  <a:gd name="T7" fmla="*/ 0 h 19"/>
                  <a:gd name="T8" fmla="*/ 0 w 19"/>
                  <a:gd name="T9" fmla="*/ 2 h 19"/>
                  <a:gd name="T10" fmla="*/ 7 w 19"/>
                  <a:gd name="T11" fmla="*/ 7 h 19"/>
                  <a:gd name="T12" fmla="*/ 10 w 19"/>
                  <a:gd name="T13" fmla="*/ 13 h 19"/>
                  <a:gd name="T14" fmla="*/ 19 w 19"/>
                  <a:gd name="T15" fmla="*/ 17 h 19"/>
                  <a:gd name="T16" fmla="*/ 16 w 19"/>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6" y="11"/>
                    </a:moveTo>
                    <a:cubicBezTo>
                      <a:pt x="9" y="12"/>
                      <a:pt x="15" y="3"/>
                      <a:pt x="10" y="2"/>
                    </a:cubicBezTo>
                    <a:cubicBezTo>
                      <a:pt x="8" y="4"/>
                      <a:pt x="8" y="4"/>
                      <a:pt x="8" y="4"/>
                    </a:cubicBezTo>
                    <a:cubicBezTo>
                      <a:pt x="6" y="3"/>
                      <a:pt x="2" y="3"/>
                      <a:pt x="1" y="0"/>
                    </a:cubicBezTo>
                    <a:cubicBezTo>
                      <a:pt x="0" y="2"/>
                      <a:pt x="0" y="2"/>
                      <a:pt x="0" y="2"/>
                    </a:cubicBezTo>
                    <a:cubicBezTo>
                      <a:pt x="1" y="5"/>
                      <a:pt x="4" y="10"/>
                      <a:pt x="7" y="7"/>
                    </a:cubicBezTo>
                    <a:cubicBezTo>
                      <a:pt x="8" y="9"/>
                      <a:pt x="13" y="9"/>
                      <a:pt x="10" y="13"/>
                    </a:cubicBezTo>
                    <a:cubicBezTo>
                      <a:pt x="14" y="12"/>
                      <a:pt x="14" y="19"/>
                      <a:pt x="19" y="17"/>
                    </a:cubicBezTo>
                    <a:cubicBezTo>
                      <a:pt x="16" y="15"/>
                      <a:pt x="17"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1" name="Freeform 158"/>
              <p:cNvSpPr/>
              <p:nvPr/>
            </p:nvSpPr>
            <p:spPr bwMode="auto">
              <a:xfrm>
                <a:off x="-202767" y="2389823"/>
                <a:ext cx="52388" cy="55562"/>
              </a:xfrm>
              <a:custGeom>
                <a:avLst/>
                <a:gdLst>
                  <a:gd name="T0" fmla="*/ 0 w 14"/>
                  <a:gd name="T1" fmla="*/ 1 h 15"/>
                  <a:gd name="T2" fmla="*/ 3 w 14"/>
                  <a:gd name="T3" fmla="*/ 5 h 15"/>
                  <a:gd name="T4" fmla="*/ 14 w 14"/>
                  <a:gd name="T5" fmla="*/ 7 h 15"/>
                  <a:gd name="T6" fmla="*/ 12 w 14"/>
                  <a:gd name="T7" fmla="*/ 6 h 15"/>
                  <a:gd name="T8" fmla="*/ 0 w 14"/>
                  <a:gd name="T9" fmla="*/ 1 h 15"/>
                </a:gdLst>
                <a:ahLst/>
                <a:cxnLst>
                  <a:cxn ang="0">
                    <a:pos x="T0" y="T1"/>
                  </a:cxn>
                  <a:cxn ang="0">
                    <a:pos x="T2" y="T3"/>
                  </a:cxn>
                  <a:cxn ang="0">
                    <a:pos x="T4" y="T5"/>
                  </a:cxn>
                  <a:cxn ang="0">
                    <a:pos x="T6" y="T7"/>
                  </a:cxn>
                  <a:cxn ang="0">
                    <a:pos x="T8" y="T9"/>
                  </a:cxn>
                </a:cxnLst>
                <a:rect l="0" t="0" r="r" b="b"/>
                <a:pathLst>
                  <a:path w="14" h="15">
                    <a:moveTo>
                      <a:pt x="0" y="1"/>
                    </a:moveTo>
                    <a:cubicBezTo>
                      <a:pt x="3" y="5"/>
                      <a:pt x="3" y="5"/>
                      <a:pt x="3" y="5"/>
                    </a:cubicBezTo>
                    <a:cubicBezTo>
                      <a:pt x="7" y="5"/>
                      <a:pt x="11" y="15"/>
                      <a:pt x="14" y="7"/>
                    </a:cubicBezTo>
                    <a:cubicBezTo>
                      <a:pt x="12" y="6"/>
                      <a:pt x="12" y="6"/>
                      <a:pt x="12" y="6"/>
                    </a:cubicBezTo>
                    <a:cubicBezTo>
                      <a:pt x="5" y="11"/>
                      <a:pt x="6"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2" name="Freeform 159"/>
              <p:cNvSpPr/>
              <p:nvPr/>
            </p:nvSpPr>
            <p:spPr bwMode="auto">
              <a:xfrm>
                <a:off x="-78942" y="2392998"/>
                <a:ext cx="17463" cy="22225"/>
              </a:xfrm>
              <a:custGeom>
                <a:avLst/>
                <a:gdLst>
                  <a:gd name="T0" fmla="*/ 5 w 5"/>
                  <a:gd name="T1" fmla="*/ 4 h 6"/>
                  <a:gd name="T2" fmla="*/ 0 w 5"/>
                  <a:gd name="T3" fmla="*/ 1 h 6"/>
                  <a:gd name="T4" fmla="*/ 1 w 5"/>
                  <a:gd name="T5" fmla="*/ 6 h 6"/>
                  <a:gd name="T6" fmla="*/ 5 w 5"/>
                  <a:gd name="T7" fmla="*/ 4 h 6"/>
                </a:gdLst>
                <a:ahLst/>
                <a:cxnLst>
                  <a:cxn ang="0">
                    <a:pos x="T0" y="T1"/>
                  </a:cxn>
                  <a:cxn ang="0">
                    <a:pos x="T2" y="T3"/>
                  </a:cxn>
                  <a:cxn ang="0">
                    <a:pos x="T4" y="T5"/>
                  </a:cxn>
                  <a:cxn ang="0">
                    <a:pos x="T6" y="T7"/>
                  </a:cxn>
                </a:cxnLst>
                <a:rect l="0" t="0" r="r" b="b"/>
                <a:pathLst>
                  <a:path w="5" h="6">
                    <a:moveTo>
                      <a:pt x="5" y="4"/>
                    </a:moveTo>
                    <a:cubicBezTo>
                      <a:pt x="4" y="2"/>
                      <a:pt x="2" y="0"/>
                      <a:pt x="0" y="1"/>
                    </a:cubicBezTo>
                    <a:cubicBezTo>
                      <a:pt x="1" y="6"/>
                      <a:pt x="1" y="6"/>
                      <a:pt x="1" y="6"/>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3" name="Rectangle 160"/>
              <p:cNvSpPr>
                <a:spLocks noChangeArrowheads="1"/>
              </p:cNvSpPr>
              <p:nvPr/>
            </p:nvSpPr>
            <p:spPr bwMode="auto">
              <a:xfrm>
                <a:off x="14720" y="2400935"/>
                <a:ext cx="3175" cy="14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4" name="Freeform 161"/>
              <p:cNvSpPr/>
              <p:nvPr/>
            </p:nvSpPr>
            <p:spPr bwMode="auto">
              <a:xfrm>
                <a:off x="-53542" y="2415223"/>
                <a:ext cx="7938" cy="4762"/>
              </a:xfrm>
              <a:custGeom>
                <a:avLst/>
                <a:gdLst>
                  <a:gd name="T0" fmla="*/ 5 w 5"/>
                  <a:gd name="T1" fmla="*/ 0 h 3"/>
                  <a:gd name="T2" fmla="*/ 0 w 5"/>
                  <a:gd name="T3" fmla="*/ 0 h 3"/>
                  <a:gd name="T4" fmla="*/ 5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0"/>
                    </a:lnTo>
                    <a:lnTo>
                      <a:pt x="5"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5" name="Freeform 162"/>
              <p:cNvSpPr/>
              <p:nvPr/>
            </p:nvSpPr>
            <p:spPr bwMode="auto">
              <a:xfrm>
                <a:off x="48058" y="2419985"/>
                <a:ext cx="7938" cy="11112"/>
              </a:xfrm>
              <a:custGeom>
                <a:avLst/>
                <a:gdLst>
                  <a:gd name="T0" fmla="*/ 5 w 5"/>
                  <a:gd name="T1" fmla="*/ 4 h 7"/>
                  <a:gd name="T2" fmla="*/ 0 w 5"/>
                  <a:gd name="T3" fmla="*/ 0 h 7"/>
                  <a:gd name="T4" fmla="*/ 2 w 5"/>
                  <a:gd name="T5" fmla="*/ 7 h 7"/>
                  <a:gd name="T6" fmla="*/ 5 w 5"/>
                  <a:gd name="T7" fmla="*/ 4 h 7"/>
                </a:gdLst>
                <a:ahLst/>
                <a:cxnLst>
                  <a:cxn ang="0">
                    <a:pos x="T0" y="T1"/>
                  </a:cxn>
                  <a:cxn ang="0">
                    <a:pos x="T2" y="T3"/>
                  </a:cxn>
                  <a:cxn ang="0">
                    <a:pos x="T4" y="T5"/>
                  </a:cxn>
                  <a:cxn ang="0">
                    <a:pos x="T6" y="T7"/>
                  </a:cxn>
                </a:cxnLst>
                <a:rect l="0" t="0" r="r" b="b"/>
                <a:pathLst>
                  <a:path w="5" h="7">
                    <a:moveTo>
                      <a:pt x="5" y="4"/>
                    </a:moveTo>
                    <a:lnTo>
                      <a:pt x="0" y="0"/>
                    </a:lnTo>
                    <a:lnTo>
                      <a:pt x="2" y="7"/>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6" name="Freeform 163"/>
              <p:cNvSpPr/>
              <p:nvPr/>
            </p:nvSpPr>
            <p:spPr bwMode="auto">
              <a:xfrm>
                <a:off x="1303770" y="2431098"/>
                <a:ext cx="19050" cy="25400"/>
              </a:xfrm>
              <a:custGeom>
                <a:avLst/>
                <a:gdLst>
                  <a:gd name="T0" fmla="*/ 3 w 5"/>
                  <a:gd name="T1" fmla="*/ 0 h 7"/>
                  <a:gd name="T2" fmla="*/ 0 w 5"/>
                  <a:gd name="T3" fmla="*/ 7 h 7"/>
                  <a:gd name="T4" fmla="*/ 4 w 5"/>
                  <a:gd name="T5" fmla="*/ 1 h 7"/>
                  <a:gd name="T6" fmla="*/ 5 w 5"/>
                  <a:gd name="T7" fmla="*/ 2 h 7"/>
                  <a:gd name="T8" fmla="*/ 5 w 5"/>
                  <a:gd name="T9" fmla="*/ 1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cubicBezTo>
                      <a:pt x="0" y="7"/>
                      <a:pt x="0" y="7"/>
                      <a:pt x="0" y="7"/>
                    </a:cubicBezTo>
                    <a:cubicBezTo>
                      <a:pt x="4" y="1"/>
                      <a:pt x="4" y="1"/>
                      <a:pt x="4" y="1"/>
                    </a:cubicBezTo>
                    <a:cubicBezTo>
                      <a:pt x="5" y="2"/>
                      <a:pt x="5" y="2"/>
                      <a:pt x="5" y="2"/>
                    </a:cubicBezTo>
                    <a:cubicBezTo>
                      <a:pt x="5" y="1"/>
                      <a:pt x="5" y="1"/>
                      <a:pt x="5" y="1"/>
                    </a:cubicBezTo>
                    <a:cubicBezTo>
                      <a:pt x="4"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7" name="Freeform 164"/>
              <p:cNvSpPr/>
              <p:nvPr/>
            </p:nvSpPr>
            <p:spPr bwMode="auto">
              <a:xfrm>
                <a:off x="-4330" y="2445385"/>
                <a:ext cx="52388" cy="38100"/>
              </a:xfrm>
              <a:custGeom>
                <a:avLst/>
                <a:gdLst>
                  <a:gd name="T0" fmla="*/ 9 w 14"/>
                  <a:gd name="T1" fmla="*/ 10 h 10"/>
                  <a:gd name="T2" fmla="*/ 14 w 14"/>
                  <a:gd name="T3" fmla="*/ 6 h 10"/>
                  <a:gd name="T4" fmla="*/ 0 w 14"/>
                  <a:gd name="T5" fmla="*/ 0 h 10"/>
                  <a:gd name="T6" fmla="*/ 9 w 14"/>
                  <a:gd name="T7" fmla="*/ 10 h 10"/>
                </a:gdLst>
                <a:ahLst/>
                <a:cxnLst>
                  <a:cxn ang="0">
                    <a:pos x="T0" y="T1"/>
                  </a:cxn>
                  <a:cxn ang="0">
                    <a:pos x="T2" y="T3"/>
                  </a:cxn>
                  <a:cxn ang="0">
                    <a:pos x="T4" y="T5"/>
                  </a:cxn>
                  <a:cxn ang="0">
                    <a:pos x="T6" y="T7"/>
                  </a:cxn>
                </a:cxnLst>
                <a:rect l="0" t="0" r="r" b="b"/>
                <a:pathLst>
                  <a:path w="14" h="10">
                    <a:moveTo>
                      <a:pt x="9" y="10"/>
                    </a:moveTo>
                    <a:cubicBezTo>
                      <a:pt x="14" y="6"/>
                      <a:pt x="14" y="6"/>
                      <a:pt x="14" y="6"/>
                    </a:cubicBezTo>
                    <a:cubicBezTo>
                      <a:pt x="10" y="3"/>
                      <a:pt x="5" y="2"/>
                      <a:pt x="0" y="0"/>
                    </a:cubicBezTo>
                    <a:lnTo>
                      <a:pt x="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8" name="Freeform 165"/>
              <p:cNvSpPr/>
              <p:nvPr/>
            </p:nvSpPr>
            <p:spPr bwMode="auto">
              <a:xfrm>
                <a:off x="-274205" y="2456498"/>
                <a:ext cx="82550" cy="68262"/>
              </a:xfrm>
              <a:custGeom>
                <a:avLst/>
                <a:gdLst>
                  <a:gd name="T0" fmla="*/ 10 w 22"/>
                  <a:gd name="T1" fmla="*/ 6 h 18"/>
                  <a:gd name="T2" fmla="*/ 17 w 22"/>
                  <a:gd name="T3" fmla="*/ 6 h 18"/>
                  <a:gd name="T4" fmla="*/ 4 w 22"/>
                  <a:gd name="T5" fmla="*/ 0 h 18"/>
                  <a:gd name="T6" fmla="*/ 4 w 22"/>
                  <a:gd name="T7" fmla="*/ 0 h 18"/>
                  <a:gd name="T8" fmla="*/ 1 w 22"/>
                  <a:gd name="T9" fmla="*/ 0 h 18"/>
                  <a:gd name="T10" fmla="*/ 0 w 22"/>
                  <a:gd name="T11" fmla="*/ 2 h 18"/>
                  <a:gd name="T12" fmla="*/ 21 w 22"/>
                  <a:gd name="T13" fmla="*/ 18 h 18"/>
                  <a:gd name="T14" fmla="*/ 10 w 22"/>
                  <a:gd name="T15" fmla="*/ 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10" y="6"/>
                    </a:moveTo>
                    <a:cubicBezTo>
                      <a:pt x="12" y="7"/>
                      <a:pt x="15" y="5"/>
                      <a:pt x="17" y="6"/>
                    </a:cubicBezTo>
                    <a:cubicBezTo>
                      <a:pt x="13" y="3"/>
                      <a:pt x="8" y="1"/>
                      <a:pt x="4" y="0"/>
                    </a:cubicBezTo>
                    <a:cubicBezTo>
                      <a:pt x="4" y="0"/>
                      <a:pt x="4" y="0"/>
                      <a:pt x="4" y="0"/>
                    </a:cubicBezTo>
                    <a:cubicBezTo>
                      <a:pt x="3" y="2"/>
                      <a:pt x="2" y="0"/>
                      <a:pt x="1" y="0"/>
                    </a:cubicBezTo>
                    <a:cubicBezTo>
                      <a:pt x="0" y="2"/>
                      <a:pt x="0" y="2"/>
                      <a:pt x="0" y="2"/>
                    </a:cubicBezTo>
                    <a:cubicBezTo>
                      <a:pt x="7" y="8"/>
                      <a:pt x="14" y="14"/>
                      <a:pt x="21" y="18"/>
                    </a:cubicBezTo>
                    <a:cubicBezTo>
                      <a:pt x="22" y="11"/>
                      <a:pt x="11" y="1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69" name="Freeform 166"/>
              <p:cNvSpPr/>
              <p:nvPr/>
            </p:nvSpPr>
            <p:spPr bwMode="auto">
              <a:xfrm>
                <a:off x="-210705" y="2478723"/>
                <a:ext cx="3175" cy="476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0" name="Freeform 167"/>
              <p:cNvSpPr/>
              <p:nvPr/>
            </p:nvSpPr>
            <p:spPr bwMode="auto">
              <a:xfrm>
                <a:off x="-117042" y="2456498"/>
                <a:ext cx="26988" cy="22225"/>
              </a:xfrm>
              <a:custGeom>
                <a:avLst/>
                <a:gdLst>
                  <a:gd name="T0" fmla="*/ 7 w 7"/>
                  <a:gd name="T1" fmla="*/ 6 h 6"/>
                  <a:gd name="T2" fmla="*/ 7 w 7"/>
                  <a:gd name="T3" fmla="*/ 5 h 6"/>
                  <a:gd name="T4" fmla="*/ 0 w 7"/>
                  <a:gd name="T5" fmla="*/ 0 h 6"/>
                  <a:gd name="T6" fmla="*/ 7 w 7"/>
                  <a:gd name="T7" fmla="*/ 6 h 6"/>
                </a:gdLst>
                <a:ahLst/>
                <a:cxnLst>
                  <a:cxn ang="0">
                    <a:pos x="T0" y="T1"/>
                  </a:cxn>
                  <a:cxn ang="0">
                    <a:pos x="T2" y="T3"/>
                  </a:cxn>
                  <a:cxn ang="0">
                    <a:pos x="T4" y="T5"/>
                  </a:cxn>
                  <a:cxn ang="0">
                    <a:pos x="T6" y="T7"/>
                  </a:cxn>
                </a:cxnLst>
                <a:rect l="0" t="0" r="r" b="b"/>
                <a:pathLst>
                  <a:path w="7" h="6">
                    <a:moveTo>
                      <a:pt x="7" y="6"/>
                    </a:moveTo>
                    <a:cubicBezTo>
                      <a:pt x="7" y="5"/>
                      <a:pt x="7" y="5"/>
                      <a:pt x="7" y="5"/>
                    </a:cubicBezTo>
                    <a:cubicBezTo>
                      <a:pt x="5" y="1"/>
                      <a:pt x="2" y="4"/>
                      <a:pt x="0" y="0"/>
                    </a:cubicBezTo>
                    <a:cubicBezTo>
                      <a:pt x="1" y="2"/>
                      <a:pt x="5" y="4"/>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1" name="Freeform 168"/>
              <p:cNvSpPr/>
              <p:nvPr/>
            </p:nvSpPr>
            <p:spPr bwMode="auto">
              <a:xfrm>
                <a:off x="130608" y="2456498"/>
                <a:ext cx="3175" cy="15875"/>
              </a:xfrm>
              <a:custGeom>
                <a:avLst/>
                <a:gdLst>
                  <a:gd name="T0" fmla="*/ 0 w 1"/>
                  <a:gd name="T1" fmla="*/ 4 h 4"/>
                  <a:gd name="T2" fmla="*/ 1 w 1"/>
                  <a:gd name="T3" fmla="*/ 0 h 4"/>
                  <a:gd name="T4" fmla="*/ 0 w 1"/>
                  <a:gd name="T5" fmla="*/ 0 h 4"/>
                  <a:gd name="T6" fmla="*/ 0 w 1"/>
                  <a:gd name="T7" fmla="*/ 4 h 4"/>
                </a:gdLst>
                <a:ahLst/>
                <a:cxnLst>
                  <a:cxn ang="0">
                    <a:pos x="T0" y="T1"/>
                  </a:cxn>
                  <a:cxn ang="0">
                    <a:pos x="T2" y="T3"/>
                  </a:cxn>
                  <a:cxn ang="0">
                    <a:pos x="T4" y="T5"/>
                  </a:cxn>
                  <a:cxn ang="0">
                    <a:pos x="T6" y="T7"/>
                  </a:cxn>
                </a:cxnLst>
                <a:rect l="0" t="0" r="r" b="b"/>
                <a:pathLst>
                  <a:path w="1" h="4">
                    <a:moveTo>
                      <a:pt x="0" y="4"/>
                    </a:moveTo>
                    <a:cubicBezTo>
                      <a:pt x="1" y="0"/>
                      <a:pt x="1" y="0"/>
                      <a:pt x="1" y="0"/>
                    </a:cubicBezTo>
                    <a:cubicBezTo>
                      <a:pt x="0" y="0"/>
                      <a:pt x="0" y="0"/>
                      <a:pt x="0" y="0"/>
                    </a:cubicBezTo>
                    <a:cubicBezTo>
                      <a:pt x="1" y="1"/>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2" name="Freeform 169"/>
              <p:cNvSpPr/>
              <p:nvPr/>
            </p:nvSpPr>
            <p:spPr bwMode="auto">
              <a:xfrm>
                <a:off x="152833" y="2459673"/>
                <a:ext cx="19050" cy="19050"/>
              </a:xfrm>
              <a:custGeom>
                <a:avLst/>
                <a:gdLst>
                  <a:gd name="T0" fmla="*/ 4 w 5"/>
                  <a:gd name="T1" fmla="*/ 4 h 5"/>
                  <a:gd name="T2" fmla="*/ 0 w 5"/>
                  <a:gd name="T3" fmla="*/ 3 h 5"/>
                  <a:gd name="T4" fmla="*/ 4 w 5"/>
                  <a:gd name="T5" fmla="*/ 4 h 5"/>
                </a:gdLst>
                <a:ahLst/>
                <a:cxnLst>
                  <a:cxn ang="0">
                    <a:pos x="T0" y="T1"/>
                  </a:cxn>
                  <a:cxn ang="0">
                    <a:pos x="T2" y="T3"/>
                  </a:cxn>
                  <a:cxn ang="0">
                    <a:pos x="T4" y="T5"/>
                  </a:cxn>
                </a:cxnLst>
                <a:rect l="0" t="0" r="r" b="b"/>
                <a:pathLst>
                  <a:path w="5" h="5">
                    <a:moveTo>
                      <a:pt x="4" y="4"/>
                    </a:moveTo>
                    <a:cubicBezTo>
                      <a:pt x="5" y="0"/>
                      <a:pt x="2" y="3"/>
                      <a:pt x="0" y="3"/>
                    </a:cubicBezTo>
                    <a:cubicBezTo>
                      <a:pt x="1" y="5"/>
                      <a:pt x="3"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3" name="Freeform 170"/>
              <p:cNvSpPr/>
              <p:nvPr/>
            </p:nvSpPr>
            <p:spPr bwMode="auto">
              <a:xfrm>
                <a:off x="767195" y="2467610"/>
                <a:ext cx="15875" cy="15875"/>
              </a:xfrm>
              <a:custGeom>
                <a:avLst/>
                <a:gdLst>
                  <a:gd name="T0" fmla="*/ 2 w 4"/>
                  <a:gd name="T1" fmla="*/ 0 h 4"/>
                  <a:gd name="T2" fmla="*/ 4 w 4"/>
                  <a:gd name="T3" fmla="*/ 4 h 4"/>
                  <a:gd name="T4" fmla="*/ 2 w 4"/>
                  <a:gd name="T5" fmla="*/ 0 h 4"/>
                </a:gdLst>
                <a:ahLst/>
                <a:cxnLst>
                  <a:cxn ang="0">
                    <a:pos x="T0" y="T1"/>
                  </a:cxn>
                  <a:cxn ang="0">
                    <a:pos x="T2" y="T3"/>
                  </a:cxn>
                  <a:cxn ang="0">
                    <a:pos x="T4" y="T5"/>
                  </a:cxn>
                </a:cxnLst>
                <a:rect l="0" t="0" r="r" b="b"/>
                <a:pathLst>
                  <a:path w="4" h="4">
                    <a:moveTo>
                      <a:pt x="2" y="0"/>
                    </a:moveTo>
                    <a:cubicBezTo>
                      <a:pt x="0" y="2"/>
                      <a:pt x="2" y="4"/>
                      <a:pt x="4" y="4"/>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4" name="Rectangle 171"/>
              <p:cNvSpPr>
                <a:spLocks noChangeArrowheads="1"/>
              </p:cNvSpPr>
              <p:nvPr/>
            </p:nvSpPr>
            <p:spPr bwMode="auto">
              <a:xfrm>
                <a:off x="827520" y="2475548"/>
                <a:ext cx="4763" cy="7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5" name="Freeform 172"/>
              <p:cNvSpPr/>
              <p:nvPr/>
            </p:nvSpPr>
            <p:spPr bwMode="auto">
              <a:xfrm>
                <a:off x="-64655" y="2478723"/>
                <a:ext cx="19050" cy="26987"/>
              </a:xfrm>
              <a:custGeom>
                <a:avLst/>
                <a:gdLst>
                  <a:gd name="T0" fmla="*/ 5 w 5"/>
                  <a:gd name="T1" fmla="*/ 7 h 7"/>
                  <a:gd name="T2" fmla="*/ 4 w 5"/>
                  <a:gd name="T3" fmla="*/ 0 h 7"/>
                  <a:gd name="T4" fmla="*/ 5 w 5"/>
                  <a:gd name="T5" fmla="*/ 7 h 7"/>
                </a:gdLst>
                <a:ahLst/>
                <a:cxnLst>
                  <a:cxn ang="0">
                    <a:pos x="T0" y="T1"/>
                  </a:cxn>
                  <a:cxn ang="0">
                    <a:pos x="T2" y="T3"/>
                  </a:cxn>
                  <a:cxn ang="0">
                    <a:pos x="T4" y="T5"/>
                  </a:cxn>
                </a:cxnLst>
                <a:rect l="0" t="0" r="r" b="b"/>
                <a:pathLst>
                  <a:path w="5" h="7">
                    <a:moveTo>
                      <a:pt x="5" y="7"/>
                    </a:moveTo>
                    <a:cubicBezTo>
                      <a:pt x="4" y="0"/>
                      <a:pt x="4" y="0"/>
                      <a:pt x="4" y="0"/>
                    </a:cubicBezTo>
                    <a:cubicBezTo>
                      <a:pt x="4" y="4"/>
                      <a:pt x="0" y="5"/>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6" name="Freeform 173"/>
              <p:cNvSpPr/>
              <p:nvPr/>
            </p:nvSpPr>
            <p:spPr bwMode="auto">
              <a:xfrm>
                <a:off x="182995" y="2478723"/>
                <a:ext cx="7938" cy="476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7" name="Freeform 174"/>
              <p:cNvSpPr/>
              <p:nvPr/>
            </p:nvSpPr>
            <p:spPr bwMode="auto">
              <a:xfrm>
                <a:off x="190933" y="248348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3" y="1"/>
                      <a:pt x="3" y="1"/>
                      <a:pt x="3"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8" name="Freeform 175"/>
              <p:cNvSpPr/>
              <p:nvPr/>
            </p:nvSpPr>
            <p:spPr bwMode="auto">
              <a:xfrm>
                <a:off x="805295" y="2483485"/>
                <a:ext cx="14288" cy="11112"/>
              </a:xfrm>
              <a:custGeom>
                <a:avLst/>
                <a:gdLst>
                  <a:gd name="T0" fmla="*/ 4 w 4"/>
                  <a:gd name="T1" fmla="*/ 1 h 3"/>
                  <a:gd name="T2" fmla="*/ 0 w 4"/>
                  <a:gd name="T3" fmla="*/ 0 h 3"/>
                  <a:gd name="T4" fmla="*/ 0 w 4"/>
                  <a:gd name="T5" fmla="*/ 2 h 3"/>
                  <a:gd name="T6" fmla="*/ 4 w 4"/>
                  <a:gd name="T7" fmla="*/ 1 h 3"/>
                </a:gdLst>
                <a:ahLst/>
                <a:cxnLst>
                  <a:cxn ang="0">
                    <a:pos x="T0" y="T1"/>
                  </a:cxn>
                  <a:cxn ang="0">
                    <a:pos x="T2" y="T3"/>
                  </a:cxn>
                  <a:cxn ang="0">
                    <a:pos x="T4" y="T5"/>
                  </a:cxn>
                  <a:cxn ang="0">
                    <a:pos x="T6" y="T7"/>
                  </a:cxn>
                </a:cxnLst>
                <a:rect l="0" t="0" r="r" b="b"/>
                <a:pathLst>
                  <a:path w="4" h="3">
                    <a:moveTo>
                      <a:pt x="4" y="1"/>
                    </a:moveTo>
                    <a:cubicBezTo>
                      <a:pt x="0" y="0"/>
                      <a:pt x="0" y="0"/>
                      <a:pt x="0" y="0"/>
                    </a:cubicBezTo>
                    <a:cubicBezTo>
                      <a:pt x="0" y="2"/>
                      <a:pt x="0" y="2"/>
                      <a:pt x="0" y="2"/>
                    </a:cubicBezTo>
                    <a:cubicBezTo>
                      <a:pt x="1" y="2"/>
                      <a:pt x="4" y="3"/>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79" name="Freeform 176"/>
              <p:cNvSpPr/>
              <p:nvPr/>
            </p:nvSpPr>
            <p:spPr bwMode="auto">
              <a:xfrm>
                <a:off x="89333" y="2486660"/>
                <a:ext cx="25400" cy="26987"/>
              </a:xfrm>
              <a:custGeom>
                <a:avLst/>
                <a:gdLst>
                  <a:gd name="T0" fmla="*/ 0 w 7"/>
                  <a:gd name="T1" fmla="*/ 6 h 7"/>
                  <a:gd name="T2" fmla="*/ 6 w 7"/>
                  <a:gd name="T3" fmla="*/ 7 h 7"/>
                  <a:gd name="T4" fmla="*/ 4 w 7"/>
                  <a:gd name="T5" fmla="*/ 4 h 7"/>
                  <a:gd name="T6" fmla="*/ 7 w 7"/>
                  <a:gd name="T7" fmla="*/ 3 h 7"/>
                  <a:gd name="T8" fmla="*/ 1 w 7"/>
                  <a:gd name="T9" fmla="*/ 0 h 7"/>
                  <a:gd name="T10" fmla="*/ 0 w 7"/>
                  <a:gd name="T11" fmla="*/ 6 h 7"/>
                </a:gdLst>
                <a:ahLst/>
                <a:cxnLst>
                  <a:cxn ang="0">
                    <a:pos x="T0" y="T1"/>
                  </a:cxn>
                  <a:cxn ang="0">
                    <a:pos x="T2" y="T3"/>
                  </a:cxn>
                  <a:cxn ang="0">
                    <a:pos x="T4" y="T5"/>
                  </a:cxn>
                  <a:cxn ang="0">
                    <a:pos x="T6" y="T7"/>
                  </a:cxn>
                  <a:cxn ang="0">
                    <a:pos x="T8" y="T9"/>
                  </a:cxn>
                  <a:cxn ang="0">
                    <a:pos x="T10" y="T11"/>
                  </a:cxn>
                </a:cxnLst>
                <a:rect l="0" t="0" r="r" b="b"/>
                <a:pathLst>
                  <a:path w="7" h="7">
                    <a:moveTo>
                      <a:pt x="0" y="6"/>
                    </a:moveTo>
                    <a:cubicBezTo>
                      <a:pt x="6" y="7"/>
                      <a:pt x="6" y="7"/>
                      <a:pt x="6" y="7"/>
                    </a:cubicBezTo>
                    <a:cubicBezTo>
                      <a:pt x="4" y="4"/>
                      <a:pt x="4" y="4"/>
                      <a:pt x="4" y="4"/>
                    </a:cubicBezTo>
                    <a:cubicBezTo>
                      <a:pt x="7" y="3"/>
                      <a:pt x="7" y="3"/>
                      <a:pt x="7" y="3"/>
                    </a:cubicBezTo>
                    <a:cubicBezTo>
                      <a:pt x="5" y="3"/>
                      <a:pt x="3" y="1"/>
                      <a:pt x="1" y="0"/>
                    </a:cubicBezTo>
                    <a:cubicBezTo>
                      <a:pt x="2" y="2"/>
                      <a:pt x="0"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0" name="Freeform 177"/>
              <p:cNvSpPr/>
              <p:nvPr/>
            </p:nvSpPr>
            <p:spPr bwMode="auto">
              <a:xfrm>
                <a:off x="273483" y="2500948"/>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1" name="Freeform 178"/>
              <p:cNvSpPr/>
              <p:nvPr/>
            </p:nvSpPr>
            <p:spPr bwMode="auto">
              <a:xfrm>
                <a:off x="257608" y="2486660"/>
                <a:ext cx="15875" cy="14287"/>
              </a:xfrm>
              <a:custGeom>
                <a:avLst/>
                <a:gdLst>
                  <a:gd name="T0" fmla="*/ 0 w 4"/>
                  <a:gd name="T1" fmla="*/ 4 h 4"/>
                  <a:gd name="T2" fmla="*/ 4 w 4"/>
                  <a:gd name="T3" fmla="*/ 4 h 4"/>
                  <a:gd name="T4" fmla="*/ 2 w 4"/>
                  <a:gd name="T5" fmla="*/ 0 h 4"/>
                  <a:gd name="T6" fmla="*/ 0 w 4"/>
                  <a:gd name="T7" fmla="*/ 4 h 4"/>
                </a:gdLst>
                <a:ahLst/>
                <a:cxnLst>
                  <a:cxn ang="0">
                    <a:pos x="T0" y="T1"/>
                  </a:cxn>
                  <a:cxn ang="0">
                    <a:pos x="T2" y="T3"/>
                  </a:cxn>
                  <a:cxn ang="0">
                    <a:pos x="T4" y="T5"/>
                  </a:cxn>
                  <a:cxn ang="0">
                    <a:pos x="T6" y="T7"/>
                  </a:cxn>
                </a:cxnLst>
                <a:rect l="0" t="0" r="r" b="b"/>
                <a:pathLst>
                  <a:path w="4" h="4">
                    <a:moveTo>
                      <a:pt x="0" y="4"/>
                    </a:moveTo>
                    <a:cubicBezTo>
                      <a:pt x="4" y="4"/>
                      <a:pt x="4" y="4"/>
                      <a:pt x="4" y="4"/>
                    </a:cubicBezTo>
                    <a:cubicBezTo>
                      <a:pt x="2" y="3"/>
                      <a:pt x="1" y="1"/>
                      <a:pt x="2"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2" name="Freeform 179"/>
              <p:cNvSpPr/>
              <p:nvPr/>
            </p:nvSpPr>
            <p:spPr bwMode="auto">
              <a:xfrm>
                <a:off x="678295" y="2494598"/>
                <a:ext cx="36513" cy="30162"/>
              </a:xfrm>
              <a:custGeom>
                <a:avLst/>
                <a:gdLst>
                  <a:gd name="T0" fmla="*/ 10 w 10"/>
                  <a:gd name="T1" fmla="*/ 0 h 8"/>
                  <a:gd name="T2" fmla="*/ 0 w 10"/>
                  <a:gd name="T3" fmla="*/ 5 h 8"/>
                  <a:gd name="T4" fmla="*/ 10 w 10"/>
                  <a:gd name="T5" fmla="*/ 0 h 8"/>
                </a:gdLst>
                <a:ahLst/>
                <a:cxnLst>
                  <a:cxn ang="0">
                    <a:pos x="T0" y="T1"/>
                  </a:cxn>
                  <a:cxn ang="0">
                    <a:pos x="T2" y="T3"/>
                  </a:cxn>
                  <a:cxn ang="0">
                    <a:pos x="T4" y="T5"/>
                  </a:cxn>
                </a:cxnLst>
                <a:rect l="0" t="0" r="r" b="b"/>
                <a:pathLst>
                  <a:path w="10" h="8">
                    <a:moveTo>
                      <a:pt x="10" y="0"/>
                    </a:moveTo>
                    <a:cubicBezTo>
                      <a:pt x="6" y="1"/>
                      <a:pt x="3" y="2"/>
                      <a:pt x="0" y="5"/>
                    </a:cubicBezTo>
                    <a:cubicBezTo>
                      <a:pt x="4" y="2"/>
                      <a:pt x="10"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3" name="Freeform 180"/>
              <p:cNvSpPr/>
              <p:nvPr/>
            </p:nvSpPr>
            <p:spPr bwMode="auto">
              <a:xfrm>
                <a:off x="138545" y="2500948"/>
                <a:ext cx="74613" cy="38100"/>
              </a:xfrm>
              <a:custGeom>
                <a:avLst/>
                <a:gdLst>
                  <a:gd name="T0" fmla="*/ 0 w 20"/>
                  <a:gd name="T1" fmla="*/ 1 h 10"/>
                  <a:gd name="T2" fmla="*/ 14 w 20"/>
                  <a:gd name="T3" fmla="*/ 10 h 10"/>
                  <a:gd name="T4" fmla="*/ 20 w 20"/>
                  <a:gd name="T5" fmla="*/ 5 h 10"/>
                  <a:gd name="T6" fmla="*/ 19 w 20"/>
                  <a:gd name="T7" fmla="*/ 5 h 10"/>
                  <a:gd name="T8" fmla="*/ 0 w 20"/>
                  <a:gd name="T9" fmla="*/ 1 h 10"/>
                </a:gdLst>
                <a:ahLst/>
                <a:cxnLst>
                  <a:cxn ang="0">
                    <a:pos x="T0" y="T1"/>
                  </a:cxn>
                  <a:cxn ang="0">
                    <a:pos x="T2" y="T3"/>
                  </a:cxn>
                  <a:cxn ang="0">
                    <a:pos x="T4" y="T5"/>
                  </a:cxn>
                  <a:cxn ang="0">
                    <a:pos x="T6" y="T7"/>
                  </a:cxn>
                  <a:cxn ang="0">
                    <a:pos x="T8" y="T9"/>
                  </a:cxn>
                </a:cxnLst>
                <a:rect l="0" t="0" r="r" b="b"/>
                <a:pathLst>
                  <a:path w="20" h="10">
                    <a:moveTo>
                      <a:pt x="0" y="1"/>
                    </a:moveTo>
                    <a:cubicBezTo>
                      <a:pt x="6" y="0"/>
                      <a:pt x="9" y="10"/>
                      <a:pt x="14" y="10"/>
                    </a:cubicBezTo>
                    <a:cubicBezTo>
                      <a:pt x="13" y="5"/>
                      <a:pt x="18" y="7"/>
                      <a:pt x="20" y="5"/>
                    </a:cubicBezTo>
                    <a:cubicBezTo>
                      <a:pt x="19" y="5"/>
                      <a:pt x="19" y="5"/>
                      <a:pt x="19" y="5"/>
                    </a:cubicBezTo>
                    <a:cubicBezTo>
                      <a:pt x="13" y="7"/>
                      <a:pt x="6"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4" name="Freeform 181"/>
              <p:cNvSpPr/>
              <p:nvPr/>
            </p:nvSpPr>
            <p:spPr bwMode="auto">
              <a:xfrm>
                <a:off x="554470" y="2513648"/>
                <a:ext cx="88900" cy="74612"/>
              </a:xfrm>
              <a:custGeom>
                <a:avLst/>
                <a:gdLst>
                  <a:gd name="T0" fmla="*/ 19 w 24"/>
                  <a:gd name="T1" fmla="*/ 1 h 20"/>
                  <a:gd name="T2" fmla="*/ 0 w 24"/>
                  <a:gd name="T3" fmla="*/ 8 h 20"/>
                  <a:gd name="T4" fmla="*/ 4 w 24"/>
                  <a:gd name="T5" fmla="*/ 10 h 20"/>
                  <a:gd name="T6" fmla="*/ 3 w 24"/>
                  <a:gd name="T7" fmla="*/ 14 h 20"/>
                  <a:gd name="T8" fmla="*/ 12 w 24"/>
                  <a:gd name="T9" fmla="*/ 12 h 20"/>
                  <a:gd name="T10" fmla="*/ 5 w 24"/>
                  <a:gd name="T11" fmla="*/ 13 h 20"/>
                  <a:gd name="T12" fmla="*/ 6 w 24"/>
                  <a:gd name="T13" fmla="*/ 9 h 20"/>
                  <a:gd name="T14" fmla="*/ 19 w 24"/>
                  <a:gd name="T15" fmla="*/ 8 h 20"/>
                  <a:gd name="T16" fmla="*/ 24 w 24"/>
                  <a:gd name="T17" fmla="*/ 2 h 20"/>
                  <a:gd name="T18" fmla="*/ 19 w 24"/>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19" y="1"/>
                    </a:moveTo>
                    <a:cubicBezTo>
                      <a:pt x="16" y="10"/>
                      <a:pt x="5" y="1"/>
                      <a:pt x="0" y="8"/>
                    </a:cubicBezTo>
                    <a:cubicBezTo>
                      <a:pt x="4" y="10"/>
                      <a:pt x="4" y="10"/>
                      <a:pt x="4" y="10"/>
                    </a:cubicBezTo>
                    <a:cubicBezTo>
                      <a:pt x="3" y="14"/>
                      <a:pt x="3" y="14"/>
                      <a:pt x="3" y="14"/>
                    </a:cubicBezTo>
                    <a:cubicBezTo>
                      <a:pt x="7" y="20"/>
                      <a:pt x="8" y="11"/>
                      <a:pt x="12" y="12"/>
                    </a:cubicBezTo>
                    <a:cubicBezTo>
                      <a:pt x="10" y="10"/>
                      <a:pt x="7" y="15"/>
                      <a:pt x="5" y="13"/>
                    </a:cubicBezTo>
                    <a:cubicBezTo>
                      <a:pt x="5" y="11"/>
                      <a:pt x="4" y="10"/>
                      <a:pt x="6" y="9"/>
                    </a:cubicBezTo>
                    <a:cubicBezTo>
                      <a:pt x="10" y="8"/>
                      <a:pt x="15" y="5"/>
                      <a:pt x="19" y="8"/>
                    </a:cubicBezTo>
                    <a:cubicBezTo>
                      <a:pt x="24" y="2"/>
                      <a:pt x="24" y="2"/>
                      <a:pt x="24" y="2"/>
                    </a:cubicBezTo>
                    <a:cubicBezTo>
                      <a:pt x="22" y="2"/>
                      <a:pt x="21" y="0"/>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5" name="Freeform 182"/>
              <p:cNvSpPr/>
              <p:nvPr/>
            </p:nvSpPr>
            <p:spPr bwMode="auto">
              <a:xfrm>
                <a:off x="643370" y="2508885"/>
                <a:ext cx="26988" cy="22225"/>
              </a:xfrm>
              <a:custGeom>
                <a:avLst/>
                <a:gdLst>
                  <a:gd name="T0" fmla="*/ 1 w 7"/>
                  <a:gd name="T1" fmla="*/ 6 h 6"/>
                  <a:gd name="T2" fmla="*/ 7 w 7"/>
                  <a:gd name="T3" fmla="*/ 3 h 6"/>
                  <a:gd name="T4" fmla="*/ 6 w 7"/>
                  <a:gd name="T5" fmla="*/ 2 h 6"/>
                  <a:gd name="T6" fmla="*/ 1 w 7"/>
                  <a:gd name="T7" fmla="*/ 6 h 6"/>
                </a:gdLst>
                <a:ahLst/>
                <a:cxnLst>
                  <a:cxn ang="0">
                    <a:pos x="T0" y="T1"/>
                  </a:cxn>
                  <a:cxn ang="0">
                    <a:pos x="T2" y="T3"/>
                  </a:cxn>
                  <a:cxn ang="0">
                    <a:pos x="T4" y="T5"/>
                  </a:cxn>
                  <a:cxn ang="0">
                    <a:pos x="T6" y="T7"/>
                  </a:cxn>
                </a:cxnLst>
                <a:rect l="0" t="0" r="r" b="b"/>
                <a:pathLst>
                  <a:path w="7" h="6">
                    <a:moveTo>
                      <a:pt x="1" y="6"/>
                    </a:moveTo>
                    <a:cubicBezTo>
                      <a:pt x="7" y="3"/>
                      <a:pt x="7" y="3"/>
                      <a:pt x="7" y="3"/>
                    </a:cubicBezTo>
                    <a:cubicBezTo>
                      <a:pt x="6" y="2"/>
                      <a:pt x="6" y="2"/>
                      <a:pt x="6" y="2"/>
                    </a:cubicBezTo>
                    <a:cubicBezTo>
                      <a:pt x="4" y="6"/>
                      <a:pt x="0" y="0"/>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6" name="Freeform 183"/>
              <p:cNvSpPr/>
              <p:nvPr/>
            </p:nvSpPr>
            <p:spPr bwMode="auto">
              <a:xfrm>
                <a:off x="700520" y="2519998"/>
                <a:ext cx="22225" cy="22225"/>
              </a:xfrm>
              <a:custGeom>
                <a:avLst/>
                <a:gdLst>
                  <a:gd name="T0" fmla="*/ 1 w 6"/>
                  <a:gd name="T1" fmla="*/ 6 h 6"/>
                  <a:gd name="T2" fmla="*/ 6 w 6"/>
                  <a:gd name="T3" fmla="*/ 0 h 6"/>
                  <a:gd name="T4" fmla="*/ 1 w 6"/>
                  <a:gd name="T5" fmla="*/ 6 h 6"/>
                </a:gdLst>
                <a:ahLst/>
                <a:cxnLst>
                  <a:cxn ang="0">
                    <a:pos x="T0" y="T1"/>
                  </a:cxn>
                  <a:cxn ang="0">
                    <a:pos x="T2" y="T3"/>
                  </a:cxn>
                  <a:cxn ang="0">
                    <a:pos x="T4" y="T5"/>
                  </a:cxn>
                </a:cxnLst>
                <a:rect l="0" t="0" r="r" b="b"/>
                <a:pathLst>
                  <a:path w="6" h="6">
                    <a:moveTo>
                      <a:pt x="1" y="6"/>
                    </a:moveTo>
                    <a:cubicBezTo>
                      <a:pt x="6" y="0"/>
                      <a:pt x="6" y="0"/>
                      <a:pt x="6" y="0"/>
                    </a:cubicBezTo>
                    <a:cubicBezTo>
                      <a:pt x="4"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7" name="Freeform 184"/>
              <p:cNvSpPr/>
              <p:nvPr/>
            </p:nvSpPr>
            <p:spPr bwMode="auto">
              <a:xfrm>
                <a:off x="144895" y="2519998"/>
                <a:ext cx="11113" cy="4762"/>
              </a:xfrm>
              <a:custGeom>
                <a:avLst/>
                <a:gdLst>
                  <a:gd name="T0" fmla="*/ 7 w 7"/>
                  <a:gd name="T1" fmla="*/ 0 h 3"/>
                  <a:gd name="T2" fmla="*/ 0 w 7"/>
                  <a:gd name="T3" fmla="*/ 0 h 3"/>
                  <a:gd name="T4" fmla="*/ 7 w 7"/>
                  <a:gd name="T5" fmla="*/ 3 h 3"/>
                  <a:gd name="T6" fmla="*/ 7 w 7"/>
                  <a:gd name="T7" fmla="*/ 0 h 3"/>
                </a:gdLst>
                <a:ahLst/>
                <a:cxnLst>
                  <a:cxn ang="0">
                    <a:pos x="T0" y="T1"/>
                  </a:cxn>
                  <a:cxn ang="0">
                    <a:pos x="T2" y="T3"/>
                  </a:cxn>
                  <a:cxn ang="0">
                    <a:pos x="T4" y="T5"/>
                  </a:cxn>
                  <a:cxn ang="0">
                    <a:pos x="T6" y="T7"/>
                  </a:cxn>
                </a:cxnLst>
                <a:rect l="0" t="0" r="r" b="b"/>
                <a:pathLst>
                  <a:path w="7" h="3">
                    <a:moveTo>
                      <a:pt x="7" y="0"/>
                    </a:moveTo>
                    <a:lnTo>
                      <a:pt x="0" y="0"/>
                    </a:lnTo>
                    <a:lnTo>
                      <a:pt x="7" y="3"/>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8" name="Freeform 185"/>
              <p:cNvSpPr/>
              <p:nvPr/>
            </p:nvSpPr>
            <p:spPr bwMode="auto">
              <a:xfrm>
                <a:off x="213158" y="2513648"/>
                <a:ext cx="71438" cy="55562"/>
              </a:xfrm>
              <a:custGeom>
                <a:avLst/>
                <a:gdLst>
                  <a:gd name="T0" fmla="*/ 3 w 19"/>
                  <a:gd name="T1" fmla="*/ 2 h 15"/>
                  <a:gd name="T2" fmla="*/ 5 w 19"/>
                  <a:gd name="T3" fmla="*/ 9 h 15"/>
                  <a:gd name="T4" fmla="*/ 18 w 19"/>
                  <a:gd name="T5" fmla="*/ 10 h 15"/>
                  <a:gd name="T6" fmla="*/ 3 w 19"/>
                  <a:gd name="T7" fmla="*/ 2 h 15"/>
                </a:gdLst>
                <a:ahLst/>
                <a:cxnLst>
                  <a:cxn ang="0">
                    <a:pos x="T0" y="T1"/>
                  </a:cxn>
                  <a:cxn ang="0">
                    <a:pos x="T2" y="T3"/>
                  </a:cxn>
                  <a:cxn ang="0">
                    <a:pos x="T4" y="T5"/>
                  </a:cxn>
                  <a:cxn ang="0">
                    <a:pos x="T6" y="T7"/>
                  </a:cxn>
                </a:cxnLst>
                <a:rect l="0" t="0" r="r" b="b"/>
                <a:pathLst>
                  <a:path w="19" h="15">
                    <a:moveTo>
                      <a:pt x="3" y="2"/>
                    </a:moveTo>
                    <a:cubicBezTo>
                      <a:pt x="0" y="6"/>
                      <a:pt x="7" y="5"/>
                      <a:pt x="5" y="9"/>
                    </a:cubicBezTo>
                    <a:cubicBezTo>
                      <a:pt x="9" y="10"/>
                      <a:pt x="15" y="15"/>
                      <a:pt x="18" y="10"/>
                    </a:cubicBezTo>
                    <a:cubicBezTo>
                      <a:pt x="19" y="0"/>
                      <a:pt x="9" y="7"/>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89" name="Freeform 186"/>
              <p:cNvSpPr/>
              <p:nvPr/>
            </p:nvSpPr>
            <p:spPr bwMode="auto">
              <a:xfrm>
                <a:off x="1210108" y="2524760"/>
                <a:ext cx="11113" cy="17462"/>
              </a:xfrm>
              <a:custGeom>
                <a:avLst/>
                <a:gdLst>
                  <a:gd name="T0" fmla="*/ 1 w 3"/>
                  <a:gd name="T1" fmla="*/ 0 h 5"/>
                  <a:gd name="T2" fmla="*/ 0 w 3"/>
                  <a:gd name="T3" fmla="*/ 0 h 5"/>
                  <a:gd name="T4" fmla="*/ 0 w 3"/>
                  <a:gd name="T5" fmla="*/ 5 h 5"/>
                  <a:gd name="T6" fmla="*/ 1 w 3"/>
                  <a:gd name="T7" fmla="*/ 0 h 5"/>
                </a:gdLst>
                <a:ahLst/>
                <a:cxnLst>
                  <a:cxn ang="0">
                    <a:pos x="T0" y="T1"/>
                  </a:cxn>
                  <a:cxn ang="0">
                    <a:pos x="T2" y="T3"/>
                  </a:cxn>
                  <a:cxn ang="0">
                    <a:pos x="T4" y="T5"/>
                  </a:cxn>
                  <a:cxn ang="0">
                    <a:pos x="T6" y="T7"/>
                  </a:cxn>
                </a:cxnLst>
                <a:rect l="0" t="0" r="r" b="b"/>
                <a:pathLst>
                  <a:path w="3" h="5">
                    <a:moveTo>
                      <a:pt x="1" y="0"/>
                    </a:moveTo>
                    <a:cubicBezTo>
                      <a:pt x="0" y="0"/>
                      <a:pt x="0" y="0"/>
                      <a:pt x="0" y="0"/>
                    </a:cubicBezTo>
                    <a:cubicBezTo>
                      <a:pt x="0" y="5"/>
                      <a:pt x="0" y="5"/>
                      <a:pt x="0" y="5"/>
                    </a:cubicBezTo>
                    <a:cubicBezTo>
                      <a:pt x="0" y="4"/>
                      <a:pt x="3"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0" name="Freeform 187"/>
              <p:cNvSpPr/>
              <p:nvPr/>
            </p:nvSpPr>
            <p:spPr bwMode="auto">
              <a:xfrm>
                <a:off x="-180542" y="2524760"/>
                <a:ext cx="11113" cy="17462"/>
              </a:xfrm>
              <a:custGeom>
                <a:avLst/>
                <a:gdLst>
                  <a:gd name="T0" fmla="*/ 0 w 3"/>
                  <a:gd name="T1" fmla="*/ 1 h 5"/>
                  <a:gd name="T2" fmla="*/ 0 w 3"/>
                  <a:gd name="T3" fmla="*/ 5 h 5"/>
                  <a:gd name="T4" fmla="*/ 3 w 3"/>
                  <a:gd name="T5" fmla="*/ 5 h 5"/>
                  <a:gd name="T6" fmla="*/ 3 w 3"/>
                  <a:gd name="T7" fmla="*/ 4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5"/>
                      <a:pt x="0" y="5"/>
                      <a:pt x="0" y="5"/>
                    </a:cubicBezTo>
                    <a:cubicBezTo>
                      <a:pt x="3" y="5"/>
                      <a:pt x="3" y="5"/>
                      <a:pt x="3" y="5"/>
                    </a:cubicBezTo>
                    <a:cubicBezTo>
                      <a:pt x="3" y="4"/>
                      <a:pt x="3" y="4"/>
                      <a:pt x="3" y="4"/>
                    </a:cubicBezTo>
                    <a:cubicBezTo>
                      <a:pt x="2" y="3"/>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1" name="Freeform 188"/>
              <p:cNvSpPr/>
              <p:nvPr/>
            </p:nvSpPr>
            <p:spPr bwMode="auto">
              <a:xfrm>
                <a:off x="656070" y="2527935"/>
                <a:ext cx="47625" cy="44450"/>
              </a:xfrm>
              <a:custGeom>
                <a:avLst/>
                <a:gdLst>
                  <a:gd name="T0" fmla="*/ 6 w 13"/>
                  <a:gd name="T1" fmla="*/ 12 h 12"/>
                  <a:gd name="T2" fmla="*/ 7 w 13"/>
                  <a:gd name="T3" fmla="*/ 11 h 12"/>
                  <a:gd name="T4" fmla="*/ 5 w 13"/>
                  <a:gd name="T5" fmla="*/ 9 h 12"/>
                  <a:gd name="T6" fmla="*/ 7 w 13"/>
                  <a:gd name="T7" fmla="*/ 6 h 12"/>
                  <a:gd name="T8" fmla="*/ 10 w 13"/>
                  <a:gd name="T9" fmla="*/ 0 h 12"/>
                  <a:gd name="T10" fmla="*/ 4 w 13"/>
                  <a:gd name="T11" fmla="*/ 3 h 12"/>
                  <a:gd name="T12" fmla="*/ 6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6" y="12"/>
                    </a:moveTo>
                    <a:cubicBezTo>
                      <a:pt x="7" y="11"/>
                      <a:pt x="7" y="11"/>
                      <a:pt x="7" y="11"/>
                    </a:cubicBezTo>
                    <a:cubicBezTo>
                      <a:pt x="7" y="10"/>
                      <a:pt x="6" y="10"/>
                      <a:pt x="5" y="9"/>
                    </a:cubicBezTo>
                    <a:cubicBezTo>
                      <a:pt x="7" y="6"/>
                      <a:pt x="7" y="6"/>
                      <a:pt x="7" y="6"/>
                    </a:cubicBezTo>
                    <a:cubicBezTo>
                      <a:pt x="13" y="8"/>
                      <a:pt x="8" y="3"/>
                      <a:pt x="10" y="0"/>
                    </a:cubicBezTo>
                    <a:cubicBezTo>
                      <a:pt x="4" y="3"/>
                      <a:pt x="4" y="3"/>
                      <a:pt x="4" y="3"/>
                    </a:cubicBezTo>
                    <a:cubicBezTo>
                      <a:pt x="6" y="5"/>
                      <a:pt x="0" y="11"/>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2" name="Freeform 189"/>
              <p:cNvSpPr/>
              <p:nvPr/>
            </p:nvSpPr>
            <p:spPr bwMode="auto">
              <a:xfrm>
                <a:off x="17895" y="2531110"/>
                <a:ext cx="14288" cy="11112"/>
              </a:xfrm>
              <a:custGeom>
                <a:avLst/>
                <a:gdLst>
                  <a:gd name="T0" fmla="*/ 1 w 4"/>
                  <a:gd name="T1" fmla="*/ 3 h 3"/>
                  <a:gd name="T2" fmla="*/ 4 w 4"/>
                  <a:gd name="T3" fmla="*/ 3 h 3"/>
                  <a:gd name="T4" fmla="*/ 4 w 4"/>
                  <a:gd name="T5" fmla="*/ 2 h 3"/>
                  <a:gd name="T6" fmla="*/ 1 w 4"/>
                  <a:gd name="T7" fmla="*/ 3 h 3"/>
                </a:gdLst>
                <a:ahLst/>
                <a:cxnLst>
                  <a:cxn ang="0">
                    <a:pos x="T0" y="T1"/>
                  </a:cxn>
                  <a:cxn ang="0">
                    <a:pos x="T2" y="T3"/>
                  </a:cxn>
                  <a:cxn ang="0">
                    <a:pos x="T4" y="T5"/>
                  </a:cxn>
                  <a:cxn ang="0">
                    <a:pos x="T6" y="T7"/>
                  </a:cxn>
                </a:cxnLst>
                <a:rect l="0" t="0" r="r" b="b"/>
                <a:pathLst>
                  <a:path w="4" h="3">
                    <a:moveTo>
                      <a:pt x="1" y="3"/>
                    </a:moveTo>
                    <a:cubicBezTo>
                      <a:pt x="4" y="3"/>
                      <a:pt x="4" y="3"/>
                      <a:pt x="4" y="3"/>
                    </a:cubicBezTo>
                    <a:cubicBezTo>
                      <a:pt x="4" y="2"/>
                      <a:pt x="4" y="2"/>
                      <a:pt x="4" y="2"/>
                    </a:cubicBezTo>
                    <a:cubicBezTo>
                      <a:pt x="4" y="0"/>
                      <a:pt x="0" y="0"/>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3" name="Freeform 190"/>
              <p:cNvSpPr/>
              <p:nvPr/>
            </p:nvSpPr>
            <p:spPr bwMode="auto">
              <a:xfrm>
                <a:off x="303645" y="2531110"/>
                <a:ext cx="22225" cy="19050"/>
              </a:xfrm>
              <a:custGeom>
                <a:avLst/>
                <a:gdLst>
                  <a:gd name="T0" fmla="*/ 2 w 6"/>
                  <a:gd name="T1" fmla="*/ 4 h 5"/>
                  <a:gd name="T2" fmla="*/ 6 w 6"/>
                  <a:gd name="T3" fmla="*/ 3 h 5"/>
                  <a:gd name="T4" fmla="*/ 2 w 6"/>
                  <a:gd name="T5" fmla="*/ 4 h 5"/>
                </a:gdLst>
                <a:ahLst/>
                <a:cxnLst>
                  <a:cxn ang="0">
                    <a:pos x="T0" y="T1"/>
                  </a:cxn>
                  <a:cxn ang="0">
                    <a:pos x="T2" y="T3"/>
                  </a:cxn>
                  <a:cxn ang="0">
                    <a:pos x="T4" y="T5"/>
                  </a:cxn>
                </a:cxnLst>
                <a:rect l="0" t="0" r="r" b="b"/>
                <a:pathLst>
                  <a:path w="6" h="5">
                    <a:moveTo>
                      <a:pt x="2" y="4"/>
                    </a:moveTo>
                    <a:cubicBezTo>
                      <a:pt x="3" y="4"/>
                      <a:pt x="5" y="5"/>
                      <a:pt x="6" y="3"/>
                    </a:cubicBezTo>
                    <a:cubicBezTo>
                      <a:pt x="5"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4" name="Freeform 191"/>
              <p:cNvSpPr/>
              <p:nvPr/>
            </p:nvSpPr>
            <p:spPr bwMode="auto">
              <a:xfrm>
                <a:off x="438583" y="2539048"/>
                <a:ext cx="52388" cy="19050"/>
              </a:xfrm>
              <a:custGeom>
                <a:avLst/>
                <a:gdLst>
                  <a:gd name="T0" fmla="*/ 14 w 14"/>
                  <a:gd name="T1" fmla="*/ 1 h 5"/>
                  <a:gd name="T2" fmla="*/ 0 w 14"/>
                  <a:gd name="T3" fmla="*/ 2 h 5"/>
                  <a:gd name="T4" fmla="*/ 14 w 14"/>
                  <a:gd name="T5" fmla="*/ 1 h 5"/>
                </a:gdLst>
                <a:ahLst/>
                <a:cxnLst>
                  <a:cxn ang="0">
                    <a:pos x="T0" y="T1"/>
                  </a:cxn>
                  <a:cxn ang="0">
                    <a:pos x="T2" y="T3"/>
                  </a:cxn>
                  <a:cxn ang="0">
                    <a:pos x="T4" y="T5"/>
                  </a:cxn>
                </a:cxnLst>
                <a:rect l="0" t="0" r="r" b="b"/>
                <a:pathLst>
                  <a:path w="14" h="5">
                    <a:moveTo>
                      <a:pt x="14" y="1"/>
                    </a:moveTo>
                    <a:cubicBezTo>
                      <a:pt x="9" y="0"/>
                      <a:pt x="6" y="1"/>
                      <a:pt x="0" y="2"/>
                    </a:cubicBezTo>
                    <a:cubicBezTo>
                      <a:pt x="7" y="5"/>
                      <a:pt x="7" y="1"/>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5" name="Freeform 192"/>
              <p:cNvSpPr/>
              <p:nvPr/>
            </p:nvSpPr>
            <p:spPr bwMode="auto">
              <a:xfrm>
                <a:off x="497320" y="2542223"/>
                <a:ext cx="26988" cy="34925"/>
              </a:xfrm>
              <a:custGeom>
                <a:avLst/>
                <a:gdLst>
                  <a:gd name="T0" fmla="*/ 4 w 7"/>
                  <a:gd name="T1" fmla="*/ 0 h 9"/>
                  <a:gd name="T2" fmla="*/ 0 w 7"/>
                  <a:gd name="T3" fmla="*/ 6 h 9"/>
                  <a:gd name="T4" fmla="*/ 7 w 7"/>
                  <a:gd name="T5" fmla="*/ 6 h 9"/>
                  <a:gd name="T6" fmla="*/ 4 w 7"/>
                  <a:gd name="T7" fmla="*/ 4 h 9"/>
                  <a:gd name="T8" fmla="*/ 7 w 7"/>
                  <a:gd name="T9" fmla="*/ 0 h 9"/>
                  <a:gd name="T10" fmla="*/ 4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4" y="0"/>
                    </a:moveTo>
                    <a:cubicBezTo>
                      <a:pt x="1" y="0"/>
                      <a:pt x="0" y="3"/>
                      <a:pt x="0" y="6"/>
                    </a:cubicBezTo>
                    <a:cubicBezTo>
                      <a:pt x="0" y="9"/>
                      <a:pt x="5" y="7"/>
                      <a:pt x="7" y="6"/>
                    </a:cubicBezTo>
                    <a:cubicBezTo>
                      <a:pt x="7" y="5"/>
                      <a:pt x="5" y="5"/>
                      <a:pt x="4" y="4"/>
                    </a:cubicBezTo>
                    <a:cubicBezTo>
                      <a:pt x="7" y="0"/>
                      <a:pt x="7" y="0"/>
                      <a:pt x="7"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6" name="Freeform 193"/>
              <p:cNvSpPr/>
              <p:nvPr/>
            </p:nvSpPr>
            <p:spPr bwMode="auto">
              <a:xfrm>
                <a:off x="392545" y="2542223"/>
                <a:ext cx="33338" cy="23812"/>
              </a:xfrm>
              <a:custGeom>
                <a:avLst/>
                <a:gdLst>
                  <a:gd name="T0" fmla="*/ 9 w 9"/>
                  <a:gd name="T1" fmla="*/ 1 h 6"/>
                  <a:gd name="T2" fmla="*/ 0 w 9"/>
                  <a:gd name="T3" fmla="*/ 0 h 6"/>
                  <a:gd name="T4" fmla="*/ 9 w 9"/>
                  <a:gd name="T5" fmla="*/ 1 h 6"/>
                </a:gdLst>
                <a:ahLst/>
                <a:cxnLst>
                  <a:cxn ang="0">
                    <a:pos x="T0" y="T1"/>
                  </a:cxn>
                  <a:cxn ang="0">
                    <a:pos x="T2" y="T3"/>
                  </a:cxn>
                  <a:cxn ang="0">
                    <a:pos x="T4" y="T5"/>
                  </a:cxn>
                </a:cxnLst>
                <a:rect l="0" t="0" r="r" b="b"/>
                <a:pathLst>
                  <a:path w="9" h="6">
                    <a:moveTo>
                      <a:pt x="9" y="1"/>
                    </a:moveTo>
                    <a:cubicBezTo>
                      <a:pt x="0" y="0"/>
                      <a:pt x="0" y="0"/>
                      <a:pt x="0" y="0"/>
                    </a:cubicBezTo>
                    <a:cubicBezTo>
                      <a:pt x="1" y="6"/>
                      <a:pt x="5"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7" name="Freeform 194"/>
              <p:cNvSpPr/>
              <p:nvPr/>
            </p:nvSpPr>
            <p:spPr bwMode="auto">
              <a:xfrm>
                <a:off x="610033" y="2542223"/>
                <a:ext cx="19050" cy="19050"/>
              </a:xfrm>
              <a:custGeom>
                <a:avLst/>
                <a:gdLst>
                  <a:gd name="T0" fmla="*/ 1 w 5"/>
                  <a:gd name="T1" fmla="*/ 5 h 5"/>
                  <a:gd name="T2" fmla="*/ 5 w 5"/>
                  <a:gd name="T3" fmla="*/ 5 h 5"/>
                  <a:gd name="T4" fmla="*/ 5 w 5"/>
                  <a:gd name="T5" fmla="*/ 2 h 5"/>
                  <a:gd name="T6" fmla="*/ 1 w 5"/>
                  <a:gd name="T7" fmla="*/ 5 h 5"/>
                </a:gdLst>
                <a:ahLst/>
                <a:cxnLst>
                  <a:cxn ang="0">
                    <a:pos x="T0" y="T1"/>
                  </a:cxn>
                  <a:cxn ang="0">
                    <a:pos x="T2" y="T3"/>
                  </a:cxn>
                  <a:cxn ang="0">
                    <a:pos x="T4" y="T5"/>
                  </a:cxn>
                  <a:cxn ang="0">
                    <a:pos x="T6" y="T7"/>
                  </a:cxn>
                </a:cxnLst>
                <a:rect l="0" t="0" r="r" b="b"/>
                <a:pathLst>
                  <a:path w="5" h="5">
                    <a:moveTo>
                      <a:pt x="1" y="5"/>
                    </a:moveTo>
                    <a:cubicBezTo>
                      <a:pt x="5" y="5"/>
                      <a:pt x="5" y="5"/>
                      <a:pt x="5" y="5"/>
                    </a:cubicBezTo>
                    <a:cubicBezTo>
                      <a:pt x="5" y="2"/>
                      <a:pt x="5" y="2"/>
                      <a:pt x="5" y="2"/>
                    </a:cubicBezTo>
                    <a:cubicBezTo>
                      <a:pt x="4" y="0"/>
                      <a:pt x="0"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8" name="Freeform 195"/>
              <p:cNvSpPr/>
              <p:nvPr/>
            </p:nvSpPr>
            <p:spPr bwMode="auto">
              <a:xfrm>
                <a:off x="67108" y="2550160"/>
                <a:ext cx="19050" cy="7937"/>
              </a:xfrm>
              <a:custGeom>
                <a:avLst/>
                <a:gdLst>
                  <a:gd name="T0" fmla="*/ 0 w 5"/>
                  <a:gd name="T1" fmla="*/ 2 h 2"/>
                  <a:gd name="T2" fmla="*/ 5 w 5"/>
                  <a:gd name="T3" fmla="*/ 2 h 2"/>
                  <a:gd name="T4" fmla="*/ 0 w 5"/>
                  <a:gd name="T5" fmla="*/ 0 h 2"/>
                  <a:gd name="T6" fmla="*/ 0 w 5"/>
                  <a:gd name="T7" fmla="*/ 2 h 2"/>
                </a:gdLst>
                <a:ahLst/>
                <a:cxnLst>
                  <a:cxn ang="0">
                    <a:pos x="T0" y="T1"/>
                  </a:cxn>
                  <a:cxn ang="0">
                    <a:pos x="T2" y="T3"/>
                  </a:cxn>
                  <a:cxn ang="0">
                    <a:pos x="T4" y="T5"/>
                  </a:cxn>
                  <a:cxn ang="0">
                    <a:pos x="T6" y="T7"/>
                  </a:cxn>
                </a:cxnLst>
                <a:rect l="0" t="0" r="r" b="b"/>
                <a:pathLst>
                  <a:path w="5" h="2">
                    <a:moveTo>
                      <a:pt x="0" y="2"/>
                    </a:moveTo>
                    <a:cubicBezTo>
                      <a:pt x="5" y="2"/>
                      <a:pt x="5" y="2"/>
                      <a:pt x="5" y="2"/>
                    </a:cubicBezTo>
                    <a:cubicBezTo>
                      <a:pt x="4" y="0"/>
                      <a:pt x="2" y="1"/>
                      <a:pt x="0"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199" name="Freeform 196"/>
              <p:cNvSpPr/>
              <p:nvPr/>
            </p:nvSpPr>
            <p:spPr bwMode="auto">
              <a:xfrm>
                <a:off x="152833" y="2569210"/>
                <a:ext cx="55563" cy="41275"/>
              </a:xfrm>
              <a:custGeom>
                <a:avLst/>
                <a:gdLst>
                  <a:gd name="T0" fmla="*/ 15 w 15"/>
                  <a:gd name="T1" fmla="*/ 8 h 11"/>
                  <a:gd name="T2" fmla="*/ 0 w 15"/>
                  <a:gd name="T3" fmla="*/ 4 h 11"/>
                  <a:gd name="T4" fmla="*/ 2 w 15"/>
                  <a:gd name="T5" fmla="*/ 4 h 11"/>
                  <a:gd name="T6" fmla="*/ 15 w 15"/>
                  <a:gd name="T7" fmla="*/ 8 h 11"/>
                </a:gdLst>
                <a:ahLst/>
                <a:cxnLst>
                  <a:cxn ang="0">
                    <a:pos x="T0" y="T1"/>
                  </a:cxn>
                  <a:cxn ang="0">
                    <a:pos x="T2" y="T3"/>
                  </a:cxn>
                  <a:cxn ang="0">
                    <a:pos x="T4" y="T5"/>
                  </a:cxn>
                  <a:cxn ang="0">
                    <a:pos x="T6" y="T7"/>
                  </a:cxn>
                </a:cxnLst>
                <a:rect l="0" t="0" r="r" b="b"/>
                <a:pathLst>
                  <a:path w="15" h="11">
                    <a:moveTo>
                      <a:pt x="15" y="8"/>
                    </a:moveTo>
                    <a:cubicBezTo>
                      <a:pt x="12" y="0"/>
                      <a:pt x="6" y="3"/>
                      <a:pt x="0" y="4"/>
                    </a:cubicBezTo>
                    <a:cubicBezTo>
                      <a:pt x="2" y="4"/>
                      <a:pt x="2" y="4"/>
                      <a:pt x="2" y="4"/>
                    </a:cubicBezTo>
                    <a:cubicBezTo>
                      <a:pt x="5" y="5"/>
                      <a:pt x="12" y="11"/>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00" name="Freeform 197"/>
              <p:cNvSpPr/>
              <p:nvPr/>
            </p:nvSpPr>
            <p:spPr bwMode="auto">
              <a:xfrm>
                <a:off x="130608" y="2577148"/>
                <a:ext cx="22225" cy="6350"/>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0" y="0"/>
                      <a:pt x="0" y="0"/>
                      <a:pt x="0" y="0"/>
                    </a:cubicBezTo>
                    <a:cubicBezTo>
                      <a:pt x="2" y="1"/>
                      <a:pt x="4"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01" name="Freeform 198"/>
              <p:cNvSpPr/>
              <p:nvPr/>
            </p:nvSpPr>
            <p:spPr bwMode="auto">
              <a:xfrm>
                <a:off x="1130733" y="2580323"/>
                <a:ext cx="4763" cy="15875"/>
              </a:xfrm>
              <a:custGeom>
                <a:avLst/>
                <a:gdLst>
                  <a:gd name="T0" fmla="*/ 3 w 3"/>
                  <a:gd name="T1" fmla="*/ 10 h 10"/>
                  <a:gd name="T2" fmla="*/ 3 w 3"/>
                  <a:gd name="T3" fmla="*/ 2 h 10"/>
                  <a:gd name="T4" fmla="*/ 0 w 3"/>
                  <a:gd name="T5" fmla="*/ 0 h 10"/>
                  <a:gd name="T6" fmla="*/ 3 w 3"/>
                  <a:gd name="T7" fmla="*/ 10 h 10"/>
                </a:gdLst>
                <a:ahLst/>
                <a:cxnLst>
                  <a:cxn ang="0">
                    <a:pos x="T0" y="T1"/>
                  </a:cxn>
                  <a:cxn ang="0">
                    <a:pos x="T2" y="T3"/>
                  </a:cxn>
                  <a:cxn ang="0">
                    <a:pos x="T4" y="T5"/>
                  </a:cxn>
                  <a:cxn ang="0">
                    <a:pos x="T6" y="T7"/>
                  </a:cxn>
                </a:cxnLst>
                <a:rect l="0" t="0" r="r" b="b"/>
                <a:pathLst>
                  <a:path w="3" h="10">
                    <a:moveTo>
                      <a:pt x="3" y="10"/>
                    </a:moveTo>
                    <a:lnTo>
                      <a:pt x="3" y="2"/>
                    </a:lnTo>
                    <a:lnTo>
                      <a:pt x="0" y="0"/>
                    </a:ln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02" name="Freeform 199"/>
              <p:cNvSpPr/>
              <p:nvPr/>
            </p:nvSpPr>
            <p:spPr bwMode="auto">
              <a:xfrm>
                <a:off x="565583" y="2583498"/>
                <a:ext cx="7938" cy="4762"/>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1" y="0"/>
                    </a:cubicBezTo>
                    <a:cubicBezTo>
                      <a:pt x="0" y="1"/>
                      <a:pt x="0" y="1"/>
                      <a:pt x="0" y="1"/>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03" name="Freeform 200"/>
              <p:cNvSpPr/>
              <p:nvPr/>
            </p:nvSpPr>
            <p:spPr bwMode="auto">
              <a:xfrm>
                <a:off x="254433" y="2602548"/>
                <a:ext cx="14288" cy="11112"/>
              </a:xfrm>
              <a:custGeom>
                <a:avLst/>
                <a:gdLst>
                  <a:gd name="T0" fmla="*/ 0 w 4"/>
                  <a:gd name="T1" fmla="*/ 1 h 3"/>
                  <a:gd name="T2" fmla="*/ 4 w 4"/>
                  <a:gd name="T3" fmla="*/ 1 h 3"/>
                  <a:gd name="T4" fmla="*/ 0 w 4"/>
                  <a:gd name="T5" fmla="*/ 1 h 3"/>
                </a:gdLst>
                <a:ahLst/>
                <a:cxnLst>
                  <a:cxn ang="0">
                    <a:pos x="T0" y="T1"/>
                  </a:cxn>
                  <a:cxn ang="0">
                    <a:pos x="T2" y="T3"/>
                  </a:cxn>
                  <a:cxn ang="0">
                    <a:pos x="T4" y="T5"/>
                  </a:cxn>
                </a:cxnLst>
                <a:rect l="0" t="0" r="r" b="b"/>
                <a:pathLst>
                  <a:path w="4" h="3">
                    <a:moveTo>
                      <a:pt x="0" y="1"/>
                    </a:moveTo>
                    <a:cubicBezTo>
                      <a:pt x="0" y="3"/>
                      <a:pt x="3" y="3"/>
                      <a:pt x="4" y="1"/>
                    </a:cubicBezTo>
                    <a:cubicBezTo>
                      <a:pt x="4" y="0"/>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04" name="Freeform 201"/>
              <p:cNvSpPr/>
              <p:nvPr/>
            </p:nvSpPr>
            <p:spPr bwMode="auto">
              <a:xfrm>
                <a:off x="295708" y="2607310"/>
                <a:ext cx="19050" cy="11112"/>
              </a:xfrm>
              <a:custGeom>
                <a:avLst/>
                <a:gdLst>
                  <a:gd name="T0" fmla="*/ 1 w 5"/>
                  <a:gd name="T1" fmla="*/ 0 h 3"/>
                  <a:gd name="T2" fmla="*/ 0 w 5"/>
                  <a:gd name="T3" fmla="*/ 2 h 3"/>
                  <a:gd name="T4" fmla="*/ 4 w 5"/>
                  <a:gd name="T5" fmla="*/ 3 h 3"/>
                  <a:gd name="T6" fmla="*/ 1 w 5"/>
                  <a:gd name="T7" fmla="*/ 0 h 3"/>
                </a:gdLst>
                <a:ahLst/>
                <a:cxnLst>
                  <a:cxn ang="0">
                    <a:pos x="T0" y="T1"/>
                  </a:cxn>
                  <a:cxn ang="0">
                    <a:pos x="T2" y="T3"/>
                  </a:cxn>
                  <a:cxn ang="0">
                    <a:pos x="T4" y="T5"/>
                  </a:cxn>
                  <a:cxn ang="0">
                    <a:pos x="T6" y="T7"/>
                  </a:cxn>
                </a:cxnLst>
                <a:rect l="0" t="0" r="r" b="b"/>
                <a:pathLst>
                  <a:path w="5" h="3">
                    <a:moveTo>
                      <a:pt x="1" y="0"/>
                    </a:moveTo>
                    <a:cubicBezTo>
                      <a:pt x="0" y="2"/>
                      <a:pt x="0" y="2"/>
                      <a:pt x="0" y="2"/>
                    </a:cubicBezTo>
                    <a:cubicBezTo>
                      <a:pt x="1" y="2"/>
                      <a:pt x="2" y="3"/>
                      <a:pt x="4" y="3"/>
                    </a:cubicBezTo>
                    <a:cubicBezTo>
                      <a:pt x="5"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05" name="Freeform 202"/>
              <p:cNvSpPr/>
              <p:nvPr/>
            </p:nvSpPr>
            <p:spPr bwMode="auto">
              <a:xfrm>
                <a:off x="314758" y="2607310"/>
                <a:ext cx="14288" cy="14287"/>
              </a:xfrm>
              <a:custGeom>
                <a:avLst/>
                <a:gdLst>
                  <a:gd name="T0" fmla="*/ 2 w 4"/>
                  <a:gd name="T1" fmla="*/ 4 h 4"/>
                  <a:gd name="T2" fmla="*/ 4 w 4"/>
                  <a:gd name="T3" fmla="*/ 3 h 4"/>
                  <a:gd name="T4" fmla="*/ 0 w 4"/>
                  <a:gd name="T5" fmla="*/ 0 h 4"/>
                  <a:gd name="T6" fmla="*/ 2 w 4"/>
                  <a:gd name="T7" fmla="*/ 4 h 4"/>
                </a:gdLst>
                <a:ahLst/>
                <a:cxnLst>
                  <a:cxn ang="0">
                    <a:pos x="T0" y="T1"/>
                  </a:cxn>
                  <a:cxn ang="0">
                    <a:pos x="T2" y="T3"/>
                  </a:cxn>
                  <a:cxn ang="0">
                    <a:pos x="T4" y="T5"/>
                  </a:cxn>
                  <a:cxn ang="0">
                    <a:pos x="T6" y="T7"/>
                  </a:cxn>
                </a:cxnLst>
                <a:rect l="0" t="0" r="r" b="b"/>
                <a:pathLst>
                  <a:path w="4" h="4">
                    <a:moveTo>
                      <a:pt x="2" y="4"/>
                    </a:moveTo>
                    <a:cubicBezTo>
                      <a:pt x="4" y="3"/>
                      <a:pt x="4" y="3"/>
                      <a:pt x="4" y="3"/>
                    </a:cubicBezTo>
                    <a:cubicBezTo>
                      <a:pt x="2" y="1"/>
                      <a:pt x="2" y="0"/>
                      <a:pt x="0" y="0"/>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06" name="Freeform 203"/>
              <p:cNvSpPr/>
              <p:nvPr/>
            </p:nvSpPr>
            <p:spPr bwMode="auto">
              <a:xfrm>
                <a:off x="373495" y="2607310"/>
                <a:ext cx="30163" cy="17462"/>
              </a:xfrm>
              <a:custGeom>
                <a:avLst/>
                <a:gdLst>
                  <a:gd name="T0" fmla="*/ 8 w 8"/>
                  <a:gd name="T1" fmla="*/ 5 h 5"/>
                  <a:gd name="T2" fmla="*/ 6 w 8"/>
                  <a:gd name="T3" fmla="*/ 0 h 5"/>
                  <a:gd name="T4" fmla="*/ 7 w 8"/>
                  <a:gd name="T5" fmla="*/ 3 h 5"/>
                  <a:gd name="T6" fmla="*/ 0 w 8"/>
                  <a:gd name="T7" fmla="*/ 5 h 5"/>
                  <a:gd name="T8" fmla="*/ 8 w 8"/>
                  <a:gd name="T9" fmla="*/ 5 h 5"/>
                </a:gdLst>
                <a:ahLst/>
                <a:cxnLst>
                  <a:cxn ang="0">
                    <a:pos x="T0" y="T1"/>
                  </a:cxn>
                  <a:cxn ang="0">
                    <a:pos x="T2" y="T3"/>
                  </a:cxn>
                  <a:cxn ang="0">
                    <a:pos x="T4" y="T5"/>
                  </a:cxn>
                  <a:cxn ang="0">
                    <a:pos x="T6" y="T7"/>
                  </a:cxn>
                  <a:cxn ang="0">
                    <a:pos x="T8" y="T9"/>
                  </a:cxn>
                </a:cxnLst>
                <a:rect l="0" t="0" r="r" b="b"/>
                <a:pathLst>
                  <a:path w="8" h="5">
                    <a:moveTo>
                      <a:pt x="8" y="5"/>
                    </a:moveTo>
                    <a:cubicBezTo>
                      <a:pt x="8" y="2"/>
                      <a:pt x="7" y="0"/>
                      <a:pt x="6" y="0"/>
                    </a:cubicBezTo>
                    <a:cubicBezTo>
                      <a:pt x="7" y="3"/>
                      <a:pt x="7" y="3"/>
                      <a:pt x="7" y="3"/>
                    </a:cubicBezTo>
                    <a:cubicBezTo>
                      <a:pt x="0" y="5"/>
                      <a:pt x="0" y="5"/>
                      <a:pt x="0" y="5"/>
                    </a:cubicBezTo>
                    <a:lnTo>
                      <a:pt x="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207" name="Rectangle 204"/>
              <p:cNvSpPr>
                <a:spLocks noChangeArrowheads="1"/>
              </p:cNvSpPr>
              <p:nvPr/>
            </p:nvSpPr>
            <p:spPr bwMode="auto">
              <a:xfrm>
                <a:off x="805295" y="2635885"/>
                <a:ext cx="317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grpSp>
        <p:sp>
          <p:nvSpPr>
            <p:cNvPr id="9" name="11"/>
            <p:cNvSpPr/>
            <p:nvPr/>
          </p:nvSpPr>
          <p:spPr>
            <a:xfrm>
              <a:off x="3585093" y="1475977"/>
              <a:ext cx="678180" cy="645160"/>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dirty="0">
                  <a:ln>
                    <a:noFill/>
                  </a:ln>
                  <a:solidFill>
                    <a:prstClr val="white"/>
                  </a:solidFill>
                  <a:effectLst/>
                  <a:uLnTx/>
                  <a:uFillTx/>
                  <a:latin typeface="华文行楷" panose="02010800040101010101" pitchFamily="2" charset="-122"/>
                  <a:ea typeface="华文行楷" panose="02010800040101010101" pitchFamily="2" charset="-122"/>
                </a:rPr>
                <a:t>一</a:t>
              </a:r>
              <a:endParaRPr kumimoji="0" lang="zh-CN" altLang="en-US" sz="3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endParaRPr>
            </a:p>
          </p:txBody>
        </p:sp>
      </p:grpSp>
      <p:pic>
        <p:nvPicPr>
          <p:cNvPr id="2"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175" y="583565"/>
            <a:ext cx="5265420" cy="458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4"/>
          <p:cNvSpPr/>
          <p:nvPr/>
        </p:nvSpPr>
        <p:spPr>
          <a:xfrm>
            <a:off x="6624320" y="571500"/>
            <a:ext cx="4970145" cy="4647565"/>
          </a:xfrm>
          <a:prstGeom prst="rect">
            <a:avLst/>
          </a:prstGeom>
          <a:solidFill>
            <a:schemeClr val="accent1">
              <a:lumMod val="20000"/>
              <a:lumOff val="80000"/>
            </a:schemeClr>
          </a:solidFill>
        </p:spPr>
        <p:txBody>
          <a:bodyPr wrap="square">
            <a:noAutofit/>
          </a:bodyPr>
          <a:lstStyle/>
          <a:p>
            <a:pPr marL="0" indent="0" algn="l" eaLnBrk="1"/>
            <a:endParaRPr lang="en-US" altLang="zh-CN" sz="3200" b="1" kern="100">
              <a:solidFill>
                <a:srgbClr val="000000"/>
              </a:solidFill>
              <a:latin typeface="Times New Roman" panose="02020603050405020304" charset="0"/>
              <a:ea typeface="宋体" panose="02010600030101010101" pitchFamily="2" charset="-122"/>
              <a:cs typeface="Times New Roman" panose="02020603050405020304" charset="0"/>
              <a:sym typeface="Times New Roman" panose="02020603050405020304"/>
            </a:endParaRPr>
          </a:p>
          <a:p>
            <a:pPr marL="0" indent="0" algn="l" eaLnBrk="1"/>
            <a:r>
              <a:rPr lang="en-US" altLang="zh-CN" sz="3200" b="1" kern="100">
                <a:solidFill>
                  <a:srgbClr val="000000"/>
                </a:solidFill>
                <a:latin typeface="Times New Roman" panose="02020603050405020304" charset="0"/>
                <a:ea typeface="宋体" panose="02010600030101010101" pitchFamily="2" charset="-122"/>
                <a:cs typeface="Times New Roman" panose="02020603050405020304" charset="0"/>
                <a:sym typeface="Times New Roman" panose="02020603050405020304"/>
              </a:rPr>
              <a:t>1.</a:t>
            </a:r>
            <a:r>
              <a:rPr lang="en-US" altLang="zh-CN" sz="3200" b="1" kern="100">
                <a:solidFill>
                  <a:srgbClr val="AC0000"/>
                </a:solidFill>
                <a:latin typeface="Times New Roman" panose="02020603050405020304" charset="0"/>
                <a:ea typeface="Times New Roman" panose="02020603050405020304"/>
                <a:cs typeface="Times New Roman" panose="02020603050405020304" charset="0"/>
                <a:sym typeface="Times New Roman" panose="02020603050405020304"/>
              </a:rPr>
              <a:t>Event </a:t>
            </a:r>
            <a:r>
              <a:rPr lang="en-US" altLang="zh-CN" sz="3200" kern="100">
                <a:solidFill>
                  <a:srgbClr val="000000"/>
                </a:solidFill>
                <a:latin typeface="Times New Roman" panose="02020603050405020304" charset="0"/>
                <a:ea typeface="Times New Roman" panose="02020603050405020304"/>
                <a:cs typeface="Times New Roman" panose="02020603050405020304" charset="0"/>
                <a:sym typeface="Times New Roman" panose="02020603050405020304"/>
              </a:rPr>
              <a:t>(</a:t>
            </a:r>
            <a:r>
              <a:rPr lang="en-US" altLang="zh-CN" sz="3200" b="1" kern="100">
                <a:solidFill>
                  <a:srgbClr val="AC0000"/>
                </a:solidFill>
                <a:latin typeface="Times New Roman" panose="02020603050405020304" charset="0"/>
                <a:ea typeface="Times New Roman" panose="02020603050405020304"/>
                <a:cs typeface="Times New Roman" panose="02020603050405020304" charset="0"/>
                <a:sym typeface="Times New Roman" panose="02020603050405020304"/>
              </a:rPr>
              <a:t>who </a:t>
            </a:r>
            <a:r>
              <a:rPr lang="en-US" altLang="zh-CN" sz="3200" b="1" kern="100">
                <a:solidFill>
                  <a:srgbClr val="AC0000"/>
                </a:solidFill>
                <a:latin typeface="Times New Roman" panose="02020603050405020304" charset="0"/>
                <a:ea typeface="宋体" panose="02010600030101010101" pitchFamily="2" charset="-122"/>
                <a:cs typeface="Times New Roman" panose="02020603050405020304" charset="0"/>
                <a:sym typeface="Times New Roman" panose="02020603050405020304"/>
              </a:rPr>
              <a:t>/</a:t>
            </a:r>
            <a:r>
              <a:rPr lang="en-US" altLang="zh-CN" sz="3200" b="1" kern="100">
                <a:solidFill>
                  <a:srgbClr val="AC0000"/>
                </a:solidFill>
                <a:latin typeface="Times New Roman" panose="02020603050405020304" charset="0"/>
                <a:ea typeface="Times New Roman" panose="02020603050405020304"/>
                <a:cs typeface="Times New Roman" panose="02020603050405020304" charset="0"/>
                <a:sym typeface="Times New Roman" panose="02020603050405020304"/>
              </a:rPr>
              <a:t>what</a:t>
            </a:r>
            <a:r>
              <a:rPr lang="en-US" altLang="zh-CN" sz="3200" b="1" kern="100">
                <a:solidFill>
                  <a:srgbClr val="AC0000"/>
                </a:solidFill>
                <a:latin typeface="Times New Roman" panose="02020603050405020304" charset="0"/>
                <a:ea typeface="宋体" panose="02010600030101010101" pitchFamily="2" charset="-122"/>
                <a:cs typeface="Times New Roman" panose="02020603050405020304" charset="0"/>
                <a:sym typeface="Times New Roman" panose="02020603050405020304"/>
              </a:rPr>
              <a:t>/why</a:t>
            </a:r>
            <a:r>
              <a:rPr lang="en-US" altLang="zh-CN" sz="3200" b="1" kern="100">
                <a:solidFill>
                  <a:srgbClr val="AC0000"/>
                </a:solidFill>
                <a:latin typeface="Times New Roman" panose="02020603050405020304" charset="0"/>
                <a:ea typeface="Times New Roman" panose="02020603050405020304"/>
                <a:cs typeface="Times New Roman" panose="02020603050405020304" charset="0"/>
                <a:sym typeface="Times New Roman" panose="02020603050405020304"/>
              </a:rPr>
              <a:t>)</a:t>
            </a:r>
            <a:r>
              <a:rPr lang="en-US" altLang="zh-CN" sz="3200" kern="100">
                <a:solidFill>
                  <a:srgbClr val="000000"/>
                </a:solidFill>
                <a:latin typeface="Times New Roman" panose="02020603050405020304" charset="0"/>
                <a:ea typeface="Times New Roman" panose="02020603050405020304"/>
                <a:cs typeface="Times New Roman" panose="02020603050405020304" charset="0"/>
                <a:sym typeface="Times New Roman" panose="02020603050405020304"/>
              </a:rPr>
              <a:t>: </a:t>
            </a:r>
            <a:endParaRPr lang="en-US" altLang="zh-CN" sz="3200" kern="100">
              <a:latin typeface="Times New Roman" panose="02020603050405020304" charset="0"/>
              <a:ea typeface="宋体" panose="02010600030101010101" pitchFamily="2" charset="-122"/>
              <a:cs typeface="Times New Roman" panose="02020603050405020304" charset="0"/>
              <a:sym typeface="Times New Roman" panose="02020603050405020304"/>
            </a:endParaRPr>
          </a:p>
          <a:p>
            <a:pPr marL="0" algn="l" eaLnBrk="1">
              <a:spcAft>
                <a:spcPts val="0"/>
              </a:spcAft>
            </a:pPr>
            <a:endParaRPr lang="en-US" altLang="zh-CN" sz="3200" b="1" kern="100">
              <a:solidFill>
                <a:srgbClr val="000000"/>
              </a:solidFill>
              <a:latin typeface="Times New Roman" panose="02020603050405020304" charset="0"/>
              <a:ea typeface="宋体" panose="02010600030101010101" pitchFamily="2" charset="-122"/>
              <a:cs typeface="Times New Roman" panose="02020603050405020304" charset="0"/>
              <a:sym typeface="Times New Roman" panose="02020603050405020304"/>
            </a:endParaRPr>
          </a:p>
          <a:p>
            <a:pPr marL="0" algn="l" eaLnBrk="1">
              <a:spcAft>
                <a:spcPts val="0"/>
              </a:spcAft>
            </a:pPr>
            <a:endParaRPr lang="en-US" altLang="zh-CN" sz="3200" b="1" kern="100">
              <a:solidFill>
                <a:srgbClr val="000000"/>
              </a:solidFill>
              <a:latin typeface="Times New Roman" panose="02020603050405020304" charset="0"/>
              <a:ea typeface="宋体" panose="02010600030101010101" pitchFamily="2" charset="-122"/>
              <a:cs typeface="Times New Roman" panose="02020603050405020304" charset="0"/>
              <a:sym typeface="Times New Roman" panose="02020603050405020304"/>
            </a:endParaRPr>
          </a:p>
          <a:p>
            <a:pPr marL="0" algn="l" eaLnBrk="1">
              <a:spcAft>
                <a:spcPts val="0"/>
              </a:spcAft>
            </a:pPr>
            <a:r>
              <a:rPr lang="en-US" altLang="zh-CN" sz="3200" b="1" kern="100">
                <a:solidFill>
                  <a:srgbClr val="000000"/>
                </a:solidFill>
                <a:latin typeface="Times New Roman" panose="02020603050405020304" charset="0"/>
                <a:ea typeface="宋体" panose="02010600030101010101" pitchFamily="2" charset="-122"/>
                <a:cs typeface="Times New Roman" panose="02020603050405020304" charset="0"/>
                <a:sym typeface="Times New Roman" panose="02020603050405020304"/>
              </a:rPr>
              <a:t>2. </a:t>
            </a:r>
            <a:r>
              <a:rPr lang="en-US" altLang="zh-CN" sz="3200" b="1" kern="100">
                <a:solidFill>
                  <a:srgbClr val="AC0000"/>
                </a:solidFill>
                <a:latin typeface="Times New Roman" panose="02020603050405020304" charset="0"/>
                <a:ea typeface="宋体" panose="02010600030101010101" pitchFamily="2" charset="-122"/>
                <a:cs typeface="Times New Roman" panose="02020603050405020304" charset="0"/>
                <a:sym typeface="Times New Roman" panose="02020603050405020304"/>
              </a:rPr>
              <a:t>Details</a:t>
            </a:r>
            <a:r>
              <a:rPr lang="en-US" altLang="zh-CN" sz="3200" kern="100">
                <a:solidFill>
                  <a:srgbClr val="000000"/>
                </a:solidFill>
                <a:latin typeface="Times New Roman" panose="02020603050405020304" charset="0"/>
                <a:ea typeface="宋体" panose="02010600030101010101" pitchFamily="2" charset="-122"/>
                <a:cs typeface="Times New Roman" panose="02020603050405020304" charset="0"/>
                <a:sym typeface="Times New Roman" panose="02020603050405020304"/>
              </a:rPr>
              <a:t>：</a:t>
            </a:r>
            <a:endParaRPr lang="en-US" altLang="zh-CN" sz="3200" b="1" kern="100">
              <a:solidFill>
                <a:srgbClr val="000000"/>
              </a:solidFill>
              <a:latin typeface="Times New Roman" panose="02020603050405020304" charset="0"/>
              <a:ea typeface="宋体" panose="02010600030101010101" pitchFamily="2" charset="-122"/>
              <a:cs typeface="Times New Roman" panose="02020603050405020304" charset="0"/>
              <a:sym typeface="Times New Roman" panose="02020603050405020304"/>
            </a:endParaRPr>
          </a:p>
          <a:p>
            <a:pPr marL="0" algn="l" eaLnBrk="1">
              <a:spcAft>
                <a:spcPts val="0"/>
              </a:spcAft>
            </a:pPr>
            <a:endParaRPr lang="en-US" altLang="zh-CN" sz="3200" b="1" kern="100">
              <a:solidFill>
                <a:srgbClr val="000000"/>
              </a:solidFill>
              <a:latin typeface="Times New Roman" panose="02020603050405020304" charset="0"/>
              <a:ea typeface="宋体" panose="02010600030101010101" pitchFamily="2" charset="-122"/>
              <a:cs typeface="Times New Roman" panose="02020603050405020304" charset="0"/>
              <a:sym typeface="Times New Roman" panose="02020603050405020304"/>
            </a:endParaRPr>
          </a:p>
          <a:p>
            <a:pPr marL="0" algn="l" eaLnBrk="1">
              <a:spcAft>
                <a:spcPts val="0"/>
              </a:spcAft>
            </a:pPr>
            <a:r>
              <a:rPr lang="en-US" altLang="zh-CN" sz="3200" b="1" kern="100">
                <a:solidFill>
                  <a:srgbClr val="000000"/>
                </a:solidFill>
                <a:latin typeface="Times New Roman" panose="02020603050405020304" charset="0"/>
                <a:ea typeface="宋体" panose="02010600030101010101" pitchFamily="2" charset="-122"/>
                <a:cs typeface="Times New Roman" panose="02020603050405020304" charset="0"/>
                <a:sym typeface="Times New Roman" panose="02020603050405020304"/>
              </a:rPr>
              <a:t>3. </a:t>
            </a:r>
            <a:r>
              <a:rPr lang="en-US" altLang="zh-CN" sz="3200" b="1" kern="100">
                <a:solidFill>
                  <a:srgbClr val="AC0000"/>
                </a:solidFill>
                <a:latin typeface="Times New Roman" panose="02020603050405020304" charset="0"/>
                <a:ea typeface="宋体" panose="02010600030101010101" pitchFamily="2" charset="-122"/>
                <a:cs typeface="Times New Roman" panose="02020603050405020304" charset="0"/>
                <a:sym typeface="Times New Roman" panose="02020603050405020304"/>
              </a:rPr>
              <a:t>Background information and significance </a:t>
            </a:r>
            <a:endParaRPr lang="en-US" altLang="zh-CN" sz="3200" kern="100">
              <a:latin typeface="Times New Roman" panose="02020603050405020304" charset="0"/>
              <a:ea typeface="宋体" panose="02010600030101010101" pitchFamily="2" charset="-122"/>
              <a:cs typeface="Times New Roman" panose="02020603050405020304" charset="0"/>
              <a:sym typeface="Times New Roman" panose="02020603050405020304"/>
            </a:endParaRPr>
          </a:p>
        </p:txBody>
      </p:sp>
      <p:sp>
        <p:nvSpPr>
          <p:cNvPr id="5" name="文本框 4"/>
          <p:cNvSpPr txBox="1"/>
          <p:nvPr/>
        </p:nvSpPr>
        <p:spPr>
          <a:xfrm>
            <a:off x="367665" y="4863465"/>
            <a:ext cx="11417935" cy="1814830"/>
          </a:xfrm>
          <a:prstGeom prst="rect">
            <a:avLst/>
          </a:prstGeom>
        </p:spPr>
        <p:txBody>
          <a:bodyPr wrap="square">
            <a:spAutoFit/>
          </a:bodyPr>
          <a:p>
            <a:pPr marL="0" indent="457200" algn="just" defTabSz="266700">
              <a:spcBef>
                <a:spcPct val="0"/>
              </a:spcBef>
              <a:spcAft>
                <a:spcPct val="0"/>
              </a:spcAft>
            </a:pPr>
            <a:r>
              <a:rPr lang="zh-CN" altLang="en-US" sz="2800" b="1">
                <a:latin typeface="宋体" panose="02010600030101010101" pitchFamily="2" charset="-122"/>
                <a:ea typeface="宋体" panose="02010600030101010101" pitchFamily="2" charset="-122"/>
              </a:rPr>
              <a:t>倒金字塔结构</a:t>
            </a:r>
            <a:r>
              <a:rPr lang="zh-CN" altLang="en-US" sz="2800">
                <a:latin typeface="宋体" panose="02010600030101010101" pitchFamily="2" charset="-122"/>
                <a:ea typeface="宋体" panose="02010600030101010101" pitchFamily="2" charset="-122"/>
              </a:rPr>
              <a:t>一般用于新闻报道，是按照</a:t>
            </a:r>
            <a:r>
              <a:rPr lang="zh-CN" altLang="en-US" sz="2800" u="sng">
                <a:solidFill>
                  <a:srgbClr val="0000FF"/>
                </a:solidFill>
                <a:latin typeface="宋体" panose="02010600030101010101" pitchFamily="2" charset="-122"/>
                <a:ea typeface="宋体" panose="02010600030101010101" pitchFamily="2" charset="-122"/>
                <a:hlinkClick r:id="rId3"/>
              </a:rPr>
              <a:t>新闻价值</a:t>
            </a:r>
            <a:r>
              <a:rPr lang="zh-CN" altLang="en-US" sz="2800">
                <a:latin typeface="宋体" panose="02010600030101010101" pitchFamily="2" charset="-122"/>
                <a:ea typeface="宋体" panose="02010600030101010101" pitchFamily="2" charset="-122"/>
              </a:rPr>
              <a:t>的大小，即</a:t>
            </a:r>
            <a:r>
              <a:rPr lang="zh-CN" altLang="en-US" sz="2800" u="sng">
                <a:solidFill>
                  <a:srgbClr val="0000FF"/>
                </a:solidFill>
                <a:latin typeface="宋体" panose="02010600030101010101" pitchFamily="2" charset="-122"/>
                <a:ea typeface="宋体" panose="02010600030101010101" pitchFamily="2" charset="-122"/>
                <a:hlinkClick r:id="rId4"/>
              </a:rPr>
              <a:t>新闻事实</a:t>
            </a:r>
            <a:r>
              <a:rPr lang="zh-CN" altLang="en-US" sz="2800">
                <a:latin typeface="宋体" panose="02010600030101010101" pitchFamily="2" charset="-122"/>
                <a:ea typeface="宋体" panose="02010600030101010101" pitchFamily="2" charset="-122"/>
              </a:rPr>
              <a:t>的重要程度、新鲜程度，以及读者感兴趣的程度等，依次将新闻事实写出的一种结构形式。由于这种结构格局前边重、后边轻，上头大、下头小，所以称之为“倒金字塔”或“倒三角”结构。</a:t>
            </a:r>
            <a:endParaRPr lang="zh-CN" altLang="en-US" sz="28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9. What can we infer from </a:t>
            </a:r>
            <a:r>
              <a:rPr lang="en-US" altLang="zh-CN" sz="2800" b="1">
                <a:solidFill>
                  <a:srgbClr val="FF0000"/>
                </a:solidFill>
                <a:latin typeface="Times New Roman" panose="02020603050405020304"/>
                <a:ea typeface="宋体" panose="02010600030101010101" pitchFamily="2" charset="-122"/>
              </a:rPr>
              <a:t>paragraph 3</a:t>
            </a:r>
            <a:r>
              <a:rPr lang="en-US" altLang="zh-CN" sz="2800">
                <a:latin typeface="Times New Roman" panose="02020603050405020304"/>
                <a:ea typeface="宋体" panose="02010600030101010101" pitchFamily="2" charset="-122"/>
              </a:rPr>
              <a:t> about </a:t>
            </a:r>
            <a:r>
              <a:rPr lang="en-US" altLang="zh-CN" sz="2800" b="1">
                <a:solidFill>
                  <a:srgbClr val="FF0000"/>
                </a:solidFill>
                <a:latin typeface="Times New Roman" panose="02020603050405020304"/>
                <a:ea typeface="宋体" panose="02010600030101010101" pitchFamily="2" charset="-122"/>
              </a:rPr>
              <a:t>Krasnoyarsk</a:t>
            </a:r>
            <a:r>
              <a:rPr lang="en-US" altLang="zh-CN" sz="2800">
                <a:latin typeface="Times New Roman" panose="02020603050405020304"/>
                <a:ea typeface="宋体" panose="02010600030101010101" pitchFamily="2" charset="-122"/>
              </a:rPr>
              <a:t>?</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It is heavily populated.	B. It offers training for doctors.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It is a modern city.	D. It needs medical aid.</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1996440" y="2339975"/>
            <a:ext cx="9438640" cy="779145"/>
            <a:chOff x="10009" y="39672"/>
            <a:chExt cx="4632" cy="636"/>
          </a:xfrm>
        </p:grpSpPr>
        <p:sp>
          <p:nvSpPr>
            <p:cNvPr id="37" name="右箭头 20"/>
            <p:cNvSpPr/>
            <p:nvPr/>
          </p:nvSpPr>
          <p:spPr>
            <a:xfrm>
              <a:off x="10009"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10851" y="39672"/>
              <a:ext cx="3790"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background information</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3</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335020"/>
            <a:ext cx="11085830" cy="291973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b="1">
                <a:solidFill>
                  <a:schemeClr val="tx1"/>
                </a:solidFill>
                <a:latin typeface="Times New Roman" panose="02020603050405020304"/>
                <a:ea typeface="宋体" panose="02010600030101010101" pitchFamily="2" charset="-122"/>
              </a:rPr>
              <a:t>③</a:t>
            </a:r>
            <a:r>
              <a:rPr lang="en-US" altLang="zh-CN" sz="2800" b="1">
                <a:solidFill>
                  <a:schemeClr val="tx1"/>
                </a:solidFill>
                <a:latin typeface="Times New Roman" panose="02020603050405020304"/>
                <a:ea typeface="宋体" panose="02010600030101010101" pitchFamily="2" charset="-122"/>
              </a:rPr>
              <a:t>Russia’s public </a:t>
            </a:r>
            <a:r>
              <a:rPr lang="en-US" altLang="zh-CN" sz="2800" b="1">
                <a:solidFill>
                  <a:srgbClr val="FF0000"/>
                </a:solidFill>
                <a:latin typeface="Times New Roman" panose="02020603050405020304"/>
                <a:ea typeface="宋体" panose="02010600030101010101" pitchFamily="2" charset="-122"/>
              </a:rPr>
              <a:t>health care service</a:t>
            </a:r>
            <a:r>
              <a:rPr lang="en-US" altLang="zh-CN" sz="2800" b="1">
                <a:solidFill>
                  <a:schemeClr val="tx1"/>
                </a:solidFill>
                <a:latin typeface="Times New Roman" panose="02020603050405020304"/>
                <a:ea typeface="宋体" panose="02010600030101010101" pitchFamily="2" charset="-122"/>
              </a:rPr>
              <a:t> has been </a:t>
            </a:r>
            <a:r>
              <a:rPr lang="en-US" altLang="zh-CN" sz="2800" b="1">
                <a:solidFill>
                  <a:srgbClr val="FF0000"/>
                </a:solidFill>
                <a:latin typeface="Times New Roman" panose="02020603050405020304"/>
                <a:ea typeface="宋体" panose="02010600030101010101" pitchFamily="2" charset="-122"/>
              </a:rPr>
              <a:t>in serious need of modernization.</a:t>
            </a:r>
            <a:r>
              <a:rPr lang="en-US" altLang="zh-CN" sz="2800" b="1">
                <a:solidFill>
                  <a:schemeClr val="tx1"/>
                </a:solidFill>
                <a:latin typeface="Times New Roman" panose="02020603050405020304"/>
                <a:ea typeface="宋体" panose="02010600030101010101" pitchFamily="2" charset="-122"/>
              </a:rPr>
              <a:t> The government has struggled to come up with measures to address the problem, particularly in the poorer, rural areas east of the Volga River, including arranging doctor’s appointments by video chat and expanding financial aid programs to motivate doctors to practice medicine in remote parts of the country like</a:t>
            </a:r>
            <a:r>
              <a:rPr lang="en-US" altLang="zh-CN" sz="2800" b="1">
                <a:solidFill>
                  <a:srgbClr val="FF0000"/>
                </a:solidFill>
                <a:latin typeface="Times New Roman" panose="02020603050405020304"/>
                <a:ea typeface="宋体" panose="02010600030101010101" pitchFamily="2" charset="-122"/>
              </a:rPr>
              <a:t> Krasnoyarsk</a:t>
            </a:r>
            <a:r>
              <a:rPr lang="en-US" altLang="zh-CN" sz="2800" b="1">
                <a:solidFill>
                  <a:schemeClr val="tx1"/>
                </a:solidFill>
                <a:latin typeface="Times New Roman" panose="02020603050405020304"/>
                <a:ea typeface="宋体" panose="02010600030101010101" pitchFamily="2" charset="-122"/>
              </a:rPr>
              <a:t>. </a:t>
            </a:r>
            <a:endParaRPr lang="en-US" altLang="zh-CN" sz="2800" b="1">
              <a:solidFill>
                <a:schemeClr val="tx1"/>
              </a:solidFill>
              <a:latin typeface="Times New Roman" panose="02020603050405020304"/>
              <a:ea typeface="宋体" panose="02010600030101010101" pitchFamily="2" charset="-122"/>
            </a:endParaRPr>
          </a:p>
          <a:p>
            <a:pPr indent="304800" algn="just" defTabSz="266700" fontAlgn="auto">
              <a:lnSpc>
                <a:spcPct val="100000"/>
              </a:lnSpc>
              <a:buClrTx/>
              <a:buSzTx/>
              <a:buFontTx/>
            </a:pPr>
            <a:endParaRPr lang="en-US" altLang="zh-CN" sz="2800" b="1">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3712210" y="1860550"/>
            <a:ext cx="4302760" cy="479425"/>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10. How long can the </a:t>
            </a:r>
            <a:r>
              <a:rPr lang="en-US" altLang="zh-CN" sz="2800" b="1">
                <a:solidFill>
                  <a:srgbClr val="FF0000"/>
                </a:solidFill>
                <a:latin typeface="Times New Roman" panose="02020603050405020304"/>
                <a:ea typeface="宋体" panose="02010600030101010101" pitchFamily="2" charset="-122"/>
              </a:rPr>
              <a:t>Saint Lukas </a:t>
            </a:r>
            <a:r>
              <a:rPr lang="en-US" altLang="zh-CN" sz="2800">
                <a:latin typeface="Times New Roman" panose="02020603050405020304"/>
                <a:ea typeface="宋体" panose="02010600030101010101" pitchFamily="2" charset="-122"/>
              </a:rPr>
              <a:t>work with one supply?</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About a year.	                B. About ten months.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About two months.	        D. About two weeks.</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2564260" y="2522487"/>
            <a:ext cx="5787298" cy="596531"/>
            <a:chOff x="5910" y="39821"/>
            <a:chExt cx="5696" cy="487"/>
          </a:xfrm>
        </p:grpSpPr>
        <p:sp>
          <p:nvSpPr>
            <p:cNvPr id="37" name="右箭头 20"/>
            <p:cNvSpPr/>
            <p:nvPr/>
          </p:nvSpPr>
          <p:spPr>
            <a:xfrm>
              <a:off x="5910"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6892" y="39821"/>
              <a:ext cx="4714"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implementation</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4</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335020"/>
            <a:ext cx="11085830" cy="3146425"/>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b="1">
                <a:solidFill>
                  <a:schemeClr val="tx1"/>
                </a:solidFill>
                <a:latin typeface="Times New Roman" panose="02020603050405020304"/>
                <a:ea typeface="宋体" panose="02010600030101010101" pitchFamily="2" charset="-122"/>
              </a:rPr>
              <a:t>④</a:t>
            </a:r>
            <a:r>
              <a:rPr lang="en-US" altLang="zh-CN" sz="2800" b="1">
                <a:solidFill>
                  <a:schemeClr val="tx1"/>
                </a:solidFill>
                <a:latin typeface="Times New Roman" panose="02020603050405020304"/>
                <a:ea typeface="宋体" panose="02010600030101010101" pitchFamily="2" charset="-122"/>
              </a:rPr>
              <a:t>The annual arrival of the Saint Lukas is another attempt to improve the situation. </a:t>
            </a:r>
            <a:r>
              <a:rPr lang="en-US" altLang="zh-CN" sz="2800" b="1">
                <a:solidFill>
                  <a:srgbClr val="FF0000"/>
                </a:solidFill>
                <a:latin typeface="Times New Roman" panose="02020603050405020304"/>
                <a:ea typeface="宋体" panose="02010600030101010101" pitchFamily="2" charset="-122"/>
              </a:rPr>
              <a:t>For 10 months every year, the train stops at about eight stations over two weeks, </a:t>
            </a:r>
            <a:r>
              <a:rPr lang="en-US" altLang="zh-CN" sz="2800" b="1">
                <a:solidFill>
                  <a:schemeClr val="tx1"/>
                </a:solidFill>
                <a:latin typeface="Times New Roman" panose="02020603050405020304"/>
                <a:ea typeface="宋体" panose="02010600030101010101" pitchFamily="2" charset="-122"/>
              </a:rPr>
              <a:t>before returning to the regional capital to refuel and restock (</a:t>
            </a:r>
            <a:r>
              <a:rPr lang="zh-CN" altLang="en-US" sz="2800" b="1">
                <a:solidFill>
                  <a:schemeClr val="tx1"/>
                </a:solidFill>
                <a:latin typeface="Times New Roman" panose="02020603050405020304"/>
                <a:ea typeface="宋体" panose="02010600030101010101" pitchFamily="2" charset="-122"/>
              </a:rPr>
              <a:t>补给</a:t>
            </a:r>
            <a:r>
              <a:rPr lang="en-US" altLang="zh-CN" sz="2800" b="1">
                <a:solidFill>
                  <a:schemeClr val="tx1"/>
                </a:solidFill>
                <a:latin typeface="Times New Roman" panose="02020603050405020304"/>
                <a:ea typeface="宋体" panose="02010600030101010101" pitchFamily="2" charset="-122"/>
              </a:rPr>
              <a:t>). Then it starts all over again the next month. Most stations wait about a year between visits.</a:t>
            </a:r>
            <a:r>
              <a:rPr lang="zh-CN" altLang="en-US" sz="2800" b="1">
                <a:solidFill>
                  <a:schemeClr val="tx1"/>
                </a:solidFill>
                <a:latin typeface="Times New Roman" panose="02020603050405020304"/>
                <a:ea typeface="宋体" panose="02010600030101010101" pitchFamily="2" charset="-122"/>
              </a:rPr>
              <a:t>每年有</a:t>
            </a:r>
            <a:r>
              <a:rPr lang="en-US" altLang="zh-CN" sz="2800" b="1">
                <a:solidFill>
                  <a:schemeClr val="tx1"/>
                </a:solidFill>
                <a:latin typeface="Times New Roman" panose="02020603050405020304"/>
                <a:ea typeface="宋体" panose="02010600030101010101" pitchFamily="2" charset="-122"/>
              </a:rPr>
              <a:t>10</a:t>
            </a:r>
            <a:r>
              <a:rPr lang="zh-CN" altLang="en-US" sz="2800" b="1">
                <a:solidFill>
                  <a:schemeClr val="tx1"/>
                </a:solidFill>
                <a:latin typeface="Times New Roman" panose="02020603050405020304"/>
                <a:ea typeface="宋体" panose="02010600030101010101" pitchFamily="2" charset="-122"/>
              </a:rPr>
              <a:t>个月，火车在两周内停靠大约八个车站，然后返回地区首府进行补给和重新装货。</a:t>
            </a:r>
            <a:r>
              <a:rPr lang="en-US" altLang="zh-CN" sz="2800" b="1">
                <a:solidFill>
                  <a:schemeClr val="tx1"/>
                </a:solidFill>
                <a:latin typeface="Times New Roman" panose="02020603050405020304"/>
                <a:ea typeface="宋体" panose="02010600030101010101" pitchFamily="2" charset="-122"/>
              </a:rPr>
              <a:t>) ”</a:t>
            </a:r>
            <a:r>
              <a:rPr lang="zh-CN" altLang="en-US" sz="2800" b="1">
                <a:solidFill>
                  <a:schemeClr val="tx1"/>
                </a:solidFill>
                <a:latin typeface="Times New Roman" panose="02020603050405020304"/>
                <a:ea typeface="宋体" panose="02010600030101010101" pitchFamily="2" charset="-122"/>
              </a:rPr>
              <a:t>可知，圣卢卡斯号一份补给可以工作大约两周，</a:t>
            </a:r>
            <a:r>
              <a:rPr lang="en-US" altLang="zh-CN" sz="2800" b="1">
                <a:solidFill>
                  <a:schemeClr val="tx1"/>
                </a:solidFill>
                <a:latin typeface="Times New Roman" panose="02020603050405020304"/>
                <a:ea typeface="宋体" panose="02010600030101010101" pitchFamily="2" charset="-122"/>
              </a:rPr>
              <a:t> </a:t>
            </a:r>
            <a:endParaRPr lang="en-US" altLang="zh-CN" sz="2800" b="1">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4313555" y="1826895"/>
            <a:ext cx="3810000" cy="610870"/>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10. How long can the </a:t>
            </a:r>
            <a:r>
              <a:rPr lang="en-US" altLang="zh-CN" sz="2800" b="1">
                <a:solidFill>
                  <a:srgbClr val="FF0000"/>
                </a:solidFill>
                <a:latin typeface="Times New Roman" panose="02020603050405020304"/>
                <a:ea typeface="宋体" panose="02010600030101010101" pitchFamily="2" charset="-122"/>
              </a:rPr>
              <a:t>Saint Lukas </a:t>
            </a:r>
            <a:r>
              <a:rPr lang="en-US" altLang="zh-CN" sz="2800">
                <a:latin typeface="Times New Roman" panose="02020603050405020304"/>
                <a:ea typeface="宋体" panose="02010600030101010101" pitchFamily="2" charset="-122"/>
              </a:rPr>
              <a:t>work with one supply?</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About a year.	                B. About ten months.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 About two months.	        D. About two weeks.</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2564260" y="2522487"/>
            <a:ext cx="5787298" cy="596531"/>
            <a:chOff x="5910" y="39821"/>
            <a:chExt cx="5696" cy="487"/>
          </a:xfrm>
        </p:grpSpPr>
        <p:sp>
          <p:nvSpPr>
            <p:cNvPr id="37" name="右箭头 20"/>
            <p:cNvSpPr/>
            <p:nvPr/>
          </p:nvSpPr>
          <p:spPr>
            <a:xfrm>
              <a:off x="5910"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6892" y="39821"/>
              <a:ext cx="4714"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implementation</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4</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335020"/>
            <a:ext cx="11085830" cy="3146425"/>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b="1">
                <a:solidFill>
                  <a:schemeClr val="tx1"/>
                </a:solidFill>
                <a:latin typeface="Times New Roman" panose="02020603050405020304"/>
                <a:ea typeface="宋体" panose="02010600030101010101" pitchFamily="2" charset="-122"/>
              </a:rPr>
              <a:t>④</a:t>
            </a:r>
            <a:r>
              <a:rPr lang="en-US" altLang="zh-CN" sz="2800" b="1">
                <a:solidFill>
                  <a:schemeClr val="tx1"/>
                </a:solidFill>
                <a:latin typeface="Times New Roman" panose="02020603050405020304"/>
                <a:ea typeface="宋体" panose="02010600030101010101" pitchFamily="2" charset="-122"/>
              </a:rPr>
              <a:t>The annual arrival of the Saint Lukas is another attempt to improve the situation. </a:t>
            </a:r>
            <a:r>
              <a:rPr lang="en-US" altLang="zh-CN" sz="2800" b="1">
                <a:solidFill>
                  <a:srgbClr val="FF0000"/>
                </a:solidFill>
                <a:latin typeface="Times New Roman" panose="02020603050405020304"/>
                <a:ea typeface="宋体" panose="02010600030101010101" pitchFamily="2" charset="-122"/>
              </a:rPr>
              <a:t>For 10 months every year, the train stops at about eight stations over two weeks, </a:t>
            </a:r>
            <a:r>
              <a:rPr lang="en-US" altLang="zh-CN" sz="2800" b="1">
                <a:solidFill>
                  <a:schemeClr val="tx1"/>
                </a:solidFill>
                <a:latin typeface="Times New Roman" panose="02020603050405020304"/>
                <a:ea typeface="宋体" panose="02010600030101010101" pitchFamily="2" charset="-122"/>
              </a:rPr>
              <a:t>before returning to the regional capital to refuel and restock (</a:t>
            </a:r>
            <a:r>
              <a:rPr lang="zh-CN" altLang="en-US" sz="2800" b="1">
                <a:solidFill>
                  <a:schemeClr val="tx1"/>
                </a:solidFill>
                <a:latin typeface="Times New Roman" panose="02020603050405020304"/>
                <a:ea typeface="宋体" panose="02010600030101010101" pitchFamily="2" charset="-122"/>
              </a:rPr>
              <a:t>补给</a:t>
            </a:r>
            <a:r>
              <a:rPr lang="en-US" altLang="zh-CN" sz="2800" b="1">
                <a:solidFill>
                  <a:schemeClr val="tx1"/>
                </a:solidFill>
                <a:latin typeface="Times New Roman" panose="02020603050405020304"/>
                <a:ea typeface="宋体" panose="02010600030101010101" pitchFamily="2" charset="-122"/>
              </a:rPr>
              <a:t>). Then it starts all over again the next month. Most stations wait about a year between visits.</a:t>
            </a:r>
            <a:r>
              <a:rPr lang="zh-CN" altLang="en-US" sz="2800" b="1">
                <a:solidFill>
                  <a:schemeClr val="tx1"/>
                </a:solidFill>
                <a:latin typeface="Times New Roman" panose="02020603050405020304"/>
                <a:ea typeface="宋体" panose="02010600030101010101" pitchFamily="2" charset="-122"/>
              </a:rPr>
              <a:t>每年有</a:t>
            </a:r>
            <a:r>
              <a:rPr lang="en-US" altLang="zh-CN" sz="2800" b="1">
                <a:solidFill>
                  <a:schemeClr val="tx1"/>
                </a:solidFill>
                <a:latin typeface="Times New Roman" panose="02020603050405020304"/>
                <a:ea typeface="宋体" panose="02010600030101010101" pitchFamily="2" charset="-122"/>
              </a:rPr>
              <a:t>10</a:t>
            </a:r>
            <a:r>
              <a:rPr lang="zh-CN" altLang="en-US" sz="2800" b="1">
                <a:solidFill>
                  <a:schemeClr val="tx1"/>
                </a:solidFill>
                <a:latin typeface="Times New Roman" panose="02020603050405020304"/>
                <a:ea typeface="宋体" panose="02010600030101010101" pitchFamily="2" charset="-122"/>
              </a:rPr>
              <a:t>个月，火车在两周内停靠大约八个车站，然后返回地区首府进行补给和重新装货。</a:t>
            </a:r>
            <a:r>
              <a:rPr lang="en-US" altLang="zh-CN" sz="2800" b="1">
                <a:solidFill>
                  <a:schemeClr val="tx1"/>
                </a:solidFill>
                <a:latin typeface="Times New Roman" panose="02020603050405020304"/>
                <a:ea typeface="宋体" panose="02010600030101010101" pitchFamily="2" charset="-122"/>
              </a:rPr>
              <a:t>) ”</a:t>
            </a:r>
            <a:r>
              <a:rPr lang="zh-CN" altLang="en-US" sz="2800" b="1">
                <a:solidFill>
                  <a:schemeClr val="tx1"/>
                </a:solidFill>
                <a:latin typeface="Times New Roman" panose="02020603050405020304"/>
                <a:ea typeface="宋体" panose="02010600030101010101" pitchFamily="2" charset="-122"/>
              </a:rPr>
              <a:t>可知，圣卢卡斯号一份补给可以工作大约两周，</a:t>
            </a:r>
            <a:r>
              <a:rPr lang="en-US" altLang="zh-CN" sz="2800" b="1">
                <a:solidFill>
                  <a:schemeClr val="tx1"/>
                </a:solidFill>
                <a:latin typeface="Times New Roman" panose="02020603050405020304"/>
                <a:ea typeface="宋体" panose="02010600030101010101" pitchFamily="2" charset="-122"/>
              </a:rPr>
              <a:t> </a:t>
            </a:r>
            <a:endParaRPr lang="en-US" altLang="zh-CN" sz="2800" b="1">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4313555" y="1826895"/>
            <a:ext cx="3810000" cy="610870"/>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138366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11. What is Ducke’s attitude toward the Saint Lukas’ services?</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Appreciative.	 B. Doubtful	     C. Ambiguous.	  D. Cautious.</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2564260" y="2522487"/>
            <a:ext cx="5787298" cy="596531"/>
            <a:chOff x="5910" y="39821"/>
            <a:chExt cx="5696" cy="487"/>
          </a:xfrm>
        </p:grpSpPr>
        <p:sp>
          <p:nvSpPr>
            <p:cNvPr id="37" name="右箭头 20"/>
            <p:cNvSpPr/>
            <p:nvPr/>
          </p:nvSpPr>
          <p:spPr>
            <a:xfrm>
              <a:off x="5910" y="39928"/>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6892" y="39821"/>
              <a:ext cx="4714"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evaluation</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5</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335020"/>
            <a:ext cx="11085830" cy="285242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b="1">
                <a:solidFill>
                  <a:schemeClr val="tx1"/>
                </a:solidFill>
                <a:latin typeface="Times New Roman" panose="02020603050405020304"/>
                <a:ea typeface="宋体" panose="02010600030101010101" pitchFamily="2" charset="-122"/>
              </a:rPr>
              <a:t>⑤</a:t>
            </a:r>
            <a:r>
              <a:rPr lang="en-US" altLang="zh-CN" sz="2800" b="1">
                <a:solidFill>
                  <a:schemeClr val="tx1"/>
                </a:solidFill>
                <a:latin typeface="Times New Roman" panose="02020603050405020304"/>
                <a:ea typeface="宋体" panose="02010600030101010101" pitchFamily="2" charset="-122"/>
              </a:rPr>
              <a:t>Doctors see up to 150 patients every day. The train’s equipment allows for basic checkups. “</a:t>
            </a:r>
            <a:r>
              <a:rPr lang="en-US" altLang="zh-CN" sz="2800" b="1">
                <a:solidFill>
                  <a:srgbClr val="FF0000"/>
                </a:solidFill>
                <a:latin typeface="Times New Roman" panose="02020603050405020304"/>
                <a:ea typeface="宋体" panose="02010600030101010101" pitchFamily="2" charset="-122"/>
              </a:rPr>
              <a:t>I was very impressed by the doctors and their assistants working and living in such little space but still staying focused and very concerned,</a:t>
            </a:r>
            <a:r>
              <a:rPr lang="en-US" altLang="zh-CN" sz="2800" b="1">
                <a:solidFill>
                  <a:schemeClr val="tx1"/>
                </a:solidFill>
                <a:latin typeface="Times New Roman" panose="02020603050405020304"/>
                <a:ea typeface="宋体" panose="02010600030101010101" pitchFamily="2" charset="-122"/>
              </a:rPr>
              <a:t>” says Ducke. “</a:t>
            </a:r>
            <a:r>
              <a:rPr lang="en-US" altLang="zh-CN" sz="2800" b="1">
                <a:solidFill>
                  <a:srgbClr val="FF0000"/>
                </a:solidFill>
                <a:latin typeface="Times New Roman" panose="02020603050405020304"/>
                <a:ea typeface="宋体" panose="02010600030101010101" pitchFamily="2" charset="-122"/>
              </a:rPr>
              <a:t>They were the best chance </a:t>
            </a:r>
            <a:r>
              <a:rPr lang="en-US" altLang="zh-CN" sz="2800" b="1">
                <a:solidFill>
                  <a:schemeClr val="tx1"/>
                </a:solidFill>
                <a:latin typeface="Times New Roman" panose="02020603050405020304"/>
                <a:ea typeface="宋体" panose="02010600030101010101" pitchFamily="2" charset="-122"/>
              </a:rPr>
              <a:t>for many rural people to get the treatment they want. ”</a:t>
            </a:r>
            <a:endParaRPr lang="en-US" altLang="zh-CN" sz="2800" b="1">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503555" y="1276350"/>
            <a:ext cx="2501900" cy="514350"/>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2270" y="341630"/>
            <a:ext cx="6096000" cy="521970"/>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6.2021</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新高考</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卷</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C</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篇</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382270" y="863600"/>
            <a:ext cx="11395710" cy="5323205"/>
          </a:xfrm>
          <a:prstGeom prst="rect">
            <a:avLst/>
          </a:prstGeom>
        </p:spPr>
        <p:txBody>
          <a:bodyPr wrap="square">
            <a:spAutoFit/>
          </a:bodyPr>
          <a:p>
            <a:pPr indent="304800" algn="just" defTabSz="266700" fontAlgn="auto">
              <a:lnSpc>
                <a:spcPct val="100000"/>
              </a:lnSpc>
              <a:spcBef>
                <a:spcPct val="0"/>
              </a:spcBef>
              <a:spcAft>
                <a:spcPct val="0"/>
              </a:spcAft>
            </a:pPr>
            <a:r>
              <a:rPr lang="en-US" altLang="zh-CN" sz="2000">
                <a:latin typeface="Times New Roman" panose="02020603050405020304" charset="0"/>
                <a:ea typeface="宋体" panose="02010600030101010101" pitchFamily="2" charset="-122"/>
                <a:cs typeface="Times New Roman" panose="02020603050405020304" charset="0"/>
              </a:rPr>
              <a:t>①A British woman who won a</a:t>
            </a:r>
            <a:r>
              <a:rPr lang="zh-CN" altLang="en-US" sz="2000">
                <a:latin typeface="Times New Roman" panose="02020603050405020304" charset="0"/>
                <a:ea typeface="宋体" panose="02010600030101010101" pitchFamily="2" charset="-122"/>
                <a:cs typeface="Times New Roman" panose="02020603050405020304" charset="0"/>
              </a:rPr>
              <a:t>＄</a:t>
            </a:r>
            <a:r>
              <a:rPr lang="en-US" altLang="zh-CN" sz="2000">
                <a:latin typeface="Times New Roman" panose="02020603050405020304" charset="0"/>
                <a:ea typeface="宋体" panose="02010600030101010101" pitchFamily="2" charset="-122"/>
                <a:cs typeface="Times New Roman" panose="02020603050405020304" charset="0"/>
              </a:rPr>
              <a:t>1 million prize after she was named the World's Best Teacher will use the cash to bring inspirational figures into UK schools. </a:t>
            </a:r>
            <a:endParaRPr lang="en-US" altLang="zh-CN" sz="2000">
              <a:latin typeface="Times New Roman" panose="02020603050405020304" charset="0"/>
              <a:ea typeface="宋体" panose="02010600030101010101" pitchFamily="2" charset="-122"/>
              <a:cs typeface="Times New Roman" panose="02020603050405020304" charset="0"/>
            </a:endParaRPr>
          </a:p>
          <a:p>
            <a:pPr indent="304800" algn="just" defTabSz="266700" fontAlgn="auto">
              <a:lnSpc>
                <a:spcPct val="100000"/>
              </a:lnSpc>
              <a:spcBef>
                <a:spcPct val="0"/>
              </a:spcBef>
              <a:spcAft>
                <a:spcPct val="0"/>
              </a:spcAft>
            </a:pPr>
            <a:r>
              <a:rPr lang="en-US" altLang="zh-CN" sz="2000">
                <a:latin typeface="Times New Roman" panose="02020603050405020304" charset="0"/>
                <a:ea typeface="宋体" panose="02010600030101010101" pitchFamily="2" charset="-122"/>
                <a:cs typeface="Times New Roman" panose="02020603050405020304" charset="0"/>
              </a:rPr>
              <a:t>②Andria Zafirakou, a north London secondary school teacher, said she wanted to bring about a classroom revolution </a:t>
            </a:r>
            <a:r>
              <a:rPr lang="zh-CN" altLang="en-US" sz="2000">
                <a:latin typeface="Times New Roman" panose="02020603050405020304" charset="0"/>
                <a:ea typeface="宋体" panose="02010600030101010101" pitchFamily="2" charset="-122"/>
                <a:cs typeface="Times New Roman" panose="02020603050405020304" charset="0"/>
              </a:rPr>
              <a:t>（变革）</a:t>
            </a:r>
            <a:r>
              <a:rPr lang="en-US" altLang="zh-CN" sz="2000">
                <a:latin typeface="Times New Roman" panose="02020603050405020304" charset="0"/>
                <a:ea typeface="宋体" panose="02010600030101010101" pitchFamily="2" charset="-122"/>
                <a:cs typeface="Times New Roman" panose="02020603050405020304" charset="0"/>
              </a:rPr>
              <a:t>. “We are going to make a change</a:t>
            </a:r>
            <a:r>
              <a:rPr lang="zh-CN" altLang="en-US" sz="2000">
                <a:latin typeface="Times New Roman" panose="02020603050405020304" charset="0"/>
                <a:ea typeface="宋体" panose="02010600030101010101" pitchFamily="2" charset="-122"/>
                <a:cs typeface="Times New Roman" panose="02020603050405020304" charset="0"/>
              </a:rPr>
              <a:t>，＂</a:t>
            </a:r>
            <a:r>
              <a:rPr lang="en-US" altLang="zh-CN" sz="2000">
                <a:latin typeface="Times New Roman" panose="02020603050405020304" charset="0"/>
                <a:ea typeface="宋体" panose="02010600030101010101" pitchFamily="2" charset="-122"/>
                <a:cs typeface="Times New Roman" panose="02020603050405020304" charset="0"/>
              </a:rPr>
              <a:t>she said.</a:t>
            </a:r>
            <a:r>
              <a:rPr lang="zh-CN" altLang="en-US" sz="2000">
                <a:latin typeface="Times New Roman" panose="02020603050405020304" charset="0"/>
                <a:ea typeface="宋体" panose="02010600030101010101" pitchFamily="2" charset="-122"/>
                <a:cs typeface="Times New Roman" panose="02020603050405020304" charset="0"/>
              </a:rPr>
              <a:t>＂</a:t>
            </a:r>
            <a:r>
              <a:rPr lang="en-US" altLang="zh-CN" sz="2000">
                <a:latin typeface="Times New Roman" panose="02020603050405020304" charset="0"/>
                <a:ea typeface="宋体" panose="02010600030101010101" pitchFamily="2" charset="-122"/>
                <a:cs typeface="Times New Roman" panose="02020603050405020304" charset="0"/>
              </a:rPr>
              <a:t>I’ve started a project to promote the teaching of the arts in our schools." </a:t>
            </a:r>
            <a:endParaRPr lang="en-US" altLang="zh-CN" sz="2000">
              <a:latin typeface="Times New Roman" panose="02020603050405020304" charset="0"/>
              <a:ea typeface="宋体" panose="02010600030101010101" pitchFamily="2" charset="-122"/>
              <a:cs typeface="Times New Roman" panose="02020603050405020304" charset="0"/>
            </a:endParaRPr>
          </a:p>
          <a:p>
            <a:pPr indent="304800" algn="just" defTabSz="266700" fontAlgn="auto">
              <a:lnSpc>
                <a:spcPct val="100000"/>
              </a:lnSpc>
              <a:spcBef>
                <a:spcPct val="0"/>
              </a:spcBef>
              <a:spcAft>
                <a:spcPct val="0"/>
              </a:spcAft>
            </a:pPr>
            <a:r>
              <a:rPr lang="en-US" altLang="zh-CN" sz="2000">
                <a:latin typeface="Times New Roman" panose="02020603050405020304" charset="0"/>
                <a:ea typeface="宋体" panose="02010600030101010101" pitchFamily="2" charset="-122"/>
                <a:cs typeface="Times New Roman" panose="02020603050405020304" charset="0"/>
              </a:rPr>
              <a:t>③The project </a:t>
            </a:r>
            <a:r>
              <a:rPr lang="en-US" altLang="zh-CN" sz="2000" b="1">
                <a:solidFill>
                  <a:srgbClr val="FF0000"/>
                </a:solidFill>
                <a:latin typeface="Times New Roman" panose="02020603050405020304" charset="0"/>
                <a:ea typeface="宋体" panose="02010600030101010101" pitchFamily="2" charset="-122"/>
                <a:cs typeface="Times New Roman" panose="02020603050405020304" charset="0"/>
              </a:rPr>
              <a:t>results from</a:t>
            </a:r>
            <a:r>
              <a:rPr lang="en-US" altLang="zh-CN" sz="2000">
                <a:latin typeface="Times New Roman" panose="02020603050405020304" charset="0"/>
                <a:ea typeface="宋体" panose="02010600030101010101" pitchFamily="2" charset="-122"/>
                <a:cs typeface="Times New Roman" panose="02020603050405020304" charset="0"/>
              </a:rPr>
              <a:t> the difficulties many schools have in getting artists of any sort - whether an up-and-coming local musician or a major movie star - into schools to work with and inspire children. </a:t>
            </a:r>
            <a:endParaRPr lang="en-US" altLang="zh-CN" sz="2000">
              <a:latin typeface="Times New Roman" panose="02020603050405020304" charset="0"/>
              <a:ea typeface="宋体" panose="02010600030101010101" pitchFamily="2" charset="-122"/>
              <a:cs typeface="Times New Roman" panose="02020603050405020304" charset="0"/>
            </a:endParaRPr>
          </a:p>
          <a:p>
            <a:pPr indent="304800" algn="just" defTabSz="266700" fontAlgn="auto">
              <a:lnSpc>
                <a:spcPct val="100000"/>
              </a:lnSpc>
              <a:spcBef>
                <a:spcPct val="0"/>
              </a:spcBef>
              <a:spcAft>
                <a:spcPct val="0"/>
              </a:spcAft>
            </a:pPr>
            <a:r>
              <a:rPr lang="en-US" altLang="zh-CN" sz="2000">
                <a:latin typeface="Times New Roman" panose="02020603050405020304" charset="0"/>
                <a:ea typeface="微软雅黑" panose="020B0503020204020204" charset="-122"/>
                <a:cs typeface="Times New Roman" panose="02020603050405020304" charset="0"/>
              </a:rPr>
              <a:t>④</a:t>
            </a:r>
            <a:r>
              <a:rPr lang="en-US" altLang="zh-CN" sz="2000">
                <a:latin typeface="Times New Roman" panose="02020603050405020304" charset="0"/>
                <a:ea typeface="宋体" panose="02010600030101010101" pitchFamily="2" charset="-122"/>
                <a:cs typeface="Times New Roman" panose="02020603050405020304" charset="0"/>
              </a:rPr>
              <a:t>Zafirakou began the project at Alperton Community School, her place of work for the past twelve years. “I've seen those magic moments when children are talking to someone they are inspired by - their eyes are shining and their faces light up,” she said. “We need artists more than ever in our schools." </a:t>
            </a:r>
            <a:endParaRPr lang="en-US" altLang="zh-CN" sz="2000">
              <a:latin typeface="Times New Roman" panose="02020603050405020304" charset="0"/>
              <a:ea typeface="宋体" panose="02010600030101010101" pitchFamily="2" charset="-122"/>
              <a:cs typeface="Times New Roman" panose="02020603050405020304" charset="0"/>
            </a:endParaRPr>
          </a:p>
          <a:p>
            <a:pPr indent="304800" algn="just" defTabSz="266700" fontAlgn="auto">
              <a:lnSpc>
                <a:spcPct val="100000"/>
              </a:lnSpc>
              <a:spcBef>
                <a:spcPct val="0"/>
              </a:spcBef>
              <a:spcAft>
                <a:spcPct val="0"/>
              </a:spcAft>
            </a:pPr>
            <a:r>
              <a:rPr lang="en-US" altLang="zh-CN" sz="2000">
                <a:latin typeface="Times New Roman" panose="02020603050405020304" charset="0"/>
                <a:ea typeface="微软雅黑" panose="020B0503020204020204" charset="-122"/>
                <a:cs typeface="Times New Roman" panose="02020603050405020304" charset="0"/>
              </a:rPr>
              <a:t>⑤</a:t>
            </a:r>
            <a:r>
              <a:rPr lang="en-US" altLang="zh-CN" sz="2000">
                <a:latin typeface="Times New Roman" panose="02020603050405020304" charset="0"/>
                <a:ea typeface="宋体" panose="02010600030101010101" pitchFamily="2" charset="-122"/>
                <a:cs typeface="Times New Roman" panose="02020603050405020304" charset="0"/>
              </a:rPr>
              <a:t>Artist Michael Craig-Martin said: “Andria's brilliant project to bring artists from all fields into direct contact with children is particularly welcome at a time when the arts are being downgraded in schools." It was a mistake to see the arts as unnecessary, he added. </a:t>
            </a:r>
            <a:endParaRPr lang="en-US" altLang="zh-CN" sz="2000">
              <a:latin typeface="Times New Roman" panose="02020603050405020304" charset="0"/>
              <a:ea typeface="宋体" panose="02010600030101010101" pitchFamily="2" charset="-122"/>
              <a:cs typeface="Times New Roman" panose="02020603050405020304" charset="0"/>
            </a:endParaRPr>
          </a:p>
          <a:p>
            <a:pPr indent="304800" algn="just" defTabSz="266700" fontAlgn="auto">
              <a:lnSpc>
                <a:spcPct val="100000"/>
              </a:lnSpc>
              <a:spcBef>
                <a:spcPct val="0"/>
              </a:spcBef>
              <a:spcAft>
                <a:spcPct val="0"/>
              </a:spcAft>
            </a:pPr>
            <a:r>
              <a:rPr lang="en-US" altLang="zh-CN" sz="2000">
                <a:latin typeface="Times New Roman" panose="02020603050405020304" charset="0"/>
                <a:ea typeface="微软雅黑" panose="020B0503020204020204" charset="-122"/>
                <a:cs typeface="Times New Roman" panose="02020603050405020304" charset="0"/>
              </a:rPr>
              <a:t>⑥</a:t>
            </a:r>
            <a:r>
              <a:rPr lang="en-US" altLang="zh-CN" sz="2000">
                <a:latin typeface="Times New Roman" panose="02020603050405020304" charset="0"/>
                <a:ea typeface="宋体" panose="02010600030101010101" pitchFamily="2" charset="-122"/>
                <a:cs typeface="Times New Roman" panose="02020603050405020304" charset="0"/>
              </a:rPr>
              <a:t>Historian Sir Simon Schama is also a supporter of the project. He said that arts education in schools was not just an add-on. “It is absolutely necessary. The future depends on creativity and creativity depends on the young. What will remain of us when artificial intelligence takes over will be our creativity, and it is our creative spirit, our visionary sense of freshness,that has been our strength for centuries." </a:t>
            </a:r>
            <a:endParaRPr lang="en-US" altLang="zh-CN" sz="2000">
              <a:latin typeface="Times New Roman" panose="02020603050405020304" charset="0"/>
              <a:ea typeface="宋体" panose="02010600030101010101" pitchFamily="2" charset="-122"/>
              <a:cs typeface="Times New Roman" panose="02020603050405020304" charset="0"/>
            </a:endParaRPr>
          </a:p>
        </p:txBody>
      </p:sp>
      <p:sp>
        <p:nvSpPr>
          <p:cNvPr id="19" name="圆角矩形 18"/>
          <p:cNvSpPr/>
          <p:nvPr/>
        </p:nvSpPr>
        <p:spPr>
          <a:xfrm>
            <a:off x="3018790" y="922655"/>
            <a:ext cx="4644390" cy="14293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What (event)+ who+where+purpose</a:t>
            </a:r>
            <a:endParaRPr lang="en-US" altLang="zh-CN" sz="2400" b="1">
              <a:solidFill>
                <a:srgbClr val="FFFF00"/>
              </a:solidFill>
              <a:latin typeface="Times New Roman" panose="02020603050405020304" charset="0"/>
              <a:cs typeface="Times New Roman" panose="02020603050405020304" charset="0"/>
            </a:endParaRPr>
          </a:p>
        </p:txBody>
      </p:sp>
      <p:sp>
        <p:nvSpPr>
          <p:cNvPr id="4" name="圆角矩形 3"/>
          <p:cNvSpPr/>
          <p:nvPr/>
        </p:nvSpPr>
        <p:spPr>
          <a:xfrm>
            <a:off x="3018790" y="2415540"/>
            <a:ext cx="4644390" cy="6191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Why(reason)</a:t>
            </a:r>
            <a:endParaRPr lang="en-US" altLang="zh-CN" sz="2400" b="1">
              <a:solidFill>
                <a:srgbClr val="FFFF00"/>
              </a:solidFill>
              <a:latin typeface="Times New Roman" panose="02020603050405020304" charset="0"/>
              <a:cs typeface="Times New Roman" panose="02020603050405020304" charset="0"/>
            </a:endParaRPr>
          </a:p>
        </p:txBody>
      </p:sp>
      <p:sp>
        <p:nvSpPr>
          <p:cNvPr id="5" name="圆角矩形 4"/>
          <p:cNvSpPr/>
          <p:nvPr/>
        </p:nvSpPr>
        <p:spPr>
          <a:xfrm>
            <a:off x="3018790" y="3215640"/>
            <a:ext cx="4644390" cy="6191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background information</a:t>
            </a:r>
            <a:endParaRPr lang="en-US" altLang="zh-CN" sz="2400" b="1">
              <a:solidFill>
                <a:srgbClr val="FFFF00"/>
              </a:solidFill>
              <a:latin typeface="Times New Roman" panose="02020603050405020304" charset="0"/>
              <a:cs typeface="Times New Roman" panose="02020603050405020304" charset="0"/>
            </a:endParaRPr>
          </a:p>
        </p:txBody>
      </p:sp>
      <p:sp>
        <p:nvSpPr>
          <p:cNvPr id="6" name="圆角矩形 5"/>
          <p:cNvSpPr/>
          <p:nvPr/>
        </p:nvSpPr>
        <p:spPr>
          <a:xfrm>
            <a:off x="3145790" y="4015740"/>
            <a:ext cx="4644390" cy="74612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evaluation 1</a:t>
            </a:r>
            <a:endParaRPr lang="en-US" altLang="zh-CN" sz="2400" b="1">
              <a:solidFill>
                <a:srgbClr val="FFFF00"/>
              </a:solidFill>
              <a:latin typeface="Times New Roman" panose="02020603050405020304" charset="0"/>
              <a:cs typeface="Times New Roman" panose="02020603050405020304" charset="0"/>
            </a:endParaRPr>
          </a:p>
        </p:txBody>
      </p:sp>
      <p:sp>
        <p:nvSpPr>
          <p:cNvPr id="7" name="圆角矩形 6"/>
          <p:cNvSpPr/>
          <p:nvPr/>
        </p:nvSpPr>
        <p:spPr>
          <a:xfrm>
            <a:off x="3145790" y="5069840"/>
            <a:ext cx="4644390" cy="8934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b="1">
                <a:solidFill>
                  <a:srgbClr val="FFFF00"/>
                </a:solidFill>
                <a:latin typeface="Times New Roman" panose="02020603050405020304" charset="0"/>
                <a:cs typeface="Times New Roman" panose="02020603050405020304" charset="0"/>
              </a:rPr>
              <a:t>evaluation 2</a:t>
            </a:r>
            <a:endParaRPr lang="en-US" altLang="zh-CN" sz="2400" b="1">
              <a:solidFill>
                <a:srgbClr val="FFFF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4" grpId="0" bldLvl="0" animBg="1"/>
      <p:bldP spid="4" grpId="1" animBg="1"/>
      <p:bldP spid="5" grpId="0" bldLvl="0" animBg="1"/>
      <p:bldP spid="5" grpId="1" animBg="1"/>
      <p:bldP spid="6" grpId="0" bldLvl="0" animBg="1"/>
      <p:bldP spid="6" grpId="1" animBg="1"/>
      <p:bldP spid="7" grpId="0" bldLvl="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28.What will Zafirakou do with her prize money?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Make a movie.        B.Build new schools.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C.Run a project.     	  D. Help local musicians. </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621614" y="2528612"/>
            <a:ext cx="11209842" cy="596531"/>
            <a:chOff x="3998" y="39826"/>
            <a:chExt cx="11033" cy="487"/>
          </a:xfrm>
        </p:grpSpPr>
        <p:sp>
          <p:nvSpPr>
            <p:cNvPr id="37" name="右箭头 20"/>
            <p:cNvSpPr/>
            <p:nvPr/>
          </p:nvSpPr>
          <p:spPr>
            <a:xfrm>
              <a:off x="3998" y="39880"/>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4855" y="39826"/>
              <a:ext cx="10176"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What (event)+ who+where+purpose</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1-2</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335020"/>
            <a:ext cx="11085830" cy="316484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b="1">
                <a:latin typeface="Times New Roman" panose="02020603050405020304"/>
                <a:ea typeface="宋体" panose="02010600030101010101" pitchFamily="2" charset="-122"/>
                <a:sym typeface="+mn-ea"/>
              </a:rPr>
              <a:t>①</a:t>
            </a:r>
            <a:r>
              <a:rPr lang="en-US" altLang="zh-CN" sz="2800" b="1">
                <a:latin typeface="Times New Roman" panose="02020603050405020304"/>
                <a:ea typeface="宋体" panose="02010600030101010101" pitchFamily="2" charset="-122"/>
                <a:sym typeface="+mn-ea"/>
              </a:rPr>
              <a:t>A British woman who won a</a:t>
            </a:r>
            <a:r>
              <a:rPr lang="zh-CN" altLang="en-US" sz="2800" b="1">
                <a:latin typeface="Times New Roman" panose="02020603050405020304"/>
                <a:ea typeface="宋体" panose="02010600030101010101" pitchFamily="2" charset="-122"/>
                <a:sym typeface="+mn-ea"/>
              </a:rPr>
              <a:t>＄</a:t>
            </a:r>
            <a:r>
              <a:rPr lang="en-US" altLang="zh-CN" sz="2800" b="1">
                <a:latin typeface="Times New Roman" panose="02020603050405020304"/>
                <a:ea typeface="宋体" panose="02010600030101010101" pitchFamily="2" charset="-122"/>
                <a:sym typeface="+mn-ea"/>
              </a:rPr>
              <a:t>1 million prize after she was named the World's Best Teacher will use the cash </a:t>
            </a:r>
            <a:r>
              <a:rPr lang="en-US" altLang="zh-CN" sz="2800" b="1">
                <a:solidFill>
                  <a:srgbClr val="FF0000"/>
                </a:solidFill>
                <a:latin typeface="Times New Roman" panose="02020603050405020304"/>
                <a:ea typeface="宋体" panose="02010600030101010101" pitchFamily="2" charset="-122"/>
                <a:sym typeface="+mn-ea"/>
              </a:rPr>
              <a:t>to bring inspirational figures into UK schools. </a:t>
            </a:r>
            <a:endParaRPr lang="en-US" altLang="zh-CN" sz="2800" b="1">
              <a:solidFill>
                <a:srgbClr val="FF0000"/>
              </a:solidFill>
              <a:latin typeface="Times New Roman" panose="02020603050405020304"/>
              <a:ea typeface="宋体" panose="02010600030101010101" pitchFamily="2" charset="-122"/>
            </a:endParaRPr>
          </a:p>
          <a:p>
            <a:pPr indent="304800" algn="just" defTabSz="266700" fontAlgn="auto">
              <a:lnSpc>
                <a:spcPct val="100000"/>
              </a:lnSpc>
              <a:buClrTx/>
              <a:buSzTx/>
              <a:buFontTx/>
            </a:pPr>
            <a:r>
              <a:rPr lang="en-US" altLang="en-US" sz="2800" b="1">
                <a:latin typeface="Times New Roman" panose="02020603050405020304"/>
                <a:ea typeface="宋体" panose="02010600030101010101" pitchFamily="2" charset="-122"/>
                <a:sym typeface="+mn-ea"/>
              </a:rPr>
              <a:t>②</a:t>
            </a:r>
            <a:r>
              <a:rPr lang="en-US" altLang="zh-CN" sz="2800" b="1">
                <a:latin typeface="Times New Roman" panose="02020603050405020304"/>
                <a:ea typeface="宋体" panose="02010600030101010101" pitchFamily="2" charset="-122"/>
                <a:sym typeface="+mn-ea"/>
              </a:rPr>
              <a:t>Andria Zafirakou, a north London secondary school teacher, said she wanted to bring about a classroom revolution </a:t>
            </a:r>
            <a:r>
              <a:rPr lang="zh-CN" altLang="en-US" sz="2800" b="1">
                <a:latin typeface="Times New Roman" panose="02020603050405020304"/>
                <a:ea typeface="宋体" panose="02010600030101010101" pitchFamily="2" charset="-122"/>
                <a:sym typeface="+mn-ea"/>
              </a:rPr>
              <a:t>（变革）</a:t>
            </a:r>
            <a:r>
              <a:rPr lang="en-US" altLang="zh-CN" sz="2800" b="1">
                <a:latin typeface="Times New Roman" panose="02020603050405020304"/>
                <a:ea typeface="宋体" panose="02010600030101010101" pitchFamily="2" charset="-122"/>
                <a:sym typeface="+mn-ea"/>
              </a:rPr>
              <a:t>. “</a:t>
            </a:r>
            <a:r>
              <a:rPr lang="en-US" altLang="zh-CN" sz="2800" b="1">
                <a:solidFill>
                  <a:srgbClr val="FF0000"/>
                </a:solidFill>
                <a:latin typeface="Times New Roman" panose="02020603050405020304"/>
                <a:ea typeface="宋体" panose="02010600030101010101" pitchFamily="2" charset="-122"/>
                <a:sym typeface="+mn-ea"/>
              </a:rPr>
              <a:t>We are going to make a change,</a:t>
            </a:r>
            <a:r>
              <a:rPr lang="zh-CN" altLang="en-US" sz="2800" b="1">
                <a:latin typeface="Times New Roman" panose="02020603050405020304"/>
                <a:ea typeface="宋体" panose="02010600030101010101" pitchFamily="2" charset="-122"/>
                <a:sym typeface="+mn-ea"/>
              </a:rPr>
              <a:t>＂</a:t>
            </a:r>
            <a:r>
              <a:rPr lang="en-US" altLang="zh-CN" sz="2800" b="1">
                <a:latin typeface="Times New Roman" panose="02020603050405020304"/>
                <a:ea typeface="宋体" panose="02010600030101010101" pitchFamily="2" charset="-122"/>
                <a:sym typeface="+mn-ea"/>
              </a:rPr>
              <a:t>she said.</a:t>
            </a:r>
            <a:r>
              <a:rPr lang="zh-CN" altLang="en-US" sz="2800" b="1">
                <a:latin typeface="Times New Roman" panose="02020603050405020304"/>
                <a:ea typeface="宋体" panose="02010600030101010101" pitchFamily="2" charset="-122"/>
                <a:sym typeface="+mn-ea"/>
              </a:rPr>
              <a:t>＂</a:t>
            </a:r>
            <a:r>
              <a:rPr lang="en-US" altLang="zh-CN" sz="2800" b="1">
                <a:solidFill>
                  <a:srgbClr val="FF0000"/>
                </a:solidFill>
                <a:latin typeface="Times New Roman" panose="02020603050405020304"/>
                <a:ea typeface="宋体" panose="02010600030101010101" pitchFamily="2" charset="-122"/>
                <a:sym typeface="+mn-ea"/>
              </a:rPr>
              <a:t>I’ve started a project </a:t>
            </a:r>
            <a:r>
              <a:rPr lang="en-US" altLang="zh-CN" sz="2800" b="1">
                <a:latin typeface="Times New Roman" panose="02020603050405020304"/>
                <a:ea typeface="宋体" panose="02010600030101010101" pitchFamily="2" charset="-122"/>
                <a:sym typeface="+mn-ea"/>
              </a:rPr>
              <a:t>to promote the teaching of the arts in our schools."</a:t>
            </a:r>
            <a:endParaRPr lang="en-US" altLang="zh-CN" sz="2800" b="1">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503555" y="1864360"/>
            <a:ext cx="2501900" cy="514350"/>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sym typeface="+mn-ea"/>
              </a:rPr>
              <a:t>29.What does </a:t>
            </a:r>
            <a:r>
              <a:rPr lang="en-US" altLang="zh-CN" sz="2800" b="1">
                <a:solidFill>
                  <a:srgbClr val="FF0000"/>
                </a:solidFill>
                <a:latin typeface="Times New Roman" panose="02020603050405020304"/>
                <a:ea typeface="宋体" panose="02010600030101010101" pitchFamily="2" charset="-122"/>
                <a:sym typeface="+mn-ea"/>
              </a:rPr>
              <a:t>Craig-Martin</a:t>
            </a:r>
            <a:r>
              <a:rPr lang="en-US" altLang="zh-CN" sz="2800">
                <a:latin typeface="Times New Roman" panose="02020603050405020304"/>
                <a:ea typeface="宋体" panose="02010600030101010101" pitchFamily="2" charset="-122"/>
                <a:sym typeface="+mn-ea"/>
              </a:rPr>
              <a:t> think of the teaching of the arts in UK schools?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sym typeface="+mn-ea"/>
              </a:rPr>
              <a:t>A. It is particularly difficult.     	B. It increases artists' income.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sym typeface="+mn-ea"/>
              </a:rPr>
              <a:t>C. It opens children's mind.   	  	D.It deserves greater attention.  </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621614" y="2528612"/>
            <a:ext cx="11209842" cy="596531"/>
            <a:chOff x="3998" y="39826"/>
            <a:chExt cx="11033" cy="487"/>
          </a:xfrm>
        </p:grpSpPr>
        <p:sp>
          <p:nvSpPr>
            <p:cNvPr id="37" name="右箭头 20"/>
            <p:cNvSpPr/>
            <p:nvPr/>
          </p:nvSpPr>
          <p:spPr>
            <a:xfrm>
              <a:off x="3998" y="39880"/>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4855" y="39826"/>
              <a:ext cx="10176"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evaluation</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5</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335020"/>
            <a:ext cx="11085830" cy="316484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b="1">
                <a:solidFill>
                  <a:schemeClr val="tx1"/>
                </a:solidFill>
                <a:latin typeface="Times New Roman" panose="02020603050405020304"/>
                <a:ea typeface="宋体" panose="02010600030101010101" pitchFamily="2" charset="-122"/>
              </a:rPr>
              <a:t>⑤</a:t>
            </a:r>
            <a:r>
              <a:rPr lang="en-US" altLang="zh-CN" sz="2800" b="1">
                <a:solidFill>
                  <a:schemeClr val="tx1"/>
                </a:solidFill>
                <a:latin typeface="Times New Roman" panose="02020603050405020304"/>
                <a:ea typeface="宋体" panose="02010600030101010101" pitchFamily="2" charset="-122"/>
              </a:rPr>
              <a:t>Artist </a:t>
            </a:r>
            <a:r>
              <a:rPr lang="en-US" altLang="zh-CN" sz="2800" b="1">
                <a:solidFill>
                  <a:srgbClr val="FF0000"/>
                </a:solidFill>
                <a:latin typeface="Times New Roman" panose="02020603050405020304"/>
                <a:ea typeface="宋体" panose="02010600030101010101" pitchFamily="2" charset="-122"/>
              </a:rPr>
              <a:t>Michael Craig-Martin </a:t>
            </a:r>
            <a:r>
              <a:rPr lang="en-US" altLang="zh-CN" sz="2800" b="1">
                <a:solidFill>
                  <a:schemeClr val="tx1"/>
                </a:solidFill>
                <a:latin typeface="Times New Roman" panose="02020603050405020304"/>
                <a:ea typeface="宋体" panose="02010600030101010101" pitchFamily="2" charset="-122"/>
              </a:rPr>
              <a:t>said: “Andria's brilliant project to bring artists from all fields into direct contact with children </a:t>
            </a:r>
            <a:r>
              <a:rPr lang="en-US" altLang="zh-CN" sz="2800" b="1">
                <a:solidFill>
                  <a:srgbClr val="FF0000"/>
                </a:solidFill>
                <a:latin typeface="Times New Roman" panose="02020603050405020304"/>
                <a:ea typeface="宋体" panose="02010600030101010101" pitchFamily="2" charset="-122"/>
              </a:rPr>
              <a:t>is particularly welcome at a time when the arts are being </a:t>
            </a:r>
            <a:r>
              <a:rPr lang="en-US" altLang="zh-CN" sz="2800" b="1">
                <a:solidFill>
                  <a:srgbClr val="FF0000"/>
                </a:solidFill>
                <a:highlight>
                  <a:srgbClr val="FFFF00"/>
                </a:highlight>
                <a:latin typeface="Times New Roman" panose="02020603050405020304"/>
                <a:ea typeface="宋体" panose="02010600030101010101" pitchFamily="2" charset="-122"/>
              </a:rPr>
              <a:t>downgraded</a:t>
            </a:r>
            <a:r>
              <a:rPr lang="en-US" altLang="zh-CN" sz="2800" b="1">
                <a:solidFill>
                  <a:srgbClr val="FF0000"/>
                </a:solidFill>
                <a:latin typeface="Times New Roman" panose="02020603050405020304"/>
                <a:ea typeface="宋体" panose="02010600030101010101" pitchFamily="2" charset="-122"/>
              </a:rPr>
              <a:t> in schools.</a:t>
            </a:r>
            <a:r>
              <a:rPr lang="en-US" altLang="zh-CN" sz="2800" b="1">
                <a:solidFill>
                  <a:schemeClr val="tx1"/>
                </a:solidFill>
                <a:latin typeface="Times New Roman" panose="02020603050405020304"/>
                <a:ea typeface="宋体" panose="02010600030101010101" pitchFamily="2" charset="-122"/>
              </a:rPr>
              <a:t>" It was a mistake to see the arts as unnecessary, he added. </a:t>
            </a:r>
            <a:endParaRPr lang="en-US" altLang="zh-CN" sz="2800" b="1">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4971415" y="1923415"/>
            <a:ext cx="4654550" cy="514350"/>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30.What should be stressed in school education according to </a:t>
            </a:r>
            <a:r>
              <a:rPr lang="en-US" altLang="zh-CN" sz="2800" b="1">
                <a:solidFill>
                  <a:srgbClr val="FF0000"/>
                </a:solidFill>
                <a:latin typeface="Times New Roman" panose="02020603050405020304"/>
                <a:ea typeface="宋体" panose="02010600030101010101" pitchFamily="2" charset="-122"/>
              </a:rPr>
              <a:t>Schama</a:t>
            </a:r>
            <a:r>
              <a:rPr lang="en-US" altLang="zh-CN" sz="2800">
                <a:latin typeface="Times New Roman" panose="02020603050405020304"/>
                <a:ea typeface="宋体" panose="02010600030101010101" pitchFamily="2" charset="-122"/>
              </a:rPr>
              <a:t>?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 Moral principles.       B. Interpersonal skills.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C.Creative abilities.       D.Positive worldviews. </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621614" y="2528612"/>
            <a:ext cx="11209842" cy="596531"/>
            <a:chOff x="3998" y="39826"/>
            <a:chExt cx="11033" cy="487"/>
          </a:xfrm>
        </p:grpSpPr>
        <p:sp>
          <p:nvSpPr>
            <p:cNvPr id="37" name="右箭头 20"/>
            <p:cNvSpPr/>
            <p:nvPr/>
          </p:nvSpPr>
          <p:spPr>
            <a:xfrm>
              <a:off x="3998" y="39880"/>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4855" y="39826"/>
              <a:ext cx="10176"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evaluation 2</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6</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335020"/>
            <a:ext cx="11085830" cy="316484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b="1">
                <a:solidFill>
                  <a:schemeClr val="tx1"/>
                </a:solidFill>
                <a:latin typeface="Times New Roman" panose="02020603050405020304"/>
                <a:ea typeface="宋体" panose="02010600030101010101" pitchFamily="2" charset="-122"/>
              </a:rPr>
              <a:t>⑥</a:t>
            </a:r>
            <a:r>
              <a:rPr lang="en-US" altLang="zh-CN" sz="2800" b="1">
                <a:solidFill>
                  <a:schemeClr val="tx1"/>
                </a:solidFill>
                <a:latin typeface="Times New Roman" panose="02020603050405020304"/>
                <a:ea typeface="宋体" panose="02010600030101010101" pitchFamily="2" charset="-122"/>
              </a:rPr>
              <a:t>Historian Sir Simon Schama is also a supporter of the project. He said that arts education in schools was not just an add-on. “It is absolutely necessary. </a:t>
            </a:r>
            <a:r>
              <a:rPr lang="en-US" altLang="zh-CN" sz="2800" b="1">
                <a:solidFill>
                  <a:srgbClr val="FF0000"/>
                </a:solidFill>
                <a:latin typeface="Times New Roman" panose="02020603050405020304"/>
                <a:ea typeface="宋体" panose="02010600030101010101" pitchFamily="2" charset="-122"/>
              </a:rPr>
              <a:t>The future depends on creativity and creativity depends on the young.</a:t>
            </a:r>
            <a:r>
              <a:rPr lang="en-US" altLang="zh-CN" sz="2800" b="1">
                <a:solidFill>
                  <a:schemeClr val="tx1"/>
                </a:solidFill>
                <a:latin typeface="Times New Roman" panose="02020603050405020304"/>
                <a:ea typeface="宋体" panose="02010600030101010101" pitchFamily="2" charset="-122"/>
              </a:rPr>
              <a:t> What will remain of us when artificial intelligence takes over will be our creativity, and it is our</a:t>
            </a:r>
            <a:r>
              <a:rPr lang="en-US" altLang="zh-CN" sz="2800" b="1">
                <a:solidFill>
                  <a:srgbClr val="FF0000"/>
                </a:solidFill>
                <a:latin typeface="Times New Roman" panose="02020603050405020304"/>
                <a:ea typeface="宋体" panose="02010600030101010101" pitchFamily="2" charset="-122"/>
              </a:rPr>
              <a:t> creative spirit,</a:t>
            </a:r>
            <a:r>
              <a:rPr lang="en-US" altLang="zh-CN" sz="2800" b="1">
                <a:solidFill>
                  <a:schemeClr val="tx1"/>
                </a:solidFill>
                <a:latin typeface="Times New Roman" panose="02020603050405020304"/>
                <a:ea typeface="宋体" panose="02010600030101010101" pitchFamily="2" charset="-122"/>
              </a:rPr>
              <a:t> our visionary sense of freshness,that has been our strength for centuries." </a:t>
            </a:r>
            <a:endParaRPr lang="en-US" altLang="zh-CN" sz="2800" b="1">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503555" y="1921510"/>
            <a:ext cx="2881630" cy="514350"/>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3550" y="407670"/>
            <a:ext cx="11008360" cy="2030095"/>
          </a:xfrm>
          <a:prstGeom prst="rect">
            <a:avLst/>
          </a:prstGeom>
        </p:spPr>
        <p:txBody>
          <a:bodyPr wrap="square">
            <a:spAutoFit/>
          </a:bodyPr>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31.Which of the following is </a:t>
            </a:r>
            <a:r>
              <a:rPr lang="en-US" altLang="zh-CN" sz="2800" b="1">
                <a:solidFill>
                  <a:srgbClr val="FF0000"/>
                </a:solidFill>
                <a:latin typeface="Times New Roman" panose="02020603050405020304"/>
                <a:ea typeface="宋体" panose="02010600030101010101" pitchFamily="2" charset="-122"/>
              </a:rPr>
              <a:t>a suitable title for</a:t>
            </a:r>
            <a:r>
              <a:rPr lang="en-US" altLang="zh-CN" sz="2800">
                <a:latin typeface="Times New Roman" panose="02020603050405020304"/>
                <a:ea typeface="宋体" panose="02010600030101010101" pitchFamily="2" charset="-122"/>
              </a:rPr>
              <a:t> the text?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A.Bring Artists to Schools      B.When Historians Meet Artists </a:t>
            </a:r>
            <a:endParaRPr lang="en-US" altLang="zh-CN" sz="2800">
              <a:latin typeface="Times New Roman" panose="02020603050405020304"/>
              <a:ea typeface="宋体" panose="02010600030101010101" pitchFamily="2" charset="-122"/>
            </a:endParaRPr>
          </a:p>
          <a:p>
            <a:pPr marL="0" indent="0" algn="l" defTabSz="266700">
              <a:lnSpc>
                <a:spcPct val="150000"/>
              </a:lnSpc>
              <a:spcBef>
                <a:spcPct val="0"/>
              </a:spcBef>
              <a:spcAft>
                <a:spcPct val="0"/>
              </a:spcAft>
            </a:pPr>
            <a:r>
              <a:rPr lang="en-US" altLang="zh-CN" sz="2800">
                <a:latin typeface="Times New Roman" panose="02020603050405020304"/>
                <a:ea typeface="宋体" panose="02010600030101010101" pitchFamily="2" charset="-122"/>
              </a:rPr>
              <a:t>C.Arts Education in Britain     D.The World's Best Arts Teacher </a:t>
            </a:r>
            <a:endParaRPr lang="en-US" altLang="zh-CN" sz="2800">
              <a:latin typeface="Times New Roman" panose="02020603050405020304"/>
              <a:ea typeface="宋体" panose="02010600030101010101" pitchFamily="2" charset="-122"/>
            </a:endParaRPr>
          </a:p>
        </p:txBody>
      </p:sp>
      <p:grpSp>
        <p:nvGrpSpPr>
          <p:cNvPr id="36" name="组合 36"/>
          <p:cNvGrpSpPr/>
          <p:nvPr/>
        </p:nvGrpSpPr>
        <p:grpSpPr>
          <a:xfrm>
            <a:off x="621614" y="2528612"/>
            <a:ext cx="11209842" cy="596531"/>
            <a:chOff x="3998" y="39826"/>
            <a:chExt cx="11033" cy="487"/>
          </a:xfrm>
        </p:grpSpPr>
        <p:sp>
          <p:nvSpPr>
            <p:cNvPr id="37" name="右箭头 20"/>
            <p:cNvSpPr/>
            <p:nvPr/>
          </p:nvSpPr>
          <p:spPr>
            <a:xfrm>
              <a:off x="3998" y="39880"/>
              <a:ext cx="720" cy="380"/>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38" name="文本框 22"/>
            <p:cNvSpPr txBox="1"/>
            <p:nvPr/>
          </p:nvSpPr>
          <p:spPr>
            <a:xfrm>
              <a:off x="4855" y="39826"/>
              <a:ext cx="10176" cy="48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r>
                <a:rPr lang="en-US" altLang="zh-CN" sz="2800" b="1" kern="100">
                  <a:solidFill>
                    <a:srgbClr val="000000"/>
                  </a:solidFill>
                  <a:highlight>
                    <a:srgbClr val="FFFF00"/>
                  </a:highlight>
                  <a:latin typeface="Times New Roman" panose="02020603050405020304"/>
                  <a:ea typeface="Times New Roman" panose="02020603050405020304"/>
                  <a:cs typeface="Times New Roman" panose="02020603050405020304"/>
                  <a:sym typeface="Times New Roman" panose="02020603050405020304"/>
                </a:rPr>
                <a:t>What (event)+ who+where+purpose</a:t>
              </a:r>
              <a:r>
                <a:rPr lang="en-US" altLang="zh-CN" sz="2800" b="1" kern="100">
                  <a:solidFill>
                    <a:srgbClr val="000000"/>
                  </a:solidFill>
                  <a:latin typeface="Times New Roman" panose="02020603050405020304"/>
                  <a:ea typeface="Times New Roman" panose="02020603050405020304"/>
                  <a:cs typeface="Times New Roman" panose="02020603050405020304"/>
                  <a:sym typeface="Times New Roman" panose="02020603050405020304"/>
                </a:rPr>
                <a:t>    Para</a:t>
              </a:r>
              <a:r>
                <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rPr>
                <a:t>1-2</a:t>
              </a:r>
              <a:endParaRPr lang="en-US" altLang="zh-CN" sz="2800" b="1" kern="100">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grpSp>
      <p:sp>
        <p:nvSpPr>
          <p:cNvPr id="3" name="文本框 2"/>
          <p:cNvSpPr txBox="1"/>
          <p:nvPr/>
        </p:nvSpPr>
        <p:spPr>
          <a:xfrm>
            <a:off x="463550" y="3335020"/>
            <a:ext cx="11085830" cy="3164840"/>
          </a:xfrm>
          <a:prstGeom prst="rect">
            <a:avLst/>
          </a:prstGeom>
          <a:ln>
            <a:solidFill>
              <a:srgbClr val="0070C0"/>
            </a:solidFill>
          </a:ln>
        </p:spPr>
        <p:txBody>
          <a:bodyPr wrap="square">
            <a:noAutofit/>
          </a:bodyPr>
          <a:p>
            <a:pPr indent="304800" algn="just" defTabSz="266700" fontAlgn="auto">
              <a:lnSpc>
                <a:spcPct val="100000"/>
              </a:lnSpc>
              <a:buClrTx/>
              <a:buSzTx/>
              <a:buFontTx/>
            </a:pPr>
            <a:r>
              <a:rPr lang="en-US" altLang="en-US" sz="2800" b="1">
                <a:latin typeface="Times New Roman" panose="02020603050405020304"/>
                <a:ea typeface="宋体" panose="02010600030101010101" pitchFamily="2" charset="-122"/>
                <a:sym typeface="+mn-ea"/>
              </a:rPr>
              <a:t>①</a:t>
            </a:r>
            <a:r>
              <a:rPr lang="en-US" altLang="zh-CN" sz="2800" b="1">
                <a:latin typeface="Times New Roman" panose="02020603050405020304"/>
                <a:ea typeface="宋体" panose="02010600030101010101" pitchFamily="2" charset="-122"/>
                <a:sym typeface="+mn-ea"/>
              </a:rPr>
              <a:t>A British woman who won a</a:t>
            </a:r>
            <a:r>
              <a:rPr lang="zh-CN" altLang="en-US" sz="2800" b="1">
                <a:latin typeface="Times New Roman" panose="02020603050405020304"/>
                <a:ea typeface="宋体" panose="02010600030101010101" pitchFamily="2" charset="-122"/>
                <a:sym typeface="+mn-ea"/>
              </a:rPr>
              <a:t>＄</a:t>
            </a:r>
            <a:r>
              <a:rPr lang="en-US" altLang="zh-CN" sz="2800" b="1">
                <a:latin typeface="Times New Roman" panose="02020603050405020304"/>
                <a:ea typeface="宋体" panose="02010600030101010101" pitchFamily="2" charset="-122"/>
                <a:sym typeface="+mn-ea"/>
              </a:rPr>
              <a:t>1 million prize after she was named the World's Best Teacher will use the cash </a:t>
            </a:r>
            <a:r>
              <a:rPr lang="en-US" altLang="zh-CN" sz="2800" b="1">
                <a:solidFill>
                  <a:srgbClr val="FF0000"/>
                </a:solidFill>
                <a:latin typeface="Times New Roman" panose="02020603050405020304"/>
                <a:ea typeface="宋体" panose="02010600030101010101" pitchFamily="2" charset="-122"/>
                <a:sym typeface="+mn-ea"/>
              </a:rPr>
              <a:t>to bring inspirational figures into UK schools. </a:t>
            </a:r>
            <a:endParaRPr lang="en-US" altLang="zh-CN" sz="2800" b="1">
              <a:solidFill>
                <a:srgbClr val="FF0000"/>
              </a:solidFill>
              <a:latin typeface="Times New Roman" panose="02020603050405020304"/>
              <a:ea typeface="宋体" panose="02010600030101010101" pitchFamily="2" charset="-122"/>
            </a:endParaRPr>
          </a:p>
          <a:p>
            <a:pPr indent="304800" algn="just" defTabSz="266700" fontAlgn="auto">
              <a:lnSpc>
                <a:spcPct val="100000"/>
              </a:lnSpc>
              <a:buClrTx/>
              <a:buSzTx/>
              <a:buFontTx/>
            </a:pPr>
            <a:r>
              <a:rPr lang="en-US" altLang="en-US" sz="2800" b="1">
                <a:latin typeface="Times New Roman" panose="02020603050405020304"/>
                <a:ea typeface="宋体" panose="02010600030101010101" pitchFamily="2" charset="-122"/>
                <a:sym typeface="+mn-ea"/>
              </a:rPr>
              <a:t>②</a:t>
            </a:r>
            <a:r>
              <a:rPr lang="en-US" altLang="zh-CN" sz="2800" b="1">
                <a:latin typeface="Times New Roman" panose="02020603050405020304"/>
                <a:ea typeface="宋体" panose="02010600030101010101" pitchFamily="2" charset="-122"/>
                <a:sym typeface="+mn-ea"/>
              </a:rPr>
              <a:t>Andria Zafirakou, a north London secondary school teacher, said she wanted to bring about a classroom revolution </a:t>
            </a:r>
            <a:r>
              <a:rPr lang="zh-CN" altLang="en-US" sz="2800" b="1">
                <a:latin typeface="Times New Roman" panose="02020603050405020304"/>
                <a:ea typeface="宋体" panose="02010600030101010101" pitchFamily="2" charset="-122"/>
                <a:sym typeface="+mn-ea"/>
              </a:rPr>
              <a:t>（变革）</a:t>
            </a:r>
            <a:r>
              <a:rPr lang="en-US" altLang="zh-CN" sz="2800" b="1">
                <a:latin typeface="Times New Roman" panose="02020603050405020304"/>
                <a:ea typeface="宋体" panose="02010600030101010101" pitchFamily="2" charset="-122"/>
                <a:sym typeface="+mn-ea"/>
              </a:rPr>
              <a:t>. “</a:t>
            </a:r>
            <a:r>
              <a:rPr lang="en-US" altLang="zh-CN" sz="2800" b="1">
                <a:solidFill>
                  <a:srgbClr val="FF0000"/>
                </a:solidFill>
                <a:latin typeface="Times New Roman" panose="02020603050405020304"/>
                <a:ea typeface="宋体" panose="02010600030101010101" pitchFamily="2" charset="-122"/>
                <a:sym typeface="+mn-ea"/>
              </a:rPr>
              <a:t>We are going to make a change,</a:t>
            </a:r>
            <a:r>
              <a:rPr lang="zh-CN" altLang="en-US" sz="2800" b="1">
                <a:latin typeface="Times New Roman" panose="02020603050405020304"/>
                <a:ea typeface="宋体" panose="02010600030101010101" pitchFamily="2" charset="-122"/>
                <a:sym typeface="+mn-ea"/>
              </a:rPr>
              <a:t>＂</a:t>
            </a:r>
            <a:r>
              <a:rPr lang="en-US" altLang="zh-CN" sz="2800" b="1">
                <a:latin typeface="Times New Roman" panose="02020603050405020304"/>
                <a:ea typeface="宋体" panose="02010600030101010101" pitchFamily="2" charset="-122"/>
                <a:sym typeface="+mn-ea"/>
              </a:rPr>
              <a:t>she said.</a:t>
            </a:r>
            <a:r>
              <a:rPr lang="zh-CN" altLang="en-US" sz="2800" b="1">
                <a:latin typeface="Times New Roman" panose="02020603050405020304"/>
                <a:ea typeface="宋体" panose="02010600030101010101" pitchFamily="2" charset="-122"/>
                <a:sym typeface="+mn-ea"/>
              </a:rPr>
              <a:t>＂</a:t>
            </a:r>
            <a:r>
              <a:rPr lang="en-US" altLang="zh-CN" sz="2800" b="1">
                <a:solidFill>
                  <a:srgbClr val="FF0000"/>
                </a:solidFill>
                <a:latin typeface="Times New Roman" panose="02020603050405020304"/>
                <a:ea typeface="宋体" panose="02010600030101010101" pitchFamily="2" charset="-122"/>
                <a:sym typeface="+mn-ea"/>
              </a:rPr>
              <a:t>I’ve started a project </a:t>
            </a:r>
            <a:r>
              <a:rPr lang="en-US" altLang="zh-CN" sz="2800" b="1">
                <a:latin typeface="Times New Roman" panose="02020603050405020304"/>
                <a:ea typeface="宋体" panose="02010600030101010101" pitchFamily="2" charset="-122"/>
                <a:sym typeface="+mn-ea"/>
              </a:rPr>
              <a:t>to promote the teaching of the arts in our schools."</a:t>
            </a:r>
            <a:endParaRPr lang="en-US" altLang="zh-CN" sz="2800" b="1">
              <a:solidFill>
                <a:schemeClr val="tx1"/>
              </a:solidFill>
              <a:latin typeface="Times New Roman" panose="02020603050405020304"/>
              <a:ea typeface="宋体" panose="02010600030101010101" pitchFamily="2" charset="-122"/>
            </a:endParaRPr>
          </a:p>
        </p:txBody>
      </p:sp>
      <p:sp>
        <p:nvSpPr>
          <p:cNvPr id="11" name="文本框 10"/>
          <p:cNvSpPr txBox="1"/>
          <p:nvPr/>
        </p:nvSpPr>
        <p:spPr>
          <a:xfrm>
            <a:off x="503555" y="1248410"/>
            <a:ext cx="3820795" cy="514350"/>
          </a:xfrm>
          <a:prstGeom prst="rect">
            <a:avLst/>
          </a:prstGeom>
          <a:noFill/>
          <a:ln w="57150">
            <a:solidFill>
              <a:srgbClr val="002060"/>
            </a:solidFill>
          </a:ln>
        </p:spPr>
        <p:txBody>
          <a:bodyPr wrap="square" rtlCol="0">
            <a:noAutofit/>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3" grpId="0" bldLvl="0" animBg="1"/>
      <p:bldP spid="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0980" y="360045"/>
            <a:ext cx="11624310" cy="6575425"/>
          </a:xfrm>
          <a:prstGeom prst="rect">
            <a:avLst/>
          </a:prstGeom>
        </p:spPr>
        <p:txBody>
          <a:bodyPr wrap="square">
            <a:noAutofit/>
          </a:bodyPr>
          <a:lstStyle/>
          <a:p>
            <a:pPr indent="304800" algn="just" fontAlgn="auto">
              <a:lnSpc>
                <a:spcPct val="100000"/>
              </a:lnSpc>
              <a:spcAft>
                <a:spcPts val="0"/>
              </a:spcAft>
            </a:pPr>
            <a:r>
              <a:rPr lang="en-US" altLang="zh-CN" b="1" kern="100" dirty="0">
                <a:latin typeface="Times New Roman" panose="02020603050405020304" charset="0"/>
                <a:ea typeface="宋体" panose="02010600030101010101" pitchFamily="2" charset="-122"/>
                <a:cs typeface="Times New Roman" panose="02020603050405020304" charset="0"/>
              </a:rPr>
              <a:t>From crystal-blue lakes to snow-capped mountains and thousand-year-old trees, Canada’s nature is admired around the world. Now it might also be just what the doctor ordered. An ambitious new programme allows doctors to write prescriptions (</a:t>
            </a:r>
            <a:r>
              <a:rPr lang="zh-CN" altLang="zh-CN" b="1" kern="100" dirty="0">
                <a:latin typeface="Times New Roman" panose="02020603050405020304" charset="0"/>
                <a:ea typeface="宋体" panose="02010600030101010101" pitchFamily="2" charset="-122"/>
                <a:cs typeface="Times New Roman" panose="02020603050405020304" charset="0"/>
              </a:rPr>
              <a:t>处方</a:t>
            </a:r>
            <a:r>
              <a:rPr lang="en-US" altLang="zh-CN" b="1" kern="100" dirty="0">
                <a:latin typeface="Times New Roman" panose="02020603050405020304" charset="0"/>
                <a:ea typeface="宋体" panose="02010600030101010101" pitchFamily="2" charset="-122"/>
                <a:cs typeface="Times New Roman" panose="02020603050405020304" charset="0"/>
              </a:rPr>
              <a:t>) for free annual passes to Canada’s national parks, encouraging their patients to improve their health — both mental ad physical — by taking a stroll in nature. </a:t>
            </a:r>
            <a:endParaRPr lang="zh-CN" altLang="zh-CN" sz="1400" b="1" kern="100" dirty="0">
              <a:effectLst/>
              <a:latin typeface="Calibri" panose="020F0502020204030204" charset="0"/>
              <a:ea typeface="宋体" panose="02010600030101010101" pitchFamily="2" charset="-122"/>
              <a:cs typeface="Times New Roman" panose="02020603050405020304" charset="0"/>
            </a:endParaRPr>
          </a:p>
          <a:p>
            <a:pPr indent="304800" algn="just" fontAlgn="auto">
              <a:lnSpc>
                <a:spcPct val="100000"/>
              </a:lnSpc>
              <a:spcAft>
                <a:spcPts val="0"/>
              </a:spcAft>
            </a:pPr>
            <a:r>
              <a:rPr lang="en-US" altLang="zh-CN" b="1" kern="100" dirty="0">
                <a:latin typeface="Times New Roman" panose="02020603050405020304" charset="0"/>
                <a:ea typeface="宋体" panose="02010600030101010101" pitchFamily="2" charset="-122"/>
                <a:cs typeface="Times New Roman" panose="02020603050405020304" charset="0"/>
              </a:rPr>
              <a:t>The prescriptions are provided by PaRX, in partnership with Parks Canada. The first passes were handed out last month, giving holders access to more than 80 national parks, historic sites and nature reserves. PaRX, a health initiative (</a:t>
            </a:r>
            <a:r>
              <a:rPr lang="zh-CN" altLang="zh-CN" b="1" kern="100" dirty="0">
                <a:latin typeface="Times New Roman" panose="02020603050405020304" charset="0"/>
                <a:ea typeface="宋体" panose="02010600030101010101" pitchFamily="2" charset="-122"/>
                <a:cs typeface="Times New Roman" panose="02020603050405020304" charset="0"/>
              </a:rPr>
              <a:t>倡议</a:t>
            </a:r>
            <a:r>
              <a:rPr lang="en-US" altLang="zh-CN" b="1" kern="100" dirty="0">
                <a:latin typeface="Times New Roman" panose="02020603050405020304" charset="0"/>
                <a:ea typeface="宋体" panose="02010600030101010101" pitchFamily="2" charset="-122"/>
                <a:cs typeface="Times New Roman" panose="02020603050405020304" charset="0"/>
              </a:rPr>
              <a:t>) launched in 2019 by the British Columbia Parks Foundation, notes on its website that spending time in nature can lead to longer lives, increased energy, reduced stress and anxiety, improved heart health, less pain and better mood. Vitamin D from the sun’s rays has proven health benefits. The organization also hopes that the prescriptions will boost investment in conservation in Canada. </a:t>
            </a:r>
            <a:endParaRPr lang="zh-CN" altLang="zh-CN" sz="1400" b="1" kern="100" dirty="0">
              <a:effectLst/>
              <a:latin typeface="Calibri" panose="020F0502020204030204" charset="0"/>
              <a:ea typeface="宋体" panose="02010600030101010101" pitchFamily="2" charset="-122"/>
              <a:cs typeface="Times New Roman" panose="02020603050405020304" charset="0"/>
            </a:endParaRPr>
          </a:p>
          <a:p>
            <a:pPr indent="304800" algn="just" fontAlgn="auto">
              <a:lnSpc>
                <a:spcPct val="100000"/>
              </a:lnSpc>
              <a:spcAft>
                <a:spcPts val="0"/>
              </a:spcAft>
            </a:pPr>
            <a:r>
              <a:rPr lang="en-US" altLang="zh-CN" b="1" kern="100" dirty="0">
                <a:latin typeface="Times New Roman" panose="02020603050405020304" charset="0"/>
                <a:ea typeface="宋体" panose="02010600030101010101" pitchFamily="2" charset="-122"/>
                <a:cs typeface="Times New Roman" panose="02020603050405020304" charset="0"/>
              </a:rPr>
              <a:t>The initial provision covers four Canadian provinces: British Columbia, Saskatchewan, Ontario and Manitoba. Participating doctors have only 100 annual passes to hand out for now, but PaRX hopes that the programme will be expanded. </a:t>
            </a:r>
            <a:endParaRPr lang="zh-CN" altLang="zh-CN" sz="1400" b="1" kern="100" dirty="0">
              <a:effectLst/>
              <a:latin typeface="Calibri" panose="020F0502020204030204" charset="0"/>
              <a:ea typeface="宋体" panose="02010600030101010101" pitchFamily="2" charset="-122"/>
              <a:cs typeface="Times New Roman" panose="02020603050405020304" charset="0"/>
            </a:endParaRPr>
          </a:p>
          <a:p>
            <a:pPr indent="304800" algn="just" fontAlgn="auto">
              <a:lnSpc>
                <a:spcPct val="100000"/>
              </a:lnSpc>
              <a:spcAft>
                <a:spcPts val="0"/>
              </a:spcAft>
            </a:pPr>
            <a:r>
              <a:rPr lang="en-US" altLang="zh-CN" b="1" kern="100" dirty="0">
                <a:latin typeface="Times New Roman" panose="02020603050405020304" charset="0"/>
                <a:ea typeface="宋体" panose="02010600030101010101" pitchFamily="2" charset="-122"/>
                <a:cs typeface="Times New Roman" panose="02020603050405020304" charset="0"/>
              </a:rPr>
              <a:t>“Medical research now clearly shows the positive health benefits of connecting with nature,” Steven </a:t>
            </a:r>
            <a:r>
              <a:rPr lang="en-US" altLang="zh-CN" b="1" kern="100" dirty="0" err="1">
                <a:latin typeface="Times New Roman" panose="02020603050405020304" charset="0"/>
                <a:ea typeface="宋体" panose="02010600030101010101" pitchFamily="2" charset="-122"/>
                <a:cs typeface="Times New Roman" panose="02020603050405020304" charset="0"/>
              </a:rPr>
              <a:t>Guilbeault</a:t>
            </a:r>
            <a:r>
              <a:rPr lang="en-US" altLang="zh-CN" b="1" kern="100" dirty="0">
                <a:latin typeface="Times New Roman" panose="02020603050405020304" charset="0"/>
                <a:ea typeface="宋体" panose="02010600030101010101" pitchFamily="2" charset="-122"/>
                <a:cs typeface="Times New Roman" panose="02020603050405020304" charset="0"/>
              </a:rPr>
              <a:t>, the environment minister, said. “I am confident this programme will quickly show its enormous value to the well-being of patients as it continues to expand throughout the country.” </a:t>
            </a:r>
            <a:endParaRPr lang="zh-CN" altLang="zh-CN" sz="1400" b="1" kern="100" dirty="0">
              <a:effectLst/>
              <a:latin typeface="Calibri" panose="020F0502020204030204" charset="0"/>
              <a:ea typeface="宋体" panose="02010600030101010101" pitchFamily="2" charset="-122"/>
              <a:cs typeface="Times New Roman" panose="02020603050405020304" charset="0"/>
            </a:endParaRPr>
          </a:p>
          <a:p>
            <a:pPr indent="304800" algn="just" fontAlgn="auto">
              <a:lnSpc>
                <a:spcPct val="100000"/>
              </a:lnSpc>
              <a:spcAft>
                <a:spcPts val="0"/>
              </a:spcAft>
            </a:pPr>
            <a:r>
              <a:rPr lang="en-US" altLang="zh-CN" b="1" kern="100" dirty="0">
                <a:latin typeface="Times New Roman" panose="02020603050405020304" charset="0"/>
                <a:ea typeface="宋体" panose="02010600030101010101" pitchFamily="2" charset="-122"/>
                <a:cs typeface="Times New Roman" panose="02020603050405020304" charset="0"/>
              </a:rPr>
              <a:t>Canada’s physicians are already in the habit of prescribing “nature therapy” as a treatment for anxiety, depression, high blood pressure, immune function and insomnia (</a:t>
            </a:r>
            <a:r>
              <a:rPr lang="zh-CN" altLang="zh-CN" b="1" kern="100" dirty="0">
                <a:latin typeface="Times New Roman" panose="02020603050405020304" charset="0"/>
                <a:ea typeface="宋体" panose="02010600030101010101" pitchFamily="2" charset="-122"/>
                <a:cs typeface="Times New Roman" panose="02020603050405020304" charset="0"/>
              </a:rPr>
              <a:t>失眠</a:t>
            </a:r>
            <a:r>
              <a:rPr lang="en-US" altLang="zh-CN" b="1" kern="100" dirty="0">
                <a:latin typeface="Times New Roman" panose="02020603050405020304" charset="0"/>
                <a:ea typeface="宋体" panose="02010600030101010101" pitchFamily="2" charset="-122"/>
                <a:cs typeface="Times New Roman" panose="02020603050405020304" charset="0"/>
              </a:rPr>
              <a:t>). Previously, though, they would write more general prescriptions, such as spending time in nature twice a week, for at least 20 minutes at a time. This is the first time that they have been able to equip their patients with tickets. </a:t>
            </a:r>
            <a:endParaRPr lang="zh-CN" altLang="zh-CN" sz="1400" b="1" kern="100" dirty="0">
              <a:effectLst/>
              <a:latin typeface="Calibri" panose="020F0502020204030204" charset="0"/>
              <a:ea typeface="宋体" panose="02010600030101010101" pitchFamily="2" charset="-122"/>
              <a:cs typeface="Times New Roman" panose="02020603050405020304" charset="0"/>
            </a:endParaRPr>
          </a:p>
        </p:txBody>
      </p:sp>
      <p:sp>
        <p:nvSpPr>
          <p:cNvPr id="5" name="任意多边形 4"/>
          <p:cNvSpPr/>
          <p:nvPr/>
        </p:nvSpPr>
        <p:spPr>
          <a:xfrm>
            <a:off x="2732110" y="359967"/>
            <a:ext cx="7760587" cy="961054"/>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zh-CN" sz="3400" b="1" kern="1200" dirty="0">
                <a:latin typeface="Arial" panose="020B0604020202020204" pitchFamily="34" charset="0"/>
                <a:cs typeface="Arial" panose="020B0604020202020204" pitchFamily="34" charset="0"/>
              </a:rPr>
              <a:t>Lead in+ Topic ( A New Programme )</a:t>
            </a:r>
            <a:endParaRPr lang="en-US" altLang="zh-CN" sz="3400" b="1" kern="1200" dirty="0">
              <a:latin typeface="Arial" panose="020B0604020202020204" pitchFamily="34" charset="0"/>
              <a:cs typeface="Arial" panose="020B0604020202020204" pitchFamily="34" charset="0"/>
            </a:endParaRPr>
          </a:p>
        </p:txBody>
      </p:sp>
      <p:sp>
        <p:nvSpPr>
          <p:cNvPr id="6" name="任意多边形 5"/>
          <p:cNvSpPr/>
          <p:nvPr/>
        </p:nvSpPr>
        <p:spPr>
          <a:xfrm>
            <a:off x="2817815" y="1559557"/>
            <a:ext cx="4991877" cy="750068"/>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zh-CN" sz="2800" b="1" kern="1200" dirty="0">
                <a:latin typeface="Arial" panose="020B0604020202020204" pitchFamily="34" charset="0"/>
                <a:cs typeface="Arial" panose="020B0604020202020204" pitchFamily="34" charset="0"/>
              </a:rPr>
              <a:t>Background</a:t>
            </a:r>
            <a:endParaRPr lang="en-US" altLang="zh-CN" sz="2800" b="1" kern="1200" dirty="0">
              <a:latin typeface="Arial" panose="020B0604020202020204" pitchFamily="34" charset="0"/>
              <a:cs typeface="Arial" panose="020B0604020202020204" pitchFamily="34" charset="0"/>
            </a:endParaRPr>
          </a:p>
        </p:txBody>
      </p:sp>
      <p:sp>
        <p:nvSpPr>
          <p:cNvPr id="7" name="任意多边形 6"/>
          <p:cNvSpPr/>
          <p:nvPr/>
        </p:nvSpPr>
        <p:spPr>
          <a:xfrm>
            <a:off x="2817983" y="3138942"/>
            <a:ext cx="3666930" cy="769329"/>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en-US" sz="2800" b="1" kern="1200" dirty="0">
                <a:latin typeface="Arial" panose="020B0604020202020204" pitchFamily="34" charset="0"/>
                <a:cs typeface="Arial" panose="020B0604020202020204" pitchFamily="34" charset="0"/>
              </a:rPr>
              <a:t>Implementation</a:t>
            </a:r>
            <a:endParaRPr lang="zh-CN" altLang="en-US" sz="2800" b="1" kern="1200" dirty="0">
              <a:latin typeface="Arial" panose="020B0604020202020204" pitchFamily="34" charset="0"/>
              <a:cs typeface="Arial" panose="020B0604020202020204" pitchFamily="34" charset="0"/>
            </a:endParaRPr>
          </a:p>
        </p:txBody>
      </p:sp>
      <p:sp>
        <p:nvSpPr>
          <p:cNvPr id="8" name="任意多边形 7"/>
          <p:cNvSpPr/>
          <p:nvPr/>
        </p:nvSpPr>
        <p:spPr>
          <a:xfrm>
            <a:off x="2877071" y="4048935"/>
            <a:ext cx="3911973" cy="834600"/>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zh-CN" sz="2800" b="1" kern="1200" dirty="0">
                <a:latin typeface="Arial" panose="020B0604020202020204" pitchFamily="34" charset="0"/>
                <a:cs typeface="Arial" panose="020B0604020202020204" pitchFamily="34" charset="0"/>
              </a:rPr>
              <a:t>Evaluation</a:t>
            </a:r>
            <a:endParaRPr lang="en-US" altLang="zh-CN" sz="2800" b="1" kern="1200" dirty="0">
              <a:latin typeface="Arial" panose="020B0604020202020204" pitchFamily="34" charset="0"/>
              <a:cs typeface="Arial" panose="020B0604020202020204" pitchFamily="34" charset="0"/>
            </a:endParaRPr>
          </a:p>
        </p:txBody>
      </p:sp>
      <p:sp>
        <p:nvSpPr>
          <p:cNvPr id="9" name="任意多边形 8"/>
          <p:cNvSpPr/>
          <p:nvPr/>
        </p:nvSpPr>
        <p:spPr>
          <a:xfrm>
            <a:off x="2877089" y="5024426"/>
            <a:ext cx="2947704" cy="723961"/>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zh-CN" sz="2800" b="1" kern="1200" dirty="0">
                <a:latin typeface="Arial" panose="020B0604020202020204" pitchFamily="34" charset="0"/>
                <a:cs typeface="Arial" panose="020B0604020202020204" pitchFamily="34" charset="0"/>
              </a:rPr>
              <a:t>Significance </a:t>
            </a:r>
            <a:endParaRPr lang="en-US" altLang="zh-CN" sz="2800" b="1" kern="1200" dirty="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5925" y="290830"/>
            <a:ext cx="10417175" cy="61918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30605" y="408623"/>
            <a:ext cx="5080000" cy="583565"/>
          </a:xfrm>
          <a:prstGeom prst="rect">
            <a:avLst/>
          </a:prstGeom>
        </p:spPr>
        <p:txBody>
          <a:bodyPr>
            <a:spAutoFit/>
          </a:bodyPr>
          <a:p>
            <a:pPr marL="0" indent="0" algn="just" defTabSz="266700">
              <a:spcBef>
                <a:spcPct val="0"/>
              </a:spcBef>
              <a:spcAft>
                <a:spcPct val="0"/>
              </a:spcAft>
            </a:pPr>
            <a:r>
              <a:rPr lang="en-US" altLang="zh-CN" sz="3200" b="1">
                <a:latin typeface="宋体" panose="02010600030101010101" pitchFamily="2" charset="-122"/>
                <a:ea typeface="宋体" panose="02010600030101010101" pitchFamily="2" charset="-122"/>
              </a:rPr>
              <a:t> </a:t>
            </a:r>
            <a:r>
              <a:rPr lang="zh-CN" altLang="en-US" sz="3200" b="1">
                <a:latin typeface="宋体" panose="02010600030101010101" pitchFamily="2" charset="-122"/>
                <a:ea typeface="宋体" panose="02010600030101010101" pitchFamily="2" charset="-122"/>
              </a:rPr>
              <a:t>文本结构复习与回顾</a:t>
            </a:r>
            <a:endParaRPr lang="zh-CN" altLang="en-US" sz="3200" b="1">
              <a:latin typeface="宋体" panose="02010600030101010101" pitchFamily="2" charset="-122"/>
              <a:ea typeface="宋体" panose="02010600030101010101" pitchFamily="2" charset="-122"/>
            </a:endParaRPr>
          </a:p>
        </p:txBody>
      </p:sp>
      <p:sp>
        <p:nvSpPr>
          <p:cNvPr id="26" name="Freeform 23"/>
          <p:cNvSpPr>
            <a:spLocks noEditPoints="1"/>
          </p:cNvSpPr>
          <p:nvPr/>
        </p:nvSpPr>
        <p:spPr bwMode="auto">
          <a:xfrm>
            <a:off x="367989" y="277319"/>
            <a:ext cx="662540" cy="714967"/>
          </a:xfrm>
          <a:custGeom>
            <a:avLst/>
            <a:gdLst>
              <a:gd name="T0" fmla="*/ 539 w 546"/>
              <a:gd name="T1" fmla="*/ 312 h 589"/>
              <a:gd name="T2" fmla="*/ 540 w 546"/>
              <a:gd name="T3" fmla="*/ 257 h 589"/>
              <a:gd name="T4" fmla="*/ 530 w 546"/>
              <a:gd name="T5" fmla="*/ 195 h 589"/>
              <a:gd name="T6" fmla="*/ 467 w 546"/>
              <a:gd name="T7" fmla="*/ 99 h 589"/>
              <a:gd name="T8" fmla="*/ 382 w 546"/>
              <a:gd name="T9" fmla="*/ 49 h 589"/>
              <a:gd name="T10" fmla="*/ 344 w 546"/>
              <a:gd name="T11" fmla="*/ 35 h 589"/>
              <a:gd name="T12" fmla="*/ 320 w 546"/>
              <a:gd name="T13" fmla="*/ 24 h 589"/>
              <a:gd name="T14" fmla="*/ 283 w 546"/>
              <a:gd name="T15" fmla="*/ 9 h 589"/>
              <a:gd name="T16" fmla="*/ 254 w 546"/>
              <a:gd name="T17" fmla="*/ 8 h 589"/>
              <a:gd name="T18" fmla="*/ 104 w 546"/>
              <a:gd name="T19" fmla="*/ 55 h 589"/>
              <a:gd name="T20" fmla="*/ 83 w 546"/>
              <a:gd name="T21" fmla="*/ 62 h 589"/>
              <a:gd name="T22" fmla="*/ 70 w 546"/>
              <a:gd name="T23" fmla="*/ 70 h 589"/>
              <a:gd name="T24" fmla="*/ 50 w 546"/>
              <a:gd name="T25" fmla="*/ 85 h 589"/>
              <a:gd name="T26" fmla="*/ 43 w 546"/>
              <a:gd name="T27" fmla="*/ 78 h 589"/>
              <a:gd name="T28" fmla="*/ 38 w 546"/>
              <a:gd name="T29" fmla="*/ 88 h 589"/>
              <a:gd name="T30" fmla="*/ 65 w 546"/>
              <a:gd name="T31" fmla="*/ 78 h 589"/>
              <a:gd name="T32" fmla="*/ 86 w 546"/>
              <a:gd name="T33" fmla="*/ 70 h 589"/>
              <a:gd name="T34" fmla="*/ 35 w 546"/>
              <a:gd name="T35" fmla="*/ 128 h 589"/>
              <a:gd name="T36" fmla="*/ 31 w 546"/>
              <a:gd name="T37" fmla="*/ 156 h 589"/>
              <a:gd name="T38" fmla="*/ 16 w 546"/>
              <a:gd name="T39" fmla="*/ 202 h 589"/>
              <a:gd name="T40" fmla="*/ 3 w 546"/>
              <a:gd name="T41" fmla="*/ 244 h 589"/>
              <a:gd name="T42" fmla="*/ 22 w 546"/>
              <a:gd name="T43" fmla="*/ 233 h 589"/>
              <a:gd name="T44" fmla="*/ 11 w 546"/>
              <a:gd name="T45" fmla="*/ 295 h 589"/>
              <a:gd name="T46" fmla="*/ 42 w 546"/>
              <a:gd name="T47" fmla="*/ 403 h 589"/>
              <a:gd name="T48" fmla="*/ 97 w 546"/>
              <a:gd name="T49" fmla="*/ 465 h 589"/>
              <a:gd name="T50" fmla="*/ 139 w 546"/>
              <a:gd name="T51" fmla="*/ 508 h 589"/>
              <a:gd name="T52" fmla="*/ 202 w 546"/>
              <a:gd name="T53" fmla="*/ 527 h 589"/>
              <a:gd name="T54" fmla="*/ 245 w 546"/>
              <a:gd name="T55" fmla="*/ 528 h 589"/>
              <a:gd name="T56" fmla="*/ 256 w 546"/>
              <a:gd name="T57" fmla="*/ 526 h 589"/>
              <a:gd name="T58" fmla="*/ 268 w 546"/>
              <a:gd name="T59" fmla="*/ 527 h 589"/>
              <a:gd name="T60" fmla="*/ 288 w 546"/>
              <a:gd name="T61" fmla="*/ 526 h 589"/>
              <a:gd name="T62" fmla="*/ 351 w 546"/>
              <a:gd name="T63" fmla="*/ 515 h 589"/>
              <a:gd name="T64" fmla="*/ 350 w 546"/>
              <a:gd name="T65" fmla="*/ 527 h 589"/>
              <a:gd name="T66" fmla="*/ 314 w 546"/>
              <a:gd name="T67" fmla="*/ 546 h 589"/>
              <a:gd name="T68" fmla="*/ 275 w 546"/>
              <a:gd name="T69" fmla="*/ 558 h 589"/>
              <a:gd name="T70" fmla="*/ 245 w 546"/>
              <a:gd name="T71" fmla="*/ 560 h 589"/>
              <a:gd name="T72" fmla="*/ 221 w 546"/>
              <a:gd name="T73" fmla="*/ 568 h 589"/>
              <a:gd name="T74" fmla="*/ 112 w 546"/>
              <a:gd name="T75" fmla="*/ 545 h 589"/>
              <a:gd name="T76" fmla="*/ 62 w 546"/>
              <a:gd name="T77" fmla="*/ 499 h 589"/>
              <a:gd name="T78" fmla="*/ 41 w 546"/>
              <a:gd name="T79" fmla="*/ 484 h 589"/>
              <a:gd name="T80" fmla="*/ 28 w 546"/>
              <a:gd name="T81" fmla="*/ 479 h 589"/>
              <a:gd name="T82" fmla="*/ 30 w 546"/>
              <a:gd name="T83" fmla="*/ 487 h 589"/>
              <a:gd name="T84" fmla="*/ 49 w 546"/>
              <a:gd name="T85" fmla="*/ 504 h 589"/>
              <a:gd name="T86" fmla="*/ 66 w 546"/>
              <a:gd name="T87" fmla="*/ 517 h 589"/>
              <a:gd name="T88" fmla="*/ 92 w 546"/>
              <a:gd name="T89" fmla="*/ 551 h 589"/>
              <a:gd name="T90" fmla="*/ 94 w 546"/>
              <a:gd name="T91" fmla="*/ 557 h 589"/>
              <a:gd name="T92" fmla="*/ 102 w 546"/>
              <a:gd name="T93" fmla="*/ 560 h 589"/>
              <a:gd name="T94" fmla="*/ 164 w 546"/>
              <a:gd name="T95" fmla="*/ 582 h 589"/>
              <a:gd name="T96" fmla="*/ 274 w 546"/>
              <a:gd name="T97" fmla="*/ 584 h 589"/>
              <a:gd name="T98" fmla="*/ 311 w 546"/>
              <a:gd name="T99" fmla="*/ 567 h 589"/>
              <a:gd name="T100" fmla="*/ 327 w 546"/>
              <a:gd name="T101" fmla="*/ 565 h 589"/>
              <a:gd name="T102" fmla="*/ 358 w 546"/>
              <a:gd name="T103" fmla="*/ 557 h 589"/>
              <a:gd name="T104" fmla="*/ 393 w 546"/>
              <a:gd name="T105" fmla="*/ 535 h 589"/>
              <a:gd name="T106" fmla="*/ 497 w 546"/>
              <a:gd name="T107" fmla="*/ 431 h 589"/>
              <a:gd name="T108" fmla="*/ 34 w 546"/>
              <a:gd name="T109" fmla="*/ 212 h 589"/>
              <a:gd name="T110" fmla="*/ 52 w 546"/>
              <a:gd name="T111" fmla="*/ 168 h 589"/>
              <a:gd name="T112" fmla="*/ 116 w 546"/>
              <a:gd name="T113" fmla="*/ 484 h 589"/>
              <a:gd name="T114" fmla="*/ 141 w 546"/>
              <a:gd name="T115" fmla="*/ 127 h 589"/>
              <a:gd name="T116" fmla="*/ 442 w 546"/>
              <a:gd name="T117" fmla="*/ 424 h 589"/>
              <a:gd name="T118" fmla="*/ 417 w 546"/>
              <a:gd name="T119" fmla="*/ 451 h 589"/>
              <a:gd name="T120" fmla="*/ 445 w 546"/>
              <a:gd name="T121" fmla="*/ 414 h 589"/>
              <a:gd name="T122" fmla="*/ 453 w 546"/>
              <a:gd name="T123" fmla="*/ 40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6" h="589">
                <a:moveTo>
                  <a:pt x="529" y="367"/>
                </a:moveTo>
                <a:cubicBezTo>
                  <a:pt x="530" y="366"/>
                  <a:pt x="527" y="362"/>
                  <a:pt x="530" y="363"/>
                </a:cubicBezTo>
                <a:cubicBezTo>
                  <a:pt x="530" y="351"/>
                  <a:pt x="537" y="343"/>
                  <a:pt x="538" y="331"/>
                </a:cubicBezTo>
                <a:cubicBezTo>
                  <a:pt x="539" y="324"/>
                  <a:pt x="541" y="319"/>
                  <a:pt x="539" y="312"/>
                </a:cubicBezTo>
                <a:cubicBezTo>
                  <a:pt x="542" y="286"/>
                  <a:pt x="542" y="286"/>
                  <a:pt x="542" y="286"/>
                </a:cubicBezTo>
                <a:cubicBezTo>
                  <a:pt x="543" y="286"/>
                  <a:pt x="543" y="286"/>
                  <a:pt x="543" y="286"/>
                </a:cubicBezTo>
                <a:cubicBezTo>
                  <a:pt x="542" y="282"/>
                  <a:pt x="541" y="279"/>
                  <a:pt x="543" y="275"/>
                </a:cubicBezTo>
                <a:cubicBezTo>
                  <a:pt x="538" y="269"/>
                  <a:pt x="546" y="263"/>
                  <a:pt x="540" y="257"/>
                </a:cubicBezTo>
                <a:cubicBezTo>
                  <a:pt x="539" y="248"/>
                  <a:pt x="538" y="239"/>
                  <a:pt x="538" y="229"/>
                </a:cubicBezTo>
                <a:cubicBezTo>
                  <a:pt x="535" y="224"/>
                  <a:pt x="538" y="217"/>
                  <a:pt x="533" y="212"/>
                </a:cubicBezTo>
                <a:cubicBezTo>
                  <a:pt x="536" y="206"/>
                  <a:pt x="530" y="202"/>
                  <a:pt x="531" y="195"/>
                </a:cubicBezTo>
                <a:cubicBezTo>
                  <a:pt x="530" y="195"/>
                  <a:pt x="530" y="195"/>
                  <a:pt x="530" y="195"/>
                </a:cubicBezTo>
                <a:cubicBezTo>
                  <a:pt x="526" y="182"/>
                  <a:pt x="517" y="168"/>
                  <a:pt x="512" y="155"/>
                </a:cubicBezTo>
                <a:cubicBezTo>
                  <a:pt x="504" y="145"/>
                  <a:pt x="497" y="130"/>
                  <a:pt x="489" y="126"/>
                </a:cubicBezTo>
                <a:cubicBezTo>
                  <a:pt x="484" y="116"/>
                  <a:pt x="476" y="108"/>
                  <a:pt x="467" y="100"/>
                </a:cubicBezTo>
                <a:cubicBezTo>
                  <a:pt x="467" y="99"/>
                  <a:pt x="467" y="99"/>
                  <a:pt x="467" y="99"/>
                </a:cubicBezTo>
                <a:cubicBezTo>
                  <a:pt x="465" y="97"/>
                  <a:pt x="460" y="98"/>
                  <a:pt x="460" y="93"/>
                </a:cubicBezTo>
                <a:cubicBezTo>
                  <a:pt x="456" y="94"/>
                  <a:pt x="454" y="90"/>
                  <a:pt x="451" y="87"/>
                </a:cubicBezTo>
                <a:cubicBezTo>
                  <a:pt x="439" y="82"/>
                  <a:pt x="429" y="70"/>
                  <a:pt x="416" y="65"/>
                </a:cubicBezTo>
                <a:cubicBezTo>
                  <a:pt x="406" y="53"/>
                  <a:pt x="391" y="60"/>
                  <a:pt x="382" y="49"/>
                </a:cubicBezTo>
                <a:cubicBezTo>
                  <a:pt x="373" y="46"/>
                  <a:pt x="365" y="40"/>
                  <a:pt x="357" y="36"/>
                </a:cubicBezTo>
                <a:cubicBezTo>
                  <a:pt x="353" y="31"/>
                  <a:pt x="345" y="31"/>
                  <a:pt x="339" y="28"/>
                </a:cubicBezTo>
                <a:cubicBezTo>
                  <a:pt x="339" y="34"/>
                  <a:pt x="331" y="25"/>
                  <a:pt x="332" y="28"/>
                </a:cubicBezTo>
                <a:cubicBezTo>
                  <a:pt x="336" y="30"/>
                  <a:pt x="344" y="32"/>
                  <a:pt x="344" y="35"/>
                </a:cubicBezTo>
                <a:cubicBezTo>
                  <a:pt x="335" y="36"/>
                  <a:pt x="335" y="36"/>
                  <a:pt x="335" y="36"/>
                </a:cubicBezTo>
                <a:cubicBezTo>
                  <a:pt x="326" y="34"/>
                  <a:pt x="328" y="25"/>
                  <a:pt x="324" y="22"/>
                </a:cubicBezTo>
                <a:cubicBezTo>
                  <a:pt x="322" y="26"/>
                  <a:pt x="322" y="26"/>
                  <a:pt x="322" y="26"/>
                </a:cubicBezTo>
                <a:cubicBezTo>
                  <a:pt x="320" y="24"/>
                  <a:pt x="320" y="24"/>
                  <a:pt x="320" y="24"/>
                </a:cubicBezTo>
                <a:cubicBezTo>
                  <a:pt x="318" y="20"/>
                  <a:pt x="318" y="22"/>
                  <a:pt x="314" y="21"/>
                </a:cubicBezTo>
                <a:cubicBezTo>
                  <a:pt x="307" y="17"/>
                  <a:pt x="299" y="18"/>
                  <a:pt x="294" y="12"/>
                </a:cubicBezTo>
                <a:cubicBezTo>
                  <a:pt x="292" y="15"/>
                  <a:pt x="290" y="8"/>
                  <a:pt x="289" y="13"/>
                </a:cubicBezTo>
                <a:cubicBezTo>
                  <a:pt x="285" y="15"/>
                  <a:pt x="286" y="10"/>
                  <a:pt x="283" y="9"/>
                </a:cubicBezTo>
                <a:cubicBezTo>
                  <a:pt x="283" y="10"/>
                  <a:pt x="283" y="10"/>
                  <a:pt x="283" y="10"/>
                </a:cubicBezTo>
                <a:cubicBezTo>
                  <a:pt x="282" y="13"/>
                  <a:pt x="278" y="11"/>
                  <a:pt x="276" y="10"/>
                </a:cubicBezTo>
                <a:cubicBezTo>
                  <a:pt x="278" y="9"/>
                  <a:pt x="278" y="7"/>
                  <a:pt x="278" y="5"/>
                </a:cubicBezTo>
                <a:cubicBezTo>
                  <a:pt x="269" y="8"/>
                  <a:pt x="261" y="0"/>
                  <a:pt x="254" y="8"/>
                </a:cubicBezTo>
                <a:cubicBezTo>
                  <a:pt x="239" y="2"/>
                  <a:pt x="227" y="7"/>
                  <a:pt x="213" y="9"/>
                </a:cubicBezTo>
                <a:cubicBezTo>
                  <a:pt x="206" y="10"/>
                  <a:pt x="196" y="9"/>
                  <a:pt x="192" y="15"/>
                </a:cubicBezTo>
                <a:cubicBezTo>
                  <a:pt x="178" y="12"/>
                  <a:pt x="168" y="24"/>
                  <a:pt x="153" y="27"/>
                </a:cubicBezTo>
                <a:cubicBezTo>
                  <a:pt x="138" y="37"/>
                  <a:pt x="120" y="45"/>
                  <a:pt x="104" y="55"/>
                </a:cubicBezTo>
                <a:cubicBezTo>
                  <a:pt x="103" y="56"/>
                  <a:pt x="105" y="61"/>
                  <a:pt x="101" y="59"/>
                </a:cubicBezTo>
                <a:cubicBezTo>
                  <a:pt x="99" y="58"/>
                  <a:pt x="99" y="57"/>
                  <a:pt x="99" y="55"/>
                </a:cubicBezTo>
                <a:cubicBezTo>
                  <a:pt x="95" y="58"/>
                  <a:pt x="87" y="58"/>
                  <a:pt x="85" y="64"/>
                </a:cubicBezTo>
                <a:cubicBezTo>
                  <a:pt x="83" y="62"/>
                  <a:pt x="83" y="62"/>
                  <a:pt x="83" y="62"/>
                </a:cubicBezTo>
                <a:cubicBezTo>
                  <a:pt x="84" y="61"/>
                  <a:pt x="84" y="61"/>
                  <a:pt x="84" y="61"/>
                </a:cubicBezTo>
                <a:cubicBezTo>
                  <a:pt x="82" y="59"/>
                  <a:pt x="82" y="59"/>
                  <a:pt x="82" y="59"/>
                </a:cubicBezTo>
                <a:cubicBezTo>
                  <a:pt x="80" y="61"/>
                  <a:pt x="80" y="61"/>
                  <a:pt x="80" y="61"/>
                </a:cubicBezTo>
                <a:cubicBezTo>
                  <a:pt x="77" y="61"/>
                  <a:pt x="71" y="66"/>
                  <a:pt x="70" y="70"/>
                </a:cubicBezTo>
                <a:cubicBezTo>
                  <a:pt x="68" y="68"/>
                  <a:pt x="68" y="68"/>
                  <a:pt x="68" y="68"/>
                </a:cubicBezTo>
                <a:cubicBezTo>
                  <a:pt x="67" y="67"/>
                  <a:pt x="68" y="67"/>
                  <a:pt x="69" y="66"/>
                </a:cubicBezTo>
                <a:cubicBezTo>
                  <a:pt x="63" y="67"/>
                  <a:pt x="64" y="73"/>
                  <a:pt x="57" y="71"/>
                </a:cubicBezTo>
                <a:cubicBezTo>
                  <a:pt x="65" y="77"/>
                  <a:pt x="53" y="83"/>
                  <a:pt x="50" y="85"/>
                </a:cubicBezTo>
                <a:cubicBezTo>
                  <a:pt x="51" y="81"/>
                  <a:pt x="49" y="79"/>
                  <a:pt x="53" y="76"/>
                </a:cubicBezTo>
                <a:cubicBezTo>
                  <a:pt x="52" y="76"/>
                  <a:pt x="52" y="76"/>
                  <a:pt x="52" y="76"/>
                </a:cubicBezTo>
                <a:cubicBezTo>
                  <a:pt x="49" y="75"/>
                  <a:pt x="47" y="80"/>
                  <a:pt x="44" y="81"/>
                </a:cubicBezTo>
                <a:cubicBezTo>
                  <a:pt x="43" y="78"/>
                  <a:pt x="43" y="78"/>
                  <a:pt x="43" y="78"/>
                </a:cubicBezTo>
                <a:cubicBezTo>
                  <a:pt x="37" y="86"/>
                  <a:pt x="37" y="86"/>
                  <a:pt x="37" y="86"/>
                </a:cubicBezTo>
                <a:cubicBezTo>
                  <a:pt x="35" y="84"/>
                  <a:pt x="35" y="84"/>
                  <a:pt x="35" y="84"/>
                </a:cubicBezTo>
                <a:cubicBezTo>
                  <a:pt x="30" y="90"/>
                  <a:pt x="30" y="90"/>
                  <a:pt x="30" y="90"/>
                </a:cubicBezTo>
                <a:cubicBezTo>
                  <a:pt x="33" y="92"/>
                  <a:pt x="36" y="90"/>
                  <a:pt x="38" y="88"/>
                </a:cubicBezTo>
                <a:cubicBezTo>
                  <a:pt x="39" y="82"/>
                  <a:pt x="44" y="86"/>
                  <a:pt x="47" y="85"/>
                </a:cubicBezTo>
                <a:cubicBezTo>
                  <a:pt x="49" y="95"/>
                  <a:pt x="35" y="92"/>
                  <a:pt x="37" y="100"/>
                </a:cubicBezTo>
                <a:cubicBezTo>
                  <a:pt x="43" y="98"/>
                  <a:pt x="46" y="86"/>
                  <a:pt x="55" y="89"/>
                </a:cubicBezTo>
                <a:cubicBezTo>
                  <a:pt x="53" y="83"/>
                  <a:pt x="63" y="81"/>
                  <a:pt x="65" y="78"/>
                </a:cubicBezTo>
                <a:cubicBezTo>
                  <a:pt x="67" y="69"/>
                  <a:pt x="78" y="70"/>
                  <a:pt x="82" y="65"/>
                </a:cubicBezTo>
                <a:cubicBezTo>
                  <a:pt x="85" y="65"/>
                  <a:pt x="89" y="61"/>
                  <a:pt x="91" y="65"/>
                </a:cubicBezTo>
                <a:cubicBezTo>
                  <a:pt x="89" y="66"/>
                  <a:pt x="85" y="69"/>
                  <a:pt x="82" y="68"/>
                </a:cubicBezTo>
                <a:cubicBezTo>
                  <a:pt x="81" y="71"/>
                  <a:pt x="85" y="68"/>
                  <a:pt x="86" y="70"/>
                </a:cubicBezTo>
                <a:cubicBezTo>
                  <a:pt x="75" y="82"/>
                  <a:pt x="63" y="95"/>
                  <a:pt x="51" y="104"/>
                </a:cubicBezTo>
                <a:cubicBezTo>
                  <a:pt x="50" y="108"/>
                  <a:pt x="51" y="115"/>
                  <a:pt x="45" y="114"/>
                </a:cubicBezTo>
                <a:cubicBezTo>
                  <a:pt x="47" y="116"/>
                  <a:pt x="47" y="117"/>
                  <a:pt x="44" y="119"/>
                </a:cubicBezTo>
                <a:cubicBezTo>
                  <a:pt x="41" y="122"/>
                  <a:pt x="34" y="124"/>
                  <a:pt x="35" y="128"/>
                </a:cubicBezTo>
                <a:cubicBezTo>
                  <a:pt x="39" y="129"/>
                  <a:pt x="37" y="125"/>
                  <a:pt x="40" y="123"/>
                </a:cubicBezTo>
                <a:cubicBezTo>
                  <a:pt x="42" y="129"/>
                  <a:pt x="40" y="136"/>
                  <a:pt x="38" y="142"/>
                </a:cubicBezTo>
                <a:cubicBezTo>
                  <a:pt x="34" y="141"/>
                  <a:pt x="37" y="150"/>
                  <a:pt x="32" y="147"/>
                </a:cubicBezTo>
                <a:cubicBezTo>
                  <a:pt x="34" y="150"/>
                  <a:pt x="34" y="154"/>
                  <a:pt x="31" y="156"/>
                </a:cubicBezTo>
                <a:cubicBezTo>
                  <a:pt x="28" y="155"/>
                  <a:pt x="31" y="152"/>
                  <a:pt x="30" y="152"/>
                </a:cubicBezTo>
                <a:cubicBezTo>
                  <a:pt x="22" y="160"/>
                  <a:pt x="35" y="165"/>
                  <a:pt x="34" y="171"/>
                </a:cubicBezTo>
                <a:cubicBezTo>
                  <a:pt x="33" y="183"/>
                  <a:pt x="25" y="193"/>
                  <a:pt x="18" y="205"/>
                </a:cubicBezTo>
                <a:cubicBezTo>
                  <a:pt x="16" y="202"/>
                  <a:pt x="16" y="202"/>
                  <a:pt x="16" y="202"/>
                </a:cubicBezTo>
                <a:cubicBezTo>
                  <a:pt x="11" y="206"/>
                  <a:pt x="11" y="206"/>
                  <a:pt x="11" y="206"/>
                </a:cubicBezTo>
                <a:cubicBezTo>
                  <a:pt x="10" y="216"/>
                  <a:pt x="4" y="226"/>
                  <a:pt x="2" y="235"/>
                </a:cubicBezTo>
                <a:cubicBezTo>
                  <a:pt x="1" y="235"/>
                  <a:pt x="1" y="235"/>
                  <a:pt x="1" y="235"/>
                </a:cubicBezTo>
                <a:cubicBezTo>
                  <a:pt x="0" y="239"/>
                  <a:pt x="1" y="241"/>
                  <a:pt x="3" y="244"/>
                </a:cubicBezTo>
                <a:cubicBezTo>
                  <a:pt x="5" y="234"/>
                  <a:pt x="8" y="222"/>
                  <a:pt x="15" y="214"/>
                </a:cubicBezTo>
                <a:cubicBezTo>
                  <a:pt x="16" y="216"/>
                  <a:pt x="14" y="219"/>
                  <a:pt x="17" y="221"/>
                </a:cubicBezTo>
                <a:cubicBezTo>
                  <a:pt x="27" y="226"/>
                  <a:pt x="23" y="212"/>
                  <a:pt x="28" y="207"/>
                </a:cubicBezTo>
                <a:cubicBezTo>
                  <a:pt x="28" y="216"/>
                  <a:pt x="25" y="226"/>
                  <a:pt x="22" y="233"/>
                </a:cubicBezTo>
                <a:cubicBezTo>
                  <a:pt x="25" y="249"/>
                  <a:pt x="9" y="261"/>
                  <a:pt x="16" y="278"/>
                </a:cubicBezTo>
                <a:cubicBezTo>
                  <a:pt x="13" y="283"/>
                  <a:pt x="14" y="294"/>
                  <a:pt x="9" y="297"/>
                </a:cubicBezTo>
                <a:cubicBezTo>
                  <a:pt x="11" y="297"/>
                  <a:pt x="11" y="297"/>
                  <a:pt x="11" y="297"/>
                </a:cubicBezTo>
                <a:cubicBezTo>
                  <a:pt x="10" y="296"/>
                  <a:pt x="11" y="296"/>
                  <a:pt x="11" y="295"/>
                </a:cubicBezTo>
                <a:cubicBezTo>
                  <a:pt x="16" y="297"/>
                  <a:pt x="11" y="300"/>
                  <a:pt x="12" y="302"/>
                </a:cubicBezTo>
                <a:cubicBezTo>
                  <a:pt x="16" y="310"/>
                  <a:pt x="15" y="318"/>
                  <a:pt x="17" y="325"/>
                </a:cubicBezTo>
                <a:cubicBezTo>
                  <a:pt x="13" y="333"/>
                  <a:pt x="23" y="343"/>
                  <a:pt x="21" y="352"/>
                </a:cubicBezTo>
                <a:cubicBezTo>
                  <a:pt x="23" y="372"/>
                  <a:pt x="34" y="386"/>
                  <a:pt x="42" y="403"/>
                </a:cubicBezTo>
                <a:cubicBezTo>
                  <a:pt x="48" y="409"/>
                  <a:pt x="53" y="419"/>
                  <a:pt x="59" y="424"/>
                </a:cubicBezTo>
                <a:cubicBezTo>
                  <a:pt x="64" y="436"/>
                  <a:pt x="74" y="442"/>
                  <a:pt x="82" y="452"/>
                </a:cubicBezTo>
                <a:cubicBezTo>
                  <a:pt x="86" y="451"/>
                  <a:pt x="90" y="455"/>
                  <a:pt x="88" y="458"/>
                </a:cubicBezTo>
                <a:cubicBezTo>
                  <a:pt x="94" y="457"/>
                  <a:pt x="93" y="464"/>
                  <a:pt x="97" y="465"/>
                </a:cubicBezTo>
                <a:cubicBezTo>
                  <a:pt x="98" y="464"/>
                  <a:pt x="98" y="464"/>
                  <a:pt x="98" y="464"/>
                </a:cubicBezTo>
                <a:cubicBezTo>
                  <a:pt x="102" y="469"/>
                  <a:pt x="104" y="474"/>
                  <a:pt x="109" y="477"/>
                </a:cubicBezTo>
                <a:cubicBezTo>
                  <a:pt x="105" y="480"/>
                  <a:pt x="105" y="480"/>
                  <a:pt x="105" y="480"/>
                </a:cubicBezTo>
                <a:cubicBezTo>
                  <a:pt x="101" y="500"/>
                  <a:pt x="126" y="499"/>
                  <a:pt x="139" y="508"/>
                </a:cubicBezTo>
                <a:cubicBezTo>
                  <a:pt x="139" y="505"/>
                  <a:pt x="139" y="505"/>
                  <a:pt x="139" y="505"/>
                </a:cubicBezTo>
                <a:cubicBezTo>
                  <a:pt x="142" y="506"/>
                  <a:pt x="141" y="510"/>
                  <a:pt x="144" y="510"/>
                </a:cubicBezTo>
                <a:cubicBezTo>
                  <a:pt x="155" y="517"/>
                  <a:pt x="169" y="522"/>
                  <a:pt x="182" y="523"/>
                </a:cubicBezTo>
                <a:cubicBezTo>
                  <a:pt x="188" y="528"/>
                  <a:pt x="195" y="524"/>
                  <a:pt x="202" y="527"/>
                </a:cubicBezTo>
                <a:cubicBezTo>
                  <a:pt x="199" y="529"/>
                  <a:pt x="199" y="529"/>
                  <a:pt x="199" y="529"/>
                </a:cubicBezTo>
                <a:cubicBezTo>
                  <a:pt x="204" y="531"/>
                  <a:pt x="204" y="531"/>
                  <a:pt x="204" y="531"/>
                </a:cubicBezTo>
                <a:cubicBezTo>
                  <a:pt x="205" y="527"/>
                  <a:pt x="205" y="527"/>
                  <a:pt x="205" y="527"/>
                </a:cubicBezTo>
                <a:cubicBezTo>
                  <a:pt x="218" y="531"/>
                  <a:pt x="230" y="527"/>
                  <a:pt x="245" y="528"/>
                </a:cubicBezTo>
                <a:cubicBezTo>
                  <a:pt x="245" y="531"/>
                  <a:pt x="249" y="531"/>
                  <a:pt x="250" y="531"/>
                </a:cubicBezTo>
                <a:cubicBezTo>
                  <a:pt x="250" y="530"/>
                  <a:pt x="250" y="530"/>
                  <a:pt x="250" y="530"/>
                </a:cubicBezTo>
                <a:cubicBezTo>
                  <a:pt x="249" y="530"/>
                  <a:pt x="248" y="530"/>
                  <a:pt x="247" y="529"/>
                </a:cubicBezTo>
                <a:cubicBezTo>
                  <a:pt x="249" y="528"/>
                  <a:pt x="253" y="527"/>
                  <a:pt x="256" y="526"/>
                </a:cubicBezTo>
                <a:cubicBezTo>
                  <a:pt x="261" y="529"/>
                  <a:pt x="254" y="532"/>
                  <a:pt x="257" y="535"/>
                </a:cubicBezTo>
                <a:cubicBezTo>
                  <a:pt x="256" y="530"/>
                  <a:pt x="262" y="530"/>
                  <a:pt x="265" y="528"/>
                </a:cubicBezTo>
                <a:cubicBezTo>
                  <a:pt x="266" y="527"/>
                  <a:pt x="264" y="525"/>
                  <a:pt x="267" y="526"/>
                </a:cubicBezTo>
                <a:cubicBezTo>
                  <a:pt x="268" y="526"/>
                  <a:pt x="268" y="527"/>
                  <a:pt x="268" y="527"/>
                </a:cubicBezTo>
                <a:cubicBezTo>
                  <a:pt x="276" y="528"/>
                  <a:pt x="276" y="528"/>
                  <a:pt x="276" y="528"/>
                </a:cubicBezTo>
                <a:cubicBezTo>
                  <a:pt x="276" y="530"/>
                  <a:pt x="276" y="530"/>
                  <a:pt x="276" y="530"/>
                </a:cubicBezTo>
                <a:cubicBezTo>
                  <a:pt x="276" y="528"/>
                  <a:pt x="278" y="527"/>
                  <a:pt x="280" y="527"/>
                </a:cubicBezTo>
                <a:cubicBezTo>
                  <a:pt x="283" y="528"/>
                  <a:pt x="287" y="530"/>
                  <a:pt x="288" y="526"/>
                </a:cubicBezTo>
                <a:cubicBezTo>
                  <a:pt x="304" y="527"/>
                  <a:pt x="316" y="514"/>
                  <a:pt x="331" y="511"/>
                </a:cubicBezTo>
                <a:cubicBezTo>
                  <a:pt x="335" y="509"/>
                  <a:pt x="338" y="513"/>
                  <a:pt x="341" y="509"/>
                </a:cubicBezTo>
                <a:cubicBezTo>
                  <a:pt x="341" y="511"/>
                  <a:pt x="344" y="514"/>
                  <a:pt x="341" y="515"/>
                </a:cubicBezTo>
                <a:cubicBezTo>
                  <a:pt x="345" y="520"/>
                  <a:pt x="348" y="510"/>
                  <a:pt x="351" y="515"/>
                </a:cubicBezTo>
                <a:cubicBezTo>
                  <a:pt x="351" y="520"/>
                  <a:pt x="345" y="519"/>
                  <a:pt x="342" y="521"/>
                </a:cubicBezTo>
                <a:cubicBezTo>
                  <a:pt x="342" y="523"/>
                  <a:pt x="343" y="524"/>
                  <a:pt x="344" y="525"/>
                </a:cubicBezTo>
                <a:cubicBezTo>
                  <a:pt x="345" y="524"/>
                  <a:pt x="345" y="524"/>
                  <a:pt x="345" y="524"/>
                </a:cubicBezTo>
                <a:cubicBezTo>
                  <a:pt x="347" y="523"/>
                  <a:pt x="350" y="525"/>
                  <a:pt x="350" y="527"/>
                </a:cubicBezTo>
                <a:cubicBezTo>
                  <a:pt x="348" y="530"/>
                  <a:pt x="344" y="531"/>
                  <a:pt x="341" y="531"/>
                </a:cubicBezTo>
                <a:cubicBezTo>
                  <a:pt x="339" y="533"/>
                  <a:pt x="332" y="536"/>
                  <a:pt x="333" y="540"/>
                </a:cubicBezTo>
                <a:cubicBezTo>
                  <a:pt x="328" y="538"/>
                  <a:pt x="328" y="545"/>
                  <a:pt x="324" y="543"/>
                </a:cubicBezTo>
                <a:cubicBezTo>
                  <a:pt x="322" y="548"/>
                  <a:pt x="318" y="547"/>
                  <a:pt x="314" y="546"/>
                </a:cubicBezTo>
                <a:cubicBezTo>
                  <a:pt x="309" y="546"/>
                  <a:pt x="309" y="549"/>
                  <a:pt x="307" y="552"/>
                </a:cubicBezTo>
                <a:cubicBezTo>
                  <a:pt x="300" y="548"/>
                  <a:pt x="296" y="555"/>
                  <a:pt x="290" y="555"/>
                </a:cubicBezTo>
                <a:cubicBezTo>
                  <a:pt x="287" y="555"/>
                  <a:pt x="283" y="556"/>
                  <a:pt x="283" y="552"/>
                </a:cubicBezTo>
                <a:cubicBezTo>
                  <a:pt x="280" y="553"/>
                  <a:pt x="279" y="563"/>
                  <a:pt x="275" y="558"/>
                </a:cubicBezTo>
                <a:cubicBezTo>
                  <a:pt x="273" y="565"/>
                  <a:pt x="270" y="555"/>
                  <a:pt x="266" y="558"/>
                </a:cubicBezTo>
                <a:cubicBezTo>
                  <a:pt x="266" y="560"/>
                  <a:pt x="266" y="560"/>
                  <a:pt x="266" y="560"/>
                </a:cubicBezTo>
                <a:cubicBezTo>
                  <a:pt x="260" y="559"/>
                  <a:pt x="256" y="564"/>
                  <a:pt x="250" y="565"/>
                </a:cubicBezTo>
                <a:cubicBezTo>
                  <a:pt x="251" y="561"/>
                  <a:pt x="248" y="560"/>
                  <a:pt x="245" y="560"/>
                </a:cubicBezTo>
                <a:cubicBezTo>
                  <a:pt x="248" y="560"/>
                  <a:pt x="249" y="565"/>
                  <a:pt x="247" y="567"/>
                </a:cubicBezTo>
                <a:cubicBezTo>
                  <a:pt x="241" y="570"/>
                  <a:pt x="244" y="562"/>
                  <a:pt x="239" y="563"/>
                </a:cubicBezTo>
                <a:cubicBezTo>
                  <a:pt x="234" y="564"/>
                  <a:pt x="238" y="567"/>
                  <a:pt x="234" y="568"/>
                </a:cubicBezTo>
                <a:cubicBezTo>
                  <a:pt x="230" y="569"/>
                  <a:pt x="224" y="573"/>
                  <a:pt x="221" y="568"/>
                </a:cubicBezTo>
                <a:cubicBezTo>
                  <a:pt x="219" y="567"/>
                  <a:pt x="216" y="567"/>
                  <a:pt x="216" y="570"/>
                </a:cubicBezTo>
                <a:cubicBezTo>
                  <a:pt x="187" y="569"/>
                  <a:pt x="157" y="560"/>
                  <a:pt x="129" y="551"/>
                </a:cubicBezTo>
                <a:cubicBezTo>
                  <a:pt x="124" y="549"/>
                  <a:pt x="118" y="544"/>
                  <a:pt x="113" y="547"/>
                </a:cubicBezTo>
                <a:cubicBezTo>
                  <a:pt x="112" y="545"/>
                  <a:pt x="112" y="545"/>
                  <a:pt x="112" y="545"/>
                </a:cubicBezTo>
                <a:cubicBezTo>
                  <a:pt x="104" y="538"/>
                  <a:pt x="90" y="534"/>
                  <a:pt x="82" y="526"/>
                </a:cubicBezTo>
                <a:cubicBezTo>
                  <a:pt x="72" y="526"/>
                  <a:pt x="77" y="517"/>
                  <a:pt x="67" y="518"/>
                </a:cubicBezTo>
                <a:cubicBezTo>
                  <a:pt x="67" y="510"/>
                  <a:pt x="55" y="509"/>
                  <a:pt x="51" y="501"/>
                </a:cubicBezTo>
                <a:cubicBezTo>
                  <a:pt x="55" y="496"/>
                  <a:pt x="60" y="509"/>
                  <a:pt x="62" y="499"/>
                </a:cubicBezTo>
                <a:cubicBezTo>
                  <a:pt x="60" y="493"/>
                  <a:pt x="55" y="501"/>
                  <a:pt x="53" y="495"/>
                </a:cubicBezTo>
                <a:cubicBezTo>
                  <a:pt x="52" y="493"/>
                  <a:pt x="50" y="490"/>
                  <a:pt x="51" y="488"/>
                </a:cubicBezTo>
                <a:cubicBezTo>
                  <a:pt x="51" y="486"/>
                  <a:pt x="49" y="490"/>
                  <a:pt x="49" y="486"/>
                </a:cubicBezTo>
                <a:cubicBezTo>
                  <a:pt x="46" y="489"/>
                  <a:pt x="42" y="488"/>
                  <a:pt x="41" y="484"/>
                </a:cubicBezTo>
                <a:cubicBezTo>
                  <a:pt x="32" y="482"/>
                  <a:pt x="32" y="464"/>
                  <a:pt x="20" y="469"/>
                </a:cubicBezTo>
                <a:cubicBezTo>
                  <a:pt x="18" y="470"/>
                  <a:pt x="16" y="472"/>
                  <a:pt x="16" y="474"/>
                </a:cubicBezTo>
                <a:cubicBezTo>
                  <a:pt x="17" y="479"/>
                  <a:pt x="17" y="472"/>
                  <a:pt x="19" y="473"/>
                </a:cubicBezTo>
                <a:cubicBezTo>
                  <a:pt x="20" y="478"/>
                  <a:pt x="23" y="482"/>
                  <a:pt x="28" y="479"/>
                </a:cubicBezTo>
                <a:cubicBezTo>
                  <a:pt x="28" y="486"/>
                  <a:pt x="28" y="486"/>
                  <a:pt x="28" y="486"/>
                </a:cubicBezTo>
                <a:cubicBezTo>
                  <a:pt x="28" y="487"/>
                  <a:pt x="27" y="487"/>
                  <a:pt x="27" y="486"/>
                </a:cubicBezTo>
                <a:cubicBezTo>
                  <a:pt x="29" y="488"/>
                  <a:pt x="29" y="488"/>
                  <a:pt x="29" y="488"/>
                </a:cubicBezTo>
                <a:cubicBezTo>
                  <a:pt x="30" y="487"/>
                  <a:pt x="30" y="487"/>
                  <a:pt x="30" y="487"/>
                </a:cubicBezTo>
                <a:cubicBezTo>
                  <a:pt x="32" y="489"/>
                  <a:pt x="32" y="489"/>
                  <a:pt x="32" y="489"/>
                </a:cubicBezTo>
                <a:cubicBezTo>
                  <a:pt x="31" y="490"/>
                  <a:pt x="31" y="490"/>
                  <a:pt x="31" y="490"/>
                </a:cubicBezTo>
                <a:cubicBezTo>
                  <a:pt x="34" y="502"/>
                  <a:pt x="44" y="495"/>
                  <a:pt x="50" y="503"/>
                </a:cubicBezTo>
                <a:cubicBezTo>
                  <a:pt x="49" y="504"/>
                  <a:pt x="49" y="504"/>
                  <a:pt x="49" y="504"/>
                </a:cubicBezTo>
                <a:cubicBezTo>
                  <a:pt x="48" y="504"/>
                  <a:pt x="47" y="505"/>
                  <a:pt x="46" y="503"/>
                </a:cubicBezTo>
                <a:cubicBezTo>
                  <a:pt x="46" y="510"/>
                  <a:pt x="56" y="508"/>
                  <a:pt x="58" y="513"/>
                </a:cubicBezTo>
                <a:cubicBezTo>
                  <a:pt x="57" y="515"/>
                  <a:pt x="57" y="515"/>
                  <a:pt x="57" y="515"/>
                </a:cubicBezTo>
                <a:cubicBezTo>
                  <a:pt x="58" y="521"/>
                  <a:pt x="65" y="519"/>
                  <a:pt x="66" y="517"/>
                </a:cubicBezTo>
                <a:cubicBezTo>
                  <a:pt x="68" y="522"/>
                  <a:pt x="71" y="524"/>
                  <a:pt x="76" y="526"/>
                </a:cubicBezTo>
                <a:cubicBezTo>
                  <a:pt x="79" y="539"/>
                  <a:pt x="94" y="538"/>
                  <a:pt x="102" y="549"/>
                </a:cubicBezTo>
                <a:cubicBezTo>
                  <a:pt x="107" y="558"/>
                  <a:pt x="98" y="546"/>
                  <a:pt x="97" y="554"/>
                </a:cubicBezTo>
                <a:cubicBezTo>
                  <a:pt x="92" y="551"/>
                  <a:pt x="92" y="551"/>
                  <a:pt x="92" y="551"/>
                </a:cubicBezTo>
                <a:cubicBezTo>
                  <a:pt x="91" y="553"/>
                  <a:pt x="91" y="553"/>
                  <a:pt x="91" y="553"/>
                </a:cubicBezTo>
                <a:cubicBezTo>
                  <a:pt x="88" y="553"/>
                  <a:pt x="89" y="550"/>
                  <a:pt x="88" y="549"/>
                </a:cubicBezTo>
                <a:cubicBezTo>
                  <a:pt x="83" y="551"/>
                  <a:pt x="78" y="539"/>
                  <a:pt x="73" y="543"/>
                </a:cubicBezTo>
                <a:cubicBezTo>
                  <a:pt x="77" y="549"/>
                  <a:pt x="86" y="555"/>
                  <a:pt x="94" y="557"/>
                </a:cubicBezTo>
                <a:cubicBezTo>
                  <a:pt x="95" y="556"/>
                  <a:pt x="95" y="556"/>
                  <a:pt x="95" y="556"/>
                </a:cubicBezTo>
                <a:cubicBezTo>
                  <a:pt x="97" y="560"/>
                  <a:pt x="97" y="560"/>
                  <a:pt x="97" y="560"/>
                </a:cubicBezTo>
                <a:cubicBezTo>
                  <a:pt x="100" y="555"/>
                  <a:pt x="100" y="555"/>
                  <a:pt x="100" y="555"/>
                </a:cubicBezTo>
                <a:cubicBezTo>
                  <a:pt x="104" y="556"/>
                  <a:pt x="99" y="559"/>
                  <a:pt x="102" y="560"/>
                </a:cubicBezTo>
                <a:cubicBezTo>
                  <a:pt x="107" y="564"/>
                  <a:pt x="114" y="567"/>
                  <a:pt x="118" y="567"/>
                </a:cubicBezTo>
                <a:cubicBezTo>
                  <a:pt x="123" y="570"/>
                  <a:pt x="128" y="572"/>
                  <a:pt x="133" y="575"/>
                </a:cubicBezTo>
                <a:cubicBezTo>
                  <a:pt x="139" y="573"/>
                  <a:pt x="145" y="579"/>
                  <a:pt x="150" y="575"/>
                </a:cubicBezTo>
                <a:cubicBezTo>
                  <a:pt x="151" y="583"/>
                  <a:pt x="160" y="578"/>
                  <a:pt x="164" y="582"/>
                </a:cubicBezTo>
                <a:cubicBezTo>
                  <a:pt x="172" y="579"/>
                  <a:pt x="177" y="585"/>
                  <a:pt x="185" y="584"/>
                </a:cubicBezTo>
                <a:cubicBezTo>
                  <a:pt x="184" y="585"/>
                  <a:pt x="184" y="585"/>
                  <a:pt x="184" y="585"/>
                </a:cubicBezTo>
                <a:cubicBezTo>
                  <a:pt x="211" y="586"/>
                  <a:pt x="242" y="589"/>
                  <a:pt x="272" y="586"/>
                </a:cubicBezTo>
                <a:cubicBezTo>
                  <a:pt x="274" y="584"/>
                  <a:pt x="274" y="584"/>
                  <a:pt x="274" y="584"/>
                </a:cubicBezTo>
                <a:cubicBezTo>
                  <a:pt x="281" y="588"/>
                  <a:pt x="283" y="580"/>
                  <a:pt x="288" y="578"/>
                </a:cubicBezTo>
                <a:cubicBezTo>
                  <a:pt x="287" y="577"/>
                  <a:pt x="287" y="577"/>
                  <a:pt x="287" y="577"/>
                </a:cubicBezTo>
                <a:cubicBezTo>
                  <a:pt x="293" y="572"/>
                  <a:pt x="299" y="572"/>
                  <a:pt x="305" y="572"/>
                </a:cubicBezTo>
                <a:cubicBezTo>
                  <a:pt x="306" y="569"/>
                  <a:pt x="310" y="570"/>
                  <a:pt x="311" y="567"/>
                </a:cubicBezTo>
                <a:cubicBezTo>
                  <a:pt x="316" y="568"/>
                  <a:pt x="321" y="562"/>
                  <a:pt x="325" y="566"/>
                </a:cubicBezTo>
                <a:cubicBezTo>
                  <a:pt x="318" y="571"/>
                  <a:pt x="318" y="571"/>
                  <a:pt x="318" y="571"/>
                </a:cubicBezTo>
                <a:cubicBezTo>
                  <a:pt x="328" y="567"/>
                  <a:pt x="328" y="567"/>
                  <a:pt x="328" y="567"/>
                </a:cubicBezTo>
                <a:cubicBezTo>
                  <a:pt x="327" y="565"/>
                  <a:pt x="327" y="565"/>
                  <a:pt x="327" y="565"/>
                </a:cubicBezTo>
                <a:cubicBezTo>
                  <a:pt x="331" y="565"/>
                  <a:pt x="333" y="557"/>
                  <a:pt x="338" y="561"/>
                </a:cubicBezTo>
                <a:cubicBezTo>
                  <a:pt x="338" y="563"/>
                  <a:pt x="336" y="564"/>
                  <a:pt x="335" y="565"/>
                </a:cubicBezTo>
                <a:cubicBezTo>
                  <a:pt x="337" y="567"/>
                  <a:pt x="337" y="567"/>
                  <a:pt x="337" y="567"/>
                </a:cubicBezTo>
                <a:cubicBezTo>
                  <a:pt x="346" y="564"/>
                  <a:pt x="349" y="560"/>
                  <a:pt x="358" y="557"/>
                </a:cubicBezTo>
                <a:cubicBezTo>
                  <a:pt x="358" y="556"/>
                  <a:pt x="358" y="555"/>
                  <a:pt x="357" y="554"/>
                </a:cubicBezTo>
                <a:cubicBezTo>
                  <a:pt x="360" y="553"/>
                  <a:pt x="361" y="555"/>
                  <a:pt x="364" y="554"/>
                </a:cubicBezTo>
                <a:cubicBezTo>
                  <a:pt x="369" y="548"/>
                  <a:pt x="377" y="546"/>
                  <a:pt x="383" y="543"/>
                </a:cubicBezTo>
                <a:cubicBezTo>
                  <a:pt x="387" y="540"/>
                  <a:pt x="388" y="532"/>
                  <a:pt x="393" y="535"/>
                </a:cubicBezTo>
                <a:cubicBezTo>
                  <a:pt x="419" y="517"/>
                  <a:pt x="441" y="496"/>
                  <a:pt x="463" y="475"/>
                </a:cubicBezTo>
                <a:cubicBezTo>
                  <a:pt x="469" y="465"/>
                  <a:pt x="476" y="458"/>
                  <a:pt x="484" y="451"/>
                </a:cubicBezTo>
                <a:cubicBezTo>
                  <a:pt x="479" y="440"/>
                  <a:pt x="494" y="441"/>
                  <a:pt x="493" y="430"/>
                </a:cubicBezTo>
                <a:cubicBezTo>
                  <a:pt x="494" y="430"/>
                  <a:pt x="495" y="431"/>
                  <a:pt x="497" y="431"/>
                </a:cubicBezTo>
                <a:cubicBezTo>
                  <a:pt x="500" y="420"/>
                  <a:pt x="507" y="413"/>
                  <a:pt x="510" y="401"/>
                </a:cubicBezTo>
                <a:cubicBezTo>
                  <a:pt x="516" y="400"/>
                  <a:pt x="516" y="391"/>
                  <a:pt x="520" y="386"/>
                </a:cubicBezTo>
                <a:cubicBezTo>
                  <a:pt x="523" y="380"/>
                  <a:pt x="522" y="371"/>
                  <a:pt x="529" y="367"/>
                </a:cubicBezTo>
                <a:close/>
                <a:moveTo>
                  <a:pt x="34" y="212"/>
                </a:moveTo>
                <a:cubicBezTo>
                  <a:pt x="36" y="218"/>
                  <a:pt x="29" y="219"/>
                  <a:pt x="30" y="224"/>
                </a:cubicBezTo>
                <a:cubicBezTo>
                  <a:pt x="29" y="222"/>
                  <a:pt x="28" y="219"/>
                  <a:pt x="32" y="217"/>
                </a:cubicBezTo>
                <a:cubicBezTo>
                  <a:pt x="31" y="209"/>
                  <a:pt x="37" y="203"/>
                  <a:pt x="38" y="196"/>
                </a:cubicBezTo>
                <a:cubicBezTo>
                  <a:pt x="43" y="187"/>
                  <a:pt x="46" y="177"/>
                  <a:pt x="52" y="168"/>
                </a:cubicBezTo>
                <a:cubicBezTo>
                  <a:pt x="48" y="183"/>
                  <a:pt x="39" y="198"/>
                  <a:pt x="34" y="212"/>
                </a:cubicBezTo>
                <a:close/>
                <a:moveTo>
                  <a:pt x="109" y="480"/>
                </a:moveTo>
                <a:cubicBezTo>
                  <a:pt x="109" y="478"/>
                  <a:pt x="109" y="478"/>
                  <a:pt x="109" y="478"/>
                </a:cubicBezTo>
                <a:cubicBezTo>
                  <a:pt x="110" y="483"/>
                  <a:pt x="116" y="479"/>
                  <a:pt x="116" y="484"/>
                </a:cubicBezTo>
                <a:cubicBezTo>
                  <a:pt x="113" y="486"/>
                  <a:pt x="111" y="481"/>
                  <a:pt x="109" y="480"/>
                </a:cubicBezTo>
                <a:close/>
                <a:moveTo>
                  <a:pt x="143" y="132"/>
                </a:moveTo>
                <a:cubicBezTo>
                  <a:pt x="133" y="138"/>
                  <a:pt x="133" y="138"/>
                  <a:pt x="133" y="138"/>
                </a:cubicBezTo>
                <a:cubicBezTo>
                  <a:pt x="132" y="128"/>
                  <a:pt x="141" y="134"/>
                  <a:pt x="141" y="127"/>
                </a:cubicBezTo>
                <a:cubicBezTo>
                  <a:pt x="139" y="127"/>
                  <a:pt x="139" y="127"/>
                  <a:pt x="139" y="127"/>
                </a:cubicBezTo>
                <a:cubicBezTo>
                  <a:pt x="150" y="120"/>
                  <a:pt x="160" y="112"/>
                  <a:pt x="172" y="110"/>
                </a:cubicBezTo>
                <a:cubicBezTo>
                  <a:pt x="163" y="117"/>
                  <a:pt x="150" y="125"/>
                  <a:pt x="143" y="132"/>
                </a:cubicBezTo>
                <a:close/>
                <a:moveTo>
                  <a:pt x="442" y="424"/>
                </a:moveTo>
                <a:cubicBezTo>
                  <a:pt x="442" y="432"/>
                  <a:pt x="434" y="433"/>
                  <a:pt x="434" y="438"/>
                </a:cubicBezTo>
                <a:cubicBezTo>
                  <a:pt x="430" y="442"/>
                  <a:pt x="428" y="446"/>
                  <a:pt x="424" y="448"/>
                </a:cubicBezTo>
                <a:cubicBezTo>
                  <a:pt x="422" y="447"/>
                  <a:pt x="422" y="447"/>
                  <a:pt x="422" y="447"/>
                </a:cubicBezTo>
                <a:cubicBezTo>
                  <a:pt x="417" y="451"/>
                  <a:pt x="417" y="451"/>
                  <a:pt x="417" y="451"/>
                </a:cubicBezTo>
                <a:cubicBezTo>
                  <a:pt x="421" y="444"/>
                  <a:pt x="412" y="443"/>
                  <a:pt x="415" y="436"/>
                </a:cubicBezTo>
                <a:cubicBezTo>
                  <a:pt x="421" y="433"/>
                  <a:pt x="427" y="431"/>
                  <a:pt x="430" y="424"/>
                </a:cubicBezTo>
                <a:cubicBezTo>
                  <a:pt x="437" y="424"/>
                  <a:pt x="436" y="417"/>
                  <a:pt x="442" y="417"/>
                </a:cubicBezTo>
                <a:cubicBezTo>
                  <a:pt x="445" y="414"/>
                  <a:pt x="445" y="414"/>
                  <a:pt x="445" y="414"/>
                </a:cubicBezTo>
                <a:cubicBezTo>
                  <a:pt x="441" y="412"/>
                  <a:pt x="441" y="412"/>
                  <a:pt x="441" y="412"/>
                </a:cubicBezTo>
                <a:cubicBezTo>
                  <a:pt x="445" y="412"/>
                  <a:pt x="444" y="404"/>
                  <a:pt x="448" y="409"/>
                </a:cubicBezTo>
                <a:cubicBezTo>
                  <a:pt x="451" y="404"/>
                  <a:pt x="451" y="404"/>
                  <a:pt x="451" y="404"/>
                </a:cubicBezTo>
                <a:cubicBezTo>
                  <a:pt x="453" y="407"/>
                  <a:pt x="453" y="407"/>
                  <a:pt x="453" y="407"/>
                </a:cubicBezTo>
                <a:cubicBezTo>
                  <a:pt x="454" y="406"/>
                  <a:pt x="454" y="406"/>
                  <a:pt x="454" y="406"/>
                </a:cubicBezTo>
                <a:cubicBezTo>
                  <a:pt x="450" y="411"/>
                  <a:pt x="448" y="420"/>
                  <a:pt x="442" y="42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 name="11"/>
          <p:cNvSpPr/>
          <p:nvPr/>
        </p:nvSpPr>
        <p:spPr>
          <a:xfrm>
            <a:off x="369105" y="347628"/>
            <a:ext cx="678180" cy="645160"/>
          </a:xfrm>
          <a:prstGeom prst="rect">
            <a:avLst/>
          </a:prstGeom>
          <a:noFill/>
        </p:spPr>
        <p:txBody>
          <a:bodyPr wrap="none">
            <a:spAutoFit/>
          </a:bodyPr>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dirty="0">
                <a:ln>
                  <a:noFill/>
                </a:ln>
                <a:solidFill>
                  <a:prstClr val="white"/>
                </a:solidFill>
                <a:effectLst/>
                <a:uLnTx/>
                <a:uFillTx/>
                <a:latin typeface="华文行楷" panose="02010800040101010101" pitchFamily="2" charset="-122"/>
                <a:ea typeface="华文行楷" panose="02010800040101010101" pitchFamily="2" charset="-122"/>
              </a:rPr>
              <a:t>二</a:t>
            </a:r>
            <a:endParaRPr kumimoji="0" lang="zh-CN" altLang="en-US" sz="3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endParaRPr>
          </a:p>
        </p:txBody>
      </p:sp>
      <p:pic>
        <p:nvPicPr>
          <p:cNvPr id="24" name="图片 23" descr="微信图片_20200923092752"/>
          <p:cNvPicPr>
            <a:picLocks noChangeAspect="1"/>
          </p:cNvPicPr>
          <p:nvPr/>
        </p:nvPicPr>
        <p:blipFill>
          <a:blip r:embed="rId1"/>
          <a:stretch>
            <a:fillRect/>
          </a:stretch>
        </p:blipFill>
        <p:spPr>
          <a:xfrm>
            <a:off x="368935" y="992505"/>
            <a:ext cx="5288915" cy="5565140"/>
          </a:xfrm>
          <a:prstGeom prst="rect">
            <a:avLst/>
          </a:prstGeom>
        </p:spPr>
      </p:pic>
      <p:sp>
        <p:nvSpPr>
          <p:cNvPr id="3" name="文本框 2"/>
          <p:cNvSpPr txBox="1"/>
          <p:nvPr/>
        </p:nvSpPr>
        <p:spPr>
          <a:xfrm>
            <a:off x="5798185" y="1210945"/>
            <a:ext cx="5008245" cy="1014730"/>
          </a:xfrm>
          <a:prstGeom prst="rect">
            <a:avLst/>
          </a:prstGeom>
          <a:noFill/>
        </p:spPr>
        <p:txBody>
          <a:bodyPr wrap="square" rtlCol="0" anchor="t">
            <a:spAutoFit/>
          </a:bodyPr>
          <a:p>
            <a:pPr indent="0" algn="l">
              <a:lnSpc>
                <a:spcPts val="3600"/>
              </a:lnSpc>
              <a:buFont typeface="+mj-ea"/>
              <a:buNone/>
            </a:pPr>
            <a:r>
              <a:rPr lang="en-US" altLang="zh-CN" sz="2800" b="1">
                <a:solidFill>
                  <a:schemeClr val="tx1"/>
                </a:solidFill>
                <a:latin typeface="Times New Roman" panose="02020603050405020304" charset="0"/>
                <a:cs typeface="Times New Roman" panose="02020603050405020304" charset="0"/>
                <a:sym typeface="+mn-ea"/>
              </a:rPr>
              <a:t>What’s the genre of the text?</a:t>
            </a:r>
            <a:endParaRPr lang="en-US" altLang="zh-CN" sz="2800" b="1">
              <a:solidFill>
                <a:schemeClr val="tx1"/>
              </a:solidFill>
              <a:latin typeface="Times New Roman" panose="02020603050405020304" charset="0"/>
              <a:cs typeface="Times New Roman" panose="02020603050405020304" charset="0"/>
              <a:sym typeface="+mn-ea"/>
            </a:endParaRPr>
          </a:p>
          <a:p>
            <a:pPr indent="0" algn="l">
              <a:lnSpc>
                <a:spcPts val="3600"/>
              </a:lnSpc>
              <a:buFont typeface="+mj-ea"/>
              <a:buNone/>
            </a:pPr>
            <a:endParaRPr lang="en-US" altLang="zh-CN" sz="2800" b="1">
              <a:solidFill>
                <a:schemeClr val="tx1"/>
              </a:solidFill>
              <a:latin typeface="Times New Roman" panose="02020603050405020304" charset="0"/>
              <a:cs typeface="Times New Roman" panose="02020603050405020304" charset="0"/>
              <a:sym typeface="+mn-ea"/>
            </a:endParaRPr>
          </a:p>
        </p:txBody>
      </p:sp>
      <p:sp>
        <p:nvSpPr>
          <p:cNvPr id="6" name="椭圆 5"/>
          <p:cNvSpPr/>
          <p:nvPr/>
        </p:nvSpPr>
        <p:spPr>
          <a:xfrm>
            <a:off x="2306320" y="939800"/>
            <a:ext cx="1388745" cy="406400"/>
          </a:xfrm>
          <a:prstGeom prst="ellipse">
            <a:avLst/>
          </a:prstGeom>
          <a:noFill/>
          <a:ln w="412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文本框 3"/>
          <p:cNvSpPr txBox="1"/>
          <p:nvPr/>
        </p:nvSpPr>
        <p:spPr>
          <a:xfrm>
            <a:off x="5925185" y="2125345"/>
            <a:ext cx="5008245" cy="1014730"/>
          </a:xfrm>
          <a:prstGeom prst="rect">
            <a:avLst/>
          </a:prstGeom>
          <a:noFill/>
        </p:spPr>
        <p:txBody>
          <a:bodyPr wrap="square" rtlCol="0" anchor="t">
            <a:spAutoFit/>
          </a:bodyPr>
          <a:p>
            <a:pPr indent="0" algn="l">
              <a:lnSpc>
                <a:spcPts val="3600"/>
              </a:lnSpc>
              <a:buFont typeface="+mj-ea"/>
              <a:buNone/>
            </a:pPr>
            <a:r>
              <a:rPr lang="en-US" altLang="zh-CN" sz="2800" b="1">
                <a:solidFill>
                  <a:schemeClr val="tx1"/>
                </a:solidFill>
                <a:latin typeface="Times New Roman" panose="02020603050405020304" charset="0"/>
                <a:cs typeface="Times New Roman" panose="02020603050405020304" charset="0"/>
                <a:sym typeface="+mn-ea"/>
              </a:rPr>
              <a:t>News report.</a:t>
            </a:r>
            <a:endParaRPr lang="en-US" altLang="zh-CN" sz="2800" b="1">
              <a:solidFill>
                <a:schemeClr val="tx1"/>
              </a:solidFill>
              <a:latin typeface="Times New Roman" panose="02020603050405020304" charset="0"/>
              <a:cs typeface="Times New Roman" panose="02020603050405020304" charset="0"/>
              <a:sym typeface="+mn-ea"/>
            </a:endParaRPr>
          </a:p>
          <a:p>
            <a:pPr indent="0" algn="l">
              <a:lnSpc>
                <a:spcPts val="3600"/>
              </a:lnSpc>
              <a:buFont typeface="+mj-ea"/>
              <a:buNone/>
            </a:pPr>
            <a:endParaRPr lang="en-US" altLang="zh-CN" sz="2800" b="1">
              <a:solidFill>
                <a:schemeClr val="tx1"/>
              </a:solidFill>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4" grpId="0"/>
      <p:bldP spid="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90805" y="-105410"/>
            <a:ext cx="6793230" cy="6757035"/>
          </a:xfrm>
          <a:prstGeom prst="rect">
            <a:avLst/>
          </a:prstGeom>
        </p:spPr>
      </p:pic>
      <p:pic>
        <p:nvPicPr>
          <p:cNvPr id="6" name="图片 5"/>
          <p:cNvPicPr>
            <a:picLocks noChangeAspect="1"/>
          </p:cNvPicPr>
          <p:nvPr/>
        </p:nvPicPr>
        <p:blipFill>
          <a:blip r:embed="rId3"/>
          <a:stretch>
            <a:fillRect/>
          </a:stretch>
        </p:blipFill>
        <p:spPr>
          <a:xfrm>
            <a:off x="7329170" y="0"/>
            <a:ext cx="4671060" cy="6756400"/>
          </a:xfrm>
          <a:prstGeom prst="rect">
            <a:avLst/>
          </a:prstGeom>
        </p:spPr>
      </p:pic>
      <p:sp>
        <p:nvSpPr>
          <p:cNvPr id="12" name="Line 13"/>
          <p:cNvSpPr>
            <a:spLocks noChangeShapeType="1"/>
          </p:cNvSpPr>
          <p:nvPr/>
        </p:nvSpPr>
        <p:spPr bwMode="auto">
          <a:xfrm flipH="1">
            <a:off x="4114165" y="3237230"/>
            <a:ext cx="3230245" cy="2423795"/>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lstStyle/>
          <a:p>
            <a:pPr defTabSz="685800"/>
            <a:endParaRPr lang="zh-CN" altLang="en-US" sz="1800" dirty="0">
              <a:solidFill>
                <a:prstClr val="black">
                  <a:lumMod val="65000"/>
                  <a:lumOff val="35000"/>
                </a:prstClr>
              </a:solidFill>
              <a:latin typeface="【嵐】芊柔体"/>
              <a:cs typeface="+mn-ea"/>
              <a:sym typeface="+mn-lt"/>
            </a:endParaRPr>
          </a:p>
        </p:txBody>
      </p:sp>
      <p:sp>
        <p:nvSpPr>
          <p:cNvPr id="13" name="Line 13"/>
          <p:cNvSpPr>
            <a:spLocks noChangeShapeType="1"/>
          </p:cNvSpPr>
          <p:nvPr/>
        </p:nvSpPr>
        <p:spPr bwMode="auto">
          <a:xfrm flipH="1" flipV="1">
            <a:off x="5029835" y="1151890"/>
            <a:ext cx="2387600" cy="3820160"/>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lstStyle/>
          <a:p>
            <a:pPr defTabSz="685800"/>
            <a:endParaRPr lang="zh-CN" altLang="en-US" sz="1800" dirty="0">
              <a:solidFill>
                <a:prstClr val="black">
                  <a:lumMod val="65000"/>
                  <a:lumOff val="35000"/>
                </a:prstClr>
              </a:solidFill>
              <a:latin typeface="【嵐】芊柔体"/>
              <a:cs typeface="+mn-ea"/>
              <a:sym typeface="+mn-lt"/>
            </a:endParaRPr>
          </a:p>
        </p:txBody>
      </p:sp>
      <p:sp>
        <p:nvSpPr>
          <p:cNvPr id="14" name="Line 13"/>
          <p:cNvSpPr>
            <a:spLocks noChangeShapeType="1"/>
          </p:cNvSpPr>
          <p:nvPr/>
        </p:nvSpPr>
        <p:spPr bwMode="auto">
          <a:xfrm flipH="1">
            <a:off x="4389755" y="2216785"/>
            <a:ext cx="3028315" cy="197485"/>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lstStyle/>
          <a:p>
            <a:pPr defTabSz="685800"/>
            <a:endParaRPr lang="zh-CN" altLang="en-US" sz="1800" dirty="0">
              <a:solidFill>
                <a:prstClr val="black">
                  <a:lumMod val="65000"/>
                  <a:lumOff val="35000"/>
                </a:prstClr>
              </a:solidFill>
              <a:latin typeface="【嵐】芊柔体"/>
              <a:cs typeface="+mn-ea"/>
              <a:sym typeface="+mn-lt"/>
            </a:endParaRPr>
          </a:p>
        </p:txBody>
      </p:sp>
      <p:sp>
        <p:nvSpPr>
          <p:cNvPr id="7" name="任意多边形 6"/>
          <p:cNvSpPr/>
          <p:nvPr/>
        </p:nvSpPr>
        <p:spPr>
          <a:xfrm>
            <a:off x="649605" y="191135"/>
            <a:ext cx="4380230" cy="960755"/>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zh-CN" sz="3400" b="1" kern="1200" dirty="0">
                <a:solidFill>
                  <a:srgbClr val="FFFF00"/>
                </a:solidFill>
                <a:latin typeface="Arial" panose="020B0604020202020204" pitchFamily="34" charset="0"/>
                <a:cs typeface="Arial" panose="020B0604020202020204" pitchFamily="34" charset="0"/>
              </a:rPr>
              <a:t>Lead in</a:t>
            </a:r>
            <a:r>
              <a:rPr lang="en-US" altLang="zh-CN" sz="3400" kern="1200" dirty="0">
                <a:solidFill>
                  <a:srgbClr val="FFFF00"/>
                </a:solidFill>
              </a:rPr>
              <a:t>+ </a:t>
            </a:r>
            <a:r>
              <a:rPr lang="en-US" altLang="zh-CN" sz="3400" b="1" kern="1200" dirty="0">
                <a:solidFill>
                  <a:srgbClr val="FFFF00"/>
                </a:solidFill>
                <a:latin typeface="Arial" panose="020B0604020202020204" pitchFamily="34" charset="0"/>
                <a:cs typeface="Arial" panose="020B0604020202020204" pitchFamily="34" charset="0"/>
              </a:rPr>
              <a:t>Topic/event</a:t>
            </a:r>
            <a:endParaRPr lang="en-US" altLang="zh-CN" sz="3400" b="1" kern="1200" dirty="0">
              <a:solidFill>
                <a:srgbClr val="FFFF00"/>
              </a:solidFill>
              <a:latin typeface="Arial" panose="020B0604020202020204" pitchFamily="34" charset="0"/>
              <a:cs typeface="Arial" panose="020B0604020202020204" pitchFamily="34" charset="0"/>
            </a:endParaRPr>
          </a:p>
        </p:txBody>
      </p:sp>
      <p:sp>
        <p:nvSpPr>
          <p:cNvPr id="8" name="任意多边形 7"/>
          <p:cNvSpPr/>
          <p:nvPr/>
        </p:nvSpPr>
        <p:spPr>
          <a:xfrm>
            <a:off x="1147445" y="1969770"/>
            <a:ext cx="3242310" cy="749935"/>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zh-CN" sz="2800" b="1" kern="1200" dirty="0">
                <a:solidFill>
                  <a:srgbClr val="FFFF00"/>
                </a:solidFill>
                <a:latin typeface="Arial" panose="020B0604020202020204" pitchFamily="34" charset="0"/>
                <a:cs typeface="Arial" panose="020B0604020202020204" pitchFamily="34" charset="0"/>
              </a:rPr>
              <a:t>Background</a:t>
            </a:r>
            <a:endParaRPr lang="en-US" altLang="zh-CN" sz="2800" b="1" kern="1200" dirty="0">
              <a:solidFill>
                <a:srgbClr val="FFFF00"/>
              </a:solidFill>
              <a:latin typeface="Arial" panose="020B0604020202020204" pitchFamily="34" charset="0"/>
              <a:cs typeface="Arial" panose="020B0604020202020204" pitchFamily="34" charset="0"/>
            </a:endParaRPr>
          </a:p>
        </p:txBody>
      </p:sp>
      <p:sp>
        <p:nvSpPr>
          <p:cNvPr id="9" name="任意多边形 8"/>
          <p:cNvSpPr/>
          <p:nvPr/>
        </p:nvSpPr>
        <p:spPr>
          <a:xfrm>
            <a:off x="1147445" y="3385820"/>
            <a:ext cx="3214370" cy="648335"/>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en-US" sz="2800" b="1" kern="1200" dirty="0">
                <a:solidFill>
                  <a:srgbClr val="FFFF00"/>
                </a:solidFill>
                <a:latin typeface="Arial" panose="020B0604020202020204" pitchFamily="34" charset="0"/>
                <a:cs typeface="Arial" panose="020B0604020202020204" pitchFamily="34" charset="0"/>
              </a:rPr>
              <a:t>Implementation</a:t>
            </a:r>
            <a:endParaRPr lang="en-US" altLang="en-US" sz="2800" b="1" kern="1200" dirty="0">
              <a:solidFill>
                <a:srgbClr val="FFFF00"/>
              </a:solidFill>
              <a:latin typeface="Arial" panose="020B0604020202020204" pitchFamily="34" charset="0"/>
              <a:cs typeface="Arial" panose="020B0604020202020204" pitchFamily="34" charset="0"/>
            </a:endParaRPr>
          </a:p>
        </p:txBody>
      </p:sp>
      <p:sp>
        <p:nvSpPr>
          <p:cNvPr id="15" name="任意多边形 14"/>
          <p:cNvSpPr/>
          <p:nvPr/>
        </p:nvSpPr>
        <p:spPr>
          <a:xfrm>
            <a:off x="1099820" y="4355465"/>
            <a:ext cx="3337560" cy="638810"/>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zh-CN" sz="2800" b="1" kern="1200" dirty="0">
                <a:solidFill>
                  <a:srgbClr val="FFFF00"/>
                </a:solidFill>
                <a:latin typeface="Arial" panose="020B0604020202020204" pitchFamily="34" charset="0"/>
                <a:cs typeface="Arial" panose="020B0604020202020204" pitchFamily="34" charset="0"/>
              </a:rPr>
              <a:t>Evaluation</a:t>
            </a:r>
            <a:endParaRPr lang="en-US" altLang="zh-CN" sz="2800" b="1" kern="1200" dirty="0">
              <a:solidFill>
                <a:srgbClr val="FFFF00"/>
              </a:solidFill>
              <a:latin typeface="Arial" panose="020B0604020202020204" pitchFamily="34" charset="0"/>
              <a:cs typeface="Arial" panose="020B0604020202020204" pitchFamily="34" charset="0"/>
            </a:endParaRPr>
          </a:p>
        </p:txBody>
      </p:sp>
      <p:sp>
        <p:nvSpPr>
          <p:cNvPr id="16" name="任意多边形 15"/>
          <p:cNvSpPr/>
          <p:nvPr/>
        </p:nvSpPr>
        <p:spPr>
          <a:xfrm>
            <a:off x="1061624" y="5520996"/>
            <a:ext cx="2947704" cy="723961"/>
          </a:xfrm>
          <a:custGeom>
            <a:avLst/>
            <a:gdLst>
              <a:gd name="connsiteX0" fmla="*/ 0 w 3329323"/>
              <a:gd name="connsiteY0" fmla="*/ 0 h 1664661"/>
              <a:gd name="connsiteX1" fmla="*/ 3329323 w 3329323"/>
              <a:gd name="connsiteY1" fmla="*/ 0 h 1664661"/>
              <a:gd name="connsiteX2" fmla="*/ 3329323 w 3329323"/>
              <a:gd name="connsiteY2" fmla="*/ 1664661 h 1664661"/>
              <a:gd name="connsiteX3" fmla="*/ 0 w 3329323"/>
              <a:gd name="connsiteY3" fmla="*/ 1664661 h 1664661"/>
              <a:gd name="connsiteX4" fmla="*/ 0 w 3329323"/>
              <a:gd name="connsiteY4" fmla="*/ 0 h 166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323" h="1664661">
                <a:moveTo>
                  <a:pt x="0" y="0"/>
                </a:moveTo>
                <a:lnTo>
                  <a:pt x="3329323" y="0"/>
                </a:lnTo>
                <a:lnTo>
                  <a:pt x="3329323" y="1664661"/>
                </a:lnTo>
                <a:lnTo>
                  <a:pt x="0" y="16646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altLang="zh-CN" sz="2800" b="1" kern="1200" dirty="0">
                <a:solidFill>
                  <a:srgbClr val="FFFF00"/>
                </a:solidFill>
                <a:latin typeface="Arial" panose="020B0604020202020204" pitchFamily="34" charset="0"/>
                <a:cs typeface="Arial" panose="020B0604020202020204" pitchFamily="34" charset="0"/>
              </a:rPr>
              <a:t>Significance </a:t>
            </a:r>
            <a:endParaRPr lang="en-US" altLang="zh-CN" sz="2800" b="1" kern="1200" dirty="0">
              <a:solidFill>
                <a:srgbClr val="FFFF00"/>
              </a:solidFill>
              <a:latin typeface="Arial" panose="020B0604020202020204" pitchFamily="34" charset="0"/>
              <a:cs typeface="Arial" panose="020B0604020202020204" pitchFamily="34" charset="0"/>
            </a:endParaRPr>
          </a:p>
        </p:txBody>
      </p:sp>
      <p:sp>
        <p:nvSpPr>
          <p:cNvPr id="11" name="Line 13"/>
          <p:cNvSpPr>
            <a:spLocks noChangeShapeType="1"/>
          </p:cNvSpPr>
          <p:nvPr/>
        </p:nvSpPr>
        <p:spPr bwMode="auto">
          <a:xfrm flipH="1" flipV="1">
            <a:off x="4798242" y="886120"/>
            <a:ext cx="2679517" cy="1243670"/>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lstStyle/>
          <a:p>
            <a:pPr defTabSz="685800"/>
            <a:endParaRPr lang="zh-CN" altLang="en-US" sz="1800" dirty="0">
              <a:solidFill>
                <a:prstClr val="black">
                  <a:lumMod val="65000"/>
                  <a:lumOff val="35000"/>
                </a:prstClr>
              </a:solidFill>
              <a:latin typeface="【嵐】芊柔体"/>
              <a:cs typeface="+mn-ea"/>
              <a:sym typeface="+mn-lt"/>
            </a:endParaRPr>
          </a:p>
        </p:txBody>
      </p:sp>
      <p:sp>
        <p:nvSpPr>
          <p:cNvPr id="10" name="Line 13"/>
          <p:cNvSpPr>
            <a:spLocks noChangeShapeType="1"/>
          </p:cNvSpPr>
          <p:nvPr/>
        </p:nvSpPr>
        <p:spPr bwMode="auto">
          <a:xfrm flipH="1">
            <a:off x="4807670" y="594994"/>
            <a:ext cx="2896150" cy="102589"/>
          </a:xfrm>
          <a:prstGeom prst="line">
            <a:avLst/>
          </a:prstGeom>
          <a:ln w="38100">
            <a:gradFill>
              <a:gsLst>
                <a:gs pos="0">
                  <a:srgbClr val="E30000"/>
                </a:gs>
                <a:gs pos="100000">
                  <a:srgbClr val="760303"/>
                </a:gs>
              </a:gsLst>
            </a:gradFill>
            <a:prstDash val="dash"/>
            <a:headEnd type="none" w="med" len="med"/>
            <a:tailEnd type="triangle" w="lg" len="lg"/>
          </a:ln>
          <a:extLst>
            <a:ext uri="{909E8E84-426E-40DD-AFC4-6F175D3DCCD1}">
              <a14:hiddenFill xmlns:a14="http://schemas.microsoft.com/office/drawing/2010/main">
                <a:noFill/>
              </a14:hiddenFill>
            </a:ext>
          </a:extLst>
        </p:spPr>
        <p:style>
          <a:lnRef idx="3">
            <a:schemeClr val="accent5"/>
          </a:lnRef>
          <a:fillRef idx="0">
            <a:schemeClr val="accent5"/>
          </a:fillRef>
          <a:effectRef idx="2">
            <a:schemeClr val="accent5"/>
          </a:effectRef>
          <a:fontRef idx="minor">
            <a:schemeClr val="tx1"/>
          </a:fontRef>
        </p:style>
        <p:txBody>
          <a:bodyPr vert="horz" wrap="square" lIns="91456" tIns="45728" rIns="91456" bIns="45728" numCol="1" anchor="t" anchorCtr="0" compatLnSpc="1"/>
          <a:lstStyle/>
          <a:p>
            <a:pPr defTabSz="685800"/>
            <a:endParaRPr lang="zh-CN" altLang="en-US" sz="1800" dirty="0">
              <a:solidFill>
                <a:prstClr val="black">
                  <a:lumMod val="65000"/>
                  <a:lumOff val="35000"/>
                </a:prstClr>
              </a:solidFill>
              <a:latin typeface="【嵐】芊柔体"/>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249382" y="212956"/>
            <a:ext cx="11587941" cy="2862322"/>
          </a:xfrm>
          <a:prstGeom prst="rect">
            <a:avLst/>
          </a:prstGeom>
          <a:ln>
            <a:solidFill>
              <a:srgbClr val="002060"/>
            </a:solidFill>
          </a:ln>
        </p:spPr>
        <p:txBody>
          <a:bodyPr wrap="square">
            <a:spAutoFit/>
          </a:bodyPr>
          <a:lstStyle/>
          <a:p>
            <a:pPr>
              <a:lnSpc>
                <a:spcPts val="3600"/>
              </a:lnSpc>
            </a:pPr>
            <a:r>
              <a:rPr lang="zh-CN" altLang="en-US"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rPr>
              <a:t>（</a:t>
            </a:r>
            <a:r>
              <a:rPr lang="en-US" altLang="zh-CN"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rPr>
              <a:t>Para 1)</a:t>
            </a:r>
            <a:r>
              <a:rPr lang="en-US" altLang="zh-CN" sz="2800" b="1" kern="100" dirty="0">
                <a:latin typeface="Times New Roman" panose="02020603050405020304" charset="0"/>
                <a:ea typeface="宋体" panose="02010600030101010101" pitchFamily="2" charset="-122"/>
                <a:cs typeface="Times New Roman" panose="02020603050405020304" charset="0"/>
              </a:rPr>
              <a:t> </a:t>
            </a:r>
            <a:r>
              <a:rPr lang="en-US" altLang="zh-CN" b="1" dirty="0">
                <a:latin typeface="Times New Roman" panose="02020603050405020304" charset="0"/>
                <a:cs typeface="Times New Roman" panose="02020603050405020304" charset="0"/>
              </a:rPr>
              <a:t>From crystal-blue lakes to snow-capped mountains and thousand-year-old trees, Canada’s nature is admired around the world. </a:t>
            </a:r>
            <a:r>
              <a:rPr lang="en-US" altLang="zh-CN" b="1" dirty="0">
                <a:solidFill>
                  <a:srgbClr val="FF0000"/>
                </a:solidFill>
                <a:latin typeface="Times New Roman" panose="02020603050405020304" charset="0"/>
                <a:cs typeface="Times New Roman" panose="02020603050405020304" charset="0"/>
              </a:rPr>
              <a:t>Now it might also be just what the doctor ordered. An ambitious new programme allows doctors to write prescriptions (</a:t>
            </a:r>
            <a:r>
              <a:rPr lang="zh-CN" altLang="zh-CN" b="1" dirty="0">
                <a:solidFill>
                  <a:srgbClr val="FF0000"/>
                </a:solidFill>
                <a:latin typeface="Times New Roman" panose="02020603050405020304" charset="0"/>
                <a:cs typeface="Times New Roman" panose="02020603050405020304" charset="0"/>
              </a:rPr>
              <a:t>处方</a:t>
            </a:r>
            <a:r>
              <a:rPr lang="en-US" altLang="zh-CN" b="1" dirty="0">
                <a:solidFill>
                  <a:srgbClr val="FF0000"/>
                </a:solidFill>
                <a:latin typeface="Times New Roman" panose="02020603050405020304" charset="0"/>
                <a:cs typeface="Times New Roman" panose="02020603050405020304" charset="0"/>
              </a:rPr>
              <a:t>) for free annual </a:t>
            </a:r>
            <a:r>
              <a:rPr lang="en-US" altLang="zh-CN" b="1" dirty="0">
                <a:solidFill>
                  <a:srgbClr val="0000FF"/>
                </a:solidFill>
                <a:latin typeface="Times New Roman" panose="02020603050405020304" charset="0"/>
                <a:cs typeface="Times New Roman" panose="02020603050405020304" charset="0"/>
              </a:rPr>
              <a:t>passes</a:t>
            </a:r>
            <a:r>
              <a:rPr lang="en-US" altLang="zh-CN" b="1" dirty="0">
                <a:solidFill>
                  <a:srgbClr val="FF0000"/>
                </a:solidFill>
                <a:latin typeface="Times New Roman" panose="02020603050405020304" charset="0"/>
                <a:cs typeface="Times New Roman" panose="02020603050405020304" charset="0"/>
              </a:rPr>
              <a:t> to Canada’s national parks, encouraging their patients to improve their health </a:t>
            </a:r>
            <a:r>
              <a:rPr lang="en-US" altLang="zh-CN" b="1" dirty="0">
                <a:latin typeface="Times New Roman" panose="02020603050405020304" charset="0"/>
                <a:cs typeface="Times New Roman" panose="02020603050405020304" charset="0"/>
              </a:rPr>
              <a:t>— both mental and physical — by taking a stroll in nature. </a:t>
            </a:r>
            <a:endParaRPr lang="zh-CN" altLang="zh-CN" b="1" dirty="0">
              <a:latin typeface="Times New Roman" panose="02020603050405020304" charset="0"/>
              <a:cs typeface="Times New Roman" panose="02020603050405020304" charset="0"/>
            </a:endParaRPr>
          </a:p>
        </p:txBody>
      </p:sp>
      <p:sp>
        <p:nvSpPr>
          <p:cNvPr id="5" name="矩形 4"/>
          <p:cNvSpPr/>
          <p:nvPr/>
        </p:nvSpPr>
        <p:spPr>
          <a:xfrm>
            <a:off x="579119" y="3333261"/>
            <a:ext cx="11258204" cy="2763898"/>
          </a:xfrm>
          <a:prstGeom prst="rect">
            <a:avLst/>
          </a:prstGeom>
        </p:spPr>
        <p:txBody>
          <a:bodyPr wrap="square">
            <a:spAutoFit/>
          </a:bodyPr>
          <a:lstStyle/>
          <a:p>
            <a:pPr algn="just">
              <a:lnSpc>
                <a:spcPct val="124000"/>
              </a:lnSpc>
              <a:spcAft>
                <a:spcPts val="0"/>
              </a:spcAft>
            </a:pPr>
            <a:r>
              <a:rPr lang="en-US" altLang="zh-CN" sz="2800" b="1" kern="100" dirty="0">
                <a:latin typeface="Times New Roman" panose="02020603050405020304" charset="0"/>
                <a:ea typeface="宋体" panose="02010600030101010101" pitchFamily="2" charset="-122"/>
                <a:cs typeface="Times New Roman" panose="02020603050405020304" charset="0"/>
              </a:rPr>
              <a:t>28. </a:t>
            </a:r>
            <a:r>
              <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rPr>
              <a:t>Why does the author mention Canada’s nature </a:t>
            </a:r>
            <a:r>
              <a:rPr lang="en-US" altLang="zh-CN" sz="2800" b="1" kern="100" dirty="0">
                <a:latin typeface="Times New Roman" panose="02020603050405020304" charset="0"/>
                <a:ea typeface="宋体" panose="02010600030101010101" pitchFamily="2" charset="-122"/>
                <a:cs typeface="Times New Roman" panose="02020603050405020304" charset="0"/>
              </a:rPr>
              <a:t>in paragraph 1?</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a:p>
            <a:pPr marL="514350" indent="-514350" algn="just">
              <a:lnSpc>
                <a:spcPct val="124000"/>
              </a:lnSpc>
              <a:spcAft>
                <a:spcPts val="0"/>
              </a:spcAft>
              <a:buAutoNum type="alphaUcPeriod"/>
            </a:pPr>
            <a:r>
              <a:rPr lang="en-US" altLang="zh-CN" sz="2800" b="1" kern="100" dirty="0">
                <a:latin typeface="Times New Roman" panose="02020603050405020304" charset="0"/>
                <a:ea typeface="宋体" panose="02010600030101010101" pitchFamily="2" charset="-122"/>
                <a:cs typeface="Times New Roman" panose="02020603050405020304" charset="0"/>
              </a:rPr>
              <a:t>To recommend doctors’ prescriptions.  	 </a:t>
            </a:r>
            <a:endParaRPr lang="en-US" altLang="zh-CN" sz="2800" b="1" kern="100" dirty="0">
              <a:latin typeface="Times New Roman" panose="02020603050405020304" charset="0"/>
              <a:ea typeface="宋体" panose="02010600030101010101" pitchFamily="2" charset="-122"/>
              <a:cs typeface="Times New Roman" panose="02020603050405020304" charset="0"/>
            </a:endParaRPr>
          </a:p>
          <a:p>
            <a:pPr algn="just">
              <a:lnSpc>
                <a:spcPct val="124000"/>
              </a:lnSpc>
              <a:spcAft>
                <a:spcPts val="0"/>
              </a:spcAft>
            </a:pPr>
            <a:r>
              <a:rPr lang="en-US" altLang="zh-CN" sz="2800" b="1" kern="100" dirty="0">
                <a:latin typeface="Times New Roman" panose="02020603050405020304" charset="0"/>
                <a:ea typeface="宋体" panose="02010600030101010101" pitchFamily="2" charset="-122"/>
                <a:cs typeface="Times New Roman" panose="02020603050405020304" charset="0"/>
              </a:rPr>
              <a:t>B. To advertise Canada’s natural scenery.</a:t>
            </a:r>
            <a:endParaRPr lang="en-US" altLang="zh-CN" sz="2800" b="1" kern="100" dirty="0">
              <a:latin typeface="Calibri" panose="020F0502020204030204" charset="0"/>
              <a:ea typeface="宋体" panose="02010600030101010101" pitchFamily="2" charset="-122"/>
              <a:cs typeface="Times New Roman" panose="02020603050405020304" charset="0"/>
            </a:endParaRPr>
          </a:p>
          <a:p>
            <a:pPr algn="just">
              <a:lnSpc>
                <a:spcPct val="124000"/>
              </a:lnSpc>
              <a:spcAft>
                <a:spcPts val="0"/>
              </a:spcAft>
            </a:pPr>
            <a:r>
              <a:rPr lang="en-US" altLang="zh-CN" sz="2800" b="1" kern="100" dirty="0">
                <a:latin typeface="Times New Roman" panose="02020603050405020304" charset="0"/>
                <a:ea typeface="宋体" panose="02010600030101010101" pitchFamily="2" charset="-122"/>
                <a:cs typeface="Times New Roman" panose="02020603050405020304" charset="0"/>
              </a:rPr>
              <a:t>C. To introduce a health initiative program. 	  </a:t>
            </a:r>
            <a:endParaRPr lang="en-US" altLang="zh-CN" sz="2800" b="1" kern="100" dirty="0">
              <a:latin typeface="Times New Roman" panose="02020603050405020304" charset="0"/>
              <a:ea typeface="宋体" panose="02010600030101010101" pitchFamily="2" charset="-122"/>
              <a:cs typeface="Times New Roman" panose="02020603050405020304" charset="0"/>
            </a:endParaRPr>
          </a:p>
          <a:p>
            <a:pPr algn="just">
              <a:lnSpc>
                <a:spcPct val="124000"/>
              </a:lnSpc>
              <a:spcAft>
                <a:spcPts val="0"/>
              </a:spcAft>
            </a:pPr>
            <a:r>
              <a:rPr lang="en-US" altLang="zh-CN" sz="2800" b="1" kern="100" dirty="0">
                <a:latin typeface="Times New Roman" panose="02020603050405020304" charset="0"/>
                <a:ea typeface="宋体" panose="02010600030101010101" pitchFamily="2" charset="-122"/>
                <a:cs typeface="Times New Roman" panose="02020603050405020304" charset="0"/>
              </a:rPr>
              <a:t>D. To demonstrate health benefits of nature. </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p:txBody>
      </p:sp>
      <p:sp>
        <p:nvSpPr>
          <p:cNvPr id="6" name="矩形 5"/>
          <p:cNvSpPr/>
          <p:nvPr/>
        </p:nvSpPr>
        <p:spPr>
          <a:xfrm>
            <a:off x="9019597" y="4151383"/>
            <a:ext cx="2646878" cy="584775"/>
          </a:xfrm>
          <a:prstGeom prst="rect">
            <a:avLst/>
          </a:prstGeom>
          <a:solidFill>
            <a:schemeClr val="accent6"/>
          </a:solidFill>
        </p:spPr>
        <p:txBody>
          <a:bodyPr wrap="none">
            <a:spAutoFit/>
          </a:bodyPr>
          <a:lstStyle/>
          <a:p>
            <a:r>
              <a:rPr lang="zh-CN" altLang="zh-CN" sz="3200" b="1" kern="100" dirty="0">
                <a:latin typeface="微软雅黑" panose="020B0503020204020204" charset="-122"/>
                <a:ea typeface="微软雅黑" panose="020B0503020204020204" charset="-122"/>
                <a:cs typeface="Times New Roman" panose="02020603050405020304" charset="0"/>
              </a:rPr>
              <a:t>考查</a:t>
            </a:r>
            <a:r>
              <a:rPr lang="zh-CN" altLang="en-US" sz="3200" b="1" kern="100" dirty="0">
                <a:latin typeface="微软雅黑" panose="020B0503020204020204" charset="-122"/>
                <a:ea typeface="微软雅黑" panose="020B0503020204020204" charset="-122"/>
                <a:cs typeface="Times New Roman" panose="02020603050405020304" charset="0"/>
              </a:rPr>
              <a:t>写作意图</a:t>
            </a:r>
            <a:endParaRPr lang="zh-CN" altLang="zh-CN" sz="3200" b="1" kern="100" dirty="0">
              <a:latin typeface="微软雅黑" panose="020B0503020204020204" charset="-122"/>
              <a:ea typeface="微软雅黑" panose="020B0503020204020204" charset="-122"/>
              <a:cs typeface="Times New Roman" panose="02020603050405020304" charset="0"/>
            </a:endParaRPr>
          </a:p>
        </p:txBody>
      </p:sp>
      <p:sp>
        <p:nvSpPr>
          <p:cNvPr id="7" name="文本框 6"/>
          <p:cNvSpPr txBox="1"/>
          <p:nvPr/>
        </p:nvSpPr>
        <p:spPr>
          <a:xfrm>
            <a:off x="1067483" y="5031046"/>
            <a:ext cx="6322531" cy="521970"/>
          </a:xfrm>
          <a:prstGeom prst="rect">
            <a:avLst/>
          </a:prstGeom>
          <a:noFill/>
          <a:ln w="571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8" name="直接连接符 7"/>
          <p:cNvSpPr/>
          <p:nvPr/>
        </p:nvSpPr>
        <p:spPr>
          <a:xfrm>
            <a:off x="2202258" y="3015917"/>
            <a:ext cx="1110109" cy="2015129"/>
          </a:xfrm>
          <a:prstGeom prst="line">
            <a:avLst/>
          </a:prstGeom>
          <a:ln w="38100" cap="flat" cmpd="sng">
            <a:solidFill>
              <a:srgbClr val="C00000"/>
            </a:solidFill>
            <a:prstDash val="solid"/>
            <a:round/>
            <a:headEnd type="none" w="med" len="med"/>
            <a:tailEnd type="triangle" w="med" len="med"/>
          </a:ln>
        </p:spPr>
      </p:sp>
      <p:sp>
        <p:nvSpPr>
          <p:cNvPr id="9" name="文本框 8"/>
          <p:cNvSpPr txBox="1"/>
          <p:nvPr/>
        </p:nvSpPr>
        <p:spPr>
          <a:xfrm>
            <a:off x="396276" y="1122147"/>
            <a:ext cx="11369626" cy="1378898"/>
          </a:xfrm>
          <a:prstGeom prst="rect">
            <a:avLst/>
          </a:prstGeom>
          <a:noFill/>
          <a:ln w="5715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1" name="文本框 10"/>
          <p:cNvSpPr txBox="1"/>
          <p:nvPr/>
        </p:nvSpPr>
        <p:spPr>
          <a:xfrm>
            <a:off x="396275" y="2501045"/>
            <a:ext cx="1973701" cy="521970"/>
          </a:xfrm>
          <a:prstGeom prst="rect">
            <a:avLst/>
          </a:prstGeom>
          <a:noFill/>
          <a:ln w="5715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2" name="矩形 1"/>
          <p:cNvSpPr/>
          <p:nvPr/>
        </p:nvSpPr>
        <p:spPr>
          <a:xfrm>
            <a:off x="2475287" y="2909958"/>
            <a:ext cx="2545080" cy="583565"/>
          </a:xfrm>
          <a:prstGeom prst="rect">
            <a:avLst/>
          </a:prstGeom>
          <a:solidFill>
            <a:schemeClr val="accent6"/>
          </a:solidFill>
        </p:spPr>
        <p:txBody>
          <a:bodyPr wrap="none">
            <a:spAutoFit/>
          </a:bodyPr>
          <a:lstStyle/>
          <a:p>
            <a:r>
              <a:rPr lang="en-US" altLang="zh-CN" sz="3200" b="1" kern="100" dirty="0">
                <a:latin typeface="微软雅黑" panose="020B0503020204020204" charset="-122"/>
                <a:ea typeface="微软雅黑" panose="020B0503020204020204" charset="-122"/>
                <a:cs typeface="Times New Roman" panose="02020603050405020304" charset="0"/>
              </a:rPr>
              <a:t>topic/event</a:t>
            </a:r>
            <a:endParaRPr lang="en-US" altLang="zh-CN" sz="3200" b="1" kern="100" dirty="0">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250" fill="hold">
                                          <p:stCondLst>
                                            <p:cond delay="0"/>
                                          </p:stCondLst>
                                        </p:cTn>
                                        <p:tgtEl>
                                          <p:spTgt spid="2"/>
                                        </p:tgtEl>
                                        <p:attrNameLst>
                                          <p:attrName>style.visibility</p:attrName>
                                        </p:attrNameLst>
                                      </p:cBhvr>
                                      <p:to>
                                        <p:strVal val="visible"/>
                                      </p:to>
                                    </p:set>
                                    <p:anim calcmode="lin" valueType="num">
                                      <p:cBhvr additive="base">
                                        <p:cTn id="27" dur="250" fill="hold"/>
                                        <p:tgtEl>
                                          <p:spTgt spid="2"/>
                                        </p:tgtEl>
                                        <p:attrNameLst>
                                          <p:attrName>ppt_x</p:attrName>
                                        </p:attrNameLst>
                                      </p:cBhvr>
                                      <p:tavLst>
                                        <p:tav tm="0">
                                          <p:val>
                                            <p:strVal val="#ppt_x"/>
                                          </p:val>
                                        </p:tav>
                                        <p:tav tm="100000">
                                          <p:val>
                                            <p:strVal val="#ppt_x"/>
                                          </p:val>
                                        </p:tav>
                                      </p:tavLst>
                                    </p:anim>
                                    <p:anim calcmode="lin" valueType="num">
                                      <p:cBhvr additive="base">
                                        <p:cTn id="2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amond(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9" grpId="0" bldLvl="0" animBg="1"/>
      <p:bldP spid="11" grpId="0" bldLvl="0" animBg="1"/>
      <p:bldP spid="2" grpId="0" bldLvl="0" animBg="1"/>
      <p:bldP spid="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1653" y="210351"/>
            <a:ext cx="11698705" cy="4605020"/>
          </a:xfrm>
          <a:prstGeom prst="rect">
            <a:avLst/>
          </a:prstGeom>
          <a:ln>
            <a:solidFill>
              <a:srgbClr val="002060"/>
            </a:solidFill>
          </a:ln>
        </p:spPr>
        <p:txBody>
          <a:bodyPr wrap="square">
            <a:spAutoFit/>
          </a:bodyPr>
          <a:lstStyle/>
          <a:p>
            <a:pPr lvl="0" indent="304800" algn="just" fontAlgn="auto">
              <a:lnSpc>
                <a:spcPts val="3200"/>
              </a:lnSpc>
            </a:pPr>
            <a:r>
              <a:rPr lang="zh-CN" altLang="en-US"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sym typeface="+mn-ea"/>
              </a:rPr>
              <a:t>（</a:t>
            </a:r>
            <a:r>
              <a:rPr lang="en-US" altLang="zh-CN"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sym typeface="+mn-ea"/>
              </a:rPr>
              <a:t>Para 1)</a:t>
            </a:r>
            <a:r>
              <a:rPr lang="en-US" altLang="zh-CN" sz="2800" b="1" kern="100" dirty="0">
                <a:highlight>
                  <a:srgbClr val="FFFF00"/>
                </a:highlight>
                <a:latin typeface="Times New Roman" panose="02020603050405020304" charset="0"/>
                <a:ea typeface="宋体" panose="02010600030101010101" pitchFamily="2" charset="-122"/>
                <a:cs typeface="Times New Roman" panose="02020603050405020304" charset="0"/>
                <a:sym typeface="+mn-ea"/>
              </a:rPr>
              <a:t> </a:t>
            </a:r>
            <a:r>
              <a:rPr lang="en-US" altLang="zh-CN" sz="2800" b="1" dirty="0">
                <a:latin typeface="Times New Roman" panose="02020603050405020304" charset="0"/>
                <a:cs typeface="Times New Roman" panose="02020603050405020304" charset="0"/>
                <a:sym typeface="+mn-ea"/>
              </a:rPr>
              <a:t>From.....</a:t>
            </a:r>
            <a:r>
              <a:rPr lang="en-US" altLang="zh-CN" sz="2800" b="1" dirty="0">
                <a:solidFill>
                  <a:srgbClr val="FF0000"/>
                </a:solidFill>
                <a:latin typeface="Times New Roman" panose="02020603050405020304" charset="0"/>
                <a:cs typeface="Times New Roman" panose="02020603050405020304" charset="0"/>
                <a:sym typeface="+mn-ea"/>
              </a:rPr>
              <a:t>. An ambitious new programme allows doctors to write prescriptions (</a:t>
            </a:r>
            <a:r>
              <a:rPr lang="zh-CN" altLang="zh-CN" sz="2800" b="1" dirty="0">
                <a:solidFill>
                  <a:srgbClr val="FF0000"/>
                </a:solidFill>
                <a:latin typeface="Times New Roman" panose="02020603050405020304" charset="0"/>
                <a:cs typeface="Times New Roman" panose="02020603050405020304" charset="0"/>
                <a:sym typeface="+mn-ea"/>
              </a:rPr>
              <a:t>处方</a:t>
            </a:r>
            <a:r>
              <a:rPr lang="en-US" altLang="zh-CN" sz="2800" b="1" dirty="0">
                <a:solidFill>
                  <a:srgbClr val="FF0000"/>
                </a:solidFill>
                <a:latin typeface="Times New Roman" panose="02020603050405020304" charset="0"/>
                <a:cs typeface="Times New Roman" panose="02020603050405020304" charset="0"/>
                <a:sym typeface="+mn-ea"/>
              </a:rPr>
              <a:t>) for free annual </a:t>
            </a:r>
            <a:r>
              <a:rPr lang="en-US" altLang="zh-CN" sz="2800" b="1" dirty="0">
                <a:solidFill>
                  <a:srgbClr val="0000FF"/>
                </a:solidFill>
                <a:latin typeface="Times New Roman" panose="02020603050405020304" charset="0"/>
                <a:cs typeface="Times New Roman" panose="02020603050405020304" charset="0"/>
                <a:sym typeface="+mn-ea"/>
              </a:rPr>
              <a:t>passes</a:t>
            </a:r>
            <a:r>
              <a:rPr lang="en-US" altLang="zh-CN" sz="2800" b="1" dirty="0">
                <a:solidFill>
                  <a:srgbClr val="FF0000"/>
                </a:solidFill>
                <a:latin typeface="Times New Roman" panose="02020603050405020304" charset="0"/>
                <a:cs typeface="Times New Roman" panose="02020603050405020304" charset="0"/>
                <a:sym typeface="+mn-ea"/>
              </a:rPr>
              <a:t> to Canada’s national parks, encouraging their patients to improve their health </a:t>
            </a:r>
            <a:r>
              <a:rPr lang="en-US" altLang="zh-CN" sz="2800" b="1" dirty="0">
                <a:latin typeface="Times New Roman" panose="02020603050405020304" charset="0"/>
                <a:cs typeface="Times New Roman" panose="02020603050405020304" charset="0"/>
                <a:sym typeface="+mn-ea"/>
              </a:rPr>
              <a:t>— both mental and physical — by taking a stroll in nature. </a:t>
            </a:r>
            <a:endParaRPr lang="zh-CN" altLang="en-US" sz="2800" b="1" kern="100" dirty="0">
              <a:effectLst/>
              <a:latin typeface="Times New Roman" panose="02020603050405020304" charset="0"/>
              <a:ea typeface="宋体" panose="02010600030101010101" pitchFamily="2" charset="-122"/>
              <a:cs typeface="Times New Roman" panose="02020603050405020304" charset="0"/>
              <a:sym typeface="+mn-ea"/>
            </a:endParaRPr>
          </a:p>
          <a:p>
            <a:pPr lvl="0" indent="304800" algn="just" fontAlgn="auto">
              <a:lnSpc>
                <a:spcPts val="3200"/>
              </a:lnSpc>
            </a:pPr>
            <a:r>
              <a:rPr lang="zh-CN" altLang="en-US"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sym typeface="+mn-ea"/>
              </a:rPr>
              <a:t>（</a:t>
            </a:r>
            <a:r>
              <a:rPr lang="en-US" altLang="zh-CN"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sym typeface="+mn-ea"/>
              </a:rPr>
              <a:t>Para 2)</a:t>
            </a:r>
            <a:r>
              <a:rPr lang="en-US" altLang="zh-CN" sz="2800" b="1" kern="100" dirty="0">
                <a:latin typeface="Times New Roman" panose="02020603050405020304" charset="0"/>
                <a:ea typeface="宋体" panose="02010600030101010101" pitchFamily="2" charset="-122"/>
                <a:cs typeface="Times New Roman" panose="02020603050405020304" charset="0"/>
                <a:sym typeface="+mn-ea"/>
              </a:rPr>
              <a:t> </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The prescriptions are provided by ...... PaRX, a health initiative (</a:t>
            </a:r>
            <a:r>
              <a:rPr lang="zh-CN"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倡议</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launched in 2019 by the British Columbia Parks Foundation, </a:t>
            </a:r>
            <a:r>
              <a:rPr lang="en-US" altLang="zh-CN" sz="2800" b="1" kern="100" dirty="0">
                <a:solidFill>
                  <a:srgbClr val="0000FF"/>
                </a:solidFill>
                <a:latin typeface="Times New Roman" panose="02020603050405020304" charset="0"/>
                <a:ea typeface="宋体" panose="02010600030101010101" pitchFamily="2" charset="-122"/>
                <a:cs typeface="Times New Roman" panose="02020603050405020304" charset="0"/>
              </a:rPr>
              <a:t>note</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s on its website that </a:t>
            </a:r>
            <a:r>
              <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rPr>
              <a:t>spending time in nature can lead to longer lives, increased energy, reduced stress and anxiety, improved heart health, less pain and better mood. Vitamin D from the sun’s rays has proven health benefits</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r>
              <a:rPr lang="en-US" altLang="zh-CN" sz="2800" b="1" kern="100" dirty="0">
                <a:latin typeface="Times New Roman" panose="02020603050405020304" charset="0"/>
                <a:ea typeface="宋体" panose="02010600030101010101" pitchFamily="2" charset="-122"/>
                <a:cs typeface="Times New Roman" panose="02020603050405020304" charset="0"/>
              </a:rPr>
              <a:t>The organization also hopes that the prescriptions will boost investment in conservation in Canada</a:t>
            </a:r>
            <a:r>
              <a:rPr lang="en-US" altLang="zh-CN" sz="2800" b="1" kern="100" dirty="0">
                <a:solidFill>
                  <a:prstClr val="black"/>
                </a:solidFill>
                <a:latin typeface="Times New Roman" panose="02020603050405020304" charset="0"/>
                <a:ea typeface="宋体" panose="02010600030101010101" pitchFamily="2" charset="-122"/>
                <a:cs typeface="Times New Roman" panose="02020603050405020304" charset="0"/>
              </a:rPr>
              <a:t>. </a:t>
            </a:r>
            <a:endParaRPr lang="zh-CN" altLang="zh-CN" sz="2800" b="1" kern="100" dirty="0">
              <a:solidFill>
                <a:prstClr val="black"/>
              </a:solidFill>
              <a:latin typeface="Calibri" panose="020F0502020204030204" charset="0"/>
              <a:ea typeface="宋体" panose="02010600030101010101" pitchFamily="2" charset="-122"/>
              <a:cs typeface="Times New Roman" panose="02020603050405020304" charset="0"/>
            </a:endParaRPr>
          </a:p>
        </p:txBody>
      </p:sp>
      <p:sp>
        <p:nvSpPr>
          <p:cNvPr id="5" name="矩形 4"/>
          <p:cNvSpPr/>
          <p:nvPr/>
        </p:nvSpPr>
        <p:spPr>
          <a:xfrm>
            <a:off x="247290" y="4968439"/>
            <a:ext cx="11698705" cy="1487170"/>
          </a:xfrm>
          <a:prstGeom prst="rect">
            <a:avLst/>
          </a:prstGeom>
          <a:ln>
            <a:solidFill>
              <a:srgbClr val="FF0000"/>
            </a:solidFill>
          </a:ln>
        </p:spPr>
        <p:txBody>
          <a:bodyPr wrap="square">
            <a:spAutoFit/>
          </a:bodyPr>
          <a:lstStyle/>
          <a:p>
            <a:pPr algn="just">
              <a:lnSpc>
                <a:spcPct val="124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29. What makes the prescriptions significant? </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a:p>
            <a:pPr indent="304800" algn="just" fontAlgn="auto">
              <a:lnSpc>
                <a:spcPct val="100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A. A </a:t>
            </a:r>
            <a:r>
              <a:rPr lang="en-US" altLang="zh-CN" sz="2800" b="1" kern="100" dirty="0">
                <a:solidFill>
                  <a:srgbClr val="0000FF"/>
                </a:solidFill>
                <a:effectLst/>
                <a:latin typeface="Times New Roman" panose="02020603050405020304" charset="0"/>
                <a:ea typeface="宋体" panose="02010600030101010101" pitchFamily="2" charset="-122"/>
                <a:cs typeface="Times New Roman" panose="02020603050405020304" charset="0"/>
              </a:rPr>
              <a:t>boom</a:t>
            </a:r>
            <a:r>
              <a:rPr lang="en-US" altLang="zh-CN" sz="2800" b="1" kern="100" dirty="0">
                <a:effectLst/>
                <a:latin typeface="Times New Roman" panose="02020603050405020304" charset="0"/>
                <a:ea typeface="宋体" panose="02010600030101010101" pitchFamily="2" charset="-122"/>
                <a:cs typeface="Times New Roman" panose="02020603050405020304" charset="0"/>
              </a:rPr>
              <a:t> in park visiting.           	            B.  A rise in economy.</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a:p>
            <a:pPr indent="304800" algn="just" fontAlgn="auto">
              <a:lnSpc>
                <a:spcPct val="100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C. Investment in conservation.         	  D. Improvement in health. </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p:txBody>
      </p:sp>
      <p:sp>
        <p:nvSpPr>
          <p:cNvPr id="6" name="文本框 5"/>
          <p:cNvSpPr txBox="1"/>
          <p:nvPr/>
        </p:nvSpPr>
        <p:spPr>
          <a:xfrm>
            <a:off x="6807200" y="5960745"/>
            <a:ext cx="4451985" cy="521970"/>
          </a:xfrm>
          <a:prstGeom prst="rect">
            <a:avLst/>
          </a:prstGeom>
          <a:noFill/>
          <a:ln w="571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7" name="直接连接符 6"/>
          <p:cNvSpPr/>
          <p:nvPr/>
        </p:nvSpPr>
        <p:spPr>
          <a:xfrm>
            <a:off x="7067550" y="3844925"/>
            <a:ext cx="1315720" cy="2134870"/>
          </a:xfrm>
          <a:prstGeom prst="line">
            <a:avLst/>
          </a:prstGeom>
          <a:ln w="38100" cap="flat" cmpd="sng">
            <a:solidFill>
              <a:srgbClr val="C00000"/>
            </a:solidFill>
            <a:prstDash val="solid"/>
            <a:round/>
            <a:headEnd type="none" w="med" len="med"/>
            <a:tailEnd type="triangle" w="med" len="med"/>
          </a:ln>
        </p:spPr>
      </p:sp>
      <p:sp>
        <p:nvSpPr>
          <p:cNvPr id="8" name="文本框 7"/>
          <p:cNvSpPr txBox="1"/>
          <p:nvPr/>
        </p:nvSpPr>
        <p:spPr>
          <a:xfrm>
            <a:off x="198362" y="3089566"/>
            <a:ext cx="11628000" cy="756000"/>
          </a:xfrm>
          <a:prstGeom prst="rect">
            <a:avLst/>
          </a:prstGeom>
          <a:noFill/>
          <a:ln w="5715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0" name="文本框 9"/>
          <p:cNvSpPr txBox="1"/>
          <p:nvPr/>
        </p:nvSpPr>
        <p:spPr>
          <a:xfrm>
            <a:off x="3484245" y="2621915"/>
            <a:ext cx="8341995" cy="432000"/>
          </a:xfrm>
          <a:prstGeom prst="rect">
            <a:avLst/>
          </a:prstGeom>
          <a:noFill/>
          <a:ln w="5715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1" name="文本框 10"/>
          <p:cNvSpPr txBox="1"/>
          <p:nvPr/>
        </p:nvSpPr>
        <p:spPr>
          <a:xfrm>
            <a:off x="198120" y="3881120"/>
            <a:ext cx="1566545" cy="521970"/>
          </a:xfrm>
          <a:prstGeom prst="rect">
            <a:avLst/>
          </a:prstGeom>
          <a:noFill/>
          <a:ln w="5715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2" name="文本框 11"/>
          <p:cNvSpPr txBox="1"/>
          <p:nvPr/>
        </p:nvSpPr>
        <p:spPr>
          <a:xfrm>
            <a:off x="1764846" y="3881339"/>
            <a:ext cx="7305869" cy="1200329"/>
          </a:xfrm>
          <a:prstGeom prst="rect">
            <a:avLst/>
          </a:prstGeom>
          <a:solidFill>
            <a:srgbClr val="FFFF00"/>
          </a:solidFill>
        </p:spPr>
        <p:txBody>
          <a:bodyPr wrap="square" rtlCol="0" anchor="t">
            <a:spAutoFit/>
          </a:bodyPr>
          <a:lstStyle/>
          <a:p>
            <a:r>
              <a:rPr lang="zh-CN" altLang="en-US" sz="2400" b="1" kern="100" dirty="0">
                <a:solidFill>
                  <a:srgbClr val="7030A0"/>
                </a:solidFill>
                <a:latin typeface="宋体" panose="02010600030101010101" pitchFamily="2" charset="-122"/>
                <a:ea typeface="宋体" panose="02010600030101010101" pitchFamily="2" charset="-122"/>
                <a:cs typeface="Times New Roman" panose="02020603050405020304" charset="0"/>
              </a:rPr>
              <a:t>投身大自然能促进长寿、更充沛的精力、更少的压力和焦虑感、提高心脏健康、更少的痛感和更佳的心情</a:t>
            </a:r>
            <a:r>
              <a:rPr lang="en-US" altLang="zh-CN" sz="2400" b="1" kern="100" dirty="0">
                <a:solidFill>
                  <a:srgbClr val="7030A0"/>
                </a:solidFill>
                <a:latin typeface="宋体" panose="02010600030101010101" pitchFamily="2" charset="-122"/>
                <a:ea typeface="宋体" panose="02010600030101010101" pitchFamily="2" charset="-122"/>
                <a:cs typeface="Times New Roman" panose="02020603050405020304" charset="0"/>
              </a:rPr>
              <a:t> </a:t>
            </a:r>
            <a:r>
              <a:rPr lang="zh-CN" altLang="zh-CN" sz="2400" b="1" dirty="0">
                <a:solidFill>
                  <a:srgbClr val="7030A0"/>
                </a:solidFill>
                <a:latin typeface="宋体" panose="02010600030101010101" pitchFamily="2" charset="-122"/>
                <a:ea typeface="宋体" panose="02010600030101010101" pitchFamily="2" charset="-122"/>
              </a:rPr>
              <a:t>。</a:t>
            </a:r>
            <a:r>
              <a:rPr lang="zh-CN" altLang="en-US" sz="2400" b="1" dirty="0">
                <a:solidFill>
                  <a:srgbClr val="7030A0"/>
                </a:solidFill>
                <a:latin typeface="宋体" panose="02010600030101010101" pitchFamily="2" charset="-122"/>
                <a:ea typeface="宋体" panose="02010600030101010101" pitchFamily="2" charset="-122"/>
              </a:rPr>
              <a:t>已经证明日光中的维生素</a:t>
            </a:r>
            <a:r>
              <a:rPr lang="en-US" altLang="zh-CN" sz="2400" b="1" dirty="0">
                <a:solidFill>
                  <a:srgbClr val="7030A0"/>
                </a:solidFill>
                <a:latin typeface="宋体" panose="02010600030101010101" pitchFamily="2" charset="-122"/>
                <a:ea typeface="宋体" panose="02010600030101010101" pitchFamily="2" charset="-122"/>
              </a:rPr>
              <a:t>D </a:t>
            </a:r>
            <a:r>
              <a:rPr lang="zh-CN" altLang="en-US" sz="2400" b="1" dirty="0">
                <a:solidFill>
                  <a:srgbClr val="7030A0"/>
                </a:solidFill>
                <a:latin typeface="宋体" panose="02010600030101010101" pitchFamily="2" charset="-122"/>
                <a:ea typeface="宋体" panose="02010600030101010101" pitchFamily="2" charset="-122"/>
              </a:rPr>
              <a:t>对健康大有裨益。</a:t>
            </a:r>
            <a:endParaRPr sz="2400" b="1" dirty="0">
              <a:solidFill>
                <a:srgbClr val="7030A0"/>
              </a:solidFill>
              <a:latin typeface="宋体" panose="02010600030101010101" pitchFamily="2" charset="-122"/>
              <a:ea typeface="宋体" panose="02010600030101010101" pitchFamily="2" charset="-122"/>
            </a:endParaRPr>
          </a:p>
        </p:txBody>
      </p:sp>
      <p:sp>
        <p:nvSpPr>
          <p:cNvPr id="14" name="文本框 13"/>
          <p:cNvSpPr txBox="1"/>
          <p:nvPr/>
        </p:nvSpPr>
        <p:spPr>
          <a:xfrm>
            <a:off x="1410553" y="6399213"/>
            <a:ext cx="2680996" cy="461665"/>
          </a:xfrm>
          <a:prstGeom prst="rect">
            <a:avLst/>
          </a:prstGeom>
          <a:solidFill>
            <a:srgbClr val="FFFF00"/>
          </a:solidFill>
        </p:spPr>
        <p:txBody>
          <a:bodyPr wrap="square" rtlCol="0" anchor="t">
            <a:spAutoFit/>
          </a:bodyPr>
          <a:lstStyle/>
          <a:p>
            <a:r>
              <a:rPr lang="zh-CN" altLang="en-US" sz="2400" b="1" kern="100" dirty="0">
                <a:solidFill>
                  <a:srgbClr val="7030A0"/>
                </a:solidFill>
                <a:latin typeface="宋体" panose="02010600030101010101" pitchFamily="2" charset="-122"/>
                <a:ea typeface="宋体" panose="02010600030101010101" pitchFamily="2" charset="-122"/>
                <a:cs typeface="Times New Roman" panose="02020603050405020304" charset="0"/>
              </a:rPr>
              <a:t>环保方面的投资</a:t>
            </a:r>
            <a:endParaRPr sz="2400" b="1" dirty="0">
              <a:solidFill>
                <a:srgbClr val="7030A0"/>
              </a:solidFill>
              <a:latin typeface="宋体" panose="02010600030101010101" pitchFamily="2" charset="-122"/>
              <a:ea typeface="宋体" panose="02010600030101010101" pitchFamily="2" charset="-122"/>
            </a:endParaRPr>
          </a:p>
        </p:txBody>
      </p:sp>
      <p:sp>
        <p:nvSpPr>
          <p:cNvPr id="2" name="文本框 1"/>
          <p:cNvSpPr txBox="1"/>
          <p:nvPr/>
        </p:nvSpPr>
        <p:spPr>
          <a:xfrm>
            <a:off x="161532" y="210476"/>
            <a:ext cx="11736000" cy="1620000"/>
          </a:xfrm>
          <a:prstGeom prst="rect">
            <a:avLst/>
          </a:prstGeom>
          <a:noFill/>
          <a:ln w="5715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3" name="直接连接符 2"/>
          <p:cNvSpPr/>
          <p:nvPr/>
        </p:nvSpPr>
        <p:spPr>
          <a:xfrm flipH="1">
            <a:off x="10412095" y="1854200"/>
            <a:ext cx="695960" cy="4055745"/>
          </a:xfrm>
          <a:prstGeom prst="line">
            <a:avLst/>
          </a:prstGeom>
          <a:ln w="38100" cap="flat" cmpd="sng">
            <a:solidFill>
              <a:srgbClr val="C00000"/>
            </a:solidFill>
            <a:prstDash val="solid"/>
            <a:round/>
            <a:headEnd type="none" w="med" len="med"/>
            <a:tailEnd type="triangle" w="med" len="med"/>
          </a:ln>
        </p:spPr>
      </p:sp>
      <p:sp>
        <p:nvSpPr>
          <p:cNvPr id="9" name="矩形 8"/>
          <p:cNvSpPr/>
          <p:nvPr/>
        </p:nvSpPr>
        <p:spPr>
          <a:xfrm>
            <a:off x="8791575" y="1374775"/>
            <a:ext cx="2837815" cy="479425"/>
          </a:xfrm>
          <a:prstGeom prst="rect">
            <a:avLst/>
          </a:prstGeom>
          <a:solidFill>
            <a:schemeClr val="accent6"/>
          </a:solidFill>
        </p:spPr>
        <p:txBody>
          <a:bodyPr wrap="square">
            <a:noAutofit/>
          </a:bodyPr>
          <a:lstStyle/>
          <a:p>
            <a:r>
              <a:rPr lang="en-US" altLang="zh-CN" sz="3200" b="1" kern="100" dirty="0">
                <a:latin typeface="微软雅黑" panose="020B0503020204020204" charset="-122"/>
                <a:ea typeface="微软雅黑" panose="020B0503020204020204" charset="-122"/>
                <a:cs typeface="Times New Roman" panose="02020603050405020304" charset="0"/>
              </a:rPr>
              <a:t>topic/event</a:t>
            </a:r>
            <a:endParaRPr lang="en-US" altLang="zh-CN" sz="3200" b="1" kern="100" dirty="0">
              <a:latin typeface="微软雅黑" panose="020B0503020204020204" charset="-122"/>
              <a:ea typeface="微软雅黑" panose="020B0503020204020204" charset="-122"/>
              <a:cs typeface="Times New Roman" panose="02020603050405020304" charset="0"/>
            </a:endParaRPr>
          </a:p>
        </p:txBody>
      </p:sp>
      <p:sp>
        <p:nvSpPr>
          <p:cNvPr id="13" name="矩形 12"/>
          <p:cNvSpPr/>
          <p:nvPr/>
        </p:nvSpPr>
        <p:spPr>
          <a:xfrm>
            <a:off x="5882697" y="3189358"/>
            <a:ext cx="3895725" cy="583565"/>
          </a:xfrm>
          <a:prstGeom prst="rect">
            <a:avLst/>
          </a:prstGeom>
          <a:solidFill>
            <a:schemeClr val="accent6"/>
          </a:solidFill>
        </p:spPr>
        <p:txBody>
          <a:bodyPr wrap="none">
            <a:spAutoFit/>
          </a:bodyPr>
          <a:lstStyle/>
          <a:p>
            <a:r>
              <a:rPr lang="en-US" altLang="zh-CN" sz="3200" b="1" kern="100" dirty="0">
                <a:latin typeface="微软雅黑" panose="020B0503020204020204" charset="-122"/>
                <a:ea typeface="微软雅黑" panose="020B0503020204020204" charset="-122"/>
                <a:cs typeface="Times New Roman" panose="02020603050405020304" charset="0"/>
              </a:rPr>
              <a:t>background--data</a:t>
            </a:r>
            <a:endParaRPr lang="en-US" altLang="zh-CN" sz="3200" b="1" kern="100" dirty="0">
              <a:latin typeface="微软雅黑" panose="020B0503020204020204" charset="-122"/>
              <a:ea typeface="微软雅黑" panose="020B0503020204020204" charset="-122"/>
              <a:cs typeface="Times New Roman" panose="02020603050405020304" charset="0"/>
            </a:endParaRPr>
          </a:p>
        </p:txBody>
      </p:sp>
      <p:sp>
        <p:nvSpPr>
          <p:cNvPr id="15" name="文本框 14"/>
          <p:cNvSpPr txBox="1"/>
          <p:nvPr/>
        </p:nvSpPr>
        <p:spPr>
          <a:xfrm>
            <a:off x="1281430" y="5822315"/>
            <a:ext cx="1678940" cy="368300"/>
          </a:xfrm>
          <a:prstGeom prst="rect">
            <a:avLst/>
          </a:prstGeom>
          <a:noFill/>
        </p:spPr>
        <p:txBody>
          <a:bodyPr wrap="none" rtlCol="0" anchor="t">
            <a:spAutoFit/>
          </a:bodyPr>
          <a:lstStyle/>
          <a:p>
            <a:r>
              <a:rPr lang="en-US" altLang="zh-CN" b="1" dirty="0">
                <a:solidFill>
                  <a:srgbClr val="FF0000"/>
                </a:solidFill>
                <a:sym typeface="+mn-ea"/>
              </a:rPr>
              <a:t>n. </a:t>
            </a:r>
            <a:r>
              <a:rPr lang="zh-CN" altLang="en-US" b="1" dirty="0">
                <a:solidFill>
                  <a:srgbClr val="FF0000"/>
                </a:solidFill>
                <a:sym typeface="+mn-ea"/>
              </a:rPr>
              <a:t>激增，繁荣</a:t>
            </a:r>
            <a:endParaRPr lang="zh-CN" altLang="en-US" b="1" dirty="0">
              <a:solidFill>
                <a:srgbClr val="FF0000"/>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8" grpId="0" bldLvl="0" animBg="1"/>
      <p:bldP spid="8" grpId="1" animBg="1"/>
      <p:bldP spid="10" grpId="0" bldLvl="0" animBg="1"/>
      <p:bldP spid="10" grpId="1" animBg="1"/>
      <p:bldP spid="11" grpId="0" bldLvl="0" animBg="1"/>
      <p:bldP spid="11" grpId="1" animBg="1"/>
      <p:bldP spid="12" grpId="0" bldLvl="0" animBg="1"/>
      <p:bldP spid="12" grpId="1" animBg="1"/>
      <p:bldP spid="14" grpId="0" bldLvl="0" animBg="1"/>
      <p:bldP spid="14" grpId="1" animBg="1"/>
      <p:bldP spid="2" grpId="0" bldLvl="0" animBg="1"/>
      <p:bldP spid="2" grpId="1" animBg="1"/>
      <p:bldP spid="9" grpId="0" bldLvl="0" animBg="1"/>
      <p:bldP spid="9" grpId="1" animBg="1"/>
      <p:bldP spid="13" grpId="0" bldLvl="0" animBg="1"/>
      <p:bldP spid="1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1040" y="274143"/>
            <a:ext cx="11698705" cy="2839367"/>
          </a:xfrm>
          <a:prstGeom prst="rect">
            <a:avLst/>
          </a:prstGeom>
          <a:ln>
            <a:solidFill>
              <a:srgbClr val="002060"/>
            </a:solidFill>
          </a:ln>
        </p:spPr>
        <p:txBody>
          <a:bodyPr wrap="square">
            <a:spAutoFit/>
          </a:bodyPr>
          <a:lstStyle/>
          <a:p>
            <a:pPr indent="304800" algn="just">
              <a:lnSpc>
                <a:spcPts val="3600"/>
              </a:lnSpc>
              <a:spcAft>
                <a:spcPts val="0"/>
              </a:spcAft>
            </a:pPr>
            <a:r>
              <a:rPr lang="zh-CN" altLang="en-US"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sym typeface="+mn-ea"/>
              </a:rPr>
              <a:t>（</a:t>
            </a:r>
            <a:r>
              <a:rPr lang="en-US" altLang="zh-CN"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sym typeface="+mn-ea"/>
              </a:rPr>
              <a:t>Para 5)</a:t>
            </a:r>
            <a:r>
              <a:rPr lang="en-US" altLang="zh-CN" sz="2800" b="1" kern="100" dirty="0">
                <a:latin typeface="Times New Roman" panose="02020603050405020304" charset="0"/>
                <a:ea typeface="宋体" panose="02010600030101010101" pitchFamily="2" charset="-122"/>
                <a:cs typeface="Times New Roman" panose="02020603050405020304" charset="0"/>
              </a:rPr>
              <a:t> </a:t>
            </a:r>
            <a:r>
              <a:rPr lang="en-US" altLang="zh-CN" sz="2800" b="1" kern="100" dirty="0">
                <a:effectLst/>
                <a:latin typeface="Times New Roman" panose="02020603050405020304" charset="0"/>
                <a:ea typeface="宋体" panose="02010600030101010101" pitchFamily="2" charset="-122"/>
                <a:cs typeface="Times New Roman" panose="02020603050405020304" charset="0"/>
              </a:rPr>
              <a:t>Canada’s physicians are already in the habit of prescribing “nature therapy” as a treatment for anxiety, depression, high blood pressure, immune function and insomnia (</a:t>
            </a:r>
            <a:r>
              <a:rPr lang="zh-CN" altLang="zh-CN" sz="2800" b="1" kern="100" dirty="0">
                <a:effectLst/>
                <a:latin typeface="Times New Roman" panose="02020603050405020304" charset="0"/>
                <a:ea typeface="宋体" panose="02010600030101010101" pitchFamily="2" charset="-122"/>
                <a:cs typeface="Times New Roman" panose="02020603050405020304" charset="0"/>
              </a:rPr>
              <a:t>失眠</a:t>
            </a:r>
            <a:r>
              <a:rPr lang="en-US" altLang="zh-CN" sz="2800" b="1" kern="100" dirty="0">
                <a:effectLst/>
                <a:latin typeface="Times New Roman" panose="02020603050405020304" charset="0"/>
                <a:ea typeface="宋体" panose="02010600030101010101" pitchFamily="2" charset="-122"/>
                <a:cs typeface="Times New Roman" panose="02020603050405020304" charset="0"/>
              </a:rPr>
              <a:t>). Previously, though, they would write more general prescriptions, such as spending time in nature twice a week, for at least 20 minutes at a time. </a:t>
            </a:r>
            <a:r>
              <a:rPr lang="en-US" altLang="zh-CN" sz="2800" b="1" kern="100" dirty="0">
                <a:solidFill>
                  <a:srgbClr val="FF0000"/>
                </a:solidFill>
                <a:effectLst/>
                <a:latin typeface="Times New Roman" panose="02020603050405020304" charset="0"/>
                <a:ea typeface="宋体" panose="02010600030101010101" pitchFamily="2" charset="-122"/>
                <a:cs typeface="Times New Roman" panose="02020603050405020304" charset="0"/>
              </a:rPr>
              <a:t>This is the first time that they have been able to equip their patients with tickets</a:t>
            </a:r>
            <a:r>
              <a:rPr lang="en-US" altLang="zh-CN" sz="2800" b="1" kern="100" dirty="0">
                <a:effectLst/>
                <a:latin typeface="Times New Roman" panose="02020603050405020304" charset="0"/>
                <a:ea typeface="宋体" panose="02010600030101010101" pitchFamily="2" charset="-122"/>
                <a:cs typeface="Times New Roman" panose="02020603050405020304" charset="0"/>
              </a:rPr>
              <a:t>. </a:t>
            </a:r>
            <a:endParaRPr lang="zh-CN" altLang="zh-CN" sz="2000" b="1" kern="100" dirty="0">
              <a:effectLst/>
              <a:latin typeface="Calibri" panose="020F0502020204030204" charset="0"/>
              <a:ea typeface="宋体" panose="02010600030101010101" pitchFamily="2" charset="-122"/>
              <a:cs typeface="Times New Roman" panose="02020603050405020304" charset="0"/>
            </a:endParaRPr>
          </a:p>
        </p:txBody>
      </p:sp>
      <p:sp>
        <p:nvSpPr>
          <p:cNvPr id="8" name="矩形 7"/>
          <p:cNvSpPr/>
          <p:nvPr/>
        </p:nvSpPr>
        <p:spPr>
          <a:xfrm>
            <a:off x="271039" y="3654835"/>
            <a:ext cx="11698705" cy="2763898"/>
          </a:xfrm>
          <a:prstGeom prst="rect">
            <a:avLst/>
          </a:prstGeom>
          <a:ln>
            <a:solidFill>
              <a:srgbClr val="FF0000"/>
            </a:solidFill>
          </a:ln>
        </p:spPr>
        <p:txBody>
          <a:bodyPr wrap="square">
            <a:spAutoFit/>
          </a:bodyPr>
          <a:lstStyle/>
          <a:p>
            <a:pPr algn="just">
              <a:lnSpc>
                <a:spcPct val="124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30. What can we infer from the last paragraph?</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a:p>
            <a:pPr indent="304800" algn="just">
              <a:lnSpc>
                <a:spcPct val="124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A. Patients doubt the general prescriptions. </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a:p>
            <a:pPr indent="304800" algn="just">
              <a:lnSpc>
                <a:spcPct val="124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B. The previous “nature therapy” is popular.</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a:p>
            <a:pPr indent="304800" algn="just">
              <a:lnSpc>
                <a:spcPct val="124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C. It is a tradition to offer patients park tickets.  </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a:p>
            <a:pPr indent="304800" algn="just">
              <a:lnSpc>
                <a:spcPct val="124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D. “Nature therapy” is no longer just </a:t>
            </a:r>
            <a:r>
              <a:rPr lang="en-US" altLang="zh-CN" sz="2800" b="1" kern="100" dirty="0">
                <a:solidFill>
                  <a:srgbClr val="0000FF"/>
                </a:solidFill>
                <a:effectLst/>
                <a:latin typeface="Times New Roman" panose="02020603050405020304" charset="0"/>
                <a:ea typeface="宋体" panose="02010600030101010101" pitchFamily="2" charset="-122"/>
                <a:cs typeface="Times New Roman" panose="02020603050405020304" charset="0"/>
              </a:rPr>
              <a:t>on paper</a:t>
            </a:r>
            <a:r>
              <a:rPr lang="en-US" altLang="zh-CN" sz="2800" b="1" kern="100" dirty="0">
                <a:effectLst/>
                <a:latin typeface="Times New Roman" panose="02020603050405020304" charset="0"/>
                <a:ea typeface="宋体" panose="02010600030101010101" pitchFamily="2" charset="-122"/>
                <a:cs typeface="Times New Roman" panose="02020603050405020304" charset="0"/>
              </a:rPr>
              <a:t>.</a:t>
            </a:r>
            <a:endParaRPr lang="zh-CN" altLang="zh-CN" sz="2800" b="1" kern="100" dirty="0">
              <a:effectLst/>
              <a:latin typeface="Calibri" panose="020F0502020204030204" charset="0"/>
              <a:ea typeface="宋体" panose="02010600030101010101" pitchFamily="2" charset="-122"/>
              <a:cs typeface="Times New Roman" panose="02020603050405020304" charset="0"/>
            </a:endParaRPr>
          </a:p>
        </p:txBody>
      </p:sp>
      <p:sp>
        <p:nvSpPr>
          <p:cNvPr id="4" name="文本框 3"/>
          <p:cNvSpPr txBox="1"/>
          <p:nvPr/>
        </p:nvSpPr>
        <p:spPr>
          <a:xfrm>
            <a:off x="1067483" y="5896763"/>
            <a:ext cx="6807787" cy="521970"/>
          </a:xfrm>
          <a:prstGeom prst="rect">
            <a:avLst/>
          </a:prstGeom>
          <a:noFill/>
          <a:ln w="571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5" name="矩形 4"/>
          <p:cNvSpPr/>
          <p:nvPr/>
        </p:nvSpPr>
        <p:spPr>
          <a:xfrm>
            <a:off x="7380452" y="4314134"/>
            <a:ext cx="2895118" cy="461665"/>
          </a:xfrm>
          <a:prstGeom prst="rect">
            <a:avLst/>
          </a:prstGeom>
          <a:solidFill>
            <a:schemeClr val="accent6"/>
          </a:solidFill>
        </p:spPr>
        <p:txBody>
          <a:bodyPr wrap="square">
            <a:spAutoFit/>
          </a:bodyPr>
          <a:lstStyle/>
          <a:p>
            <a:r>
              <a:rPr lang="zh-CN" altLang="en-US" sz="2400" b="1" kern="100" dirty="0">
                <a:latin typeface="微软雅黑" panose="020B0503020204020204" charset="-122"/>
                <a:ea typeface="微软雅黑" panose="020B0503020204020204" charset="-122"/>
                <a:cs typeface="Times New Roman" panose="02020603050405020304" charset="0"/>
              </a:rPr>
              <a:t> 病人质疑普通处方。</a:t>
            </a:r>
            <a:endParaRPr lang="zh-CN" altLang="zh-CN" sz="2400" b="1" kern="100" dirty="0">
              <a:latin typeface="微软雅黑" panose="020B0503020204020204" charset="-122"/>
              <a:ea typeface="微软雅黑" panose="020B0503020204020204" charset="-122"/>
              <a:cs typeface="Times New Roman" panose="02020603050405020304" charset="0"/>
            </a:endParaRPr>
          </a:p>
        </p:txBody>
      </p:sp>
      <p:sp>
        <p:nvSpPr>
          <p:cNvPr id="6" name="矩形 5"/>
          <p:cNvSpPr/>
          <p:nvPr/>
        </p:nvSpPr>
        <p:spPr>
          <a:xfrm>
            <a:off x="7563332" y="4805951"/>
            <a:ext cx="3935248" cy="461665"/>
          </a:xfrm>
          <a:prstGeom prst="rect">
            <a:avLst/>
          </a:prstGeom>
          <a:solidFill>
            <a:schemeClr val="accent6"/>
          </a:solidFill>
        </p:spPr>
        <p:txBody>
          <a:bodyPr wrap="square">
            <a:spAutoFit/>
          </a:bodyPr>
          <a:lstStyle/>
          <a:p>
            <a:r>
              <a:rPr lang="zh-CN" altLang="en-US" sz="2400" b="1" kern="100" dirty="0">
                <a:latin typeface="微软雅黑" panose="020B0503020204020204" charset="-122"/>
                <a:ea typeface="微软雅黑" panose="020B0503020204020204" charset="-122"/>
                <a:cs typeface="Times New Roman" panose="02020603050405020304" charset="0"/>
              </a:rPr>
              <a:t> 先前的自然疗法很受欢迎。</a:t>
            </a:r>
            <a:endParaRPr lang="zh-CN" altLang="zh-CN" sz="2400" b="1" kern="100" dirty="0">
              <a:latin typeface="微软雅黑" panose="020B0503020204020204" charset="-122"/>
              <a:ea typeface="微软雅黑" panose="020B0503020204020204" charset="-122"/>
              <a:cs typeface="Times New Roman" panose="02020603050405020304" charset="0"/>
            </a:endParaRPr>
          </a:p>
        </p:txBody>
      </p:sp>
      <p:sp>
        <p:nvSpPr>
          <p:cNvPr id="9" name="矩形 8"/>
          <p:cNvSpPr/>
          <p:nvPr/>
        </p:nvSpPr>
        <p:spPr>
          <a:xfrm>
            <a:off x="7976809" y="5926915"/>
            <a:ext cx="3727511" cy="460375"/>
          </a:xfrm>
          <a:prstGeom prst="rect">
            <a:avLst/>
          </a:prstGeom>
          <a:solidFill>
            <a:schemeClr val="accent6"/>
          </a:solidFill>
        </p:spPr>
        <p:txBody>
          <a:bodyPr wrap="square">
            <a:spAutoFit/>
          </a:bodyPr>
          <a:lstStyle/>
          <a:p>
            <a:r>
              <a:rPr lang="zh-CN" altLang="en-US" sz="2400" b="1" kern="100" dirty="0">
                <a:latin typeface="微软雅黑" panose="020B0503020204020204" charset="-122"/>
                <a:ea typeface="微软雅黑" panose="020B0503020204020204" charset="-122"/>
                <a:cs typeface="Times New Roman" panose="02020603050405020304" charset="0"/>
              </a:rPr>
              <a:t> 自然疗法不再是纸上谈兵。</a:t>
            </a:r>
            <a:endParaRPr lang="zh-CN" altLang="zh-CN" sz="2400" b="1" kern="100" dirty="0">
              <a:latin typeface="微软雅黑" panose="020B0503020204020204" charset="-122"/>
              <a:ea typeface="微软雅黑" panose="020B0503020204020204" charset="-122"/>
              <a:cs typeface="Times New Roman" panose="02020603050405020304" charset="0"/>
            </a:endParaRPr>
          </a:p>
        </p:txBody>
      </p:sp>
      <p:sp>
        <p:nvSpPr>
          <p:cNvPr id="10" name="直接连接符 9"/>
          <p:cNvSpPr/>
          <p:nvPr/>
        </p:nvSpPr>
        <p:spPr>
          <a:xfrm>
            <a:off x="5356249" y="3016067"/>
            <a:ext cx="2244072" cy="2880696"/>
          </a:xfrm>
          <a:prstGeom prst="line">
            <a:avLst/>
          </a:prstGeom>
          <a:ln w="38100" cap="flat" cmpd="sng">
            <a:solidFill>
              <a:srgbClr val="C00000"/>
            </a:solidFill>
            <a:prstDash val="solid"/>
            <a:round/>
            <a:headEnd type="none" w="med" len="med"/>
            <a:tailEnd type="triangl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amond(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4" grpId="0" bldLvl="0" animBg="1"/>
      <p:bldP spid="5" grpId="0" bldLvl="0" animBg="1"/>
      <p:bldP spid="6" grpId="0" bldLvl="0" animBg="1"/>
      <p:bldP spid="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9382" y="3887590"/>
            <a:ext cx="11698705" cy="2462213"/>
          </a:xfrm>
          <a:prstGeom prst="rect">
            <a:avLst/>
          </a:prstGeom>
          <a:ln>
            <a:solidFill>
              <a:srgbClr val="FF0000"/>
            </a:solidFill>
          </a:ln>
        </p:spPr>
        <p:txBody>
          <a:bodyPr wrap="square">
            <a:spAutoFit/>
          </a:bodyPr>
          <a:lstStyle/>
          <a:p>
            <a:pPr algn="just">
              <a:lnSpc>
                <a:spcPct val="110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31. Which of the following can be the best title for the text?</a:t>
            </a:r>
            <a:endParaRPr lang="zh-CN" altLang="zh-CN" sz="2000" b="1" kern="100" dirty="0">
              <a:effectLst/>
              <a:latin typeface="Calibri" panose="020F0502020204030204" charset="0"/>
              <a:ea typeface="宋体" panose="02010600030101010101" pitchFamily="2" charset="-122"/>
              <a:cs typeface="Times New Roman" panose="02020603050405020304" charset="0"/>
            </a:endParaRPr>
          </a:p>
          <a:p>
            <a:pPr indent="304800" algn="just">
              <a:lnSpc>
                <a:spcPct val="110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A. Nature Heals Mental Diseases      </a:t>
            </a:r>
            <a:endParaRPr lang="zh-CN" altLang="zh-CN" sz="2000" b="1" kern="100" dirty="0">
              <a:effectLst/>
              <a:latin typeface="Calibri" panose="020F0502020204030204" charset="0"/>
              <a:ea typeface="宋体" panose="02010600030101010101" pitchFamily="2" charset="-122"/>
              <a:cs typeface="Times New Roman" panose="02020603050405020304" charset="0"/>
            </a:endParaRPr>
          </a:p>
          <a:p>
            <a:pPr indent="304800" algn="just">
              <a:lnSpc>
                <a:spcPct val="110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B. Canada Possesses Admirable Nature</a:t>
            </a:r>
            <a:endParaRPr lang="zh-CN" altLang="zh-CN" sz="2000" b="1" kern="100" dirty="0">
              <a:effectLst/>
              <a:latin typeface="Calibri" panose="020F0502020204030204" charset="0"/>
              <a:ea typeface="宋体" panose="02010600030101010101" pitchFamily="2" charset="-122"/>
              <a:cs typeface="Times New Roman" panose="02020603050405020304" charset="0"/>
            </a:endParaRPr>
          </a:p>
          <a:p>
            <a:pPr indent="304800" algn="just">
              <a:lnSpc>
                <a:spcPct val="110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C. Doctors Order A Walk in The Wilderness   </a:t>
            </a:r>
            <a:endParaRPr lang="zh-CN" altLang="zh-CN" sz="2000" b="1" kern="100" dirty="0">
              <a:effectLst/>
              <a:latin typeface="Calibri" panose="020F0502020204030204" charset="0"/>
              <a:ea typeface="宋体" panose="02010600030101010101" pitchFamily="2" charset="-122"/>
              <a:cs typeface="Times New Roman" panose="02020603050405020304" charset="0"/>
            </a:endParaRPr>
          </a:p>
          <a:p>
            <a:pPr indent="304800" algn="just">
              <a:lnSpc>
                <a:spcPct val="110000"/>
              </a:lnSpc>
              <a:spcAft>
                <a:spcPts val="0"/>
              </a:spcAft>
            </a:pPr>
            <a:r>
              <a:rPr lang="en-US" altLang="zh-CN" sz="2800" b="1" kern="100" dirty="0">
                <a:effectLst/>
                <a:latin typeface="Times New Roman" panose="02020603050405020304" charset="0"/>
                <a:ea typeface="宋体" panose="02010600030101010101" pitchFamily="2" charset="-122"/>
                <a:cs typeface="Times New Roman" panose="02020603050405020304" charset="0"/>
              </a:rPr>
              <a:t>D. Canadian Doctors Have Free Access to Parks</a:t>
            </a:r>
            <a:endParaRPr lang="zh-CN" altLang="zh-CN" sz="2000" b="1" kern="100" dirty="0">
              <a:effectLst/>
              <a:latin typeface="Calibri" panose="020F0502020204030204" charset="0"/>
              <a:ea typeface="宋体" panose="02010600030101010101" pitchFamily="2" charset="-122"/>
              <a:cs typeface="Times New Roman" panose="02020603050405020304" charset="0"/>
            </a:endParaRPr>
          </a:p>
        </p:txBody>
      </p:sp>
      <p:sp>
        <p:nvSpPr>
          <p:cNvPr id="3" name="内容占位符 3"/>
          <p:cNvSpPr>
            <a:spLocks noGrp="1"/>
          </p:cNvSpPr>
          <p:nvPr>
            <p:ph idx="1"/>
          </p:nvPr>
        </p:nvSpPr>
        <p:spPr>
          <a:xfrm>
            <a:off x="249382" y="212956"/>
            <a:ext cx="11587941" cy="2862322"/>
          </a:xfrm>
          <a:prstGeom prst="rect">
            <a:avLst/>
          </a:prstGeom>
          <a:ln>
            <a:solidFill>
              <a:srgbClr val="002060"/>
            </a:solidFill>
          </a:ln>
        </p:spPr>
        <p:txBody>
          <a:bodyPr wrap="square">
            <a:spAutoFit/>
          </a:bodyPr>
          <a:lstStyle/>
          <a:p>
            <a:pPr>
              <a:lnSpc>
                <a:spcPts val="3600"/>
              </a:lnSpc>
            </a:pPr>
            <a:r>
              <a:rPr lang="zh-CN" altLang="en-US"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rPr>
              <a:t>（</a:t>
            </a:r>
            <a:r>
              <a:rPr lang="en-US" altLang="zh-CN" sz="2800" b="1" kern="100" dirty="0">
                <a:effectLst/>
                <a:highlight>
                  <a:srgbClr val="FFFF00"/>
                </a:highlight>
                <a:latin typeface="Times New Roman" panose="02020603050405020304" charset="0"/>
                <a:ea typeface="宋体" panose="02010600030101010101" pitchFamily="2" charset="-122"/>
                <a:cs typeface="Times New Roman" panose="02020603050405020304" charset="0"/>
              </a:rPr>
              <a:t>Para 1)</a:t>
            </a:r>
            <a:r>
              <a:rPr lang="en-US" altLang="zh-CN" sz="2800" b="1" kern="100" dirty="0">
                <a:latin typeface="Times New Roman" panose="02020603050405020304" charset="0"/>
                <a:ea typeface="宋体" panose="02010600030101010101" pitchFamily="2" charset="-122"/>
                <a:cs typeface="Times New Roman" panose="02020603050405020304" charset="0"/>
              </a:rPr>
              <a:t> </a:t>
            </a:r>
            <a:r>
              <a:rPr lang="en-US" altLang="zh-CN" b="1" dirty="0">
                <a:latin typeface="Times New Roman" panose="02020603050405020304" charset="0"/>
                <a:cs typeface="Times New Roman" panose="02020603050405020304" charset="0"/>
              </a:rPr>
              <a:t>From crystal-blue lakes to snow-capped mountains and thousand-year-old trees, Canada’s nature is admired around the world. Now it might also be just </a:t>
            </a:r>
            <a:r>
              <a:rPr lang="en-US" altLang="zh-CN" b="1" dirty="0">
                <a:solidFill>
                  <a:srgbClr val="FF0000"/>
                </a:solidFill>
                <a:latin typeface="Times New Roman" panose="02020603050405020304" charset="0"/>
                <a:cs typeface="Times New Roman" panose="02020603050405020304" charset="0"/>
              </a:rPr>
              <a:t>what the doctor ordered. An ambitious new programme allows doctors to write prescriptions (</a:t>
            </a:r>
            <a:r>
              <a:rPr lang="zh-CN" altLang="zh-CN" b="1" dirty="0">
                <a:solidFill>
                  <a:srgbClr val="FF0000"/>
                </a:solidFill>
                <a:latin typeface="Times New Roman" panose="02020603050405020304" charset="0"/>
                <a:cs typeface="Times New Roman" panose="02020603050405020304" charset="0"/>
              </a:rPr>
              <a:t>处方</a:t>
            </a:r>
            <a:r>
              <a:rPr lang="en-US" altLang="zh-CN" b="1" dirty="0">
                <a:solidFill>
                  <a:srgbClr val="FF0000"/>
                </a:solidFill>
                <a:latin typeface="Times New Roman" panose="02020603050405020304" charset="0"/>
                <a:cs typeface="Times New Roman" panose="02020603050405020304" charset="0"/>
              </a:rPr>
              <a:t>) for free annual </a:t>
            </a:r>
            <a:r>
              <a:rPr lang="en-US" altLang="zh-CN" b="1" dirty="0">
                <a:solidFill>
                  <a:srgbClr val="0000FF"/>
                </a:solidFill>
                <a:latin typeface="Times New Roman" panose="02020603050405020304" charset="0"/>
                <a:cs typeface="Times New Roman" panose="02020603050405020304" charset="0"/>
              </a:rPr>
              <a:t>passes</a:t>
            </a:r>
            <a:r>
              <a:rPr lang="en-US" altLang="zh-CN" b="1" dirty="0">
                <a:solidFill>
                  <a:srgbClr val="FF0000"/>
                </a:solidFill>
                <a:latin typeface="Times New Roman" panose="02020603050405020304" charset="0"/>
                <a:cs typeface="Times New Roman" panose="02020603050405020304" charset="0"/>
              </a:rPr>
              <a:t> to Canada’s national parks</a:t>
            </a:r>
            <a:r>
              <a:rPr lang="en-US" altLang="zh-CN" b="1" dirty="0">
                <a:latin typeface="Times New Roman" panose="02020603050405020304" charset="0"/>
                <a:cs typeface="Times New Roman" panose="02020603050405020304" charset="0"/>
              </a:rPr>
              <a:t>, </a:t>
            </a:r>
            <a:r>
              <a:rPr lang="en-US" altLang="zh-CN" b="1" dirty="0">
                <a:solidFill>
                  <a:srgbClr val="FF0000"/>
                </a:solidFill>
                <a:latin typeface="Times New Roman" panose="02020603050405020304" charset="0"/>
                <a:cs typeface="Times New Roman" panose="02020603050405020304" charset="0"/>
              </a:rPr>
              <a:t>encouraging their patients to improve their health — both mental and physical — by taking a stroll in nature.</a:t>
            </a:r>
            <a:r>
              <a:rPr lang="en-US" altLang="zh-CN" b="1" dirty="0">
                <a:latin typeface="Times New Roman" panose="02020603050405020304" charset="0"/>
                <a:cs typeface="Times New Roman" panose="02020603050405020304" charset="0"/>
              </a:rPr>
              <a:t> </a:t>
            </a:r>
            <a:endParaRPr lang="zh-CN" altLang="zh-CN" b="1" dirty="0">
              <a:latin typeface="Times New Roman" panose="02020603050405020304" charset="0"/>
              <a:cs typeface="Times New Roman" panose="02020603050405020304" charset="0"/>
            </a:endParaRPr>
          </a:p>
        </p:txBody>
      </p:sp>
      <p:sp>
        <p:nvSpPr>
          <p:cNvPr id="5" name="文本框 4"/>
          <p:cNvSpPr txBox="1"/>
          <p:nvPr/>
        </p:nvSpPr>
        <p:spPr>
          <a:xfrm>
            <a:off x="1044623" y="5316796"/>
            <a:ext cx="6322531" cy="521970"/>
          </a:xfrm>
          <a:prstGeom prst="rect">
            <a:avLst/>
          </a:prstGeom>
          <a:noFill/>
          <a:ln w="571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直接连接符 5"/>
          <p:cNvSpPr/>
          <p:nvPr/>
        </p:nvSpPr>
        <p:spPr>
          <a:xfrm>
            <a:off x="5116830" y="3138805"/>
            <a:ext cx="1729740" cy="2150110"/>
          </a:xfrm>
          <a:prstGeom prst="line">
            <a:avLst/>
          </a:prstGeom>
          <a:ln w="38100" cap="flat" cmpd="sng">
            <a:solidFill>
              <a:srgbClr val="C00000"/>
            </a:solidFill>
            <a:prstDash val="solid"/>
            <a:round/>
            <a:headEnd type="none" w="med" len="med"/>
            <a:tailEnd type="triangle" w="med" len="med"/>
          </a:ln>
        </p:spPr>
      </p:sp>
      <p:sp>
        <p:nvSpPr>
          <p:cNvPr id="7" name="矩形 6"/>
          <p:cNvSpPr/>
          <p:nvPr/>
        </p:nvSpPr>
        <p:spPr>
          <a:xfrm>
            <a:off x="858577" y="6256229"/>
            <a:ext cx="7211003" cy="461665"/>
          </a:xfrm>
          <a:prstGeom prst="rect">
            <a:avLst/>
          </a:prstGeom>
          <a:solidFill>
            <a:schemeClr val="accent6"/>
          </a:solidFill>
        </p:spPr>
        <p:txBody>
          <a:bodyPr wrap="square">
            <a:spAutoFit/>
          </a:bodyPr>
          <a:lstStyle/>
          <a:p>
            <a:r>
              <a:rPr lang="zh-CN" altLang="en-US" sz="2400" b="1" kern="100" dirty="0">
                <a:latin typeface="微软雅黑" panose="020B0503020204020204" charset="-122"/>
                <a:ea typeface="微软雅黑" panose="020B0503020204020204" charset="-122"/>
                <a:cs typeface="Times New Roman" panose="02020603050405020304" charset="0"/>
              </a:rPr>
              <a:t> 加拿大的医生拥有免费参观公园的权利。强干扰项</a:t>
            </a:r>
            <a:endParaRPr lang="zh-CN" altLang="zh-CN" sz="2400" b="1" kern="100" dirty="0">
              <a:latin typeface="微软雅黑" panose="020B0503020204020204" charset="-122"/>
              <a:ea typeface="微软雅黑" panose="020B0503020204020204" charset="-122"/>
              <a:cs typeface="Times New Roman" panose="02020603050405020304" charset="0"/>
            </a:endParaRPr>
          </a:p>
        </p:txBody>
      </p:sp>
      <p:sp>
        <p:nvSpPr>
          <p:cNvPr id="8" name="矩形 7"/>
          <p:cNvSpPr/>
          <p:nvPr/>
        </p:nvSpPr>
        <p:spPr>
          <a:xfrm>
            <a:off x="7506182" y="5321797"/>
            <a:ext cx="4302876" cy="461665"/>
          </a:xfrm>
          <a:prstGeom prst="rect">
            <a:avLst/>
          </a:prstGeom>
          <a:solidFill>
            <a:schemeClr val="accent6"/>
          </a:solidFill>
        </p:spPr>
        <p:txBody>
          <a:bodyPr wrap="square">
            <a:spAutoFit/>
          </a:bodyPr>
          <a:lstStyle/>
          <a:p>
            <a:r>
              <a:rPr lang="zh-CN" altLang="en-US" sz="2400" b="1" kern="100" dirty="0">
                <a:latin typeface="微软雅黑" panose="020B0503020204020204" charset="-122"/>
                <a:ea typeface="微软雅黑" panose="020B0503020204020204" charset="-122"/>
                <a:cs typeface="Times New Roman" panose="02020603050405020304" charset="0"/>
              </a:rPr>
              <a:t> 医生要求（病人）去户外散步</a:t>
            </a:r>
            <a:endParaRPr lang="zh-CN" altLang="zh-CN" sz="2400" b="1" kern="100" dirty="0">
              <a:latin typeface="微软雅黑" panose="020B0503020204020204" charset="-122"/>
              <a:ea typeface="微软雅黑" panose="020B0503020204020204" charset="-122"/>
              <a:cs typeface="Times New Roman" panose="02020603050405020304" charset="0"/>
            </a:endParaRPr>
          </a:p>
        </p:txBody>
      </p:sp>
      <p:sp>
        <p:nvSpPr>
          <p:cNvPr id="9" name="文本框 8"/>
          <p:cNvSpPr txBox="1"/>
          <p:nvPr/>
        </p:nvSpPr>
        <p:spPr>
          <a:xfrm>
            <a:off x="467396" y="1203427"/>
            <a:ext cx="11369626" cy="1872000"/>
          </a:xfrm>
          <a:prstGeom prst="rect">
            <a:avLst/>
          </a:prstGeom>
          <a:noFill/>
          <a:ln w="57150">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2" name="矩形 1"/>
          <p:cNvSpPr/>
          <p:nvPr/>
        </p:nvSpPr>
        <p:spPr>
          <a:xfrm>
            <a:off x="2682297" y="3138558"/>
            <a:ext cx="2545080" cy="583565"/>
          </a:xfrm>
          <a:prstGeom prst="rect">
            <a:avLst/>
          </a:prstGeom>
          <a:solidFill>
            <a:schemeClr val="accent6"/>
          </a:solidFill>
        </p:spPr>
        <p:txBody>
          <a:bodyPr wrap="none">
            <a:spAutoFit/>
          </a:bodyPr>
          <a:lstStyle/>
          <a:p>
            <a:r>
              <a:rPr lang="en-US" altLang="zh-CN" sz="3200" b="1" kern="100" dirty="0">
                <a:latin typeface="微软雅黑" panose="020B0503020204020204" charset="-122"/>
                <a:ea typeface="微软雅黑" panose="020B0503020204020204" charset="-122"/>
                <a:cs typeface="Times New Roman" panose="02020603050405020304" charset="0"/>
              </a:rPr>
              <a:t>topic/event</a:t>
            </a:r>
            <a:endParaRPr lang="en-US" altLang="zh-CN" sz="3200" b="1" kern="100" dirty="0">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5" grpId="0" bldLvl="0" animBg="1"/>
      <p:bldP spid="7" grpId="0" bldLvl="0" animBg="1"/>
      <p:bldP spid="8" grpId="0" bldLvl="0" animBg="1"/>
      <p:bldP spid="9" grpId="0" bldLvl="0" animBg="1"/>
      <p:bldP spid="9" grpId="1" animBg="1"/>
      <p:bldP spid="2" grpId="0" bldLvl="0" animBg="1"/>
      <p:bldP spid="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2138185" y="2439186"/>
            <a:ext cx="7915630" cy="16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6" tIns="60937" rIns="121876" bIns="60937">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1219200" eaLnBrk="1" fontAlgn="base" hangingPunct="1">
              <a:spcBef>
                <a:spcPct val="0"/>
              </a:spcBef>
              <a:spcAft>
                <a:spcPct val="0"/>
              </a:spcAft>
            </a:pPr>
            <a:r>
              <a:rPr lang="en-US" altLang="zh-CN" sz="10000" dirty="0">
                <a:solidFill>
                  <a:srgbClr val="000000"/>
                </a:solidFill>
                <a:latin typeface="庞门正道粗书体" panose="02010600030101010101" pitchFamily="2" charset="-122"/>
                <a:ea typeface="庞门正道粗书体" panose="02010600030101010101" pitchFamily="2" charset="-122"/>
                <a:cs typeface="+mn-ea"/>
                <a:sym typeface="+mn-lt"/>
              </a:rPr>
              <a:t>Thank you</a:t>
            </a:r>
            <a:endParaRPr lang="en-US" altLang="zh-CN" sz="10000" dirty="0">
              <a:solidFill>
                <a:srgbClr val="000000"/>
              </a:solidFill>
              <a:latin typeface="庞门正道粗书体" panose="02010600030101010101" pitchFamily="2" charset="-122"/>
              <a:ea typeface="庞门正道粗书体" panose="02010600030101010101" pitchFamily="2" charset="-122"/>
              <a:cs typeface="+mn-ea"/>
              <a:sym typeface="+mn-lt"/>
            </a:endParaRPr>
          </a:p>
        </p:txBody>
      </p:sp>
      <p:pic>
        <p:nvPicPr>
          <p:cNvPr id="17" name="图片 16" descr="38fa0a40ed699ecd1fb603190c61f2bc"/>
          <p:cNvPicPr>
            <a:picLocks noChangeAspect="1"/>
          </p:cNvPicPr>
          <p:nvPr/>
        </p:nvPicPr>
        <p:blipFill>
          <a:blip r:embed="rId1" cstate="screen"/>
          <a:srcRect/>
          <a:stretch>
            <a:fillRect/>
          </a:stretch>
        </p:blipFill>
        <p:spPr>
          <a:xfrm>
            <a:off x="6968525" y="143153"/>
            <a:ext cx="2558137" cy="1004107"/>
          </a:xfrm>
          <a:prstGeom prst="rect">
            <a:avLst/>
          </a:prstGeom>
        </p:spPr>
      </p:pic>
      <p:pic>
        <p:nvPicPr>
          <p:cNvPr id="18" name="图片 17" descr="38fa0a40ed699ecd1fb603190c61f2bc"/>
          <p:cNvPicPr>
            <a:picLocks noChangeAspect="1"/>
          </p:cNvPicPr>
          <p:nvPr/>
        </p:nvPicPr>
        <p:blipFill>
          <a:blip r:embed="rId2" cstate="screen"/>
          <a:srcRect/>
          <a:stretch>
            <a:fillRect/>
          </a:stretch>
        </p:blipFill>
        <p:spPr>
          <a:xfrm>
            <a:off x="11131628" y="920651"/>
            <a:ext cx="696579" cy="6002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1500" fill="hold"/>
                                        <p:tgtEl>
                                          <p:spTgt spid="17"/>
                                        </p:tgtEl>
                                        <p:attrNameLst>
                                          <p:attrName>ppt_x</p:attrName>
                                        </p:attrNameLst>
                                      </p:cBhvr>
                                      <p:tavLst>
                                        <p:tav tm="0">
                                          <p:val>
                                            <p:strVal val="1+#ppt_w/2"/>
                                          </p:val>
                                        </p:tav>
                                        <p:tav tm="100000">
                                          <p:val>
                                            <p:strVal val="#ppt_x"/>
                                          </p:val>
                                        </p:tav>
                                      </p:tavLst>
                                    </p:anim>
                                    <p:anim calcmode="lin" valueType="num">
                                      <p:cBhvr additive="base">
                                        <p:cTn id="11" dur="1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2" decel="100000" fill="hold" nodeType="withEffect">
                                  <p:stCondLst>
                                    <p:cond delay="5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500" fill="hold"/>
                                        <p:tgtEl>
                                          <p:spTgt spid="18"/>
                                        </p:tgtEl>
                                        <p:attrNameLst>
                                          <p:attrName>ppt_x</p:attrName>
                                        </p:attrNameLst>
                                      </p:cBhvr>
                                      <p:tavLst>
                                        <p:tav tm="0">
                                          <p:val>
                                            <p:strVal val="1+#ppt_w/2"/>
                                          </p:val>
                                        </p:tav>
                                        <p:tav tm="100000">
                                          <p:val>
                                            <p:strVal val="#ppt_x"/>
                                          </p:val>
                                        </p:tav>
                                      </p:tavLst>
                                    </p:anim>
                                    <p:anim calcmode="lin" valueType="num">
                                      <p:cBhvr additive="base">
                                        <p:cTn id="15"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80988" y="1691727"/>
            <a:ext cx="8230024" cy="4526196"/>
          </a:xfrm>
        </p:spPr>
        <p:txBody>
          <a:bodyPr/>
          <a:p>
            <a:endParaRPr lang="zh-CN" altLang="en-US"/>
          </a:p>
        </p:txBody>
      </p:sp>
      <p:sp>
        <p:nvSpPr>
          <p:cNvPr id="89" name="자유형 88"/>
          <p:cNvSpPr/>
          <p:nvPr/>
        </p:nvSpPr>
        <p:spPr>
          <a:xfrm>
            <a:off x="1297692" y="2298819"/>
            <a:ext cx="9370542" cy="4188040"/>
          </a:xfrm>
          <a:custGeom>
            <a:avLst/>
            <a:gdLst>
              <a:gd name="connsiteX0" fmla="*/ 0 w 9144000"/>
              <a:gd name="connsiteY0" fmla="*/ 0 h 5301208"/>
              <a:gd name="connsiteX1" fmla="*/ 9144000 w 9144000"/>
              <a:gd name="connsiteY1" fmla="*/ 0 h 5301208"/>
              <a:gd name="connsiteX2" fmla="*/ 9144000 w 9144000"/>
              <a:gd name="connsiteY2" fmla="*/ 5301208 h 5301208"/>
              <a:gd name="connsiteX3" fmla="*/ 0 w 9144000"/>
              <a:gd name="connsiteY3" fmla="*/ 5301208 h 5301208"/>
              <a:gd name="connsiteX4" fmla="*/ 0 w 9144000"/>
              <a:gd name="connsiteY4" fmla="*/ 0 h 5301208"/>
              <a:gd name="connsiteX0-1" fmla="*/ 0 w 9144000"/>
              <a:gd name="connsiteY0-2" fmla="*/ 5301208 h 5301208"/>
              <a:gd name="connsiteX1-3" fmla="*/ 9144000 w 9144000"/>
              <a:gd name="connsiteY1-4" fmla="*/ 0 h 5301208"/>
              <a:gd name="connsiteX2-5" fmla="*/ 9144000 w 9144000"/>
              <a:gd name="connsiteY2-6" fmla="*/ 5301208 h 5301208"/>
              <a:gd name="connsiteX3-7" fmla="*/ 0 w 9144000"/>
              <a:gd name="connsiteY3-8" fmla="*/ 5301208 h 5301208"/>
              <a:gd name="connsiteX0-9" fmla="*/ 0 w 9144000"/>
              <a:gd name="connsiteY0-10" fmla="*/ 5301208 h 5301208"/>
              <a:gd name="connsiteX1-11" fmla="*/ 0 w 9144000"/>
              <a:gd name="connsiteY1-12" fmla="*/ 3456384 h 5301208"/>
              <a:gd name="connsiteX2-13" fmla="*/ 9144000 w 9144000"/>
              <a:gd name="connsiteY2-14" fmla="*/ 0 h 5301208"/>
              <a:gd name="connsiteX3-15" fmla="*/ 9144000 w 9144000"/>
              <a:gd name="connsiteY3-16" fmla="*/ 5301208 h 5301208"/>
              <a:gd name="connsiteX4-17" fmla="*/ 0 w 9144000"/>
              <a:gd name="connsiteY4-18" fmla="*/ 5301208 h 5301208"/>
              <a:gd name="connsiteX0-19" fmla="*/ 0 w 9144000"/>
              <a:gd name="connsiteY0-20" fmla="*/ 5301208 h 5301208"/>
              <a:gd name="connsiteX1-21" fmla="*/ 0 w 9144000"/>
              <a:gd name="connsiteY1-22" fmla="*/ 4680520 h 5301208"/>
              <a:gd name="connsiteX2-23" fmla="*/ 9144000 w 9144000"/>
              <a:gd name="connsiteY2-24" fmla="*/ 0 h 5301208"/>
              <a:gd name="connsiteX3-25" fmla="*/ 9144000 w 9144000"/>
              <a:gd name="connsiteY3-26" fmla="*/ 5301208 h 5301208"/>
              <a:gd name="connsiteX4-27" fmla="*/ 0 w 9144000"/>
              <a:gd name="connsiteY4-28" fmla="*/ 5301208 h 530120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9144000" h="5301208">
                <a:moveTo>
                  <a:pt x="0" y="5301208"/>
                </a:moveTo>
                <a:lnTo>
                  <a:pt x="0" y="4680520"/>
                </a:lnTo>
                <a:lnTo>
                  <a:pt x="9144000" y="0"/>
                </a:lnTo>
                <a:lnTo>
                  <a:pt x="9144000" y="5301208"/>
                </a:lnTo>
                <a:lnTo>
                  <a:pt x="0" y="530120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b="0" i="0" u="none" strike="noStrike" kern="1200" cap="none" spc="0" normalizeH="0" baseline="0" noProof="0">
              <a:ln>
                <a:noFill/>
              </a:ln>
              <a:solidFill>
                <a:schemeClr val="lt1"/>
              </a:solidFill>
              <a:effectLst/>
              <a:uLnTx/>
              <a:uFillTx/>
              <a:latin typeface="+mn-lt"/>
              <a:ea typeface="+mn-ea"/>
              <a:cs typeface="+mn-cs"/>
            </a:endParaRPr>
          </a:p>
        </p:txBody>
      </p:sp>
      <p:pic>
        <p:nvPicPr>
          <p:cNvPr id="24" name="图片 23" descr="微信图片_20200923092752"/>
          <p:cNvPicPr>
            <a:picLocks noChangeAspect="1"/>
          </p:cNvPicPr>
          <p:nvPr/>
        </p:nvPicPr>
        <p:blipFill>
          <a:blip r:embed="rId1"/>
          <a:stretch>
            <a:fillRect/>
          </a:stretch>
        </p:blipFill>
        <p:spPr>
          <a:xfrm>
            <a:off x="1652677" y="1684107"/>
            <a:ext cx="5069466" cy="4753220"/>
          </a:xfrm>
          <a:prstGeom prst="rect">
            <a:avLst/>
          </a:prstGeom>
        </p:spPr>
      </p:pic>
      <p:sp>
        <p:nvSpPr>
          <p:cNvPr id="4" name="标题 2"/>
          <p:cNvSpPr/>
          <p:nvPr/>
        </p:nvSpPr>
        <p:spPr>
          <a:xfrm>
            <a:off x="1593619" y="1158528"/>
            <a:ext cx="8433869" cy="533427"/>
          </a:xfrm>
          <a:prstGeom prst="rect">
            <a:avLst/>
          </a:prstGeom>
          <a:noFill/>
          <a:ln w="9525">
            <a:noFill/>
          </a:ln>
        </p:spPr>
        <p:txBody>
          <a:bodyPr rtlCol="0" anchor="t">
            <a:noAutofit/>
          </a:bodyPr>
          <a:lstStyle>
            <a:lvl1pPr marL="0" algn="l" defTabSz="914400" rtl="0" eaLnBrk="1" fontAlgn="auto" latinLnBrk="1" hangingPunct="1">
              <a:spcBef>
                <a:spcPct val="0"/>
              </a:spcBef>
              <a:spcAft>
                <a:spcPts val="0"/>
              </a:spcAft>
              <a:buNone/>
              <a:defRPr lang="ko-KR" altLang="en-US" sz="2400" b="1" kern="1200" dirty="0">
                <a:solidFill>
                  <a:schemeClr val="tx1">
                    <a:lumMod val="75000"/>
                    <a:lumOff val="25000"/>
                  </a:schemeClr>
                </a:solidFill>
                <a:effectLst/>
                <a:latin typeface="Arial" panose="020B0604020202020204" pitchFamily="34" charset="0"/>
                <a:ea typeface="HY견고딕" pitchFamily="18" charset="-127"/>
                <a:cs typeface="Arial" panose="020B0604020202020204" pitchFamily="34" charset="0"/>
              </a:defRPr>
            </a:lvl1pPr>
            <a:lvl2pPr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2pPr>
            <a:lvl3pPr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3pPr>
            <a:lvl4pPr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4pPr>
            <a:lvl5pPr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5pPr>
            <a:lvl6pPr marL="457200"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6pPr>
            <a:lvl7pPr marL="914400"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7pPr>
            <a:lvl8pPr marL="1371600"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8pPr>
            <a:lvl9pPr marL="1828800" algn="ctr" rtl="0" fontAlgn="base" latinLnBrk="1">
              <a:spcBef>
                <a:spcPct val="0"/>
              </a:spcBef>
              <a:spcAft>
                <a:spcPct val="0"/>
              </a:spcAft>
              <a:defRPr sz="4400">
                <a:solidFill>
                  <a:schemeClr val="tx1"/>
                </a:solidFill>
                <a:latin typeface="Malgun Gothic" panose="020B0503020000020004" charset="-127"/>
                <a:ea typeface="Malgun Gothic" panose="020B0503020000020004" charset="-127"/>
              </a:defRPr>
            </a:lvl9pPr>
          </a:lstStyle>
          <a:p>
            <a:r>
              <a:rPr lang="en-US" altLang="zh-CN"/>
              <a:t>A NEWS REPORT</a:t>
            </a:r>
            <a:endParaRPr lang="en-US" altLang="zh-CN"/>
          </a:p>
        </p:txBody>
      </p:sp>
      <p:sp>
        <p:nvSpPr>
          <p:cNvPr id="5" name="矩形 4"/>
          <p:cNvSpPr/>
          <p:nvPr/>
        </p:nvSpPr>
        <p:spPr>
          <a:xfrm>
            <a:off x="1973368" y="3257083"/>
            <a:ext cx="3080544" cy="553749"/>
          </a:xfrm>
          <a:prstGeom prst="rect">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6" name="肘形连接符 5"/>
          <p:cNvCxnSpPr>
            <a:stCxn id="5" idx="3"/>
            <a:endCxn id="26" idx="1"/>
          </p:cNvCxnSpPr>
          <p:nvPr/>
        </p:nvCxnSpPr>
        <p:spPr>
          <a:xfrm flipV="1">
            <a:off x="5053965" y="2301240"/>
            <a:ext cx="2286635" cy="1232535"/>
          </a:xfrm>
          <a:prstGeom prst="bentConnector3">
            <a:avLst>
              <a:gd name="adj1" fmla="val 50014"/>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9475" name="그룹 75"/>
          <p:cNvGrpSpPr/>
          <p:nvPr>
            <p:custDataLst>
              <p:tags r:id="rId2"/>
            </p:custDataLst>
          </p:nvPr>
        </p:nvGrpSpPr>
        <p:grpSpPr>
          <a:xfrm>
            <a:off x="7357378" y="3953445"/>
            <a:ext cx="3525085" cy="508046"/>
            <a:chOff x="5122664" y="2370088"/>
            <a:chExt cx="3600400" cy="632436"/>
          </a:xfrm>
        </p:grpSpPr>
        <p:grpSp>
          <p:nvGrpSpPr>
            <p:cNvPr id="19516" name="그룹 110"/>
            <p:cNvGrpSpPr/>
            <p:nvPr/>
          </p:nvGrpSpPr>
          <p:grpSpPr>
            <a:xfrm>
              <a:off x="5122664" y="2370088"/>
              <a:ext cx="3600400" cy="632436"/>
              <a:chOff x="5122664" y="2370088"/>
              <a:chExt cx="3600400" cy="632436"/>
            </a:xfrm>
          </p:grpSpPr>
          <p:grpSp>
            <p:nvGrpSpPr>
              <p:cNvPr id="19518" name="그룹 109"/>
              <p:cNvGrpSpPr/>
              <p:nvPr/>
            </p:nvGrpSpPr>
            <p:grpSpPr>
              <a:xfrm>
                <a:off x="5122664" y="2370088"/>
                <a:ext cx="3600400" cy="632436"/>
                <a:chOff x="5122664" y="2370088"/>
                <a:chExt cx="3600400" cy="632436"/>
              </a:xfrm>
            </p:grpSpPr>
            <p:sp>
              <p:nvSpPr>
                <p:cNvPr id="83" name="모서리가 둥근 직사각형 82"/>
                <p:cNvSpPr/>
                <p:nvPr>
                  <p:custDataLst>
                    <p:tags r:id="rId3"/>
                  </p:custDataLst>
                </p:nvPr>
              </p:nvSpPr>
              <p:spPr>
                <a:xfrm>
                  <a:off x="5122664" y="2370088"/>
                  <a:ext cx="3600400" cy="575123"/>
                </a:xfrm>
                <a:prstGeom prst="roundRect">
                  <a:avLst>
                    <a:gd name="adj" fmla="val 50000"/>
                  </a:avLst>
                </a:prstGeom>
                <a:gradFill>
                  <a:gsLst>
                    <a:gs pos="0">
                      <a:srgbClr val="A5D773"/>
                    </a:gs>
                    <a:gs pos="100000">
                      <a:srgbClr val="5E9436"/>
                    </a:gs>
                  </a:gsLst>
                  <a:lin ang="5400000" scaled="0"/>
                </a:gra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85" name="모서리가 둥근 직사각형 84"/>
                <p:cNvSpPr/>
                <p:nvPr>
                  <p:custDataLst>
                    <p:tags r:id="rId4"/>
                  </p:custDataLst>
                </p:nvPr>
              </p:nvSpPr>
              <p:spPr>
                <a:xfrm>
                  <a:off x="5122664" y="2427401"/>
                  <a:ext cx="3600400" cy="575123"/>
                </a:xfrm>
                <a:prstGeom prst="roundRect">
                  <a:avLst>
                    <a:gd name="adj" fmla="val 50000"/>
                  </a:avLst>
                </a:prstGeom>
                <a:solidFill>
                  <a:schemeClr val="bg1"/>
                </a:soli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80" name="타원 79"/>
              <p:cNvSpPr/>
              <p:nvPr>
                <p:custDataLst>
                  <p:tags r:id="rId5"/>
                </p:custDataLst>
              </p:nvPr>
            </p:nvSpPr>
            <p:spPr>
              <a:xfrm>
                <a:off x="5194314" y="2467601"/>
                <a:ext cx="497568" cy="495520"/>
              </a:xfrm>
              <a:prstGeom prst="ellipse">
                <a:avLst/>
              </a:prstGeom>
              <a:gradFill>
                <a:gsLst>
                  <a:gs pos="0">
                    <a:srgbClr val="A5D773"/>
                  </a:gs>
                  <a:gs pos="100000">
                    <a:srgbClr val="5E9436"/>
                  </a:gs>
                </a:gsLst>
                <a:lin ang="5400000" scaled="0"/>
              </a:gra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78" name="직사각형 77"/>
            <p:cNvSpPr/>
            <p:nvPr>
              <p:custDataLst>
                <p:tags r:id="rId6"/>
              </p:custDataLst>
            </p:nvPr>
          </p:nvSpPr>
          <p:spPr>
            <a:xfrm>
              <a:off x="5217600" y="2527302"/>
              <a:ext cx="441044" cy="343066"/>
            </a:xfrm>
            <a:prstGeom prst="rect">
              <a:avLst/>
            </a:prstGeom>
          </p:spPr>
          <p:txBody>
            <a:bodyPr wrap="square">
              <a:spAutoFit/>
            </a:bodyPr>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rPr>
                <a:t>04</a:t>
              </a:r>
              <a:endPar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endParaRPr>
            </a:p>
          </p:txBody>
        </p:sp>
      </p:grpSp>
      <p:sp>
        <p:nvSpPr>
          <p:cNvPr id="15" name="矩形 14"/>
          <p:cNvSpPr/>
          <p:nvPr/>
        </p:nvSpPr>
        <p:spPr>
          <a:xfrm>
            <a:off x="2706830" y="3874335"/>
            <a:ext cx="1311342" cy="162568"/>
          </a:xfrm>
          <a:prstGeom prst="rect">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6" name="肘形连接符 15"/>
          <p:cNvCxnSpPr>
            <a:stCxn id="15" idx="2"/>
            <a:endCxn id="17" idx="1"/>
          </p:cNvCxnSpPr>
          <p:nvPr/>
        </p:nvCxnSpPr>
        <p:spPr>
          <a:xfrm rot="5400000" flipH="1" flipV="1">
            <a:off x="4827905" y="1507490"/>
            <a:ext cx="1064260" cy="3994150"/>
          </a:xfrm>
          <a:prstGeom prst="bentConnector4">
            <a:avLst>
              <a:gd name="adj1" fmla="val -22375"/>
              <a:gd name="adj2" fmla="val 58203"/>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19476" name="그룹 85"/>
          <p:cNvGrpSpPr/>
          <p:nvPr>
            <p:custDataLst>
              <p:tags r:id="rId7"/>
            </p:custDataLst>
          </p:nvPr>
        </p:nvGrpSpPr>
        <p:grpSpPr>
          <a:xfrm>
            <a:off x="7357378" y="2698840"/>
            <a:ext cx="3525085" cy="504674"/>
            <a:chOff x="5122664" y="3090168"/>
            <a:chExt cx="3600400" cy="626864"/>
          </a:xfrm>
        </p:grpSpPr>
        <p:grpSp>
          <p:nvGrpSpPr>
            <p:cNvPr id="19510" name="그룹 111"/>
            <p:cNvGrpSpPr/>
            <p:nvPr/>
          </p:nvGrpSpPr>
          <p:grpSpPr>
            <a:xfrm>
              <a:off x="5122664" y="3090168"/>
              <a:ext cx="3600400" cy="626864"/>
              <a:chOff x="5122664" y="3090168"/>
              <a:chExt cx="3600400" cy="626864"/>
            </a:xfrm>
          </p:grpSpPr>
          <p:grpSp>
            <p:nvGrpSpPr>
              <p:cNvPr id="19512" name="그룹 108"/>
              <p:cNvGrpSpPr/>
              <p:nvPr/>
            </p:nvGrpSpPr>
            <p:grpSpPr>
              <a:xfrm>
                <a:off x="5122664" y="3090168"/>
                <a:ext cx="3600400" cy="626864"/>
                <a:chOff x="5122664" y="3090168"/>
                <a:chExt cx="3600400" cy="626864"/>
              </a:xfrm>
            </p:grpSpPr>
            <p:sp>
              <p:nvSpPr>
                <p:cNvPr id="103" name="모서리가 둥근 직사각형 102"/>
                <p:cNvSpPr/>
                <p:nvPr>
                  <p:custDataLst>
                    <p:tags r:id="rId8"/>
                  </p:custDataLst>
                </p:nvPr>
              </p:nvSpPr>
              <p:spPr>
                <a:xfrm>
                  <a:off x="5122664" y="3090168"/>
                  <a:ext cx="3600400" cy="575123"/>
                </a:xfrm>
                <a:prstGeom prst="roundRect">
                  <a:avLst>
                    <a:gd name="adj" fmla="val 50000"/>
                  </a:avLst>
                </a:prstGeom>
                <a:gradFill>
                  <a:gsLst>
                    <a:gs pos="0">
                      <a:srgbClr val="6EDCDC"/>
                    </a:gs>
                    <a:gs pos="100000">
                      <a:srgbClr val="2D909D"/>
                    </a:gs>
                  </a:gsLst>
                  <a:lin ang="5400000" scaled="0"/>
                </a:gradFill>
                <a:ln w="9525">
                  <a:solidFill>
                    <a:srgbClr val="22727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7" name="모서리가 둥근 직사각형 104"/>
                <p:cNvSpPr/>
                <p:nvPr>
                  <p:custDataLst>
                    <p:tags r:id="rId9"/>
                  </p:custDataLst>
                </p:nvPr>
              </p:nvSpPr>
              <p:spPr>
                <a:xfrm>
                  <a:off x="5122664" y="3141909"/>
                  <a:ext cx="3600400" cy="575123"/>
                </a:xfrm>
                <a:prstGeom prst="roundRect">
                  <a:avLst>
                    <a:gd name="adj" fmla="val 50000"/>
                  </a:avLst>
                </a:prstGeom>
                <a:solidFill>
                  <a:schemeClr val="bg1"/>
                </a:solidFill>
                <a:ln w="9525">
                  <a:solidFill>
                    <a:srgbClr val="22727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95" name="타원 94"/>
              <p:cNvSpPr/>
              <p:nvPr>
                <p:custDataLst>
                  <p:tags r:id="rId10"/>
                </p:custDataLst>
              </p:nvPr>
            </p:nvSpPr>
            <p:spPr>
              <a:xfrm>
                <a:off x="5194314" y="3179721"/>
                <a:ext cx="497568" cy="497511"/>
              </a:xfrm>
              <a:prstGeom prst="ellipse">
                <a:avLst/>
              </a:prstGeom>
              <a:gradFill>
                <a:gsLst>
                  <a:gs pos="0">
                    <a:srgbClr val="6EDCDC"/>
                  </a:gs>
                  <a:gs pos="100000">
                    <a:srgbClr val="2D909D"/>
                  </a:gs>
                </a:gsLst>
                <a:lin ang="5400000" scaled="0"/>
              </a:gradFill>
              <a:ln w="9525">
                <a:solidFill>
                  <a:srgbClr val="22727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92" name="직사각형 91"/>
            <p:cNvSpPr/>
            <p:nvPr>
              <p:custDataLst>
                <p:tags r:id="rId11"/>
              </p:custDataLst>
            </p:nvPr>
          </p:nvSpPr>
          <p:spPr>
            <a:xfrm>
              <a:off x="5216206" y="3259322"/>
              <a:ext cx="443831" cy="342315"/>
            </a:xfrm>
            <a:prstGeom prst="rect">
              <a:avLst/>
            </a:prstGeom>
          </p:spPr>
          <p:txBody>
            <a:bodyPr wrap="square">
              <a:spAutoFit/>
            </a:bodyPr>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rPr>
                <a:t>02</a:t>
              </a:r>
              <a:endPar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endParaRPr>
            </a:p>
          </p:txBody>
        </p:sp>
      </p:grpSp>
      <p:sp>
        <p:nvSpPr>
          <p:cNvPr id="18" name="직사각형 129"/>
          <p:cNvSpPr/>
          <p:nvPr>
            <p:custDataLst>
              <p:tags r:id="rId12"/>
            </p:custDataLst>
          </p:nvPr>
        </p:nvSpPr>
        <p:spPr>
          <a:xfrm>
            <a:off x="7881400" y="2698840"/>
            <a:ext cx="3034925" cy="583565"/>
          </a:xfrm>
          <a:prstGeom prst="rect">
            <a:avLst/>
          </a:prstGeom>
        </p:spPr>
        <p:txBody>
          <a:bodyPr wrap="square">
            <a:spAutoFit/>
          </a:bodyPr>
          <a:p>
            <a:pPr marL="0" marR="0" lvl="0" algn="l" defTabSz="914400" rtl="0" eaLnBrk="1" fontAlgn="auto" latinLnBrk="1" hangingPunct="1">
              <a:lnSpc>
                <a:spcPct val="100000"/>
              </a:lnSpc>
              <a:spcBef>
                <a:spcPts val="0"/>
              </a:spcBef>
              <a:spcAft>
                <a:spcPts val="0"/>
              </a:spcAft>
              <a:buClrTx/>
              <a:buSzTx/>
              <a:buFontTx/>
              <a:buNone/>
              <a:defRPr/>
            </a:pPr>
            <a:r>
              <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rPr>
              <a:t>Reporter</a:t>
            </a:r>
            <a:endPar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endParaRPr>
          </a:p>
        </p:txBody>
      </p:sp>
      <p:sp>
        <p:nvSpPr>
          <p:cNvPr id="19" name="矩形 18"/>
          <p:cNvSpPr/>
          <p:nvPr/>
        </p:nvSpPr>
        <p:spPr>
          <a:xfrm>
            <a:off x="3981976" y="3874335"/>
            <a:ext cx="1506298" cy="162568"/>
          </a:xfrm>
          <a:prstGeom prst="rect">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19478" name="그룹 113"/>
          <p:cNvGrpSpPr/>
          <p:nvPr>
            <p:custDataLst>
              <p:tags r:id="rId13"/>
            </p:custDataLst>
          </p:nvPr>
        </p:nvGrpSpPr>
        <p:grpSpPr>
          <a:xfrm>
            <a:off x="7340446" y="3307518"/>
            <a:ext cx="3525085" cy="504371"/>
            <a:chOff x="5122664" y="4530328"/>
            <a:chExt cx="3600400" cy="626864"/>
          </a:xfrm>
        </p:grpSpPr>
        <p:grpSp>
          <p:nvGrpSpPr>
            <p:cNvPr id="19498" name="그룹 116"/>
            <p:cNvGrpSpPr/>
            <p:nvPr/>
          </p:nvGrpSpPr>
          <p:grpSpPr>
            <a:xfrm>
              <a:off x="5122664" y="4530328"/>
              <a:ext cx="3600400" cy="626864"/>
              <a:chOff x="5122664" y="4530328"/>
              <a:chExt cx="3600400" cy="626864"/>
            </a:xfrm>
          </p:grpSpPr>
          <p:grpSp>
            <p:nvGrpSpPr>
              <p:cNvPr id="19500" name="그룹 106"/>
              <p:cNvGrpSpPr/>
              <p:nvPr/>
            </p:nvGrpSpPr>
            <p:grpSpPr>
              <a:xfrm>
                <a:off x="5122664" y="4530328"/>
                <a:ext cx="3600400" cy="626864"/>
                <a:chOff x="5122664" y="4530328"/>
                <a:chExt cx="3600400" cy="626864"/>
              </a:xfrm>
            </p:grpSpPr>
            <p:sp>
              <p:nvSpPr>
                <p:cNvPr id="20" name="모서리가 둥근 직사각형 119"/>
                <p:cNvSpPr/>
                <p:nvPr>
                  <p:custDataLst>
                    <p:tags r:id="rId14"/>
                  </p:custDataLst>
                </p:nvPr>
              </p:nvSpPr>
              <p:spPr>
                <a:xfrm>
                  <a:off x="5122664" y="4530328"/>
                  <a:ext cx="3600400" cy="575123"/>
                </a:xfrm>
                <a:prstGeom prst="roundRect">
                  <a:avLst>
                    <a:gd name="adj" fmla="val 50000"/>
                  </a:avLst>
                </a:prstGeom>
                <a:gradFill>
                  <a:gsLst>
                    <a:gs pos="0">
                      <a:srgbClr val="929292"/>
                    </a:gs>
                    <a:gs pos="100000">
                      <a:srgbClr val="5F5F5F"/>
                    </a:gs>
                  </a:gsLst>
                  <a:lin ang="5400000" scaled="0"/>
                </a:gradFill>
                <a:ln w="9525">
                  <a:solidFill>
                    <a:srgbClr val="333333"/>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21" name="모서리가 둥근 직사각형 120"/>
                <p:cNvSpPr/>
                <p:nvPr>
                  <p:custDataLst>
                    <p:tags r:id="rId15"/>
                  </p:custDataLst>
                </p:nvPr>
              </p:nvSpPr>
              <p:spPr>
                <a:xfrm>
                  <a:off x="5122664" y="4582069"/>
                  <a:ext cx="3600400" cy="575123"/>
                </a:xfrm>
                <a:prstGeom prst="roundRect">
                  <a:avLst>
                    <a:gd name="adj" fmla="val 50000"/>
                  </a:avLst>
                </a:prstGeom>
                <a:solidFill>
                  <a:schemeClr val="bg1"/>
                </a:solidFill>
                <a:ln w="9525">
                  <a:solidFill>
                    <a:srgbClr val="333333"/>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21" name="타원 117"/>
              <p:cNvSpPr/>
              <p:nvPr>
                <p:custDataLst>
                  <p:tags r:id="rId16"/>
                </p:custDataLst>
              </p:nvPr>
            </p:nvSpPr>
            <p:spPr>
              <a:xfrm>
                <a:off x="5194314" y="4627840"/>
                <a:ext cx="497568" cy="495522"/>
              </a:xfrm>
              <a:prstGeom prst="ellipse">
                <a:avLst/>
              </a:prstGeom>
              <a:gradFill>
                <a:gsLst>
                  <a:gs pos="0">
                    <a:srgbClr val="929292"/>
                  </a:gs>
                  <a:gs pos="100000">
                    <a:srgbClr val="5F5F5F"/>
                  </a:gs>
                </a:gsLst>
                <a:lin ang="5400000" scaled="0"/>
              </a:gradFill>
              <a:ln w="9525">
                <a:solidFill>
                  <a:srgbClr val="333333"/>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116" name="직사각형 115"/>
            <p:cNvSpPr/>
            <p:nvPr>
              <p:custDataLst>
                <p:tags r:id="rId17"/>
              </p:custDataLst>
            </p:nvPr>
          </p:nvSpPr>
          <p:spPr>
            <a:xfrm>
              <a:off x="5217600" y="4699481"/>
              <a:ext cx="441044" cy="342521"/>
            </a:xfrm>
            <a:prstGeom prst="rect">
              <a:avLst/>
            </a:prstGeom>
          </p:spPr>
          <p:txBody>
            <a:bodyPr wrap="square">
              <a:spAutoFit/>
            </a:bodyPr>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rPr>
                <a:t>03</a:t>
              </a:r>
              <a:endPar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endParaRPr>
            </a:p>
          </p:txBody>
        </p:sp>
      </p:grpSp>
      <p:cxnSp>
        <p:nvCxnSpPr>
          <p:cNvPr id="22" name="肘形连接符 21"/>
          <p:cNvCxnSpPr>
            <a:stCxn id="19" idx="3"/>
            <a:endCxn id="121" idx="1"/>
          </p:cNvCxnSpPr>
          <p:nvPr>
            <p:custDataLst>
              <p:tags r:id="rId18"/>
            </p:custDataLst>
          </p:nvPr>
        </p:nvCxnSpPr>
        <p:spPr>
          <a:xfrm flipV="1">
            <a:off x="7317589" y="4773764"/>
            <a:ext cx="2469422" cy="499472"/>
          </a:xfrm>
          <a:prstGeom prst="bentConnector3">
            <a:avLst>
              <a:gd name="adj1" fmla="val 50017"/>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직사각형 129"/>
          <p:cNvSpPr/>
          <p:nvPr>
            <p:custDataLst>
              <p:tags r:id="rId19"/>
            </p:custDataLst>
          </p:nvPr>
        </p:nvSpPr>
        <p:spPr>
          <a:xfrm>
            <a:off x="7881400" y="3307518"/>
            <a:ext cx="3034925" cy="583565"/>
          </a:xfrm>
          <a:prstGeom prst="rect">
            <a:avLst/>
          </a:prstGeom>
        </p:spPr>
        <p:txBody>
          <a:bodyPr wrap="square">
            <a:spAutoFit/>
          </a:bodyPr>
          <a:p>
            <a:pPr marL="0" marR="0" lvl="0" algn="l" defTabSz="914400" rtl="0" eaLnBrk="1" fontAlgn="auto" latinLnBrk="1" hangingPunct="1">
              <a:lnSpc>
                <a:spcPct val="100000"/>
              </a:lnSpc>
              <a:spcBef>
                <a:spcPts val="0"/>
              </a:spcBef>
              <a:spcAft>
                <a:spcPts val="0"/>
              </a:spcAft>
              <a:buClrTx/>
              <a:buSzTx/>
              <a:buFontTx/>
              <a:buNone/>
              <a:defRPr/>
            </a:pPr>
            <a:r>
              <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rPr>
              <a:t>Time</a:t>
            </a:r>
            <a:endPar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endParaRPr>
          </a:p>
        </p:txBody>
      </p:sp>
      <p:grpSp>
        <p:nvGrpSpPr>
          <p:cNvPr id="19479" name="그룹 122"/>
          <p:cNvGrpSpPr/>
          <p:nvPr>
            <p:custDataLst>
              <p:tags r:id="rId20"/>
            </p:custDataLst>
          </p:nvPr>
        </p:nvGrpSpPr>
        <p:grpSpPr>
          <a:xfrm>
            <a:off x="7340446" y="2028363"/>
            <a:ext cx="3525085" cy="503479"/>
            <a:chOff x="5122664" y="5250408"/>
            <a:chExt cx="3600400" cy="626864"/>
          </a:xfrm>
        </p:grpSpPr>
        <p:grpSp>
          <p:nvGrpSpPr>
            <p:cNvPr id="19486" name="그룹 117"/>
            <p:cNvGrpSpPr/>
            <p:nvPr/>
          </p:nvGrpSpPr>
          <p:grpSpPr>
            <a:xfrm>
              <a:off x="5122664" y="5250408"/>
              <a:ext cx="3600400" cy="626864"/>
              <a:chOff x="5122664" y="5250408"/>
              <a:chExt cx="3600400" cy="626864"/>
            </a:xfrm>
          </p:grpSpPr>
          <p:grpSp>
            <p:nvGrpSpPr>
              <p:cNvPr id="19488" name="그룹 105"/>
              <p:cNvGrpSpPr/>
              <p:nvPr/>
            </p:nvGrpSpPr>
            <p:grpSpPr>
              <a:xfrm>
                <a:off x="5122664" y="5250408"/>
                <a:ext cx="3600400" cy="626864"/>
                <a:chOff x="5122664" y="5250408"/>
                <a:chExt cx="3600400" cy="626864"/>
              </a:xfrm>
            </p:grpSpPr>
            <p:sp>
              <p:nvSpPr>
                <p:cNvPr id="128" name="모서리가 둥근 직사각형 127"/>
                <p:cNvSpPr/>
                <p:nvPr>
                  <p:custDataLst>
                    <p:tags r:id="rId21"/>
                  </p:custDataLst>
                </p:nvPr>
              </p:nvSpPr>
              <p:spPr>
                <a:xfrm>
                  <a:off x="5122664" y="5250408"/>
                  <a:ext cx="3600400" cy="576063"/>
                </a:xfrm>
                <a:prstGeom prst="roundRect">
                  <a:avLst>
                    <a:gd name="adj" fmla="val 50000"/>
                  </a:avLst>
                </a:prstGeom>
                <a:gradFill>
                  <a:gsLst>
                    <a:gs pos="0">
                      <a:srgbClr val="F3BB4B"/>
                    </a:gs>
                    <a:gs pos="100000">
                      <a:srgbClr val="D16811"/>
                    </a:gs>
                  </a:gsLst>
                  <a:lin ang="5400000" scaled="0"/>
                </a:gradFill>
                <a:ln w="9525">
                  <a:gradFill>
                    <a:gsLst>
                      <a:gs pos="0">
                        <a:srgbClr val="D56A11"/>
                      </a:gs>
                      <a:gs pos="100000">
                        <a:srgbClr val="9A390E"/>
                      </a:gs>
                    </a:gsLst>
                    <a:lin ang="5400000" scaled="0"/>
                  </a:gra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6" name="모서리가 둥근 직사각형 128"/>
                <p:cNvSpPr/>
                <p:nvPr>
                  <p:custDataLst>
                    <p:tags r:id="rId22"/>
                  </p:custDataLst>
                </p:nvPr>
              </p:nvSpPr>
              <p:spPr>
                <a:xfrm>
                  <a:off x="5122664" y="5301209"/>
                  <a:ext cx="3600400" cy="576063"/>
                </a:xfrm>
                <a:prstGeom prst="roundRect">
                  <a:avLst>
                    <a:gd name="adj" fmla="val 50000"/>
                  </a:avLst>
                </a:prstGeom>
                <a:solidFill>
                  <a:schemeClr val="bg1"/>
                </a:solidFill>
                <a:ln w="9525">
                  <a:gradFill>
                    <a:gsLst>
                      <a:gs pos="0">
                        <a:srgbClr val="D56A11"/>
                      </a:gs>
                      <a:gs pos="100000">
                        <a:srgbClr val="9A390E"/>
                      </a:gs>
                    </a:gsLst>
                    <a:lin ang="5400000" scaled="0"/>
                  </a:gra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127" name="타원 126"/>
              <p:cNvSpPr/>
              <p:nvPr>
                <p:custDataLst>
                  <p:tags r:id="rId23"/>
                </p:custDataLst>
              </p:nvPr>
            </p:nvSpPr>
            <p:spPr>
              <a:xfrm>
                <a:off x="5194672" y="5347816"/>
                <a:ext cx="496598" cy="496598"/>
              </a:xfrm>
              <a:prstGeom prst="ellipse">
                <a:avLst/>
              </a:prstGeom>
              <a:gradFill>
                <a:gsLst>
                  <a:gs pos="0">
                    <a:srgbClr val="F3BB4B"/>
                  </a:gs>
                  <a:gs pos="100000">
                    <a:srgbClr val="D16811"/>
                  </a:gs>
                </a:gsLst>
                <a:lin ang="5400000" scaled="0"/>
              </a:gradFill>
              <a:ln w="9525">
                <a:gradFill>
                  <a:gsLst>
                    <a:gs pos="0">
                      <a:srgbClr val="D56A11"/>
                    </a:gs>
                    <a:gs pos="100000">
                      <a:srgbClr val="9A390E"/>
                    </a:gs>
                  </a:gsLst>
                  <a:lin ang="5400000" scaled="0"/>
                </a:gra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27" name="직사각형 124"/>
            <p:cNvSpPr/>
            <p:nvPr>
              <p:custDataLst>
                <p:tags r:id="rId24"/>
              </p:custDataLst>
            </p:nvPr>
          </p:nvSpPr>
          <p:spPr>
            <a:xfrm>
              <a:off x="5217600" y="5445433"/>
              <a:ext cx="441044" cy="343127"/>
            </a:xfrm>
            <a:prstGeom prst="rect">
              <a:avLst/>
            </a:prstGeom>
          </p:spPr>
          <p:txBody>
            <a:bodyPr wrap="square">
              <a:spAutoFit/>
            </a:bodyPr>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rPr>
                <a:t>01</a:t>
              </a:r>
              <a:endPar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endParaRPr>
            </a:p>
          </p:txBody>
        </p:sp>
      </p:grpSp>
      <p:sp>
        <p:nvSpPr>
          <p:cNvPr id="25" name="矩形 24"/>
          <p:cNvSpPr/>
          <p:nvPr/>
        </p:nvSpPr>
        <p:spPr>
          <a:xfrm>
            <a:off x="1766347" y="4079450"/>
            <a:ext cx="1670136" cy="1072570"/>
          </a:xfrm>
          <a:prstGeom prst="rect">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28" name="肘形连接符 27"/>
          <p:cNvCxnSpPr>
            <a:stCxn id="25" idx="3"/>
            <a:endCxn id="85" idx="1"/>
          </p:cNvCxnSpPr>
          <p:nvPr/>
        </p:nvCxnSpPr>
        <p:spPr>
          <a:xfrm>
            <a:off x="3436948" y="4616303"/>
            <a:ext cx="6372073" cy="1023494"/>
          </a:xfrm>
          <a:prstGeom prst="bentConnector3">
            <a:avLst>
              <a:gd name="adj1" fmla="val 50007"/>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9" name="직사각형 129"/>
          <p:cNvSpPr/>
          <p:nvPr>
            <p:custDataLst>
              <p:tags r:id="rId25"/>
            </p:custDataLst>
          </p:nvPr>
        </p:nvSpPr>
        <p:spPr>
          <a:xfrm>
            <a:off x="7927114" y="3953445"/>
            <a:ext cx="3034925" cy="583565"/>
          </a:xfrm>
          <a:prstGeom prst="rect">
            <a:avLst/>
          </a:prstGeom>
        </p:spPr>
        <p:txBody>
          <a:bodyPr wrap="square">
            <a:spAutoFit/>
          </a:bodyPr>
          <a:p>
            <a:pPr marL="0" marR="0" lvl="0" algn="l" defTabSz="914400" rtl="0" eaLnBrk="1" fontAlgn="auto" latinLnBrk="1" hangingPunct="1">
              <a:lnSpc>
                <a:spcPct val="100000"/>
              </a:lnSpc>
              <a:spcBef>
                <a:spcPts val="0"/>
              </a:spcBef>
              <a:spcAft>
                <a:spcPts val="0"/>
              </a:spcAft>
              <a:buClrTx/>
              <a:buSzTx/>
              <a:buFontTx/>
              <a:buNone/>
              <a:defRPr/>
            </a:pPr>
            <a:r>
              <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rPr>
              <a:t>Lead</a:t>
            </a:r>
            <a:endPar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endParaRPr>
          </a:p>
        </p:txBody>
      </p:sp>
      <p:sp>
        <p:nvSpPr>
          <p:cNvPr id="14" name="직사각형 129"/>
          <p:cNvSpPr/>
          <p:nvPr>
            <p:custDataLst>
              <p:tags r:id="rId26"/>
            </p:custDataLst>
          </p:nvPr>
        </p:nvSpPr>
        <p:spPr>
          <a:xfrm>
            <a:off x="7821294" y="2030056"/>
            <a:ext cx="3034925" cy="583565"/>
          </a:xfrm>
          <a:prstGeom prst="rect">
            <a:avLst/>
          </a:prstGeom>
        </p:spPr>
        <p:txBody>
          <a:bodyPr wrap="square">
            <a:spAutoFit/>
          </a:bodyPr>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rPr>
              <a:t>Title</a:t>
            </a:r>
            <a:endPar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endParaRPr>
          </a:p>
        </p:txBody>
      </p:sp>
      <p:sp>
        <p:nvSpPr>
          <p:cNvPr id="7" name="矩形 6"/>
          <p:cNvSpPr/>
          <p:nvPr/>
        </p:nvSpPr>
        <p:spPr>
          <a:xfrm>
            <a:off x="5027240" y="4878322"/>
            <a:ext cx="1592662" cy="1441525"/>
          </a:xfrm>
          <a:prstGeom prst="rect">
            <a:avLst/>
          </a:prstGeom>
          <a:noFill/>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9" name="그룹 75"/>
          <p:cNvGrpSpPr/>
          <p:nvPr>
            <p:custDataLst>
              <p:tags r:id="rId27"/>
            </p:custDataLst>
          </p:nvPr>
        </p:nvGrpSpPr>
        <p:grpSpPr>
          <a:xfrm>
            <a:off x="7357378" y="5144558"/>
            <a:ext cx="3543709" cy="476893"/>
            <a:chOff x="5122664" y="2370088"/>
            <a:chExt cx="3618313" cy="593032"/>
          </a:xfrm>
        </p:grpSpPr>
        <p:grpSp>
          <p:nvGrpSpPr>
            <p:cNvPr id="10" name="그룹 110"/>
            <p:cNvGrpSpPr/>
            <p:nvPr/>
          </p:nvGrpSpPr>
          <p:grpSpPr>
            <a:xfrm>
              <a:off x="5122664" y="2370088"/>
              <a:ext cx="3618313" cy="593032"/>
              <a:chOff x="5122664" y="2370088"/>
              <a:chExt cx="3618313" cy="593032"/>
            </a:xfrm>
          </p:grpSpPr>
          <p:grpSp>
            <p:nvGrpSpPr>
              <p:cNvPr id="11" name="그룹 109"/>
              <p:cNvGrpSpPr/>
              <p:nvPr/>
            </p:nvGrpSpPr>
            <p:grpSpPr>
              <a:xfrm>
                <a:off x="5122664" y="2370088"/>
                <a:ext cx="3618313" cy="593032"/>
                <a:chOff x="5122664" y="2370088"/>
                <a:chExt cx="3618313" cy="593032"/>
              </a:xfrm>
            </p:grpSpPr>
            <p:sp>
              <p:nvSpPr>
                <p:cNvPr id="12" name="모서리가 둥근 직사각형 82"/>
                <p:cNvSpPr/>
                <p:nvPr>
                  <p:custDataLst>
                    <p:tags r:id="rId28"/>
                  </p:custDataLst>
                </p:nvPr>
              </p:nvSpPr>
              <p:spPr>
                <a:xfrm>
                  <a:off x="5122664" y="2370088"/>
                  <a:ext cx="3600400" cy="575123"/>
                </a:xfrm>
                <a:prstGeom prst="roundRect">
                  <a:avLst>
                    <a:gd name="adj" fmla="val 50000"/>
                  </a:avLst>
                </a:prstGeom>
                <a:solidFill>
                  <a:schemeClr val="accent1"/>
                </a:soli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3" name="모서리가 둥근 직사각형 84"/>
                <p:cNvSpPr/>
                <p:nvPr>
                  <p:custDataLst>
                    <p:tags r:id="rId29"/>
                  </p:custDataLst>
                </p:nvPr>
              </p:nvSpPr>
              <p:spPr>
                <a:xfrm>
                  <a:off x="5140974" y="2427401"/>
                  <a:ext cx="3600003" cy="535719"/>
                </a:xfrm>
                <a:prstGeom prst="roundRect">
                  <a:avLst>
                    <a:gd name="adj" fmla="val 50000"/>
                  </a:avLst>
                </a:prstGeom>
                <a:solidFill>
                  <a:schemeClr val="bg1"/>
                </a:soli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30" name="타원 79"/>
              <p:cNvSpPr/>
              <p:nvPr>
                <p:custDataLst>
                  <p:tags r:id="rId30"/>
                </p:custDataLst>
              </p:nvPr>
            </p:nvSpPr>
            <p:spPr>
              <a:xfrm>
                <a:off x="5218993" y="2446904"/>
                <a:ext cx="497568" cy="495520"/>
              </a:xfrm>
              <a:prstGeom prst="ellipse">
                <a:avLst/>
              </a:prstGeom>
              <a:solidFill>
                <a:schemeClr val="accent1"/>
              </a:soli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31" name="직사각형 77"/>
            <p:cNvSpPr/>
            <p:nvPr>
              <p:custDataLst>
                <p:tags r:id="rId31"/>
              </p:custDataLst>
            </p:nvPr>
          </p:nvSpPr>
          <p:spPr>
            <a:xfrm>
              <a:off x="5182570" y="2522526"/>
              <a:ext cx="441044" cy="342705"/>
            </a:xfrm>
            <a:prstGeom prst="rect">
              <a:avLst/>
            </a:prstGeom>
            <a:noFill/>
          </p:spPr>
          <p:txBody>
            <a:bodyPr wrap="square">
              <a:spAutoFit/>
            </a:bodyPr>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rPr>
                <a:t>06</a:t>
              </a:r>
              <a:endPar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endParaRPr>
            </a:p>
          </p:txBody>
        </p:sp>
      </p:grpSp>
      <p:sp>
        <p:nvSpPr>
          <p:cNvPr id="32" name="직사각형 129"/>
          <p:cNvSpPr/>
          <p:nvPr>
            <p:custDataLst>
              <p:tags r:id="rId32"/>
            </p:custDataLst>
          </p:nvPr>
        </p:nvSpPr>
        <p:spPr>
          <a:xfrm>
            <a:off x="7927114" y="5144558"/>
            <a:ext cx="3034925" cy="583565"/>
          </a:xfrm>
          <a:prstGeom prst="rect">
            <a:avLst/>
          </a:prstGeom>
        </p:spPr>
        <p:txBody>
          <a:bodyPr wrap="square">
            <a:spAutoFit/>
          </a:bodyPr>
          <a:p>
            <a:pPr marL="0" marR="0" lvl="0" algn="l" defTabSz="914400" rtl="0" eaLnBrk="1" fontAlgn="auto" latinLnBrk="1" hangingPunct="1">
              <a:lnSpc>
                <a:spcPct val="100000"/>
              </a:lnSpc>
              <a:spcBef>
                <a:spcPts val="0"/>
              </a:spcBef>
              <a:spcAft>
                <a:spcPts val="0"/>
              </a:spcAft>
              <a:buClrTx/>
              <a:buSzTx/>
              <a:buFontTx/>
              <a:buNone/>
              <a:defRPr/>
            </a:pPr>
            <a:r>
              <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rPr>
              <a:t>End</a:t>
            </a:r>
            <a:endPar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endParaRPr>
          </a:p>
        </p:txBody>
      </p:sp>
      <p:cxnSp>
        <p:nvCxnSpPr>
          <p:cNvPr id="33" name="肘形连接符 32"/>
          <p:cNvCxnSpPr>
            <a:stCxn id="7" idx="3"/>
            <a:endCxn id="13" idx="1"/>
          </p:cNvCxnSpPr>
          <p:nvPr/>
        </p:nvCxnSpPr>
        <p:spPr>
          <a:xfrm flipV="1">
            <a:off x="8826163" y="7206784"/>
            <a:ext cx="1007409" cy="257355"/>
          </a:xfrm>
          <a:prstGeom prst="bentConnector3">
            <a:avLst>
              <a:gd name="adj1" fmla="val 50000"/>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a:off x="1765712" y="4111202"/>
            <a:ext cx="4911343" cy="2214995"/>
          </a:xfrm>
          <a:custGeom>
            <a:avLst/>
            <a:gdLst>
              <a:gd name="connisteX0" fmla="*/ 0 w 4747260"/>
              <a:gd name="connsiteY0" fmla="*/ 1042035 h 2198370"/>
              <a:gd name="connisteX1" fmla="*/ 1658620 w 4747260"/>
              <a:gd name="connsiteY1" fmla="*/ 1042035 h 2198370"/>
              <a:gd name="connisteX2" fmla="*/ 1651000 w 4747260"/>
              <a:gd name="connsiteY2" fmla="*/ 0 h 2198370"/>
              <a:gd name="connisteX3" fmla="*/ 4747260 w 4747260"/>
              <a:gd name="connsiteY3" fmla="*/ 0 h 2198370"/>
              <a:gd name="connisteX4" fmla="*/ 4747260 w 4747260"/>
              <a:gd name="connsiteY4" fmla="*/ 783590 h 2198370"/>
              <a:gd name="connisteX5" fmla="*/ 3141980 w 4747260"/>
              <a:gd name="connsiteY5" fmla="*/ 783590 h 2198370"/>
              <a:gd name="connisteX6" fmla="*/ 3149600 w 4747260"/>
              <a:gd name="connsiteY6" fmla="*/ 2198370 h 2198370"/>
              <a:gd name="connisteX7" fmla="*/ 7620 w 4747260"/>
              <a:gd name="connsiteY7" fmla="*/ 2198370 h 2198370"/>
              <a:gd name="connisteX8" fmla="*/ 0 w 4747260"/>
              <a:gd name="connsiteY8" fmla="*/ 1042035 h 21983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747260" h="2198370">
                <a:moveTo>
                  <a:pt x="0" y="1042035"/>
                </a:moveTo>
                <a:lnTo>
                  <a:pt x="1658620" y="1042035"/>
                </a:lnTo>
                <a:lnTo>
                  <a:pt x="1651000" y="0"/>
                </a:lnTo>
                <a:lnTo>
                  <a:pt x="4747260" y="0"/>
                </a:lnTo>
                <a:lnTo>
                  <a:pt x="4747260" y="783590"/>
                </a:lnTo>
                <a:lnTo>
                  <a:pt x="3141980" y="783590"/>
                </a:lnTo>
                <a:lnTo>
                  <a:pt x="3149600" y="2198370"/>
                </a:lnTo>
                <a:lnTo>
                  <a:pt x="7620" y="2198370"/>
                </a:lnTo>
                <a:lnTo>
                  <a:pt x="0" y="1042035"/>
                </a:lnTo>
                <a:close/>
              </a:path>
            </a:pathLst>
          </a:cu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2" name="그룹 75"/>
          <p:cNvGrpSpPr/>
          <p:nvPr>
            <p:custDataLst>
              <p:tags r:id="rId33"/>
            </p:custDataLst>
          </p:nvPr>
        </p:nvGrpSpPr>
        <p:grpSpPr>
          <a:xfrm>
            <a:off x="7340446" y="4566356"/>
            <a:ext cx="3525085" cy="508046"/>
            <a:chOff x="5122664" y="2370088"/>
            <a:chExt cx="3600400" cy="632436"/>
          </a:xfrm>
          <a:solidFill>
            <a:srgbClr val="FFC000"/>
          </a:solidFill>
        </p:grpSpPr>
        <p:grpSp>
          <p:nvGrpSpPr>
            <p:cNvPr id="43" name="그룹 110"/>
            <p:cNvGrpSpPr/>
            <p:nvPr/>
          </p:nvGrpSpPr>
          <p:grpSpPr>
            <a:xfrm>
              <a:off x="5122664" y="2370088"/>
              <a:ext cx="3600400" cy="632436"/>
              <a:chOff x="5122664" y="2370088"/>
              <a:chExt cx="3600400" cy="632436"/>
            </a:xfrm>
            <a:grpFill/>
          </p:grpSpPr>
          <p:grpSp>
            <p:nvGrpSpPr>
              <p:cNvPr id="44" name="그룹 109"/>
              <p:cNvGrpSpPr/>
              <p:nvPr/>
            </p:nvGrpSpPr>
            <p:grpSpPr>
              <a:xfrm>
                <a:off x="5122664" y="2370088"/>
                <a:ext cx="3600400" cy="632436"/>
                <a:chOff x="5122664" y="2370088"/>
                <a:chExt cx="3600400" cy="632436"/>
              </a:xfrm>
              <a:grpFill/>
            </p:grpSpPr>
            <p:sp>
              <p:nvSpPr>
                <p:cNvPr id="45" name="모서리가 둥근 직사각형 82"/>
                <p:cNvSpPr/>
                <p:nvPr>
                  <p:custDataLst>
                    <p:tags r:id="rId34"/>
                  </p:custDataLst>
                </p:nvPr>
              </p:nvSpPr>
              <p:spPr>
                <a:xfrm>
                  <a:off x="5122664" y="2370088"/>
                  <a:ext cx="3600400" cy="575123"/>
                </a:xfrm>
                <a:prstGeom prst="roundRect">
                  <a:avLst>
                    <a:gd name="adj" fmla="val 50000"/>
                  </a:avLst>
                </a:prstGeom>
                <a:grp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46" name="모서리가 둥근 직사각형 84"/>
                <p:cNvSpPr/>
                <p:nvPr>
                  <p:custDataLst>
                    <p:tags r:id="rId35"/>
                  </p:custDataLst>
                </p:nvPr>
              </p:nvSpPr>
              <p:spPr>
                <a:xfrm>
                  <a:off x="5122664" y="2427401"/>
                  <a:ext cx="3600400" cy="575123"/>
                </a:xfrm>
                <a:prstGeom prst="roundRect">
                  <a:avLst>
                    <a:gd name="adj" fmla="val 50000"/>
                  </a:avLst>
                </a:prstGeom>
                <a:solidFill>
                  <a:schemeClr val="bg1"/>
                </a:solidFill>
                <a:ln w="9525">
                  <a:solidFill>
                    <a:srgbClr val="FFC000"/>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47" name="타원 79"/>
              <p:cNvSpPr/>
              <p:nvPr>
                <p:custDataLst>
                  <p:tags r:id="rId36"/>
                </p:custDataLst>
              </p:nvPr>
            </p:nvSpPr>
            <p:spPr>
              <a:xfrm>
                <a:off x="5194314" y="2467601"/>
                <a:ext cx="497568" cy="495520"/>
              </a:xfrm>
              <a:prstGeom prst="ellipse">
                <a:avLst/>
              </a:prstGeom>
              <a:grp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48" name="직사각형 77"/>
            <p:cNvSpPr/>
            <p:nvPr>
              <p:custDataLst>
                <p:tags r:id="rId37"/>
              </p:custDataLst>
            </p:nvPr>
          </p:nvSpPr>
          <p:spPr>
            <a:xfrm>
              <a:off x="5217600" y="2527302"/>
              <a:ext cx="441044" cy="343066"/>
            </a:xfrm>
            <a:prstGeom prst="rect">
              <a:avLst/>
            </a:prstGeom>
            <a:noFill/>
          </p:spPr>
          <p:txBody>
            <a:bodyPr wrap="square">
              <a:spAutoFit/>
            </a:bodyPr>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rPr>
                <a:t>05</a:t>
              </a:r>
              <a:endParaRPr kumimoji="0" lang="en-US" altLang="ko-KR"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HY견고딕" pitchFamily="18" charset="-127"/>
                <a:cs typeface="Arial" panose="020B0604020202020204" pitchFamily="34" charset="0"/>
              </a:endParaRPr>
            </a:p>
          </p:txBody>
        </p:sp>
      </p:grpSp>
      <p:cxnSp>
        <p:nvCxnSpPr>
          <p:cNvPr id="49" name="肘形连接符 48"/>
          <p:cNvCxnSpPr/>
          <p:nvPr/>
        </p:nvCxnSpPr>
        <p:spPr>
          <a:xfrm>
            <a:off x="6491345" y="4557891"/>
            <a:ext cx="1013335" cy="285291"/>
          </a:xfrm>
          <a:prstGeom prst="bentConnector3">
            <a:avLst>
              <a:gd name="adj1" fmla="val 50042"/>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0" name="직사각형 129"/>
          <p:cNvSpPr/>
          <p:nvPr>
            <p:custDataLst>
              <p:tags r:id="rId38"/>
            </p:custDataLst>
          </p:nvPr>
        </p:nvSpPr>
        <p:spPr>
          <a:xfrm>
            <a:off x="7927114" y="4550272"/>
            <a:ext cx="3034925" cy="583565"/>
          </a:xfrm>
          <a:prstGeom prst="rect">
            <a:avLst/>
          </a:prstGeom>
        </p:spPr>
        <p:txBody>
          <a:bodyPr wrap="square">
            <a:spAutoFit/>
          </a:bodyPr>
          <a:p>
            <a:pPr marL="0" marR="0" lvl="0" algn="l" defTabSz="914400" rtl="0" eaLnBrk="1" fontAlgn="auto" latinLnBrk="1" hangingPunct="1">
              <a:lnSpc>
                <a:spcPct val="100000"/>
              </a:lnSpc>
              <a:spcBef>
                <a:spcPts val="0"/>
              </a:spcBef>
              <a:spcAft>
                <a:spcPts val="0"/>
              </a:spcAft>
              <a:buClrTx/>
              <a:buSzTx/>
              <a:buFontTx/>
              <a:buNone/>
              <a:defRPr/>
            </a:pPr>
            <a:r>
              <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rPr>
              <a:t>Body</a:t>
            </a:r>
            <a:endParaRPr kumimoji="0" lang="en-US" altLang="ko-KR" sz="32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endParaRPr>
          </a:p>
        </p:txBody>
      </p:sp>
      <p:grpSp>
        <p:nvGrpSpPr>
          <p:cNvPr id="36" name="组合 35"/>
          <p:cNvGrpSpPr/>
          <p:nvPr/>
        </p:nvGrpSpPr>
        <p:grpSpPr>
          <a:xfrm>
            <a:off x="-17029" y="136536"/>
            <a:ext cx="7219051" cy="902382"/>
            <a:chOff x="-416" y="183"/>
            <a:chExt cx="11368" cy="1421"/>
          </a:xfrm>
        </p:grpSpPr>
        <p:sp>
          <p:nvSpPr>
            <p:cNvPr id="35" name="五边形 34"/>
            <p:cNvSpPr/>
            <p:nvPr/>
          </p:nvSpPr>
          <p:spPr>
            <a:xfrm>
              <a:off x="-416" y="356"/>
              <a:ext cx="11340" cy="124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五边形 7"/>
            <p:cNvSpPr/>
            <p:nvPr/>
          </p:nvSpPr>
          <p:spPr>
            <a:xfrm>
              <a:off x="-397" y="183"/>
              <a:ext cx="11349" cy="1361"/>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11" y="380"/>
              <a:ext cx="10424" cy="919"/>
            </a:xfrm>
            <a:prstGeom prst="rect">
              <a:avLst/>
            </a:prstGeom>
            <a:noFill/>
          </p:spPr>
          <p:txBody>
            <a:bodyPr wrap="none" rtlCol="0">
              <a:spAutoFit/>
            </a:bodyPr>
            <a:p>
              <a:r>
                <a:rPr lang="en-US" altLang="zh-CN" sz="3200" b="1">
                  <a:solidFill>
                    <a:schemeClr val="bg1"/>
                  </a:solidFill>
                  <a:latin typeface="Times New Roman" panose="02020603050405020304" charset="0"/>
                  <a:cs typeface="Times New Roman" panose="02020603050405020304" charset="0"/>
                </a:rPr>
                <a:t>Understand the structure of the news</a:t>
              </a:r>
              <a:endParaRPr lang="en-US" altLang="zh-CN" sz="3200" b="1">
                <a:solidFill>
                  <a:schemeClr val="bg1"/>
                </a:solidFill>
                <a:latin typeface="Times New Roman" panose="02020603050405020304" charset="0"/>
                <a:cs typeface="Times New Roman" panose="0202060305040502030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79"/>
                                        </p:tgtEl>
                                        <p:attrNameLst>
                                          <p:attrName>style.visibility</p:attrName>
                                        </p:attrNameLst>
                                      </p:cBhvr>
                                      <p:to>
                                        <p:strVal val="visible"/>
                                      </p:to>
                                    </p:set>
                                    <p:animEffect transition="in" filter="barn(inVertical)">
                                      <p:cBhvr>
                                        <p:cTn id="17" dur="500"/>
                                        <p:tgtEl>
                                          <p:spTgt spid="194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476"/>
                                        </p:tgtEl>
                                        <p:attrNameLst>
                                          <p:attrName>style.visibility</p:attrName>
                                        </p:attrNameLst>
                                      </p:cBhvr>
                                      <p:to>
                                        <p:strVal val="visible"/>
                                      </p:to>
                                    </p:set>
                                    <p:animEffect transition="in" filter="barn(inVertical)">
                                      <p:cBhvr>
                                        <p:cTn id="37" dur="500"/>
                                        <p:tgtEl>
                                          <p:spTgt spid="1947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478"/>
                                        </p:tgtEl>
                                        <p:attrNameLst>
                                          <p:attrName>style.visibility</p:attrName>
                                        </p:attrNameLst>
                                      </p:cBhvr>
                                      <p:to>
                                        <p:strVal val="visible"/>
                                      </p:to>
                                    </p:set>
                                    <p:animEffect transition="in" filter="barn(inVertical)">
                                      <p:cBhvr>
                                        <p:cTn id="57" dur="500"/>
                                        <p:tgtEl>
                                          <p:spTgt spid="1947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9475"/>
                                        </p:tgtEl>
                                        <p:attrNameLst>
                                          <p:attrName>style.visibility</p:attrName>
                                        </p:attrNameLst>
                                      </p:cBhvr>
                                      <p:to>
                                        <p:strVal val="visible"/>
                                      </p:to>
                                    </p:set>
                                    <p:animEffect transition="in" filter="barn(inVertical)">
                                      <p:cBhvr>
                                        <p:cTn id="77" dur="500"/>
                                        <p:tgtEl>
                                          <p:spTgt spid="1947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inVertical)">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arn(inVertic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barn(inVertical)">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barn(inVertical)">
                                      <p:cBhvr>
                                        <p:cTn id="102" dur="5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barn(inVertical)">
                                      <p:cBhvr>
                                        <p:cTn id="107" dur="500"/>
                                        <p:tgtEl>
                                          <p:spTgt spid="7"/>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barn(inVertical)">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barn(inVertical)">
                                      <p:cBhvr>
                                        <p:cTn id="117" dur="500"/>
                                        <p:tgtEl>
                                          <p:spTgt spid="9"/>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barn(inVertical)">
                                      <p:cBhvr>
                                        <p:cTn id="1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4" grpId="0"/>
      <p:bldP spid="15" grpId="0" bldLvl="0" animBg="1"/>
      <p:bldP spid="19" grpId="0" bldLvl="0" animBg="1"/>
      <p:bldP spid="23" grpId="0"/>
      <p:bldP spid="25" grpId="0" bldLvl="0" animBg="1"/>
      <p:bldP spid="29" grpId="0"/>
      <p:bldP spid="18" grpId="0"/>
      <p:bldP spid="7" grpId="0" bldLvl="0" animBg="1"/>
      <p:bldP spid="32" grpId="0"/>
      <p:bldP spid="50" grpId="0"/>
      <p:bldP spid="4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 name="자유형 88"/>
          <p:cNvSpPr/>
          <p:nvPr/>
        </p:nvSpPr>
        <p:spPr>
          <a:xfrm>
            <a:off x="3055613" y="2701746"/>
            <a:ext cx="9144471" cy="4156290"/>
          </a:xfrm>
          <a:custGeom>
            <a:avLst/>
            <a:gdLst>
              <a:gd name="connsiteX0" fmla="*/ 0 w 9144000"/>
              <a:gd name="connsiteY0" fmla="*/ 0 h 5301208"/>
              <a:gd name="connsiteX1" fmla="*/ 9144000 w 9144000"/>
              <a:gd name="connsiteY1" fmla="*/ 0 h 5301208"/>
              <a:gd name="connsiteX2" fmla="*/ 9144000 w 9144000"/>
              <a:gd name="connsiteY2" fmla="*/ 5301208 h 5301208"/>
              <a:gd name="connsiteX3" fmla="*/ 0 w 9144000"/>
              <a:gd name="connsiteY3" fmla="*/ 5301208 h 5301208"/>
              <a:gd name="connsiteX4" fmla="*/ 0 w 9144000"/>
              <a:gd name="connsiteY4" fmla="*/ 0 h 5301208"/>
              <a:gd name="connsiteX0-1" fmla="*/ 0 w 9144000"/>
              <a:gd name="connsiteY0-2" fmla="*/ 5301208 h 5301208"/>
              <a:gd name="connsiteX1-3" fmla="*/ 9144000 w 9144000"/>
              <a:gd name="connsiteY1-4" fmla="*/ 0 h 5301208"/>
              <a:gd name="connsiteX2-5" fmla="*/ 9144000 w 9144000"/>
              <a:gd name="connsiteY2-6" fmla="*/ 5301208 h 5301208"/>
              <a:gd name="connsiteX3-7" fmla="*/ 0 w 9144000"/>
              <a:gd name="connsiteY3-8" fmla="*/ 5301208 h 5301208"/>
              <a:gd name="connsiteX0-9" fmla="*/ 0 w 9144000"/>
              <a:gd name="connsiteY0-10" fmla="*/ 5301208 h 5301208"/>
              <a:gd name="connsiteX1-11" fmla="*/ 0 w 9144000"/>
              <a:gd name="connsiteY1-12" fmla="*/ 3456384 h 5301208"/>
              <a:gd name="connsiteX2-13" fmla="*/ 9144000 w 9144000"/>
              <a:gd name="connsiteY2-14" fmla="*/ 0 h 5301208"/>
              <a:gd name="connsiteX3-15" fmla="*/ 9144000 w 9144000"/>
              <a:gd name="connsiteY3-16" fmla="*/ 5301208 h 5301208"/>
              <a:gd name="connsiteX4-17" fmla="*/ 0 w 9144000"/>
              <a:gd name="connsiteY4-18" fmla="*/ 5301208 h 5301208"/>
              <a:gd name="connsiteX0-19" fmla="*/ 0 w 9144000"/>
              <a:gd name="connsiteY0-20" fmla="*/ 5301208 h 5301208"/>
              <a:gd name="connsiteX1-21" fmla="*/ 0 w 9144000"/>
              <a:gd name="connsiteY1-22" fmla="*/ 4680520 h 5301208"/>
              <a:gd name="connsiteX2-23" fmla="*/ 9144000 w 9144000"/>
              <a:gd name="connsiteY2-24" fmla="*/ 0 h 5301208"/>
              <a:gd name="connsiteX3-25" fmla="*/ 9144000 w 9144000"/>
              <a:gd name="connsiteY3-26" fmla="*/ 5301208 h 5301208"/>
              <a:gd name="connsiteX4-27" fmla="*/ 0 w 9144000"/>
              <a:gd name="connsiteY4-28" fmla="*/ 5301208 h 530120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9144000" h="5301208">
                <a:moveTo>
                  <a:pt x="0" y="5301208"/>
                </a:moveTo>
                <a:lnTo>
                  <a:pt x="0" y="4680520"/>
                </a:lnTo>
                <a:lnTo>
                  <a:pt x="9144000" y="0"/>
                </a:lnTo>
                <a:lnTo>
                  <a:pt x="9144000" y="5301208"/>
                </a:lnTo>
                <a:lnTo>
                  <a:pt x="0" y="530120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b="0" i="0" u="none" strike="noStrike" kern="1200" cap="none" spc="0" normalizeH="0" baseline="0" noProof="0">
              <a:ln>
                <a:noFill/>
              </a:ln>
              <a:solidFill>
                <a:schemeClr val="lt1"/>
              </a:solidFill>
              <a:effectLst/>
              <a:uLnTx/>
              <a:uFillTx/>
              <a:latin typeface="+mn-lt"/>
              <a:ea typeface="+mn-ea"/>
              <a:cs typeface="+mn-cs"/>
            </a:endParaRPr>
          </a:p>
        </p:txBody>
      </p:sp>
      <p:sp>
        <p:nvSpPr>
          <p:cNvPr id="4" name="직사각형 129"/>
          <p:cNvSpPr/>
          <p:nvPr/>
        </p:nvSpPr>
        <p:spPr>
          <a:xfrm>
            <a:off x="1060342" y="1731149"/>
            <a:ext cx="4396332" cy="2676525"/>
          </a:xfrm>
          <a:prstGeom prst="rect">
            <a:avLst/>
          </a:prstGeom>
          <a:ln w="19050">
            <a:solidFill>
              <a:schemeClr val="accent6">
                <a:lumMod val="75000"/>
              </a:schemeClr>
            </a:solidFill>
          </a:ln>
        </p:spPr>
        <p:txBody>
          <a:bodyPr wrap="square">
            <a:spAutoFit/>
          </a:bodyPr>
          <a:p>
            <a:pPr marL="0" marR="0" lvl="0" indent="0" algn="l" defTabSz="914400" rtl="0" eaLnBrk="1" fontAlgn="auto"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rPr>
              <a:t>The most powerful earthquake in the past 40 years caused a tsunami that crashed into coastlines across Asia yesterday, killing more than 6,500 people in Indonesia, India, Thailand, Malaysia, and at least four other countries. </a:t>
            </a:r>
            <a:endParaRPr kumimoji="0" lang="en-US" altLang="ko-KR" sz="24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endParaRPr>
          </a:p>
        </p:txBody>
      </p:sp>
      <p:grpSp>
        <p:nvGrpSpPr>
          <p:cNvPr id="19516" name="그룹 110"/>
          <p:cNvGrpSpPr/>
          <p:nvPr/>
        </p:nvGrpSpPr>
        <p:grpSpPr>
          <a:xfrm rot="0">
            <a:off x="6598311" y="1867860"/>
            <a:ext cx="2508380" cy="504851"/>
            <a:chOff x="5122664" y="2370088"/>
            <a:chExt cx="3600400" cy="632436"/>
          </a:xfrm>
        </p:grpSpPr>
        <p:grpSp>
          <p:nvGrpSpPr>
            <p:cNvPr id="19518" name="그룹 109"/>
            <p:cNvGrpSpPr/>
            <p:nvPr/>
          </p:nvGrpSpPr>
          <p:grpSpPr>
            <a:xfrm>
              <a:off x="5122664" y="2370088"/>
              <a:ext cx="3600400" cy="632436"/>
              <a:chOff x="5122664" y="2370088"/>
              <a:chExt cx="3600400" cy="632436"/>
            </a:xfrm>
          </p:grpSpPr>
          <p:sp>
            <p:nvSpPr>
              <p:cNvPr id="83" name="모서리가 둥근 직사각형 82"/>
              <p:cNvSpPr/>
              <p:nvPr/>
            </p:nvSpPr>
            <p:spPr>
              <a:xfrm>
                <a:off x="5122664" y="2370088"/>
                <a:ext cx="3600400" cy="575123"/>
              </a:xfrm>
              <a:prstGeom prst="roundRect">
                <a:avLst>
                  <a:gd name="adj" fmla="val 50000"/>
                </a:avLst>
              </a:prstGeom>
              <a:gradFill>
                <a:gsLst>
                  <a:gs pos="0">
                    <a:srgbClr val="A5D773"/>
                  </a:gs>
                  <a:gs pos="100000">
                    <a:srgbClr val="5E9436"/>
                  </a:gs>
                </a:gsLst>
                <a:lin ang="5400000" scaled="0"/>
              </a:gra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85" name="모서리가 둥근 직사각형 84"/>
              <p:cNvSpPr/>
              <p:nvPr/>
            </p:nvSpPr>
            <p:spPr>
              <a:xfrm>
                <a:off x="5122664" y="2427401"/>
                <a:ext cx="3600400" cy="575123"/>
              </a:xfrm>
              <a:prstGeom prst="roundRect">
                <a:avLst>
                  <a:gd name="adj" fmla="val 50000"/>
                </a:avLst>
              </a:prstGeom>
              <a:solidFill>
                <a:schemeClr val="bg1"/>
              </a:soli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80" name="타원 79"/>
            <p:cNvSpPr/>
            <p:nvPr/>
          </p:nvSpPr>
          <p:spPr>
            <a:xfrm>
              <a:off x="5194314" y="2467601"/>
              <a:ext cx="497568" cy="495520"/>
            </a:xfrm>
            <a:prstGeom prst="ellipse">
              <a:avLst/>
            </a:prstGeom>
            <a:gradFill>
              <a:gsLst>
                <a:gs pos="0">
                  <a:srgbClr val="A5D773"/>
                </a:gs>
                <a:gs pos="100000">
                  <a:srgbClr val="5E9436"/>
                </a:gs>
              </a:gsLst>
              <a:lin ang="5400000" scaled="0"/>
            </a:gra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29" name="직사각형 129"/>
          <p:cNvSpPr/>
          <p:nvPr/>
        </p:nvSpPr>
        <p:spPr>
          <a:xfrm>
            <a:off x="7104750" y="1867860"/>
            <a:ext cx="2471865" cy="583565"/>
          </a:xfrm>
          <a:prstGeom prst="rect">
            <a:avLst/>
          </a:prstGeom>
        </p:spPr>
        <p:txBody>
          <a:bodyPr wrap="square">
            <a:spAutoFit/>
          </a:bodyPr>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3200" b="0" i="0" u="none" strike="noStrike" kern="1200" cap="none" spc="0" normalizeH="0" baseline="0" noProof="0" dirty="0" err="1">
                <a:ln>
                  <a:noFill/>
                </a:ln>
                <a:solidFill>
                  <a:schemeClr val="tx1">
                    <a:lumMod val="85000"/>
                    <a:lumOff val="15000"/>
                  </a:schemeClr>
                </a:solidFill>
                <a:effectLst/>
                <a:uLnTx/>
                <a:uFillTx/>
                <a:latin typeface="方正大黑体_GBK" panose="02010600010101010101" charset="-122"/>
                <a:ea typeface="方正大黑体_GBK" panose="02010600010101010101" charset="-122"/>
                <a:cs typeface="Arial" panose="020B0604020202020204" pitchFamily="34" charset="0"/>
              </a:rPr>
              <a:t>Lead</a:t>
            </a:r>
            <a:endParaRPr kumimoji="0" lang="en-US" altLang="ko-KR" sz="3200" b="0" i="0" u="none" strike="noStrike" kern="1200" cap="none" spc="0" normalizeH="0" baseline="0" noProof="0" dirty="0" err="1">
              <a:ln>
                <a:noFill/>
              </a:ln>
              <a:solidFill>
                <a:schemeClr val="tx1">
                  <a:lumMod val="85000"/>
                  <a:lumOff val="15000"/>
                </a:schemeClr>
              </a:solidFill>
              <a:effectLst/>
              <a:uLnTx/>
              <a:uFillTx/>
              <a:latin typeface="方正大黑体_GBK" panose="02010600010101010101" charset="-122"/>
              <a:ea typeface="方正大黑体_GBK" panose="02010600010101010101" charset="-122"/>
              <a:cs typeface="Arial" panose="020B0604020202020204" pitchFamily="34" charset="0"/>
            </a:endParaRPr>
          </a:p>
        </p:txBody>
      </p:sp>
      <p:sp>
        <p:nvSpPr>
          <p:cNvPr id="11" name="椭圆 10"/>
          <p:cNvSpPr/>
          <p:nvPr>
            <p:custDataLst>
              <p:tags r:id="rId1"/>
            </p:custDataLst>
          </p:nvPr>
        </p:nvSpPr>
        <p:spPr bwMode="auto">
          <a:xfrm>
            <a:off x="6673729" y="2573150"/>
            <a:ext cx="387521" cy="387521"/>
          </a:xfrm>
          <a:prstGeom prst="ellipse">
            <a:avLst/>
          </a:prstGeom>
          <a:solidFill>
            <a:schemeClr val="accent6"/>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dirty="0">
                <a:solidFill>
                  <a:sysClr val="window" lastClr="FFFFFF"/>
                </a:solidFill>
                <a:latin typeface="微软雅黑" panose="020B0503020204020204" charset="-122"/>
                <a:ea typeface="微软雅黑" panose="020B0503020204020204" charset="-122"/>
              </a:rPr>
              <a:t>01</a:t>
            </a:r>
            <a:endParaRPr lang="en-US" altLang="zh-CN" sz="2100" b="1" dirty="0">
              <a:solidFill>
                <a:sysClr val="window" lastClr="FFFFFF"/>
              </a:solidFill>
              <a:latin typeface="微软雅黑" panose="020B0503020204020204" charset="-122"/>
              <a:ea typeface="微软雅黑" panose="020B0503020204020204" charset="-122"/>
            </a:endParaRPr>
          </a:p>
        </p:txBody>
      </p:sp>
      <p:sp>
        <p:nvSpPr>
          <p:cNvPr id="16" name="椭圆 15"/>
          <p:cNvSpPr/>
          <p:nvPr>
            <p:custDataLst>
              <p:tags r:id="rId2"/>
            </p:custDataLst>
          </p:nvPr>
        </p:nvSpPr>
        <p:spPr bwMode="auto">
          <a:xfrm>
            <a:off x="6673729" y="3135553"/>
            <a:ext cx="387521" cy="387521"/>
          </a:xfrm>
          <a:prstGeom prst="ellipse">
            <a:avLst/>
          </a:prstGeom>
          <a:solidFill>
            <a:schemeClr val="accent2"/>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a:solidFill>
                  <a:sysClr val="window" lastClr="FFFFFF"/>
                </a:solidFill>
                <a:latin typeface="微软雅黑" panose="020B0503020204020204" charset="-122"/>
                <a:ea typeface="微软雅黑" panose="020B0503020204020204" charset="-122"/>
              </a:rPr>
              <a:t>02</a:t>
            </a:r>
            <a:endParaRPr lang="en-US" altLang="zh-CN" sz="2100" b="1">
              <a:solidFill>
                <a:sysClr val="window" lastClr="FFFFFF"/>
              </a:solidFill>
              <a:latin typeface="微软雅黑" panose="020B0503020204020204" charset="-122"/>
              <a:ea typeface="微软雅黑" panose="020B0503020204020204" charset="-122"/>
            </a:endParaRPr>
          </a:p>
        </p:txBody>
      </p:sp>
      <p:sp>
        <p:nvSpPr>
          <p:cNvPr id="17" name="椭圆 16"/>
          <p:cNvSpPr/>
          <p:nvPr>
            <p:custDataLst>
              <p:tags r:id="rId3"/>
            </p:custDataLst>
          </p:nvPr>
        </p:nvSpPr>
        <p:spPr bwMode="auto">
          <a:xfrm>
            <a:off x="6673729" y="3718410"/>
            <a:ext cx="387521" cy="387521"/>
          </a:xfrm>
          <a:prstGeom prst="ellipse">
            <a:avLst/>
          </a:prstGeom>
          <a:solidFill>
            <a:srgbClr val="1AA3AA"/>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a:solidFill>
                  <a:sysClr val="window" lastClr="FFFFFF"/>
                </a:solidFill>
                <a:latin typeface="微软雅黑" panose="020B0503020204020204" charset="-122"/>
                <a:ea typeface="微软雅黑" panose="020B0503020204020204" charset="-122"/>
              </a:rPr>
              <a:t>03</a:t>
            </a:r>
            <a:endParaRPr lang="en-US" altLang="zh-CN" sz="2100" b="1">
              <a:solidFill>
                <a:sysClr val="window" lastClr="FFFFFF"/>
              </a:solidFill>
              <a:latin typeface="微软雅黑" panose="020B0503020204020204" charset="-122"/>
              <a:ea typeface="微软雅黑" panose="020B0503020204020204" charset="-122"/>
            </a:endParaRPr>
          </a:p>
        </p:txBody>
      </p:sp>
      <p:sp>
        <p:nvSpPr>
          <p:cNvPr id="18" name="椭圆 17"/>
          <p:cNvSpPr/>
          <p:nvPr>
            <p:custDataLst>
              <p:tags r:id="rId4"/>
            </p:custDataLst>
          </p:nvPr>
        </p:nvSpPr>
        <p:spPr bwMode="auto">
          <a:xfrm>
            <a:off x="6673729" y="4310876"/>
            <a:ext cx="387521" cy="387521"/>
          </a:xfrm>
          <a:prstGeom prst="ellipse">
            <a:avLst/>
          </a:prstGeom>
          <a:solidFill>
            <a:srgbClr val="69A35B"/>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dirty="0">
                <a:solidFill>
                  <a:sysClr val="window" lastClr="FFFFFF"/>
                </a:solidFill>
                <a:latin typeface="微软雅黑" panose="020B0503020204020204" charset="-122"/>
                <a:ea typeface="微软雅黑" panose="020B0503020204020204" charset="-122"/>
              </a:rPr>
              <a:t>04</a:t>
            </a:r>
            <a:endParaRPr lang="en-US" altLang="zh-CN" sz="2100" b="1" dirty="0">
              <a:solidFill>
                <a:sysClr val="window" lastClr="FFFFFF"/>
              </a:solidFill>
              <a:latin typeface="微软雅黑" panose="020B0503020204020204" charset="-122"/>
              <a:ea typeface="微软雅黑" panose="020B0503020204020204" charset="-122"/>
            </a:endParaRPr>
          </a:p>
        </p:txBody>
      </p:sp>
      <p:sp>
        <p:nvSpPr>
          <p:cNvPr id="33" name="文本框 32"/>
          <p:cNvSpPr txBox="1"/>
          <p:nvPr>
            <p:custDataLst>
              <p:tags r:id="rId5"/>
            </p:custDataLst>
          </p:nvPr>
        </p:nvSpPr>
        <p:spPr>
          <a:xfrm>
            <a:off x="7139489" y="2676043"/>
            <a:ext cx="2583726" cy="302296"/>
          </a:xfrm>
          <a:prstGeom prst="rect">
            <a:avLst/>
          </a:prstGeom>
          <a:noFill/>
        </p:spPr>
        <p:txBody>
          <a:bodyPr wrap="square" lIns="67502" tIns="35100" rIns="67502" bIns="0" anchor="b" anchorCtr="0">
            <a:noAutofit/>
          </a:bodyPr>
          <a:p>
            <a:pPr>
              <a:lnSpc>
                <a:spcPct val="100000"/>
              </a:lnSpc>
            </a:pPr>
            <a:r>
              <a:rPr lang="en-US" altLang="zh-CN" sz="2400" b="1" spc="-100" dirty="0">
                <a:solidFill>
                  <a:schemeClr val="accent6"/>
                </a:solidFill>
                <a:uFillTx/>
                <a:latin typeface="微软雅黑" panose="020B0503020204020204" charset="-122"/>
                <a:ea typeface="微软雅黑" panose="020B0503020204020204" charset="-122"/>
                <a:cs typeface="+mn-ea"/>
              </a:rPr>
              <a:t>Event: </a:t>
            </a:r>
            <a:endParaRPr lang="en-US" altLang="zh-CN" sz="2400" b="1" spc="-100" dirty="0">
              <a:solidFill>
                <a:schemeClr val="accent6"/>
              </a:solidFill>
              <a:uFillTx/>
              <a:latin typeface="微软雅黑" panose="020B0503020204020204" charset="-122"/>
              <a:ea typeface="微软雅黑" panose="020B0503020204020204" charset="-122"/>
              <a:cs typeface="+mn-ea"/>
            </a:endParaRPr>
          </a:p>
        </p:txBody>
      </p:sp>
      <p:sp>
        <p:nvSpPr>
          <p:cNvPr id="5" name="文本框 4"/>
          <p:cNvSpPr txBox="1"/>
          <p:nvPr>
            <p:custDataLst>
              <p:tags r:id="rId6"/>
            </p:custDataLst>
          </p:nvPr>
        </p:nvSpPr>
        <p:spPr>
          <a:xfrm>
            <a:off x="7133571" y="3207645"/>
            <a:ext cx="2583726" cy="302296"/>
          </a:xfrm>
          <a:prstGeom prst="rect">
            <a:avLst/>
          </a:prstGeom>
          <a:noFill/>
        </p:spPr>
        <p:txBody>
          <a:bodyPr wrap="square" lIns="67502" tIns="35100" rIns="67502" bIns="0" anchor="b" anchorCtr="0">
            <a:noAutofit/>
          </a:bodyPr>
          <a:p>
            <a:pPr>
              <a:lnSpc>
                <a:spcPct val="120000"/>
              </a:lnSpc>
            </a:pPr>
            <a:r>
              <a:rPr lang="en-US" altLang="zh-CN" sz="2400" b="1" spc="-100">
                <a:solidFill>
                  <a:schemeClr val="accent2"/>
                </a:solidFill>
                <a:uFillTx/>
                <a:latin typeface="微软雅黑" panose="020B0503020204020204" charset="-122"/>
                <a:ea typeface="微软雅黑" panose="020B0503020204020204" charset="-122"/>
                <a:cs typeface="+mn-ea"/>
              </a:rPr>
              <a:t>Cause: </a:t>
            </a:r>
            <a:endParaRPr lang="en-US" altLang="zh-CN" sz="2400" b="1" spc="-100">
              <a:solidFill>
                <a:schemeClr val="accent2"/>
              </a:solidFill>
              <a:uFillTx/>
              <a:latin typeface="微软雅黑" panose="020B0503020204020204" charset="-122"/>
              <a:ea typeface="微软雅黑" panose="020B0503020204020204" charset="-122"/>
              <a:cs typeface="+mn-ea"/>
            </a:endParaRPr>
          </a:p>
        </p:txBody>
      </p:sp>
      <p:sp>
        <p:nvSpPr>
          <p:cNvPr id="8" name="文本框 7"/>
          <p:cNvSpPr txBox="1"/>
          <p:nvPr>
            <p:custDataLst>
              <p:tags r:id="rId7"/>
            </p:custDataLst>
          </p:nvPr>
        </p:nvSpPr>
        <p:spPr>
          <a:xfrm>
            <a:off x="7176825" y="3832967"/>
            <a:ext cx="2583726" cy="302296"/>
          </a:xfrm>
          <a:prstGeom prst="rect">
            <a:avLst/>
          </a:prstGeom>
          <a:noFill/>
        </p:spPr>
        <p:txBody>
          <a:bodyPr wrap="square" lIns="67502" tIns="35100" rIns="67502" bIns="0" anchor="b" anchorCtr="0">
            <a:noAutofit/>
          </a:bodyPr>
          <a:p>
            <a:pPr>
              <a:lnSpc>
                <a:spcPct val="120000"/>
              </a:lnSpc>
            </a:pPr>
            <a:r>
              <a:rPr lang="en-US" altLang="zh-CN" sz="2400" b="1" spc="-100">
                <a:solidFill>
                  <a:srgbClr val="1AA3AA"/>
                </a:solidFill>
                <a:uFillTx/>
                <a:latin typeface="微软雅黑" panose="020B0503020204020204" charset="-122"/>
                <a:ea typeface="微软雅黑" panose="020B0503020204020204" charset="-122"/>
                <a:cs typeface="+mn-ea"/>
              </a:rPr>
              <a:t>Place: </a:t>
            </a:r>
            <a:endParaRPr lang="en-US" altLang="zh-CN" sz="2400" b="1" spc="-100">
              <a:solidFill>
                <a:srgbClr val="1AA3AA"/>
              </a:solidFill>
              <a:uFillTx/>
              <a:latin typeface="微软雅黑" panose="020B0503020204020204" charset="-122"/>
              <a:ea typeface="微软雅黑" panose="020B0503020204020204" charset="-122"/>
              <a:cs typeface="+mn-ea"/>
            </a:endParaRPr>
          </a:p>
        </p:txBody>
      </p:sp>
      <p:sp>
        <p:nvSpPr>
          <p:cNvPr id="39" name="文本框 38"/>
          <p:cNvSpPr txBox="1"/>
          <p:nvPr>
            <p:custDataLst>
              <p:tags r:id="rId8"/>
            </p:custDataLst>
          </p:nvPr>
        </p:nvSpPr>
        <p:spPr>
          <a:xfrm>
            <a:off x="7133644" y="4387669"/>
            <a:ext cx="2835421" cy="302276"/>
          </a:xfrm>
          <a:prstGeom prst="rect">
            <a:avLst/>
          </a:prstGeom>
          <a:noFill/>
        </p:spPr>
        <p:txBody>
          <a:bodyPr wrap="square" lIns="67502" tIns="35100" rIns="67502" bIns="0" anchor="b" anchorCtr="0">
            <a:noAutofit/>
          </a:bodyPr>
          <a:p>
            <a:pPr>
              <a:lnSpc>
                <a:spcPct val="120000"/>
              </a:lnSpc>
            </a:pPr>
            <a:r>
              <a:rPr lang="en-US" altLang="zh-CN" sz="2400" b="1" spc="-100">
                <a:solidFill>
                  <a:srgbClr val="69A35B"/>
                </a:solidFill>
                <a:uFillTx/>
                <a:latin typeface="微软雅黑" panose="020B0503020204020204" charset="-122"/>
                <a:ea typeface="微软雅黑" panose="020B0503020204020204" charset="-122"/>
                <a:cs typeface="+mn-ea"/>
              </a:rPr>
              <a:t>Efffect: </a:t>
            </a:r>
            <a:endParaRPr lang="en-US" altLang="zh-CN" sz="2400" b="1" spc="-100">
              <a:solidFill>
                <a:srgbClr val="69A35B"/>
              </a:solidFill>
              <a:uFillTx/>
              <a:latin typeface="微软雅黑" panose="020B0503020204020204" charset="-122"/>
              <a:ea typeface="微软雅黑" panose="020B0503020204020204" charset="-122"/>
              <a:cs typeface="+mn-ea"/>
            </a:endParaRPr>
          </a:p>
        </p:txBody>
      </p:sp>
      <p:sp>
        <p:nvSpPr>
          <p:cNvPr id="9" name="矩形 8"/>
          <p:cNvSpPr/>
          <p:nvPr/>
        </p:nvSpPr>
        <p:spPr>
          <a:xfrm>
            <a:off x="4355927" y="2268971"/>
            <a:ext cx="1028118" cy="302276"/>
          </a:xfrm>
          <a:prstGeom prst="rect">
            <a:avLst/>
          </a:prstGeom>
          <a:solidFill>
            <a:schemeClr val="accent6">
              <a:alpha val="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490204" y="1809258"/>
            <a:ext cx="1505028" cy="326406"/>
          </a:xfrm>
          <a:prstGeom prst="rect">
            <a:avLst/>
          </a:prstGeom>
          <a:solidFill>
            <a:schemeClr val="accent2">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103823" y="2924026"/>
            <a:ext cx="2763179" cy="320000"/>
          </a:xfrm>
          <a:prstGeom prst="rect">
            <a:avLst/>
          </a:prstGeom>
          <a:solidFill>
            <a:srgbClr val="000000">
              <a:alpha val="0"/>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168649" y="2909136"/>
            <a:ext cx="2215629" cy="294020"/>
          </a:xfrm>
          <a:prstGeom prst="rect">
            <a:avLst/>
          </a:prstGeom>
          <a:solidFill>
            <a:srgbClr val="000000">
              <a:alpha val="0"/>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4" name="图形 4" descr="C:\Users\juziuu\Desktop\非模\文本框\小清新文本框6.15\小清新绿色文本框.svg小清新绿色文本框"/>
          <p:cNvPicPr>
            <a:picLocks noChangeAspect="1"/>
          </p:cNvPicPr>
          <p:nvPr/>
        </p:nvPicPr>
        <p:blipFill>
          <a:blip r:embed="rId9"/>
          <a:srcRect/>
          <a:stretch>
            <a:fillRect/>
          </a:stretch>
        </p:blipFill>
        <p:spPr>
          <a:xfrm>
            <a:off x="1825405" y="5118999"/>
            <a:ext cx="8275110" cy="1213548"/>
          </a:xfrm>
          <a:prstGeom prst="rect">
            <a:avLst/>
          </a:prstGeom>
        </p:spPr>
      </p:pic>
      <p:sp>
        <p:nvSpPr>
          <p:cNvPr id="25" name="文本框 24"/>
          <p:cNvSpPr txBox="1"/>
          <p:nvPr/>
        </p:nvSpPr>
        <p:spPr>
          <a:xfrm>
            <a:off x="2192454" y="5357136"/>
            <a:ext cx="7382255" cy="808990"/>
          </a:xfrm>
          <a:prstGeom prst="rect">
            <a:avLst/>
          </a:prstGeom>
          <a:solidFill>
            <a:schemeClr val="accent6">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800"/>
              </a:lnSpc>
            </a:pPr>
            <a:r>
              <a:rPr lang="en-US" altLang="zh-CN" sz="2800" b="1">
                <a:solidFill>
                  <a:schemeClr val="bg1"/>
                </a:solidFill>
                <a:latin typeface="Times New Roman" panose="02020603050405020304" charset="0"/>
                <a:ea typeface="汉仪刚艺体-35W" panose="00020600040101010101" charset="-122"/>
                <a:cs typeface="Times New Roman" panose="02020603050405020304" charset="0"/>
              </a:rPr>
              <a:t>Main points of the news, usually including the event, cause, time, place, and effect.</a:t>
            </a:r>
            <a:endParaRPr lang="en-US" altLang="zh-CN" sz="2800" b="1">
              <a:solidFill>
                <a:schemeClr val="bg1"/>
              </a:solidFill>
              <a:latin typeface="Times New Roman" panose="02020603050405020304" charset="0"/>
              <a:ea typeface="汉仪刚艺体-35W" panose="00020600040101010101" charset="-122"/>
              <a:cs typeface="Times New Roman" panose="02020603050405020304" charset="0"/>
            </a:endParaRPr>
          </a:p>
        </p:txBody>
      </p:sp>
      <p:sp>
        <p:nvSpPr>
          <p:cNvPr id="7" name="矩形 6"/>
          <p:cNvSpPr/>
          <p:nvPr/>
        </p:nvSpPr>
        <p:spPr>
          <a:xfrm>
            <a:off x="1149881" y="3275549"/>
            <a:ext cx="1659340" cy="294020"/>
          </a:xfrm>
          <a:prstGeom prst="rect">
            <a:avLst/>
          </a:prstGeom>
          <a:solidFill>
            <a:srgbClr val="000000">
              <a:alpha val="0"/>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10"/>
            </p:custDataLst>
          </p:nvPr>
        </p:nvSpPr>
        <p:spPr>
          <a:xfrm>
            <a:off x="8211294" y="2690862"/>
            <a:ext cx="2137520" cy="302276"/>
          </a:xfrm>
          <a:prstGeom prst="rect">
            <a:avLst/>
          </a:prstGeom>
          <a:noFill/>
        </p:spPr>
        <p:txBody>
          <a:bodyPr wrap="square" lIns="67502" tIns="35100" rIns="67502" bIns="0" anchor="b" anchorCtr="0">
            <a:noAutofit/>
          </a:bodyPr>
          <a:p>
            <a:pPr>
              <a:lnSpc>
                <a:spcPct val="100000"/>
              </a:lnSpc>
            </a:pPr>
            <a:r>
              <a:rPr lang="en-US" altLang="zh-CN" sz="2400" b="1" spc="-100" dirty="0">
                <a:solidFill>
                  <a:schemeClr val="accent6"/>
                </a:solidFill>
                <a:uFillTx/>
                <a:latin typeface="微软雅黑" panose="020B0503020204020204" charset="-122"/>
                <a:ea typeface="微软雅黑" panose="020B0503020204020204" charset="-122"/>
                <a:cs typeface="+mn-ea"/>
              </a:rPr>
              <a:t>tsunami</a:t>
            </a:r>
            <a:endParaRPr lang="en-US" altLang="zh-CN" sz="2400" b="1" spc="-100" dirty="0">
              <a:solidFill>
                <a:schemeClr val="accent6"/>
              </a:solidFill>
              <a:uFillTx/>
              <a:latin typeface="微软雅黑" panose="020B0503020204020204" charset="-122"/>
              <a:ea typeface="微软雅黑" panose="020B0503020204020204" charset="-122"/>
              <a:cs typeface="+mn-ea"/>
            </a:endParaRPr>
          </a:p>
        </p:txBody>
      </p:sp>
      <p:sp>
        <p:nvSpPr>
          <p:cNvPr id="15" name="文本框 14"/>
          <p:cNvSpPr txBox="1"/>
          <p:nvPr>
            <p:custDataLst>
              <p:tags r:id="rId11"/>
            </p:custDataLst>
          </p:nvPr>
        </p:nvSpPr>
        <p:spPr>
          <a:xfrm>
            <a:off x="8202331" y="3211456"/>
            <a:ext cx="2583726" cy="302296"/>
          </a:xfrm>
          <a:prstGeom prst="rect">
            <a:avLst/>
          </a:prstGeom>
          <a:noFill/>
        </p:spPr>
        <p:txBody>
          <a:bodyPr wrap="square" lIns="67502" tIns="35100" rIns="67502" bIns="0" anchor="b" anchorCtr="0">
            <a:noAutofit/>
          </a:bodyPr>
          <a:p>
            <a:pPr>
              <a:lnSpc>
                <a:spcPct val="120000"/>
              </a:lnSpc>
            </a:pPr>
            <a:r>
              <a:rPr lang="en-US" altLang="zh-CN" sz="2400" b="1" spc="-100">
                <a:solidFill>
                  <a:schemeClr val="accent2"/>
                </a:solidFill>
                <a:uFillTx/>
                <a:latin typeface="微软雅黑" panose="020B0503020204020204" charset="-122"/>
                <a:ea typeface="微软雅黑" panose="020B0503020204020204" charset="-122"/>
                <a:cs typeface="+mn-ea"/>
              </a:rPr>
              <a:t>earthquake</a:t>
            </a:r>
            <a:endParaRPr lang="en-US" altLang="zh-CN" sz="2400" b="1" spc="-100">
              <a:solidFill>
                <a:schemeClr val="accent2"/>
              </a:solidFill>
              <a:uFillTx/>
              <a:latin typeface="微软雅黑" panose="020B0503020204020204" charset="-122"/>
              <a:ea typeface="微软雅黑" panose="020B0503020204020204" charset="-122"/>
              <a:cs typeface="+mn-ea"/>
            </a:endParaRPr>
          </a:p>
        </p:txBody>
      </p:sp>
      <p:sp>
        <p:nvSpPr>
          <p:cNvPr id="19" name="文本框 18"/>
          <p:cNvSpPr txBox="1"/>
          <p:nvPr>
            <p:custDataLst>
              <p:tags r:id="rId12"/>
            </p:custDataLst>
          </p:nvPr>
        </p:nvSpPr>
        <p:spPr>
          <a:xfrm>
            <a:off x="8082381" y="3844397"/>
            <a:ext cx="2583726" cy="302296"/>
          </a:xfrm>
          <a:prstGeom prst="rect">
            <a:avLst/>
          </a:prstGeom>
          <a:noFill/>
        </p:spPr>
        <p:txBody>
          <a:bodyPr wrap="square" lIns="67502" tIns="35100" rIns="67502" bIns="0" anchor="b" anchorCtr="0">
            <a:noAutofit/>
          </a:bodyPr>
          <a:p>
            <a:pPr>
              <a:lnSpc>
                <a:spcPct val="120000"/>
              </a:lnSpc>
            </a:pPr>
            <a:r>
              <a:rPr lang="en-US" altLang="zh-CN" sz="2400" b="1" spc="-100">
                <a:solidFill>
                  <a:srgbClr val="1AA3AA"/>
                </a:solidFill>
                <a:uFillTx/>
                <a:latin typeface="Arial Narrow" panose="020B0606020202030204" charset="0"/>
                <a:ea typeface="微软雅黑" panose="020B0503020204020204" charset="-122"/>
                <a:cs typeface="Arial Narrow" panose="020B0606020202030204" charset="0"/>
              </a:rPr>
              <a:t>coastlines across Asia</a:t>
            </a:r>
            <a:endParaRPr lang="en-US" altLang="zh-CN" sz="2400" b="1" spc="-100">
              <a:solidFill>
                <a:srgbClr val="1AA3AA"/>
              </a:solidFill>
              <a:uFillTx/>
              <a:latin typeface="Arial Narrow" panose="020B0606020202030204" charset="0"/>
              <a:ea typeface="微软雅黑" panose="020B0503020204020204" charset="-122"/>
              <a:cs typeface="Arial Narrow" panose="020B0606020202030204" charset="0"/>
            </a:endParaRPr>
          </a:p>
        </p:txBody>
      </p:sp>
      <p:grpSp>
        <p:nvGrpSpPr>
          <p:cNvPr id="36" name="组合 35"/>
          <p:cNvGrpSpPr/>
          <p:nvPr/>
        </p:nvGrpSpPr>
        <p:grpSpPr>
          <a:xfrm>
            <a:off x="-6871" y="329354"/>
            <a:ext cx="6343341" cy="902382"/>
            <a:chOff x="-416" y="183"/>
            <a:chExt cx="11368" cy="1421"/>
          </a:xfrm>
        </p:grpSpPr>
        <p:sp>
          <p:nvSpPr>
            <p:cNvPr id="35" name="五边形 34"/>
            <p:cNvSpPr/>
            <p:nvPr/>
          </p:nvSpPr>
          <p:spPr>
            <a:xfrm>
              <a:off x="-416" y="356"/>
              <a:ext cx="11340" cy="124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五边形 19"/>
            <p:cNvSpPr/>
            <p:nvPr/>
          </p:nvSpPr>
          <p:spPr>
            <a:xfrm>
              <a:off x="-397" y="183"/>
              <a:ext cx="11349" cy="1361"/>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3" y="356"/>
              <a:ext cx="10740" cy="919"/>
            </a:xfrm>
            <a:prstGeom prst="rect">
              <a:avLst/>
            </a:prstGeom>
            <a:noFill/>
          </p:spPr>
          <p:txBody>
            <a:bodyPr wrap="square" rtlCol="0">
              <a:spAutoFit/>
            </a:bodyPr>
            <a:p>
              <a:pPr algn="l"/>
              <a:r>
                <a:rPr lang="en-US" altLang="zh-CN" sz="3200" b="1">
                  <a:solidFill>
                    <a:schemeClr val="bg1"/>
                  </a:solidFill>
                  <a:latin typeface="Times New Roman" panose="02020603050405020304" charset="0"/>
                  <a:cs typeface="Times New Roman" panose="02020603050405020304" charset="0"/>
                </a:rPr>
                <a:t>Analyse the content of the news</a:t>
              </a:r>
              <a:endParaRPr lang="en-US" altLang="zh-CN" sz="3200" b="1">
                <a:solidFill>
                  <a:schemeClr val="bg1"/>
                </a:solidFill>
                <a:latin typeface="Times New Roman" panose="02020603050405020304" charset="0"/>
                <a:cs typeface="Times New Roman" panose="0202060305040502030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par>
                          <p:cTn id="68" fill="hold">
                            <p:stCondLst>
                              <p:cond delay="500"/>
                            </p:stCondLst>
                            <p:childTnLst>
                              <p:par>
                                <p:cTn id="69" presetID="16" presetClass="entr" presetSubtype="21"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barn(inVertical)">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arn(inVertical)">
                                      <p:cBhvr>
                                        <p:cTn id="76" dur="500"/>
                                        <p:tgtEl>
                                          <p:spTgt spid="24"/>
                                        </p:tgtEl>
                                      </p:cBhvr>
                                    </p:animEffect>
                                  </p:childTnLst>
                                </p:cTn>
                              </p:par>
                            </p:childTnLst>
                          </p:cTn>
                        </p:par>
                        <p:par>
                          <p:cTn id="77" fill="hold">
                            <p:stCondLst>
                              <p:cond delay="500"/>
                            </p:stCondLst>
                            <p:childTnLst>
                              <p:par>
                                <p:cTn id="78" presetID="3" presetClass="entr" presetSubtype="1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linds(horizontal)">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9" grpId="0"/>
      <p:bldP spid="9" grpId="0" bldLvl="0" animBg="1"/>
      <p:bldP spid="33" grpId="0"/>
      <p:bldP spid="5" grpId="0"/>
      <p:bldP spid="10" grpId="0" bldLvl="0" animBg="1"/>
      <p:bldP spid="12" grpId="0" bldLvl="0" animBg="1"/>
      <p:bldP spid="8" grpId="0"/>
      <p:bldP spid="13" grpId="0" bldLvl="0" animBg="1"/>
      <p:bldP spid="7" grpId="0" bldLvl="0" animBg="1"/>
      <p:bldP spid="39" grpId="0"/>
      <p:bldP spid="25" grpId="0" bldLvl="0" animBg="1"/>
      <p:bldP spid="14" grpId="0"/>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 name="자유형 88"/>
          <p:cNvSpPr/>
          <p:nvPr/>
        </p:nvSpPr>
        <p:spPr>
          <a:xfrm>
            <a:off x="3037843" y="2701746"/>
            <a:ext cx="9144471" cy="4156290"/>
          </a:xfrm>
          <a:custGeom>
            <a:avLst/>
            <a:gdLst>
              <a:gd name="connsiteX0" fmla="*/ 0 w 9144000"/>
              <a:gd name="connsiteY0" fmla="*/ 0 h 5301208"/>
              <a:gd name="connsiteX1" fmla="*/ 9144000 w 9144000"/>
              <a:gd name="connsiteY1" fmla="*/ 0 h 5301208"/>
              <a:gd name="connsiteX2" fmla="*/ 9144000 w 9144000"/>
              <a:gd name="connsiteY2" fmla="*/ 5301208 h 5301208"/>
              <a:gd name="connsiteX3" fmla="*/ 0 w 9144000"/>
              <a:gd name="connsiteY3" fmla="*/ 5301208 h 5301208"/>
              <a:gd name="connsiteX4" fmla="*/ 0 w 9144000"/>
              <a:gd name="connsiteY4" fmla="*/ 0 h 5301208"/>
              <a:gd name="connsiteX0-1" fmla="*/ 0 w 9144000"/>
              <a:gd name="connsiteY0-2" fmla="*/ 5301208 h 5301208"/>
              <a:gd name="connsiteX1-3" fmla="*/ 9144000 w 9144000"/>
              <a:gd name="connsiteY1-4" fmla="*/ 0 h 5301208"/>
              <a:gd name="connsiteX2-5" fmla="*/ 9144000 w 9144000"/>
              <a:gd name="connsiteY2-6" fmla="*/ 5301208 h 5301208"/>
              <a:gd name="connsiteX3-7" fmla="*/ 0 w 9144000"/>
              <a:gd name="connsiteY3-8" fmla="*/ 5301208 h 5301208"/>
              <a:gd name="connsiteX0-9" fmla="*/ 0 w 9144000"/>
              <a:gd name="connsiteY0-10" fmla="*/ 5301208 h 5301208"/>
              <a:gd name="connsiteX1-11" fmla="*/ 0 w 9144000"/>
              <a:gd name="connsiteY1-12" fmla="*/ 3456384 h 5301208"/>
              <a:gd name="connsiteX2-13" fmla="*/ 9144000 w 9144000"/>
              <a:gd name="connsiteY2-14" fmla="*/ 0 h 5301208"/>
              <a:gd name="connsiteX3-15" fmla="*/ 9144000 w 9144000"/>
              <a:gd name="connsiteY3-16" fmla="*/ 5301208 h 5301208"/>
              <a:gd name="connsiteX4-17" fmla="*/ 0 w 9144000"/>
              <a:gd name="connsiteY4-18" fmla="*/ 5301208 h 5301208"/>
              <a:gd name="connsiteX0-19" fmla="*/ 0 w 9144000"/>
              <a:gd name="connsiteY0-20" fmla="*/ 5301208 h 5301208"/>
              <a:gd name="connsiteX1-21" fmla="*/ 0 w 9144000"/>
              <a:gd name="connsiteY1-22" fmla="*/ 4680520 h 5301208"/>
              <a:gd name="connsiteX2-23" fmla="*/ 9144000 w 9144000"/>
              <a:gd name="connsiteY2-24" fmla="*/ 0 h 5301208"/>
              <a:gd name="connsiteX3-25" fmla="*/ 9144000 w 9144000"/>
              <a:gd name="connsiteY3-26" fmla="*/ 5301208 h 5301208"/>
              <a:gd name="connsiteX4-27" fmla="*/ 0 w 9144000"/>
              <a:gd name="connsiteY4-28" fmla="*/ 5301208 h 530120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9144000" h="5301208">
                <a:moveTo>
                  <a:pt x="0" y="5301208"/>
                </a:moveTo>
                <a:lnTo>
                  <a:pt x="0" y="4680520"/>
                </a:lnTo>
                <a:lnTo>
                  <a:pt x="9144000" y="0"/>
                </a:lnTo>
                <a:lnTo>
                  <a:pt x="9144000" y="5301208"/>
                </a:lnTo>
                <a:lnTo>
                  <a:pt x="0" y="530120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b="0" i="0" u="none" strike="noStrike" kern="1200" cap="none" spc="0" normalizeH="0" baseline="0" noProof="0">
              <a:ln>
                <a:noFill/>
              </a:ln>
              <a:solidFill>
                <a:schemeClr val="lt1"/>
              </a:solidFill>
              <a:effectLst/>
              <a:uLnTx/>
              <a:uFillTx/>
              <a:latin typeface="+mn-lt"/>
              <a:ea typeface="+mn-ea"/>
              <a:cs typeface="+mn-cs"/>
            </a:endParaRPr>
          </a:p>
        </p:txBody>
      </p:sp>
      <p:sp>
        <p:nvSpPr>
          <p:cNvPr id="4" name="직사각형 129"/>
          <p:cNvSpPr/>
          <p:nvPr/>
        </p:nvSpPr>
        <p:spPr>
          <a:xfrm>
            <a:off x="1185621" y="1612170"/>
            <a:ext cx="5015489" cy="4523105"/>
          </a:xfrm>
          <a:prstGeom prst="rect">
            <a:avLst/>
          </a:prstGeom>
          <a:ln w="19050">
            <a:solidFill>
              <a:schemeClr val="accent6">
                <a:lumMod val="75000"/>
              </a:schemeClr>
            </a:solidFill>
          </a:ln>
        </p:spPr>
        <p:txBody>
          <a:bodyPr wrap="square">
            <a:spAutoFit/>
          </a:bodyPr>
          <a:p>
            <a:pPr marL="0" marR="0" lvl="0" indent="0" algn="l" defTabSz="914400" rtl="0" eaLnBrk="1" fontAlgn="auto"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rPr>
              <a:t>Indian officials said as many as 1,900 had been killed along the southern coast. Another 254 were found dead in Thailand and 54 in three other countries. In southern Thailand, 1,900 people were hurt and many more were missing, local officials said. “I was having breakfast with my three children when water started filling my home. We had to leave everything and run to safety,” said Chandra Theeravit, a local Thai woman.</a:t>
            </a:r>
            <a:endParaRPr kumimoji="0" lang="en-US" altLang="ko-KR" sz="24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endParaRPr>
          </a:p>
        </p:txBody>
      </p:sp>
      <p:grpSp>
        <p:nvGrpSpPr>
          <p:cNvPr id="43" name="그룹 110"/>
          <p:cNvGrpSpPr/>
          <p:nvPr/>
        </p:nvGrpSpPr>
        <p:grpSpPr>
          <a:xfrm rot="0">
            <a:off x="7047914" y="1921609"/>
            <a:ext cx="2478533" cy="504851"/>
            <a:chOff x="5122664" y="2370088"/>
            <a:chExt cx="3600400" cy="632436"/>
          </a:xfrm>
          <a:solidFill>
            <a:srgbClr val="FFC000"/>
          </a:solidFill>
        </p:grpSpPr>
        <p:grpSp>
          <p:nvGrpSpPr>
            <p:cNvPr id="44" name="그룹 109"/>
            <p:cNvGrpSpPr/>
            <p:nvPr/>
          </p:nvGrpSpPr>
          <p:grpSpPr>
            <a:xfrm>
              <a:off x="5122664" y="2370088"/>
              <a:ext cx="3600400" cy="632436"/>
              <a:chOff x="5122664" y="2370088"/>
              <a:chExt cx="3600400" cy="632436"/>
            </a:xfrm>
            <a:grpFill/>
          </p:grpSpPr>
          <p:sp>
            <p:nvSpPr>
              <p:cNvPr id="45" name="모서리가 둥근 직사각형 82"/>
              <p:cNvSpPr/>
              <p:nvPr/>
            </p:nvSpPr>
            <p:spPr>
              <a:xfrm>
                <a:off x="5122664" y="2370088"/>
                <a:ext cx="3600400" cy="575123"/>
              </a:xfrm>
              <a:prstGeom prst="roundRect">
                <a:avLst>
                  <a:gd name="adj" fmla="val 50000"/>
                </a:avLst>
              </a:prstGeom>
              <a:grp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46" name="모서리가 둥근 직사각형 84"/>
              <p:cNvSpPr/>
              <p:nvPr/>
            </p:nvSpPr>
            <p:spPr>
              <a:xfrm>
                <a:off x="5122664" y="2427401"/>
                <a:ext cx="3600400" cy="575123"/>
              </a:xfrm>
              <a:prstGeom prst="roundRect">
                <a:avLst>
                  <a:gd name="adj" fmla="val 50000"/>
                </a:avLst>
              </a:prstGeom>
              <a:solidFill>
                <a:schemeClr val="bg1"/>
              </a:solidFill>
              <a:ln w="9525">
                <a:solidFill>
                  <a:srgbClr val="FFC000"/>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47" name="타원 79"/>
            <p:cNvSpPr/>
            <p:nvPr/>
          </p:nvSpPr>
          <p:spPr>
            <a:xfrm>
              <a:off x="5194314" y="2467601"/>
              <a:ext cx="497568" cy="495520"/>
            </a:xfrm>
            <a:prstGeom prst="ellipse">
              <a:avLst/>
            </a:prstGeom>
            <a:grp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50" name="직사각형 129"/>
          <p:cNvSpPr/>
          <p:nvPr/>
        </p:nvSpPr>
        <p:spPr>
          <a:xfrm>
            <a:off x="7617856" y="1905098"/>
            <a:ext cx="2471865" cy="583565"/>
          </a:xfrm>
          <a:prstGeom prst="rect">
            <a:avLst/>
          </a:prstGeom>
        </p:spPr>
        <p:txBody>
          <a:bodyPr wrap="square">
            <a:spAutoFit/>
          </a:bodyPr>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3200" b="0" i="0" u="none" strike="noStrike" kern="1200" cap="none" spc="0" normalizeH="0" baseline="0" noProof="0" dirty="0" err="1">
                <a:ln>
                  <a:noFill/>
                </a:ln>
                <a:solidFill>
                  <a:schemeClr val="tx1">
                    <a:lumMod val="85000"/>
                    <a:lumOff val="15000"/>
                  </a:schemeClr>
                </a:solidFill>
                <a:effectLst/>
                <a:uLnTx/>
                <a:uFillTx/>
                <a:latin typeface="方正大黑体_GBK" panose="02010600010101010101" charset="-122"/>
                <a:ea typeface="方正大黑体_GBK" panose="02010600010101010101" charset="-122"/>
                <a:cs typeface="Arial" panose="020B0604020202020204" pitchFamily="34" charset="0"/>
              </a:rPr>
              <a:t>Body</a:t>
            </a:r>
            <a:endParaRPr kumimoji="0" lang="en-US" altLang="ko-KR" sz="3200" b="0" i="0" u="none" strike="noStrike" kern="1200" cap="none" spc="0" normalizeH="0" baseline="0" noProof="0" dirty="0" err="1">
              <a:ln>
                <a:noFill/>
              </a:ln>
              <a:solidFill>
                <a:schemeClr val="tx1">
                  <a:lumMod val="85000"/>
                  <a:lumOff val="15000"/>
                </a:schemeClr>
              </a:solidFill>
              <a:effectLst/>
              <a:uLnTx/>
              <a:uFillTx/>
              <a:latin typeface="方正大黑体_GBK" panose="02010600010101010101" charset="-122"/>
              <a:ea typeface="方正大黑体_GBK" panose="02010600010101010101" charset="-122"/>
              <a:cs typeface="Arial" panose="020B0604020202020204" pitchFamily="34" charset="0"/>
            </a:endParaRPr>
          </a:p>
        </p:txBody>
      </p:sp>
      <p:sp>
        <p:nvSpPr>
          <p:cNvPr id="11" name="椭圆 10"/>
          <p:cNvSpPr/>
          <p:nvPr>
            <p:custDataLst>
              <p:tags r:id="rId1"/>
            </p:custDataLst>
          </p:nvPr>
        </p:nvSpPr>
        <p:spPr bwMode="auto">
          <a:xfrm>
            <a:off x="7149573" y="2818208"/>
            <a:ext cx="369856" cy="369856"/>
          </a:xfrm>
          <a:prstGeom prst="ellipse">
            <a:avLst/>
          </a:prstGeom>
          <a:solidFill>
            <a:srgbClr val="1F74AD"/>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dirty="0">
                <a:solidFill>
                  <a:sysClr val="window" lastClr="FFFFFF"/>
                </a:solidFill>
                <a:latin typeface="微软雅黑" panose="020B0503020204020204" charset="-122"/>
                <a:ea typeface="微软雅黑" panose="020B0503020204020204" charset="-122"/>
              </a:rPr>
              <a:t>01</a:t>
            </a:r>
            <a:endParaRPr lang="en-US" altLang="zh-CN" sz="2100" b="1" dirty="0">
              <a:solidFill>
                <a:sysClr val="window" lastClr="FFFFFF"/>
              </a:solidFill>
              <a:latin typeface="微软雅黑" panose="020B0503020204020204" charset="-122"/>
              <a:ea typeface="微软雅黑" panose="020B0503020204020204" charset="-122"/>
            </a:endParaRPr>
          </a:p>
        </p:txBody>
      </p:sp>
      <p:sp>
        <p:nvSpPr>
          <p:cNvPr id="16" name="椭圆 15"/>
          <p:cNvSpPr/>
          <p:nvPr>
            <p:custDataLst>
              <p:tags r:id="rId2"/>
            </p:custDataLst>
          </p:nvPr>
        </p:nvSpPr>
        <p:spPr bwMode="auto">
          <a:xfrm>
            <a:off x="7149573" y="3354972"/>
            <a:ext cx="369856" cy="369856"/>
          </a:xfrm>
          <a:prstGeom prst="ellipse">
            <a:avLst/>
          </a:prstGeom>
          <a:solidFill>
            <a:srgbClr val="3498DB"/>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a:solidFill>
                  <a:sysClr val="window" lastClr="FFFFFF"/>
                </a:solidFill>
                <a:latin typeface="微软雅黑" panose="020B0503020204020204" charset="-122"/>
                <a:ea typeface="微软雅黑" panose="020B0503020204020204" charset="-122"/>
              </a:rPr>
              <a:t>02</a:t>
            </a:r>
            <a:endParaRPr lang="en-US" altLang="zh-CN" sz="2100" b="1">
              <a:solidFill>
                <a:sysClr val="window" lastClr="FFFFFF"/>
              </a:solidFill>
              <a:latin typeface="微软雅黑" panose="020B0503020204020204" charset="-122"/>
              <a:ea typeface="微软雅黑" panose="020B0503020204020204" charset="-122"/>
            </a:endParaRPr>
          </a:p>
        </p:txBody>
      </p:sp>
      <p:sp>
        <p:nvSpPr>
          <p:cNvPr id="5" name="椭圆 4"/>
          <p:cNvSpPr/>
          <p:nvPr>
            <p:custDataLst>
              <p:tags r:id="rId3"/>
            </p:custDataLst>
          </p:nvPr>
        </p:nvSpPr>
        <p:spPr bwMode="auto">
          <a:xfrm>
            <a:off x="7149573" y="3911260"/>
            <a:ext cx="369856" cy="369856"/>
          </a:xfrm>
          <a:prstGeom prst="ellipse">
            <a:avLst/>
          </a:prstGeom>
          <a:solidFill>
            <a:srgbClr val="1AA3AA"/>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a:solidFill>
                  <a:sysClr val="window" lastClr="FFFFFF"/>
                </a:solidFill>
                <a:latin typeface="微软雅黑" panose="020B0503020204020204" charset="-122"/>
                <a:ea typeface="微软雅黑" panose="020B0503020204020204" charset="-122"/>
              </a:rPr>
              <a:t>03</a:t>
            </a:r>
            <a:endParaRPr lang="en-US" altLang="zh-CN" sz="2100" b="1">
              <a:solidFill>
                <a:sysClr val="window" lastClr="FFFFFF"/>
              </a:solidFill>
              <a:latin typeface="微软雅黑" panose="020B0503020204020204" charset="-122"/>
              <a:ea typeface="微软雅黑" panose="020B0503020204020204" charset="-122"/>
            </a:endParaRPr>
          </a:p>
        </p:txBody>
      </p:sp>
      <p:sp>
        <p:nvSpPr>
          <p:cNvPr id="18" name="椭圆 17"/>
          <p:cNvSpPr/>
          <p:nvPr>
            <p:custDataLst>
              <p:tags r:id="rId4"/>
            </p:custDataLst>
          </p:nvPr>
        </p:nvSpPr>
        <p:spPr bwMode="auto">
          <a:xfrm>
            <a:off x="7149573" y="4476715"/>
            <a:ext cx="369856" cy="369856"/>
          </a:xfrm>
          <a:prstGeom prst="ellipse">
            <a:avLst/>
          </a:prstGeom>
          <a:solidFill>
            <a:srgbClr val="69A35B"/>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dirty="0">
                <a:solidFill>
                  <a:sysClr val="window" lastClr="FFFFFF"/>
                </a:solidFill>
                <a:latin typeface="微软雅黑" panose="020B0503020204020204" charset="-122"/>
                <a:ea typeface="微软雅黑" panose="020B0503020204020204" charset="-122"/>
              </a:rPr>
              <a:t>04</a:t>
            </a:r>
            <a:endParaRPr lang="en-US" altLang="zh-CN" sz="2100" b="1" dirty="0">
              <a:solidFill>
                <a:sysClr val="window" lastClr="FFFFFF"/>
              </a:solidFill>
              <a:latin typeface="微软雅黑" panose="020B0503020204020204" charset="-122"/>
              <a:ea typeface="微软雅黑" panose="020B0503020204020204" charset="-122"/>
            </a:endParaRPr>
          </a:p>
        </p:txBody>
      </p:sp>
      <p:sp>
        <p:nvSpPr>
          <p:cNvPr id="33" name="文本框 32"/>
          <p:cNvSpPr txBox="1"/>
          <p:nvPr>
            <p:custDataLst>
              <p:tags r:id="rId5"/>
            </p:custDataLst>
          </p:nvPr>
        </p:nvSpPr>
        <p:spPr>
          <a:xfrm>
            <a:off x="7664422" y="2889821"/>
            <a:ext cx="2465941" cy="288515"/>
          </a:xfrm>
          <a:prstGeom prst="rect">
            <a:avLst/>
          </a:prstGeom>
          <a:noFill/>
        </p:spPr>
        <p:txBody>
          <a:bodyPr wrap="square" lIns="67502" tIns="35100" rIns="67502" bIns="0" anchor="b" anchorCtr="0">
            <a:noAutofit/>
          </a:bodyPr>
          <a:p>
            <a:pPr>
              <a:lnSpc>
                <a:spcPct val="120000"/>
              </a:lnSpc>
            </a:pPr>
            <a:r>
              <a:rPr lang="en-US" altLang="zh-CN" sz="2400" b="1" spc="-100" dirty="0">
                <a:solidFill>
                  <a:srgbClr val="1F74AD">
                    <a:lumMod val="100000"/>
                  </a:srgbClr>
                </a:solidFill>
                <a:uFillTx/>
                <a:latin typeface="微软雅黑" panose="020B0503020204020204" charset="-122"/>
                <a:ea typeface="微软雅黑" panose="020B0503020204020204" charset="-122"/>
                <a:cs typeface="+mn-ea"/>
              </a:rPr>
              <a:t>India</a:t>
            </a:r>
            <a:endParaRPr lang="en-US" altLang="zh-CN" sz="2400" b="1" spc="-100" dirty="0">
              <a:solidFill>
                <a:srgbClr val="1F74AD">
                  <a:lumMod val="100000"/>
                </a:srgbClr>
              </a:solidFill>
              <a:uFillTx/>
              <a:latin typeface="微软雅黑" panose="020B0503020204020204" charset="-122"/>
              <a:ea typeface="微软雅黑" panose="020B0503020204020204" charset="-122"/>
              <a:cs typeface="+mn-ea"/>
            </a:endParaRPr>
          </a:p>
        </p:txBody>
      </p:sp>
      <p:sp>
        <p:nvSpPr>
          <p:cNvPr id="35" name="文本框 34"/>
          <p:cNvSpPr txBox="1"/>
          <p:nvPr>
            <p:custDataLst>
              <p:tags r:id="rId6"/>
            </p:custDataLst>
          </p:nvPr>
        </p:nvSpPr>
        <p:spPr>
          <a:xfrm>
            <a:off x="7665693" y="3426685"/>
            <a:ext cx="2465941" cy="288515"/>
          </a:xfrm>
          <a:prstGeom prst="rect">
            <a:avLst/>
          </a:prstGeom>
          <a:noFill/>
        </p:spPr>
        <p:txBody>
          <a:bodyPr wrap="square" lIns="67502" tIns="35100" rIns="67502" bIns="0" anchor="b" anchorCtr="0">
            <a:noAutofit/>
          </a:bodyPr>
          <a:p>
            <a:pPr>
              <a:lnSpc>
                <a:spcPct val="120000"/>
              </a:lnSpc>
            </a:pPr>
            <a:r>
              <a:rPr lang="en-US" altLang="zh-CN" sz="2400" b="1" spc="-100">
                <a:solidFill>
                  <a:srgbClr val="3498DB"/>
                </a:solidFill>
                <a:uFillTx/>
                <a:latin typeface="微软雅黑" panose="020B0503020204020204" charset="-122"/>
                <a:ea typeface="微软雅黑" panose="020B0503020204020204" charset="-122"/>
                <a:cs typeface="+mn-ea"/>
              </a:rPr>
              <a:t>Thailand</a:t>
            </a:r>
            <a:endParaRPr lang="en-US" altLang="zh-CN" sz="2400" b="1" spc="-100">
              <a:solidFill>
                <a:srgbClr val="3498DB"/>
              </a:solidFill>
              <a:uFillTx/>
              <a:latin typeface="微软雅黑" panose="020B0503020204020204" charset="-122"/>
              <a:ea typeface="微软雅黑" panose="020B0503020204020204" charset="-122"/>
              <a:cs typeface="+mn-ea"/>
            </a:endParaRPr>
          </a:p>
        </p:txBody>
      </p:sp>
      <p:sp>
        <p:nvSpPr>
          <p:cNvPr id="37" name="文本框 36"/>
          <p:cNvSpPr txBox="1"/>
          <p:nvPr>
            <p:custDataLst>
              <p:tags r:id="rId7"/>
            </p:custDataLst>
          </p:nvPr>
        </p:nvSpPr>
        <p:spPr>
          <a:xfrm>
            <a:off x="7664530" y="3982926"/>
            <a:ext cx="2993544" cy="288304"/>
          </a:xfrm>
          <a:prstGeom prst="rect">
            <a:avLst/>
          </a:prstGeom>
          <a:noFill/>
        </p:spPr>
        <p:txBody>
          <a:bodyPr wrap="square" lIns="67502" tIns="35100" rIns="67502" bIns="0" anchor="b" anchorCtr="0">
            <a:noAutofit/>
          </a:bodyPr>
          <a:p>
            <a:pPr>
              <a:lnSpc>
                <a:spcPct val="120000"/>
              </a:lnSpc>
            </a:pPr>
            <a:r>
              <a:rPr lang="en-US" altLang="zh-CN" sz="2400" b="1" spc="-100">
                <a:solidFill>
                  <a:srgbClr val="1AA3AA"/>
                </a:solidFill>
                <a:uFillTx/>
                <a:latin typeface="微软雅黑" panose="020B0503020204020204" charset="-122"/>
                <a:ea typeface="微软雅黑" panose="020B0503020204020204" charset="-122"/>
                <a:cs typeface="+mn-ea"/>
              </a:rPr>
              <a:t>Southern Thailand</a:t>
            </a:r>
            <a:endParaRPr lang="en-US" altLang="zh-CN" sz="2400" b="1" spc="-100">
              <a:solidFill>
                <a:srgbClr val="1AA3AA"/>
              </a:solidFill>
              <a:uFillTx/>
              <a:latin typeface="微软雅黑" panose="020B0503020204020204" charset="-122"/>
              <a:ea typeface="微软雅黑" panose="020B0503020204020204" charset="-122"/>
              <a:cs typeface="+mn-ea"/>
            </a:endParaRPr>
          </a:p>
        </p:txBody>
      </p:sp>
      <p:sp>
        <p:nvSpPr>
          <p:cNvPr id="39" name="文本框 38"/>
          <p:cNvSpPr txBox="1"/>
          <p:nvPr>
            <p:custDataLst>
              <p:tags r:id="rId8"/>
            </p:custDataLst>
          </p:nvPr>
        </p:nvSpPr>
        <p:spPr>
          <a:xfrm>
            <a:off x="7664530" y="4548740"/>
            <a:ext cx="2825895" cy="288304"/>
          </a:xfrm>
          <a:prstGeom prst="rect">
            <a:avLst/>
          </a:prstGeom>
          <a:noFill/>
        </p:spPr>
        <p:txBody>
          <a:bodyPr wrap="square" lIns="67502" tIns="35100" rIns="67502" bIns="0" anchor="b" anchorCtr="0">
            <a:noAutofit/>
          </a:bodyPr>
          <a:p>
            <a:pPr>
              <a:lnSpc>
                <a:spcPct val="120000"/>
              </a:lnSpc>
            </a:pPr>
            <a:r>
              <a:rPr lang="en-US" altLang="zh-CN" sz="2400" b="1" spc="-100">
                <a:solidFill>
                  <a:srgbClr val="69A35B"/>
                </a:solidFill>
                <a:uFillTx/>
                <a:latin typeface="微软雅黑" panose="020B0503020204020204" charset="-122"/>
                <a:ea typeface="微软雅黑" panose="020B0503020204020204" charset="-122"/>
                <a:cs typeface="+mn-ea"/>
              </a:rPr>
              <a:t>Specific examples</a:t>
            </a:r>
            <a:endParaRPr lang="en-US" altLang="zh-CN" sz="2400" b="1" spc="-100">
              <a:solidFill>
                <a:srgbClr val="69A35B"/>
              </a:solidFill>
              <a:uFillTx/>
              <a:latin typeface="微软雅黑" panose="020B0503020204020204" charset="-122"/>
              <a:ea typeface="微软雅黑" panose="020B0503020204020204" charset="-122"/>
              <a:cs typeface="+mn-ea"/>
            </a:endParaRPr>
          </a:p>
        </p:txBody>
      </p:sp>
      <p:sp>
        <p:nvSpPr>
          <p:cNvPr id="12" name="矩形 11"/>
          <p:cNvSpPr/>
          <p:nvPr/>
        </p:nvSpPr>
        <p:spPr>
          <a:xfrm>
            <a:off x="1249124" y="1713775"/>
            <a:ext cx="847134" cy="320056"/>
          </a:xfrm>
          <a:prstGeom prst="rect">
            <a:avLst/>
          </a:prstGeom>
          <a:solidFill>
            <a:srgbClr val="000000">
              <a:alpha val="0"/>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p>
        </p:txBody>
      </p:sp>
      <p:sp>
        <p:nvSpPr>
          <p:cNvPr id="6" name="矩形 5"/>
          <p:cNvSpPr/>
          <p:nvPr/>
        </p:nvSpPr>
        <p:spPr>
          <a:xfrm>
            <a:off x="1274829" y="2806354"/>
            <a:ext cx="1185187" cy="320000"/>
          </a:xfrm>
          <a:prstGeom prst="rect">
            <a:avLst/>
          </a:prstGeom>
          <a:solidFill>
            <a:srgbClr val="000000">
              <a:alpha val="0"/>
            </a:srgb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p>
        </p:txBody>
      </p:sp>
      <p:sp>
        <p:nvSpPr>
          <p:cNvPr id="7" name="矩形 6"/>
          <p:cNvSpPr/>
          <p:nvPr/>
        </p:nvSpPr>
        <p:spPr>
          <a:xfrm>
            <a:off x="2888779" y="3161650"/>
            <a:ext cx="2359146" cy="320056"/>
          </a:xfrm>
          <a:prstGeom prst="rect">
            <a:avLst/>
          </a:prstGeom>
          <a:solidFill>
            <a:srgbClr val="000000">
              <a:alpha val="0"/>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p>
        </p:txBody>
      </p:sp>
      <p:sp>
        <p:nvSpPr>
          <p:cNvPr id="8" name="矩形 7"/>
          <p:cNvSpPr/>
          <p:nvPr/>
        </p:nvSpPr>
        <p:spPr>
          <a:xfrm>
            <a:off x="1249432" y="5721067"/>
            <a:ext cx="2556618" cy="320000"/>
          </a:xfrm>
          <a:prstGeom prst="rect">
            <a:avLst/>
          </a:prstGeom>
          <a:solidFill>
            <a:srgbClr val="000000">
              <a:alpha val="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p>
        </p:txBody>
      </p:sp>
      <p:pic>
        <p:nvPicPr>
          <p:cNvPr id="24" name="图形 4" descr="C:\Users\juziuu\Desktop\非模\文本框\小清新文本框6.15\小清新绿色文本框.svg小清新绿色文本框"/>
          <p:cNvPicPr>
            <a:picLocks noChangeAspect="1"/>
          </p:cNvPicPr>
          <p:nvPr/>
        </p:nvPicPr>
        <p:blipFill>
          <a:blip r:embed="rId9"/>
          <a:srcRect/>
          <a:stretch>
            <a:fillRect/>
          </a:stretch>
        </p:blipFill>
        <p:spPr>
          <a:xfrm>
            <a:off x="6960280" y="5124714"/>
            <a:ext cx="3587934" cy="1334203"/>
          </a:xfrm>
          <a:prstGeom prst="rect">
            <a:avLst/>
          </a:prstGeom>
        </p:spPr>
      </p:pic>
      <p:grpSp>
        <p:nvGrpSpPr>
          <p:cNvPr id="13" name="组合 12"/>
          <p:cNvGrpSpPr/>
          <p:nvPr/>
        </p:nvGrpSpPr>
        <p:grpSpPr>
          <a:xfrm>
            <a:off x="40986" y="233692"/>
            <a:ext cx="6478603" cy="902382"/>
            <a:chOff x="-226" y="368"/>
            <a:chExt cx="10202" cy="1421"/>
          </a:xfrm>
        </p:grpSpPr>
        <p:grpSp>
          <p:nvGrpSpPr>
            <p:cNvPr id="36" name="组合 35"/>
            <p:cNvGrpSpPr/>
            <p:nvPr/>
          </p:nvGrpSpPr>
          <p:grpSpPr>
            <a:xfrm>
              <a:off x="-226" y="368"/>
              <a:ext cx="10202" cy="1421"/>
              <a:chOff x="-416" y="183"/>
              <a:chExt cx="11368" cy="1421"/>
            </a:xfrm>
          </p:grpSpPr>
          <p:sp>
            <p:nvSpPr>
              <p:cNvPr id="9" name="五边形 8"/>
              <p:cNvSpPr/>
              <p:nvPr/>
            </p:nvSpPr>
            <p:spPr>
              <a:xfrm>
                <a:off x="-416" y="356"/>
                <a:ext cx="11340" cy="124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五边形 19"/>
              <p:cNvSpPr/>
              <p:nvPr/>
            </p:nvSpPr>
            <p:spPr>
              <a:xfrm>
                <a:off x="-397" y="183"/>
                <a:ext cx="11349" cy="1361"/>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文本框 9"/>
            <p:cNvSpPr txBox="1"/>
            <p:nvPr/>
          </p:nvSpPr>
          <p:spPr>
            <a:xfrm>
              <a:off x="283" y="578"/>
              <a:ext cx="8873" cy="919"/>
            </a:xfrm>
            <a:prstGeom prst="rect">
              <a:avLst/>
            </a:prstGeom>
            <a:noFill/>
          </p:spPr>
          <p:txBody>
            <a:bodyPr wrap="none" rtlCol="0">
              <a:spAutoFit/>
            </a:bodyPr>
            <a:p>
              <a:pPr algn="l"/>
              <a:r>
                <a:rPr lang="en-US" altLang="zh-CN" sz="3200" b="1">
                  <a:solidFill>
                    <a:schemeClr val="bg1"/>
                  </a:solidFill>
                  <a:latin typeface="Times New Roman" panose="02020603050405020304" charset="0"/>
                  <a:cs typeface="Times New Roman" panose="02020603050405020304" charset="0"/>
                </a:rPr>
                <a:t>Analyse the content of the news</a:t>
              </a:r>
              <a:endParaRPr lang="en-US" altLang="zh-CN" sz="3200" b="1">
                <a:solidFill>
                  <a:schemeClr val="bg1"/>
                </a:solidFill>
                <a:latin typeface="Times New Roman" panose="02020603050405020304" charset="0"/>
                <a:cs typeface="Times New Roman" panose="02020603050405020304" charset="0"/>
              </a:endParaRPr>
            </a:p>
          </p:txBody>
        </p:sp>
      </p:grpSp>
      <p:sp>
        <p:nvSpPr>
          <p:cNvPr id="25" name="文本框 24"/>
          <p:cNvSpPr txBox="1"/>
          <p:nvPr/>
        </p:nvSpPr>
        <p:spPr>
          <a:xfrm>
            <a:off x="7217468" y="5385712"/>
            <a:ext cx="3079909" cy="808990"/>
          </a:xfrm>
          <a:prstGeom prst="rect">
            <a:avLst/>
          </a:prstGeom>
          <a:solidFill>
            <a:schemeClr val="accent6">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800"/>
              </a:lnSpc>
            </a:pPr>
            <a:r>
              <a:rPr lang="en-US" altLang="zh-CN" sz="2800">
                <a:latin typeface="Times New Roman" panose="02020603050405020304" charset="0"/>
                <a:ea typeface="汉仪刚艺体-35W" panose="00020600040101010101" charset="-122"/>
                <a:cs typeface="Times New Roman" panose="02020603050405020304" charset="0"/>
              </a:rPr>
              <a:t>Details of the event and its effects</a:t>
            </a:r>
            <a:endParaRPr lang="en-US" altLang="zh-CN" sz="2800">
              <a:latin typeface="Times New Roman" panose="02020603050405020304" charset="0"/>
              <a:ea typeface="汉仪刚艺体-35W" panose="00020600040101010101"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inVertical)">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0" grpId="0"/>
      <p:bldP spid="33" grpId="0"/>
      <p:bldP spid="6" grpId="0" bldLvl="0" animBg="1"/>
      <p:bldP spid="7" grpId="0" bldLvl="0" animBg="1"/>
      <p:bldP spid="35" grpId="0"/>
      <p:bldP spid="37" grpId="0"/>
      <p:bldP spid="8" grpId="0" bldLvl="0" animBg="1"/>
      <p:bldP spid="39" grpId="0"/>
      <p:bldP spid="25" grpId="0" bldLvl="0" animBg="1"/>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 name="자유형 88"/>
          <p:cNvSpPr/>
          <p:nvPr/>
        </p:nvSpPr>
        <p:spPr>
          <a:xfrm>
            <a:off x="3042914" y="2701746"/>
            <a:ext cx="9144471" cy="4156290"/>
          </a:xfrm>
          <a:custGeom>
            <a:avLst/>
            <a:gdLst>
              <a:gd name="connsiteX0" fmla="*/ 0 w 9144000"/>
              <a:gd name="connsiteY0" fmla="*/ 0 h 5301208"/>
              <a:gd name="connsiteX1" fmla="*/ 9144000 w 9144000"/>
              <a:gd name="connsiteY1" fmla="*/ 0 h 5301208"/>
              <a:gd name="connsiteX2" fmla="*/ 9144000 w 9144000"/>
              <a:gd name="connsiteY2" fmla="*/ 5301208 h 5301208"/>
              <a:gd name="connsiteX3" fmla="*/ 0 w 9144000"/>
              <a:gd name="connsiteY3" fmla="*/ 5301208 h 5301208"/>
              <a:gd name="connsiteX4" fmla="*/ 0 w 9144000"/>
              <a:gd name="connsiteY4" fmla="*/ 0 h 5301208"/>
              <a:gd name="connsiteX0-1" fmla="*/ 0 w 9144000"/>
              <a:gd name="connsiteY0-2" fmla="*/ 5301208 h 5301208"/>
              <a:gd name="connsiteX1-3" fmla="*/ 9144000 w 9144000"/>
              <a:gd name="connsiteY1-4" fmla="*/ 0 h 5301208"/>
              <a:gd name="connsiteX2-5" fmla="*/ 9144000 w 9144000"/>
              <a:gd name="connsiteY2-6" fmla="*/ 5301208 h 5301208"/>
              <a:gd name="connsiteX3-7" fmla="*/ 0 w 9144000"/>
              <a:gd name="connsiteY3-8" fmla="*/ 5301208 h 5301208"/>
              <a:gd name="connsiteX0-9" fmla="*/ 0 w 9144000"/>
              <a:gd name="connsiteY0-10" fmla="*/ 5301208 h 5301208"/>
              <a:gd name="connsiteX1-11" fmla="*/ 0 w 9144000"/>
              <a:gd name="connsiteY1-12" fmla="*/ 3456384 h 5301208"/>
              <a:gd name="connsiteX2-13" fmla="*/ 9144000 w 9144000"/>
              <a:gd name="connsiteY2-14" fmla="*/ 0 h 5301208"/>
              <a:gd name="connsiteX3-15" fmla="*/ 9144000 w 9144000"/>
              <a:gd name="connsiteY3-16" fmla="*/ 5301208 h 5301208"/>
              <a:gd name="connsiteX4-17" fmla="*/ 0 w 9144000"/>
              <a:gd name="connsiteY4-18" fmla="*/ 5301208 h 5301208"/>
              <a:gd name="connsiteX0-19" fmla="*/ 0 w 9144000"/>
              <a:gd name="connsiteY0-20" fmla="*/ 5301208 h 5301208"/>
              <a:gd name="connsiteX1-21" fmla="*/ 0 w 9144000"/>
              <a:gd name="connsiteY1-22" fmla="*/ 4680520 h 5301208"/>
              <a:gd name="connsiteX2-23" fmla="*/ 9144000 w 9144000"/>
              <a:gd name="connsiteY2-24" fmla="*/ 0 h 5301208"/>
              <a:gd name="connsiteX3-25" fmla="*/ 9144000 w 9144000"/>
              <a:gd name="connsiteY3-26" fmla="*/ 5301208 h 5301208"/>
              <a:gd name="connsiteX4-27" fmla="*/ 0 w 9144000"/>
              <a:gd name="connsiteY4-28" fmla="*/ 5301208 h 530120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9144000" h="5301208">
                <a:moveTo>
                  <a:pt x="0" y="5301208"/>
                </a:moveTo>
                <a:lnTo>
                  <a:pt x="0" y="4680520"/>
                </a:lnTo>
                <a:lnTo>
                  <a:pt x="9144000" y="0"/>
                </a:lnTo>
                <a:lnTo>
                  <a:pt x="9144000" y="5301208"/>
                </a:lnTo>
                <a:lnTo>
                  <a:pt x="0" y="530120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b="0" i="0" u="none" strike="noStrike" kern="1200" cap="none" spc="0" normalizeH="0" baseline="0" noProof="0">
              <a:ln>
                <a:noFill/>
              </a:ln>
              <a:solidFill>
                <a:schemeClr val="lt1"/>
              </a:solidFill>
              <a:effectLst/>
              <a:uLnTx/>
              <a:uFillTx/>
              <a:latin typeface="+mn-lt"/>
              <a:ea typeface="+mn-ea"/>
              <a:cs typeface="+mn-cs"/>
            </a:endParaRPr>
          </a:p>
        </p:txBody>
      </p:sp>
      <p:sp>
        <p:nvSpPr>
          <p:cNvPr id="4" name="직사각형 129"/>
          <p:cNvSpPr/>
          <p:nvPr/>
        </p:nvSpPr>
        <p:spPr>
          <a:xfrm>
            <a:off x="1362338" y="1665969"/>
            <a:ext cx="5015489" cy="3046095"/>
          </a:xfrm>
          <a:prstGeom prst="rect">
            <a:avLst/>
          </a:prstGeom>
          <a:ln w="19050">
            <a:solidFill>
              <a:schemeClr val="accent6">
                <a:lumMod val="75000"/>
              </a:schemeClr>
            </a:solidFill>
          </a:ln>
        </p:spPr>
        <p:txBody>
          <a:bodyPr wrap="square">
            <a:spAutoFit/>
          </a:bodyPr>
          <a:p>
            <a:pPr marL="0" marR="0" lvl="0" indent="0" algn="l" defTabSz="914400" rtl="0" eaLnBrk="1" fontAlgn="auto"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rPr>
              <a:t>Thousands of people are still missing, and the number of deaths is expected to grow even higher over the next few days. Foreign aid is being organised for the tsunami-hit countries. However, dangerous conditions and damaged roads will make it difficult to deliver food and supplies.</a:t>
            </a:r>
            <a:endParaRPr kumimoji="0" lang="en-US" altLang="ko-KR" sz="2400" b="0" i="0" u="none" strike="noStrike" kern="1200" cap="none" spc="0" normalizeH="0" baseline="0" noProof="0" dirty="0" err="1">
              <a:ln>
                <a:noFill/>
              </a:ln>
              <a:solidFill>
                <a:schemeClr val="tx1">
                  <a:lumMod val="85000"/>
                  <a:lumOff val="15000"/>
                </a:schemeClr>
              </a:solidFill>
              <a:effectLst/>
              <a:uLnTx/>
              <a:uFillTx/>
              <a:latin typeface="Times New Roman" panose="02020603050405020304" charset="0"/>
              <a:ea typeface="方正大黑体_GBK" panose="02010600010101010101" charset="-122"/>
              <a:cs typeface="Times New Roman" panose="02020603050405020304" charset="0"/>
            </a:endParaRPr>
          </a:p>
        </p:txBody>
      </p:sp>
      <p:pic>
        <p:nvPicPr>
          <p:cNvPr id="24" name="图形 4" descr="C:\Users\juziuu\Desktop\非模\文本框\小清新文本框6.15\小清新绿色文本框.svg小清新绿色文本框"/>
          <p:cNvPicPr>
            <a:picLocks noChangeAspect="1"/>
          </p:cNvPicPr>
          <p:nvPr/>
        </p:nvPicPr>
        <p:blipFill>
          <a:blip r:embed="rId1"/>
          <a:srcRect/>
          <a:stretch>
            <a:fillRect/>
          </a:stretch>
        </p:blipFill>
        <p:spPr>
          <a:xfrm>
            <a:off x="1744756" y="5310143"/>
            <a:ext cx="8805364" cy="1153219"/>
          </a:xfrm>
          <a:prstGeom prst="rect">
            <a:avLst/>
          </a:prstGeom>
        </p:spPr>
      </p:pic>
      <p:sp>
        <p:nvSpPr>
          <p:cNvPr id="25" name="文本框 24"/>
          <p:cNvSpPr txBox="1"/>
          <p:nvPr/>
        </p:nvSpPr>
        <p:spPr>
          <a:xfrm>
            <a:off x="2268658" y="5482237"/>
            <a:ext cx="7737238" cy="808990"/>
          </a:xfrm>
          <a:prstGeom prst="rect">
            <a:avLst/>
          </a:prstGeom>
          <a:solidFill>
            <a:schemeClr val="accent6">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800"/>
              </a:lnSpc>
            </a:pPr>
            <a:r>
              <a:rPr lang="en-US" altLang="zh-CN" sz="2800" b="1">
                <a:solidFill>
                  <a:schemeClr val="bg1"/>
                </a:solidFill>
                <a:latin typeface="Times New Roman" panose="02020603050405020304" charset="0"/>
                <a:ea typeface="汉仪刚艺体-35W" panose="00020600040101010101" charset="-122"/>
                <a:cs typeface="Times New Roman" panose="02020603050405020304" charset="0"/>
              </a:rPr>
              <a:t>Possible effects and other imformation about the event, or a conclusion</a:t>
            </a:r>
            <a:endParaRPr lang="en-US" altLang="zh-CN" sz="2800" b="1">
              <a:solidFill>
                <a:schemeClr val="bg1"/>
              </a:solidFill>
              <a:latin typeface="Times New Roman" panose="02020603050405020304" charset="0"/>
              <a:ea typeface="汉仪刚艺体-35W" panose="00020600040101010101" charset="-122"/>
              <a:cs typeface="Times New Roman" panose="02020603050405020304" charset="0"/>
            </a:endParaRPr>
          </a:p>
        </p:txBody>
      </p:sp>
      <p:sp>
        <p:nvSpPr>
          <p:cNvPr id="11" name="椭圆 10"/>
          <p:cNvSpPr/>
          <p:nvPr>
            <p:custDataLst>
              <p:tags r:id="rId2"/>
            </p:custDataLst>
          </p:nvPr>
        </p:nvSpPr>
        <p:spPr bwMode="auto">
          <a:xfrm>
            <a:off x="7230856" y="2887426"/>
            <a:ext cx="369856" cy="369856"/>
          </a:xfrm>
          <a:prstGeom prst="ellipse">
            <a:avLst/>
          </a:prstGeom>
          <a:solidFill>
            <a:srgbClr val="1F74AD"/>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dirty="0">
                <a:solidFill>
                  <a:sysClr val="window" lastClr="FFFFFF"/>
                </a:solidFill>
                <a:latin typeface="微软雅黑" panose="020B0503020204020204" charset="-122"/>
                <a:ea typeface="微软雅黑" panose="020B0503020204020204" charset="-122"/>
              </a:rPr>
              <a:t>01</a:t>
            </a:r>
            <a:endParaRPr lang="en-US" altLang="zh-CN" sz="2100" b="1" dirty="0">
              <a:solidFill>
                <a:sysClr val="window" lastClr="FFFFFF"/>
              </a:solidFill>
              <a:latin typeface="微软雅黑" panose="020B0503020204020204" charset="-122"/>
              <a:ea typeface="微软雅黑" panose="020B0503020204020204" charset="-122"/>
            </a:endParaRPr>
          </a:p>
        </p:txBody>
      </p:sp>
      <p:sp>
        <p:nvSpPr>
          <p:cNvPr id="16" name="椭圆 15"/>
          <p:cNvSpPr/>
          <p:nvPr>
            <p:custDataLst>
              <p:tags r:id="rId3"/>
            </p:custDataLst>
          </p:nvPr>
        </p:nvSpPr>
        <p:spPr bwMode="auto">
          <a:xfrm>
            <a:off x="7230856" y="3424191"/>
            <a:ext cx="369856" cy="369856"/>
          </a:xfrm>
          <a:prstGeom prst="ellipse">
            <a:avLst/>
          </a:prstGeom>
          <a:solidFill>
            <a:srgbClr val="3498DB"/>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a:solidFill>
                  <a:sysClr val="window" lastClr="FFFFFF"/>
                </a:solidFill>
                <a:latin typeface="微软雅黑" panose="020B0503020204020204" charset="-122"/>
                <a:ea typeface="微软雅黑" panose="020B0503020204020204" charset="-122"/>
              </a:rPr>
              <a:t>02</a:t>
            </a:r>
            <a:endParaRPr lang="en-US" altLang="zh-CN" sz="2100" b="1">
              <a:solidFill>
                <a:sysClr val="window" lastClr="FFFFFF"/>
              </a:solidFill>
              <a:latin typeface="微软雅黑" panose="020B0503020204020204" charset="-122"/>
              <a:ea typeface="微软雅黑" panose="020B0503020204020204" charset="-122"/>
            </a:endParaRPr>
          </a:p>
        </p:txBody>
      </p:sp>
      <p:sp>
        <p:nvSpPr>
          <p:cNvPr id="5" name="椭圆 4"/>
          <p:cNvSpPr/>
          <p:nvPr>
            <p:custDataLst>
              <p:tags r:id="rId4"/>
            </p:custDataLst>
          </p:nvPr>
        </p:nvSpPr>
        <p:spPr bwMode="auto">
          <a:xfrm>
            <a:off x="7230856" y="3980478"/>
            <a:ext cx="369856" cy="369856"/>
          </a:xfrm>
          <a:prstGeom prst="ellipse">
            <a:avLst/>
          </a:prstGeom>
          <a:solidFill>
            <a:srgbClr val="1AA3AA"/>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a:solidFill>
                  <a:sysClr val="window" lastClr="FFFFFF"/>
                </a:solidFill>
                <a:latin typeface="微软雅黑" panose="020B0503020204020204" charset="-122"/>
                <a:ea typeface="微软雅黑" panose="020B0503020204020204" charset="-122"/>
              </a:rPr>
              <a:t>03</a:t>
            </a:r>
            <a:endParaRPr lang="en-US" altLang="zh-CN" sz="2100" b="1">
              <a:solidFill>
                <a:sysClr val="window" lastClr="FFFFFF"/>
              </a:solidFill>
              <a:latin typeface="微软雅黑" panose="020B0503020204020204" charset="-122"/>
              <a:ea typeface="微软雅黑" panose="020B0503020204020204" charset="-122"/>
            </a:endParaRPr>
          </a:p>
        </p:txBody>
      </p:sp>
      <p:sp>
        <p:nvSpPr>
          <p:cNvPr id="18" name="椭圆 17"/>
          <p:cNvSpPr/>
          <p:nvPr>
            <p:custDataLst>
              <p:tags r:id="rId5"/>
            </p:custDataLst>
          </p:nvPr>
        </p:nvSpPr>
        <p:spPr bwMode="auto">
          <a:xfrm>
            <a:off x="7230856" y="4545933"/>
            <a:ext cx="369856" cy="369856"/>
          </a:xfrm>
          <a:prstGeom prst="ellipse">
            <a:avLst/>
          </a:prstGeom>
          <a:solidFill>
            <a:srgbClr val="69A35B"/>
          </a:solidFill>
          <a:ln w="19050">
            <a:noFill/>
            <a:round/>
          </a:ln>
        </p:spPr>
        <p:txBody>
          <a:bodyPr rot="0" spcFirstLastPara="0" vert="horz" wrap="none" lIns="0" tIns="0" rIns="0" bIns="0" anchor="ctr" anchorCtr="1" forceAA="0" compatLnSpc="1">
            <a:normAutofit fontScale="52500"/>
          </a:bodyPr>
          <a:p>
            <a:pPr>
              <a:lnSpc>
                <a:spcPct val="140000"/>
              </a:lnSpc>
            </a:pPr>
            <a:r>
              <a:rPr lang="en-US" altLang="zh-CN" sz="2100" b="1" dirty="0">
                <a:solidFill>
                  <a:sysClr val="window" lastClr="FFFFFF"/>
                </a:solidFill>
                <a:latin typeface="微软雅黑" panose="020B0503020204020204" charset="-122"/>
                <a:ea typeface="微软雅黑" panose="020B0503020204020204" charset="-122"/>
              </a:rPr>
              <a:t>04</a:t>
            </a:r>
            <a:endParaRPr lang="en-US" altLang="zh-CN" sz="2100" b="1" dirty="0">
              <a:solidFill>
                <a:sysClr val="window" lastClr="FFFFFF"/>
              </a:solidFill>
              <a:latin typeface="微软雅黑" panose="020B0503020204020204" charset="-122"/>
              <a:ea typeface="微软雅黑" panose="020B0503020204020204" charset="-122"/>
            </a:endParaRPr>
          </a:p>
        </p:txBody>
      </p:sp>
      <p:sp>
        <p:nvSpPr>
          <p:cNvPr id="33" name="文本框 32"/>
          <p:cNvSpPr txBox="1"/>
          <p:nvPr>
            <p:custDataLst>
              <p:tags r:id="rId6"/>
            </p:custDataLst>
          </p:nvPr>
        </p:nvSpPr>
        <p:spPr>
          <a:xfrm>
            <a:off x="7745707" y="2959039"/>
            <a:ext cx="2465941" cy="288515"/>
          </a:xfrm>
          <a:prstGeom prst="rect">
            <a:avLst/>
          </a:prstGeom>
          <a:noFill/>
        </p:spPr>
        <p:txBody>
          <a:bodyPr wrap="square" lIns="67502" tIns="35100" rIns="67502" bIns="0" anchor="b" anchorCtr="0">
            <a:noAutofit/>
          </a:bodyPr>
          <a:p>
            <a:pPr>
              <a:lnSpc>
                <a:spcPct val="120000"/>
              </a:lnSpc>
            </a:pPr>
            <a:r>
              <a:rPr lang="en-US" altLang="zh-CN" sz="2400" b="1" spc="-100" dirty="0">
                <a:solidFill>
                  <a:srgbClr val="1F74AD">
                    <a:lumMod val="100000"/>
                  </a:srgbClr>
                </a:solidFill>
                <a:uFillTx/>
                <a:latin typeface="微软雅黑" panose="020B0503020204020204" charset="-122"/>
                <a:ea typeface="微软雅黑" panose="020B0503020204020204" charset="-122"/>
                <a:cs typeface="+mn-ea"/>
              </a:rPr>
              <a:t>Missing</a:t>
            </a:r>
            <a:endParaRPr lang="en-US" altLang="zh-CN" sz="2400" b="1" spc="-100" dirty="0">
              <a:solidFill>
                <a:srgbClr val="1F74AD">
                  <a:lumMod val="100000"/>
                </a:srgbClr>
              </a:solidFill>
              <a:uFillTx/>
              <a:latin typeface="微软雅黑" panose="020B0503020204020204" charset="-122"/>
              <a:ea typeface="微软雅黑" panose="020B0503020204020204" charset="-122"/>
              <a:cs typeface="+mn-ea"/>
            </a:endParaRPr>
          </a:p>
        </p:txBody>
      </p:sp>
      <p:sp>
        <p:nvSpPr>
          <p:cNvPr id="35" name="文本框 34"/>
          <p:cNvSpPr txBox="1"/>
          <p:nvPr>
            <p:custDataLst>
              <p:tags r:id="rId7"/>
            </p:custDataLst>
          </p:nvPr>
        </p:nvSpPr>
        <p:spPr>
          <a:xfrm>
            <a:off x="7746978" y="3495903"/>
            <a:ext cx="2465941" cy="288515"/>
          </a:xfrm>
          <a:prstGeom prst="rect">
            <a:avLst/>
          </a:prstGeom>
          <a:noFill/>
        </p:spPr>
        <p:txBody>
          <a:bodyPr wrap="square" lIns="67502" tIns="35100" rIns="67502" bIns="0" anchor="b" anchorCtr="0">
            <a:noAutofit/>
          </a:bodyPr>
          <a:p>
            <a:pPr>
              <a:lnSpc>
                <a:spcPct val="120000"/>
              </a:lnSpc>
            </a:pPr>
            <a:r>
              <a:rPr lang="en-US" altLang="zh-CN" sz="2400" b="1" spc="-100">
                <a:solidFill>
                  <a:srgbClr val="3498DB"/>
                </a:solidFill>
                <a:uFillTx/>
                <a:latin typeface="微软雅黑" panose="020B0503020204020204" charset="-122"/>
                <a:ea typeface="微软雅黑" panose="020B0503020204020204" charset="-122"/>
                <a:cs typeface="+mn-ea"/>
              </a:rPr>
              <a:t>Deaths</a:t>
            </a:r>
            <a:endParaRPr lang="en-US" altLang="zh-CN" sz="2400" b="1" spc="-100">
              <a:solidFill>
                <a:srgbClr val="3498DB"/>
              </a:solidFill>
              <a:uFillTx/>
              <a:latin typeface="微软雅黑" panose="020B0503020204020204" charset="-122"/>
              <a:ea typeface="微软雅黑" panose="020B0503020204020204" charset="-122"/>
              <a:cs typeface="+mn-ea"/>
            </a:endParaRPr>
          </a:p>
        </p:txBody>
      </p:sp>
      <p:sp>
        <p:nvSpPr>
          <p:cNvPr id="37" name="文本框 36"/>
          <p:cNvSpPr txBox="1"/>
          <p:nvPr>
            <p:custDataLst>
              <p:tags r:id="rId8"/>
            </p:custDataLst>
          </p:nvPr>
        </p:nvSpPr>
        <p:spPr>
          <a:xfrm>
            <a:off x="7735355" y="4043543"/>
            <a:ext cx="2465941" cy="288515"/>
          </a:xfrm>
          <a:prstGeom prst="rect">
            <a:avLst/>
          </a:prstGeom>
          <a:noFill/>
        </p:spPr>
        <p:txBody>
          <a:bodyPr wrap="square" lIns="67502" tIns="35100" rIns="67502" bIns="0" anchor="b" anchorCtr="0">
            <a:noAutofit/>
          </a:bodyPr>
          <a:p>
            <a:pPr>
              <a:lnSpc>
                <a:spcPct val="120000"/>
              </a:lnSpc>
            </a:pPr>
            <a:r>
              <a:rPr lang="en-US" altLang="zh-CN" sz="2400" b="1" spc="-100">
                <a:solidFill>
                  <a:srgbClr val="1AA3AA"/>
                </a:solidFill>
                <a:uFillTx/>
                <a:latin typeface="微软雅黑" panose="020B0503020204020204" charset="-122"/>
                <a:ea typeface="微软雅黑" panose="020B0503020204020204" charset="-122"/>
                <a:cs typeface="+mn-ea"/>
              </a:rPr>
              <a:t>Foreign aid</a:t>
            </a:r>
            <a:endParaRPr lang="en-US" altLang="zh-CN" sz="2400" b="1" spc="-100">
              <a:solidFill>
                <a:srgbClr val="1AA3AA"/>
              </a:solidFill>
              <a:uFillTx/>
              <a:latin typeface="微软雅黑" panose="020B0503020204020204" charset="-122"/>
              <a:ea typeface="微软雅黑" panose="020B0503020204020204" charset="-122"/>
              <a:cs typeface="+mn-ea"/>
            </a:endParaRPr>
          </a:p>
        </p:txBody>
      </p:sp>
      <p:sp>
        <p:nvSpPr>
          <p:cNvPr id="39" name="文本框 38"/>
          <p:cNvSpPr txBox="1"/>
          <p:nvPr>
            <p:custDataLst>
              <p:tags r:id="rId9"/>
            </p:custDataLst>
          </p:nvPr>
        </p:nvSpPr>
        <p:spPr>
          <a:xfrm>
            <a:off x="7745840" y="4617741"/>
            <a:ext cx="2465941" cy="288515"/>
          </a:xfrm>
          <a:prstGeom prst="rect">
            <a:avLst/>
          </a:prstGeom>
          <a:noFill/>
        </p:spPr>
        <p:txBody>
          <a:bodyPr wrap="square" lIns="67502" tIns="35100" rIns="67502" bIns="0" anchor="b" anchorCtr="0">
            <a:noAutofit/>
          </a:bodyPr>
          <a:p>
            <a:pPr>
              <a:lnSpc>
                <a:spcPct val="120000"/>
              </a:lnSpc>
            </a:pPr>
            <a:r>
              <a:rPr lang="en-US" altLang="zh-CN" sz="2400" b="1" spc="-100">
                <a:solidFill>
                  <a:srgbClr val="69A35B"/>
                </a:solidFill>
                <a:uFillTx/>
                <a:latin typeface="微软雅黑" panose="020B0503020204020204" charset="-122"/>
                <a:ea typeface="微软雅黑" panose="020B0503020204020204" charset="-122"/>
                <a:cs typeface="+mn-ea"/>
              </a:rPr>
              <a:t>Difficulties</a:t>
            </a:r>
            <a:endParaRPr lang="en-US" altLang="zh-CN" sz="2400" b="1" spc="-100">
              <a:solidFill>
                <a:srgbClr val="69A35B"/>
              </a:solidFill>
              <a:uFillTx/>
              <a:latin typeface="微软雅黑" panose="020B0503020204020204" charset="-122"/>
              <a:ea typeface="微软雅黑" panose="020B0503020204020204" charset="-122"/>
              <a:cs typeface="+mn-ea"/>
            </a:endParaRPr>
          </a:p>
        </p:txBody>
      </p:sp>
      <p:sp>
        <p:nvSpPr>
          <p:cNvPr id="12" name="矩形 11"/>
          <p:cNvSpPr/>
          <p:nvPr/>
        </p:nvSpPr>
        <p:spPr>
          <a:xfrm>
            <a:off x="5041745" y="1780904"/>
            <a:ext cx="1017322" cy="320056"/>
          </a:xfrm>
          <a:prstGeom prst="rect">
            <a:avLst/>
          </a:prstGeom>
          <a:solidFill>
            <a:srgbClr val="000000">
              <a:alpha val="0"/>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p>
        </p:txBody>
      </p:sp>
      <p:sp>
        <p:nvSpPr>
          <p:cNvPr id="6" name="矩形 5"/>
          <p:cNvSpPr/>
          <p:nvPr/>
        </p:nvSpPr>
        <p:spPr>
          <a:xfrm>
            <a:off x="3757042" y="2139056"/>
            <a:ext cx="817287" cy="320056"/>
          </a:xfrm>
          <a:prstGeom prst="rect">
            <a:avLst/>
          </a:prstGeom>
          <a:solidFill>
            <a:srgbClr val="000000">
              <a:alpha val="0"/>
            </a:srgb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p>
        </p:txBody>
      </p:sp>
      <p:sp>
        <p:nvSpPr>
          <p:cNvPr id="7" name="矩形 6"/>
          <p:cNvSpPr/>
          <p:nvPr/>
        </p:nvSpPr>
        <p:spPr>
          <a:xfrm>
            <a:off x="2163110" y="2863634"/>
            <a:ext cx="1447875" cy="320056"/>
          </a:xfrm>
          <a:prstGeom prst="rect">
            <a:avLst/>
          </a:prstGeom>
          <a:solidFill>
            <a:srgbClr val="000000">
              <a:alpha val="0"/>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p>
        </p:txBody>
      </p:sp>
      <p:sp>
        <p:nvSpPr>
          <p:cNvPr id="8" name="矩形 7"/>
          <p:cNvSpPr/>
          <p:nvPr/>
        </p:nvSpPr>
        <p:spPr>
          <a:xfrm>
            <a:off x="3699711" y="3947642"/>
            <a:ext cx="1106862" cy="320056"/>
          </a:xfrm>
          <a:prstGeom prst="rect">
            <a:avLst/>
          </a:prstGeom>
          <a:solidFill>
            <a:srgbClr val="000000">
              <a:alpha val="0"/>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p>
        </p:txBody>
      </p:sp>
      <p:grpSp>
        <p:nvGrpSpPr>
          <p:cNvPr id="10" name="그룹 110"/>
          <p:cNvGrpSpPr/>
          <p:nvPr/>
        </p:nvGrpSpPr>
        <p:grpSpPr>
          <a:xfrm rot="0">
            <a:off x="7019973" y="1972411"/>
            <a:ext cx="2538225" cy="473099"/>
            <a:chOff x="5122664" y="2370088"/>
            <a:chExt cx="3618313" cy="593032"/>
          </a:xfrm>
        </p:grpSpPr>
        <p:grpSp>
          <p:nvGrpSpPr>
            <p:cNvPr id="9" name="그룹 109"/>
            <p:cNvGrpSpPr/>
            <p:nvPr/>
          </p:nvGrpSpPr>
          <p:grpSpPr>
            <a:xfrm>
              <a:off x="5122664" y="2370088"/>
              <a:ext cx="3618313" cy="593032"/>
              <a:chOff x="5122664" y="2370088"/>
              <a:chExt cx="3618313" cy="593032"/>
            </a:xfrm>
          </p:grpSpPr>
          <p:sp>
            <p:nvSpPr>
              <p:cNvPr id="13" name="모서리가 둥근 직사각형 82"/>
              <p:cNvSpPr/>
              <p:nvPr/>
            </p:nvSpPr>
            <p:spPr>
              <a:xfrm>
                <a:off x="5122664" y="2370088"/>
                <a:ext cx="3600400" cy="575123"/>
              </a:xfrm>
              <a:prstGeom prst="roundRect">
                <a:avLst>
                  <a:gd name="adj" fmla="val 50000"/>
                </a:avLst>
              </a:prstGeom>
              <a:solidFill>
                <a:schemeClr val="accent1"/>
              </a:soli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14" name="모서리가 둥근 직사각형 84"/>
              <p:cNvSpPr/>
              <p:nvPr/>
            </p:nvSpPr>
            <p:spPr>
              <a:xfrm>
                <a:off x="5140974" y="2427401"/>
                <a:ext cx="3600003" cy="535719"/>
              </a:xfrm>
              <a:prstGeom prst="roundRect">
                <a:avLst>
                  <a:gd name="adj" fmla="val 50000"/>
                </a:avLst>
              </a:prstGeom>
              <a:solidFill>
                <a:schemeClr val="bg1"/>
              </a:soli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30" name="타원 79"/>
            <p:cNvSpPr/>
            <p:nvPr/>
          </p:nvSpPr>
          <p:spPr>
            <a:xfrm>
              <a:off x="5218993" y="2446904"/>
              <a:ext cx="497568" cy="495520"/>
            </a:xfrm>
            <a:prstGeom prst="ellipse">
              <a:avLst/>
            </a:prstGeom>
            <a:solidFill>
              <a:schemeClr val="accent1"/>
            </a:solidFill>
            <a:ln w="9525">
              <a:solidFill>
                <a:srgbClr val="4A742A"/>
              </a:solidFill>
            </a:ln>
            <a:effectLst>
              <a:outerShdw blurRad="635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0" i="0" u="none" strike="noStrike" kern="1200" cap="none" spc="0" normalizeH="0" baseline="0" noProof="0">
                <a:ln>
                  <a:noFill/>
                </a:ln>
                <a:solidFill>
                  <a:schemeClr val="lt1"/>
                </a:solidFill>
                <a:effectLst/>
                <a:uLnTx/>
                <a:uFillTx/>
                <a:latin typeface="+mn-lt"/>
                <a:ea typeface="+mn-ea"/>
                <a:cs typeface="+mn-cs"/>
              </a:endParaRPr>
            </a:p>
          </p:txBody>
        </p:sp>
      </p:grpSp>
      <p:sp>
        <p:nvSpPr>
          <p:cNvPr id="32" name="직사각형 129"/>
          <p:cNvSpPr/>
          <p:nvPr/>
        </p:nvSpPr>
        <p:spPr>
          <a:xfrm>
            <a:off x="7506407" y="1939390"/>
            <a:ext cx="1033198" cy="583565"/>
          </a:xfrm>
          <a:prstGeom prst="rect">
            <a:avLst/>
          </a:prstGeom>
        </p:spPr>
        <p:txBody>
          <a:bodyPr wrap="square">
            <a:spAutoFit/>
          </a:bodyPr>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3200" b="0" i="0" u="none" strike="noStrike" kern="1200" cap="none" spc="0" normalizeH="0" baseline="0" noProof="0" dirty="0" err="1">
                <a:ln>
                  <a:noFill/>
                </a:ln>
                <a:solidFill>
                  <a:schemeClr val="tx1">
                    <a:lumMod val="85000"/>
                    <a:lumOff val="15000"/>
                  </a:schemeClr>
                </a:solidFill>
                <a:effectLst/>
                <a:uLnTx/>
                <a:uFillTx/>
                <a:latin typeface="方正大黑体_GBK" panose="02010600010101010101" charset="-122"/>
                <a:ea typeface="方正大黑体_GBK" panose="02010600010101010101" charset="-122"/>
                <a:cs typeface="Arial" panose="020B0604020202020204" pitchFamily="34" charset="0"/>
              </a:rPr>
              <a:t>End</a:t>
            </a:r>
            <a:endParaRPr kumimoji="0" lang="en-US" altLang="ko-KR" sz="3200" b="0" i="0" u="none" strike="noStrike" kern="1200" cap="none" spc="0" normalizeH="0" baseline="0" noProof="0" dirty="0" err="1">
              <a:ln>
                <a:noFill/>
              </a:ln>
              <a:solidFill>
                <a:schemeClr val="tx1">
                  <a:lumMod val="85000"/>
                  <a:lumOff val="15000"/>
                </a:schemeClr>
              </a:solidFill>
              <a:effectLst/>
              <a:uLnTx/>
              <a:uFillTx/>
              <a:latin typeface="方正大黑体_GBK" panose="02010600010101010101" charset="-122"/>
              <a:ea typeface="方正大黑体_GBK" panose="02010600010101010101" charset="-122"/>
              <a:cs typeface="Arial" panose="020B0604020202020204" pitchFamily="34" charset="0"/>
            </a:endParaRPr>
          </a:p>
        </p:txBody>
      </p:sp>
      <p:grpSp>
        <p:nvGrpSpPr>
          <p:cNvPr id="17" name="组合 16"/>
          <p:cNvGrpSpPr/>
          <p:nvPr/>
        </p:nvGrpSpPr>
        <p:grpSpPr>
          <a:xfrm>
            <a:off x="8817" y="305450"/>
            <a:ext cx="6478603" cy="902382"/>
            <a:chOff x="-226" y="368"/>
            <a:chExt cx="10202" cy="1421"/>
          </a:xfrm>
        </p:grpSpPr>
        <p:grpSp>
          <p:nvGrpSpPr>
            <p:cNvPr id="19" name="组合 18"/>
            <p:cNvGrpSpPr/>
            <p:nvPr/>
          </p:nvGrpSpPr>
          <p:grpSpPr>
            <a:xfrm>
              <a:off x="-226" y="368"/>
              <a:ext cx="10202" cy="1421"/>
              <a:chOff x="-416" y="183"/>
              <a:chExt cx="11368" cy="1421"/>
            </a:xfrm>
          </p:grpSpPr>
          <p:sp>
            <p:nvSpPr>
              <p:cNvPr id="21" name="五边形 20"/>
              <p:cNvSpPr/>
              <p:nvPr/>
            </p:nvSpPr>
            <p:spPr>
              <a:xfrm>
                <a:off x="-416" y="356"/>
                <a:ext cx="11340" cy="124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五边形 21"/>
              <p:cNvSpPr/>
              <p:nvPr/>
            </p:nvSpPr>
            <p:spPr>
              <a:xfrm>
                <a:off x="-397" y="183"/>
                <a:ext cx="11349" cy="1361"/>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3" name="文本框 22"/>
            <p:cNvSpPr txBox="1"/>
            <p:nvPr/>
          </p:nvSpPr>
          <p:spPr>
            <a:xfrm>
              <a:off x="283" y="578"/>
              <a:ext cx="8873" cy="919"/>
            </a:xfrm>
            <a:prstGeom prst="rect">
              <a:avLst/>
            </a:prstGeom>
            <a:noFill/>
          </p:spPr>
          <p:txBody>
            <a:bodyPr wrap="none" rtlCol="0">
              <a:spAutoFit/>
            </a:bodyPr>
            <a:p>
              <a:pPr algn="l"/>
              <a:r>
                <a:rPr lang="en-US" altLang="zh-CN" sz="3200" b="1">
                  <a:solidFill>
                    <a:schemeClr val="bg1"/>
                  </a:solidFill>
                  <a:latin typeface="Times New Roman" panose="02020603050405020304" charset="0"/>
                  <a:cs typeface="Times New Roman" panose="02020603050405020304" charset="0"/>
                </a:rPr>
                <a:t>Analyse the content of the news</a:t>
              </a:r>
              <a:endParaRPr lang="en-US" altLang="zh-CN" sz="3200" b="1">
                <a:solidFill>
                  <a:schemeClr val="bg1"/>
                </a:solidFill>
                <a:latin typeface="Times New Roman" panose="02020603050405020304" charset="0"/>
                <a:cs typeface="Times New Roman" panose="0202060305040502030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inVertical)">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2" grpId="0"/>
      <p:bldP spid="12" grpId="0" bldLvl="0" animBg="1"/>
      <p:bldP spid="33" grpId="0"/>
      <p:bldP spid="6" grpId="0" bldLvl="0" animBg="1"/>
      <p:bldP spid="35" grpId="0"/>
      <p:bldP spid="7" grpId="0" bldLvl="0" animBg="1"/>
      <p:bldP spid="37" grpId="0"/>
      <p:bldP spid="8" grpId="0" bldLvl="0" animBg="1"/>
      <p:bldP spid="39" grpId="0"/>
      <p:bldP spid="2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4435" y="348615"/>
            <a:ext cx="6929755" cy="583565"/>
          </a:xfrm>
          <a:prstGeom prst="rect">
            <a:avLst/>
          </a:prstGeom>
        </p:spPr>
        <p:txBody>
          <a:bodyPr wrap="square">
            <a:spAutoFit/>
          </a:bodyPr>
          <a:p>
            <a:pPr marL="0" indent="0" algn="just" defTabSz="266700">
              <a:spcBef>
                <a:spcPct val="0"/>
              </a:spcBef>
              <a:spcAft>
                <a:spcPct val="0"/>
              </a:spcAft>
            </a:pPr>
            <a:r>
              <a:rPr lang="en-US" altLang="zh-CN" sz="3200" b="1">
                <a:latin typeface="宋体" panose="02010600030101010101" pitchFamily="2" charset="-122"/>
                <a:ea typeface="宋体" panose="02010600030101010101" pitchFamily="2" charset="-122"/>
              </a:rPr>
              <a:t>“</a:t>
            </a:r>
            <a:r>
              <a:rPr lang="zh-CN" altLang="en-US" sz="3200" b="1">
                <a:latin typeface="宋体" panose="02010600030101010101" pitchFamily="2" charset="-122"/>
                <a:ea typeface="宋体" panose="02010600030101010101" pitchFamily="2" charset="-122"/>
              </a:rPr>
              <a:t>倒金字塔</a:t>
            </a:r>
            <a:r>
              <a:rPr lang="en-US" altLang="zh-CN" sz="3200" b="1">
                <a:latin typeface="宋体" panose="02010600030101010101" pitchFamily="2" charset="-122"/>
                <a:ea typeface="宋体" panose="02010600030101010101" pitchFamily="2" charset="-122"/>
              </a:rPr>
              <a:t>”</a:t>
            </a:r>
            <a:r>
              <a:rPr lang="zh-CN" altLang="en-US" sz="3200" b="1">
                <a:latin typeface="宋体" panose="02010600030101010101" pitchFamily="2" charset="-122"/>
                <a:ea typeface="宋体" panose="02010600030101010101" pitchFamily="2" charset="-122"/>
              </a:rPr>
              <a:t>语篇结构高考真题总结</a:t>
            </a:r>
            <a:endParaRPr lang="zh-CN" altLang="en-US" sz="3200" b="1">
              <a:latin typeface="宋体" panose="02010600030101010101" pitchFamily="2" charset="-122"/>
              <a:ea typeface="宋体" panose="02010600030101010101" pitchFamily="2" charset="-122"/>
            </a:endParaRPr>
          </a:p>
        </p:txBody>
      </p:sp>
      <p:sp>
        <p:nvSpPr>
          <p:cNvPr id="26" name="Freeform 23"/>
          <p:cNvSpPr>
            <a:spLocks noEditPoints="1"/>
          </p:cNvSpPr>
          <p:nvPr/>
        </p:nvSpPr>
        <p:spPr bwMode="auto">
          <a:xfrm>
            <a:off x="367989" y="251919"/>
            <a:ext cx="662540" cy="714967"/>
          </a:xfrm>
          <a:custGeom>
            <a:avLst/>
            <a:gdLst>
              <a:gd name="T0" fmla="*/ 539 w 546"/>
              <a:gd name="T1" fmla="*/ 312 h 589"/>
              <a:gd name="T2" fmla="*/ 540 w 546"/>
              <a:gd name="T3" fmla="*/ 257 h 589"/>
              <a:gd name="T4" fmla="*/ 530 w 546"/>
              <a:gd name="T5" fmla="*/ 195 h 589"/>
              <a:gd name="T6" fmla="*/ 467 w 546"/>
              <a:gd name="T7" fmla="*/ 99 h 589"/>
              <a:gd name="T8" fmla="*/ 382 w 546"/>
              <a:gd name="T9" fmla="*/ 49 h 589"/>
              <a:gd name="T10" fmla="*/ 344 w 546"/>
              <a:gd name="T11" fmla="*/ 35 h 589"/>
              <a:gd name="T12" fmla="*/ 320 w 546"/>
              <a:gd name="T13" fmla="*/ 24 h 589"/>
              <a:gd name="T14" fmla="*/ 283 w 546"/>
              <a:gd name="T15" fmla="*/ 9 h 589"/>
              <a:gd name="T16" fmla="*/ 254 w 546"/>
              <a:gd name="T17" fmla="*/ 8 h 589"/>
              <a:gd name="T18" fmla="*/ 104 w 546"/>
              <a:gd name="T19" fmla="*/ 55 h 589"/>
              <a:gd name="T20" fmla="*/ 83 w 546"/>
              <a:gd name="T21" fmla="*/ 62 h 589"/>
              <a:gd name="T22" fmla="*/ 70 w 546"/>
              <a:gd name="T23" fmla="*/ 70 h 589"/>
              <a:gd name="T24" fmla="*/ 50 w 546"/>
              <a:gd name="T25" fmla="*/ 85 h 589"/>
              <a:gd name="T26" fmla="*/ 43 w 546"/>
              <a:gd name="T27" fmla="*/ 78 h 589"/>
              <a:gd name="T28" fmla="*/ 38 w 546"/>
              <a:gd name="T29" fmla="*/ 88 h 589"/>
              <a:gd name="T30" fmla="*/ 65 w 546"/>
              <a:gd name="T31" fmla="*/ 78 h 589"/>
              <a:gd name="T32" fmla="*/ 86 w 546"/>
              <a:gd name="T33" fmla="*/ 70 h 589"/>
              <a:gd name="T34" fmla="*/ 35 w 546"/>
              <a:gd name="T35" fmla="*/ 128 h 589"/>
              <a:gd name="T36" fmla="*/ 31 w 546"/>
              <a:gd name="T37" fmla="*/ 156 h 589"/>
              <a:gd name="T38" fmla="*/ 16 w 546"/>
              <a:gd name="T39" fmla="*/ 202 h 589"/>
              <a:gd name="T40" fmla="*/ 3 w 546"/>
              <a:gd name="T41" fmla="*/ 244 h 589"/>
              <a:gd name="T42" fmla="*/ 22 w 546"/>
              <a:gd name="T43" fmla="*/ 233 h 589"/>
              <a:gd name="T44" fmla="*/ 11 w 546"/>
              <a:gd name="T45" fmla="*/ 295 h 589"/>
              <a:gd name="T46" fmla="*/ 42 w 546"/>
              <a:gd name="T47" fmla="*/ 403 h 589"/>
              <a:gd name="T48" fmla="*/ 97 w 546"/>
              <a:gd name="T49" fmla="*/ 465 h 589"/>
              <a:gd name="T50" fmla="*/ 139 w 546"/>
              <a:gd name="T51" fmla="*/ 508 h 589"/>
              <a:gd name="T52" fmla="*/ 202 w 546"/>
              <a:gd name="T53" fmla="*/ 527 h 589"/>
              <a:gd name="T54" fmla="*/ 245 w 546"/>
              <a:gd name="T55" fmla="*/ 528 h 589"/>
              <a:gd name="T56" fmla="*/ 256 w 546"/>
              <a:gd name="T57" fmla="*/ 526 h 589"/>
              <a:gd name="T58" fmla="*/ 268 w 546"/>
              <a:gd name="T59" fmla="*/ 527 h 589"/>
              <a:gd name="T60" fmla="*/ 288 w 546"/>
              <a:gd name="T61" fmla="*/ 526 h 589"/>
              <a:gd name="T62" fmla="*/ 351 w 546"/>
              <a:gd name="T63" fmla="*/ 515 h 589"/>
              <a:gd name="T64" fmla="*/ 350 w 546"/>
              <a:gd name="T65" fmla="*/ 527 h 589"/>
              <a:gd name="T66" fmla="*/ 314 w 546"/>
              <a:gd name="T67" fmla="*/ 546 h 589"/>
              <a:gd name="T68" fmla="*/ 275 w 546"/>
              <a:gd name="T69" fmla="*/ 558 h 589"/>
              <a:gd name="T70" fmla="*/ 245 w 546"/>
              <a:gd name="T71" fmla="*/ 560 h 589"/>
              <a:gd name="T72" fmla="*/ 221 w 546"/>
              <a:gd name="T73" fmla="*/ 568 h 589"/>
              <a:gd name="T74" fmla="*/ 112 w 546"/>
              <a:gd name="T75" fmla="*/ 545 h 589"/>
              <a:gd name="T76" fmla="*/ 62 w 546"/>
              <a:gd name="T77" fmla="*/ 499 h 589"/>
              <a:gd name="T78" fmla="*/ 41 w 546"/>
              <a:gd name="T79" fmla="*/ 484 h 589"/>
              <a:gd name="T80" fmla="*/ 28 w 546"/>
              <a:gd name="T81" fmla="*/ 479 h 589"/>
              <a:gd name="T82" fmla="*/ 30 w 546"/>
              <a:gd name="T83" fmla="*/ 487 h 589"/>
              <a:gd name="T84" fmla="*/ 49 w 546"/>
              <a:gd name="T85" fmla="*/ 504 h 589"/>
              <a:gd name="T86" fmla="*/ 66 w 546"/>
              <a:gd name="T87" fmla="*/ 517 h 589"/>
              <a:gd name="T88" fmla="*/ 92 w 546"/>
              <a:gd name="T89" fmla="*/ 551 h 589"/>
              <a:gd name="T90" fmla="*/ 94 w 546"/>
              <a:gd name="T91" fmla="*/ 557 h 589"/>
              <a:gd name="T92" fmla="*/ 102 w 546"/>
              <a:gd name="T93" fmla="*/ 560 h 589"/>
              <a:gd name="T94" fmla="*/ 164 w 546"/>
              <a:gd name="T95" fmla="*/ 582 h 589"/>
              <a:gd name="T96" fmla="*/ 274 w 546"/>
              <a:gd name="T97" fmla="*/ 584 h 589"/>
              <a:gd name="T98" fmla="*/ 311 w 546"/>
              <a:gd name="T99" fmla="*/ 567 h 589"/>
              <a:gd name="T100" fmla="*/ 327 w 546"/>
              <a:gd name="T101" fmla="*/ 565 h 589"/>
              <a:gd name="T102" fmla="*/ 358 w 546"/>
              <a:gd name="T103" fmla="*/ 557 h 589"/>
              <a:gd name="T104" fmla="*/ 393 w 546"/>
              <a:gd name="T105" fmla="*/ 535 h 589"/>
              <a:gd name="T106" fmla="*/ 497 w 546"/>
              <a:gd name="T107" fmla="*/ 431 h 589"/>
              <a:gd name="T108" fmla="*/ 34 w 546"/>
              <a:gd name="T109" fmla="*/ 212 h 589"/>
              <a:gd name="T110" fmla="*/ 52 w 546"/>
              <a:gd name="T111" fmla="*/ 168 h 589"/>
              <a:gd name="T112" fmla="*/ 116 w 546"/>
              <a:gd name="T113" fmla="*/ 484 h 589"/>
              <a:gd name="T114" fmla="*/ 141 w 546"/>
              <a:gd name="T115" fmla="*/ 127 h 589"/>
              <a:gd name="T116" fmla="*/ 442 w 546"/>
              <a:gd name="T117" fmla="*/ 424 h 589"/>
              <a:gd name="T118" fmla="*/ 417 w 546"/>
              <a:gd name="T119" fmla="*/ 451 h 589"/>
              <a:gd name="T120" fmla="*/ 445 w 546"/>
              <a:gd name="T121" fmla="*/ 414 h 589"/>
              <a:gd name="T122" fmla="*/ 453 w 546"/>
              <a:gd name="T123" fmla="*/ 407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6" h="589">
                <a:moveTo>
                  <a:pt x="529" y="367"/>
                </a:moveTo>
                <a:cubicBezTo>
                  <a:pt x="530" y="366"/>
                  <a:pt x="527" y="362"/>
                  <a:pt x="530" y="363"/>
                </a:cubicBezTo>
                <a:cubicBezTo>
                  <a:pt x="530" y="351"/>
                  <a:pt x="537" y="343"/>
                  <a:pt x="538" y="331"/>
                </a:cubicBezTo>
                <a:cubicBezTo>
                  <a:pt x="539" y="324"/>
                  <a:pt x="541" y="319"/>
                  <a:pt x="539" y="312"/>
                </a:cubicBezTo>
                <a:cubicBezTo>
                  <a:pt x="542" y="286"/>
                  <a:pt x="542" y="286"/>
                  <a:pt x="542" y="286"/>
                </a:cubicBezTo>
                <a:cubicBezTo>
                  <a:pt x="543" y="286"/>
                  <a:pt x="543" y="286"/>
                  <a:pt x="543" y="286"/>
                </a:cubicBezTo>
                <a:cubicBezTo>
                  <a:pt x="542" y="282"/>
                  <a:pt x="541" y="279"/>
                  <a:pt x="543" y="275"/>
                </a:cubicBezTo>
                <a:cubicBezTo>
                  <a:pt x="538" y="269"/>
                  <a:pt x="546" y="263"/>
                  <a:pt x="540" y="257"/>
                </a:cubicBezTo>
                <a:cubicBezTo>
                  <a:pt x="539" y="248"/>
                  <a:pt x="538" y="239"/>
                  <a:pt x="538" y="229"/>
                </a:cubicBezTo>
                <a:cubicBezTo>
                  <a:pt x="535" y="224"/>
                  <a:pt x="538" y="217"/>
                  <a:pt x="533" y="212"/>
                </a:cubicBezTo>
                <a:cubicBezTo>
                  <a:pt x="536" y="206"/>
                  <a:pt x="530" y="202"/>
                  <a:pt x="531" y="195"/>
                </a:cubicBezTo>
                <a:cubicBezTo>
                  <a:pt x="530" y="195"/>
                  <a:pt x="530" y="195"/>
                  <a:pt x="530" y="195"/>
                </a:cubicBezTo>
                <a:cubicBezTo>
                  <a:pt x="526" y="182"/>
                  <a:pt x="517" y="168"/>
                  <a:pt x="512" y="155"/>
                </a:cubicBezTo>
                <a:cubicBezTo>
                  <a:pt x="504" y="145"/>
                  <a:pt x="497" y="130"/>
                  <a:pt x="489" y="126"/>
                </a:cubicBezTo>
                <a:cubicBezTo>
                  <a:pt x="484" y="116"/>
                  <a:pt x="476" y="108"/>
                  <a:pt x="467" y="100"/>
                </a:cubicBezTo>
                <a:cubicBezTo>
                  <a:pt x="467" y="99"/>
                  <a:pt x="467" y="99"/>
                  <a:pt x="467" y="99"/>
                </a:cubicBezTo>
                <a:cubicBezTo>
                  <a:pt x="465" y="97"/>
                  <a:pt x="460" y="98"/>
                  <a:pt x="460" y="93"/>
                </a:cubicBezTo>
                <a:cubicBezTo>
                  <a:pt x="456" y="94"/>
                  <a:pt x="454" y="90"/>
                  <a:pt x="451" y="87"/>
                </a:cubicBezTo>
                <a:cubicBezTo>
                  <a:pt x="439" y="82"/>
                  <a:pt x="429" y="70"/>
                  <a:pt x="416" y="65"/>
                </a:cubicBezTo>
                <a:cubicBezTo>
                  <a:pt x="406" y="53"/>
                  <a:pt x="391" y="60"/>
                  <a:pt x="382" y="49"/>
                </a:cubicBezTo>
                <a:cubicBezTo>
                  <a:pt x="373" y="46"/>
                  <a:pt x="365" y="40"/>
                  <a:pt x="357" y="36"/>
                </a:cubicBezTo>
                <a:cubicBezTo>
                  <a:pt x="353" y="31"/>
                  <a:pt x="345" y="31"/>
                  <a:pt x="339" y="28"/>
                </a:cubicBezTo>
                <a:cubicBezTo>
                  <a:pt x="339" y="34"/>
                  <a:pt x="331" y="25"/>
                  <a:pt x="332" y="28"/>
                </a:cubicBezTo>
                <a:cubicBezTo>
                  <a:pt x="336" y="30"/>
                  <a:pt x="344" y="32"/>
                  <a:pt x="344" y="35"/>
                </a:cubicBezTo>
                <a:cubicBezTo>
                  <a:pt x="335" y="36"/>
                  <a:pt x="335" y="36"/>
                  <a:pt x="335" y="36"/>
                </a:cubicBezTo>
                <a:cubicBezTo>
                  <a:pt x="326" y="34"/>
                  <a:pt x="328" y="25"/>
                  <a:pt x="324" y="22"/>
                </a:cubicBezTo>
                <a:cubicBezTo>
                  <a:pt x="322" y="26"/>
                  <a:pt x="322" y="26"/>
                  <a:pt x="322" y="26"/>
                </a:cubicBezTo>
                <a:cubicBezTo>
                  <a:pt x="320" y="24"/>
                  <a:pt x="320" y="24"/>
                  <a:pt x="320" y="24"/>
                </a:cubicBezTo>
                <a:cubicBezTo>
                  <a:pt x="318" y="20"/>
                  <a:pt x="318" y="22"/>
                  <a:pt x="314" y="21"/>
                </a:cubicBezTo>
                <a:cubicBezTo>
                  <a:pt x="307" y="17"/>
                  <a:pt x="299" y="18"/>
                  <a:pt x="294" y="12"/>
                </a:cubicBezTo>
                <a:cubicBezTo>
                  <a:pt x="292" y="15"/>
                  <a:pt x="290" y="8"/>
                  <a:pt x="289" y="13"/>
                </a:cubicBezTo>
                <a:cubicBezTo>
                  <a:pt x="285" y="15"/>
                  <a:pt x="286" y="10"/>
                  <a:pt x="283" y="9"/>
                </a:cubicBezTo>
                <a:cubicBezTo>
                  <a:pt x="283" y="10"/>
                  <a:pt x="283" y="10"/>
                  <a:pt x="283" y="10"/>
                </a:cubicBezTo>
                <a:cubicBezTo>
                  <a:pt x="282" y="13"/>
                  <a:pt x="278" y="11"/>
                  <a:pt x="276" y="10"/>
                </a:cubicBezTo>
                <a:cubicBezTo>
                  <a:pt x="278" y="9"/>
                  <a:pt x="278" y="7"/>
                  <a:pt x="278" y="5"/>
                </a:cubicBezTo>
                <a:cubicBezTo>
                  <a:pt x="269" y="8"/>
                  <a:pt x="261" y="0"/>
                  <a:pt x="254" y="8"/>
                </a:cubicBezTo>
                <a:cubicBezTo>
                  <a:pt x="239" y="2"/>
                  <a:pt x="227" y="7"/>
                  <a:pt x="213" y="9"/>
                </a:cubicBezTo>
                <a:cubicBezTo>
                  <a:pt x="206" y="10"/>
                  <a:pt x="196" y="9"/>
                  <a:pt x="192" y="15"/>
                </a:cubicBezTo>
                <a:cubicBezTo>
                  <a:pt x="178" y="12"/>
                  <a:pt x="168" y="24"/>
                  <a:pt x="153" y="27"/>
                </a:cubicBezTo>
                <a:cubicBezTo>
                  <a:pt x="138" y="37"/>
                  <a:pt x="120" y="45"/>
                  <a:pt x="104" y="55"/>
                </a:cubicBezTo>
                <a:cubicBezTo>
                  <a:pt x="103" y="56"/>
                  <a:pt x="105" y="61"/>
                  <a:pt x="101" y="59"/>
                </a:cubicBezTo>
                <a:cubicBezTo>
                  <a:pt x="99" y="58"/>
                  <a:pt x="99" y="57"/>
                  <a:pt x="99" y="55"/>
                </a:cubicBezTo>
                <a:cubicBezTo>
                  <a:pt x="95" y="58"/>
                  <a:pt x="87" y="58"/>
                  <a:pt x="85" y="64"/>
                </a:cubicBezTo>
                <a:cubicBezTo>
                  <a:pt x="83" y="62"/>
                  <a:pt x="83" y="62"/>
                  <a:pt x="83" y="62"/>
                </a:cubicBezTo>
                <a:cubicBezTo>
                  <a:pt x="84" y="61"/>
                  <a:pt x="84" y="61"/>
                  <a:pt x="84" y="61"/>
                </a:cubicBezTo>
                <a:cubicBezTo>
                  <a:pt x="82" y="59"/>
                  <a:pt x="82" y="59"/>
                  <a:pt x="82" y="59"/>
                </a:cubicBezTo>
                <a:cubicBezTo>
                  <a:pt x="80" y="61"/>
                  <a:pt x="80" y="61"/>
                  <a:pt x="80" y="61"/>
                </a:cubicBezTo>
                <a:cubicBezTo>
                  <a:pt x="77" y="61"/>
                  <a:pt x="71" y="66"/>
                  <a:pt x="70" y="70"/>
                </a:cubicBezTo>
                <a:cubicBezTo>
                  <a:pt x="68" y="68"/>
                  <a:pt x="68" y="68"/>
                  <a:pt x="68" y="68"/>
                </a:cubicBezTo>
                <a:cubicBezTo>
                  <a:pt x="67" y="67"/>
                  <a:pt x="68" y="67"/>
                  <a:pt x="69" y="66"/>
                </a:cubicBezTo>
                <a:cubicBezTo>
                  <a:pt x="63" y="67"/>
                  <a:pt x="64" y="73"/>
                  <a:pt x="57" y="71"/>
                </a:cubicBezTo>
                <a:cubicBezTo>
                  <a:pt x="65" y="77"/>
                  <a:pt x="53" y="83"/>
                  <a:pt x="50" y="85"/>
                </a:cubicBezTo>
                <a:cubicBezTo>
                  <a:pt x="51" y="81"/>
                  <a:pt x="49" y="79"/>
                  <a:pt x="53" y="76"/>
                </a:cubicBezTo>
                <a:cubicBezTo>
                  <a:pt x="52" y="76"/>
                  <a:pt x="52" y="76"/>
                  <a:pt x="52" y="76"/>
                </a:cubicBezTo>
                <a:cubicBezTo>
                  <a:pt x="49" y="75"/>
                  <a:pt x="47" y="80"/>
                  <a:pt x="44" y="81"/>
                </a:cubicBezTo>
                <a:cubicBezTo>
                  <a:pt x="43" y="78"/>
                  <a:pt x="43" y="78"/>
                  <a:pt x="43" y="78"/>
                </a:cubicBezTo>
                <a:cubicBezTo>
                  <a:pt x="37" y="86"/>
                  <a:pt x="37" y="86"/>
                  <a:pt x="37" y="86"/>
                </a:cubicBezTo>
                <a:cubicBezTo>
                  <a:pt x="35" y="84"/>
                  <a:pt x="35" y="84"/>
                  <a:pt x="35" y="84"/>
                </a:cubicBezTo>
                <a:cubicBezTo>
                  <a:pt x="30" y="90"/>
                  <a:pt x="30" y="90"/>
                  <a:pt x="30" y="90"/>
                </a:cubicBezTo>
                <a:cubicBezTo>
                  <a:pt x="33" y="92"/>
                  <a:pt x="36" y="90"/>
                  <a:pt x="38" y="88"/>
                </a:cubicBezTo>
                <a:cubicBezTo>
                  <a:pt x="39" y="82"/>
                  <a:pt x="44" y="86"/>
                  <a:pt x="47" y="85"/>
                </a:cubicBezTo>
                <a:cubicBezTo>
                  <a:pt x="49" y="95"/>
                  <a:pt x="35" y="92"/>
                  <a:pt x="37" y="100"/>
                </a:cubicBezTo>
                <a:cubicBezTo>
                  <a:pt x="43" y="98"/>
                  <a:pt x="46" y="86"/>
                  <a:pt x="55" y="89"/>
                </a:cubicBezTo>
                <a:cubicBezTo>
                  <a:pt x="53" y="83"/>
                  <a:pt x="63" y="81"/>
                  <a:pt x="65" y="78"/>
                </a:cubicBezTo>
                <a:cubicBezTo>
                  <a:pt x="67" y="69"/>
                  <a:pt x="78" y="70"/>
                  <a:pt x="82" y="65"/>
                </a:cubicBezTo>
                <a:cubicBezTo>
                  <a:pt x="85" y="65"/>
                  <a:pt x="89" y="61"/>
                  <a:pt x="91" y="65"/>
                </a:cubicBezTo>
                <a:cubicBezTo>
                  <a:pt x="89" y="66"/>
                  <a:pt x="85" y="69"/>
                  <a:pt x="82" y="68"/>
                </a:cubicBezTo>
                <a:cubicBezTo>
                  <a:pt x="81" y="71"/>
                  <a:pt x="85" y="68"/>
                  <a:pt x="86" y="70"/>
                </a:cubicBezTo>
                <a:cubicBezTo>
                  <a:pt x="75" y="82"/>
                  <a:pt x="63" y="95"/>
                  <a:pt x="51" y="104"/>
                </a:cubicBezTo>
                <a:cubicBezTo>
                  <a:pt x="50" y="108"/>
                  <a:pt x="51" y="115"/>
                  <a:pt x="45" y="114"/>
                </a:cubicBezTo>
                <a:cubicBezTo>
                  <a:pt x="47" y="116"/>
                  <a:pt x="47" y="117"/>
                  <a:pt x="44" y="119"/>
                </a:cubicBezTo>
                <a:cubicBezTo>
                  <a:pt x="41" y="122"/>
                  <a:pt x="34" y="124"/>
                  <a:pt x="35" y="128"/>
                </a:cubicBezTo>
                <a:cubicBezTo>
                  <a:pt x="39" y="129"/>
                  <a:pt x="37" y="125"/>
                  <a:pt x="40" y="123"/>
                </a:cubicBezTo>
                <a:cubicBezTo>
                  <a:pt x="42" y="129"/>
                  <a:pt x="40" y="136"/>
                  <a:pt x="38" y="142"/>
                </a:cubicBezTo>
                <a:cubicBezTo>
                  <a:pt x="34" y="141"/>
                  <a:pt x="37" y="150"/>
                  <a:pt x="32" y="147"/>
                </a:cubicBezTo>
                <a:cubicBezTo>
                  <a:pt x="34" y="150"/>
                  <a:pt x="34" y="154"/>
                  <a:pt x="31" y="156"/>
                </a:cubicBezTo>
                <a:cubicBezTo>
                  <a:pt x="28" y="155"/>
                  <a:pt x="31" y="152"/>
                  <a:pt x="30" y="152"/>
                </a:cubicBezTo>
                <a:cubicBezTo>
                  <a:pt x="22" y="160"/>
                  <a:pt x="35" y="165"/>
                  <a:pt x="34" y="171"/>
                </a:cubicBezTo>
                <a:cubicBezTo>
                  <a:pt x="33" y="183"/>
                  <a:pt x="25" y="193"/>
                  <a:pt x="18" y="205"/>
                </a:cubicBezTo>
                <a:cubicBezTo>
                  <a:pt x="16" y="202"/>
                  <a:pt x="16" y="202"/>
                  <a:pt x="16" y="202"/>
                </a:cubicBezTo>
                <a:cubicBezTo>
                  <a:pt x="11" y="206"/>
                  <a:pt x="11" y="206"/>
                  <a:pt x="11" y="206"/>
                </a:cubicBezTo>
                <a:cubicBezTo>
                  <a:pt x="10" y="216"/>
                  <a:pt x="4" y="226"/>
                  <a:pt x="2" y="235"/>
                </a:cubicBezTo>
                <a:cubicBezTo>
                  <a:pt x="1" y="235"/>
                  <a:pt x="1" y="235"/>
                  <a:pt x="1" y="235"/>
                </a:cubicBezTo>
                <a:cubicBezTo>
                  <a:pt x="0" y="239"/>
                  <a:pt x="1" y="241"/>
                  <a:pt x="3" y="244"/>
                </a:cubicBezTo>
                <a:cubicBezTo>
                  <a:pt x="5" y="234"/>
                  <a:pt x="8" y="222"/>
                  <a:pt x="15" y="214"/>
                </a:cubicBezTo>
                <a:cubicBezTo>
                  <a:pt x="16" y="216"/>
                  <a:pt x="14" y="219"/>
                  <a:pt x="17" y="221"/>
                </a:cubicBezTo>
                <a:cubicBezTo>
                  <a:pt x="27" y="226"/>
                  <a:pt x="23" y="212"/>
                  <a:pt x="28" y="207"/>
                </a:cubicBezTo>
                <a:cubicBezTo>
                  <a:pt x="28" y="216"/>
                  <a:pt x="25" y="226"/>
                  <a:pt x="22" y="233"/>
                </a:cubicBezTo>
                <a:cubicBezTo>
                  <a:pt x="25" y="249"/>
                  <a:pt x="9" y="261"/>
                  <a:pt x="16" y="278"/>
                </a:cubicBezTo>
                <a:cubicBezTo>
                  <a:pt x="13" y="283"/>
                  <a:pt x="14" y="294"/>
                  <a:pt x="9" y="297"/>
                </a:cubicBezTo>
                <a:cubicBezTo>
                  <a:pt x="11" y="297"/>
                  <a:pt x="11" y="297"/>
                  <a:pt x="11" y="297"/>
                </a:cubicBezTo>
                <a:cubicBezTo>
                  <a:pt x="10" y="296"/>
                  <a:pt x="11" y="296"/>
                  <a:pt x="11" y="295"/>
                </a:cubicBezTo>
                <a:cubicBezTo>
                  <a:pt x="16" y="297"/>
                  <a:pt x="11" y="300"/>
                  <a:pt x="12" y="302"/>
                </a:cubicBezTo>
                <a:cubicBezTo>
                  <a:pt x="16" y="310"/>
                  <a:pt x="15" y="318"/>
                  <a:pt x="17" y="325"/>
                </a:cubicBezTo>
                <a:cubicBezTo>
                  <a:pt x="13" y="333"/>
                  <a:pt x="23" y="343"/>
                  <a:pt x="21" y="352"/>
                </a:cubicBezTo>
                <a:cubicBezTo>
                  <a:pt x="23" y="372"/>
                  <a:pt x="34" y="386"/>
                  <a:pt x="42" y="403"/>
                </a:cubicBezTo>
                <a:cubicBezTo>
                  <a:pt x="48" y="409"/>
                  <a:pt x="53" y="419"/>
                  <a:pt x="59" y="424"/>
                </a:cubicBezTo>
                <a:cubicBezTo>
                  <a:pt x="64" y="436"/>
                  <a:pt x="74" y="442"/>
                  <a:pt x="82" y="452"/>
                </a:cubicBezTo>
                <a:cubicBezTo>
                  <a:pt x="86" y="451"/>
                  <a:pt x="90" y="455"/>
                  <a:pt x="88" y="458"/>
                </a:cubicBezTo>
                <a:cubicBezTo>
                  <a:pt x="94" y="457"/>
                  <a:pt x="93" y="464"/>
                  <a:pt x="97" y="465"/>
                </a:cubicBezTo>
                <a:cubicBezTo>
                  <a:pt x="98" y="464"/>
                  <a:pt x="98" y="464"/>
                  <a:pt x="98" y="464"/>
                </a:cubicBezTo>
                <a:cubicBezTo>
                  <a:pt x="102" y="469"/>
                  <a:pt x="104" y="474"/>
                  <a:pt x="109" y="477"/>
                </a:cubicBezTo>
                <a:cubicBezTo>
                  <a:pt x="105" y="480"/>
                  <a:pt x="105" y="480"/>
                  <a:pt x="105" y="480"/>
                </a:cubicBezTo>
                <a:cubicBezTo>
                  <a:pt x="101" y="500"/>
                  <a:pt x="126" y="499"/>
                  <a:pt x="139" y="508"/>
                </a:cubicBezTo>
                <a:cubicBezTo>
                  <a:pt x="139" y="505"/>
                  <a:pt x="139" y="505"/>
                  <a:pt x="139" y="505"/>
                </a:cubicBezTo>
                <a:cubicBezTo>
                  <a:pt x="142" y="506"/>
                  <a:pt x="141" y="510"/>
                  <a:pt x="144" y="510"/>
                </a:cubicBezTo>
                <a:cubicBezTo>
                  <a:pt x="155" y="517"/>
                  <a:pt x="169" y="522"/>
                  <a:pt x="182" y="523"/>
                </a:cubicBezTo>
                <a:cubicBezTo>
                  <a:pt x="188" y="528"/>
                  <a:pt x="195" y="524"/>
                  <a:pt x="202" y="527"/>
                </a:cubicBezTo>
                <a:cubicBezTo>
                  <a:pt x="199" y="529"/>
                  <a:pt x="199" y="529"/>
                  <a:pt x="199" y="529"/>
                </a:cubicBezTo>
                <a:cubicBezTo>
                  <a:pt x="204" y="531"/>
                  <a:pt x="204" y="531"/>
                  <a:pt x="204" y="531"/>
                </a:cubicBezTo>
                <a:cubicBezTo>
                  <a:pt x="205" y="527"/>
                  <a:pt x="205" y="527"/>
                  <a:pt x="205" y="527"/>
                </a:cubicBezTo>
                <a:cubicBezTo>
                  <a:pt x="218" y="531"/>
                  <a:pt x="230" y="527"/>
                  <a:pt x="245" y="528"/>
                </a:cubicBezTo>
                <a:cubicBezTo>
                  <a:pt x="245" y="531"/>
                  <a:pt x="249" y="531"/>
                  <a:pt x="250" y="531"/>
                </a:cubicBezTo>
                <a:cubicBezTo>
                  <a:pt x="250" y="530"/>
                  <a:pt x="250" y="530"/>
                  <a:pt x="250" y="530"/>
                </a:cubicBezTo>
                <a:cubicBezTo>
                  <a:pt x="249" y="530"/>
                  <a:pt x="248" y="530"/>
                  <a:pt x="247" y="529"/>
                </a:cubicBezTo>
                <a:cubicBezTo>
                  <a:pt x="249" y="528"/>
                  <a:pt x="253" y="527"/>
                  <a:pt x="256" y="526"/>
                </a:cubicBezTo>
                <a:cubicBezTo>
                  <a:pt x="261" y="529"/>
                  <a:pt x="254" y="532"/>
                  <a:pt x="257" y="535"/>
                </a:cubicBezTo>
                <a:cubicBezTo>
                  <a:pt x="256" y="530"/>
                  <a:pt x="262" y="530"/>
                  <a:pt x="265" y="528"/>
                </a:cubicBezTo>
                <a:cubicBezTo>
                  <a:pt x="266" y="527"/>
                  <a:pt x="264" y="525"/>
                  <a:pt x="267" y="526"/>
                </a:cubicBezTo>
                <a:cubicBezTo>
                  <a:pt x="268" y="526"/>
                  <a:pt x="268" y="527"/>
                  <a:pt x="268" y="527"/>
                </a:cubicBezTo>
                <a:cubicBezTo>
                  <a:pt x="276" y="528"/>
                  <a:pt x="276" y="528"/>
                  <a:pt x="276" y="528"/>
                </a:cubicBezTo>
                <a:cubicBezTo>
                  <a:pt x="276" y="530"/>
                  <a:pt x="276" y="530"/>
                  <a:pt x="276" y="530"/>
                </a:cubicBezTo>
                <a:cubicBezTo>
                  <a:pt x="276" y="528"/>
                  <a:pt x="278" y="527"/>
                  <a:pt x="280" y="527"/>
                </a:cubicBezTo>
                <a:cubicBezTo>
                  <a:pt x="283" y="528"/>
                  <a:pt x="287" y="530"/>
                  <a:pt x="288" y="526"/>
                </a:cubicBezTo>
                <a:cubicBezTo>
                  <a:pt x="304" y="527"/>
                  <a:pt x="316" y="514"/>
                  <a:pt x="331" y="511"/>
                </a:cubicBezTo>
                <a:cubicBezTo>
                  <a:pt x="335" y="509"/>
                  <a:pt x="338" y="513"/>
                  <a:pt x="341" y="509"/>
                </a:cubicBezTo>
                <a:cubicBezTo>
                  <a:pt x="341" y="511"/>
                  <a:pt x="344" y="514"/>
                  <a:pt x="341" y="515"/>
                </a:cubicBezTo>
                <a:cubicBezTo>
                  <a:pt x="345" y="520"/>
                  <a:pt x="348" y="510"/>
                  <a:pt x="351" y="515"/>
                </a:cubicBezTo>
                <a:cubicBezTo>
                  <a:pt x="351" y="520"/>
                  <a:pt x="345" y="519"/>
                  <a:pt x="342" y="521"/>
                </a:cubicBezTo>
                <a:cubicBezTo>
                  <a:pt x="342" y="523"/>
                  <a:pt x="343" y="524"/>
                  <a:pt x="344" y="525"/>
                </a:cubicBezTo>
                <a:cubicBezTo>
                  <a:pt x="345" y="524"/>
                  <a:pt x="345" y="524"/>
                  <a:pt x="345" y="524"/>
                </a:cubicBezTo>
                <a:cubicBezTo>
                  <a:pt x="347" y="523"/>
                  <a:pt x="350" y="525"/>
                  <a:pt x="350" y="527"/>
                </a:cubicBezTo>
                <a:cubicBezTo>
                  <a:pt x="348" y="530"/>
                  <a:pt x="344" y="531"/>
                  <a:pt x="341" y="531"/>
                </a:cubicBezTo>
                <a:cubicBezTo>
                  <a:pt x="339" y="533"/>
                  <a:pt x="332" y="536"/>
                  <a:pt x="333" y="540"/>
                </a:cubicBezTo>
                <a:cubicBezTo>
                  <a:pt x="328" y="538"/>
                  <a:pt x="328" y="545"/>
                  <a:pt x="324" y="543"/>
                </a:cubicBezTo>
                <a:cubicBezTo>
                  <a:pt x="322" y="548"/>
                  <a:pt x="318" y="547"/>
                  <a:pt x="314" y="546"/>
                </a:cubicBezTo>
                <a:cubicBezTo>
                  <a:pt x="309" y="546"/>
                  <a:pt x="309" y="549"/>
                  <a:pt x="307" y="552"/>
                </a:cubicBezTo>
                <a:cubicBezTo>
                  <a:pt x="300" y="548"/>
                  <a:pt x="296" y="555"/>
                  <a:pt x="290" y="555"/>
                </a:cubicBezTo>
                <a:cubicBezTo>
                  <a:pt x="287" y="555"/>
                  <a:pt x="283" y="556"/>
                  <a:pt x="283" y="552"/>
                </a:cubicBezTo>
                <a:cubicBezTo>
                  <a:pt x="280" y="553"/>
                  <a:pt x="279" y="563"/>
                  <a:pt x="275" y="558"/>
                </a:cubicBezTo>
                <a:cubicBezTo>
                  <a:pt x="273" y="565"/>
                  <a:pt x="270" y="555"/>
                  <a:pt x="266" y="558"/>
                </a:cubicBezTo>
                <a:cubicBezTo>
                  <a:pt x="266" y="560"/>
                  <a:pt x="266" y="560"/>
                  <a:pt x="266" y="560"/>
                </a:cubicBezTo>
                <a:cubicBezTo>
                  <a:pt x="260" y="559"/>
                  <a:pt x="256" y="564"/>
                  <a:pt x="250" y="565"/>
                </a:cubicBezTo>
                <a:cubicBezTo>
                  <a:pt x="251" y="561"/>
                  <a:pt x="248" y="560"/>
                  <a:pt x="245" y="560"/>
                </a:cubicBezTo>
                <a:cubicBezTo>
                  <a:pt x="248" y="560"/>
                  <a:pt x="249" y="565"/>
                  <a:pt x="247" y="567"/>
                </a:cubicBezTo>
                <a:cubicBezTo>
                  <a:pt x="241" y="570"/>
                  <a:pt x="244" y="562"/>
                  <a:pt x="239" y="563"/>
                </a:cubicBezTo>
                <a:cubicBezTo>
                  <a:pt x="234" y="564"/>
                  <a:pt x="238" y="567"/>
                  <a:pt x="234" y="568"/>
                </a:cubicBezTo>
                <a:cubicBezTo>
                  <a:pt x="230" y="569"/>
                  <a:pt x="224" y="573"/>
                  <a:pt x="221" y="568"/>
                </a:cubicBezTo>
                <a:cubicBezTo>
                  <a:pt x="219" y="567"/>
                  <a:pt x="216" y="567"/>
                  <a:pt x="216" y="570"/>
                </a:cubicBezTo>
                <a:cubicBezTo>
                  <a:pt x="187" y="569"/>
                  <a:pt x="157" y="560"/>
                  <a:pt x="129" y="551"/>
                </a:cubicBezTo>
                <a:cubicBezTo>
                  <a:pt x="124" y="549"/>
                  <a:pt x="118" y="544"/>
                  <a:pt x="113" y="547"/>
                </a:cubicBezTo>
                <a:cubicBezTo>
                  <a:pt x="112" y="545"/>
                  <a:pt x="112" y="545"/>
                  <a:pt x="112" y="545"/>
                </a:cubicBezTo>
                <a:cubicBezTo>
                  <a:pt x="104" y="538"/>
                  <a:pt x="90" y="534"/>
                  <a:pt x="82" y="526"/>
                </a:cubicBezTo>
                <a:cubicBezTo>
                  <a:pt x="72" y="526"/>
                  <a:pt x="77" y="517"/>
                  <a:pt x="67" y="518"/>
                </a:cubicBezTo>
                <a:cubicBezTo>
                  <a:pt x="67" y="510"/>
                  <a:pt x="55" y="509"/>
                  <a:pt x="51" y="501"/>
                </a:cubicBezTo>
                <a:cubicBezTo>
                  <a:pt x="55" y="496"/>
                  <a:pt x="60" y="509"/>
                  <a:pt x="62" y="499"/>
                </a:cubicBezTo>
                <a:cubicBezTo>
                  <a:pt x="60" y="493"/>
                  <a:pt x="55" y="501"/>
                  <a:pt x="53" y="495"/>
                </a:cubicBezTo>
                <a:cubicBezTo>
                  <a:pt x="52" y="493"/>
                  <a:pt x="50" y="490"/>
                  <a:pt x="51" y="488"/>
                </a:cubicBezTo>
                <a:cubicBezTo>
                  <a:pt x="51" y="486"/>
                  <a:pt x="49" y="490"/>
                  <a:pt x="49" y="486"/>
                </a:cubicBezTo>
                <a:cubicBezTo>
                  <a:pt x="46" y="489"/>
                  <a:pt x="42" y="488"/>
                  <a:pt x="41" y="484"/>
                </a:cubicBezTo>
                <a:cubicBezTo>
                  <a:pt x="32" y="482"/>
                  <a:pt x="32" y="464"/>
                  <a:pt x="20" y="469"/>
                </a:cubicBezTo>
                <a:cubicBezTo>
                  <a:pt x="18" y="470"/>
                  <a:pt x="16" y="472"/>
                  <a:pt x="16" y="474"/>
                </a:cubicBezTo>
                <a:cubicBezTo>
                  <a:pt x="17" y="479"/>
                  <a:pt x="17" y="472"/>
                  <a:pt x="19" y="473"/>
                </a:cubicBezTo>
                <a:cubicBezTo>
                  <a:pt x="20" y="478"/>
                  <a:pt x="23" y="482"/>
                  <a:pt x="28" y="479"/>
                </a:cubicBezTo>
                <a:cubicBezTo>
                  <a:pt x="28" y="486"/>
                  <a:pt x="28" y="486"/>
                  <a:pt x="28" y="486"/>
                </a:cubicBezTo>
                <a:cubicBezTo>
                  <a:pt x="28" y="487"/>
                  <a:pt x="27" y="487"/>
                  <a:pt x="27" y="486"/>
                </a:cubicBezTo>
                <a:cubicBezTo>
                  <a:pt x="29" y="488"/>
                  <a:pt x="29" y="488"/>
                  <a:pt x="29" y="488"/>
                </a:cubicBezTo>
                <a:cubicBezTo>
                  <a:pt x="30" y="487"/>
                  <a:pt x="30" y="487"/>
                  <a:pt x="30" y="487"/>
                </a:cubicBezTo>
                <a:cubicBezTo>
                  <a:pt x="32" y="489"/>
                  <a:pt x="32" y="489"/>
                  <a:pt x="32" y="489"/>
                </a:cubicBezTo>
                <a:cubicBezTo>
                  <a:pt x="31" y="490"/>
                  <a:pt x="31" y="490"/>
                  <a:pt x="31" y="490"/>
                </a:cubicBezTo>
                <a:cubicBezTo>
                  <a:pt x="34" y="502"/>
                  <a:pt x="44" y="495"/>
                  <a:pt x="50" y="503"/>
                </a:cubicBezTo>
                <a:cubicBezTo>
                  <a:pt x="49" y="504"/>
                  <a:pt x="49" y="504"/>
                  <a:pt x="49" y="504"/>
                </a:cubicBezTo>
                <a:cubicBezTo>
                  <a:pt x="48" y="504"/>
                  <a:pt x="47" y="505"/>
                  <a:pt x="46" y="503"/>
                </a:cubicBezTo>
                <a:cubicBezTo>
                  <a:pt x="46" y="510"/>
                  <a:pt x="56" y="508"/>
                  <a:pt x="58" y="513"/>
                </a:cubicBezTo>
                <a:cubicBezTo>
                  <a:pt x="57" y="515"/>
                  <a:pt x="57" y="515"/>
                  <a:pt x="57" y="515"/>
                </a:cubicBezTo>
                <a:cubicBezTo>
                  <a:pt x="58" y="521"/>
                  <a:pt x="65" y="519"/>
                  <a:pt x="66" y="517"/>
                </a:cubicBezTo>
                <a:cubicBezTo>
                  <a:pt x="68" y="522"/>
                  <a:pt x="71" y="524"/>
                  <a:pt x="76" y="526"/>
                </a:cubicBezTo>
                <a:cubicBezTo>
                  <a:pt x="79" y="539"/>
                  <a:pt x="94" y="538"/>
                  <a:pt x="102" y="549"/>
                </a:cubicBezTo>
                <a:cubicBezTo>
                  <a:pt x="107" y="558"/>
                  <a:pt x="98" y="546"/>
                  <a:pt x="97" y="554"/>
                </a:cubicBezTo>
                <a:cubicBezTo>
                  <a:pt x="92" y="551"/>
                  <a:pt x="92" y="551"/>
                  <a:pt x="92" y="551"/>
                </a:cubicBezTo>
                <a:cubicBezTo>
                  <a:pt x="91" y="553"/>
                  <a:pt x="91" y="553"/>
                  <a:pt x="91" y="553"/>
                </a:cubicBezTo>
                <a:cubicBezTo>
                  <a:pt x="88" y="553"/>
                  <a:pt x="89" y="550"/>
                  <a:pt x="88" y="549"/>
                </a:cubicBezTo>
                <a:cubicBezTo>
                  <a:pt x="83" y="551"/>
                  <a:pt x="78" y="539"/>
                  <a:pt x="73" y="543"/>
                </a:cubicBezTo>
                <a:cubicBezTo>
                  <a:pt x="77" y="549"/>
                  <a:pt x="86" y="555"/>
                  <a:pt x="94" y="557"/>
                </a:cubicBezTo>
                <a:cubicBezTo>
                  <a:pt x="95" y="556"/>
                  <a:pt x="95" y="556"/>
                  <a:pt x="95" y="556"/>
                </a:cubicBezTo>
                <a:cubicBezTo>
                  <a:pt x="97" y="560"/>
                  <a:pt x="97" y="560"/>
                  <a:pt x="97" y="560"/>
                </a:cubicBezTo>
                <a:cubicBezTo>
                  <a:pt x="100" y="555"/>
                  <a:pt x="100" y="555"/>
                  <a:pt x="100" y="555"/>
                </a:cubicBezTo>
                <a:cubicBezTo>
                  <a:pt x="104" y="556"/>
                  <a:pt x="99" y="559"/>
                  <a:pt x="102" y="560"/>
                </a:cubicBezTo>
                <a:cubicBezTo>
                  <a:pt x="107" y="564"/>
                  <a:pt x="114" y="567"/>
                  <a:pt x="118" y="567"/>
                </a:cubicBezTo>
                <a:cubicBezTo>
                  <a:pt x="123" y="570"/>
                  <a:pt x="128" y="572"/>
                  <a:pt x="133" y="575"/>
                </a:cubicBezTo>
                <a:cubicBezTo>
                  <a:pt x="139" y="573"/>
                  <a:pt x="145" y="579"/>
                  <a:pt x="150" y="575"/>
                </a:cubicBezTo>
                <a:cubicBezTo>
                  <a:pt x="151" y="583"/>
                  <a:pt x="160" y="578"/>
                  <a:pt x="164" y="582"/>
                </a:cubicBezTo>
                <a:cubicBezTo>
                  <a:pt x="172" y="579"/>
                  <a:pt x="177" y="585"/>
                  <a:pt x="185" y="584"/>
                </a:cubicBezTo>
                <a:cubicBezTo>
                  <a:pt x="184" y="585"/>
                  <a:pt x="184" y="585"/>
                  <a:pt x="184" y="585"/>
                </a:cubicBezTo>
                <a:cubicBezTo>
                  <a:pt x="211" y="586"/>
                  <a:pt x="242" y="589"/>
                  <a:pt x="272" y="586"/>
                </a:cubicBezTo>
                <a:cubicBezTo>
                  <a:pt x="274" y="584"/>
                  <a:pt x="274" y="584"/>
                  <a:pt x="274" y="584"/>
                </a:cubicBezTo>
                <a:cubicBezTo>
                  <a:pt x="281" y="588"/>
                  <a:pt x="283" y="580"/>
                  <a:pt x="288" y="578"/>
                </a:cubicBezTo>
                <a:cubicBezTo>
                  <a:pt x="287" y="577"/>
                  <a:pt x="287" y="577"/>
                  <a:pt x="287" y="577"/>
                </a:cubicBezTo>
                <a:cubicBezTo>
                  <a:pt x="293" y="572"/>
                  <a:pt x="299" y="572"/>
                  <a:pt x="305" y="572"/>
                </a:cubicBezTo>
                <a:cubicBezTo>
                  <a:pt x="306" y="569"/>
                  <a:pt x="310" y="570"/>
                  <a:pt x="311" y="567"/>
                </a:cubicBezTo>
                <a:cubicBezTo>
                  <a:pt x="316" y="568"/>
                  <a:pt x="321" y="562"/>
                  <a:pt x="325" y="566"/>
                </a:cubicBezTo>
                <a:cubicBezTo>
                  <a:pt x="318" y="571"/>
                  <a:pt x="318" y="571"/>
                  <a:pt x="318" y="571"/>
                </a:cubicBezTo>
                <a:cubicBezTo>
                  <a:pt x="328" y="567"/>
                  <a:pt x="328" y="567"/>
                  <a:pt x="328" y="567"/>
                </a:cubicBezTo>
                <a:cubicBezTo>
                  <a:pt x="327" y="565"/>
                  <a:pt x="327" y="565"/>
                  <a:pt x="327" y="565"/>
                </a:cubicBezTo>
                <a:cubicBezTo>
                  <a:pt x="331" y="565"/>
                  <a:pt x="333" y="557"/>
                  <a:pt x="338" y="561"/>
                </a:cubicBezTo>
                <a:cubicBezTo>
                  <a:pt x="338" y="563"/>
                  <a:pt x="336" y="564"/>
                  <a:pt x="335" y="565"/>
                </a:cubicBezTo>
                <a:cubicBezTo>
                  <a:pt x="337" y="567"/>
                  <a:pt x="337" y="567"/>
                  <a:pt x="337" y="567"/>
                </a:cubicBezTo>
                <a:cubicBezTo>
                  <a:pt x="346" y="564"/>
                  <a:pt x="349" y="560"/>
                  <a:pt x="358" y="557"/>
                </a:cubicBezTo>
                <a:cubicBezTo>
                  <a:pt x="358" y="556"/>
                  <a:pt x="358" y="555"/>
                  <a:pt x="357" y="554"/>
                </a:cubicBezTo>
                <a:cubicBezTo>
                  <a:pt x="360" y="553"/>
                  <a:pt x="361" y="555"/>
                  <a:pt x="364" y="554"/>
                </a:cubicBezTo>
                <a:cubicBezTo>
                  <a:pt x="369" y="548"/>
                  <a:pt x="377" y="546"/>
                  <a:pt x="383" y="543"/>
                </a:cubicBezTo>
                <a:cubicBezTo>
                  <a:pt x="387" y="540"/>
                  <a:pt x="388" y="532"/>
                  <a:pt x="393" y="535"/>
                </a:cubicBezTo>
                <a:cubicBezTo>
                  <a:pt x="419" y="517"/>
                  <a:pt x="441" y="496"/>
                  <a:pt x="463" y="475"/>
                </a:cubicBezTo>
                <a:cubicBezTo>
                  <a:pt x="469" y="465"/>
                  <a:pt x="476" y="458"/>
                  <a:pt x="484" y="451"/>
                </a:cubicBezTo>
                <a:cubicBezTo>
                  <a:pt x="479" y="440"/>
                  <a:pt x="494" y="441"/>
                  <a:pt x="493" y="430"/>
                </a:cubicBezTo>
                <a:cubicBezTo>
                  <a:pt x="494" y="430"/>
                  <a:pt x="495" y="431"/>
                  <a:pt x="497" y="431"/>
                </a:cubicBezTo>
                <a:cubicBezTo>
                  <a:pt x="500" y="420"/>
                  <a:pt x="507" y="413"/>
                  <a:pt x="510" y="401"/>
                </a:cubicBezTo>
                <a:cubicBezTo>
                  <a:pt x="516" y="400"/>
                  <a:pt x="516" y="391"/>
                  <a:pt x="520" y="386"/>
                </a:cubicBezTo>
                <a:cubicBezTo>
                  <a:pt x="523" y="380"/>
                  <a:pt x="522" y="371"/>
                  <a:pt x="529" y="367"/>
                </a:cubicBezTo>
                <a:close/>
                <a:moveTo>
                  <a:pt x="34" y="212"/>
                </a:moveTo>
                <a:cubicBezTo>
                  <a:pt x="36" y="218"/>
                  <a:pt x="29" y="219"/>
                  <a:pt x="30" y="224"/>
                </a:cubicBezTo>
                <a:cubicBezTo>
                  <a:pt x="29" y="222"/>
                  <a:pt x="28" y="219"/>
                  <a:pt x="32" y="217"/>
                </a:cubicBezTo>
                <a:cubicBezTo>
                  <a:pt x="31" y="209"/>
                  <a:pt x="37" y="203"/>
                  <a:pt x="38" y="196"/>
                </a:cubicBezTo>
                <a:cubicBezTo>
                  <a:pt x="43" y="187"/>
                  <a:pt x="46" y="177"/>
                  <a:pt x="52" y="168"/>
                </a:cubicBezTo>
                <a:cubicBezTo>
                  <a:pt x="48" y="183"/>
                  <a:pt x="39" y="198"/>
                  <a:pt x="34" y="212"/>
                </a:cubicBezTo>
                <a:close/>
                <a:moveTo>
                  <a:pt x="109" y="480"/>
                </a:moveTo>
                <a:cubicBezTo>
                  <a:pt x="109" y="478"/>
                  <a:pt x="109" y="478"/>
                  <a:pt x="109" y="478"/>
                </a:cubicBezTo>
                <a:cubicBezTo>
                  <a:pt x="110" y="483"/>
                  <a:pt x="116" y="479"/>
                  <a:pt x="116" y="484"/>
                </a:cubicBezTo>
                <a:cubicBezTo>
                  <a:pt x="113" y="486"/>
                  <a:pt x="111" y="481"/>
                  <a:pt x="109" y="480"/>
                </a:cubicBezTo>
                <a:close/>
                <a:moveTo>
                  <a:pt x="143" y="132"/>
                </a:moveTo>
                <a:cubicBezTo>
                  <a:pt x="133" y="138"/>
                  <a:pt x="133" y="138"/>
                  <a:pt x="133" y="138"/>
                </a:cubicBezTo>
                <a:cubicBezTo>
                  <a:pt x="132" y="128"/>
                  <a:pt x="141" y="134"/>
                  <a:pt x="141" y="127"/>
                </a:cubicBezTo>
                <a:cubicBezTo>
                  <a:pt x="139" y="127"/>
                  <a:pt x="139" y="127"/>
                  <a:pt x="139" y="127"/>
                </a:cubicBezTo>
                <a:cubicBezTo>
                  <a:pt x="150" y="120"/>
                  <a:pt x="160" y="112"/>
                  <a:pt x="172" y="110"/>
                </a:cubicBezTo>
                <a:cubicBezTo>
                  <a:pt x="163" y="117"/>
                  <a:pt x="150" y="125"/>
                  <a:pt x="143" y="132"/>
                </a:cubicBezTo>
                <a:close/>
                <a:moveTo>
                  <a:pt x="442" y="424"/>
                </a:moveTo>
                <a:cubicBezTo>
                  <a:pt x="442" y="432"/>
                  <a:pt x="434" y="433"/>
                  <a:pt x="434" y="438"/>
                </a:cubicBezTo>
                <a:cubicBezTo>
                  <a:pt x="430" y="442"/>
                  <a:pt x="428" y="446"/>
                  <a:pt x="424" y="448"/>
                </a:cubicBezTo>
                <a:cubicBezTo>
                  <a:pt x="422" y="447"/>
                  <a:pt x="422" y="447"/>
                  <a:pt x="422" y="447"/>
                </a:cubicBezTo>
                <a:cubicBezTo>
                  <a:pt x="417" y="451"/>
                  <a:pt x="417" y="451"/>
                  <a:pt x="417" y="451"/>
                </a:cubicBezTo>
                <a:cubicBezTo>
                  <a:pt x="421" y="444"/>
                  <a:pt x="412" y="443"/>
                  <a:pt x="415" y="436"/>
                </a:cubicBezTo>
                <a:cubicBezTo>
                  <a:pt x="421" y="433"/>
                  <a:pt x="427" y="431"/>
                  <a:pt x="430" y="424"/>
                </a:cubicBezTo>
                <a:cubicBezTo>
                  <a:pt x="437" y="424"/>
                  <a:pt x="436" y="417"/>
                  <a:pt x="442" y="417"/>
                </a:cubicBezTo>
                <a:cubicBezTo>
                  <a:pt x="445" y="414"/>
                  <a:pt x="445" y="414"/>
                  <a:pt x="445" y="414"/>
                </a:cubicBezTo>
                <a:cubicBezTo>
                  <a:pt x="441" y="412"/>
                  <a:pt x="441" y="412"/>
                  <a:pt x="441" y="412"/>
                </a:cubicBezTo>
                <a:cubicBezTo>
                  <a:pt x="445" y="412"/>
                  <a:pt x="444" y="404"/>
                  <a:pt x="448" y="409"/>
                </a:cubicBezTo>
                <a:cubicBezTo>
                  <a:pt x="451" y="404"/>
                  <a:pt x="451" y="404"/>
                  <a:pt x="451" y="404"/>
                </a:cubicBezTo>
                <a:cubicBezTo>
                  <a:pt x="453" y="407"/>
                  <a:pt x="453" y="407"/>
                  <a:pt x="453" y="407"/>
                </a:cubicBezTo>
                <a:cubicBezTo>
                  <a:pt x="454" y="406"/>
                  <a:pt x="454" y="406"/>
                  <a:pt x="454" y="406"/>
                </a:cubicBezTo>
                <a:cubicBezTo>
                  <a:pt x="450" y="411"/>
                  <a:pt x="448" y="420"/>
                  <a:pt x="442" y="42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华文行楷" panose="02010800040101010101" pitchFamily="2" charset="-122"/>
              <a:ea typeface="华文行楷" panose="02010800040101010101" pitchFamily="2" charset="-122"/>
            </a:endParaRPr>
          </a:p>
        </p:txBody>
      </p:sp>
      <p:sp>
        <p:nvSpPr>
          <p:cNvPr id="9" name="11"/>
          <p:cNvSpPr/>
          <p:nvPr/>
        </p:nvSpPr>
        <p:spPr>
          <a:xfrm>
            <a:off x="368470" y="252378"/>
            <a:ext cx="678180" cy="645160"/>
          </a:xfrm>
          <a:prstGeom prst="rect">
            <a:avLst/>
          </a:prstGeom>
          <a:noFill/>
        </p:spPr>
        <p:txBody>
          <a:bodyPr wrap="none">
            <a:spAutoFit/>
          </a:bodyPr>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dirty="0">
                <a:ln>
                  <a:noFill/>
                </a:ln>
                <a:solidFill>
                  <a:prstClr val="white"/>
                </a:solidFill>
                <a:effectLst/>
                <a:uLnTx/>
                <a:uFillTx/>
                <a:latin typeface="华文行楷" panose="02010800040101010101" pitchFamily="2" charset="-122"/>
                <a:ea typeface="华文行楷" panose="02010800040101010101" pitchFamily="2" charset="-122"/>
              </a:rPr>
              <a:t>三</a:t>
            </a:r>
            <a:endParaRPr kumimoji="0" lang="zh-CN" altLang="en-US" sz="3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endParaRPr>
          </a:p>
        </p:txBody>
      </p:sp>
      <p:graphicFrame>
        <p:nvGraphicFramePr>
          <p:cNvPr id="3" name="表格 2"/>
          <p:cNvGraphicFramePr/>
          <p:nvPr>
            <p:custDataLst>
              <p:tags r:id="rId1"/>
            </p:custDataLst>
          </p:nvPr>
        </p:nvGraphicFramePr>
        <p:xfrm>
          <a:off x="454660" y="1119505"/>
          <a:ext cx="11303635" cy="4580890"/>
        </p:xfrm>
        <a:graphic>
          <a:graphicData uri="http://schemas.openxmlformats.org/drawingml/2006/table">
            <a:tbl>
              <a:tblPr/>
              <a:tblGrid>
                <a:gridCol w="969645"/>
                <a:gridCol w="2420620"/>
                <a:gridCol w="1194435"/>
                <a:gridCol w="2309495"/>
                <a:gridCol w="2423795"/>
                <a:gridCol w="1985645"/>
              </a:tblGrid>
              <a:tr h="305435">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年份</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试卷</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主题语境</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主题内容</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主题意义</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语篇类型</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10870">
                <a:tc>
                  <a:txBody>
                    <a:bodyPr/>
                    <a:p>
                      <a:pPr marL="0" indent="0" algn="just">
                        <a:spcBef>
                          <a:spcPct val="0"/>
                        </a:spcBef>
                        <a:spcAft>
                          <a:spcPct val="0"/>
                        </a:spcAft>
                      </a:pPr>
                      <a:r>
                        <a:rPr lang="en-US" altLang="zh-CN" sz="2000" b="1">
                          <a:latin typeface="宋体" panose="02010600030101010101" pitchFamily="2" charset="-122"/>
                          <a:ea typeface="宋体" panose="02010600030101010101" pitchFamily="2" charset="-122"/>
                          <a:cs typeface="宋体" panose="02010600030101010101" pitchFamily="2" charset="-122"/>
                        </a:rPr>
                        <a:t>2024</a:t>
                      </a:r>
                      <a:r>
                        <a:rPr lang="zh-CN" sz="2000" b="1">
                          <a:latin typeface="宋体" panose="02010600030101010101" pitchFamily="2" charset="-122"/>
                          <a:ea typeface="宋体" panose="02010600030101010101" pitchFamily="2" charset="-122"/>
                          <a:cs typeface="宋体" panose="02010600030101010101" pitchFamily="2" charset="-122"/>
                        </a:rPr>
                        <a:t>年</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cs typeface="宋体" panose="02010600030101010101" pitchFamily="2" charset="-122"/>
                        </a:rPr>
                        <a:t>全国甲卷</a:t>
                      </a:r>
                      <a:r>
                        <a:rPr lang="en-US" altLang="zh-CN" sz="2000" b="1">
                          <a:latin typeface="宋体" panose="02010600030101010101" pitchFamily="2" charset="-122"/>
                          <a:ea typeface="宋体" panose="02010600030101010101" pitchFamily="2" charset="-122"/>
                          <a:cs typeface="宋体" panose="02010600030101010101" pitchFamily="2" charset="-122"/>
                        </a:rPr>
                        <a:t>C</a:t>
                      </a:r>
                      <a:r>
                        <a:rPr lang="zh-CN" sz="2000" b="1">
                          <a:latin typeface="宋体" panose="02010600030101010101" pitchFamily="2" charset="-122"/>
                          <a:ea typeface="宋体" panose="02010600030101010101" pitchFamily="2" charset="-122"/>
                          <a:cs typeface="宋体" panose="02010600030101010101" pitchFamily="2" charset="-122"/>
                        </a:rPr>
                        <a:t>篇</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人与社会</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俄罗斯政府开展医疗援助</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培养学生的理想信念和社会责任感</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说明类新闻报道</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10870">
                <a:tc>
                  <a:txBody>
                    <a:bodyPr/>
                    <a:p>
                      <a:pPr marL="0" indent="0" algn="just">
                        <a:spcBef>
                          <a:spcPct val="0"/>
                        </a:spcBef>
                        <a:spcAft>
                          <a:spcPct val="0"/>
                        </a:spcAft>
                      </a:pPr>
                      <a:r>
                        <a:rPr lang="en-US" altLang="zh-CN" sz="2000" b="1">
                          <a:latin typeface="宋体" panose="02010600030101010101" pitchFamily="2" charset="-122"/>
                          <a:ea typeface="宋体" panose="02010600030101010101" pitchFamily="2" charset="-122"/>
                          <a:cs typeface="宋体" panose="02010600030101010101" pitchFamily="2" charset="-122"/>
                        </a:rPr>
                        <a:t>2023</a:t>
                      </a:r>
                      <a:r>
                        <a:rPr lang="zh-CN" sz="2000" b="1">
                          <a:latin typeface="宋体" panose="02010600030101010101" pitchFamily="2" charset="-122"/>
                          <a:ea typeface="宋体" panose="02010600030101010101" pitchFamily="2" charset="-122"/>
                          <a:cs typeface="宋体" panose="02010600030101010101" pitchFamily="2" charset="-122"/>
                        </a:rPr>
                        <a:t>年</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cs typeface="宋体" panose="02010600030101010101" pitchFamily="2" charset="-122"/>
                        </a:rPr>
                        <a:t>全国新高考</a:t>
                      </a:r>
                      <a:r>
                        <a:rPr lang="en-US" altLang="zh-CN" sz="2000" b="1">
                          <a:latin typeface="宋体" panose="02010600030101010101" pitchFamily="2" charset="-122"/>
                          <a:ea typeface="宋体" panose="02010600030101010101" pitchFamily="2" charset="-122"/>
                          <a:cs typeface="宋体" panose="02010600030101010101" pitchFamily="2" charset="-122"/>
                        </a:rPr>
                        <a:t>II</a:t>
                      </a:r>
                      <a:r>
                        <a:rPr lang="zh-CN" sz="2000" b="1">
                          <a:latin typeface="宋体" panose="02010600030101010101" pitchFamily="2" charset="-122"/>
                          <a:ea typeface="宋体" panose="02010600030101010101" pitchFamily="2" charset="-122"/>
                          <a:cs typeface="宋体" panose="02010600030101010101" pitchFamily="2" charset="-122"/>
                        </a:rPr>
                        <a:t>卷</a:t>
                      </a:r>
                      <a:r>
                        <a:rPr lang="en-US" altLang="zh-CN" sz="2000" b="1">
                          <a:latin typeface="宋体" panose="02010600030101010101" pitchFamily="2" charset="-122"/>
                          <a:ea typeface="宋体" panose="02010600030101010101" pitchFamily="2" charset="-122"/>
                          <a:cs typeface="宋体" panose="02010600030101010101" pitchFamily="2" charset="-122"/>
                        </a:rPr>
                        <a:t>B</a:t>
                      </a:r>
                      <a:r>
                        <a:rPr lang="zh-CN" sz="2000" b="1">
                          <a:latin typeface="宋体" panose="02010600030101010101" pitchFamily="2" charset="-122"/>
                          <a:ea typeface="宋体" panose="02010600030101010101" pitchFamily="2" charset="-122"/>
                          <a:cs typeface="宋体" panose="02010600030101010101" pitchFamily="2" charset="-122"/>
                        </a:rPr>
                        <a:t>篇</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人与自我</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校园菜园项目</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增强学生劳动意识和劳动观念</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记叙类新闻报道</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10870">
                <a:tc>
                  <a:txBody>
                    <a:bodyPr/>
                    <a:p>
                      <a:pPr marL="0" indent="0" algn="just">
                        <a:spcBef>
                          <a:spcPct val="0"/>
                        </a:spcBef>
                        <a:spcAft>
                          <a:spcPct val="0"/>
                        </a:spcAft>
                      </a:pPr>
                      <a:r>
                        <a:rPr lang="en-US" altLang="zh-CN" sz="2000" b="1">
                          <a:latin typeface="宋体" panose="02010600030101010101" pitchFamily="2" charset="-122"/>
                          <a:ea typeface="宋体" panose="02010600030101010101" pitchFamily="2" charset="-122"/>
                          <a:cs typeface="宋体" panose="02010600030101010101" pitchFamily="2" charset="-122"/>
                        </a:rPr>
                        <a:t>2022</a:t>
                      </a:r>
                      <a:r>
                        <a:rPr lang="zh-CN" sz="2000" b="1">
                          <a:latin typeface="宋体" panose="02010600030101010101" pitchFamily="2" charset="-122"/>
                          <a:ea typeface="宋体" panose="02010600030101010101" pitchFamily="2" charset="-122"/>
                          <a:cs typeface="宋体" panose="02010600030101010101" pitchFamily="2" charset="-122"/>
                        </a:rPr>
                        <a:t>年</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cs typeface="宋体" panose="02010600030101010101" pitchFamily="2" charset="-122"/>
                        </a:rPr>
                        <a:t>全国新高考</a:t>
                      </a:r>
                      <a:r>
                        <a:rPr lang="en-US" altLang="zh-CN" sz="2000" b="1">
                          <a:latin typeface="宋体" panose="02010600030101010101" pitchFamily="2" charset="-122"/>
                          <a:ea typeface="宋体" panose="02010600030101010101" pitchFamily="2" charset="-122"/>
                          <a:cs typeface="宋体" panose="02010600030101010101" pitchFamily="2" charset="-122"/>
                        </a:rPr>
                        <a:t>I</a:t>
                      </a:r>
                      <a:r>
                        <a:rPr lang="zh-CN" sz="2000" b="1">
                          <a:latin typeface="宋体" panose="02010600030101010101" pitchFamily="2" charset="-122"/>
                          <a:ea typeface="宋体" panose="02010600030101010101" pitchFamily="2" charset="-122"/>
                          <a:cs typeface="宋体" panose="02010600030101010101" pitchFamily="2" charset="-122"/>
                        </a:rPr>
                        <a:t>卷</a:t>
                      </a:r>
                      <a:r>
                        <a:rPr lang="en-US" altLang="zh-CN" sz="2000" b="1">
                          <a:latin typeface="宋体" panose="02010600030101010101" pitchFamily="2" charset="-122"/>
                          <a:ea typeface="宋体" panose="02010600030101010101" pitchFamily="2" charset="-122"/>
                          <a:cs typeface="宋体" panose="02010600030101010101" pitchFamily="2" charset="-122"/>
                        </a:rPr>
                        <a:t>C</a:t>
                      </a:r>
                      <a:r>
                        <a:rPr lang="zh-CN" sz="2000" b="1">
                          <a:latin typeface="宋体" panose="02010600030101010101" pitchFamily="2" charset="-122"/>
                          <a:ea typeface="宋体" panose="02010600030101010101" pitchFamily="2" charset="-122"/>
                          <a:cs typeface="宋体" panose="02010600030101010101" pitchFamily="2" charset="-122"/>
                        </a:rPr>
                        <a:t>篇</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人与社会</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养老院老人养鸡</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引导学生关爱老年人，热心公益事业</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记叙类新闻报道</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10235">
                <a:tc>
                  <a:txBody>
                    <a:bodyPr/>
                    <a:p>
                      <a:pPr marL="0" indent="0" algn="just">
                        <a:spcBef>
                          <a:spcPct val="0"/>
                        </a:spcBef>
                        <a:spcAft>
                          <a:spcPct val="0"/>
                        </a:spcAft>
                      </a:pPr>
                      <a:r>
                        <a:rPr lang="en-US" altLang="zh-CN" sz="2000" b="1">
                          <a:latin typeface="宋体" panose="02010600030101010101" pitchFamily="2" charset="-122"/>
                          <a:ea typeface="宋体" panose="02010600030101010101" pitchFamily="2" charset="-122"/>
                          <a:cs typeface="宋体" panose="02010600030101010101" pitchFamily="2" charset="-122"/>
                        </a:rPr>
                        <a:t>2021</a:t>
                      </a:r>
                      <a:r>
                        <a:rPr lang="zh-CN" sz="2000" b="1">
                          <a:latin typeface="宋体" panose="02010600030101010101" pitchFamily="2" charset="-122"/>
                          <a:ea typeface="宋体" panose="02010600030101010101" pitchFamily="2" charset="-122"/>
                          <a:cs typeface="宋体" panose="02010600030101010101" pitchFamily="2" charset="-122"/>
                        </a:rPr>
                        <a:t>年</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cs typeface="宋体" panose="02010600030101010101" pitchFamily="2" charset="-122"/>
                        </a:rPr>
                        <a:t>全国甲卷</a:t>
                      </a:r>
                      <a:r>
                        <a:rPr lang="en-US" altLang="zh-CN" sz="2000" b="1">
                          <a:latin typeface="宋体" panose="02010600030101010101" pitchFamily="2" charset="-122"/>
                          <a:ea typeface="宋体" panose="02010600030101010101" pitchFamily="2" charset="-122"/>
                          <a:cs typeface="宋体" panose="02010600030101010101" pitchFamily="2" charset="-122"/>
                        </a:rPr>
                        <a:t>B</a:t>
                      </a:r>
                      <a:r>
                        <a:rPr lang="zh-CN" sz="2000" b="1">
                          <a:latin typeface="宋体" panose="02010600030101010101" pitchFamily="2" charset="-122"/>
                          <a:ea typeface="宋体" panose="02010600030101010101" pitchFamily="2" charset="-122"/>
                          <a:cs typeface="宋体" panose="02010600030101010101" pitchFamily="2" charset="-122"/>
                        </a:rPr>
                        <a:t>篇</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人与自然</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保护黑犀牛所实施的繁殖计划</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保护野生动物，人与自然和谐相处</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说明类新闻报道</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916305">
                <a:tc>
                  <a:txBody>
                    <a:bodyPr/>
                    <a:p>
                      <a:pPr marL="0" indent="0" algn="just">
                        <a:spcBef>
                          <a:spcPct val="0"/>
                        </a:spcBef>
                        <a:spcAft>
                          <a:spcPct val="0"/>
                        </a:spcAft>
                      </a:pPr>
                      <a:r>
                        <a:rPr lang="en-US" altLang="zh-CN" sz="2000" b="1">
                          <a:latin typeface="宋体" panose="02010600030101010101" pitchFamily="2" charset="-122"/>
                          <a:ea typeface="宋体" panose="02010600030101010101" pitchFamily="2" charset="-122"/>
                          <a:cs typeface="宋体" panose="02010600030101010101" pitchFamily="2" charset="-122"/>
                        </a:rPr>
                        <a:t>2021</a:t>
                      </a:r>
                      <a:r>
                        <a:rPr lang="zh-CN" sz="2000" b="1">
                          <a:latin typeface="宋体" panose="02010600030101010101" pitchFamily="2" charset="-122"/>
                          <a:ea typeface="宋体" panose="02010600030101010101" pitchFamily="2" charset="-122"/>
                          <a:cs typeface="宋体" panose="02010600030101010101" pitchFamily="2" charset="-122"/>
                        </a:rPr>
                        <a:t>年</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cs typeface="宋体" panose="02010600030101010101" pitchFamily="2" charset="-122"/>
                        </a:rPr>
                        <a:t>全国新高考</a:t>
                      </a:r>
                      <a:r>
                        <a:rPr lang="en-US" altLang="zh-CN" sz="2000" b="1">
                          <a:latin typeface="宋体" panose="02010600030101010101" pitchFamily="2" charset="-122"/>
                          <a:ea typeface="宋体" panose="02010600030101010101" pitchFamily="2" charset="-122"/>
                          <a:cs typeface="宋体" panose="02010600030101010101" pitchFamily="2" charset="-122"/>
                        </a:rPr>
                        <a:t>II</a:t>
                      </a:r>
                      <a:r>
                        <a:rPr lang="zh-CN" sz="2000" b="1">
                          <a:latin typeface="宋体" panose="02010600030101010101" pitchFamily="2" charset="-122"/>
                          <a:ea typeface="宋体" panose="02010600030101010101" pitchFamily="2" charset="-122"/>
                          <a:cs typeface="宋体" panose="02010600030101010101" pitchFamily="2" charset="-122"/>
                        </a:rPr>
                        <a:t>卷</a:t>
                      </a:r>
                      <a:r>
                        <a:rPr lang="en-US" altLang="zh-CN" sz="2000" b="1">
                          <a:latin typeface="宋体" panose="02010600030101010101" pitchFamily="2" charset="-122"/>
                          <a:ea typeface="宋体" panose="02010600030101010101" pitchFamily="2" charset="-122"/>
                          <a:cs typeface="宋体" panose="02010600030101010101" pitchFamily="2" charset="-122"/>
                        </a:rPr>
                        <a:t>C</a:t>
                      </a:r>
                      <a:r>
                        <a:rPr lang="zh-CN" sz="2000" b="1">
                          <a:latin typeface="宋体" panose="02010600030101010101" pitchFamily="2" charset="-122"/>
                          <a:ea typeface="宋体" panose="02010600030101010101" pitchFamily="2" charset="-122"/>
                          <a:cs typeface="宋体" panose="02010600030101010101" pitchFamily="2" charset="-122"/>
                        </a:rPr>
                        <a:t>篇</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人与社会</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一位英国女教师让艺术家走进课堂，引发课堂变革</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重视艺术教育，提高中和文化素养</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议论类新闻报道</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916305">
                <a:tc>
                  <a:txBody>
                    <a:bodyPr/>
                    <a:p>
                      <a:pPr marL="0" indent="0" algn="just">
                        <a:spcBef>
                          <a:spcPct val="0"/>
                        </a:spcBef>
                        <a:spcAft>
                          <a:spcPct val="0"/>
                        </a:spcAft>
                      </a:pPr>
                      <a:r>
                        <a:rPr lang="en-US" altLang="zh-CN" sz="2000" b="1">
                          <a:latin typeface="宋体" panose="02010600030101010101" pitchFamily="2" charset="-122"/>
                          <a:ea typeface="宋体" panose="02010600030101010101" pitchFamily="2" charset="-122"/>
                          <a:cs typeface="宋体" panose="02010600030101010101" pitchFamily="2" charset="-122"/>
                        </a:rPr>
                        <a:t>2021</a:t>
                      </a:r>
                      <a:r>
                        <a:rPr lang="zh-CN" sz="2000" b="1">
                          <a:latin typeface="宋体" panose="02010600030101010101" pitchFamily="2" charset="-122"/>
                          <a:ea typeface="宋体" panose="02010600030101010101" pitchFamily="2" charset="-122"/>
                          <a:cs typeface="宋体" panose="02010600030101010101" pitchFamily="2" charset="-122"/>
                        </a:rPr>
                        <a:t>年</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cs typeface="宋体" panose="02010600030101010101" pitchFamily="2" charset="-122"/>
                        </a:rPr>
                        <a:t>全国乙卷</a:t>
                      </a:r>
                      <a:r>
                        <a:rPr lang="en-US" altLang="zh-CN" sz="2000" b="1">
                          <a:latin typeface="宋体" panose="02010600030101010101" pitchFamily="2" charset="-122"/>
                          <a:ea typeface="宋体" panose="02010600030101010101" pitchFamily="2" charset="-122"/>
                          <a:cs typeface="宋体" panose="02010600030101010101" pitchFamily="2" charset="-122"/>
                        </a:rPr>
                        <a:t>C</a:t>
                      </a:r>
                      <a:r>
                        <a:rPr lang="zh-CN" sz="2000" b="1">
                          <a:latin typeface="宋体" panose="02010600030101010101" pitchFamily="2" charset="-122"/>
                          <a:ea typeface="宋体" panose="02010600030101010101" pitchFamily="2" charset="-122"/>
                          <a:cs typeface="宋体" panose="02010600030101010101" pitchFamily="2" charset="-122"/>
                        </a:rPr>
                        <a:t>篇</a:t>
                      </a:r>
                      <a:endParaRPr lang="zh-CN"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人与自然</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艺术家将塑料做成引人深思的雕塑</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保护生态环境，关注并参与人类命运共同体的构建</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b="1">
                          <a:latin typeface="宋体" panose="02010600030101010101" pitchFamily="2" charset="-122"/>
                          <a:ea typeface="宋体" panose="02010600030101010101" pitchFamily="2" charset="-122"/>
                        </a:rPr>
                        <a:t>说明类新闻报道</a:t>
                      </a:r>
                      <a:endParaRPr lang="zh-CN" sz="2000" b="1">
                        <a:latin typeface="宋体" panose="02010600030101010101" pitchFamily="2" charset="-122"/>
                        <a:ea typeface="宋体" panose="02010600030101010101" pitchFamily="2"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p:transition/>
</p:sld>
</file>

<file path=ppt/tags/tag1.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0.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1.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2.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3.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4.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5.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6.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7.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8.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19.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0.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1.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2.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3.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4.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5.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6.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7.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8.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29.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0.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1.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2.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3.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4.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5.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6.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7.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87765_4*l_h_i*1_1_1"/>
  <p:tag name="KSO_WM_TEMPLATE_CATEGORY" val="diagram"/>
  <p:tag name="KSO_WM_TEMPLATE_INDEX" val="2018776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87765_4*l_h_i*1_2_1"/>
  <p:tag name="KSO_WM_TEMPLATE_CATEGORY" val="diagram"/>
  <p:tag name="KSO_WM_TEMPLATE_INDEX" val="20187765"/>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87765_4*l_h_i*1_3_1"/>
  <p:tag name="KSO_WM_TEMPLATE_CATEGORY" val="diagram"/>
  <p:tag name="KSO_WM_TEMPLATE_INDEX" val="20187765"/>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87765_4*l_h_i*1_4_1"/>
  <p:tag name="KSO_WM_TEMPLATE_CATEGORY" val="diagram"/>
  <p:tag name="KSO_WM_TEMPLATE_INDEX" val="20187765"/>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42.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65_4*l_h_a*1_1_1"/>
  <p:tag name="KSO_WM_TEMPLATE_CATEGORY" val="diagram"/>
  <p:tag name="KSO_WM_TEMPLATE_INDEX" val="20187765"/>
  <p:tag name="KSO_WM_UNIT_LAYERLEVEL" val="1_1_1"/>
  <p:tag name="KSO_WM_TAG_VERSION" val="1.0"/>
  <p:tag name="KSO_WM_BEAUTIFY_FLAG" val="#wm#"/>
  <p:tag name="KSO_WM_UNIT_TEXT_FILL_FORE_SCHEMECOLOR_INDEX" val="5"/>
  <p:tag name="KSO_WM_UNIT_TEXT_FILL_TYPE" val="1"/>
</p:tagLst>
</file>

<file path=ppt/tags/tag43.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65_4*l_h_a*1_2_1"/>
  <p:tag name="KSO_WM_TEMPLATE_CATEGORY" val="diagram"/>
  <p:tag name="KSO_WM_TEMPLATE_INDEX" val="20187765"/>
  <p:tag name="KSO_WM_UNIT_LAYERLEVEL" val="1_1_1"/>
  <p:tag name="KSO_WM_TAG_VERSION" val="1.0"/>
  <p:tag name="KSO_WM_BEAUTIFY_FLAG" val="#wm#"/>
  <p:tag name="KSO_WM_UNIT_TEXT_FILL_FORE_SCHEMECOLOR_INDEX" val="6"/>
  <p:tag name="KSO_WM_UNIT_TEXT_FILL_TYPE" val="1"/>
</p:tagLst>
</file>

<file path=ppt/tags/tag4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65_4*l_h_a*1_3_1"/>
  <p:tag name="KSO_WM_TEMPLATE_CATEGORY" val="diagram"/>
  <p:tag name="KSO_WM_TEMPLATE_INDEX" val="20187765"/>
  <p:tag name="KSO_WM_UNIT_LAYERLEVEL" val="1_1_1"/>
  <p:tag name="KSO_WM_TAG_VERSION" val="1.0"/>
  <p:tag name="KSO_WM_BEAUTIFY_FLAG" val="#wm#"/>
  <p:tag name="KSO_WM_UNIT_TEXT_FILL_FORE_SCHEMECOLOR_INDEX" val="7"/>
  <p:tag name="KSO_WM_UNIT_TEXT_FILL_TYPE" val="1"/>
</p:tagLst>
</file>

<file path=ppt/tags/tag45.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7765_4*l_h_a*1_4_1"/>
  <p:tag name="KSO_WM_TEMPLATE_CATEGORY" val="diagram"/>
  <p:tag name="KSO_WM_TEMPLATE_INDEX" val="20187765"/>
  <p:tag name="KSO_WM_UNIT_LAYERLEVEL" val="1_1_1"/>
  <p:tag name="KSO_WM_TAG_VERSION" val="1.0"/>
  <p:tag name="KSO_WM_BEAUTIFY_FLAG" val="#wm#"/>
  <p:tag name="KSO_WM_UNIT_TEXT_FILL_FORE_SCHEMECOLOR_INDEX" val="8"/>
  <p:tag name="KSO_WM_UNIT_TEXT_FILL_TYPE" val="1"/>
</p:tagLst>
</file>

<file path=ppt/tags/tag46.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65_4*l_h_a*1_1_1"/>
  <p:tag name="KSO_WM_TEMPLATE_CATEGORY" val="diagram"/>
  <p:tag name="KSO_WM_TEMPLATE_INDEX" val="20187765"/>
  <p:tag name="KSO_WM_UNIT_LAYERLEVEL" val="1_1_1"/>
  <p:tag name="KSO_WM_TAG_VERSION" val="1.0"/>
  <p:tag name="KSO_WM_BEAUTIFY_FLAG" val="#wm#"/>
  <p:tag name="KSO_WM_UNIT_TEXT_FILL_FORE_SCHEMECOLOR_INDEX" val="5"/>
  <p:tag name="KSO_WM_UNIT_TEXT_FILL_TYPE" val="1"/>
</p:tagLst>
</file>

<file path=ppt/tags/tag47.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65_4*l_h_a*1_2_1"/>
  <p:tag name="KSO_WM_TEMPLATE_CATEGORY" val="diagram"/>
  <p:tag name="KSO_WM_TEMPLATE_INDEX" val="20187765"/>
  <p:tag name="KSO_WM_UNIT_LAYERLEVEL" val="1_1_1"/>
  <p:tag name="KSO_WM_TAG_VERSION" val="1.0"/>
  <p:tag name="KSO_WM_BEAUTIFY_FLAG" val="#wm#"/>
  <p:tag name="KSO_WM_UNIT_TEXT_FILL_FORE_SCHEMECOLOR_INDEX" val="6"/>
  <p:tag name="KSO_WM_UNIT_TEXT_FILL_TYPE" val="1"/>
</p:tagLst>
</file>

<file path=ppt/tags/tag48.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65_4*l_h_a*1_3_1"/>
  <p:tag name="KSO_WM_TEMPLATE_CATEGORY" val="diagram"/>
  <p:tag name="KSO_WM_TEMPLATE_INDEX" val="20187765"/>
  <p:tag name="KSO_WM_UNIT_LAYERLEVEL" val="1_1_1"/>
  <p:tag name="KSO_WM_TAG_VERSION" val="1.0"/>
  <p:tag name="KSO_WM_BEAUTIFY_FLAG" val="#wm#"/>
  <p:tag name="KSO_WM_UNIT_TEXT_FILL_FORE_SCHEMECOLOR_INDEX" val="7"/>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87765_4*l_h_i*1_1_1"/>
  <p:tag name="KSO_WM_TEMPLATE_CATEGORY" val="diagram"/>
  <p:tag name="KSO_WM_TEMPLATE_INDEX" val="2018776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87765_4*l_h_i*1_2_1"/>
  <p:tag name="KSO_WM_TEMPLATE_CATEGORY" val="diagram"/>
  <p:tag name="KSO_WM_TEMPLATE_INDEX" val="20187765"/>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87765_4*l_h_i*1_3_1"/>
  <p:tag name="KSO_WM_TEMPLATE_CATEGORY" val="diagram"/>
  <p:tag name="KSO_WM_TEMPLATE_INDEX" val="20187765"/>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87765_4*l_h_i*1_4_1"/>
  <p:tag name="KSO_WM_TEMPLATE_CATEGORY" val="diagram"/>
  <p:tag name="KSO_WM_TEMPLATE_INDEX" val="20187765"/>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53.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65_4*l_h_a*1_1_1"/>
  <p:tag name="KSO_WM_TEMPLATE_CATEGORY" val="diagram"/>
  <p:tag name="KSO_WM_TEMPLATE_INDEX" val="20187765"/>
  <p:tag name="KSO_WM_UNIT_LAYERLEVEL" val="1_1_1"/>
  <p:tag name="KSO_WM_TAG_VERSION" val="1.0"/>
  <p:tag name="KSO_WM_BEAUTIFY_FLAG" val="#wm#"/>
  <p:tag name="KSO_WM_UNIT_TEXT_FILL_FORE_SCHEMECOLOR_INDEX" val="5"/>
  <p:tag name="KSO_WM_UNIT_TEXT_FILL_TYPE" val="1"/>
</p:tagLst>
</file>

<file path=ppt/tags/tag5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65_4*l_h_a*1_2_1"/>
  <p:tag name="KSO_WM_TEMPLATE_CATEGORY" val="diagram"/>
  <p:tag name="KSO_WM_TEMPLATE_INDEX" val="20187765"/>
  <p:tag name="KSO_WM_UNIT_LAYERLEVEL" val="1_1_1"/>
  <p:tag name="KSO_WM_TAG_VERSION" val="1.0"/>
  <p:tag name="KSO_WM_BEAUTIFY_FLAG" val="#wm#"/>
  <p:tag name="KSO_WM_UNIT_TEXT_FILL_FORE_SCHEMECOLOR_INDEX" val="6"/>
  <p:tag name="KSO_WM_UNIT_TEXT_FILL_TYPE" val="1"/>
</p:tagLst>
</file>

<file path=ppt/tags/tag55.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65_4*l_h_a*1_3_1"/>
  <p:tag name="KSO_WM_TEMPLATE_CATEGORY" val="diagram"/>
  <p:tag name="KSO_WM_TEMPLATE_INDEX" val="20187765"/>
  <p:tag name="KSO_WM_UNIT_LAYERLEVEL" val="1_1_1"/>
  <p:tag name="KSO_WM_TAG_VERSION" val="1.0"/>
  <p:tag name="KSO_WM_BEAUTIFY_FLAG" val="#wm#"/>
  <p:tag name="KSO_WM_UNIT_TEXT_FILL_FORE_SCHEMECOLOR_INDEX" val="7"/>
  <p:tag name="KSO_WM_UNIT_TEXT_FILL_TYPE" val="1"/>
</p:tagLst>
</file>

<file path=ppt/tags/tag56.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7765_4*l_h_a*1_4_1"/>
  <p:tag name="KSO_WM_TEMPLATE_CATEGORY" val="diagram"/>
  <p:tag name="KSO_WM_TEMPLATE_INDEX" val="20187765"/>
  <p:tag name="KSO_WM_UNIT_LAYERLEVEL" val="1_1_1"/>
  <p:tag name="KSO_WM_TAG_VERSION" val="1.0"/>
  <p:tag name="KSO_WM_BEAUTIFY_FLAG" val="#wm#"/>
  <p:tag name="KSO_WM_UNIT_TEXT_FILL_FORE_SCHEMECOLOR_INDEX" val="8"/>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87765_4*l_h_i*1_1_1"/>
  <p:tag name="KSO_WM_TEMPLATE_CATEGORY" val="diagram"/>
  <p:tag name="KSO_WM_TEMPLATE_INDEX" val="2018776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87765_4*l_h_i*1_2_1"/>
  <p:tag name="KSO_WM_TEMPLATE_CATEGORY" val="diagram"/>
  <p:tag name="KSO_WM_TEMPLATE_INDEX" val="20187765"/>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187765_4*l_h_i*1_3_1"/>
  <p:tag name="KSO_WM_TEMPLATE_CATEGORY" val="diagram"/>
  <p:tag name="KSO_WM_TEMPLATE_INDEX" val="20187765"/>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187765_4*l_h_i*1_4_1"/>
  <p:tag name="KSO_WM_TEMPLATE_CATEGORY" val="diagram"/>
  <p:tag name="KSO_WM_TEMPLATE_INDEX" val="20187765"/>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61.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7765_4*l_h_a*1_1_1"/>
  <p:tag name="KSO_WM_TEMPLATE_CATEGORY" val="diagram"/>
  <p:tag name="KSO_WM_TEMPLATE_INDEX" val="20187765"/>
  <p:tag name="KSO_WM_UNIT_LAYERLEVEL" val="1_1_1"/>
  <p:tag name="KSO_WM_TAG_VERSION" val="1.0"/>
  <p:tag name="KSO_WM_BEAUTIFY_FLAG" val="#wm#"/>
  <p:tag name="KSO_WM_UNIT_TEXT_FILL_FORE_SCHEMECOLOR_INDEX" val="5"/>
  <p:tag name="KSO_WM_UNIT_TEXT_FILL_TYPE" val="1"/>
</p:tagLst>
</file>

<file path=ppt/tags/tag62.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7765_4*l_h_a*1_2_1"/>
  <p:tag name="KSO_WM_TEMPLATE_CATEGORY" val="diagram"/>
  <p:tag name="KSO_WM_TEMPLATE_INDEX" val="20187765"/>
  <p:tag name="KSO_WM_UNIT_LAYERLEVEL" val="1_1_1"/>
  <p:tag name="KSO_WM_TAG_VERSION" val="1.0"/>
  <p:tag name="KSO_WM_BEAUTIFY_FLAG" val="#wm#"/>
  <p:tag name="KSO_WM_UNIT_TEXT_FILL_FORE_SCHEMECOLOR_INDEX" val="6"/>
  <p:tag name="KSO_WM_UNIT_TEXT_FILL_TYPE" val="1"/>
</p:tagLst>
</file>

<file path=ppt/tags/tag63.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7765_4*l_h_a*1_3_1"/>
  <p:tag name="KSO_WM_TEMPLATE_CATEGORY" val="diagram"/>
  <p:tag name="KSO_WM_TEMPLATE_INDEX" val="20187765"/>
  <p:tag name="KSO_WM_UNIT_LAYERLEVEL" val="1_1_1"/>
  <p:tag name="KSO_WM_TAG_VERSION" val="1.0"/>
  <p:tag name="KSO_WM_BEAUTIFY_FLAG" val="#wm#"/>
  <p:tag name="KSO_WM_UNIT_TEXT_FILL_FORE_SCHEMECOLOR_INDEX" val="7"/>
  <p:tag name="KSO_WM_UNIT_TEXT_FILL_TYPE" val="1"/>
</p:tagLst>
</file>

<file path=ppt/tags/tag6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7765_4*l_h_a*1_4_1"/>
  <p:tag name="KSO_WM_TEMPLATE_CATEGORY" val="diagram"/>
  <p:tag name="KSO_WM_TEMPLATE_INDEX" val="20187765"/>
  <p:tag name="KSO_WM_UNIT_LAYERLEVEL" val="1_1_1"/>
  <p:tag name="KSO_WM_TAG_VERSION" val="1.0"/>
  <p:tag name="KSO_WM_BEAUTIFY_FLAG" val="#wm#"/>
  <p:tag name="KSO_WM_UNIT_TEXT_FILL_FORE_SCHEMECOLOR_INDEX" val="8"/>
  <p:tag name="KSO_WM_UNIT_TEXT_FILL_TYPE" val="1"/>
</p:tagLst>
</file>

<file path=ppt/tags/tag65.xml><?xml version="1.0" encoding="utf-8"?>
<p:tagLst xmlns:p="http://schemas.openxmlformats.org/presentationml/2006/main">
  <p:tag name="TABLE_ENDDRAG_ORIGIN_RECT" val="890*360"/>
  <p:tag name="TABLE_ENDDRAG_RECT" val="35*88*890*360"/>
</p:tagLst>
</file>

<file path=ppt/tags/tag66.xml><?xml version="1.0" encoding="utf-8"?>
<p:tagLst xmlns:p="http://schemas.openxmlformats.org/presentationml/2006/main">
  <p:tag name="KSO_WM_UNIT_PLACING_PICTURE_USER_VIEWPORT" val="{&quot;height&quot;:6870,&quot;width&quot;:7905}"/>
</p:tagLst>
</file>

<file path=ppt/tags/tag7.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8.xml><?xml version="1.0" encoding="utf-8"?>
<p:tagLst xmlns:p="http://schemas.openxmlformats.org/presentationml/2006/main">
  <p:tag name="KSO_WM_DIAGRAM_VIRTUALLY_FRAME" val="{&quot;height&quot;:291.3197074435256,&quot;left&quot;:576.188124922849,&quot;top&quot;:159.713615603012,&quot;width&quot;:286.96457227502776}"/>
</p:tagLst>
</file>

<file path=ppt/tags/tag9.xml><?xml version="1.0" encoding="utf-8"?>
<p:tagLst xmlns:p="http://schemas.openxmlformats.org/presentationml/2006/main">
  <p:tag name="KSO_WM_DIAGRAM_VIRTUALLY_FRAME" val="{&quot;height&quot;:291.3197074435256,&quot;left&quot;:576.188124922849,&quot;top&quot;:159.713615603012,&quot;width&quot;:286.96457227502776}"/>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0oud1hi">
      <a:majorFont>
        <a:latin typeface="思源黑体"/>
        <a:ea typeface="思源黑体"/>
        <a:cs typeface="Arial"/>
      </a:majorFont>
      <a:minorFont>
        <a:latin typeface="思源黑体"/>
        <a:ea typeface="思源黑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32047</Words>
  <Application>WPS 演示</Application>
  <PresentationFormat>宽屏</PresentationFormat>
  <Paragraphs>661</Paragraphs>
  <Slides>45</Slides>
  <Notes>0</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45</vt:i4>
      </vt:variant>
    </vt:vector>
  </HeadingPairs>
  <TitlesOfParts>
    <vt:vector size="72" baseType="lpstr">
      <vt:lpstr>Arial</vt:lpstr>
      <vt:lpstr>宋体</vt:lpstr>
      <vt:lpstr>Wingdings</vt:lpstr>
      <vt:lpstr>微软雅黑</vt:lpstr>
      <vt:lpstr>Wingdings</vt:lpstr>
      <vt:lpstr>Arial</vt:lpstr>
      <vt:lpstr>Calibri</vt:lpstr>
      <vt:lpstr>庞门正道粗书体</vt:lpstr>
      <vt:lpstr>华文行楷</vt:lpstr>
      <vt:lpstr>Times New Roman</vt:lpstr>
      <vt:lpstr>Times New Roman</vt:lpstr>
      <vt:lpstr>HY견고딕</vt:lpstr>
      <vt:lpstr>Malgun Gothic</vt:lpstr>
      <vt:lpstr>方正大黑体_GBK</vt:lpstr>
      <vt:lpstr>汉仪刚艺体-35W</vt:lpstr>
      <vt:lpstr>Arial Narrow</vt:lpstr>
      <vt:lpstr>【嵐】芊柔体</vt:lpstr>
      <vt:lpstr>思源黑体</vt:lpstr>
      <vt:lpstr>黑体</vt:lpstr>
      <vt:lpstr>Arial Unicode MS</vt:lpstr>
      <vt:lpstr>等线</vt:lpstr>
      <vt:lpstr>Calibri</vt:lpstr>
      <vt:lpstr>HelveticaNeue</vt:lpstr>
      <vt:lpstr>华文新魏</vt:lpstr>
      <vt:lpstr>Segoe Print</vt:lpstr>
      <vt:lpstr>WPS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25</cp:revision>
  <dcterms:created xsi:type="dcterms:W3CDTF">2023-08-09T12:44:00Z</dcterms:created>
  <dcterms:modified xsi:type="dcterms:W3CDTF">2024-12-19T03:17:20Z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