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6"/>
  </p:notesMasterIdLst>
  <p:sldIdLst>
    <p:sldId id="3383" r:id="rId4"/>
    <p:sldId id="3288" r:id="rId5"/>
    <p:sldId id="257" r:id="rId7"/>
    <p:sldId id="3346" r:id="rId8"/>
    <p:sldId id="260" r:id="rId9"/>
    <p:sldId id="259" r:id="rId10"/>
    <p:sldId id="261" r:id="rId11"/>
    <p:sldId id="3365" r:id="rId12"/>
    <p:sldId id="3357" r:id="rId13"/>
    <p:sldId id="3355" r:id="rId14"/>
    <p:sldId id="3356" r:id="rId15"/>
    <p:sldId id="3358" r:id="rId16"/>
    <p:sldId id="266" r:id="rId17"/>
    <p:sldId id="3289" r:id="rId18"/>
    <p:sldId id="3362" r:id="rId19"/>
    <p:sldId id="3359" r:id="rId20"/>
    <p:sldId id="3360" r:id="rId21"/>
    <p:sldId id="3366" r:id="rId22"/>
    <p:sldId id="3361" r:id="rId23"/>
    <p:sldId id="3363" r:id="rId24"/>
    <p:sldId id="3364" r:id="rId25"/>
    <p:sldId id="270" r:id="rId26"/>
    <p:sldId id="258" r:id="rId27"/>
    <p:sldId id="3348" r:id="rId28"/>
    <p:sldId id="3345"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6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0CF80F-241C-44FA-96D6-863B191ACF8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AF7843-B2FC-4DEF-9DDB-A35DEA53986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7AF7843-B2FC-4DEF-9DDB-A35DEA53986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10CDECF-421A-4CDB-B72D-C12FB7977D8A}"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C49DB40-1BC2-410C-AC14-230822774D3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C835863-1D9F-43C8-8467-D0392C1FE378}"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C49DB40-1BC2-410C-AC14-230822774D3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C835863-1D9F-43C8-8467-D0392C1FE378}"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C49DB40-1BC2-410C-AC14-230822774D3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C835863-1D9F-43C8-8467-D0392C1FE378}"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7" name="文本框 37"/>
          <p:cNvSpPr txBox="1"/>
          <p:nvPr userDrawn="1"/>
        </p:nvSpPr>
        <p:spPr>
          <a:xfrm>
            <a:off x="432355" y="261627"/>
            <a:ext cx="3337354" cy="498997"/>
          </a:xfrm>
          <a:prstGeom prst="rect">
            <a:avLst/>
          </a:prstGeom>
          <a:noFill/>
        </p:spPr>
        <p:txBody>
          <a:bodyPr wrap="none" lIns="128539" tIns="64269" rIns="128539" bIns="64269" rtlCol="0">
            <a:spAutoFit/>
          </a:bodyPr>
          <a:lstStyle/>
          <a:p>
            <a:pPr defTabSz="1285240"/>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点击添加相关标题文字</a:t>
            </a:r>
            <a:endPar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p:txBody>
      </p:sp>
      <p:sp>
        <p:nvSpPr>
          <p:cNvPr id="8" name="文本框 38"/>
          <p:cNvSpPr txBox="1"/>
          <p:nvPr userDrawn="1"/>
        </p:nvSpPr>
        <p:spPr>
          <a:xfrm>
            <a:off x="432354" y="651816"/>
            <a:ext cx="3130887" cy="375886"/>
          </a:xfrm>
          <a:prstGeom prst="rect">
            <a:avLst/>
          </a:prstGeom>
          <a:noFill/>
        </p:spPr>
        <p:txBody>
          <a:bodyPr wrap="none" lIns="128539" tIns="64269" rIns="128539" bIns="64269" rtlCol="0">
            <a:spAutoFit/>
          </a:bodyPr>
          <a:lstStyle/>
          <a:p>
            <a:pPr defTabSz="1285240"/>
            <a:r>
              <a:rPr lang="en-US" altLang="zh-CN" sz="1600" dirty="0">
                <a:solidFill>
                  <a:schemeClr val="tx1">
                    <a:lumMod val="50000"/>
                    <a:lumOff val="50000"/>
                  </a:schemeClr>
                </a:solidFill>
                <a:cs typeface="+mn-ea"/>
                <a:sym typeface="+mn-lt"/>
              </a:rPr>
              <a:t>ADD RELATED TITLE WORDS</a:t>
            </a:r>
            <a:endParaRPr lang="zh-CN" altLang="en-US" sz="1600" dirty="0">
              <a:solidFill>
                <a:schemeClr val="tx1">
                  <a:lumMod val="50000"/>
                  <a:lumOff val="50000"/>
                </a:schemeClr>
              </a:solidFill>
              <a:cs typeface="+mn-ea"/>
              <a:sym typeface="+mn-lt"/>
            </a:endParaRPr>
          </a:p>
        </p:txBody>
      </p:sp>
    </p:spTree>
  </p:cSld>
  <p:clrMapOvr>
    <a:masterClrMapping/>
  </p:clrMapOvr>
  <p:transition spd="med" advClick="0" advTm="5000">
    <p:pull dir="l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文本框 32"/>
          <p:cNvSpPr txBox="1"/>
          <p:nvPr userDrawn="1"/>
        </p:nvSpPr>
        <p:spPr>
          <a:xfrm>
            <a:off x="353485" y="357607"/>
            <a:ext cx="1140009" cy="379441"/>
          </a:xfrm>
          <a:prstGeom prst="rect">
            <a:avLst/>
          </a:prstGeom>
          <a:noFill/>
        </p:spPr>
        <p:txBody>
          <a:bodyPr wrap="none" lIns="91417" tIns="45709" rIns="91417" bIns="45709">
            <a:spAutoFit/>
          </a:bodyPr>
          <a:lstStyle/>
          <a:p>
            <a:r>
              <a:rPr lang="zh-CN" altLang="en-US" sz="186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教学分析</a:t>
            </a:r>
            <a:endParaRPr lang="en-US" altLang="zh-CN" sz="186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矩形 4"/>
          <p:cNvSpPr/>
          <p:nvPr userDrawn="1"/>
        </p:nvSpPr>
        <p:spPr>
          <a:xfrm>
            <a:off x="0" y="261627"/>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400">
              <a:defRPr/>
            </a:pPr>
            <a:endParaRPr lang="zh-CN" altLang="en-US" sz="1865"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fld>
            <a:endParaRPr lang="zh-CN" altLang="en-US"/>
          </a:p>
        </p:txBody>
      </p:sp>
    </p:spTree>
  </p:cSld>
  <p:clrMapOvr>
    <a:masterClrMapping/>
  </p:clrMapOvr>
  <p:transition spd="med" advClick="0" advTm="5000">
    <p:pull dir="l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fld>
            <a:endParaRPr lang="zh-CN" altLang="en-US"/>
          </a:p>
        </p:txBody>
      </p:sp>
      <p:sp>
        <p:nvSpPr>
          <p:cNvPr id="9" name="文本框 32"/>
          <p:cNvSpPr txBox="1"/>
          <p:nvPr userDrawn="1"/>
        </p:nvSpPr>
        <p:spPr>
          <a:xfrm>
            <a:off x="353485" y="357607"/>
            <a:ext cx="1140009" cy="379441"/>
          </a:xfrm>
          <a:prstGeom prst="rect">
            <a:avLst/>
          </a:prstGeom>
          <a:noFill/>
        </p:spPr>
        <p:txBody>
          <a:bodyPr wrap="none" lIns="91417" tIns="45709" rIns="91417" bIns="45709">
            <a:spAutoFit/>
          </a:bodyPr>
          <a:lstStyle/>
          <a:p>
            <a:r>
              <a:rPr lang="zh-CN" altLang="en-US" sz="186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教学方案</a:t>
            </a:r>
            <a:endParaRPr lang="en-US" altLang="zh-CN" sz="186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矩形 9"/>
          <p:cNvSpPr/>
          <p:nvPr userDrawn="1"/>
        </p:nvSpPr>
        <p:spPr>
          <a:xfrm>
            <a:off x="0" y="261627"/>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400">
              <a:defRPr/>
            </a:pPr>
            <a:endParaRPr lang="zh-CN" altLang="en-US" sz="1865" dirty="0">
              <a:solidFill>
                <a:srgbClr val="E7E6E6">
                  <a:lumMod val="50000"/>
                </a:srgbClr>
              </a:solidFill>
              <a:cs typeface="+mn-ea"/>
              <a:sym typeface="+mn-lt"/>
            </a:endParaRPr>
          </a:p>
        </p:txBody>
      </p:sp>
    </p:spTree>
  </p:cSld>
  <p:clrMapOvr>
    <a:masterClrMapping/>
  </p:clrMapOvr>
  <p:transition spd="med" advClick="0" advTm="5000">
    <p:pull dir="l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fld>
            <a:endParaRPr lang="zh-CN" altLang="en-US"/>
          </a:p>
        </p:txBody>
      </p:sp>
      <p:sp>
        <p:nvSpPr>
          <p:cNvPr id="9" name="文本框 32"/>
          <p:cNvSpPr txBox="1"/>
          <p:nvPr userDrawn="1"/>
        </p:nvSpPr>
        <p:spPr>
          <a:xfrm>
            <a:off x="353485" y="357607"/>
            <a:ext cx="1140009" cy="379441"/>
          </a:xfrm>
          <a:prstGeom prst="rect">
            <a:avLst/>
          </a:prstGeom>
          <a:noFill/>
        </p:spPr>
        <p:txBody>
          <a:bodyPr wrap="none" lIns="91417" tIns="45709" rIns="91417" bIns="45709">
            <a:spAutoFit/>
          </a:bodyPr>
          <a:lstStyle/>
          <a:p>
            <a:r>
              <a:rPr lang="zh-CN" altLang="en-US" sz="186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教学内容</a:t>
            </a:r>
            <a:endParaRPr lang="en-US" altLang="zh-CN" sz="186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矩形 9"/>
          <p:cNvSpPr/>
          <p:nvPr userDrawn="1"/>
        </p:nvSpPr>
        <p:spPr>
          <a:xfrm>
            <a:off x="0" y="261627"/>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400">
              <a:defRPr/>
            </a:pPr>
            <a:endParaRPr lang="zh-CN" altLang="en-US" sz="1865" dirty="0">
              <a:solidFill>
                <a:srgbClr val="E7E6E6">
                  <a:lumMod val="50000"/>
                </a:srgbClr>
              </a:solidFill>
              <a:cs typeface="+mn-ea"/>
              <a:sym typeface="+mn-lt"/>
            </a:endParaRPr>
          </a:p>
        </p:txBody>
      </p:sp>
    </p:spTree>
  </p:cSld>
  <p:clrMapOvr>
    <a:masterClrMapping/>
  </p:clrMapOvr>
  <p:transition spd="med" advClick="0" advTm="5000">
    <p:pull dir="l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fld>
            <a:endParaRPr lang="zh-CN" altLang="en-US"/>
          </a:p>
        </p:txBody>
      </p:sp>
      <p:sp>
        <p:nvSpPr>
          <p:cNvPr id="9" name="文本框 32"/>
          <p:cNvSpPr txBox="1"/>
          <p:nvPr userDrawn="1"/>
        </p:nvSpPr>
        <p:spPr>
          <a:xfrm>
            <a:off x="353485" y="357607"/>
            <a:ext cx="1140009" cy="379441"/>
          </a:xfrm>
          <a:prstGeom prst="rect">
            <a:avLst/>
          </a:prstGeom>
          <a:noFill/>
        </p:spPr>
        <p:txBody>
          <a:bodyPr wrap="none" lIns="91417" tIns="45709" rIns="91417" bIns="45709">
            <a:spAutoFit/>
          </a:bodyPr>
          <a:lstStyle/>
          <a:p>
            <a:r>
              <a:rPr lang="zh-CN" altLang="en-US" sz="186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教学总结</a:t>
            </a:r>
            <a:endParaRPr lang="en-US" altLang="zh-CN" sz="186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矩形 9"/>
          <p:cNvSpPr/>
          <p:nvPr userDrawn="1"/>
        </p:nvSpPr>
        <p:spPr>
          <a:xfrm>
            <a:off x="0" y="261627"/>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400">
              <a:defRPr/>
            </a:pPr>
            <a:endParaRPr lang="zh-CN" altLang="en-US" sz="1865" dirty="0">
              <a:solidFill>
                <a:srgbClr val="E7E6E6">
                  <a:lumMod val="50000"/>
                </a:srgbClr>
              </a:solidFill>
              <a:cs typeface="+mn-ea"/>
              <a:sym typeface="+mn-lt"/>
            </a:endParaRPr>
          </a:p>
        </p:txBody>
      </p:sp>
    </p:spTree>
  </p:cSld>
  <p:clrMapOvr>
    <a:masterClrMapping/>
  </p:clrMapOvr>
  <p:transition spd="med" advClick="0" advTm="5000">
    <p:pull dir="l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203" y="274160"/>
            <a:ext cx="10973597"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609203" y="1600604"/>
            <a:ext cx="10973597" cy="4525636"/>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spd="med" advClick="0" advTm="5000">
    <p:pull dir="l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fld>
            <a:endParaRPr lang="zh-CN" altLang="en-US"/>
          </a:p>
        </p:txBody>
      </p:sp>
    </p:spTree>
  </p:cSld>
  <p:clrMapOvr>
    <a:masterClrMapping/>
  </p:clrMapOvr>
  <p:transition spd="med" advClick="0" advTm="5000">
    <p:pull dir="l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fld>
            <a:endParaRPr lang="zh-CN" altLang="en-US"/>
          </a:p>
        </p:txBody>
      </p:sp>
    </p:spTree>
  </p:cSld>
  <p:clrMapOvr>
    <a:masterClrMapping/>
  </p:clrMapOvr>
  <p:transition spd="med" advClick="0" advTm="5000">
    <p:pull dir="l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C49DB40-1BC2-410C-AC14-230822774D3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C835863-1D9F-43C8-8467-D0392C1FE378}"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5" y="0"/>
            <a:ext cx="12191332" cy="6858000"/>
          </a:xfrm>
          <a:prstGeom prst="rect">
            <a:avLst/>
          </a:prstGeom>
        </p:spPr>
      </p:pic>
      <p:grpSp>
        <p:nvGrpSpPr>
          <p:cNvPr id="2" name="组合 3"/>
          <p:cNvGrpSpPr/>
          <p:nvPr userDrawn="1"/>
        </p:nvGrpSpPr>
        <p:grpSpPr bwMode="auto">
          <a:xfrm flipH="1">
            <a:off x="-1" y="330691"/>
            <a:ext cx="2396221" cy="676275"/>
            <a:chOff x="2370576" y="533400"/>
            <a:chExt cx="2417494" cy="675969"/>
          </a:xfrm>
          <a:solidFill>
            <a:srgbClr val="EE1C39"/>
          </a:solidFill>
        </p:grpSpPr>
        <p:sp>
          <p:nvSpPr>
            <p:cNvPr id="3" name="矩形 2"/>
            <p:cNvSpPr/>
            <p:nvPr/>
          </p:nvSpPr>
          <p:spPr>
            <a:xfrm>
              <a:off x="2738030" y="533400"/>
              <a:ext cx="2050040" cy="6759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900">
                <a:cs typeface="+mn-ea"/>
                <a:sym typeface="+mn-lt"/>
              </a:endParaRPr>
            </a:p>
          </p:txBody>
        </p:sp>
        <p:sp>
          <p:nvSpPr>
            <p:cNvPr id="4" name="椭圆 3"/>
            <p:cNvSpPr/>
            <p:nvPr/>
          </p:nvSpPr>
          <p:spPr>
            <a:xfrm>
              <a:off x="2370576" y="533400"/>
              <a:ext cx="623734" cy="6759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900">
                <a:cs typeface="+mn-ea"/>
                <a:sym typeface="+mn-lt"/>
              </a:endParaRPr>
            </a:p>
          </p:txBody>
        </p:sp>
      </p:grpSp>
      <p:sp>
        <p:nvSpPr>
          <p:cNvPr id="6" name="文本框 12"/>
          <p:cNvSpPr txBox="1">
            <a:spLocks noChangeArrowheads="1"/>
          </p:cNvSpPr>
          <p:nvPr userDrawn="1"/>
        </p:nvSpPr>
        <p:spPr bwMode="auto">
          <a:xfrm>
            <a:off x="-1" y="493728"/>
            <a:ext cx="2394787" cy="83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2400" dirty="0">
                <a:solidFill>
                  <a:schemeClr val="bg1"/>
                </a:solidFill>
                <a:latin typeface="微软雅黑" panose="020B0503020204020204" pitchFamily="34" charset="-122"/>
                <a:ea typeface="微软雅黑" panose="020B0503020204020204" pitchFamily="34" charset="-122"/>
                <a:cs typeface="+mn-ea"/>
                <a:sym typeface="+mn-lt"/>
              </a:rPr>
              <a:t>点击添加相关标题文字</a:t>
            </a:r>
            <a:endParaRPr lang="zh-CN" altLang="en-US" sz="2400" dirty="0">
              <a:solidFill>
                <a:schemeClr val="bg1"/>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transition spd="med" advClick="0" advTm="5000">
    <p:pull dir="l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5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CC48DD4-A9AD-4113-82BD-DB389D9CB60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9BEA383-4DC3-49F8-8A34-8517224E5316}" type="slidenum">
              <a:rPr lang="zh-CN" altLang="en-US" smtClean="0"/>
            </a:fld>
            <a:endParaRPr lang="zh-CN" altLang="en-US"/>
          </a:p>
        </p:txBody>
      </p:sp>
    </p:spTree>
  </p:cSld>
  <p:clrMapOvr>
    <a:masterClrMapping/>
  </p:clrMapOvr>
  <p:transition spd="med" advClick="0" advTm="5000">
    <p:pull dir="l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p:transition spd="med" advClick="0" advTm="5000">
    <p:pull dir="l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p:transition spd="med" advClick="0" advTm="5000">
    <p:pull dir="l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p:transition spd="med" advClick="0" advTm="5000">
    <p:pull dir="l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cSld>
  <p:clrMapOvr>
    <a:masterClrMapping/>
  </p:clrMapOvr>
  <p:transition spd="med" advClick="0" advTm="5000">
    <p:pull dir="l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cSld>
  <p:clrMapOvr>
    <a:masterClrMapping/>
  </p:clrMapOvr>
  <p:transition spd="med" advClick="0" advTm="5000">
    <p:pull dir="l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cSld>
  <p:clrMapOvr>
    <a:masterClrMapping/>
  </p:clrMapOvr>
  <p:transition spd="med" advClick="0" advTm="5000">
    <p:pull dir="l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4C49DB40-1BC2-410C-AC14-230822774D3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C835863-1D9F-43C8-8467-D0392C1FE378}"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4C49DB40-1BC2-410C-AC14-230822774D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C835863-1D9F-43C8-8467-D0392C1FE378}"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4C49DB40-1BC2-410C-AC14-230822774D3A}"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C835863-1D9F-43C8-8467-D0392C1FE378}"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C49DB40-1BC2-410C-AC14-230822774D3A}"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C835863-1D9F-43C8-8467-D0392C1FE378}"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9DB40-1BC2-410C-AC14-230822774D3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C835863-1D9F-43C8-8467-D0392C1FE378}"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C49DB40-1BC2-410C-AC14-230822774D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C835863-1D9F-43C8-8467-D0392C1FE378}"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C49DB40-1BC2-410C-AC14-230822774D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C835863-1D9F-43C8-8467-D0392C1FE378}"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9" Type="http://schemas.openxmlformats.org/officeDocument/2006/relationships/theme" Target="../theme/theme2.xml"/><Relationship Id="rId18" Type="http://schemas.openxmlformats.org/officeDocument/2006/relationships/image" Target="../media/image1.jpeg"/><Relationship Id="rId17" Type="http://schemas.openxmlformats.org/officeDocument/2006/relationships/image" Target="../media/image3.jpeg"/><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49DB40-1BC2-410C-AC14-230822774D3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835863-1D9F-43C8-8467-D0392C1FE378}"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90" y="365781"/>
            <a:ext cx="10515223" cy="1324635"/>
          </a:xfrm>
          <a:prstGeom prst="rect">
            <a:avLst/>
          </a:prstGeom>
        </p:spPr>
        <p:txBody>
          <a:bodyPr vert="horz" lIns="65032" tIns="32516" rIns="65032" bIns="32516"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390" y="1825891"/>
            <a:ext cx="10515223" cy="4351728"/>
          </a:xfrm>
          <a:prstGeom prst="rect">
            <a:avLst/>
          </a:prstGeom>
        </p:spPr>
        <p:txBody>
          <a:bodyPr vert="horz" lIns="65032" tIns="32516" rIns="65032" bIns="32516"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390" y="6356747"/>
            <a:ext cx="2742448" cy="364274"/>
          </a:xfrm>
          <a:prstGeom prst="rect">
            <a:avLst/>
          </a:prstGeom>
        </p:spPr>
        <p:txBody>
          <a:bodyPr vert="horz" lIns="65032" tIns="32516" rIns="65032" bIns="32516" rtlCol="0" anchor="ctr"/>
          <a:lstStyle>
            <a:lvl1pPr algn="l">
              <a:defRPr sz="1200">
                <a:solidFill>
                  <a:schemeClr val="tx1">
                    <a:tint val="75000"/>
                  </a:schemeClr>
                </a:solidFill>
              </a:defRPr>
            </a:lvl1pPr>
          </a:lstStyle>
          <a:p>
            <a:fld id="{43A93E93-166D-47F5-9EF1-ACEABE24AEEA}" type="datetimeFigureOut">
              <a:rPr lang="zh-CN" altLang="en-US" smtClean="0"/>
            </a:fld>
            <a:endParaRPr lang="zh-CN" altLang="en-US"/>
          </a:p>
        </p:txBody>
      </p:sp>
      <p:sp>
        <p:nvSpPr>
          <p:cNvPr id="5" name="页脚占位符 4"/>
          <p:cNvSpPr>
            <a:spLocks noGrp="1"/>
          </p:cNvSpPr>
          <p:nvPr>
            <p:ph type="ftr" sz="quarter" idx="3"/>
          </p:nvPr>
        </p:nvSpPr>
        <p:spPr>
          <a:xfrm>
            <a:off x="4038413" y="6356747"/>
            <a:ext cx="4115176" cy="364274"/>
          </a:xfrm>
          <a:prstGeom prst="rect">
            <a:avLst/>
          </a:prstGeom>
        </p:spPr>
        <p:txBody>
          <a:bodyPr vert="horz" lIns="65032" tIns="32516" rIns="65032" bIns="32516"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8" cy="364274"/>
          </a:xfrm>
          <a:prstGeom prst="rect">
            <a:avLst/>
          </a:prstGeom>
        </p:spPr>
        <p:txBody>
          <a:bodyPr vert="horz" lIns="65032" tIns="32516" rIns="65032" bIns="32516" rtlCol="0" anchor="ctr"/>
          <a:lstStyle>
            <a:lvl1pPr algn="r">
              <a:defRPr sz="1200">
                <a:solidFill>
                  <a:schemeClr val="tx1">
                    <a:tint val="75000"/>
                  </a:schemeClr>
                </a:solidFill>
              </a:defRPr>
            </a:lvl1pPr>
          </a:lstStyle>
          <a:p>
            <a:fld id="{118D5ACA-62CA-46DB-AD6B-12EDD6D51A23}" type="slidenum">
              <a:rPr lang="zh-CN" altLang="en-US" smtClean="0"/>
            </a:fld>
            <a:endParaRPr lang="zh-CN" altLang="en-US"/>
          </a:p>
        </p:txBody>
      </p:sp>
      <p:pic>
        <p:nvPicPr>
          <p:cNvPr id="2050" name="Picture 2" descr="C:\Users\Administrator\Desktop\新建文件夹 (3)\875869dd1e15439本.jpg"/>
          <p:cNvPicPr>
            <a:picLocks noChangeAspect="1" noChangeArrowheads="1"/>
          </p:cNvPicPr>
          <p:nvPr userDrawn="1"/>
        </p:nvPicPr>
        <p:blipFill>
          <a:blip r:embed="rId17" cstate="print"/>
          <a:srcRect/>
          <a:stretch>
            <a:fillRect/>
          </a:stretch>
        </p:blipFill>
        <p:spPr bwMode="auto">
          <a:xfrm>
            <a:off x="2117" y="1"/>
            <a:ext cx="12189883" cy="6862232"/>
          </a:xfrm>
          <a:prstGeom prst="rect">
            <a:avLst/>
          </a:prstGeom>
          <a:noFill/>
        </p:spPr>
      </p:pic>
      <p:pic>
        <p:nvPicPr>
          <p:cNvPr id="5124" name="图片 6" descr="logo横版 png"/>
          <p:cNvPicPr>
            <a:picLocks noChangeAspect="1"/>
          </p:cNvPicPr>
          <p:nvPr userDrawn="1"/>
        </p:nvPicPr>
        <p:blipFill>
          <a:blip r:embed="rId18"/>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ransition spd="med" advClick="0" advTm="5000">
    <p:pull dir="ld"/>
  </p:transition>
  <p:txStyles>
    <p:titleStyle>
      <a:lvl1pPr algn="l" defTabSz="866775" rtl="0" eaLnBrk="1" latinLnBrk="0" hangingPunct="1">
        <a:lnSpc>
          <a:spcPct val="90000"/>
        </a:lnSpc>
        <a:spcBef>
          <a:spcPct val="0"/>
        </a:spcBef>
        <a:buNone/>
        <a:defRPr sz="413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6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65" kern="1200">
          <a:solidFill>
            <a:schemeClr val="tx1"/>
          </a:solidFill>
          <a:latin typeface="+mn-lt"/>
          <a:ea typeface="+mn-ea"/>
          <a:cs typeface="+mn-cs"/>
        </a:defRPr>
      </a:lvl2pPr>
      <a:lvl3pPr marL="1083310" indent="-216535" algn="l" defTabSz="866775" rtl="0" eaLnBrk="1" latinLnBrk="0" hangingPunct="1">
        <a:lnSpc>
          <a:spcPct val="90000"/>
        </a:lnSpc>
        <a:spcBef>
          <a:spcPts val="475"/>
        </a:spcBef>
        <a:buFont typeface="Arial" panose="020B0604020202020204" pitchFamily="34" charset="0"/>
        <a:buChar char="•"/>
        <a:defRPr sz="186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35" kern="1200">
          <a:solidFill>
            <a:schemeClr val="tx1"/>
          </a:solidFill>
          <a:latin typeface="+mn-lt"/>
          <a:ea typeface="+mn-ea"/>
          <a:cs typeface="+mn-cs"/>
        </a:defRPr>
      </a:lvl4pPr>
      <a:lvl5pPr marL="1950085" indent="-216535" algn="l" defTabSz="866775" rtl="0" eaLnBrk="1" latinLnBrk="0" hangingPunct="1">
        <a:lnSpc>
          <a:spcPct val="90000"/>
        </a:lnSpc>
        <a:spcBef>
          <a:spcPts val="475"/>
        </a:spcBef>
        <a:buFont typeface="Arial" panose="020B0604020202020204" pitchFamily="34" charset="0"/>
        <a:buChar char="•"/>
        <a:defRPr sz="173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35" kern="1200">
          <a:solidFill>
            <a:schemeClr val="tx1"/>
          </a:solidFill>
          <a:latin typeface="+mn-lt"/>
          <a:ea typeface="+mn-ea"/>
          <a:cs typeface="+mn-cs"/>
        </a:defRPr>
      </a:lvl6pPr>
      <a:lvl7pPr marL="2816860" indent="-216535" algn="l" defTabSz="866775" rtl="0" eaLnBrk="1" latinLnBrk="0" hangingPunct="1">
        <a:lnSpc>
          <a:spcPct val="90000"/>
        </a:lnSpc>
        <a:spcBef>
          <a:spcPts val="475"/>
        </a:spcBef>
        <a:buFont typeface="Arial" panose="020B0604020202020204" pitchFamily="34" charset="0"/>
        <a:buChar char="•"/>
        <a:defRPr sz="1735" kern="1200">
          <a:solidFill>
            <a:schemeClr val="tx1"/>
          </a:solidFill>
          <a:latin typeface="+mn-lt"/>
          <a:ea typeface="+mn-ea"/>
          <a:cs typeface="+mn-cs"/>
        </a:defRPr>
      </a:lvl7pPr>
      <a:lvl8pPr marL="3250565" indent="-216535" algn="l" defTabSz="866775" rtl="0" eaLnBrk="1" latinLnBrk="0" hangingPunct="1">
        <a:lnSpc>
          <a:spcPct val="90000"/>
        </a:lnSpc>
        <a:spcBef>
          <a:spcPts val="475"/>
        </a:spcBef>
        <a:buFont typeface="Arial" panose="020B0604020202020204" pitchFamily="34" charset="0"/>
        <a:buChar char="•"/>
        <a:defRPr sz="173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35" kern="1200">
          <a:solidFill>
            <a:schemeClr val="tx1"/>
          </a:solidFill>
          <a:latin typeface="+mn-lt"/>
          <a:ea typeface="+mn-ea"/>
          <a:cs typeface="+mn-cs"/>
        </a:defRPr>
      </a:lvl9pPr>
    </p:bodyStyle>
    <p:otherStyle>
      <a:defPPr>
        <a:defRPr lang="zh-CN"/>
      </a:defPPr>
      <a:lvl1pPr marL="0" algn="l" defTabSz="866775" rtl="0" eaLnBrk="1" latinLnBrk="0" hangingPunct="1">
        <a:defRPr sz="1735" kern="1200">
          <a:solidFill>
            <a:schemeClr val="tx1"/>
          </a:solidFill>
          <a:latin typeface="+mn-lt"/>
          <a:ea typeface="+mn-ea"/>
          <a:cs typeface="+mn-cs"/>
        </a:defRPr>
      </a:lvl1pPr>
      <a:lvl2pPr marL="433705" algn="l" defTabSz="866775" rtl="0" eaLnBrk="1" latinLnBrk="0" hangingPunct="1">
        <a:defRPr sz="1735" kern="1200">
          <a:solidFill>
            <a:schemeClr val="tx1"/>
          </a:solidFill>
          <a:latin typeface="+mn-lt"/>
          <a:ea typeface="+mn-ea"/>
          <a:cs typeface="+mn-cs"/>
        </a:defRPr>
      </a:lvl2pPr>
      <a:lvl3pPr marL="866775" algn="l" defTabSz="866775" rtl="0" eaLnBrk="1" latinLnBrk="0" hangingPunct="1">
        <a:defRPr sz="1735" kern="1200">
          <a:solidFill>
            <a:schemeClr val="tx1"/>
          </a:solidFill>
          <a:latin typeface="+mn-lt"/>
          <a:ea typeface="+mn-ea"/>
          <a:cs typeface="+mn-cs"/>
        </a:defRPr>
      </a:lvl3pPr>
      <a:lvl4pPr marL="1300480" algn="l" defTabSz="866775" rtl="0" eaLnBrk="1" latinLnBrk="0" hangingPunct="1">
        <a:defRPr sz="1735" kern="1200">
          <a:solidFill>
            <a:schemeClr val="tx1"/>
          </a:solidFill>
          <a:latin typeface="+mn-lt"/>
          <a:ea typeface="+mn-ea"/>
          <a:cs typeface="+mn-cs"/>
        </a:defRPr>
      </a:lvl4pPr>
      <a:lvl5pPr marL="1733550" algn="l" defTabSz="866775" rtl="0" eaLnBrk="1" latinLnBrk="0" hangingPunct="1">
        <a:defRPr sz="1735" kern="1200">
          <a:solidFill>
            <a:schemeClr val="tx1"/>
          </a:solidFill>
          <a:latin typeface="+mn-lt"/>
          <a:ea typeface="+mn-ea"/>
          <a:cs typeface="+mn-cs"/>
        </a:defRPr>
      </a:lvl5pPr>
      <a:lvl6pPr marL="2167255" algn="l" defTabSz="866775" rtl="0" eaLnBrk="1" latinLnBrk="0" hangingPunct="1">
        <a:defRPr sz="1735" kern="1200">
          <a:solidFill>
            <a:schemeClr val="tx1"/>
          </a:solidFill>
          <a:latin typeface="+mn-lt"/>
          <a:ea typeface="+mn-ea"/>
          <a:cs typeface="+mn-cs"/>
        </a:defRPr>
      </a:lvl6pPr>
      <a:lvl7pPr marL="2600325" algn="l" defTabSz="866775" rtl="0" eaLnBrk="1" latinLnBrk="0" hangingPunct="1">
        <a:defRPr sz="1735" kern="1200">
          <a:solidFill>
            <a:schemeClr val="tx1"/>
          </a:solidFill>
          <a:latin typeface="+mn-lt"/>
          <a:ea typeface="+mn-ea"/>
          <a:cs typeface="+mn-cs"/>
        </a:defRPr>
      </a:lvl7pPr>
      <a:lvl8pPr marL="3034030" algn="l" defTabSz="866775" rtl="0" eaLnBrk="1" latinLnBrk="0" hangingPunct="1">
        <a:defRPr sz="1735" kern="1200">
          <a:solidFill>
            <a:schemeClr val="tx1"/>
          </a:solidFill>
          <a:latin typeface="+mn-lt"/>
          <a:ea typeface="+mn-ea"/>
          <a:cs typeface="+mn-cs"/>
        </a:defRPr>
      </a:lvl8pPr>
      <a:lvl9pPr marL="3467100" algn="l" defTabSz="866775" rtl="0" eaLnBrk="1" latinLnBrk="0" hangingPunct="1">
        <a:defRPr sz="173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5.jpe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media" Target="../media/media2.mp4"/><Relationship Id="rId4" Type="http://schemas.openxmlformats.org/officeDocument/2006/relationships/video" Target="../media/media2.mp4"/><Relationship Id="rId3" Type="http://schemas.openxmlformats.org/officeDocument/2006/relationships/image" Target="../media/image14.png"/><Relationship Id="rId2" Type="http://schemas.microsoft.com/office/2007/relationships/media" Target="../media/media1.mp4"/><Relationship Id="rId1" Type="http://schemas.openxmlformats.org/officeDocument/2006/relationships/video" Target="../media/media1.mp4"/></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png"/><Relationship Id="rId3" Type="http://schemas.microsoft.com/office/2007/relationships/media" Target="file:///E:\&#21315;&#22270;&#32593;\&#12304;&#38899;&#20048;&#32032;&#26448;&#24211;&#12305;\&#32431;&#38899;&#20048;%20-%20&#29233;&#30340;&#21327;&#22863;&#26354;%20-%20concerto%20pour%20unr%20j.mp3" TargetMode="External"/><Relationship Id="rId2" Type="http://schemas.openxmlformats.org/officeDocument/2006/relationships/audio" Target="file:///E:\&#21315;&#22270;&#32593;\&#12304;&#38899;&#20048;&#32032;&#26448;&#24211;&#12305;\&#32431;&#38899;&#20048;%20-%20&#29233;&#30340;&#21327;&#22863;&#26354;%20-%20concerto%20pour%20unr%20j.mp3" TargetMode="External"/><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8.xml"/><Relationship Id="rId2" Type="http://schemas.openxmlformats.org/officeDocument/2006/relationships/image" Target="../media/image13.png"/><Relationship Id="rId1" Type="http://schemas.openxmlformats.org/officeDocument/2006/relationships/image" Target="../media/image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transition spd="med" advClick="0" advTm="5000">
    <p:pull dir="l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8757" y="365125"/>
            <a:ext cx="10965043" cy="527373"/>
          </a:xfrm>
          <a:solidFill>
            <a:schemeClr val="accent2">
              <a:lumMod val="20000"/>
              <a:lumOff val="80000"/>
            </a:schemeClr>
          </a:solidFill>
        </p:spPr>
        <p:txBody>
          <a:bodyPr>
            <a:normAutofit fontScale="90000"/>
          </a:bodyPr>
          <a:lstStyle/>
          <a:p>
            <a:pPr marL="228600" marR="0" lvl="0" indent="-228600" defTabSz="914400" rtl="0" eaLnBrk="1" fontAlgn="auto" latinLnBrk="0" hangingPunct="1">
              <a:lnSpc>
                <a:spcPct val="90000"/>
              </a:lnSpc>
              <a:spcBef>
                <a:spcPts val="1000"/>
              </a:spcBef>
              <a:spcAft>
                <a:spcPts val="0"/>
              </a:spcAf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Paragraph 1: Looking back, they saw little Mike holding on to a broken chunk(</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大块</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 of ice, unable to crawl onto it.</a:t>
            </a:r>
            <a:endParaRPr lang="zh-CN" altLang="en-US" sz="5400" dirty="0"/>
          </a:p>
        </p:txBody>
      </p:sp>
      <p:sp>
        <p:nvSpPr>
          <p:cNvPr id="3" name="内容占位符 2"/>
          <p:cNvSpPr>
            <a:spLocks noGrp="1"/>
          </p:cNvSpPr>
          <p:nvPr>
            <p:ph idx="1"/>
          </p:nvPr>
        </p:nvSpPr>
        <p:spPr>
          <a:xfrm>
            <a:off x="558496" y="2510494"/>
            <a:ext cx="11405361" cy="3137432"/>
          </a:xfrm>
          <a:solidFill>
            <a:schemeClr val="accent6">
              <a:lumMod val="20000"/>
              <a:lumOff val="80000"/>
            </a:schemeClr>
          </a:solidFill>
        </p:spPr>
        <p:txBody>
          <a:bodyPr>
            <a:normAutofit/>
          </a:bodyPr>
          <a:lstStyle/>
          <a:p>
            <a:r>
              <a:rPr lang="zh-CN" altLang="en-US" dirty="0"/>
              <a:t>冰面 “咔嚓” 一声又裂了道缝，</a:t>
            </a:r>
            <a:r>
              <a:rPr lang="en-US" altLang="zh-CN" dirty="0"/>
              <a:t>Mike “</a:t>
            </a:r>
            <a:r>
              <a:rPr lang="zh-CN" altLang="en-US" dirty="0"/>
              <a:t>哇” 地哭了出来，哭声混着呼啸的寒风，像小针扎在姐妹俩心上（</a:t>
            </a:r>
            <a:r>
              <a:rPr lang="zh-CN" altLang="en-US" dirty="0">
                <a:highlight>
                  <a:srgbClr val="FFFF00"/>
                </a:highlight>
              </a:rPr>
              <a:t>听觉</a:t>
            </a:r>
            <a:r>
              <a:rPr lang="en-US" altLang="zh-CN" dirty="0">
                <a:highlight>
                  <a:srgbClr val="FFFF00"/>
                </a:highlight>
              </a:rPr>
              <a:t>+</a:t>
            </a:r>
            <a:r>
              <a:rPr lang="zh-CN" altLang="en-US" dirty="0">
                <a:highlight>
                  <a:srgbClr val="FFFF00"/>
                </a:highlight>
              </a:rPr>
              <a:t>修辞</a:t>
            </a:r>
            <a:r>
              <a:rPr lang="zh-CN" altLang="en-US" dirty="0"/>
              <a:t>）。</a:t>
            </a:r>
            <a:endParaRPr lang="en-US" altLang="zh-CN" dirty="0"/>
          </a:p>
          <a:p>
            <a:r>
              <a:rPr lang="en-US" altLang="zh-CN" dirty="0"/>
              <a:t> The ice cracked again with a "crunch." Mike burst into tears, and his cries mixed with the whistling wind, pricking the sisters' hearts like small needles (sound). </a:t>
            </a:r>
            <a:endParaRPr lang="en-US" altLang="zh-CN" dirty="0"/>
          </a:p>
        </p:txBody>
      </p:sp>
      <p:sp>
        <p:nvSpPr>
          <p:cNvPr id="5" name="文本框 4"/>
          <p:cNvSpPr txBox="1"/>
          <p:nvPr/>
        </p:nvSpPr>
        <p:spPr>
          <a:xfrm>
            <a:off x="6805983" y="1210074"/>
            <a:ext cx="4750865" cy="584775"/>
          </a:xfrm>
          <a:prstGeom prst="rect">
            <a:avLst/>
          </a:prstGeom>
          <a:solidFill>
            <a:srgbClr val="F6C3F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（五感描述场景）</a:t>
            </a:r>
            <a:endPar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7" name="文本框 6"/>
          <p:cNvSpPr txBox="1"/>
          <p:nvPr/>
        </p:nvSpPr>
        <p:spPr>
          <a:xfrm>
            <a:off x="728437" y="1210074"/>
            <a:ext cx="5413394" cy="584775"/>
          </a:xfrm>
          <a:prstGeom prst="rect">
            <a:avLst/>
          </a:prstGeom>
          <a:solidFill>
            <a:schemeClr val="accent2">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7030A0"/>
                </a:solidFill>
                <a:effectLst/>
                <a:uLnTx/>
                <a:uFillTx/>
                <a:latin typeface="等线" panose="02010600030101010101" charset="-122"/>
                <a:ea typeface="等线" panose="02010600030101010101" charset="-122"/>
                <a:cs typeface="+mn-cs"/>
              </a:rPr>
              <a:t>   瓶颈：危机场景描写？</a:t>
            </a:r>
            <a:endParaRPr kumimoji="0" lang="zh-CN" altLang="en-US" sz="3200" b="1" i="0" u="none" strike="noStrike" kern="1200" cap="none" spc="0" normalizeH="0" baseline="0" noProof="0" dirty="0">
              <a:ln>
                <a:noFill/>
              </a:ln>
              <a:solidFill>
                <a:srgbClr val="7030A0"/>
              </a:solidFill>
              <a:effectLst/>
              <a:uLnTx/>
              <a:uFillTx/>
              <a:latin typeface="等线" panose="02010600030101010101" charset="-122"/>
              <a:ea typeface="等线" panose="02010600030101010101" charset="-122"/>
              <a:cs typeface="+mn-cs"/>
            </a:endParaRPr>
          </a:p>
        </p:txBody>
      </p:sp>
      <p:pic>
        <p:nvPicPr>
          <p:cNvPr id="4" name="图片 3"/>
          <p:cNvPicPr>
            <a:picLocks noChangeAspect="1"/>
          </p:cNvPicPr>
          <p:nvPr/>
        </p:nvPicPr>
        <p:blipFill>
          <a:blip r:embed="rId1"/>
          <a:stretch>
            <a:fillRect/>
          </a:stretch>
        </p:blipFill>
        <p:spPr>
          <a:xfrm>
            <a:off x="9795579" y="4473220"/>
            <a:ext cx="2034646" cy="19351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P spid="5"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8757" y="365125"/>
            <a:ext cx="10965043" cy="527373"/>
          </a:xfrm>
          <a:solidFill>
            <a:schemeClr val="accent2">
              <a:lumMod val="20000"/>
              <a:lumOff val="80000"/>
            </a:schemeClr>
          </a:solidFill>
        </p:spPr>
        <p:txBody>
          <a:bodyPr>
            <a:normAutofit fontScale="90000"/>
          </a:bodyPr>
          <a:lstStyle/>
          <a:p>
            <a:pPr marL="228600" marR="0" lvl="0" indent="-228600" defTabSz="914400" rtl="0" eaLnBrk="1" fontAlgn="auto" latinLnBrk="0" hangingPunct="1">
              <a:lnSpc>
                <a:spcPct val="90000"/>
              </a:lnSpc>
              <a:spcBef>
                <a:spcPts val="1000"/>
              </a:spcBef>
              <a:spcAft>
                <a:spcPts val="0"/>
              </a:spcAf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Paragraph 1: Looking back, they saw little Mike holding on to a broken chunk(</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大块</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 of ice, unable to crawl onto it.</a:t>
            </a:r>
            <a:endParaRPr lang="zh-CN" altLang="en-US" sz="5400" dirty="0"/>
          </a:p>
        </p:txBody>
      </p:sp>
      <p:sp>
        <p:nvSpPr>
          <p:cNvPr id="3" name="内容占位符 2"/>
          <p:cNvSpPr>
            <a:spLocks noGrp="1"/>
          </p:cNvSpPr>
          <p:nvPr>
            <p:ph idx="1"/>
          </p:nvPr>
        </p:nvSpPr>
        <p:spPr>
          <a:xfrm>
            <a:off x="558496" y="2510494"/>
            <a:ext cx="11405361" cy="3137432"/>
          </a:xfrm>
          <a:solidFill>
            <a:schemeClr val="accent6">
              <a:lumMod val="20000"/>
              <a:lumOff val="80000"/>
            </a:schemeClr>
          </a:solidFill>
        </p:spPr>
        <p:txBody>
          <a:bodyPr>
            <a:normAutofit/>
          </a:bodyPr>
          <a:lstStyle/>
          <a:p>
            <a:r>
              <a:rPr lang="en-US" altLang="zh-CN" dirty="0"/>
              <a:t>Sarah </a:t>
            </a:r>
            <a:r>
              <a:rPr lang="zh-CN" altLang="en-US" dirty="0"/>
              <a:t>想冲过去，却被 </a:t>
            </a:r>
            <a:r>
              <a:rPr lang="en-US" altLang="zh-CN" dirty="0"/>
              <a:t>Martha </a:t>
            </a:r>
            <a:r>
              <a:rPr lang="zh-CN" altLang="en-US" dirty="0"/>
              <a:t>一把拽住 </a:t>
            </a:r>
            <a:r>
              <a:rPr lang="en-US" altLang="zh-CN" dirty="0"/>
              <a:t>—— </a:t>
            </a:r>
            <a:r>
              <a:rPr lang="zh-CN" altLang="en-US" dirty="0"/>
              <a:t>脚下的冰还在微微晃，透着刺骨的冷</a:t>
            </a:r>
            <a:r>
              <a:rPr lang="zh-CN" altLang="en-US" dirty="0">
                <a:highlight>
                  <a:srgbClr val="FFFF00"/>
                </a:highlight>
              </a:rPr>
              <a:t>（触觉）</a:t>
            </a:r>
            <a:endParaRPr lang="en-US" altLang="zh-CN" dirty="0">
              <a:highlight>
                <a:srgbClr val="FFFF00"/>
              </a:highlight>
            </a:endParaRPr>
          </a:p>
          <a:p>
            <a:r>
              <a:rPr lang="en-US" altLang="zh-CN" dirty="0"/>
              <a:t>Sarah tried to rush over but was pulled back by Martha—the ice under their feet shook a little, sending a bitter cold (touch).</a:t>
            </a:r>
            <a:endParaRPr lang="en-US" altLang="zh-CN" dirty="0"/>
          </a:p>
        </p:txBody>
      </p:sp>
      <p:sp>
        <p:nvSpPr>
          <p:cNvPr id="5" name="文本框 4"/>
          <p:cNvSpPr txBox="1"/>
          <p:nvPr/>
        </p:nvSpPr>
        <p:spPr>
          <a:xfrm>
            <a:off x="6805983" y="1210074"/>
            <a:ext cx="4750865" cy="584775"/>
          </a:xfrm>
          <a:prstGeom prst="rect">
            <a:avLst/>
          </a:prstGeom>
          <a:solidFill>
            <a:srgbClr val="F6C3F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（五感描述场景）</a:t>
            </a:r>
            <a:endPar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7" name="文本框 6"/>
          <p:cNvSpPr txBox="1"/>
          <p:nvPr/>
        </p:nvSpPr>
        <p:spPr>
          <a:xfrm>
            <a:off x="728437" y="1210074"/>
            <a:ext cx="5413394" cy="584775"/>
          </a:xfrm>
          <a:prstGeom prst="rect">
            <a:avLst/>
          </a:prstGeom>
          <a:solidFill>
            <a:schemeClr val="accent2">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7030A0"/>
                </a:solidFill>
                <a:effectLst/>
                <a:uLnTx/>
                <a:uFillTx/>
                <a:latin typeface="等线" panose="02010600030101010101" charset="-122"/>
                <a:ea typeface="等线" panose="02010600030101010101" charset="-122"/>
                <a:cs typeface="+mn-cs"/>
              </a:rPr>
              <a:t>   瓶颈：危机场景描写？</a:t>
            </a:r>
            <a:endParaRPr kumimoji="0" lang="zh-CN" altLang="en-US" sz="3200" b="1" i="0" u="none" strike="noStrike" kern="1200" cap="none" spc="0" normalizeH="0" baseline="0" noProof="0" dirty="0">
              <a:ln>
                <a:noFill/>
              </a:ln>
              <a:solidFill>
                <a:srgbClr val="7030A0"/>
              </a:solidFill>
              <a:effectLst/>
              <a:uLnTx/>
              <a:uFillTx/>
              <a:latin typeface="等线" panose="02010600030101010101" charset="-122"/>
              <a:ea typeface="等线" panose="02010600030101010101" charset="-122"/>
              <a:cs typeface="+mn-cs"/>
            </a:endParaRPr>
          </a:p>
        </p:txBody>
      </p:sp>
      <p:pic>
        <p:nvPicPr>
          <p:cNvPr id="4" name="图片 3"/>
          <p:cNvPicPr>
            <a:picLocks noChangeAspect="1"/>
          </p:cNvPicPr>
          <p:nvPr/>
        </p:nvPicPr>
        <p:blipFill>
          <a:blip r:embed="rId1"/>
          <a:stretch>
            <a:fillRect/>
          </a:stretch>
        </p:blipFill>
        <p:spPr>
          <a:xfrm>
            <a:off x="9731005" y="4820113"/>
            <a:ext cx="1622795" cy="15434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P spid="5"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8757" y="365125"/>
            <a:ext cx="10965043" cy="527373"/>
          </a:xfrm>
          <a:solidFill>
            <a:schemeClr val="accent2">
              <a:lumMod val="20000"/>
              <a:lumOff val="80000"/>
            </a:schemeClr>
          </a:solidFill>
        </p:spPr>
        <p:txBody>
          <a:bodyPr>
            <a:normAutofit fontScale="90000"/>
          </a:bodyPr>
          <a:lstStyle/>
          <a:p>
            <a:pPr marL="228600" marR="0" lvl="0" indent="-228600" defTabSz="914400" rtl="0" eaLnBrk="1" fontAlgn="auto" latinLnBrk="0" hangingPunct="1">
              <a:lnSpc>
                <a:spcPct val="90000"/>
              </a:lnSpc>
              <a:spcBef>
                <a:spcPts val="1000"/>
              </a:spcBef>
              <a:spcAft>
                <a:spcPts val="0"/>
              </a:spcAf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Paragraph 1: Looking back, they saw little Mike holding on to a broken chunk(</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大块</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 of ice, unable to crawl onto it.</a:t>
            </a:r>
            <a:endParaRPr lang="zh-CN" altLang="en-US" sz="5400" dirty="0"/>
          </a:p>
        </p:txBody>
      </p:sp>
      <p:sp>
        <p:nvSpPr>
          <p:cNvPr id="3" name="内容占位符 2"/>
          <p:cNvSpPr>
            <a:spLocks noGrp="1"/>
          </p:cNvSpPr>
          <p:nvPr>
            <p:ph idx="1"/>
          </p:nvPr>
        </p:nvSpPr>
        <p:spPr>
          <a:xfrm>
            <a:off x="558496" y="2510494"/>
            <a:ext cx="11405361" cy="3137432"/>
          </a:xfrm>
          <a:solidFill>
            <a:schemeClr val="accent6">
              <a:lumMod val="20000"/>
              <a:lumOff val="80000"/>
            </a:schemeClr>
          </a:solidFill>
        </p:spPr>
        <p:txBody>
          <a:bodyPr>
            <a:normAutofit/>
          </a:bodyPr>
          <a:lstStyle/>
          <a:p>
            <a:r>
              <a:rPr lang="zh-CN" altLang="en-US" dirty="0"/>
              <a:t>水面飘来水草的腥气，混着冷风灌进喉咙，又凉又呛（嗅觉）。</a:t>
            </a:r>
            <a:r>
              <a:rPr lang="en-US" altLang="zh-CN" dirty="0"/>
              <a:t>Mike </a:t>
            </a:r>
            <a:r>
              <a:rPr lang="zh-CN" altLang="en-US" dirty="0"/>
              <a:t>的嘴唇冻得发乌，眼泪刚流出就结了层薄冰，他望着姐姐们，小脸上满是慌和怕。（</a:t>
            </a:r>
            <a:r>
              <a:rPr lang="zh-CN" altLang="en-US" dirty="0">
                <a:highlight>
                  <a:srgbClr val="FFFF00"/>
                </a:highlight>
              </a:rPr>
              <a:t>视觉</a:t>
            </a:r>
            <a:r>
              <a:rPr lang="en-US" altLang="zh-CN" dirty="0">
                <a:highlight>
                  <a:srgbClr val="FFFF00"/>
                </a:highlight>
              </a:rPr>
              <a:t>+</a:t>
            </a:r>
            <a:r>
              <a:rPr lang="zh-CN" altLang="en-US" dirty="0">
                <a:highlight>
                  <a:srgbClr val="FFFF00"/>
                </a:highlight>
              </a:rPr>
              <a:t>眼神</a:t>
            </a:r>
            <a:r>
              <a:rPr lang="zh-CN" altLang="en-US" dirty="0"/>
              <a:t>）</a:t>
            </a:r>
            <a:endParaRPr lang="en-US" altLang="zh-CN" dirty="0"/>
          </a:p>
          <a:p>
            <a:r>
              <a:rPr lang="en-US" altLang="zh-CN" dirty="0"/>
              <a:t>A fishy smell from water plants came up, mixing with the cold wind and filling their throats, cold and choking (smell). Mike's lips were dark from the cold. His tears froze into a thin layer as soon as they came out. He looked at his sisters, his small face full of fear.</a:t>
            </a:r>
            <a:endParaRPr lang="en-US" altLang="zh-CN" dirty="0"/>
          </a:p>
        </p:txBody>
      </p:sp>
      <p:sp>
        <p:nvSpPr>
          <p:cNvPr id="5" name="文本框 4"/>
          <p:cNvSpPr txBox="1"/>
          <p:nvPr/>
        </p:nvSpPr>
        <p:spPr>
          <a:xfrm>
            <a:off x="6805983" y="1210074"/>
            <a:ext cx="4750865" cy="584775"/>
          </a:xfrm>
          <a:prstGeom prst="rect">
            <a:avLst/>
          </a:prstGeom>
          <a:solidFill>
            <a:srgbClr val="F6C3F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（五感描述场景）</a:t>
            </a:r>
            <a:endPar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7" name="文本框 6"/>
          <p:cNvSpPr txBox="1"/>
          <p:nvPr/>
        </p:nvSpPr>
        <p:spPr>
          <a:xfrm>
            <a:off x="728437" y="1210074"/>
            <a:ext cx="5413394" cy="584775"/>
          </a:xfrm>
          <a:prstGeom prst="rect">
            <a:avLst/>
          </a:prstGeom>
          <a:solidFill>
            <a:schemeClr val="accent2">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7030A0"/>
                </a:solidFill>
                <a:effectLst/>
                <a:uLnTx/>
                <a:uFillTx/>
                <a:latin typeface="等线" panose="02010600030101010101" charset="-122"/>
                <a:ea typeface="等线" panose="02010600030101010101" charset="-122"/>
                <a:cs typeface="+mn-cs"/>
              </a:rPr>
              <a:t>   瓶颈：危机场景描写？</a:t>
            </a:r>
            <a:endParaRPr kumimoji="0" lang="zh-CN" altLang="en-US" sz="3200" b="1" i="0" u="none" strike="noStrike" kern="1200" cap="none" spc="0" normalizeH="0" baseline="0" noProof="0" dirty="0">
              <a:ln>
                <a:noFill/>
              </a:ln>
              <a:solidFill>
                <a:srgbClr val="7030A0"/>
              </a:solidFill>
              <a:effectLst/>
              <a:uLnTx/>
              <a:uFillTx/>
              <a:latin typeface="等线" panose="02010600030101010101" charset="-122"/>
              <a:ea typeface="等线" panose="02010600030101010101" charset="-122"/>
              <a:cs typeface="+mn-cs"/>
            </a:endParaRPr>
          </a:p>
        </p:txBody>
      </p:sp>
      <p:pic>
        <p:nvPicPr>
          <p:cNvPr id="4" name="图片 3"/>
          <p:cNvPicPr>
            <a:picLocks noChangeAspect="1"/>
          </p:cNvPicPr>
          <p:nvPr/>
        </p:nvPicPr>
        <p:blipFill>
          <a:blip r:embed="rId1"/>
          <a:stretch>
            <a:fillRect/>
          </a:stretch>
        </p:blipFill>
        <p:spPr>
          <a:xfrm>
            <a:off x="10080698" y="5081835"/>
            <a:ext cx="1634309" cy="15544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P spid="5"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10821916" y="5454372"/>
            <a:ext cx="1249930" cy="1188823"/>
          </a:xfrm>
          <a:prstGeom prst="rect">
            <a:avLst/>
          </a:prstGeom>
        </p:spPr>
      </p:pic>
      <p:sp>
        <p:nvSpPr>
          <p:cNvPr id="8" name="标题 1"/>
          <p:cNvSpPr txBox="1"/>
          <p:nvPr/>
        </p:nvSpPr>
        <p:spPr>
          <a:xfrm>
            <a:off x="470888" y="87608"/>
            <a:ext cx="10814012" cy="933948"/>
          </a:xfrm>
          <a:prstGeom prst="rect">
            <a:avLst/>
          </a:prstGeom>
          <a:solidFill>
            <a:schemeClr val="accent2">
              <a:lumMod val="20000"/>
              <a:lumOff val="80000"/>
            </a:schemeClr>
          </a:solidFill>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en-US" altLang="zh-CN" sz="3800" b="0" i="0" u="none" strike="noStrike" kern="1200" cap="none" spc="0" normalizeH="0" baseline="0" noProof="0" dirty="0">
                <a:ln>
                  <a:noFill/>
                </a:ln>
                <a:solidFill>
                  <a:prstClr val="black"/>
                </a:solidFill>
                <a:effectLst/>
                <a:uLnTx/>
                <a:uFillTx/>
                <a:latin typeface="Times New Roman" panose="02020603050405020304" pitchFamily="18" charset="0"/>
                <a:ea typeface="等线 Light" panose="02010600030101010101" charset="-122"/>
                <a:cs typeface="Times New Roman" panose="02020603050405020304" pitchFamily="18" charset="0"/>
              </a:rPr>
              <a:t>Paragraph 2: Seeing </a:t>
            </a:r>
            <a:r>
              <a:rPr kumimoji="0" lang="en-US" altLang="zh-CN" sz="3800" b="0" i="0" u="none"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等线 Light" panose="02010600030101010101" charset="-122"/>
                <a:cs typeface="Times New Roman" panose="02020603050405020304" pitchFamily="18" charset="0"/>
              </a:rPr>
              <a:t>that</a:t>
            </a:r>
            <a:r>
              <a:rPr kumimoji="0" lang="en-US" altLang="zh-CN" sz="3800" b="0" i="0" u="none" strike="noStrike" kern="1200" cap="none" spc="0" normalizeH="0" baseline="0" noProof="0" dirty="0">
                <a:ln>
                  <a:noFill/>
                </a:ln>
                <a:solidFill>
                  <a:prstClr val="black"/>
                </a:solidFill>
                <a:effectLst/>
                <a:uLnTx/>
                <a:uFillTx/>
                <a:latin typeface="Times New Roman" panose="02020603050405020304" pitchFamily="18" charset="0"/>
                <a:ea typeface="等线 Light" panose="02010600030101010101" charset="-122"/>
                <a:cs typeface="Times New Roman" panose="02020603050405020304" pitchFamily="18" charset="0"/>
              </a:rPr>
              <a:t>, Bear let out a series of woofs and jumped into the water, heading straight for Mike</a:t>
            </a:r>
            <a:r>
              <a:rPr kumimoji="0" lang="en-US" altLang="zh-CN" sz="2600" b="0" i="0" u="none" strike="noStrike" kern="1200" cap="none" spc="0" normalizeH="0" baseline="0" noProof="0" dirty="0">
                <a:ln>
                  <a:noFill/>
                </a:ln>
                <a:solidFill>
                  <a:prstClr val="black"/>
                </a:solidFill>
                <a:effectLst/>
                <a:uLnTx/>
                <a:uFillTx/>
                <a:latin typeface="Times New Roman" panose="02020603050405020304" pitchFamily="18" charset="0"/>
                <a:ea typeface="等线 Light" panose="02010600030101010101" charset="-122"/>
                <a:cs typeface="Times New Roman" panose="02020603050405020304" pitchFamily="18" charset="0"/>
              </a:rPr>
              <a:t>. </a:t>
            </a:r>
            <a:br>
              <a:rPr kumimoji="0" lang="en-US" altLang="zh-CN" sz="2400" b="0" i="0" u="none" strike="noStrike" kern="1200" cap="none" spc="0" normalizeH="0" baseline="0" noProof="0" dirty="0">
                <a:ln>
                  <a:noFill/>
                </a:ln>
                <a:solidFill>
                  <a:prstClr val="black"/>
                </a:solidFill>
                <a:effectLst/>
                <a:highlight>
                  <a:srgbClr val="FFFF00"/>
                </a:highlight>
                <a:uLnTx/>
                <a:uFillTx/>
                <a:latin typeface="等线 Light" panose="02010600030101010101" charset="-122"/>
                <a:ea typeface="等线 Light" panose="02010600030101010101" charset="-122"/>
                <a:cs typeface="+mj-cs"/>
              </a:rPr>
            </a:br>
            <a:endParaRPr kumimoji="0" lang="zh-CN" altLang="en-US" sz="2400" b="0" i="0" u="none" strike="noStrike" kern="1200" cap="none" spc="0" normalizeH="0" baseline="0" noProof="0" dirty="0">
              <a:ln>
                <a:noFill/>
              </a:ln>
              <a:solidFill>
                <a:prstClr val="black"/>
              </a:solidFill>
              <a:effectLst/>
              <a:highlight>
                <a:srgbClr val="FFFF00"/>
              </a:highlight>
              <a:uLnTx/>
              <a:uFillTx/>
              <a:latin typeface="等线 Light" panose="02010600030101010101" charset="-122"/>
              <a:ea typeface="等线 Light" panose="02010600030101010101" charset="-122"/>
              <a:cs typeface="+mj-cs"/>
            </a:endParaRPr>
          </a:p>
        </p:txBody>
      </p:sp>
      <p:sp>
        <p:nvSpPr>
          <p:cNvPr id="9" name="文本框 8"/>
          <p:cNvSpPr txBox="1"/>
          <p:nvPr/>
        </p:nvSpPr>
        <p:spPr>
          <a:xfrm>
            <a:off x="531119" y="2018129"/>
            <a:ext cx="3427631" cy="1569660"/>
          </a:xfrm>
          <a:prstGeom prst="rect">
            <a:avLst/>
          </a:prstGeom>
          <a:solidFill>
            <a:schemeClr val="accent2">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zh-CN" altLang="en-US" sz="3200" b="1" i="0" u="none" strike="noStrike" kern="1200" cap="none" spc="0" normalizeH="0" baseline="0" noProof="0" dirty="0">
                <a:ln>
                  <a:noFill/>
                </a:ln>
                <a:solidFill>
                  <a:srgbClr val="7030A0"/>
                </a:solidFill>
                <a:effectLst/>
                <a:uLnTx/>
                <a:uFillTx/>
                <a:latin typeface="等线" panose="02010600030101010101" charset="-122"/>
                <a:ea typeface="等线" panose="02010600030101010101" charset="-122"/>
                <a:cs typeface="+mn-cs"/>
              </a:rPr>
              <a:t>重点：救援过程</a:t>
            </a:r>
            <a:endParaRPr kumimoji="0" lang="en-US" altLang="zh-CN" sz="3200" b="1" i="0" u="none" strike="noStrike" kern="1200" cap="none" spc="0" normalizeH="0" baseline="0" noProof="0" dirty="0">
              <a:ln>
                <a:noFill/>
              </a:ln>
              <a:solidFill>
                <a:srgbClr val="7030A0"/>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7030A0"/>
                </a:solidFill>
                <a:effectLst/>
                <a:uLnTx/>
                <a:uFillTx/>
                <a:latin typeface="等线" panose="02010600030101010101" charset="-122"/>
                <a:ea typeface="等线" panose="02010600030101010101" charset="-122"/>
                <a:cs typeface="+mn-cs"/>
              </a:rPr>
              <a:t>瓶颈：救援过程细节和画面感？</a:t>
            </a:r>
            <a:endParaRPr kumimoji="0" lang="zh-CN" altLang="en-US" sz="3200" b="1" i="0" u="none" strike="noStrike" kern="1200" cap="none" spc="0" normalizeH="0" baseline="0" noProof="0" dirty="0">
              <a:ln>
                <a:noFill/>
              </a:ln>
              <a:solidFill>
                <a:srgbClr val="7030A0"/>
              </a:solidFill>
              <a:effectLst/>
              <a:uLnTx/>
              <a:uFillTx/>
              <a:latin typeface="等线" panose="02010600030101010101" charset="-122"/>
              <a:ea typeface="等线" panose="02010600030101010101" charset="-122"/>
              <a:cs typeface="+mn-cs"/>
            </a:endParaRPr>
          </a:p>
        </p:txBody>
      </p:sp>
      <p:graphicFrame>
        <p:nvGraphicFramePr>
          <p:cNvPr id="10" name="表格 9"/>
          <p:cNvGraphicFramePr>
            <a:graphicFrameLocks noGrp="1"/>
          </p:cNvGraphicFramePr>
          <p:nvPr/>
        </p:nvGraphicFramePr>
        <p:xfrm>
          <a:off x="4716415" y="1371614"/>
          <a:ext cx="4274273" cy="4432350"/>
        </p:xfrm>
        <a:graphic>
          <a:graphicData uri="http://schemas.openxmlformats.org/drawingml/2006/table">
            <a:tbl>
              <a:tblPr/>
              <a:tblGrid>
                <a:gridCol w="4274273"/>
              </a:tblGrid>
              <a:tr h="625823">
                <a:tc>
                  <a:txBody>
                    <a:bodyPr/>
                    <a:lstStyle/>
                    <a:p>
                      <a:pPr>
                        <a:lnSpc>
                          <a:spcPts val="2100"/>
                        </a:lnSpc>
                        <a:buNone/>
                      </a:pPr>
                      <a:endParaRPr lang="en-US" altLang="zh-CN" sz="3200" b="1" dirty="0">
                        <a:solidFill>
                          <a:srgbClr val="000000"/>
                        </a:solidFill>
                        <a:effectLst/>
                      </a:endParaRPr>
                    </a:p>
                    <a:p>
                      <a:pPr>
                        <a:lnSpc>
                          <a:spcPts val="2100"/>
                        </a:lnSpc>
                        <a:buNone/>
                      </a:pPr>
                      <a:r>
                        <a:rPr lang="zh-CN" altLang="en-US" sz="3200" b="1" dirty="0">
                          <a:solidFill>
                            <a:srgbClr val="000000"/>
                          </a:solidFill>
                          <a:effectLst/>
                        </a:rPr>
                        <a:t>方法</a:t>
                      </a:r>
                      <a:endParaRPr lang="zh-CN" altLang="en-US" sz="3200" b="1" dirty="0">
                        <a:solidFill>
                          <a:srgbClr val="000000"/>
                        </a:solidFill>
                        <a:effectLst/>
                      </a:endParaRPr>
                    </a:p>
                  </a:txBody>
                  <a:tcPr marL="63165" marR="63165" marT="42110" marB="42110" anchor="ctr">
                    <a:lnL w="4329" cap="flat" cmpd="sng" algn="ctr">
                      <a:solidFill>
                        <a:srgbClr val="D0405E"/>
                      </a:solidFill>
                      <a:prstDash val="solid"/>
                      <a:round/>
                      <a:headEnd type="none" w="med" len="med"/>
                      <a:tailEnd type="none" w="med" len="med"/>
                    </a:lnL>
                    <a:lnR w="4329" cap="flat" cmpd="sng" algn="ctr">
                      <a:solidFill>
                        <a:srgbClr val="B077B1"/>
                      </a:solidFill>
                      <a:prstDash val="solid"/>
                      <a:round/>
                      <a:headEnd type="none" w="med" len="med"/>
                      <a:tailEnd type="none" w="med" len="med"/>
                    </a:lnR>
                    <a:lnT w="4329" cap="flat" cmpd="sng" algn="ctr">
                      <a:solidFill>
                        <a:srgbClr val="F06D5E"/>
                      </a:solidFill>
                      <a:prstDash val="solid"/>
                      <a:round/>
                      <a:headEnd type="none" w="med" len="med"/>
                      <a:tailEnd type="none" w="med" len="med"/>
                    </a:lnT>
                    <a:lnB w="4329" cap="flat" cmpd="sng" algn="ctr">
                      <a:solidFill>
                        <a:srgbClr val="5083A0"/>
                      </a:solidFill>
                      <a:prstDash val="solid"/>
                      <a:round/>
                      <a:headEnd type="none" w="med" len="med"/>
                      <a:tailEnd type="none" w="med" len="med"/>
                    </a:lnB>
                    <a:solidFill>
                      <a:srgbClr val="F2F2F2"/>
                    </a:solidFill>
                  </a:tcPr>
                </a:tc>
              </a:tr>
              <a:tr h="848634">
                <a:tc>
                  <a:txBody>
                    <a:bodyPr/>
                    <a:lstStyle/>
                    <a:p>
                      <a:pPr>
                        <a:lnSpc>
                          <a:spcPts val="2100"/>
                        </a:lnSpc>
                        <a:buNone/>
                      </a:pPr>
                      <a:r>
                        <a:rPr lang="zh-CN" altLang="en-US" sz="4000" b="0" dirty="0">
                          <a:effectLst/>
                          <a:highlight>
                            <a:srgbClr val="00FFFF"/>
                          </a:highlight>
                        </a:rPr>
                        <a:t>感官联动法</a:t>
                      </a:r>
                      <a:endParaRPr lang="zh-CN" altLang="en-US" sz="4000" b="0" dirty="0">
                        <a:effectLst/>
                        <a:highlight>
                          <a:srgbClr val="00FFFF"/>
                        </a:highlight>
                      </a:endParaRPr>
                    </a:p>
                  </a:txBody>
                  <a:tcPr marL="63165" marR="63165" marT="42110" marB="42110" anchor="ctr">
                    <a:lnL w="4329" cap="flat" cmpd="sng" algn="ctr">
                      <a:solidFill>
                        <a:srgbClr val="8005F3"/>
                      </a:solidFill>
                      <a:prstDash val="solid"/>
                      <a:round/>
                      <a:headEnd type="none" w="med" len="med"/>
                      <a:tailEnd type="none" w="med" len="med"/>
                    </a:lnL>
                    <a:lnR w="4329" cap="flat" cmpd="sng" algn="ctr">
                      <a:solidFill>
                        <a:srgbClr val="20BF63"/>
                      </a:solidFill>
                      <a:prstDash val="solid"/>
                      <a:round/>
                      <a:headEnd type="none" w="med" len="med"/>
                      <a:tailEnd type="none" w="med" len="med"/>
                    </a:lnR>
                    <a:lnT w="4329" cap="flat" cmpd="sng" algn="ctr">
                      <a:solidFill>
                        <a:srgbClr val="5083A0"/>
                      </a:solidFill>
                      <a:prstDash val="solid"/>
                      <a:round/>
                      <a:headEnd type="none" w="med" len="med"/>
                      <a:tailEnd type="none" w="med" len="med"/>
                    </a:lnT>
                    <a:lnB w="4329" cap="flat" cmpd="sng" algn="ctr">
                      <a:solidFill>
                        <a:srgbClr val="E0AA6A"/>
                      </a:solidFill>
                      <a:prstDash val="solid"/>
                      <a:round/>
                      <a:headEnd type="none" w="med" len="med"/>
                      <a:tailEnd type="none" w="med" len="med"/>
                    </a:lnB>
                    <a:solidFill>
                      <a:srgbClr val="FFFFFF"/>
                    </a:solidFill>
                  </a:tcPr>
                </a:tc>
              </a:tr>
              <a:tr h="897974">
                <a:tc>
                  <a:txBody>
                    <a:bodyPr/>
                    <a:lstStyle/>
                    <a:p>
                      <a:pPr>
                        <a:lnSpc>
                          <a:spcPts val="2100"/>
                        </a:lnSpc>
                        <a:buNone/>
                      </a:pPr>
                      <a:r>
                        <a:rPr lang="zh-CN" altLang="en-US" sz="4000" b="0" dirty="0">
                          <a:effectLst/>
                          <a:highlight>
                            <a:srgbClr val="FFFF00"/>
                          </a:highlight>
                        </a:rPr>
                        <a:t>动作链拆解</a:t>
                      </a:r>
                      <a:endParaRPr lang="zh-CN" altLang="en-US" sz="4000" b="0" dirty="0">
                        <a:effectLst/>
                        <a:highlight>
                          <a:srgbClr val="FFFF00"/>
                        </a:highlight>
                      </a:endParaRPr>
                    </a:p>
                  </a:txBody>
                  <a:tcPr marL="63165" marR="63165" marT="42110" marB="42110" anchor="ctr">
                    <a:lnL w="4329" cap="flat" cmpd="sng" algn="ctr">
                      <a:solidFill>
                        <a:srgbClr val="60AD6A"/>
                      </a:solidFill>
                      <a:prstDash val="solid"/>
                      <a:round/>
                      <a:headEnd type="none" w="med" len="med"/>
                      <a:tailEnd type="none" w="med" len="med"/>
                    </a:lnL>
                    <a:lnR w="4329" cap="flat" cmpd="sng" algn="ctr">
                      <a:solidFill>
                        <a:srgbClr val="C0545B"/>
                      </a:solidFill>
                      <a:prstDash val="solid"/>
                      <a:round/>
                      <a:headEnd type="none" w="med" len="med"/>
                      <a:tailEnd type="none" w="med" len="med"/>
                    </a:lnR>
                    <a:lnT w="4329" cap="flat" cmpd="sng" algn="ctr">
                      <a:solidFill>
                        <a:srgbClr val="E0AA6A"/>
                      </a:solidFill>
                      <a:prstDash val="solid"/>
                      <a:round/>
                      <a:headEnd type="none" w="med" len="med"/>
                      <a:tailEnd type="none" w="med" len="med"/>
                    </a:lnT>
                    <a:lnB w="4329" cap="flat" cmpd="sng" algn="ctr">
                      <a:solidFill>
                        <a:srgbClr val="501ED5"/>
                      </a:solidFill>
                      <a:prstDash val="solid"/>
                      <a:round/>
                      <a:headEnd type="none" w="med" len="med"/>
                      <a:tailEnd type="none" w="med" len="med"/>
                    </a:lnB>
                    <a:solidFill>
                      <a:srgbClr val="FFFFFF"/>
                    </a:solidFill>
                  </a:tcPr>
                </a:tc>
              </a:tr>
              <a:tr h="958204">
                <a:tc>
                  <a:txBody>
                    <a:bodyPr/>
                    <a:lstStyle/>
                    <a:p>
                      <a:pPr>
                        <a:lnSpc>
                          <a:spcPts val="2100"/>
                        </a:lnSpc>
                        <a:buNone/>
                      </a:pPr>
                      <a:r>
                        <a:rPr lang="zh-CN" altLang="en-US" sz="4000" b="0" dirty="0">
                          <a:effectLst/>
                          <a:highlight>
                            <a:srgbClr val="FF00FF"/>
                          </a:highlight>
                        </a:rPr>
                        <a:t>修辞强化法</a:t>
                      </a:r>
                      <a:endParaRPr lang="zh-CN" altLang="en-US" sz="4000" b="0" dirty="0">
                        <a:effectLst/>
                        <a:highlight>
                          <a:srgbClr val="FF00FF"/>
                        </a:highlight>
                      </a:endParaRPr>
                    </a:p>
                  </a:txBody>
                  <a:tcPr marL="63165" marR="63165" marT="42110" marB="42110" anchor="ctr">
                    <a:lnL w="4329" cap="flat" cmpd="sng" algn="ctr">
                      <a:solidFill>
                        <a:srgbClr val="3081D5"/>
                      </a:solidFill>
                      <a:prstDash val="solid"/>
                      <a:round/>
                      <a:headEnd type="none" w="med" len="med"/>
                      <a:tailEnd type="none" w="med" len="med"/>
                    </a:lnL>
                    <a:lnR w="4329" cap="flat" cmpd="sng" algn="ctr">
                      <a:solidFill>
                        <a:srgbClr val="9081D5"/>
                      </a:solidFill>
                      <a:prstDash val="solid"/>
                      <a:round/>
                      <a:headEnd type="none" w="med" len="med"/>
                      <a:tailEnd type="none" w="med" len="med"/>
                    </a:lnR>
                    <a:lnT w="4329" cap="flat" cmpd="sng" algn="ctr">
                      <a:solidFill>
                        <a:srgbClr val="501ED5"/>
                      </a:solidFill>
                      <a:prstDash val="solid"/>
                      <a:round/>
                      <a:headEnd type="none" w="med" len="med"/>
                      <a:tailEnd type="none" w="med" len="med"/>
                    </a:lnT>
                    <a:lnB w="4329" cap="flat" cmpd="sng" algn="ctr">
                      <a:solidFill>
                        <a:srgbClr val="1099D5"/>
                      </a:solidFill>
                      <a:prstDash val="solid"/>
                      <a:round/>
                      <a:headEnd type="none" w="med" len="med"/>
                      <a:tailEnd type="none" w="med" len="med"/>
                    </a:lnB>
                    <a:solidFill>
                      <a:srgbClr val="FFFFFF"/>
                    </a:solidFill>
                  </a:tcPr>
                </a:tc>
              </a:tr>
              <a:tr h="1068071">
                <a:tc>
                  <a:txBody>
                    <a:bodyPr/>
                    <a:lstStyle/>
                    <a:p>
                      <a:pPr>
                        <a:lnSpc>
                          <a:spcPts val="2100"/>
                        </a:lnSpc>
                        <a:buNone/>
                      </a:pPr>
                      <a:r>
                        <a:rPr lang="zh-CN" altLang="en-US" sz="4000" b="0" dirty="0">
                          <a:effectLst/>
                          <a:highlight>
                            <a:srgbClr val="00FF00"/>
                          </a:highlight>
                        </a:rPr>
                        <a:t>情感交织法</a:t>
                      </a:r>
                      <a:endParaRPr lang="zh-CN" altLang="en-US" sz="4000" b="0" dirty="0">
                        <a:effectLst/>
                        <a:highlight>
                          <a:srgbClr val="00FF00"/>
                        </a:highlight>
                      </a:endParaRPr>
                    </a:p>
                  </a:txBody>
                  <a:tcPr marL="63165" marR="63165" marT="42110" marB="42110" anchor="ctr">
                    <a:lnL w="4329" cap="flat" cmpd="sng" algn="ctr">
                      <a:solidFill>
                        <a:srgbClr val="D0A1D5"/>
                      </a:solidFill>
                      <a:prstDash val="solid"/>
                      <a:round/>
                      <a:headEnd type="none" w="med" len="med"/>
                      <a:tailEnd type="none" w="med" len="med"/>
                    </a:lnL>
                    <a:lnR w="4329" cap="flat" cmpd="sng" algn="ctr">
                      <a:solidFill>
                        <a:srgbClr val="D0A7D5"/>
                      </a:solidFill>
                      <a:prstDash val="solid"/>
                      <a:round/>
                      <a:headEnd type="none" w="med" len="med"/>
                      <a:tailEnd type="none" w="med" len="med"/>
                    </a:lnR>
                    <a:lnT w="4329" cap="flat" cmpd="sng" algn="ctr">
                      <a:solidFill>
                        <a:srgbClr val="1099D5"/>
                      </a:solidFill>
                      <a:prstDash val="solid"/>
                      <a:round/>
                      <a:headEnd type="none" w="med" len="med"/>
                      <a:tailEnd type="none" w="med" len="med"/>
                    </a:lnT>
                    <a:lnB w="4329" cap="flat" cmpd="sng" algn="ctr">
                      <a:solidFill>
                        <a:srgbClr val="709ED5"/>
                      </a:solidFill>
                      <a:prstDash val="solid"/>
                      <a:round/>
                      <a:headEnd type="none" w="med" len="med"/>
                      <a:tailEnd type="none" w="med" len="med"/>
                    </a:lnB>
                    <a:solidFill>
                      <a:srgbClr val="FFFFFF"/>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344952" y="766564"/>
          <a:ext cx="11394412" cy="5688992"/>
        </p:xfrm>
        <a:graphic>
          <a:graphicData uri="http://schemas.openxmlformats.org/drawingml/2006/table">
            <a:tbl>
              <a:tblPr/>
              <a:tblGrid>
                <a:gridCol w="1103876"/>
                <a:gridCol w="3560623"/>
                <a:gridCol w="6729913"/>
              </a:tblGrid>
              <a:tr h="424599">
                <a:tc>
                  <a:txBody>
                    <a:bodyPr/>
                    <a:lstStyle/>
                    <a:p>
                      <a:pPr>
                        <a:lnSpc>
                          <a:spcPts val="2100"/>
                        </a:lnSpc>
                        <a:buNone/>
                      </a:pPr>
                      <a:r>
                        <a:rPr lang="zh-CN" altLang="en-US" sz="2000" b="1" dirty="0">
                          <a:solidFill>
                            <a:srgbClr val="000000"/>
                          </a:solidFill>
                          <a:effectLst/>
                        </a:rPr>
                        <a:t>方法</a:t>
                      </a:r>
                      <a:endParaRPr lang="zh-CN" altLang="en-US" sz="2000" b="1" dirty="0">
                        <a:solidFill>
                          <a:srgbClr val="000000"/>
                        </a:solidFill>
                        <a:effectLst/>
                      </a:endParaRPr>
                    </a:p>
                  </a:txBody>
                  <a:tcPr marL="63165" marR="63165" marT="42110" marB="42110" anchor="ctr">
                    <a:lnL w="4329" cap="flat" cmpd="sng" algn="ctr">
                      <a:solidFill>
                        <a:srgbClr val="D0405E"/>
                      </a:solidFill>
                      <a:prstDash val="solid"/>
                      <a:round/>
                      <a:headEnd type="none" w="med" len="med"/>
                      <a:tailEnd type="none" w="med" len="med"/>
                    </a:lnL>
                    <a:lnR w="4329" cap="flat" cmpd="sng" algn="ctr">
                      <a:solidFill>
                        <a:srgbClr val="B077B1"/>
                      </a:solidFill>
                      <a:prstDash val="solid"/>
                      <a:round/>
                      <a:headEnd type="none" w="med" len="med"/>
                      <a:tailEnd type="none" w="med" len="med"/>
                    </a:lnR>
                    <a:lnT w="4329" cap="flat" cmpd="sng" algn="ctr">
                      <a:solidFill>
                        <a:srgbClr val="F06D5E"/>
                      </a:solidFill>
                      <a:prstDash val="solid"/>
                      <a:round/>
                      <a:headEnd type="none" w="med" len="med"/>
                      <a:tailEnd type="none" w="med" len="med"/>
                    </a:lnT>
                    <a:lnB w="4329" cap="flat" cmpd="sng" algn="ctr">
                      <a:solidFill>
                        <a:srgbClr val="5083A0"/>
                      </a:solidFill>
                      <a:prstDash val="solid"/>
                      <a:round/>
                      <a:headEnd type="none" w="med" len="med"/>
                      <a:tailEnd type="none" w="med" len="med"/>
                    </a:lnB>
                    <a:solidFill>
                      <a:srgbClr val="F2F2F2"/>
                    </a:solidFill>
                  </a:tcPr>
                </a:tc>
                <a:tc>
                  <a:txBody>
                    <a:bodyPr/>
                    <a:lstStyle/>
                    <a:p>
                      <a:pPr>
                        <a:lnSpc>
                          <a:spcPts val="2100"/>
                        </a:lnSpc>
                        <a:buNone/>
                      </a:pPr>
                      <a:r>
                        <a:rPr lang="zh-CN" altLang="en-US" sz="2000" b="1">
                          <a:solidFill>
                            <a:srgbClr val="000000"/>
                          </a:solidFill>
                          <a:effectLst/>
                        </a:rPr>
                        <a:t>核心技巧</a:t>
                      </a:r>
                      <a:endParaRPr lang="zh-CN" altLang="en-US" sz="2000" b="1">
                        <a:solidFill>
                          <a:srgbClr val="000000"/>
                        </a:solidFill>
                        <a:effectLst/>
                      </a:endParaRPr>
                    </a:p>
                  </a:txBody>
                  <a:tcPr marL="63165" marR="63165" marT="42110" marB="42110" anchor="ctr">
                    <a:lnL w="4329" cap="flat" cmpd="sng" algn="ctr">
                      <a:solidFill>
                        <a:srgbClr val="B077B1"/>
                      </a:solidFill>
                      <a:prstDash val="solid"/>
                      <a:round/>
                      <a:headEnd type="none" w="med" len="med"/>
                      <a:tailEnd type="none" w="med" len="med"/>
                    </a:lnL>
                    <a:lnR w="4329" cap="flat" cmpd="sng" algn="ctr">
                      <a:solidFill>
                        <a:srgbClr val="A0B3A0"/>
                      </a:solidFill>
                      <a:prstDash val="solid"/>
                      <a:round/>
                      <a:headEnd type="none" w="med" len="med"/>
                      <a:tailEnd type="none" w="med" len="med"/>
                    </a:lnR>
                    <a:lnT w="4329" cap="flat" cmpd="sng" algn="ctr">
                      <a:solidFill>
                        <a:srgbClr val="B031B1"/>
                      </a:solidFill>
                      <a:prstDash val="solid"/>
                      <a:round/>
                      <a:headEnd type="none" w="med" len="med"/>
                      <a:tailEnd type="none" w="med" len="med"/>
                    </a:lnT>
                    <a:lnB w="4329" cap="flat" cmpd="sng" algn="ctr">
                      <a:solidFill>
                        <a:srgbClr val="60C163"/>
                      </a:solidFill>
                      <a:prstDash val="solid"/>
                      <a:round/>
                      <a:headEnd type="none" w="med" len="med"/>
                      <a:tailEnd type="none" w="med" len="med"/>
                    </a:lnB>
                    <a:solidFill>
                      <a:srgbClr val="F2F2F2"/>
                    </a:solidFill>
                  </a:tcPr>
                </a:tc>
                <a:tc>
                  <a:txBody>
                    <a:bodyPr/>
                    <a:lstStyle/>
                    <a:p>
                      <a:pPr>
                        <a:lnSpc>
                          <a:spcPts val="2100"/>
                        </a:lnSpc>
                        <a:buNone/>
                      </a:pPr>
                      <a:r>
                        <a:rPr lang="zh-CN" altLang="en-US" sz="2000" b="1">
                          <a:solidFill>
                            <a:srgbClr val="000000"/>
                          </a:solidFill>
                          <a:effectLst/>
                        </a:rPr>
                        <a:t>具体应用示例（结合文本情境）</a:t>
                      </a:r>
                      <a:endParaRPr lang="zh-CN" altLang="en-US" sz="2000" b="1">
                        <a:solidFill>
                          <a:srgbClr val="000000"/>
                        </a:solidFill>
                        <a:effectLst/>
                      </a:endParaRPr>
                    </a:p>
                  </a:txBody>
                  <a:tcPr marL="63165" marR="63165" marT="42110" marB="42110" anchor="ctr">
                    <a:lnL w="4329" cap="flat" cmpd="sng" algn="ctr">
                      <a:solidFill>
                        <a:srgbClr val="A0B3A0"/>
                      </a:solidFill>
                      <a:prstDash val="solid"/>
                      <a:round/>
                      <a:headEnd type="none" w="med" len="med"/>
                      <a:tailEnd type="none" w="med" len="med"/>
                    </a:lnL>
                    <a:lnR w="4329" cap="flat" cmpd="sng" algn="ctr">
                      <a:solidFill>
                        <a:srgbClr val="A0B3A0"/>
                      </a:solidFill>
                      <a:prstDash val="solid"/>
                      <a:round/>
                      <a:headEnd type="none" w="med" len="med"/>
                      <a:tailEnd type="none" w="med" len="med"/>
                    </a:lnR>
                    <a:lnT w="4329" cap="flat" cmpd="sng" algn="ctr">
                      <a:solidFill>
                        <a:srgbClr val="A0B3A0"/>
                      </a:solidFill>
                      <a:prstDash val="solid"/>
                      <a:round/>
                      <a:headEnd type="none" w="med" len="med"/>
                      <a:tailEnd type="none" w="med" len="med"/>
                    </a:lnT>
                    <a:lnB w="4329" cap="flat" cmpd="sng" algn="ctr">
                      <a:solidFill>
                        <a:srgbClr val="C07918"/>
                      </a:solidFill>
                      <a:prstDash val="solid"/>
                      <a:round/>
                      <a:headEnd type="none" w="med" len="med"/>
                      <a:tailEnd type="none" w="med" len="med"/>
                    </a:lnB>
                    <a:solidFill>
                      <a:srgbClr val="F2F2F2"/>
                    </a:solidFill>
                  </a:tcPr>
                </a:tc>
              </a:tr>
              <a:tr h="1125491">
                <a:tc>
                  <a:txBody>
                    <a:bodyPr/>
                    <a:lstStyle/>
                    <a:p>
                      <a:pPr>
                        <a:lnSpc>
                          <a:spcPts val="2100"/>
                        </a:lnSpc>
                        <a:buNone/>
                      </a:pPr>
                      <a:r>
                        <a:rPr lang="zh-CN" altLang="en-US" sz="2400" b="0" dirty="0">
                          <a:effectLst/>
                          <a:highlight>
                            <a:srgbClr val="00FFFF"/>
                          </a:highlight>
                          <a:latin typeface="Times New Roman" panose="02020603050405020304" pitchFamily="18" charset="0"/>
                          <a:cs typeface="Times New Roman" panose="02020603050405020304" pitchFamily="18" charset="0"/>
                        </a:rPr>
                        <a:t>感官联动法</a:t>
                      </a:r>
                      <a:endParaRPr lang="zh-CN" altLang="en-US" sz="2400" b="0" dirty="0">
                        <a:effectLst/>
                        <a:highlight>
                          <a:srgbClr val="00FFFF"/>
                        </a:highlight>
                        <a:latin typeface="Times New Roman" panose="02020603050405020304" pitchFamily="18" charset="0"/>
                        <a:cs typeface="Times New Roman" panose="02020603050405020304" pitchFamily="18" charset="0"/>
                      </a:endParaRPr>
                    </a:p>
                  </a:txBody>
                  <a:tcPr marL="63165" marR="63165" marT="42110" marB="42110" anchor="ctr">
                    <a:lnL w="4329" cap="flat" cmpd="sng" algn="ctr">
                      <a:solidFill>
                        <a:srgbClr val="8005F3"/>
                      </a:solidFill>
                      <a:prstDash val="solid"/>
                      <a:round/>
                      <a:headEnd type="none" w="med" len="med"/>
                      <a:tailEnd type="none" w="med" len="med"/>
                    </a:lnL>
                    <a:lnR w="4329" cap="flat" cmpd="sng" algn="ctr">
                      <a:solidFill>
                        <a:srgbClr val="20BF63"/>
                      </a:solidFill>
                      <a:prstDash val="solid"/>
                      <a:round/>
                      <a:headEnd type="none" w="med" len="med"/>
                      <a:tailEnd type="none" w="med" len="med"/>
                    </a:lnR>
                    <a:lnT w="4329" cap="flat" cmpd="sng" algn="ctr">
                      <a:solidFill>
                        <a:srgbClr val="5083A0"/>
                      </a:solidFill>
                      <a:prstDash val="solid"/>
                      <a:round/>
                      <a:headEnd type="none" w="med" len="med"/>
                      <a:tailEnd type="none" w="med" len="med"/>
                    </a:lnT>
                    <a:lnB w="4329" cap="flat" cmpd="sng" algn="ctr">
                      <a:solidFill>
                        <a:srgbClr val="E0AA6A"/>
                      </a:solidFill>
                      <a:prstDash val="solid"/>
                      <a:round/>
                      <a:headEnd type="none" w="med" len="med"/>
                      <a:tailEnd type="none" w="med" len="med"/>
                    </a:lnB>
                    <a:solidFill>
                      <a:srgbClr val="FFFFFF"/>
                    </a:solidFill>
                  </a:tcPr>
                </a:tc>
                <a:tc>
                  <a:txBody>
                    <a:bodyPr/>
                    <a:lstStyle/>
                    <a:p>
                      <a:pPr>
                        <a:lnSpc>
                          <a:spcPts val="2100"/>
                        </a:lnSpc>
                        <a:buNone/>
                      </a:pPr>
                      <a:r>
                        <a:rPr lang="zh-CN" altLang="en-US" sz="2400" b="0">
                          <a:effectLst/>
                          <a:latin typeface="Times New Roman" panose="02020603050405020304" pitchFamily="18" charset="0"/>
                          <a:cs typeface="Times New Roman" panose="02020603050405020304" pitchFamily="18" charset="0"/>
                        </a:rPr>
                        <a:t>融合视觉、听觉、触觉、嗅觉、体感，让场景立体</a:t>
                      </a:r>
                      <a:endParaRPr lang="zh-CN" altLang="en-US" sz="2400" b="0">
                        <a:effectLst/>
                        <a:latin typeface="Times New Roman" panose="02020603050405020304" pitchFamily="18" charset="0"/>
                        <a:cs typeface="Times New Roman" panose="02020603050405020304" pitchFamily="18" charset="0"/>
                      </a:endParaRPr>
                    </a:p>
                  </a:txBody>
                  <a:tcPr marL="63165" marR="63165" marT="42110" marB="42110" anchor="ctr">
                    <a:lnL w="4329" cap="flat" cmpd="sng" algn="ctr">
                      <a:solidFill>
                        <a:srgbClr val="20BF63"/>
                      </a:solidFill>
                      <a:prstDash val="solid"/>
                      <a:round/>
                      <a:headEnd type="none" w="med" len="med"/>
                      <a:tailEnd type="none" w="med" len="med"/>
                    </a:lnL>
                    <a:lnR w="4329" cap="flat" cmpd="sng" algn="ctr">
                      <a:solidFill>
                        <a:srgbClr val="902BB1"/>
                      </a:solidFill>
                      <a:prstDash val="solid"/>
                      <a:round/>
                      <a:headEnd type="none" w="med" len="med"/>
                      <a:tailEnd type="none" w="med" len="med"/>
                    </a:lnR>
                    <a:lnT w="4329" cap="flat" cmpd="sng" algn="ctr">
                      <a:solidFill>
                        <a:srgbClr val="60C163"/>
                      </a:solidFill>
                      <a:prstDash val="solid"/>
                      <a:round/>
                      <a:headEnd type="none" w="med" len="med"/>
                      <a:tailEnd type="none" w="med" len="med"/>
                    </a:lnT>
                    <a:lnB w="4329" cap="flat" cmpd="sng" algn="ctr">
                      <a:solidFill>
                        <a:srgbClr val="C0A26A"/>
                      </a:solidFill>
                      <a:prstDash val="solid"/>
                      <a:round/>
                      <a:headEnd type="none" w="med" len="med"/>
                      <a:tailEnd type="none" w="med" len="med"/>
                    </a:lnB>
                    <a:solidFill>
                      <a:srgbClr val="FFFFFF"/>
                    </a:solidFill>
                  </a:tcPr>
                </a:tc>
                <a:tc>
                  <a:txBody>
                    <a:bodyPr/>
                    <a:lstStyle/>
                    <a:p>
                      <a:pPr>
                        <a:lnSpc>
                          <a:spcPts val="2100"/>
                        </a:lnSpc>
                        <a:buNone/>
                      </a:pPr>
                      <a:r>
                        <a:rPr lang="zh-CN" altLang="en-US" sz="2400" b="0">
                          <a:effectLst/>
                          <a:latin typeface="Times New Roman" panose="02020603050405020304" pitchFamily="18" charset="0"/>
                          <a:cs typeface="Times New Roman" panose="02020603050405020304" pitchFamily="18" charset="0"/>
                        </a:rPr>
                        <a:t>视觉：</a:t>
                      </a:r>
                      <a:r>
                        <a:rPr lang="en-US" sz="2400" b="0">
                          <a:effectLst/>
                          <a:latin typeface="Times New Roman" panose="02020603050405020304" pitchFamily="18" charset="0"/>
                          <a:cs typeface="Times New Roman" panose="02020603050405020304" pitchFamily="18" charset="0"/>
                        </a:rPr>
                        <a:t>frostbitten fingers turning purple；</a:t>
                      </a:r>
                      <a:r>
                        <a:rPr lang="zh-CN" altLang="en-US" sz="2400" b="0">
                          <a:effectLst/>
                          <a:latin typeface="Times New Roman" panose="02020603050405020304" pitchFamily="18" charset="0"/>
                          <a:cs typeface="Times New Roman" panose="02020603050405020304" pitchFamily="18" charset="0"/>
                        </a:rPr>
                        <a:t>听觉：</a:t>
                      </a:r>
                      <a:r>
                        <a:rPr lang="en-US" sz="2400" b="0">
                          <a:effectLst/>
                          <a:latin typeface="Times New Roman" panose="02020603050405020304" pitchFamily="18" charset="0"/>
                          <a:cs typeface="Times New Roman" panose="02020603050405020304" pitchFamily="18" charset="0"/>
                        </a:rPr>
                        <a:t>ice cracking like shattered glass；</a:t>
                      </a:r>
                      <a:r>
                        <a:rPr lang="zh-CN" altLang="en-US" sz="2400" b="0">
                          <a:effectLst/>
                          <a:latin typeface="Times New Roman" panose="02020603050405020304" pitchFamily="18" charset="0"/>
                          <a:cs typeface="Times New Roman" panose="02020603050405020304" pitchFamily="18" charset="0"/>
                        </a:rPr>
                        <a:t>触觉：</a:t>
                      </a:r>
                      <a:r>
                        <a:rPr lang="en-US" sz="2400" b="0">
                          <a:effectLst/>
                          <a:latin typeface="Times New Roman" panose="02020603050405020304" pitchFamily="18" charset="0"/>
                          <a:cs typeface="Times New Roman" panose="02020603050405020304" pitchFamily="18" charset="0"/>
                        </a:rPr>
                        <a:t>water biting into skin like needles</a:t>
                      </a:r>
                      <a:endParaRPr lang="en-US" sz="2400" b="0">
                        <a:effectLst/>
                        <a:latin typeface="Times New Roman" panose="02020603050405020304" pitchFamily="18" charset="0"/>
                        <a:cs typeface="Times New Roman" panose="02020603050405020304" pitchFamily="18" charset="0"/>
                      </a:endParaRPr>
                    </a:p>
                  </a:txBody>
                  <a:tcPr marL="63165" marR="63165" marT="42110" marB="42110" anchor="ctr">
                    <a:lnL w="4329" cap="flat" cmpd="sng" algn="ctr">
                      <a:solidFill>
                        <a:srgbClr val="902BB1"/>
                      </a:solidFill>
                      <a:prstDash val="solid"/>
                      <a:round/>
                      <a:headEnd type="none" w="med" len="med"/>
                      <a:tailEnd type="none" w="med" len="med"/>
                    </a:lnL>
                    <a:lnR w="4329" cap="flat" cmpd="sng" algn="ctr">
                      <a:solidFill>
                        <a:srgbClr val="D0FC84"/>
                      </a:solidFill>
                      <a:prstDash val="solid"/>
                      <a:round/>
                      <a:headEnd type="none" w="med" len="med"/>
                      <a:tailEnd type="none" w="med" len="med"/>
                    </a:lnR>
                    <a:lnT w="4329" cap="flat" cmpd="sng" algn="ctr">
                      <a:solidFill>
                        <a:srgbClr val="C07918"/>
                      </a:solidFill>
                      <a:prstDash val="solid"/>
                      <a:round/>
                      <a:headEnd type="none" w="med" len="med"/>
                      <a:tailEnd type="none" w="med" len="med"/>
                    </a:lnT>
                    <a:lnB w="4329" cap="flat" cmpd="sng" algn="ctr">
                      <a:solidFill>
                        <a:srgbClr val="107E18"/>
                      </a:solidFill>
                      <a:prstDash val="solid"/>
                      <a:round/>
                      <a:headEnd type="none" w="med" len="med"/>
                      <a:tailEnd type="none" w="med" len="med"/>
                    </a:lnB>
                    <a:solidFill>
                      <a:srgbClr val="FFFFFF"/>
                    </a:solidFill>
                  </a:tcPr>
                </a:tc>
              </a:tr>
              <a:tr h="1633777">
                <a:tc>
                  <a:txBody>
                    <a:bodyPr/>
                    <a:lstStyle/>
                    <a:p>
                      <a:pPr>
                        <a:lnSpc>
                          <a:spcPts val="2100"/>
                        </a:lnSpc>
                        <a:buNone/>
                      </a:pPr>
                      <a:r>
                        <a:rPr lang="zh-CN" altLang="en-US" sz="2400" b="0" dirty="0">
                          <a:effectLst/>
                          <a:highlight>
                            <a:srgbClr val="FFFF00"/>
                          </a:highlight>
                          <a:latin typeface="Times New Roman" panose="02020603050405020304" pitchFamily="18" charset="0"/>
                          <a:cs typeface="Times New Roman" panose="02020603050405020304" pitchFamily="18" charset="0"/>
                        </a:rPr>
                        <a:t>动作链拆解</a:t>
                      </a:r>
                      <a:endParaRPr lang="zh-CN" altLang="en-US" sz="2400" b="0" dirty="0">
                        <a:effectLst/>
                        <a:highlight>
                          <a:srgbClr val="FFFF00"/>
                        </a:highlight>
                        <a:latin typeface="Times New Roman" panose="02020603050405020304" pitchFamily="18" charset="0"/>
                        <a:cs typeface="Times New Roman" panose="02020603050405020304" pitchFamily="18" charset="0"/>
                      </a:endParaRPr>
                    </a:p>
                  </a:txBody>
                  <a:tcPr marL="63165" marR="63165" marT="42110" marB="42110" anchor="ctr">
                    <a:lnL w="4329" cap="flat" cmpd="sng" algn="ctr">
                      <a:solidFill>
                        <a:srgbClr val="60AD6A"/>
                      </a:solidFill>
                      <a:prstDash val="solid"/>
                      <a:round/>
                      <a:headEnd type="none" w="med" len="med"/>
                      <a:tailEnd type="none" w="med" len="med"/>
                    </a:lnL>
                    <a:lnR w="4329" cap="flat" cmpd="sng" algn="ctr">
                      <a:solidFill>
                        <a:srgbClr val="C0545B"/>
                      </a:solidFill>
                      <a:prstDash val="solid"/>
                      <a:round/>
                      <a:headEnd type="none" w="med" len="med"/>
                      <a:tailEnd type="none" w="med" len="med"/>
                    </a:lnR>
                    <a:lnT w="4329" cap="flat" cmpd="sng" algn="ctr">
                      <a:solidFill>
                        <a:srgbClr val="E0AA6A"/>
                      </a:solidFill>
                      <a:prstDash val="solid"/>
                      <a:round/>
                      <a:headEnd type="none" w="med" len="med"/>
                      <a:tailEnd type="none" w="med" len="med"/>
                    </a:lnT>
                    <a:lnB w="4329" cap="flat" cmpd="sng" algn="ctr">
                      <a:solidFill>
                        <a:srgbClr val="501ED5"/>
                      </a:solidFill>
                      <a:prstDash val="solid"/>
                      <a:round/>
                      <a:headEnd type="none" w="med" len="med"/>
                      <a:tailEnd type="none" w="med" len="med"/>
                    </a:lnB>
                    <a:solidFill>
                      <a:srgbClr val="FFFFFF"/>
                    </a:solidFill>
                  </a:tcPr>
                </a:tc>
                <a:tc>
                  <a:txBody>
                    <a:bodyPr/>
                    <a:lstStyle/>
                    <a:p>
                      <a:pPr>
                        <a:lnSpc>
                          <a:spcPts val="2100"/>
                        </a:lnSpc>
                        <a:buNone/>
                      </a:pPr>
                      <a:r>
                        <a:rPr lang="zh-CN" altLang="en-US" sz="2400" b="0">
                          <a:effectLst/>
                          <a:latin typeface="Times New Roman" panose="02020603050405020304" pitchFamily="18" charset="0"/>
                          <a:cs typeface="Times New Roman" panose="02020603050405020304" pitchFamily="18" charset="0"/>
                        </a:rPr>
                        <a:t>将营救拆解为 “入水→接近→接触→拖拽→上岸”，每个环节细化 </a:t>
                      </a:r>
                      <a:r>
                        <a:rPr lang="en-US" altLang="zh-CN" sz="2400" b="0">
                          <a:effectLst/>
                          <a:latin typeface="Times New Roman" panose="02020603050405020304" pitchFamily="18" charset="0"/>
                          <a:cs typeface="Times New Roman" panose="02020603050405020304" pitchFamily="18" charset="0"/>
                        </a:rPr>
                        <a:t>2-3 </a:t>
                      </a:r>
                      <a:r>
                        <a:rPr lang="zh-CN" altLang="en-US" sz="2400" b="0">
                          <a:effectLst/>
                          <a:latin typeface="Times New Roman" panose="02020603050405020304" pitchFamily="18" charset="0"/>
                          <a:cs typeface="Times New Roman" panose="02020603050405020304" pitchFamily="18" charset="0"/>
                        </a:rPr>
                        <a:t>个关键动作</a:t>
                      </a:r>
                      <a:endParaRPr lang="zh-CN" altLang="en-US" sz="2400" b="0">
                        <a:effectLst/>
                        <a:latin typeface="Times New Roman" panose="02020603050405020304" pitchFamily="18" charset="0"/>
                        <a:cs typeface="Times New Roman" panose="02020603050405020304" pitchFamily="18" charset="0"/>
                      </a:endParaRPr>
                    </a:p>
                  </a:txBody>
                  <a:tcPr marL="63165" marR="63165" marT="42110" marB="42110" anchor="ctr">
                    <a:lnL w="4329" cap="flat" cmpd="sng" algn="ctr">
                      <a:solidFill>
                        <a:srgbClr val="C0545B"/>
                      </a:solidFill>
                      <a:prstDash val="solid"/>
                      <a:round/>
                      <a:headEnd type="none" w="med" len="med"/>
                      <a:tailEnd type="none" w="med" len="med"/>
                    </a:lnL>
                    <a:lnR w="4329" cap="flat" cmpd="sng" algn="ctr">
                      <a:solidFill>
                        <a:srgbClr val="A0AD6A"/>
                      </a:solidFill>
                      <a:prstDash val="solid"/>
                      <a:round/>
                      <a:headEnd type="none" w="med" len="med"/>
                      <a:tailEnd type="none" w="med" len="med"/>
                    </a:lnR>
                    <a:lnT w="4329" cap="flat" cmpd="sng" algn="ctr">
                      <a:solidFill>
                        <a:srgbClr val="C0A26A"/>
                      </a:solidFill>
                      <a:prstDash val="solid"/>
                      <a:round/>
                      <a:headEnd type="none" w="med" len="med"/>
                      <a:tailEnd type="none" w="med" len="med"/>
                    </a:lnT>
                    <a:lnB w="4329" cap="flat" cmpd="sng" algn="ctr">
                      <a:solidFill>
                        <a:srgbClr val="501ED5"/>
                      </a:solidFill>
                      <a:prstDash val="solid"/>
                      <a:round/>
                      <a:headEnd type="none" w="med" len="med"/>
                      <a:tailEnd type="none" w="med" len="med"/>
                    </a:lnB>
                    <a:solidFill>
                      <a:srgbClr val="FFFFFF"/>
                    </a:solidFill>
                  </a:tcPr>
                </a:tc>
                <a:tc>
                  <a:txBody>
                    <a:bodyPr/>
                    <a:lstStyle/>
                    <a:p>
                      <a:pPr>
                        <a:lnSpc>
                          <a:spcPts val="2100"/>
                        </a:lnSpc>
                        <a:buNone/>
                      </a:pPr>
                      <a:r>
                        <a:rPr lang="zh-CN" altLang="en-US" sz="2400" b="0" dirty="0">
                          <a:effectLst/>
                          <a:latin typeface="Times New Roman" panose="02020603050405020304" pitchFamily="18" charset="0"/>
                          <a:cs typeface="Times New Roman" panose="02020603050405020304" pitchFamily="18" charset="0"/>
                        </a:rPr>
                        <a:t>入水：</a:t>
                      </a:r>
                      <a:r>
                        <a:rPr lang="en-US" sz="2400" b="0" dirty="0">
                          <a:effectLst/>
                          <a:latin typeface="Times New Roman" panose="02020603050405020304" pitchFamily="18" charset="0"/>
                          <a:cs typeface="Times New Roman" panose="02020603050405020304" pitchFamily="18" charset="0"/>
                        </a:rPr>
                        <a:t>plunge into the icy torrent, paws churning；</a:t>
                      </a:r>
                      <a:r>
                        <a:rPr lang="zh-CN" altLang="en-US" sz="2400" b="0" dirty="0">
                          <a:effectLst/>
                          <a:latin typeface="Times New Roman" panose="02020603050405020304" pitchFamily="18" charset="0"/>
                          <a:cs typeface="Times New Roman" panose="02020603050405020304" pitchFamily="18" charset="0"/>
                        </a:rPr>
                        <a:t>接近：</a:t>
                      </a:r>
                      <a:r>
                        <a:rPr lang="en-US" sz="2400" b="0" dirty="0">
                          <a:effectLst/>
                          <a:latin typeface="Times New Roman" panose="02020603050405020304" pitchFamily="18" charset="0"/>
                          <a:cs typeface="Times New Roman" panose="02020603050405020304" pitchFamily="18" charset="0"/>
                        </a:rPr>
                        <a:t>slice through waves, nose nuzzling Mike’s shoulder；</a:t>
                      </a:r>
                      <a:r>
                        <a:rPr lang="zh-CN" altLang="en-US" sz="2400" b="0" dirty="0">
                          <a:effectLst/>
                          <a:latin typeface="Times New Roman" panose="02020603050405020304" pitchFamily="18" charset="0"/>
                          <a:cs typeface="Times New Roman" panose="02020603050405020304" pitchFamily="18" charset="0"/>
                        </a:rPr>
                        <a:t>拖拽：</a:t>
                      </a:r>
                      <a:r>
                        <a:rPr lang="en-US" sz="2400" b="0" dirty="0">
                          <a:effectLst/>
                          <a:latin typeface="Times New Roman" panose="02020603050405020304" pitchFamily="18" charset="0"/>
                          <a:cs typeface="Times New Roman" panose="02020603050405020304" pitchFamily="18" charset="0"/>
                        </a:rPr>
                        <a:t>clamp onto his coat collar, heave upward</a:t>
                      </a:r>
                      <a:endParaRPr lang="en-US" sz="2400" b="0" dirty="0">
                        <a:effectLst/>
                        <a:latin typeface="Times New Roman" panose="02020603050405020304" pitchFamily="18" charset="0"/>
                        <a:cs typeface="Times New Roman" panose="02020603050405020304" pitchFamily="18" charset="0"/>
                      </a:endParaRPr>
                    </a:p>
                  </a:txBody>
                  <a:tcPr marL="63165" marR="63165" marT="42110" marB="42110" anchor="ctr">
                    <a:lnL w="4329" cap="flat" cmpd="sng" algn="ctr">
                      <a:solidFill>
                        <a:srgbClr val="A0AD6A"/>
                      </a:solidFill>
                      <a:prstDash val="solid"/>
                      <a:round/>
                      <a:headEnd type="none" w="med" len="med"/>
                      <a:tailEnd type="none" w="med" len="med"/>
                    </a:lnL>
                    <a:lnR w="4329" cap="flat" cmpd="sng" algn="ctr">
                      <a:solidFill>
                        <a:srgbClr val="A0AA6A"/>
                      </a:solidFill>
                      <a:prstDash val="solid"/>
                      <a:round/>
                      <a:headEnd type="none" w="med" len="med"/>
                      <a:tailEnd type="none" w="med" len="med"/>
                    </a:lnR>
                    <a:lnT w="4329" cap="flat" cmpd="sng" algn="ctr">
                      <a:solidFill>
                        <a:srgbClr val="107E18"/>
                      </a:solidFill>
                      <a:prstDash val="solid"/>
                      <a:round/>
                      <a:headEnd type="none" w="med" len="med"/>
                      <a:tailEnd type="none" w="med" len="med"/>
                    </a:lnT>
                    <a:lnB w="4329" cap="flat" cmpd="sng" algn="ctr">
                      <a:solidFill>
                        <a:srgbClr val="80CF6C"/>
                      </a:solidFill>
                      <a:prstDash val="solid"/>
                      <a:round/>
                      <a:headEnd type="none" w="med" len="med"/>
                      <a:tailEnd type="none" w="med" len="med"/>
                    </a:lnB>
                    <a:solidFill>
                      <a:srgbClr val="FFFFFF"/>
                    </a:solidFill>
                  </a:tcPr>
                </a:tc>
              </a:tr>
              <a:tr h="1379634">
                <a:tc>
                  <a:txBody>
                    <a:bodyPr/>
                    <a:lstStyle/>
                    <a:p>
                      <a:pPr>
                        <a:lnSpc>
                          <a:spcPts val="2100"/>
                        </a:lnSpc>
                        <a:buNone/>
                      </a:pPr>
                      <a:r>
                        <a:rPr lang="zh-CN" altLang="en-US" sz="2400" b="0" dirty="0">
                          <a:effectLst/>
                          <a:highlight>
                            <a:srgbClr val="FF00FF"/>
                          </a:highlight>
                          <a:latin typeface="Times New Roman" panose="02020603050405020304" pitchFamily="18" charset="0"/>
                          <a:cs typeface="Times New Roman" panose="02020603050405020304" pitchFamily="18" charset="0"/>
                        </a:rPr>
                        <a:t>修辞强化法</a:t>
                      </a:r>
                      <a:endParaRPr lang="zh-CN" altLang="en-US" sz="2400" b="0" dirty="0">
                        <a:effectLst/>
                        <a:highlight>
                          <a:srgbClr val="FF00FF"/>
                        </a:highlight>
                        <a:latin typeface="Times New Roman" panose="02020603050405020304" pitchFamily="18" charset="0"/>
                        <a:cs typeface="Times New Roman" panose="02020603050405020304" pitchFamily="18" charset="0"/>
                      </a:endParaRPr>
                    </a:p>
                  </a:txBody>
                  <a:tcPr marL="63165" marR="63165" marT="42110" marB="42110" anchor="ctr">
                    <a:lnL w="4329" cap="flat" cmpd="sng" algn="ctr">
                      <a:solidFill>
                        <a:srgbClr val="3081D5"/>
                      </a:solidFill>
                      <a:prstDash val="solid"/>
                      <a:round/>
                      <a:headEnd type="none" w="med" len="med"/>
                      <a:tailEnd type="none" w="med" len="med"/>
                    </a:lnL>
                    <a:lnR w="4329" cap="flat" cmpd="sng" algn="ctr">
                      <a:solidFill>
                        <a:srgbClr val="9081D5"/>
                      </a:solidFill>
                      <a:prstDash val="solid"/>
                      <a:round/>
                      <a:headEnd type="none" w="med" len="med"/>
                      <a:tailEnd type="none" w="med" len="med"/>
                    </a:lnR>
                    <a:lnT w="4329" cap="flat" cmpd="sng" algn="ctr">
                      <a:solidFill>
                        <a:srgbClr val="501ED5"/>
                      </a:solidFill>
                      <a:prstDash val="solid"/>
                      <a:round/>
                      <a:headEnd type="none" w="med" len="med"/>
                      <a:tailEnd type="none" w="med" len="med"/>
                    </a:lnT>
                    <a:lnB w="4329" cap="flat" cmpd="sng" algn="ctr">
                      <a:solidFill>
                        <a:srgbClr val="1099D5"/>
                      </a:solidFill>
                      <a:prstDash val="solid"/>
                      <a:round/>
                      <a:headEnd type="none" w="med" len="med"/>
                      <a:tailEnd type="none" w="med" len="med"/>
                    </a:lnB>
                    <a:solidFill>
                      <a:srgbClr val="FFFFFF"/>
                    </a:solidFill>
                  </a:tcPr>
                </a:tc>
                <a:tc>
                  <a:txBody>
                    <a:bodyPr/>
                    <a:lstStyle/>
                    <a:p>
                      <a:pPr>
                        <a:lnSpc>
                          <a:spcPts val="2100"/>
                        </a:lnSpc>
                        <a:buNone/>
                      </a:pPr>
                      <a:r>
                        <a:rPr lang="zh-CN" altLang="en-US" sz="2400" b="0" dirty="0">
                          <a:effectLst/>
                          <a:latin typeface="Times New Roman" panose="02020603050405020304" pitchFamily="18" charset="0"/>
                          <a:cs typeface="Times New Roman" panose="02020603050405020304" pitchFamily="18" charset="0"/>
                        </a:rPr>
                        <a:t>用比喻、拟人、夸张增强画面感，弥补词汇不足</a:t>
                      </a:r>
                      <a:endParaRPr lang="zh-CN" altLang="en-US" sz="2400" b="0" dirty="0">
                        <a:effectLst/>
                        <a:latin typeface="Times New Roman" panose="02020603050405020304" pitchFamily="18" charset="0"/>
                        <a:cs typeface="Times New Roman" panose="02020603050405020304" pitchFamily="18" charset="0"/>
                      </a:endParaRPr>
                    </a:p>
                  </a:txBody>
                  <a:tcPr marL="63165" marR="63165" marT="42110" marB="42110" anchor="ctr">
                    <a:lnL w="4329" cap="flat" cmpd="sng" algn="ctr">
                      <a:solidFill>
                        <a:srgbClr val="9081D5"/>
                      </a:solidFill>
                      <a:prstDash val="solid"/>
                      <a:round/>
                      <a:headEnd type="none" w="med" len="med"/>
                      <a:tailEnd type="none" w="med" len="med"/>
                    </a:lnL>
                    <a:lnR w="4329" cap="flat" cmpd="sng" algn="ctr">
                      <a:solidFill>
                        <a:srgbClr val="7013D5"/>
                      </a:solidFill>
                      <a:prstDash val="solid"/>
                      <a:round/>
                      <a:headEnd type="none" w="med" len="med"/>
                      <a:tailEnd type="none" w="med" len="med"/>
                    </a:lnR>
                    <a:lnT w="4329" cap="flat" cmpd="sng" algn="ctr">
                      <a:solidFill>
                        <a:srgbClr val="501ED5"/>
                      </a:solidFill>
                      <a:prstDash val="solid"/>
                      <a:round/>
                      <a:headEnd type="none" w="med" len="med"/>
                      <a:tailEnd type="none" w="med" len="med"/>
                    </a:lnT>
                    <a:lnB w="4329" cap="flat" cmpd="sng" algn="ctr">
                      <a:solidFill>
                        <a:srgbClr val="3097D5"/>
                      </a:solidFill>
                      <a:prstDash val="solid"/>
                      <a:round/>
                      <a:headEnd type="none" w="med" len="med"/>
                      <a:tailEnd type="none" w="med" len="med"/>
                    </a:lnB>
                    <a:solidFill>
                      <a:srgbClr val="FFFFFF"/>
                    </a:solidFill>
                  </a:tcPr>
                </a:tc>
                <a:tc>
                  <a:txBody>
                    <a:bodyPr/>
                    <a:lstStyle/>
                    <a:p>
                      <a:pPr>
                        <a:lnSpc>
                          <a:spcPts val="2100"/>
                        </a:lnSpc>
                        <a:buNone/>
                      </a:pPr>
                      <a:r>
                        <a:rPr lang="zh-CN" altLang="en-US" sz="2400" b="0">
                          <a:effectLst/>
                          <a:latin typeface="Times New Roman" panose="02020603050405020304" pitchFamily="18" charset="0"/>
                          <a:cs typeface="Times New Roman" panose="02020603050405020304" pitchFamily="18" charset="0"/>
                        </a:rPr>
                        <a:t>比喻：</a:t>
                      </a:r>
                      <a:r>
                        <a:rPr lang="en-US" sz="2400" b="0">
                          <a:effectLst/>
                          <a:latin typeface="Times New Roman" panose="02020603050405020304" pitchFamily="18" charset="0"/>
                          <a:cs typeface="Times New Roman" panose="02020603050405020304" pitchFamily="18" charset="0"/>
                        </a:rPr>
                        <a:t>Bear’s body cut through water like a sleek torpedo；</a:t>
                      </a:r>
                      <a:r>
                        <a:rPr lang="zh-CN" altLang="en-US" sz="2400" b="0">
                          <a:effectLst/>
                          <a:latin typeface="Times New Roman" panose="02020603050405020304" pitchFamily="18" charset="0"/>
                          <a:cs typeface="Times New Roman" panose="02020603050405020304" pitchFamily="18" charset="0"/>
                        </a:rPr>
                        <a:t>拟人：</a:t>
                      </a:r>
                      <a:r>
                        <a:rPr lang="en-US" sz="2400" b="0">
                          <a:effectLst/>
                          <a:latin typeface="Times New Roman" panose="02020603050405020304" pitchFamily="18" charset="0"/>
                          <a:cs typeface="Times New Roman" panose="02020603050405020304" pitchFamily="18" charset="0"/>
                        </a:rPr>
                        <a:t>her eyes burned with a mother’s urgency；</a:t>
                      </a:r>
                      <a:r>
                        <a:rPr lang="zh-CN" altLang="en-US" sz="2400" b="0">
                          <a:effectLst/>
                          <a:latin typeface="Times New Roman" panose="02020603050405020304" pitchFamily="18" charset="0"/>
                          <a:cs typeface="Times New Roman" panose="02020603050405020304" pitchFamily="18" charset="0"/>
                        </a:rPr>
                        <a:t>夸张：</a:t>
                      </a:r>
                      <a:r>
                        <a:rPr lang="en-US" sz="2400" b="0">
                          <a:effectLst/>
                          <a:latin typeface="Times New Roman" panose="02020603050405020304" pitchFamily="18" charset="0"/>
                          <a:cs typeface="Times New Roman" panose="02020603050405020304" pitchFamily="18" charset="0"/>
                        </a:rPr>
                        <a:t>waves roared as if hungry to swallow the child</a:t>
                      </a:r>
                      <a:endParaRPr lang="en-US" sz="2400" b="0">
                        <a:effectLst/>
                        <a:latin typeface="Times New Roman" panose="02020603050405020304" pitchFamily="18" charset="0"/>
                        <a:cs typeface="Times New Roman" panose="02020603050405020304" pitchFamily="18" charset="0"/>
                      </a:endParaRPr>
                    </a:p>
                  </a:txBody>
                  <a:tcPr marL="63165" marR="63165" marT="42110" marB="42110" anchor="ctr">
                    <a:lnL w="4329" cap="flat" cmpd="sng" algn="ctr">
                      <a:solidFill>
                        <a:srgbClr val="7013D5"/>
                      </a:solidFill>
                      <a:prstDash val="solid"/>
                      <a:round/>
                      <a:headEnd type="none" w="med" len="med"/>
                      <a:tailEnd type="none" w="med" len="med"/>
                    </a:lnL>
                    <a:lnR w="4329" cap="flat" cmpd="sng" algn="ctr">
                      <a:solidFill>
                        <a:srgbClr val="5013D5"/>
                      </a:solidFill>
                      <a:prstDash val="solid"/>
                      <a:round/>
                      <a:headEnd type="none" w="med" len="med"/>
                      <a:tailEnd type="none" w="med" len="med"/>
                    </a:lnR>
                    <a:lnT w="4329" cap="flat" cmpd="sng" algn="ctr">
                      <a:solidFill>
                        <a:srgbClr val="80CF6C"/>
                      </a:solidFill>
                      <a:prstDash val="solid"/>
                      <a:round/>
                      <a:headEnd type="none" w="med" len="med"/>
                      <a:tailEnd type="none" w="med" len="med"/>
                    </a:lnT>
                    <a:lnB w="4329" cap="flat" cmpd="sng" algn="ctr">
                      <a:solidFill>
                        <a:srgbClr val="30D76C"/>
                      </a:solidFill>
                      <a:prstDash val="solid"/>
                      <a:round/>
                      <a:headEnd type="none" w="med" len="med"/>
                      <a:tailEnd type="none" w="med" len="med"/>
                    </a:lnB>
                    <a:solidFill>
                      <a:srgbClr val="FFFFFF"/>
                    </a:solidFill>
                  </a:tcPr>
                </a:tc>
              </a:tr>
              <a:tr h="1125491">
                <a:tc>
                  <a:txBody>
                    <a:bodyPr/>
                    <a:lstStyle/>
                    <a:p>
                      <a:pPr>
                        <a:lnSpc>
                          <a:spcPts val="2100"/>
                        </a:lnSpc>
                        <a:buNone/>
                      </a:pPr>
                      <a:r>
                        <a:rPr lang="zh-CN" altLang="en-US" sz="2400" b="0" dirty="0">
                          <a:effectLst/>
                          <a:highlight>
                            <a:srgbClr val="00FF00"/>
                          </a:highlight>
                          <a:latin typeface="Times New Roman" panose="02020603050405020304" pitchFamily="18" charset="0"/>
                          <a:cs typeface="Times New Roman" panose="02020603050405020304" pitchFamily="18" charset="0"/>
                        </a:rPr>
                        <a:t>情感交织法</a:t>
                      </a:r>
                      <a:endParaRPr lang="zh-CN" altLang="en-US" sz="2400" b="0" dirty="0">
                        <a:effectLst/>
                        <a:highlight>
                          <a:srgbClr val="00FF00"/>
                        </a:highlight>
                        <a:latin typeface="Times New Roman" panose="02020603050405020304" pitchFamily="18" charset="0"/>
                        <a:cs typeface="Times New Roman" panose="02020603050405020304" pitchFamily="18" charset="0"/>
                      </a:endParaRPr>
                    </a:p>
                  </a:txBody>
                  <a:tcPr marL="63165" marR="63165" marT="42110" marB="42110" anchor="ctr">
                    <a:lnL w="4329" cap="flat" cmpd="sng" algn="ctr">
                      <a:solidFill>
                        <a:srgbClr val="D0A1D5"/>
                      </a:solidFill>
                      <a:prstDash val="solid"/>
                      <a:round/>
                      <a:headEnd type="none" w="med" len="med"/>
                      <a:tailEnd type="none" w="med" len="med"/>
                    </a:lnL>
                    <a:lnR w="4329" cap="flat" cmpd="sng" algn="ctr">
                      <a:solidFill>
                        <a:srgbClr val="D0A7D5"/>
                      </a:solidFill>
                      <a:prstDash val="solid"/>
                      <a:round/>
                      <a:headEnd type="none" w="med" len="med"/>
                      <a:tailEnd type="none" w="med" len="med"/>
                    </a:lnR>
                    <a:lnT w="4329" cap="flat" cmpd="sng" algn="ctr">
                      <a:solidFill>
                        <a:srgbClr val="1099D5"/>
                      </a:solidFill>
                      <a:prstDash val="solid"/>
                      <a:round/>
                      <a:headEnd type="none" w="med" len="med"/>
                      <a:tailEnd type="none" w="med" len="med"/>
                    </a:lnT>
                    <a:lnB w="4329" cap="flat" cmpd="sng" algn="ctr">
                      <a:solidFill>
                        <a:srgbClr val="709ED5"/>
                      </a:solidFill>
                      <a:prstDash val="solid"/>
                      <a:round/>
                      <a:headEnd type="none" w="med" len="med"/>
                      <a:tailEnd type="none" w="med" len="med"/>
                    </a:lnB>
                    <a:solidFill>
                      <a:srgbClr val="FFFFFF"/>
                    </a:solidFill>
                  </a:tcPr>
                </a:tc>
                <a:tc>
                  <a:txBody>
                    <a:bodyPr/>
                    <a:lstStyle/>
                    <a:p>
                      <a:pPr>
                        <a:lnSpc>
                          <a:spcPts val="2100"/>
                        </a:lnSpc>
                        <a:buNone/>
                      </a:pPr>
                      <a:r>
                        <a:rPr lang="zh-CN" altLang="en-US" sz="2400" b="0" dirty="0">
                          <a:effectLst/>
                          <a:latin typeface="Times New Roman" panose="02020603050405020304" pitchFamily="18" charset="0"/>
                          <a:cs typeface="Times New Roman" panose="02020603050405020304" pitchFamily="18" charset="0"/>
                        </a:rPr>
                        <a:t>同步描写 </a:t>
                      </a:r>
                      <a:r>
                        <a:rPr lang="en-US" altLang="zh-CN" sz="2400" b="0" dirty="0">
                          <a:effectLst/>
                          <a:latin typeface="Times New Roman" panose="02020603050405020304" pitchFamily="18" charset="0"/>
                          <a:cs typeface="Times New Roman" panose="02020603050405020304" pitchFamily="18" charset="0"/>
                        </a:rPr>
                        <a:t>Mike </a:t>
                      </a:r>
                      <a:r>
                        <a:rPr lang="zh-CN" altLang="en-US" sz="2400" b="0" dirty="0">
                          <a:effectLst/>
                          <a:latin typeface="Times New Roman" panose="02020603050405020304" pitchFamily="18" charset="0"/>
                          <a:cs typeface="Times New Roman" panose="02020603050405020304" pitchFamily="18" charset="0"/>
                        </a:rPr>
                        <a:t>的恐惧与 </a:t>
                      </a:r>
                      <a:r>
                        <a:rPr lang="en-US" altLang="zh-CN" sz="2400" b="0" dirty="0">
                          <a:effectLst/>
                          <a:latin typeface="Times New Roman" panose="02020603050405020304" pitchFamily="18" charset="0"/>
                          <a:cs typeface="Times New Roman" panose="02020603050405020304" pitchFamily="18" charset="0"/>
                        </a:rPr>
                        <a:t>Bear </a:t>
                      </a:r>
                      <a:r>
                        <a:rPr lang="zh-CN" altLang="en-US" sz="2400" b="0" dirty="0">
                          <a:effectLst/>
                          <a:latin typeface="Times New Roman" panose="02020603050405020304" pitchFamily="18" charset="0"/>
                          <a:cs typeface="Times New Roman" panose="02020603050405020304" pitchFamily="18" charset="0"/>
                        </a:rPr>
                        <a:t>的决心，通过互动展现信任</a:t>
                      </a:r>
                      <a:endParaRPr lang="zh-CN" altLang="en-US" sz="2400" b="0" dirty="0">
                        <a:effectLst/>
                        <a:latin typeface="Times New Roman" panose="02020603050405020304" pitchFamily="18" charset="0"/>
                        <a:cs typeface="Times New Roman" panose="02020603050405020304" pitchFamily="18" charset="0"/>
                      </a:endParaRPr>
                    </a:p>
                  </a:txBody>
                  <a:tcPr marL="63165" marR="63165" marT="42110" marB="42110" anchor="ctr">
                    <a:lnL w="4329" cap="flat" cmpd="sng" algn="ctr">
                      <a:solidFill>
                        <a:srgbClr val="D0A7D5"/>
                      </a:solidFill>
                      <a:prstDash val="solid"/>
                      <a:round/>
                      <a:headEnd type="none" w="med" len="med"/>
                      <a:tailEnd type="none" w="med" len="med"/>
                    </a:lnL>
                    <a:lnR w="4329" cap="flat" cmpd="sng" algn="ctr">
                      <a:solidFill>
                        <a:srgbClr val="1010D5"/>
                      </a:solidFill>
                      <a:prstDash val="solid"/>
                      <a:round/>
                      <a:headEnd type="none" w="med" len="med"/>
                      <a:tailEnd type="none" w="med" len="med"/>
                    </a:lnR>
                    <a:lnT w="4329" cap="flat" cmpd="sng" algn="ctr">
                      <a:solidFill>
                        <a:srgbClr val="3097D5"/>
                      </a:solidFill>
                      <a:prstDash val="solid"/>
                      <a:round/>
                      <a:headEnd type="none" w="med" len="med"/>
                      <a:tailEnd type="none" w="med" len="med"/>
                    </a:lnT>
                    <a:lnB w="4329" cap="flat" cmpd="sng" algn="ctr">
                      <a:solidFill>
                        <a:srgbClr val="F0A3D5"/>
                      </a:solidFill>
                      <a:prstDash val="solid"/>
                      <a:round/>
                      <a:headEnd type="none" w="med" len="med"/>
                      <a:tailEnd type="none" w="med" len="med"/>
                    </a:lnB>
                    <a:solidFill>
                      <a:srgbClr val="FFFFFF"/>
                    </a:solidFill>
                  </a:tcPr>
                </a:tc>
                <a:tc>
                  <a:txBody>
                    <a:bodyPr/>
                    <a:lstStyle/>
                    <a:p>
                      <a:pPr>
                        <a:lnSpc>
                          <a:spcPts val="2100"/>
                        </a:lnSpc>
                        <a:buNone/>
                      </a:pPr>
                      <a:r>
                        <a:rPr lang="en-US" sz="2400" b="0" dirty="0" err="1">
                          <a:effectLst/>
                          <a:latin typeface="Times New Roman" panose="02020603050405020304" pitchFamily="18" charset="0"/>
                          <a:cs typeface="Times New Roman" panose="02020603050405020304" pitchFamily="18" charset="0"/>
                        </a:rPr>
                        <a:t>Mike：choked</a:t>
                      </a:r>
                      <a:r>
                        <a:rPr lang="en-US" sz="2400" b="0" dirty="0">
                          <a:effectLst/>
                          <a:latin typeface="Times New Roman" panose="02020603050405020304" pitchFamily="18" charset="0"/>
                          <a:cs typeface="Times New Roman" panose="02020603050405020304" pitchFamily="18" charset="0"/>
                        </a:rPr>
                        <a:t> sobs mixing with </a:t>
                      </a:r>
                      <a:r>
                        <a:rPr lang="en-US" sz="2400" b="0" dirty="0" err="1">
                          <a:effectLst/>
                          <a:latin typeface="Times New Roman" panose="02020603050405020304" pitchFamily="18" charset="0"/>
                          <a:cs typeface="Times New Roman" panose="02020603050405020304" pitchFamily="18" charset="0"/>
                        </a:rPr>
                        <a:t>gasps；Bear：nuzzling</a:t>
                      </a:r>
                      <a:r>
                        <a:rPr lang="en-US" sz="2400" b="0" dirty="0">
                          <a:effectLst/>
                          <a:latin typeface="Times New Roman" panose="02020603050405020304" pitchFamily="18" charset="0"/>
                          <a:cs typeface="Times New Roman" panose="02020603050405020304" pitchFamily="18" charset="0"/>
                        </a:rPr>
                        <a:t> his cheek to calm him, tail thumping reassuringly</a:t>
                      </a:r>
                      <a:endParaRPr lang="en-US" sz="2400" b="0" dirty="0">
                        <a:effectLst/>
                        <a:latin typeface="Times New Roman" panose="02020603050405020304" pitchFamily="18" charset="0"/>
                        <a:cs typeface="Times New Roman" panose="02020603050405020304" pitchFamily="18" charset="0"/>
                      </a:endParaRPr>
                    </a:p>
                  </a:txBody>
                  <a:tcPr marL="63165" marR="63165" marT="42110" marB="42110" anchor="ctr">
                    <a:lnL w="4329" cap="flat" cmpd="sng" algn="ctr">
                      <a:solidFill>
                        <a:srgbClr val="1010D5"/>
                      </a:solidFill>
                      <a:prstDash val="solid"/>
                      <a:round/>
                      <a:headEnd type="none" w="med" len="med"/>
                      <a:tailEnd type="none" w="med" len="med"/>
                    </a:lnL>
                    <a:lnR w="4329" cap="flat" cmpd="sng" algn="ctr">
                      <a:solidFill>
                        <a:srgbClr val="D00ED5"/>
                      </a:solidFill>
                      <a:prstDash val="solid"/>
                      <a:round/>
                      <a:headEnd type="none" w="med" len="med"/>
                      <a:tailEnd type="none" w="med" len="med"/>
                    </a:lnR>
                    <a:lnT w="4329" cap="flat" cmpd="sng" algn="ctr">
                      <a:solidFill>
                        <a:srgbClr val="30D76C"/>
                      </a:solidFill>
                      <a:prstDash val="solid"/>
                      <a:round/>
                      <a:headEnd type="none" w="med" len="med"/>
                      <a:tailEnd type="none" w="med" len="med"/>
                    </a:lnT>
                    <a:lnB w="4329" cap="flat" cmpd="sng" algn="ctr">
                      <a:solidFill>
                        <a:srgbClr val="F00ED5"/>
                      </a:solidFill>
                      <a:prstDash val="solid"/>
                      <a:round/>
                      <a:headEnd type="none" w="med" len="med"/>
                      <a:tailEnd type="none" w="med" len="med"/>
                    </a:lnB>
                    <a:solidFill>
                      <a:srgbClr val="FFFFFF"/>
                    </a:solidFill>
                  </a:tcPr>
                </a:tc>
              </a:tr>
            </a:tbl>
          </a:graphicData>
        </a:graphic>
      </p:graphicFrame>
      <p:sp>
        <p:nvSpPr>
          <p:cNvPr id="5" name="文本框 4"/>
          <p:cNvSpPr txBox="1"/>
          <p:nvPr/>
        </p:nvSpPr>
        <p:spPr>
          <a:xfrm>
            <a:off x="344951" y="134573"/>
            <a:ext cx="8016059" cy="584775"/>
          </a:xfrm>
          <a:prstGeom prst="rect">
            <a:avLst/>
          </a:prstGeom>
          <a:solidFill>
            <a:schemeClr val="accent2">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7030A0"/>
                </a:solidFill>
                <a:effectLst/>
                <a:uLnTx/>
                <a:uFillTx/>
                <a:latin typeface="等线" panose="02010600030101010101" charset="-122"/>
                <a:ea typeface="等线" panose="02010600030101010101" charset="-122"/>
                <a:cs typeface="+mn-cs"/>
              </a:rPr>
              <a:t>瓶颈：救援过程细节和画面感？</a:t>
            </a:r>
            <a:endParaRPr kumimoji="0" lang="zh-CN" altLang="en-US" sz="3200" b="1" i="0" u="none" strike="noStrike" kern="1200" cap="none" spc="0" normalizeH="0" baseline="0" noProof="0" dirty="0">
              <a:ln>
                <a:noFill/>
              </a:ln>
              <a:solidFill>
                <a:srgbClr val="7030A0"/>
              </a:solidFill>
              <a:effectLst/>
              <a:uLnTx/>
              <a:uFillTx/>
              <a:latin typeface="等线" panose="02010600030101010101" charset="-122"/>
              <a:ea typeface="等线" panose="02010600030101010101"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5870" y="1195949"/>
            <a:ext cx="10959568" cy="3370441"/>
          </a:xfrm>
          <a:solidFill>
            <a:schemeClr val="accent6">
              <a:lumMod val="20000"/>
              <a:lumOff val="80000"/>
            </a:schemeClr>
          </a:solidFill>
        </p:spPr>
        <p:txBody>
          <a:bodyPr/>
          <a:lstStyle/>
          <a:p>
            <a:pPr marL="0" indent="0">
              <a:buNone/>
            </a:pPr>
            <a:r>
              <a:rPr lang="en-US" altLang="zh-CN" dirty="0"/>
              <a:t>Bear </a:t>
            </a:r>
            <a:r>
              <a:rPr lang="zh-CN" altLang="en-US" dirty="0"/>
              <a:t>朝着 </a:t>
            </a:r>
            <a:r>
              <a:rPr lang="en-US" altLang="zh-CN" dirty="0"/>
              <a:t>Mike </a:t>
            </a:r>
            <a:r>
              <a:rPr lang="zh-CN" altLang="en-US" dirty="0"/>
              <a:t>奋力游去，毛茸茸的前爪在水里用力划动，每一次划水都带着一股劲儿，把冰冷的水劈出一道道波纹，像小船的桨叶在使劲儿（</a:t>
            </a:r>
            <a:r>
              <a:rPr lang="zh-CN" altLang="en-US" dirty="0">
                <a:highlight>
                  <a:srgbClr val="FFFF00"/>
                </a:highlight>
              </a:rPr>
              <a:t>动作链分解</a:t>
            </a:r>
            <a:r>
              <a:rPr lang="en-US" altLang="zh-CN" dirty="0">
                <a:highlight>
                  <a:srgbClr val="FFFF00"/>
                </a:highlight>
              </a:rPr>
              <a:t>;</a:t>
            </a:r>
            <a:r>
              <a:rPr lang="zh-CN" altLang="en-US" dirty="0">
                <a:highlight>
                  <a:srgbClr val="FFFF00"/>
                </a:highlight>
              </a:rPr>
              <a:t>比喻修辞；呼应前文 </a:t>
            </a:r>
            <a:r>
              <a:rPr lang="zh-CN" altLang="en-US" dirty="0"/>
              <a:t>）</a:t>
            </a:r>
            <a:endParaRPr lang="en-US" altLang="zh-CN" dirty="0"/>
          </a:p>
          <a:p>
            <a:pPr marL="0" indent="0">
              <a:buNone/>
            </a:pPr>
            <a:r>
              <a:rPr lang="en-US" altLang="zh-CN" dirty="0"/>
              <a:t>Bear swam hard toward Mike, its woolly front paws paddling strongly in the water. Each stroke cut through the cold water, sending out ripples like the oars of a small boat working hard </a:t>
            </a:r>
            <a:endParaRPr lang="en-US" altLang="zh-CN" dirty="0"/>
          </a:p>
        </p:txBody>
      </p:sp>
      <p:sp>
        <p:nvSpPr>
          <p:cNvPr id="8" name="标题 1"/>
          <p:cNvSpPr txBox="1"/>
          <p:nvPr/>
        </p:nvSpPr>
        <p:spPr>
          <a:xfrm>
            <a:off x="470888" y="87608"/>
            <a:ext cx="10814012" cy="933948"/>
          </a:xfrm>
          <a:prstGeom prst="rect">
            <a:avLst/>
          </a:prstGeom>
          <a:solidFill>
            <a:schemeClr val="accent2">
              <a:lumMod val="20000"/>
              <a:lumOff val="80000"/>
            </a:schemeClr>
          </a:solidFill>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en-US" altLang="zh-CN" sz="3800" b="0" i="0" u="none" strike="noStrike" kern="1200" cap="none" spc="0" normalizeH="0" baseline="0" noProof="0" dirty="0">
                <a:ln>
                  <a:noFill/>
                </a:ln>
                <a:solidFill>
                  <a:prstClr val="black"/>
                </a:solidFill>
                <a:effectLst/>
                <a:uLnTx/>
                <a:uFillTx/>
                <a:latin typeface="Times New Roman" panose="02020603050405020304" pitchFamily="18" charset="0"/>
                <a:ea typeface="等线 Light" panose="02010600030101010101" charset="-122"/>
                <a:cs typeface="Times New Roman" panose="02020603050405020304" pitchFamily="18" charset="0"/>
              </a:rPr>
              <a:t>Paragraph 2: Seeing </a:t>
            </a:r>
            <a:r>
              <a:rPr kumimoji="0" lang="en-US" altLang="zh-CN" sz="3800" b="0" i="0" u="none"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等线 Light" panose="02010600030101010101" charset="-122"/>
                <a:cs typeface="Times New Roman" panose="02020603050405020304" pitchFamily="18" charset="0"/>
              </a:rPr>
              <a:t>that</a:t>
            </a:r>
            <a:r>
              <a:rPr kumimoji="0" lang="en-US" altLang="zh-CN" sz="3800" b="0" i="0" u="none" strike="noStrike" kern="1200" cap="none" spc="0" normalizeH="0" baseline="0" noProof="0" dirty="0">
                <a:ln>
                  <a:noFill/>
                </a:ln>
                <a:solidFill>
                  <a:prstClr val="black"/>
                </a:solidFill>
                <a:effectLst/>
                <a:uLnTx/>
                <a:uFillTx/>
                <a:latin typeface="Times New Roman" panose="02020603050405020304" pitchFamily="18" charset="0"/>
                <a:ea typeface="等线 Light" panose="02010600030101010101" charset="-122"/>
                <a:cs typeface="Times New Roman" panose="02020603050405020304" pitchFamily="18" charset="0"/>
              </a:rPr>
              <a:t>, Bear let out a series of woofs and jumped into the water, heading straight for Mike</a:t>
            </a:r>
            <a:r>
              <a:rPr kumimoji="0" lang="en-US" altLang="zh-CN" sz="2600" b="0" i="0" u="none" strike="noStrike" kern="1200" cap="none" spc="0" normalizeH="0" baseline="0" noProof="0" dirty="0">
                <a:ln>
                  <a:noFill/>
                </a:ln>
                <a:solidFill>
                  <a:prstClr val="black"/>
                </a:solidFill>
                <a:effectLst/>
                <a:uLnTx/>
                <a:uFillTx/>
                <a:latin typeface="Times New Roman" panose="02020603050405020304" pitchFamily="18" charset="0"/>
                <a:ea typeface="等线 Light" panose="02010600030101010101" charset="-122"/>
                <a:cs typeface="Times New Roman" panose="02020603050405020304" pitchFamily="18" charset="0"/>
              </a:rPr>
              <a:t>. </a:t>
            </a:r>
            <a:br>
              <a:rPr kumimoji="0" lang="en-US" altLang="zh-CN" sz="2400" b="0" i="0" u="none" strike="noStrike" kern="1200" cap="none" spc="0" normalizeH="0" baseline="0" noProof="0" dirty="0">
                <a:ln>
                  <a:noFill/>
                </a:ln>
                <a:solidFill>
                  <a:prstClr val="black"/>
                </a:solidFill>
                <a:effectLst/>
                <a:highlight>
                  <a:srgbClr val="FFFF00"/>
                </a:highlight>
                <a:uLnTx/>
                <a:uFillTx/>
                <a:latin typeface="等线 Light" panose="02010600030101010101" charset="-122"/>
                <a:ea typeface="等线 Light" panose="02010600030101010101" charset="-122"/>
                <a:cs typeface="+mj-cs"/>
              </a:rPr>
            </a:br>
            <a:endParaRPr kumimoji="0" lang="zh-CN" altLang="en-US" sz="2400" b="0" i="0" u="none" strike="noStrike" kern="1200" cap="none" spc="0" normalizeH="0" baseline="0" noProof="0" dirty="0">
              <a:ln>
                <a:noFill/>
              </a:ln>
              <a:solidFill>
                <a:prstClr val="black"/>
              </a:solidFill>
              <a:effectLst/>
              <a:highlight>
                <a:srgbClr val="FFFF00"/>
              </a:highlight>
              <a:uLnTx/>
              <a:uFillTx/>
              <a:latin typeface="等线 Light" panose="02010600030101010101" charset="-122"/>
              <a:ea typeface="等线 Light" panose="02010600030101010101" charset="-122"/>
              <a:cs typeface="+mj-cs"/>
            </a:endParaRPr>
          </a:p>
        </p:txBody>
      </p:sp>
      <p:pic>
        <p:nvPicPr>
          <p:cNvPr id="2" name="图片 1"/>
          <p:cNvPicPr>
            <a:picLocks noChangeAspect="1"/>
          </p:cNvPicPr>
          <p:nvPr/>
        </p:nvPicPr>
        <p:blipFill>
          <a:blip r:embed="rId1"/>
          <a:stretch>
            <a:fillRect/>
          </a:stretch>
        </p:blipFill>
        <p:spPr>
          <a:xfrm>
            <a:off x="9062265" y="4227665"/>
            <a:ext cx="1893369" cy="18008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5870" y="1195949"/>
            <a:ext cx="10959568" cy="3370441"/>
          </a:xfrm>
          <a:solidFill>
            <a:schemeClr val="accent6">
              <a:lumMod val="20000"/>
              <a:lumOff val="80000"/>
            </a:schemeClr>
          </a:solidFill>
        </p:spPr>
        <p:txBody>
          <a:bodyPr/>
          <a:lstStyle/>
          <a:p>
            <a:pPr marL="0" indent="0">
              <a:buNone/>
            </a:pPr>
            <a:endParaRPr lang="en-US" altLang="zh-CN" dirty="0"/>
          </a:p>
          <a:p>
            <a:r>
              <a:rPr lang="zh-CN" altLang="en-US" dirty="0"/>
              <a:t>它那厚实的皮毛被水浸得沉甸甸的，却一点儿也没放慢速度，身体在水里一沉一浮，像一颗被线牵引着的毛球，直冲向目标</a:t>
            </a:r>
            <a:r>
              <a:rPr lang="zh-CN" altLang="en-US" dirty="0">
                <a:highlight>
                  <a:srgbClr val="FFFF00"/>
                </a:highlight>
              </a:rPr>
              <a:t>（视觉描写；比喻修辞）。</a:t>
            </a:r>
            <a:endParaRPr lang="en-US" altLang="zh-CN" dirty="0">
              <a:highlight>
                <a:srgbClr val="FFFF00"/>
              </a:highlight>
            </a:endParaRPr>
          </a:p>
          <a:p>
            <a:r>
              <a:rPr lang="en-US" altLang="zh-CN" dirty="0"/>
              <a:t>Its thick fur, heavy with water, didn’t slow it down at all. Its body bobbed up and down in the water, like a fuzzy ball pulled by a string, heading straight for its target. </a:t>
            </a:r>
            <a:endParaRPr lang="en-US" altLang="zh-CN" dirty="0">
              <a:highlight>
                <a:srgbClr val="FFFF00"/>
              </a:highlight>
            </a:endParaRPr>
          </a:p>
        </p:txBody>
      </p:sp>
      <p:sp>
        <p:nvSpPr>
          <p:cNvPr id="8" name="标题 1"/>
          <p:cNvSpPr txBox="1"/>
          <p:nvPr/>
        </p:nvSpPr>
        <p:spPr>
          <a:xfrm>
            <a:off x="470888" y="87608"/>
            <a:ext cx="10814012" cy="933948"/>
          </a:xfrm>
          <a:prstGeom prst="rect">
            <a:avLst/>
          </a:prstGeom>
          <a:solidFill>
            <a:schemeClr val="accent2">
              <a:lumMod val="20000"/>
              <a:lumOff val="80000"/>
            </a:schemeClr>
          </a:solidFill>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en-US" altLang="zh-CN" sz="3800" b="0" i="0" u="none" strike="noStrike" kern="1200" cap="none" spc="0" normalizeH="0" baseline="0" noProof="0" dirty="0">
                <a:ln>
                  <a:noFill/>
                </a:ln>
                <a:solidFill>
                  <a:prstClr val="black"/>
                </a:solidFill>
                <a:effectLst/>
                <a:uLnTx/>
                <a:uFillTx/>
                <a:latin typeface="Times New Roman" panose="02020603050405020304" pitchFamily="18" charset="0"/>
                <a:ea typeface="等线 Light" panose="02010600030101010101" charset="-122"/>
                <a:cs typeface="Times New Roman" panose="02020603050405020304" pitchFamily="18" charset="0"/>
              </a:rPr>
              <a:t>Paragraph 2: Seeing </a:t>
            </a:r>
            <a:r>
              <a:rPr kumimoji="0" lang="en-US" altLang="zh-CN" sz="3800" b="0" i="0" u="none"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等线 Light" panose="02010600030101010101" charset="-122"/>
                <a:cs typeface="Times New Roman" panose="02020603050405020304" pitchFamily="18" charset="0"/>
              </a:rPr>
              <a:t>that</a:t>
            </a:r>
            <a:r>
              <a:rPr kumimoji="0" lang="en-US" altLang="zh-CN" sz="3800" b="0" i="0" u="none" strike="noStrike" kern="1200" cap="none" spc="0" normalizeH="0" baseline="0" noProof="0" dirty="0">
                <a:ln>
                  <a:noFill/>
                </a:ln>
                <a:solidFill>
                  <a:prstClr val="black"/>
                </a:solidFill>
                <a:effectLst/>
                <a:uLnTx/>
                <a:uFillTx/>
                <a:latin typeface="Times New Roman" panose="02020603050405020304" pitchFamily="18" charset="0"/>
                <a:ea typeface="等线 Light" panose="02010600030101010101" charset="-122"/>
                <a:cs typeface="Times New Roman" panose="02020603050405020304" pitchFamily="18" charset="0"/>
              </a:rPr>
              <a:t>, Bear let out a series of woofs and jumped into the water, heading straight for Mike</a:t>
            </a:r>
            <a:r>
              <a:rPr kumimoji="0" lang="en-US" altLang="zh-CN" sz="2600" b="0" i="0" u="none" strike="noStrike" kern="1200" cap="none" spc="0" normalizeH="0" baseline="0" noProof="0" dirty="0">
                <a:ln>
                  <a:noFill/>
                </a:ln>
                <a:solidFill>
                  <a:prstClr val="black"/>
                </a:solidFill>
                <a:effectLst/>
                <a:uLnTx/>
                <a:uFillTx/>
                <a:latin typeface="Times New Roman" panose="02020603050405020304" pitchFamily="18" charset="0"/>
                <a:ea typeface="等线 Light" panose="02010600030101010101" charset="-122"/>
                <a:cs typeface="Times New Roman" panose="02020603050405020304" pitchFamily="18" charset="0"/>
              </a:rPr>
              <a:t>. </a:t>
            </a:r>
            <a:br>
              <a:rPr kumimoji="0" lang="en-US" altLang="zh-CN" sz="2400" b="0" i="0" u="none" strike="noStrike" kern="1200" cap="none" spc="0" normalizeH="0" baseline="0" noProof="0" dirty="0">
                <a:ln>
                  <a:noFill/>
                </a:ln>
                <a:solidFill>
                  <a:prstClr val="black"/>
                </a:solidFill>
                <a:effectLst/>
                <a:highlight>
                  <a:srgbClr val="FFFF00"/>
                </a:highlight>
                <a:uLnTx/>
                <a:uFillTx/>
                <a:latin typeface="等线 Light" panose="02010600030101010101" charset="-122"/>
                <a:ea typeface="等线 Light" panose="02010600030101010101" charset="-122"/>
                <a:cs typeface="+mj-cs"/>
              </a:rPr>
            </a:br>
            <a:endParaRPr kumimoji="0" lang="zh-CN" altLang="en-US" sz="2400" b="0" i="0" u="none" strike="noStrike" kern="1200" cap="none" spc="0" normalizeH="0" baseline="0" noProof="0" dirty="0">
              <a:ln>
                <a:noFill/>
              </a:ln>
              <a:solidFill>
                <a:prstClr val="black"/>
              </a:solidFill>
              <a:effectLst/>
              <a:highlight>
                <a:srgbClr val="FFFF00"/>
              </a:highlight>
              <a:uLnTx/>
              <a:uFillTx/>
              <a:latin typeface="等线 Light" panose="02010600030101010101" charset="-122"/>
              <a:ea typeface="等线 Light" panose="02010600030101010101" charset="-122"/>
              <a:cs typeface="+mj-cs"/>
            </a:endParaRPr>
          </a:p>
        </p:txBody>
      </p:sp>
      <p:pic>
        <p:nvPicPr>
          <p:cNvPr id="2" name="图片 1"/>
          <p:cNvPicPr>
            <a:picLocks noChangeAspect="1"/>
          </p:cNvPicPr>
          <p:nvPr/>
        </p:nvPicPr>
        <p:blipFill>
          <a:blip r:embed="rId1"/>
          <a:stretch>
            <a:fillRect/>
          </a:stretch>
        </p:blipFill>
        <p:spPr>
          <a:xfrm>
            <a:off x="9535514" y="4396890"/>
            <a:ext cx="1889924" cy="17984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5870" y="1195949"/>
            <a:ext cx="10959568" cy="3370441"/>
          </a:xfrm>
          <a:solidFill>
            <a:schemeClr val="accent6">
              <a:lumMod val="20000"/>
              <a:lumOff val="80000"/>
            </a:schemeClr>
          </a:solidFill>
        </p:spPr>
        <p:txBody>
          <a:bodyPr>
            <a:normAutofit lnSpcReduction="10000"/>
          </a:bodyPr>
          <a:lstStyle/>
          <a:p>
            <a:pPr marL="0" indent="0">
              <a:buNone/>
            </a:pPr>
            <a:endParaRPr lang="en-US" altLang="zh-CN" dirty="0"/>
          </a:p>
          <a:p>
            <a:r>
              <a:rPr lang="en-US" altLang="zh-CN" dirty="0"/>
              <a:t>Mike </a:t>
            </a:r>
            <a:r>
              <a:rPr lang="zh-CN" altLang="en-US" dirty="0"/>
              <a:t>看见 </a:t>
            </a:r>
            <a:r>
              <a:rPr lang="en-US" altLang="zh-CN" dirty="0"/>
              <a:t>Bear </a:t>
            </a:r>
            <a:r>
              <a:rPr lang="zh-CN" altLang="en-US" dirty="0"/>
              <a:t>过来，冻得发紫的小手在水里胡乱扑腾，嘴里发出 “呜呜” 的哭声，那哭声又细又弱，混着冰块碰撞的 “咔啦” 声，听得人心都揪紧了（听觉描写；情感交织）</a:t>
            </a:r>
            <a:endParaRPr lang="en-US" altLang="zh-CN" dirty="0"/>
          </a:p>
          <a:p>
            <a:r>
              <a:rPr lang="en-US" altLang="zh-CN" dirty="0"/>
              <a:t>When Mike saw Bear coming, his little purple hands flailed wildly in the water, and weak, thin whimpers escaped his mouth. The whimpers, mixed with the "crack" of colliding ice, made one’s heart ache. </a:t>
            </a:r>
            <a:endParaRPr lang="en-US" altLang="zh-CN" dirty="0"/>
          </a:p>
        </p:txBody>
      </p:sp>
      <p:sp>
        <p:nvSpPr>
          <p:cNvPr id="8" name="标题 1"/>
          <p:cNvSpPr txBox="1"/>
          <p:nvPr/>
        </p:nvSpPr>
        <p:spPr>
          <a:xfrm>
            <a:off x="470888" y="87608"/>
            <a:ext cx="10814012" cy="933948"/>
          </a:xfrm>
          <a:prstGeom prst="rect">
            <a:avLst/>
          </a:prstGeom>
          <a:solidFill>
            <a:schemeClr val="accent2">
              <a:lumMod val="20000"/>
              <a:lumOff val="80000"/>
            </a:schemeClr>
          </a:solidFill>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en-US" altLang="zh-CN" sz="3800" b="0" i="0" u="none" strike="noStrike" kern="1200" cap="none" spc="0" normalizeH="0" baseline="0" noProof="0" dirty="0">
                <a:ln>
                  <a:noFill/>
                </a:ln>
                <a:solidFill>
                  <a:prstClr val="black"/>
                </a:solidFill>
                <a:effectLst/>
                <a:uLnTx/>
                <a:uFillTx/>
                <a:latin typeface="Times New Roman" panose="02020603050405020304" pitchFamily="18" charset="0"/>
                <a:ea typeface="等线 Light" panose="02010600030101010101" charset="-122"/>
                <a:cs typeface="Times New Roman" panose="02020603050405020304" pitchFamily="18" charset="0"/>
              </a:rPr>
              <a:t>Paragraph 2: Seeing </a:t>
            </a:r>
            <a:r>
              <a:rPr kumimoji="0" lang="en-US" altLang="zh-CN" sz="3800" b="0" i="0" u="none"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等线 Light" panose="02010600030101010101" charset="-122"/>
                <a:cs typeface="Times New Roman" panose="02020603050405020304" pitchFamily="18" charset="0"/>
              </a:rPr>
              <a:t>that</a:t>
            </a:r>
            <a:r>
              <a:rPr kumimoji="0" lang="en-US" altLang="zh-CN" sz="3800" b="0" i="0" u="none" strike="noStrike" kern="1200" cap="none" spc="0" normalizeH="0" baseline="0" noProof="0" dirty="0">
                <a:ln>
                  <a:noFill/>
                </a:ln>
                <a:solidFill>
                  <a:prstClr val="black"/>
                </a:solidFill>
                <a:effectLst/>
                <a:uLnTx/>
                <a:uFillTx/>
                <a:latin typeface="Times New Roman" panose="02020603050405020304" pitchFamily="18" charset="0"/>
                <a:ea typeface="等线 Light" panose="02010600030101010101" charset="-122"/>
                <a:cs typeface="Times New Roman" panose="02020603050405020304" pitchFamily="18" charset="0"/>
              </a:rPr>
              <a:t>, Bear let out a series of woofs and jumped into the water, heading straight for Mike</a:t>
            </a:r>
            <a:r>
              <a:rPr kumimoji="0" lang="en-US" altLang="zh-CN" sz="2600" b="0" i="0" u="none" strike="noStrike" kern="1200" cap="none" spc="0" normalizeH="0" baseline="0" noProof="0" dirty="0">
                <a:ln>
                  <a:noFill/>
                </a:ln>
                <a:solidFill>
                  <a:prstClr val="black"/>
                </a:solidFill>
                <a:effectLst/>
                <a:uLnTx/>
                <a:uFillTx/>
                <a:latin typeface="Times New Roman" panose="02020603050405020304" pitchFamily="18" charset="0"/>
                <a:ea typeface="等线 Light" panose="02010600030101010101" charset="-122"/>
                <a:cs typeface="Times New Roman" panose="02020603050405020304" pitchFamily="18" charset="0"/>
              </a:rPr>
              <a:t>. </a:t>
            </a:r>
            <a:br>
              <a:rPr kumimoji="0" lang="en-US" altLang="zh-CN" sz="2400" b="0" i="0" u="none" strike="noStrike" kern="1200" cap="none" spc="0" normalizeH="0" baseline="0" noProof="0" dirty="0">
                <a:ln>
                  <a:noFill/>
                </a:ln>
                <a:solidFill>
                  <a:prstClr val="black"/>
                </a:solidFill>
                <a:effectLst/>
                <a:highlight>
                  <a:srgbClr val="FFFF00"/>
                </a:highlight>
                <a:uLnTx/>
                <a:uFillTx/>
                <a:latin typeface="等线 Light" panose="02010600030101010101" charset="-122"/>
                <a:ea typeface="等线 Light" panose="02010600030101010101" charset="-122"/>
                <a:cs typeface="+mj-cs"/>
              </a:rPr>
            </a:br>
            <a:endParaRPr kumimoji="0" lang="zh-CN" altLang="en-US" sz="2400" b="0" i="0" u="none" strike="noStrike" kern="1200" cap="none" spc="0" normalizeH="0" baseline="0" noProof="0" dirty="0">
              <a:ln>
                <a:noFill/>
              </a:ln>
              <a:solidFill>
                <a:prstClr val="black"/>
              </a:solidFill>
              <a:effectLst/>
              <a:highlight>
                <a:srgbClr val="FFFF00"/>
              </a:highlight>
              <a:uLnTx/>
              <a:uFillTx/>
              <a:latin typeface="等线 Light" panose="02010600030101010101" charset="-122"/>
              <a:ea typeface="等线 Light" panose="02010600030101010101" charset="-122"/>
              <a:cs typeface="+mj-cs"/>
            </a:endParaRPr>
          </a:p>
        </p:txBody>
      </p:sp>
      <p:pic>
        <p:nvPicPr>
          <p:cNvPr id="2" name="图片 1"/>
          <p:cNvPicPr>
            <a:picLocks noChangeAspect="1"/>
          </p:cNvPicPr>
          <p:nvPr/>
        </p:nvPicPr>
        <p:blipFill>
          <a:blip r:embed="rId1"/>
          <a:stretch>
            <a:fillRect/>
          </a:stretch>
        </p:blipFill>
        <p:spPr>
          <a:xfrm>
            <a:off x="9701136" y="4314758"/>
            <a:ext cx="1889924" cy="17984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1840" y="180691"/>
            <a:ext cx="10871960" cy="432560"/>
          </a:xfrm>
        </p:spPr>
        <p:txBody>
          <a:bodyPr>
            <a:normAutofit fontScale="90000"/>
          </a:bodyPr>
          <a:lstStyle/>
          <a:p>
            <a:r>
              <a:rPr lang="zh-CN" altLang="en-US" dirty="0">
                <a:solidFill>
                  <a:srgbClr val="7030A0"/>
                </a:solidFill>
                <a:latin typeface="隶书" panose="02010509060101010101" pitchFamily="49" charset="-122"/>
                <a:ea typeface="隶书" panose="02010509060101010101" pitchFamily="49" charset="-122"/>
              </a:rPr>
              <a:t>狗狗具体救人方式</a:t>
            </a:r>
            <a:endParaRPr lang="zh-CN" altLang="en-US" dirty="0">
              <a:solidFill>
                <a:srgbClr val="7030A0"/>
              </a:solidFill>
              <a:latin typeface="隶书" panose="02010509060101010101" pitchFamily="49" charset="-122"/>
              <a:ea typeface="隶书" panose="02010509060101010101" pitchFamily="49" charset="-122"/>
            </a:endParaRPr>
          </a:p>
        </p:txBody>
      </p:sp>
      <p:pic>
        <p:nvPicPr>
          <p:cNvPr id="4" name="狗狗救人1 ">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7512314" y="250450"/>
            <a:ext cx="3049011" cy="5420464"/>
          </a:xfrm>
          <a:prstGeom prst="rect">
            <a:avLst/>
          </a:prstGeom>
        </p:spPr>
      </p:pic>
      <p:pic>
        <p:nvPicPr>
          <p:cNvPr id="5" name="狗狗救人7">
            <a:hlinkClick r:id="" action="ppaction://media"/>
          </p:cNvPr>
          <p:cNvPicPr>
            <a:picLocks noChangeAspect="1"/>
          </p:cNvPicPr>
          <p:nvPr>
            <a:videoFile r:link="rId4"/>
            <p:extLst>
              <p:ext uri="{DAA4B4D4-6D71-4841-9C94-3DE7FCFB9230}">
                <p14:media xmlns:p14="http://schemas.microsoft.com/office/powerpoint/2010/main" r:embed="rId5"/>
              </p:ext>
            </p:extLst>
          </p:nvPr>
        </p:nvPicPr>
        <p:blipFill>
          <a:blip r:embed="rId6"/>
          <a:stretch>
            <a:fillRect/>
          </a:stretch>
        </p:blipFill>
        <p:spPr>
          <a:xfrm>
            <a:off x="601291" y="814473"/>
            <a:ext cx="3158478" cy="5615072"/>
          </a:xfrm>
          <a:prstGeom prst="rect">
            <a:avLst/>
          </a:prstGeom>
        </p:spPr>
      </p:pic>
      <p:sp>
        <p:nvSpPr>
          <p:cNvPr id="7" name="文本框 6"/>
          <p:cNvSpPr txBox="1"/>
          <p:nvPr/>
        </p:nvSpPr>
        <p:spPr>
          <a:xfrm>
            <a:off x="4845772" y="5798501"/>
            <a:ext cx="6955190" cy="830997"/>
          </a:xfrm>
          <a:prstGeom prst="rect">
            <a:avLst/>
          </a:prstGeom>
          <a:solidFill>
            <a:schemeClr val="accent6">
              <a:lumMod val="20000"/>
              <a:lumOff val="80000"/>
            </a:schemeClr>
          </a:solidFill>
        </p:spPr>
        <p:txBody>
          <a:bodyPr wrap="square">
            <a:spAutoFit/>
          </a:bodyPr>
          <a:lstStyle/>
          <a:p>
            <a:r>
              <a:rPr lang="en-US" altLang="zh-CN" sz="2400" b="1" dirty="0">
                <a:solidFill>
                  <a:srgbClr val="002060"/>
                </a:solidFill>
              </a:rPr>
              <a:t>The dog acts as a stepping stone, using its body to push the child up to safety.</a:t>
            </a:r>
            <a:endParaRPr lang="en-US" altLang="zh-CN" sz="2400" b="1" dirty="0">
              <a:solidFill>
                <a:srgbClr val="002060"/>
              </a:solidFill>
            </a:endParaRPr>
          </a:p>
        </p:txBody>
      </p:sp>
      <p:sp>
        <p:nvSpPr>
          <p:cNvPr id="9" name="文本框 8"/>
          <p:cNvSpPr txBox="1"/>
          <p:nvPr/>
        </p:nvSpPr>
        <p:spPr>
          <a:xfrm>
            <a:off x="3951905" y="1389825"/>
            <a:ext cx="3281163" cy="2246769"/>
          </a:xfrm>
          <a:prstGeom prst="rect">
            <a:avLst/>
          </a:prstGeom>
          <a:solidFill>
            <a:schemeClr val="accent1">
              <a:lumMod val="20000"/>
              <a:lumOff val="80000"/>
            </a:schemeClr>
          </a:solidFill>
        </p:spPr>
        <p:txBody>
          <a:bodyPr wrap="square">
            <a:spAutoFit/>
          </a:bodyPr>
          <a:lstStyle/>
          <a:p>
            <a:r>
              <a:rPr lang="en-US" altLang="zh-CN" sz="2800" b="1" dirty="0">
                <a:solidFill>
                  <a:srgbClr val="002060"/>
                </a:solidFill>
              </a:rPr>
              <a:t>The dog grabs the child's clothes with its mouth and pulls the child ashore.</a:t>
            </a:r>
            <a:endParaRPr lang="zh-CN" altLang="en-US" sz="28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1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900"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video>
              <p:cMediaNode vol="80000">
                <p:cTn id="25" fill="hold" display="0">
                  <p:stCondLst>
                    <p:cond delay="indefinite"/>
                  </p:stCondLst>
                </p:cTn>
                <p:tgtEl>
                  <p:spTgt spid="5"/>
                </p:tgtEl>
              </p:cMediaNode>
            </p:video>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5"/>
                                        </p:tgtEl>
                                      </p:cBhvr>
                                    </p:cmd>
                                  </p:childTnLst>
                                </p:cTn>
                              </p:par>
                            </p:childTnLst>
                          </p:cTn>
                        </p:par>
                      </p:childTnLst>
                    </p:cTn>
                  </p:par>
                </p:childTnLst>
              </p:cTn>
              <p:nextCondLst>
                <p:cond evt="onClick" delay="0">
                  <p:tgtEl>
                    <p:spTgt spid="5"/>
                  </p:tgtEl>
                </p:cond>
              </p:nextCondLst>
            </p:seq>
          </p:childTnLst>
        </p:cTn>
      </p:par>
    </p:tnLst>
    <p:bldLst>
      <p:bldP spid="7"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5870" y="1195949"/>
            <a:ext cx="10959568" cy="3370441"/>
          </a:xfrm>
          <a:solidFill>
            <a:schemeClr val="accent6">
              <a:lumMod val="20000"/>
              <a:lumOff val="80000"/>
            </a:schemeClr>
          </a:solidFill>
        </p:spPr>
        <p:txBody>
          <a:bodyPr>
            <a:normAutofit lnSpcReduction="10000"/>
          </a:bodyPr>
          <a:lstStyle/>
          <a:p>
            <a:pPr marL="0" indent="0">
              <a:buNone/>
            </a:pPr>
            <a:endParaRPr lang="en-US" altLang="zh-CN" dirty="0"/>
          </a:p>
          <a:p>
            <a:pPr marL="0" indent="0">
              <a:buNone/>
            </a:pPr>
            <a:r>
              <a:rPr lang="en-US" altLang="zh-CN" dirty="0"/>
              <a:t>Bear </a:t>
            </a:r>
            <a:r>
              <a:rPr lang="zh-CN" altLang="en-US" dirty="0"/>
              <a:t>游到 </a:t>
            </a:r>
            <a:r>
              <a:rPr lang="en-US" altLang="zh-CN" dirty="0"/>
              <a:t>Mike </a:t>
            </a:r>
            <a:r>
              <a:rPr lang="zh-CN" altLang="en-US" dirty="0"/>
              <a:t>身边，立刻低下头，用嘴巴轻轻咬住他湿透的外套后领，像叼着易碎的宝贝一样稳住力道（</a:t>
            </a:r>
            <a:r>
              <a:rPr lang="zh-CN" altLang="en-US" dirty="0">
                <a:highlight>
                  <a:srgbClr val="FFFF00"/>
                </a:highlight>
              </a:rPr>
              <a:t>动作链拆解：低头→咬衣→调整力度；比喻修辞，体现小心谨慎；呼应前文 “</a:t>
            </a:r>
            <a:r>
              <a:rPr lang="en-US" altLang="zh-CN" dirty="0">
                <a:highlight>
                  <a:srgbClr val="FFFF00"/>
                </a:highlight>
              </a:rPr>
              <a:t>protector” </a:t>
            </a:r>
            <a:r>
              <a:rPr lang="zh-CN" altLang="en-US" dirty="0">
                <a:highlight>
                  <a:srgbClr val="FFFF00"/>
                </a:highlight>
              </a:rPr>
              <a:t>的守护特质）。</a:t>
            </a:r>
            <a:endParaRPr lang="en-US" altLang="zh-CN" dirty="0">
              <a:highlight>
                <a:srgbClr val="FFFF00"/>
              </a:highlight>
            </a:endParaRPr>
          </a:p>
          <a:p>
            <a:pPr marL="0" indent="0">
              <a:buNone/>
            </a:pPr>
            <a:r>
              <a:rPr lang="en-US" altLang="zh-CN" dirty="0"/>
              <a:t>Bear swam up to Mike, immediately lowered its head, and gently bit the collar of his wet coat with its mouth, holding the force steady as if carrying a fragile treasure.</a:t>
            </a:r>
            <a:endParaRPr lang="en-US" altLang="zh-CN" dirty="0"/>
          </a:p>
        </p:txBody>
      </p:sp>
      <p:sp>
        <p:nvSpPr>
          <p:cNvPr id="8" name="标题 1"/>
          <p:cNvSpPr txBox="1"/>
          <p:nvPr/>
        </p:nvSpPr>
        <p:spPr>
          <a:xfrm>
            <a:off x="470888" y="87608"/>
            <a:ext cx="10814012" cy="933948"/>
          </a:xfrm>
          <a:prstGeom prst="rect">
            <a:avLst/>
          </a:prstGeom>
          <a:solidFill>
            <a:schemeClr val="accent2">
              <a:lumMod val="20000"/>
              <a:lumOff val="80000"/>
            </a:schemeClr>
          </a:solidFill>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en-US" altLang="zh-CN" sz="3800" b="0" i="0" u="none" strike="noStrike" kern="1200" cap="none" spc="0" normalizeH="0" baseline="0" noProof="0" dirty="0">
                <a:ln>
                  <a:noFill/>
                </a:ln>
                <a:solidFill>
                  <a:prstClr val="black"/>
                </a:solidFill>
                <a:effectLst/>
                <a:uLnTx/>
                <a:uFillTx/>
                <a:latin typeface="Times New Roman" panose="02020603050405020304" pitchFamily="18" charset="0"/>
                <a:ea typeface="等线 Light" panose="02010600030101010101" charset="-122"/>
                <a:cs typeface="Times New Roman" panose="02020603050405020304" pitchFamily="18" charset="0"/>
              </a:rPr>
              <a:t>Paragraph 2: Seeing </a:t>
            </a:r>
            <a:r>
              <a:rPr kumimoji="0" lang="en-US" altLang="zh-CN" sz="3800" b="0" i="0" u="none"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等线 Light" panose="02010600030101010101" charset="-122"/>
                <a:cs typeface="Times New Roman" panose="02020603050405020304" pitchFamily="18" charset="0"/>
              </a:rPr>
              <a:t>that</a:t>
            </a:r>
            <a:r>
              <a:rPr kumimoji="0" lang="en-US" altLang="zh-CN" sz="3800" b="0" i="0" u="none" strike="noStrike" kern="1200" cap="none" spc="0" normalizeH="0" baseline="0" noProof="0" dirty="0">
                <a:ln>
                  <a:noFill/>
                </a:ln>
                <a:solidFill>
                  <a:prstClr val="black"/>
                </a:solidFill>
                <a:effectLst/>
                <a:uLnTx/>
                <a:uFillTx/>
                <a:latin typeface="Times New Roman" panose="02020603050405020304" pitchFamily="18" charset="0"/>
                <a:ea typeface="等线 Light" panose="02010600030101010101" charset="-122"/>
                <a:cs typeface="Times New Roman" panose="02020603050405020304" pitchFamily="18" charset="0"/>
              </a:rPr>
              <a:t>, Bear let out a series of woofs and jumped into the water, heading straight for Mike</a:t>
            </a:r>
            <a:r>
              <a:rPr kumimoji="0" lang="en-US" altLang="zh-CN" sz="2600" b="0" i="0" u="none" strike="noStrike" kern="1200" cap="none" spc="0" normalizeH="0" baseline="0" noProof="0" dirty="0">
                <a:ln>
                  <a:noFill/>
                </a:ln>
                <a:solidFill>
                  <a:prstClr val="black"/>
                </a:solidFill>
                <a:effectLst/>
                <a:uLnTx/>
                <a:uFillTx/>
                <a:latin typeface="Times New Roman" panose="02020603050405020304" pitchFamily="18" charset="0"/>
                <a:ea typeface="等线 Light" panose="02010600030101010101" charset="-122"/>
                <a:cs typeface="Times New Roman" panose="02020603050405020304" pitchFamily="18" charset="0"/>
              </a:rPr>
              <a:t>. </a:t>
            </a:r>
            <a:br>
              <a:rPr kumimoji="0" lang="en-US" altLang="zh-CN" sz="2400" b="0" i="0" u="none" strike="noStrike" kern="1200" cap="none" spc="0" normalizeH="0" baseline="0" noProof="0" dirty="0">
                <a:ln>
                  <a:noFill/>
                </a:ln>
                <a:solidFill>
                  <a:prstClr val="black"/>
                </a:solidFill>
                <a:effectLst/>
                <a:highlight>
                  <a:srgbClr val="FFFF00"/>
                </a:highlight>
                <a:uLnTx/>
                <a:uFillTx/>
                <a:latin typeface="等线 Light" panose="02010600030101010101" charset="-122"/>
                <a:ea typeface="等线 Light" panose="02010600030101010101" charset="-122"/>
                <a:cs typeface="+mj-cs"/>
              </a:rPr>
            </a:br>
            <a:endParaRPr kumimoji="0" lang="zh-CN" altLang="en-US" sz="2400" b="0" i="0" u="none" strike="noStrike" kern="1200" cap="none" spc="0" normalizeH="0" baseline="0" noProof="0" dirty="0">
              <a:ln>
                <a:noFill/>
              </a:ln>
              <a:solidFill>
                <a:prstClr val="black"/>
              </a:solidFill>
              <a:effectLst/>
              <a:highlight>
                <a:srgbClr val="FFFF00"/>
              </a:highlight>
              <a:uLnTx/>
              <a:uFillTx/>
              <a:latin typeface="等线 Light" panose="02010600030101010101" charset="-122"/>
              <a:ea typeface="等线 Light" panose="02010600030101010101" charset="-122"/>
              <a:cs typeface="+mj-cs"/>
            </a:endParaRPr>
          </a:p>
        </p:txBody>
      </p:sp>
      <p:pic>
        <p:nvPicPr>
          <p:cNvPr id="2" name="图片 1"/>
          <p:cNvPicPr>
            <a:picLocks noChangeAspect="1"/>
          </p:cNvPicPr>
          <p:nvPr/>
        </p:nvPicPr>
        <p:blipFill>
          <a:blip r:embed="rId1"/>
          <a:stretch>
            <a:fillRect/>
          </a:stretch>
        </p:blipFill>
        <p:spPr>
          <a:xfrm>
            <a:off x="9274051" y="4413316"/>
            <a:ext cx="1889924" cy="17984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新建文件夹 (3)\875869dd1e15439副本.jpg"/>
          <p:cNvPicPr>
            <a:picLocks noChangeAspect="1" noChangeArrowheads="1"/>
          </p:cNvPicPr>
          <p:nvPr/>
        </p:nvPicPr>
        <p:blipFill>
          <a:blip r:embed="rId1" cstate="print"/>
          <a:srcRect/>
          <a:stretch>
            <a:fillRect/>
          </a:stretch>
        </p:blipFill>
        <p:spPr bwMode="auto">
          <a:xfrm>
            <a:off x="-448976" y="-321340"/>
            <a:ext cx="12188238" cy="6862231"/>
          </a:xfrm>
          <a:prstGeom prst="rect">
            <a:avLst/>
          </a:prstGeom>
          <a:noFill/>
        </p:spPr>
      </p:pic>
      <p:sp>
        <p:nvSpPr>
          <p:cNvPr id="11" name="TextBox 26"/>
          <p:cNvSpPr txBox="1"/>
          <p:nvPr/>
        </p:nvSpPr>
        <p:spPr>
          <a:xfrm>
            <a:off x="3625598" y="1937993"/>
            <a:ext cx="7713971" cy="1733423"/>
          </a:xfrm>
          <a:prstGeom prst="rect">
            <a:avLst/>
          </a:prstGeom>
          <a:noFill/>
        </p:spPr>
        <p:txBody>
          <a:bodyPr wrap="none" rtlCol="0">
            <a:spAutoFit/>
          </a:bodyPr>
          <a:lstStyle/>
          <a:p>
            <a:pPr lvl="0" defTabSz="1218565" fontAlgn="base">
              <a:spcBef>
                <a:spcPct val="0"/>
              </a:spcBef>
              <a:spcAft>
                <a:spcPct val="0"/>
              </a:spcAft>
            </a:pPr>
            <a:r>
              <a:rPr kumimoji="0" lang="zh-CN" altLang="en-US" sz="5330" b="1" i="0" u="none" strike="noStrike" kern="1200" cap="none" spc="0" normalizeH="0" baseline="0" noProof="0" dirty="0">
                <a:ln>
                  <a:noFill/>
                </a:ln>
                <a:solidFill>
                  <a:prstClr val="black">
                    <a:lumMod val="65000"/>
                    <a:lumOff val="35000"/>
                  </a:prstClr>
                </a:solidFill>
                <a:effectLst/>
                <a:uLnTx/>
                <a:uFillTx/>
                <a:latin typeface="Arial" panose="020B0604020202020204"/>
                <a:ea typeface="微软雅黑" panose="020B0503020204020204" pitchFamily="34" charset="-122"/>
                <a:cs typeface="+mn-ea"/>
                <a:sym typeface="+mn-lt"/>
              </a:rPr>
              <a:t>高三名校协作体读后续写</a:t>
            </a:r>
            <a:br>
              <a:rPr kumimoji="0" lang="zh-CN" altLang="en-US" sz="5330" b="1" i="0" u="none" strike="noStrike" kern="1200" cap="none" spc="0" normalizeH="0" baseline="0" noProof="0" dirty="0">
                <a:ln>
                  <a:noFill/>
                </a:ln>
                <a:solidFill>
                  <a:prstClr val="black">
                    <a:lumMod val="65000"/>
                    <a:lumOff val="35000"/>
                  </a:prstClr>
                </a:solidFill>
                <a:effectLst/>
                <a:uLnTx/>
                <a:uFillTx/>
                <a:latin typeface="Arial" panose="020B0604020202020204"/>
                <a:ea typeface="微软雅黑" panose="020B0503020204020204" pitchFamily="34" charset="-122"/>
                <a:cs typeface="+mn-ea"/>
                <a:sym typeface="+mn-lt"/>
              </a:rPr>
            </a:br>
            <a:r>
              <a:rPr lang="zh-CN" altLang="en-US" sz="5330" b="1" dirty="0">
                <a:solidFill>
                  <a:prstClr val="black">
                    <a:lumMod val="65000"/>
                    <a:lumOff val="35000"/>
                  </a:prstClr>
                </a:solidFill>
                <a:cs typeface="+mn-ea"/>
                <a:sym typeface="+mn-lt"/>
              </a:rPr>
              <a:t>，     </a:t>
            </a:r>
            <a:r>
              <a:rPr lang="zh-CN" altLang="en-US" sz="5330" b="1" dirty="0">
                <a:solidFill>
                  <a:prstClr val="black">
                    <a:lumMod val="65000"/>
                    <a:lumOff val="35000"/>
                  </a:prstClr>
                </a:solidFill>
                <a:highlight>
                  <a:srgbClr val="FFFF00"/>
                </a:highlight>
                <a:cs typeface="+mn-ea"/>
                <a:sym typeface="+mn-lt"/>
              </a:rPr>
              <a:t>救命犬 </a:t>
            </a:r>
            <a:r>
              <a:rPr lang="en-US" altLang="zh-CN" sz="5330" b="1" dirty="0">
                <a:solidFill>
                  <a:prstClr val="black">
                    <a:lumMod val="65000"/>
                    <a:lumOff val="35000"/>
                  </a:prstClr>
                </a:solidFill>
                <a:highlight>
                  <a:srgbClr val="FFFF00"/>
                </a:highlight>
                <a:cs typeface="+mn-ea"/>
                <a:sym typeface="+mn-lt"/>
              </a:rPr>
              <a:t>Bear</a:t>
            </a:r>
            <a:endParaRPr kumimoji="0" lang="zh-CN" altLang="en-US" sz="5330" b="1" i="0" u="none" strike="noStrike" kern="1200" cap="none" spc="0" normalizeH="0" baseline="0" noProof="0" dirty="0">
              <a:ln>
                <a:noFill/>
              </a:ln>
              <a:solidFill>
                <a:prstClr val="black">
                  <a:lumMod val="65000"/>
                  <a:lumOff val="35000"/>
                </a:prstClr>
              </a:solidFill>
              <a:effectLst/>
              <a:highlight>
                <a:srgbClr val="FFFF00"/>
              </a:highlight>
              <a:uLnTx/>
              <a:uFillTx/>
              <a:latin typeface="Arial" panose="020B0604020202020204"/>
              <a:ea typeface="微软雅黑" panose="020B0503020204020204" pitchFamily="34" charset="-122"/>
              <a:cs typeface="+mn-ea"/>
              <a:sym typeface="+mn-lt"/>
            </a:endParaRPr>
          </a:p>
        </p:txBody>
      </p:sp>
      <p:sp>
        <p:nvSpPr>
          <p:cNvPr id="13" name="TextBox 12"/>
          <p:cNvSpPr txBox="1"/>
          <p:nvPr/>
        </p:nvSpPr>
        <p:spPr>
          <a:xfrm>
            <a:off x="3625598" y="368781"/>
            <a:ext cx="2717411" cy="1569212"/>
          </a:xfrm>
          <a:prstGeom prst="rect">
            <a:avLst/>
          </a:prstGeom>
          <a:noFill/>
        </p:spPr>
        <p:txBody>
          <a:bodyPr wrap="none" rtlCol="0">
            <a:spAutoFit/>
          </a:bodyPr>
          <a:lstStyle/>
          <a:p>
            <a:pPr marL="0" marR="0" lvl="0" indent="0" algn="l" defTabSz="1218565" rtl="0" eaLnBrk="1" fontAlgn="base" latinLnBrk="0" hangingPunct="1">
              <a:lnSpc>
                <a:spcPct val="100000"/>
              </a:lnSpc>
              <a:spcBef>
                <a:spcPct val="0"/>
              </a:spcBef>
              <a:spcAft>
                <a:spcPct val="0"/>
              </a:spcAft>
              <a:buClrTx/>
              <a:buSzTx/>
              <a:buFontTx/>
              <a:buNone/>
              <a:defRPr/>
            </a:pPr>
            <a:r>
              <a:rPr kumimoji="0" lang="en-US" altLang="zh-CN" sz="9595" b="0" i="0" u="none" strike="noStrike" kern="1200" cap="none" spc="-400" normalizeH="0" baseline="0" noProof="0" dirty="0">
                <a:ln>
                  <a:noFill/>
                </a:ln>
                <a:solidFill>
                  <a:prstClr val="black">
                    <a:lumMod val="65000"/>
                    <a:lumOff val="35000"/>
                  </a:prstClr>
                </a:solidFill>
                <a:effectLst/>
                <a:uLnTx/>
                <a:uFillTx/>
                <a:latin typeface="Arial" panose="020B0604020202020204"/>
                <a:ea typeface="微软雅黑" panose="020B0503020204020204" pitchFamily="34" charset="-122"/>
                <a:cs typeface="+mn-ea"/>
                <a:sym typeface="+mn-lt"/>
              </a:rPr>
              <a:t>2025</a:t>
            </a:r>
            <a:endParaRPr kumimoji="0" lang="zh-CN" altLang="en-US" sz="9595" b="0" i="0" u="none" strike="noStrike" kern="1200" cap="none" spc="-400" normalizeH="0" baseline="0" noProof="0" dirty="0">
              <a:ln>
                <a:noFill/>
              </a:ln>
              <a:solidFill>
                <a:prstClr val="black">
                  <a:lumMod val="65000"/>
                  <a:lumOff val="35000"/>
                </a:prstClr>
              </a:solidFill>
              <a:effectLst/>
              <a:uLnTx/>
              <a:uFillTx/>
              <a:latin typeface="Arial" panose="020B0604020202020204"/>
              <a:ea typeface="微软雅黑" panose="020B0503020204020204" pitchFamily="34" charset="-122"/>
              <a:cs typeface="+mn-ea"/>
              <a:sym typeface="+mn-lt"/>
            </a:endParaRPr>
          </a:p>
        </p:txBody>
      </p:sp>
      <p:pic>
        <p:nvPicPr>
          <p:cNvPr id="15" name="纯音乐 - 爱的协奏曲 - concerto pour unr j.mp3">
            <a:hlinkClick r:id="" action="ppaction://media"/>
          </p:cNvPr>
          <p:cNvPicPr>
            <a:picLocks noRot="1" noChangeAspect="1"/>
          </p:cNvPicPr>
          <p:nvPr>
            <a:audioFile r:link="rId2"/>
            <p:extLst>
              <p:ext uri="{DAA4B4D4-6D71-4841-9C94-3DE7FCFB9230}">
                <p14:media xmlns:p14="http://schemas.microsoft.com/office/powerpoint/2010/main" r:link="rId3"/>
              </p:ext>
            </p:extLst>
          </p:nvPr>
        </p:nvPicPr>
        <p:blipFill>
          <a:blip r:embed="rId4" cstate="print"/>
          <a:stretch>
            <a:fillRect/>
          </a:stretch>
        </p:blipFill>
        <p:spPr>
          <a:xfrm>
            <a:off x="-405452" y="165644"/>
            <a:ext cx="406275" cy="406275"/>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rcRect l="15928" r="15928"/>
          <a:stretch>
            <a:fillRect/>
          </a:stretch>
        </p:blipFill>
        <p:spPr>
          <a:xfrm>
            <a:off x="129025" y="2804705"/>
            <a:ext cx="3373508" cy="3108042"/>
          </a:xfrm>
          <a:prstGeom prst="rect">
            <a:avLst/>
          </a:prstGeom>
        </p:spPr>
      </p:pic>
      <p:sp>
        <p:nvSpPr>
          <p:cNvPr id="2" name="标题 1"/>
          <p:cNvSpPr txBox="1"/>
          <p:nvPr/>
        </p:nvSpPr>
        <p:spPr>
          <a:xfrm>
            <a:off x="3625598" y="3848257"/>
            <a:ext cx="8437377" cy="1392371"/>
          </a:xfrm>
          <a:prstGeom prst="rect">
            <a:avLst/>
          </a:prstGeom>
          <a:solidFill>
            <a:schemeClr val="accent2">
              <a:lumMod val="20000"/>
              <a:lumOff val="80000"/>
            </a:schemeClr>
          </a:solidFill>
        </p:spPr>
        <p:txBody>
          <a:bodyPr>
            <a:noAutofit/>
          </a:bodyPr>
          <a:lstStyle>
            <a:lvl1pPr algn="l" defTabSz="866775" rtl="0" eaLnBrk="1" latinLnBrk="0" hangingPunct="1">
              <a:lnSpc>
                <a:spcPct val="90000"/>
              </a:lnSpc>
              <a:spcBef>
                <a:spcPct val="0"/>
              </a:spcBef>
              <a:buNone/>
              <a:defRPr sz="4130" kern="1200">
                <a:solidFill>
                  <a:schemeClr val="tx1"/>
                </a:solidFill>
                <a:latin typeface="+mj-lt"/>
                <a:ea typeface="+mj-ea"/>
                <a:cs typeface="+mj-cs"/>
              </a:defRPr>
            </a:lvl1pPr>
          </a:lstStyle>
          <a:p>
            <a:pPr marL="0" marR="0" lvl="0" indent="0" algn="l" defTabSz="866775" rtl="0" eaLnBrk="1" fontAlgn="auto" latinLnBrk="0" hangingPunct="1">
              <a:lnSpc>
                <a:spcPct val="90000"/>
              </a:lnSpc>
              <a:spcBef>
                <a:spcPct val="0"/>
              </a:spcBef>
              <a:spcAft>
                <a:spcPts val="0"/>
              </a:spcAft>
              <a:buClrTx/>
              <a:buSzTx/>
              <a:buFontTx/>
              <a:buNone/>
              <a:defRPr/>
            </a:pPr>
            <a:r>
              <a:rPr kumimoji="0" lang="zh-CN" altLang="en-US" sz="240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j-cs"/>
              </a:rPr>
              <a:t>           </a:t>
            </a:r>
            <a:r>
              <a:rPr kumimoji="0" lang="zh-CN" altLang="en-US" sz="360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j-cs"/>
              </a:rPr>
              <a:t>突破续写</a:t>
            </a:r>
            <a:r>
              <a:rPr kumimoji="0" lang="zh-CN" altLang="en-US" sz="3600" b="1" i="0" u="none" strike="noStrike" kern="1200" cap="none" spc="0" normalizeH="0" baseline="0" noProof="0" dirty="0">
                <a:ln>
                  <a:noFill/>
                </a:ln>
                <a:solidFill>
                  <a:srgbClr val="FF0000"/>
                </a:solidFill>
                <a:effectLst/>
                <a:uLnTx/>
                <a:uFillTx/>
                <a:latin typeface="Arial" panose="020B0604020202020204"/>
                <a:ea typeface="微软雅黑" panose="020B0503020204020204" pitchFamily="34" charset="-122"/>
                <a:cs typeface="+mj-cs"/>
              </a:rPr>
              <a:t>词汇</a:t>
            </a:r>
            <a:r>
              <a:rPr kumimoji="0" lang="zh-CN" altLang="en-US" sz="360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j-cs"/>
              </a:rPr>
              <a:t>瓶颈的</a:t>
            </a:r>
            <a:r>
              <a:rPr kumimoji="0" lang="zh-CN" altLang="en-US" sz="3600" b="1" i="0" u="none" strike="noStrike" kern="1200" cap="none" spc="0" normalizeH="0" baseline="0" noProof="0" dirty="0">
                <a:ln>
                  <a:noFill/>
                </a:ln>
                <a:solidFill>
                  <a:srgbClr val="FF0000"/>
                </a:solidFill>
                <a:effectLst/>
                <a:uLnTx/>
                <a:uFillTx/>
                <a:latin typeface="Arial" panose="020B0604020202020204"/>
                <a:ea typeface="微软雅黑" panose="020B0503020204020204" pitchFamily="34" charset="-122"/>
                <a:cs typeface="+mj-cs"/>
              </a:rPr>
              <a:t>思维：</a:t>
            </a:r>
            <a:endParaRPr kumimoji="0" lang="en-US" altLang="zh-CN" sz="3600" b="1" i="0" u="none" strike="noStrike" kern="1200" cap="none" spc="0" normalizeH="0" baseline="0" noProof="0" dirty="0">
              <a:ln>
                <a:noFill/>
              </a:ln>
              <a:solidFill>
                <a:srgbClr val="FF0000"/>
              </a:solidFill>
              <a:effectLst/>
              <a:uLnTx/>
              <a:uFillTx/>
              <a:latin typeface="Arial" panose="020B0604020202020204"/>
              <a:ea typeface="微软雅黑" panose="020B0503020204020204" pitchFamily="34" charset="-122"/>
              <a:cs typeface="+mj-cs"/>
            </a:endParaRPr>
          </a:p>
          <a:p>
            <a:pPr marL="0" marR="0" lvl="0" indent="0" algn="l" defTabSz="866775" rtl="0" eaLnBrk="1" fontAlgn="auto" latinLnBrk="0" hangingPunct="1">
              <a:lnSpc>
                <a:spcPct val="90000"/>
              </a:lnSpc>
              <a:spcBef>
                <a:spcPct val="0"/>
              </a:spcBef>
              <a:spcAft>
                <a:spcPts val="0"/>
              </a:spcAft>
              <a:buClrTx/>
              <a:buSzTx/>
              <a:buFontTx/>
              <a:buNone/>
              <a:defRPr/>
            </a:pPr>
            <a:r>
              <a:rPr lang="zh-CN" altLang="en-US" sz="3600" b="1" dirty="0">
                <a:solidFill>
                  <a:srgbClr val="7030A0"/>
                </a:solidFill>
                <a:latin typeface="隶书" panose="02010509060101010101" pitchFamily="49" charset="-122"/>
                <a:ea typeface="隶书" panose="02010509060101010101" pitchFamily="49" charset="-122"/>
              </a:rPr>
              <a:t> </a:t>
            </a:r>
            <a:r>
              <a:rPr lang="zh-CN" altLang="en-US" sz="3600" b="1" dirty="0">
                <a:solidFill>
                  <a:srgbClr val="7030A0"/>
                </a:solidFill>
                <a:highlight>
                  <a:srgbClr val="00FF00"/>
                </a:highlight>
                <a:latin typeface="隶书" panose="02010509060101010101" pitchFamily="49" charset="-122"/>
                <a:ea typeface="隶书" panose="02010509060101010101" pitchFamily="49" charset="-122"/>
              </a:rPr>
              <a:t>五感</a:t>
            </a:r>
            <a:r>
              <a:rPr lang="en-US" altLang="zh-CN" sz="3600" b="1" dirty="0">
                <a:solidFill>
                  <a:srgbClr val="7030A0"/>
                </a:solidFill>
                <a:highlight>
                  <a:srgbClr val="00FF00"/>
                </a:highlight>
                <a:latin typeface="隶书" panose="02010509060101010101" pitchFamily="49" charset="-122"/>
                <a:ea typeface="隶书" panose="02010509060101010101" pitchFamily="49" charset="-122"/>
              </a:rPr>
              <a:t>+</a:t>
            </a:r>
            <a:r>
              <a:rPr lang="zh-CN" altLang="en-US" sz="3600" b="1" dirty="0">
                <a:solidFill>
                  <a:srgbClr val="7030A0"/>
                </a:solidFill>
                <a:highlight>
                  <a:srgbClr val="00FF00"/>
                </a:highlight>
                <a:latin typeface="隶书" panose="02010509060101010101" pitchFamily="49" charset="-122"/>
                <a:ea typeface="隶书" panose="02010509060101010101" pitchFamily="49" charset="-122"/>
              </a:rPr>
              <a:t>动作链</a:t>
            </a:r>
            <a:r>
              <a:rPr lang="en-US" altLang="zh-CN" sz="3600" b="1" dirty="0">
                <a:solidFill>
                  <a:srgbClr val="7030A0"/>
                </a:solidFill>
                <a:highlight>
                  <a:srgbClr val="00FF00"/>
                </a:highlight>
                <a:latin typeface="隶书" panose="02010509060101010101" pitchFamily="49" charset="-122"/>
                <a:ea typeface="隶书" panose="02010509060101010101" pitchFamily="49" charset="-122"/>
              </a:rPr>
              <a:t>+</a:t>
            </a:r>
            <a:r>
              <a:rPr lang="zh-CN" altLang="en-US" sz="3600" b="1" dirty="0">
                <a:solidFill>
                  <a:srgbClr val="7030A0"/>
                </a:solidFill>
                <a:highlight>
                  <a:srgbClr val="00FF00"/>
                </a:highlight>
                <a:latin typeface="隶书" panose="02010509060101010101" pitchFamily="49" charset="-122"/>
                <a:ea typeface="隶书" panose="02010509060101010101" pitchFamily="49" charset="-122"/>
              </a:rPr>
              <a:t>修辞</a:t>
            </a:r>
            <a:r>
              <a:rPr lang="en-US" altLang="zh-CN" sz="3600" b="1" dirty="0">
                <a:solidFill>
                  <a:srgbClr val="7030A0"/>
                </a:solidFill>
                <a:highlight>
                  <a:srgbClr val="00FF00"/>
                </a:highlight>
                <a:latin typeface="隶书" panose="02010509060101010101" pitchFamily="49" charset="-122"/>
                <a:ea typeface="隶书" panose="02010509060101010101" pitchFamily="49" charset="-122"/>
              </a:rPr>
              <a:t>+</a:t>
            </a:r>
            <a:r>
              <a:rPr lang="zh-CN" altLang="en-US" sz="3600" b="1" dirty="0">
                <a:solidFill>
                  <a:srgbClr val="7030A0"/>
                </a:solidFill>
                <a:highlight>
                  <a:srgbClr val="00FF00"/>
                </a:highlight>
                <a:latin typeface="隶书" panose="02010509060101010101" pitchFamily="49" charset="-122"/>
                <a:ea typeface="隶书" panose="02010509060101010101" pitchFamily="49" charset="-122"/>
              </a:rPr>
              <a:t>前文取材</a:t>
            </a:r>
            <a:r>
              <a:rPr lang="en-US" altLang="zh-CN" sz="3600" b="1" dirty="0">
                <a:solidFill>
                  <a:srgbClr val="7030A0"/>
                </a:solidFill>
                <a:highlight>
                  <a:srgbClr val="00FF00"/>
                </a:highlight>
                <a:latin typeface="隶书" panose="02010509060101010101" pitchFamily="49" charset="-122"/>
                <a:ea typeface="隶书" panose="02010509060101010101" pitchFamily="49" charset="-122"/>
              </a:rPr>
              <a:t>+</a:t>
            </a:r>
            <a:r>
              <a:rPr lang="zh-CN" altLang="en-US" sz="3600" b="1" dirty="0">
                <a:solidFill>
                  <a:srgbClr val="7030A0"/>
                </a:solidFill>
                <a:highlight>
                  <a:srgbClr val="00FF00"/>
                </a:highlight>
                <a:latin typeface="隶书" panose="02010509060101010101" pitchFamily="49" charset="-122"/>
                <a:ea typeface="隶书" panose="02010509060101010101" pitchFamily="49" charset="-122"/>
              </a:rPr>
              <a:t>情感交织</a:t>
            </a:r>
            <a:endParaRPr kumimoji="0" lang="zh-CN" altLang="en-US" sz="2400" b="1" i="0" u="none" strike="noStrike" kern="1200" cap="none" spc="0" normalizeH="0" baseline="0" noProof="0" dirty="0">
              <a:ln>
                <a:noFill/>
              </a:ln>
              <a:solidFill>
                <a:srgbClr val="7030A0"/>
              </a:solidFill>
              <a:effectLst/>
              <a:highlight>
                <a:srgbClr val="00FF00"/>
              </a:highlight>
              <a:uLnTx/>
              <a:uFillTx/>
              <a:latin typeface="隶书" panose="02010509060101010101" pitchFamily="49" charset="-122"/>
              <a:ea typeface="隶书" panose="02010509060101010101" pitchFamily="49" charset="-122"/>
            </a:endParaRPr>
          </a:p>
        </p:txBody>
      </p:sp>
      <p:sp>
        <p:nvSpPr>
          <p:cNvPr id="3" name="标题 1"/>
          <p:cNvSpPr txBox="1"/>
          <p:nvPr/>
        </p:nvSpPr>
        <p:spPr>
          <a:xfrm>
            <a:off x="44348" y="-126218"/>
            <a:ext cx="5161752" cy="690863"/>
          </a:xfrm>
          <a:prstGeom prst="rect">
            <a:avLst/>
          </a:prstGeom>
          <a:solidFill>
            <a:schemeClr val="accent2">
              <a:lumMod val="20000"/>
              <a:lumOff val="80000"/>
            </a:schemeClr>
          </a:solidFill>
        </p:spPr>
        <p:txBody>
          <a:bodyPr>
            <a:noAutofit/>
          </a:bodyPr>
          <a:lstStyle>
            <a:lvl1pPr algn="l" defTabSz="866775" rtl="0" eaLnBrk="1" latinLnBrk="0" hangingPunct="1">
              <a:lnSpc>
                <a:spcPct val="90000"/>
              </a:lnSpc>
              <a:spcBef>
                <a:spcPct val="0"/>
              </a:spcBef>
              <a:buNone/>
              <a:defRPr sz="4130" kern="1200">
                <a:solidFill>
                  <a:schemeClr val="tx1"/>
                </a:solidFill>
                <a:latin typeface="+mj-lt"/>
                <a:ea typeface="+mj-ea"/>
                <a:cs typeface="+mj-cs"/>
              </a:defRPr>
            </a:lvl1pPr>
          </a:lstStyle>
          <a:p>
            <a:pPr lvl="0"/>
            <a:r>
              <a:rPr kumimoji="0" lang="zh-CN" altLang="en-US" sz="3600" b="1" i="0" u="none" strike="noStrike" kern="1200" cap="none" spc="0" normalizeH="0" baseline="0" noProof="0" dirty="0">
                <a:ln>
                  <a:noFill/>
                </a:ln>
                <a:solidFill>
                  <a:srgbClr val="FF0000"/>
                </a:solidFill>
                <a:effectLst/>
                <a:uLnTx/>
                <a:uFillTx/>
                <a:latin typeface="Arial" panose="020B0604020202020204"/>
                <a:ea typeface="微软雅黑" panose="020B0503020204020204" pitchFamily="34" charset="-122"/>
                <a:cs typeface="+mj-cs"/>
              </a:rPr>
              <a:t>  读后续写“</a:t>
            </a:r>
            <a:r>
              <a:rPr lang="zh-CN" altLang="en-US" sz="3600" b="1" dirty="0">
                <a:solidFill>
                  <a:srgbClr val="7030A0"/>
                </a:solidFill>
                <a:latin typeface="隶书" panose="02010509060101010101" pitchFamily="49" charset="-122"/>
                <a:ea typeface="隶书" panose="02010509060101010101" pitchFamily="49" charset="-122"/>
              </a:rPr>
              <a:t>思维第一</a:t>
            </a:r>
            <a:r>
              <a:rPr kumimoji="0" lang="zh-CN" altLang="en-US" sz="3600" b="1" i="0" u="none" strike="noStrike" kern="1200" cap="none" spc="0" normalizeH="0" baseline="0" noProof="0" dirty="0">
                <a:ln>
                  <a:noFill/>
                </a:ln>
                <a:solidFill>
                  <a:srgbClr val="FF0000"/>
                </a:solidFill>
                <a:effectLst/>
                <a:uLnTx/>
                <a:uFillTx/>
                <a:latin typeface="Arial" panose="020B0604020202020204"/>
                <a:ea typeface="微软雅黑" panose="020B0503020204020204" pitchFamily="34" charset="-122"/>
                <a:cs typeface="+mj-cs"/>
              </a:rPr>
              <a:t>”</a:t>
            </a:r>
            <a:endParaRPr kumimoji="0" lang="zh-CN" altLang="en-US" sz="2400" b="1" i="0" u="none" strike="noStrike" kern="1200" cap="none" spc="0" normalizeH="0" baseline="0" noProof="0" dirty="0">
              <a:ln>
                <a:noFill/>
              </a:ln>
              <a:solidFill>
                <a:srgbClr val="7030A0"/>
              </a:solidFill>
              <a:effectLst/>
              <a:uLnTx/>
              <a:uFillTx/>
              <a:latin typeface="隶书" panose="02010509060101010101" pitchFamily="49" charset="-122"/>
              <a:ea typeface="隶书" panose="02010509060101010101" pitchFamily="49" charset="-122"/>
            </a:endParaRPr>
          </a:p>
        </p:txBody>
      </p:sp>
      <p:sp>
        <p:nvSpPr>
          <p:cNvPr id="6" name="标题 1"/>
          <p:cNvSpPr txBox="1"/>
          <p:nvPr/>
        </p:nvSpPr>
        <p:spPr>
          <a:xfrm>
            <a:off x="9021739" y="5483620"/>
            <a:ext cx="1721060" cy="690863"/>
          </a:xfrm>
          <a:prstGeom prst="rect">
            <a:avLst/>
          </a:prstGeom>
          <a:solidFill>
            <a:schemeClr val="accent2">
              <a:lumMod val="20000"/>
              <a:lumOff val="80000"/>
            </a:schemeClr>
          </a:solidFill>
        </p:spPr>
        <p:txBody>
          <a:bodyPr>
            <a:noAutofit/>
          </a:bodyPr>
          <a:lstStyle>
            <a:lvl1pPr algn="l" defTabSz="866775" rtl="0" eaLnBrk="1" latinLnBrk="0" hangingPunct="1">
              <a:lnSpc>
                <a:spcPct val="90000"/>
              </a:lnSpc>
              <a:spcBef>
                <a:spcPct val="0"/>
              </a:spcBef>
              <a:buNone/>
              <a:defRPr sz="4130" kern="1200">
                <a:solidFill>
                  <a:schemeClr val="tx1"/>
                </a:solidFill>
                <a:latin typeface="+mj-lt"/>
                <a:ea typeface="+mj-ea"/>
                <a:cs typeface="+mj-cs"/>
              </a:defRPr>
            </a:lvl1pPr>
          </a:lstStyle>
          <a:p>
            <a:pPr lvl="0"/>
            <a:r>
              <a:rPr kumimoji="0" lang="zh-CN" altLang="en-US" sz="3600" b="1" i="0" u="none" strike="noStrike" kern="1200" cap="none" spc="0" normalizeH="0" baseline="0" noProof="0" dirty="0">
                <a:ln>
                  <a:noFill/>
                </a:ln>
                <a:solidFill>
                  <a:srgbClr val="FF0000"/>
                </a:solidFill>
                <a:effectLst/>
                <a:uLnTx/>
                <a:uFillTx/>
                <a:latin typeface="Arial" panose="020B0604020202020204"/>
                <a:ea typeface="微软雅黑" panose="020B0503020204020204" pitchFamily="34" charset="-122"/>
                <a:cs typeface="+mj-cs"/>
              </a:rPr>
              <a:t>  </a:t>
            </a:r>
            <a:r>
              <a:rPr kumimoji="0" lang="zh-CN" altLang="en-US" sz="3600" b="1" i="0" u="none" strike="noStrike" kern="1200" cap="none" spc="0" normalizeH="0" baseline="0" noProof="0" dirty="0">
                <a:ln>
                  <a:noFill/>
                </a:ln>
                <a:solidFill>
                  <a:srgbClr val="0070C0"/>
                </a:solidFill>
                <a:effectLst/>
                <a:uLnTx/>
                <a:uFillTx/>
                <a:latin typeface="Arial" panose="020B0604020202020204"/>
                <a:ea typeface="微软雅黑" panose="020B0503020204020204" pitchFamily="34" charset="-122"/>
                <a:cs typeface="+mj-cs"/>
              </a:rPr>
              <a:t>刘艳</a:t>
            </a:r>
            <a:endParaRPr kumimoji="0" lang="zh-CN" altLang="en-US" sz="2400" b="1" i="0" u="none" strike="noStrike" kern="1200" cap="none" spc="0" normalizeH="0" baseline="0" noProof="0" dirty="0">
              <a:ln>
                <a:noFill/>
              </a:ln>
              <a:solidFill>
                <a:srgbClr val="0070C0"/>
              </a:solidFill>
              <a:effectLst/>
              <a:uLnTx/>
              <a:uFillTx/>
              <a:latin typeface="隶书" panose="02010509060101010101" pitchFamily="49" charset="-122"/>
              <a:ea typeface="隶书" panose="02010509060101010101" pitchFamily="49" charset="-122"/>
            </a:endParaRPr>
          </a:p>
        </p:txBody>
      </p:sp>
    </p:spTree>
  </p:cSld>
  <p:clrMapOvr>
    <a:masterClrMapping/>
  </p:clrMapOvr>
  <p:transition spd="med" advClick="0" advTm="5000">
    <p:pull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50" presetClass="entr" presetSubtype="0" decel="10000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1000" fill="hold"/>
                                        <p:tgtEl>
                                          <p:spTgt spid="1026"/>
                                        </p:tgtEl>
                                        <p:attrNameLst>
                                          <p:attrName>ppt_w</p:attrName>
                                        </p:attrNameLst>
                                      </p:cBhvr>
                                      <p:tavLst>
                                        <p:tav tm="0">
                                          <p:val>
                                            <p:strVal val="#ppt_w+.3"/>
                                          </p:val>
                                        </p:tav>
                                        <p:tav tm="100000">
                                          <p:val>
                                            <p:strVal val="#ppt_w"/>
                                          </p:val>
                                        </p:tav>
                                      </p:tavLst>
                                    </p:anim>
                                    <p:anim calcmode="lin" valueType="num">
                                      <p:cBhvr>
                                        <p:cTn id="12" dur="1000" fill="hold"/>
                                        <p:tgtEl>
                                          <p:spTgt spid="1026"/>
                                        </p:tgtEl>
                                        <p:attrNameLst>
                                          <p:attrName>ppt_h</p:attrName>
                                        </p:attrNameLst>
                                      </p:cBhvr>
                                      <p:tavLst>
                                        <p:tav tm="0">
                                          <p:val>
                                            <p:strVal val="#ppt_h"/>
                                          </p:val>
                                        </p:tav>
                                        <p:tav tm="100000">
                                          <p:val>
                                            <p:strVal val="#ppt_h"/>
                                          </p:val>
                                        </p:tav>
                                      </p:tavLst>
                                    </p:anim>
                                    <p:animEffect transition="in" filter="fade">
                                      <p:cBhvr>
                                        <p:cTn id="13" dur="1000"/>
                                        <p:tgtEl>
                                          <p:spTgt spid="1026"/>
                                        </p:tgtEl>
                                      </p:cBhvr>
                                    </p:animEffect>
                                  </p:childTnLst>
                                </p:cTn>
                              </p:par>
                            </p:childTnLst>
                          </p:cTn>
                        </p:par>
                        <p:par>
                          <p:cTn id="14" fill="hold">
                            <p:stCondLst>
                              <p:cond delay="1000"/>
                            </p:stCondLst>
                            <p:childTnLst>
                              <p:par>
                                <p:cTn id="15" presetID="45" presetClass="entr" presetSubtype="0" fill="hold" grpId="0" nodeType="afterEffect">
                                  <p:stCondLst>
                                    <p:cond delay="0"/>
                                  </p:stCondLst>
                                  <p:iterate type="lt">
                                    <p:tmPct val="10000"/>
                                  </p:iterate>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ppt_w</p:attrName>
                                        </p:attrNameLst>
                                      </p:cBhvr>
                                      <p:tavLst>
                                        <p:tav tm="0" fmla="#ppt_w*sin(2.5*pi*$)">
                                          <p:val>
                                            <p:fltVal val="0"/>
                                          </p:val>
                                        </p:tav>
                                        <p:tav tm="100000">
                                          <p:val>
                                            <p:fltVal val="1"/>
                                          </p:val>
                                        </p:tav>
                                      </p:tavLst>
                                    </p:anim>
                                    <p:anim calcmode="lin" valueType="num">
                                      <p:cBhvr>
                                        <p:cTn id="19" dur="1000" fill="hold"/>
                                        <p:tgtEl>
                                          <p:spTgt spid="13"/>
                                        </p:tgtEl>
                                        <p:attrNameLst>
                                          <p:attrName>ppt_h</p:attrName>
                                        </p:attrNameLst>
                                      </p:cBhvr>
                                      <p:tavLst>
                                        <p:tav tm="0">
                                          <p:val>
                                            <p:strVal val="#ppt_h"/>
                                          </p:val>
                                        </p:tav>
                                        <p:tav tm="100000">
                                          <p:val>
                                            <p:strVal val="#ppt_h"/>
                                          </p:val>
                                        </p:tav>
                                      </p:tavLst>
                                    </p:anim>
                                  </p:childTnLst>
                                </p:cTn>
                              </p:par>
                            </p:childTnLst>
                          </p:cTn>
                        </p:par>
                        <p:par>
                          <p:cTn id="20" fill="hold">
                            <p:stCondLst>
                              <p:cond delay="2299"/>
                            </p:stCondLst>
                            <p:childTnLst>
                              <p:par>
                                <p:cTn id="21" presetID="56" presetClass="entr" presetSubtype="0" fill="hold" grpId="0" nodeType="after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by="(-#ppt_w*2)" calcmode="lin" valueType="num">
                                      <p:cBhvr rctx="PPT">
                                        <p:cTn id="23" dur="500" autoRev="1" fill="hold">
                                          <p:stCondLst>
                                            <p:cond delay="0"/>
                                          </p:stCondLst>
                                        </p:cTn>
                                        <p:tgtEl>
                                          <p:spTgt spid="11"/>
                                        </p:tgtEl>
                                        <p:attrNameLst>
                                          <p:attrName>ppt_w</p:attrName>
                                        </p:attrNameLst>
                                      </p:cBhvr>
                                    </p:anim>
                                    <p:anim by="(#ppt_w*0.50)" calcmode="lin" valueType="num">
                                      <p:cBhvr>
                                        <p:cTn id="24" dur="500" decel="50000" autoRev="1" fill="hold">
                                          <p:stCondLst>
                                            <p:cond delay="0"/>
                                          </p:stCondLst>
                                        </p:cTn>
                                        <p:tgtEl>
                                          <p:spTgt spid="11"/>
                                        </p:tgtEl>
                                        <p:attrNameLst>
                                          <p:attrName>ppt_x</p:attrName>
                                        </p:attrNameLst>
                                      </p:cBhvr>
                                    </p:anim>
                                    <p:anim from="(-#ppt_h/2)" to="(#ppt_y)" calcmode="lin" valueType="num">
                                      <p:cBhvr>
                                        <p:cTn id="25" dur="1000" fill="hold">
                                          <p:stCondLst>
                                            <p:cond delay="0"/>
                                          </p:stCondLst>
                                        </p:cTn>
                                        <p:tgtEl>
                                          <p:spTgt spid="11"/>
                                        </p:tgtEl>
                                        <p:attrNameLst>
                                          <p:attrName>ppt_y</p:attrName>
                                        </p:attrNameLst>
                                      </p:cBhvr>
                                    </p:anim>
                                    <p:animRot by="21600000">
                                      <p:cBhvr>
                                        <p:cTn id="26"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27" repeatCount="indefinite" fill="hold" display="0">
                  <p:stCondLst>
                    <p:cond delay="indefinite"/>
                  </p:stCondLst>
                  <p:endCondLst>
                    <p:cond evt="onPrev" delay="0">
                      <p:tgtEl>
                        <p:sldTgt/>
                      </p:tgtEl>
                    </p:cond>
                    <p:cond evt="onStopAudio" delay="0">
                      <p:tgtEl>
                        <p:sldTgt/>
                      </p:tgtEl>
                    </p:cond>
                  </p:endCondLst>
                </p:cTn>
                <p:tgtEl>
                  <p:spTgt spid="15"/>
                </p:tgtEl>
              </p:cMediaNode>
            </p:audio>
          </p:childTnLst>
        </p:cTn>
      </p:par>
    </p:tnLst>
    <p:bldLst>
      <p:bldP spid="11"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5870" y="1195949"/>
            <a:ext cx="10959568" cy="3370441"/>
          </a:xfrm>
          <a:solidFill>
            <a:schemeClr val="accent6">
              <a:lumMod val="20000"/>
              <a:lumOff val="80000"/>
            </a:schemeClr>
          </a:solidFill>
        </p:spPr>
        <p:txBody>
          <a:bodyPr>
            <a:normAutofit fontScale="92500" lnSpcReduction="10000"/>
          </a:bodyPr>
          <a:lstStyle/>
          <a:p>
            <a:pPr marL="0" indent="0">
              <a:buNone/>
            </a:pPr>
            <a:endParaRPr lang="en-US" altLang="zh-CN" dirty="0"/>
          </a:p>
          <a:p>
            <a:r>
              <a:rPr lang="zh-CN" altLang="en-US" dirty="0"/>
              <a:t>岸边的 </a:t>
            </a:r>
            <a:r>
              <a:rPr lang="en-US" altLang="zh-CN" dirty="0"/>
              <a:t>Martha </a:t>
            </a:r>
            <a:r>
              <a:rPr lang="zh-CN" altLang="en-US" dirty="0"/>
              <a:t>和 </a:t>
            </a:r>
            <a:r>
              <a:rPr lang="en-US" altLang="zh-CN" dirty="0"/>
              <a:t>Sarah </a:t>
            </a:r>
            <a:r>
              <a:rPr lang="zh-CN" altLang="en-US" dirty="0"/>
              <a:t>早已趴在冰沿，伸出冻红的手，等到 </a:t>
            </a:r>
            <a:r>
              <a:rPr lang="en-US" altLang="zh-CN" dirty="0"/>
              <a:t>Bear </a:t>
            </a:r>
            <a:r>
              <a:rPr lang="zh-CN" altLang="en-US" dirty="0"/>
              <a:t>靠近，她们死死抓住 </a:t>
            </a:r>
            <a:r>
              <a:rPr lang="en-US" altLang="zh-CN" dirty="0"/>
              <a:t>Mike </a:t>
            </a:r>
            <a:r>
              <a:rPr lang="zh-CN" altLang="en-US" dirty="0"/>
              <a:t>的胳膊，</a:t>
            </a:r>
            <a:r>
              <a:rPr lang="en-US" altLang="zh-CN" dirty="0"/>
              <a:t>Bear </a:t>
            </a:r>
            <a:r>
              <a:rPr lang="zh-CN" altLang="en-US" dirty="0"/>
              <a:t>则在水下用鼻子一顶，三人合力将 </a:t>
            </a:r>
            <a:r>
              <a:rPr lang="en-US" altLang="zh-CN" dirty="0"/>
              <a:t>Mike </a:t>
            </a:r>
            <a:r>
              <a:rPr lang="zh-CN" altLang="en-US" dirty="0"/>
              <a:t>拉上了岸（</a:t>
            </a:r>
            <a:r>
              <a:rPr lang="zh-CN" altLang="en-US" dirty="0">
                <a:highlight>
                  <a:srgbClr val="FFFF00"/>
                </a:highlight>
              </a:rPr>
              <a:t>动作链拆解：托举→靠近→接力救援；多角色互动增强画面感）。</a:t>
            </a:r>
            <a:endParaRPr lang="en-US" altLang="zh-CN" dirty="0">
              <a:highlight>
                <a:srgbClr val="FFFF00"/>
              </a:highlight>
            </a:endParaRPr>
          </a:p>
          <a:p>
            <a:r>
              <a:rPr lang="en-US" altLang="zh-CN" dirty="0"/>
              <a:t>Martha and Sarah on the shore had already lain down on the ice edge, stretching out their red, frozen hands. When Bear got close, they grabbed Mike’s arms tightly. Bear then pushed upward with its nose underwater, and together, the three pulled Mike onto the shore.</a:t>
            </a:r>
            <a:endParaRPr lang="en-US" altLang="zh-CN" dirty="0"/>
          </a:p>
        </p:txBody>
      </p:sp>
      <p:sp>
        <p:nvSpPr>
          <p:cNvPr id="8" name="标题 1"/>
          <p:cNvSpPr txBox="1"/>
          <p:nvPr/>
        </p:nvSpPr>
        <p:spPr>
          <a:xfrm>
            <a:off x="470888" y="87608"/>
            <a:ext cx="10814012" cy="933948"/>
          </a:xfrm>
          <a:prstGeom prst="rect">
            <a:avLst/>
          </a:prstGeom>
          <a:solidFill>
            <a:schemeClr val="accent2">
              <a:lumMod val="20000"/>
              <a:lumOff val="80000"/>
            </a:schemeClr>
          </a:solidFill>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en-US" altLang="zh-CN" sz="3800" b="0" i="0" u="none" strike="noStrike" kern="1200" cap="none" spc="0" normalizeH="0" baseline="0" noProof="0" dirty="0">
                <a:ln>
                  <a:noFill/>
                </a:ln>
                <a:solidFill>
                  <a:prstClr val="black"/>
                </a:solidFill>
                <a:effectLst/>
                <a:uLnTx/>
                <a:uFillTx/>
                <a:latin typeface="Times New Roman" panose="02020603050405020304" pitchFamily="18" charset="0"/>
                <a:ea typeface="等线 Light" panose="02010600030101010101" charset="-122"/>
                <a:cs typeface="Times New Roman" panose="02020603050405020304" pitchFamily="18" charset="0"/>
              </a:rPr>
              <a:t>Paragraph 2: Seeing </a:t>
            </a:r>
            <a:r>
              <a:rPr kumimoji="0" lang="en-US" altLang="zh-CN" sz="3800" b="0" i="0" u="none"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等线 Light" panose="02010600030101010101" charset="-122"/>
                <a:cs typeface="Times New Roman" panose="02020603050405020304" pitchFamily="18" charset="0"/>
              </a:rPr>
              <a:t>that</a:t>
            </a:r>
            <a:r>
              <a:rPr kumimoji="0" lang="en-US" altLang="zh-CN" sz="3800" b="0" i="0" u="none" strike="noStrike" kern="1200" cap="none" spc="0" normalizeH="0" baseline="0" noProof="0" dirty="0">
                <a:ln>
                  <a:noFill/>
                </a:ln>
                <a:solidFill>
                  <a:prstClr val="black"/>
                </a:solidFill>
                <a:effectLst/>
                <a:uLnTx/>
                <a:uFillTx/>
                <a:latin typeface="Times New Roman" panose="02020603050405020304" pitchFamily="18" charset="0"/>
                <a:ea typeface="等线 Light" panose="02010600030101010101" charset="-122"/>
                <a:cs typeface="Times New Roman" panose="02020603050405020304" pitchFamily="18" charset="0"/>
              </a:rPr>
              <a:t>, Bear let out a series of woofs and jumped into the water, heading straight for Mike</a:t>
            </a:r>
            <a:r>
              <a:rPr kumimoji="0" lang="en-US" altLang="zh-CN" sz="2600" b="0" i="0" u="none" strike="noStrike" kern="1200" cap="none" spc="0" normalizeH="0" baseline="0" noProof="0" dirty="0">
                <a:ln>
                  <a:noFill/>
                </a:ln>
                <a:solidFill>
                  <a:prstClr val="black"/>
                </a:solidFill>
                <a:effectLst/>
                <a:uLnTx/>
                <a:uFillTx/>
                <a:latin typeface="Times New Roman" panose="02020603050405020304" pitchFamily="18" charset="0"/>
                <a:ea typeface="等线 Light" panose="02010600030101010101" charset="-122"/>
                <a:cs typeface="Times New Roman" panose="02020603050405020304" pitchFamily="18" charset="0"/>
              </a:rPr>
              <a:t>. </a:t>
            </a:r>
            <a:br>
              <a:rPr kumimoji="0" lang="en-US" altLang="zh-CN" sz="2400" b="0" i="0" u="none" strike="noStrike" kern="1200" cap="none" spc="0" normalizeH="0" baseline="0" noProof="0" dirty="0">
                <a:ln>
                  <a:noFill/>
                </a:ln>
                <a:solidFill>
                  <a:prstClr val="black"/>
                </a:solidFill>
                <a:effectLst/>
                <a:highlight>
                  <a:srgbClr val="FFFF00"/>
                </a:highlight>
                <a:uLnTx/>
                <a:uFillTx/>
                <a:latin typeface="等线 Light" panose="02010600030101010101" charset="-122"/>
                <a:ea typeface="等线 Light" panose="02010600030101010101" charset="-122"/>
                <a:cs typeface="+mj-cs"/>
              </a:rPr>
            </a:br>
            <a:endParaRPr kumimoji="0" lang="zh-CN" altLang="en-US" sz="2400" b="0" i="0" u="none" strike="noStrike" kern="1200" cap="none" spc="0" normalizeH="0" baseline="0" noProof="0" dirty="0">
              <a:ln>
                <a:noFill/>
              </a:ln>
              <a:solidFill>
                <a:prstClr val="black"/>
              </a:solidFill>
              <a:effectLst/>
              <a:highlight>
                <a:srgbClr val="FFFF00"/>
              </a:highlight>
              <a:uLnTx/>
              <a:uFillTx/>
              <a:latin typeface="等线 Light" panose="02010600030101010101" charset="-122"/>
              <a:ea typeface="等线 Light" panose="02010600030101010101" charset="-122"/>
              <a:cs typeface="+mj-cs"/>
            </a:endParaRPr>
          </a:p>
        </p:txBody>
      </p:sp>
      <p:pic>
        <p:nvPicPr>
          <p:cNvPr id="2" name="图片 1"/>
          <p:cNvPicPr>
            <a:picLocks noChangeAspect="1"/>
          </p:cNvPicPr>
          <p:nvPr/>
        </p:nvPicPr>
        <p:blipFill>
          <a:blip r:embed="rId1"/>
          <a:stretch>
            <a:fillRect/>
          </a:stretch>
        </p:blipFill>
        <p:spPr>
          <a:xfrm>
            <a:off x="9263100" y="4566390"/>
            <a:ext cx="1889924" cy="17984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5870" y="1195949"/>
            <a:ext cx="10959568" cy="3370441"/>
          </a:xfrm>
          <a:solidFill>
            <a:schemeClr val="accent6">
              <a:lumMod val="20000"/>
              <a:lumOff val="80000"/>
            </a:schemeClr>
          </a:solidFill>
        </p:spPr>
        <p:txBody>
          <a:bodyPr>
            <a:normAutofit/>
          </a:bodyPr>
          <a:lstStyle/>
          <a:p>
            <a:pPr marL="0" indent="0">
              <a:buNone/>
            </a:pPr>
            <a:endParaRPr lang="en-US" altLang="zh-CN" dirty="0"/>
          </a:p>
          <a:p>
            <a:r>
              <a:rPr lang="zh-CN" altLang="en-US" dirty="0"/>
              <a:t>那个冬天的冰窟成了全家人心照不宣的印记 </a:t>
            </a:r>
            <a:r>
              <a:rPr lang="en-US" altLang="zh-CN" dirty="0"/>
              <a:t>——Bear </a:t>
            </a:r>
            <a:r>
              <a:rPr lang="zh-CN" altLang="en-US" dirty="0"/>
              <a:t>不只是农场的守护者，更是这个家的一份子。</a:t>
            </a:r>
            <a:r>
              <a:rPr lang="en-US" altLang="zh-CN" dirty="0"/>
              <a:t>(</a:t>
            </a:r>
            <a:r>
              <a:rPr lang="zh-CN" altLang="en-US" dirty="0"/>
              <a:t>呼应前文，升华</a:t>
            </a:r>
            <a:r>
              <a:rPr lang="en-US" altLang="zh-CN" dirty="0"/>
              <a:t>)</a:t>
            </a:r>
            <a:endParaRPr lang="en-US" altLang="zh-CN" dirty="0"/>
          </a:p>
          <a:p>
            <a:r>
              <a:rPr lang="en-US" altLang="zh-CN" dirty="0"/>
              <a:t>The winter ice hole became an unspoken memory for the family—Bear was not just the farm’s guardian, but a member of the family.</a:t>
            </a:r>
            <a:endParaRPr lang="en-US" altLang="zh-CN" dirty="0"/>
          </a:p>
        </p:txBody>
      </p:sp>
      <p:sp>
        <p:nvSpPr>
          <p:cNvPr id="8" name="标题 1"/>
          <p:cNvSpPr txBox="1"/>
          <p:nvPr/>
        </p:nvSpPr>
        <p:spPr>
          <a:xfrm>
            <a:off x="470888" y="87608"/>
            <a:ext cx="10814012" cy="933948"/>
          </a:xfrm>
          <a:prstGeom prst="rect">
            <a:avLst/>
          </a:prstGeom>
          <a:solidFill>
            <a:schemeClr val="accent2">
              <a:lumMod val="20000"/>
              <a:lumOff val="80000"/>
            </a:schemeClr>
          </a:solidFill>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en-US" altLang="zh-CN" sz="3800" b="0" i="0" u="none" strike="noStrike" kern="1200" cap="none" spc="0" normalizeH="0" baseline="0" noProof="0" dirty="0">
                <a:ln>
                  <a:noFill/>
                </a:ln>
                <a:solidFill>
                  <a:prstClr val="black"/>
                </a:solidFill>
                <a:effectLst/>
                <a:uLnTx/>
                <a:uFillTx/>
                <a:latin typeface="Times New Roman" panose="02020603050405020304" pitchFamily="18" charset="0"/>
                <a:ea typeface="等线 Light" panose="02010600030101010101" charset="-122"/>
                <a:cs typeface="Times New Roman" panose="02020603050405020304" pitchFamily="18" charset="0"/>
              </a:rPr>
              <a:t>Paragraph 2: Seeing </a:t>
            </a:r>
            <a:r>
              <a:rPr kumimoji="0" lang="en-US" altLang="zh-CN" sz="3800" b="0" i="0" u="none"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等线 Light" panose="02010600030101010101" charset="-122"/>
                <a:cs typeface="Times New Roman" panose="02020603050405020304" pitchFamily="18" charset="0"/>
              </a:rPr>
              <a:t>that</a:t>
            </a:r>
            <a:r>
              <a:rPr kumimoji="0" lang="en-US" altLang="zh-CN" sz="3800" b="0" i="0" u="none" strike="noStrike" kern="1200" cap="none" spc="0" normalizeH="0" baseline="0" noProof="0" dirty="0">
                <a:ln>
                  <a:noFill/>
                </a:ln>
                <a:solidFill>
                  <a:prstClr val="black"/>
                </a:solidFill>
                <a:effectLst/>
                <a:uLnTx/>
                <a:uFillTx/>
                <a:latin typeface="Times New Roman" panose="02020603050405020304" pitchFamily="18" charset="0"/>
                <a:ea typeface="等线 Light" panose="02010600030101010101" charset="-122"/>
                <a:cs typeface="Times New Roman" panose="02020603050405020304" pitchFamily="18" charset="0"/>
              </a:rPr>
              <a:t>, Bear let out a series of woofs and jumped into the water, heading straight for Mike</a:t>
            </a:r>
            <a:r>
              <a:rPr kumimoji="0" lang="en-US" altLang="zh-CN" sz="2600" b="0" i="0" u="none" strike="noStrike" kern="1200" cap="none" spc="0" normalizeH="0" baseline="0" noProof="0" dirty="0">
                <a:ln>
                  <a:noFill/>
                </a:ln>
                <a:solidFill>
                  <a:prstClr val="black"/>
                </a:solidFill>
                <a:effectLst/>
                <a:uLnTx/>
                <a:uFillTx/>
                <a:latin typeface="Times New Roman" panose="02020603050405020304" pitchFamily="18" charset="0"/>
                <a:ea typeface="等线 Light" panose="02010600030101010101" charset="-122"/>
                <a:cs typeface="Times New Roman" panose="02020603050405020304" pitchFamily="18" charset="0"/>
              </a:rPr>
              <a:t>. </a:t>
            </a:r>
            <a:br>
              <a:rPr kumimoji="0" lang="en-US" altLang="zh-CN" sz="2400" b="0" i="0" u="none" strike="noStrike" kern="1200" cap="none" spc="0" normalizeH="0" baseline="0" noProof="0" dirty="0">
                <a:ln>
                  <a:noFill/>
                </a:ln>
                <a:solidFill>
                  <a:prstClr val="black"/>
                </a:solidFill>
                <a:effectLst/>
                <a:highlight>
                  <a:srgbClr val="FFFF00"/>
                </a:highlight>
                <a:uLnTx/>
                <a:uFillTx/>
                <a:latin typeface="等线 Light" panose="02010600030101010101" charset="-122"/>
                <a:ea typeface="等线 Light" panose="02010600030101010101" charset="-122"/>
                <a:cs typeface="+mj-cs"/>
              </a:rPr>
            </a:br>
            <a:endParaRPr kumimoji="0" lang="zh-CN" altLang="en-US" sz="2400" b="0" i="0" u="none" strike="noStrike" kern="1200" cap="none" spc="0" normalizeH="0" baseline="0" noProof="0" dirty="0">
              <a:ln>
                <a:noFill/>
              </a:ln>
              <a:solidFill>
                <a:prstClr val="black"/>
              </a:solidFill>
              <a:effectLst/>
              <a:highlight>
                <a:srgbClr val="FFFF00"/>
              </a:highlight>
              <a:uLnTx/>
              <a:uFillTx/>
              <a:latin typeface="等线 Light" panose="02010600030101010101" charset="-122"/>
              <a:ea typeface="等线 Light" panose="02010600030101010101" charset="-122"/>
              <a:cs typeface="+mj-cs"/>
            </a:endParaRPr>
          </a:p>
        </p:txBody>
      </p:sp>
      <p:pic>
        <p:nvPicPr>
          <p:cNvPr id="2" name="图片 1"/>
          <p:cNvPicPr>
            <a:picLocks noChangeAspect="1"/>
          </p:cNvPicPr>
          <p:nvPr/>
        </p:nvPicPr>
        <p:blipFill>
          <a:blip r:embed="rId1"/>
          <a:stretch>
            <a:fillRect/>
          </a:stretch>
        </p:blipFill>
        <p:spPr>
          <a:xfrm>
            <a:off x="8879819" y="4205249"/>
            <a:ext cx="1889924" cy="17984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97345" y="1089614"/>
            <a:ext cx="11635101" cy="5535679"/>
          </a:xfrm>
          <a:solidFill>
            <a:schemeClr val="accent1">
              <a:lumMod val="20000"/>
              <a:lumOff val="80000"/>
            </a:schemeClr>
          </a:solidFill>
        </p:spPr>
        <p:txBody>
          <a:bodyPr>
            <a:normAutofit fontScale="70000" lnSpcReduction="20000"/>
          </a:bodyPr>
          <a:lstStyle/>
          <a:p>
            <a:r>
              <a:rPr lang="en-US" altLang="zh-CN" sz="3100" dirty="0">
                <a:latin typeface="Times New Roman" panose="02020603050405020304" pitchFamily="18" charset="0"/>
                <a:cs typeface="Times New Roman" panose="02020603050405020304" pitchFamily="18" charset="0"/>
              </a:rPr>
              <a:t>P1</a:t>
            </a:r>
            <a:r>
              <a:rPr lang="zh-CN" altLang="en-US" sz="3100" dirty="0">
                <a:latin typeface="Times New Roman" panose="02020603050405020304" pitchFamily="18" charset="0"/>
                <a:cs typeface="Times New Roman" panose="02020603050405020304" pitchFamily="18" charset="0"/>
              </a:rPr>
              <a:t>：</a:t>
            </a:r>
            <a:r>
              <a:rPr lang="en-US" altLang="zh-CN" sz="3100" dirty="0">
                <a:latin typeface="Times New Roman" panose="02020603050405020304" pitchFamily="18" charset="0"/>
                <a:cs typeface="Times New Roman" panose="02020603050405020304" pitchFamily="18" charset="0"/>
              </a:rPr>
              <a:t>Martha and Sarah looked back, their hearts sinking. Little Mike lay on a broken piece of ice, his purple fingers gripping the ice tightly. Every time he tried to climb up, some ice pieces would fall off, shining sharply in the sun. The ice cracked again with a “crunch.” Mike burst into tears, and his cries mixed with the whistling wind, pricking the sisters‘ hearts like small needles. Sarah tried to rush over but was pulled back by Martha—the ice under their feet shook a little, sending a bitter cold .</a:t>
            </a:r>
            <a:r>
              <a:rPr lang="zh-CN" altLang="en-US" sz="3100" dirty="0">
                <a:latin typeface="Times New Roman" panose="02020603050405020304" pitchFamily="18" charset="0"/>
                <a:cs typeface="Times New Roman" panose="02020603050405020304" pitchFamily="18" charset="0"/>
              </a:rPr>
              <a:t> </a:t>
            </a:r>
            <a:r>
              <a:rPr lang="en-US" altLang="zh-CN" sz="3100" dirty="0">
                <a:latin typeface="Times New Roman" panose="02020603050405020304" pitchFamily="18" charset="0"/>
                <a:cs typeface="Times New Roman" panose="02020603050405020304" pitchFamily="18" charset="0"/>
              </a:rPr>
              <a:t>A fishy smell from water plants came up, mixing with the cold wind and filling their throats, cold and choking. Mike's lips were dark from the cold. His tears froze into a thin layer as soon as they came out. He looked at his sisters, his small face full of fear.</a:t>
            </a:r>
            <a:endParaRPr lang="en-US" altLang="zh-CN" sz="3100" dirty="0">
              <a:latin typeface="Times New Roman" panose="02020603050405020304" pitchFamily="18" charset="0"/>
              <a:cs typeface="Times New Roman" panose="02020603050405020304" pitchFamily="18" charset="0"/>
            </a:endParaRPr>
          </a:p>
          <a:p>
            <a:r>
              <a:rPr lang="en-US" altLang="zh-CN" sz="3100" dirty="0">
                <a:latin typeface="Times New Roman" panose="02020603050405020304" pitchFamily="18" charset="0"/>
                <a:cs typeface="Times New Roman" panose="02020603050405020304" pitchFamily="18" charset="0"/>
              </a:rPr>
              <a:t>P2</a:t>
            </a:r>
            <a:r>
              <a:rPr lang="zh-CN" altLang="en-US" sz="3100" dirty="0">
                <a:latin typeface="Times New Roman" panose="02020603050405020304" pitchFamily="18" charset="0"/>
                <a:cs typeface="Times New Roman" panose="02020603050405020304" pitchFamily="18" charset="0"/>
              </a:rPr>
              <a:t>：</a:t>
            </a:r>
            <a:r>
              <a:rPr lang="en-US" altLang="zh-CN" sz="3100" dirty="0">
                <a:latin typeface="Times New Roman" panose="02020603050405020304" pitchFamily="18" charset="0"/>
                <a:cs typeface="Times New Roman" panose="02020603050405020304" pitchFamily="18" charset="0"/>
              </a:rPr>
              <a:t>Bear swam hard toward Mike, its woolly front paws paddling strongly in the water. Each stroke cut through the cold water, sending out ripples like the oars of a small boat working hard. Its thick fur, heavy with water, didn’t slow it down at all. Its body bobbed up and down in the water, like a fuzzy ball pulled by a string, heading straight for its target. When Mike saw Bear coming, his little purple hands flailed wildly in the water, and weak, thin whimpers escaped his mouth. The whimpers, mixed with the "crack" of colliding ice, made one’s heart ache. Bear swam up to Mike, immediately lowered its head, and gently bit the collar of his wet coat with its mouth, holding the force steady as if carrying a fragile treasure. Martha and Sarah on the shore had already lain down on the ice edge, stretching out their red, frozen hands. When Bear got close, they grabbed Mike’s arms tightly. Bear then pushed upward with its nose underwater, and together, the three pulled Mike onto the shore. The winter ice hole became an unspoken memory for the family—Bear was not just the farm’s guardian, but a member of the family.</a:t>
            </a:r>
            <a:endParaRPr lang="en-US" altLang="zh-CN" dirty="0"/>
          </a:p>
          <a:p>
            <a:endParaRPr lang="en-US" altLang="zh-CN" dirty="0"/>
          </a:p>
          <a:p>
            <a:endParaRPr lang="en-US" altLang="zh-CN" dirty="0"/>
          </a:p>
          <a:p>
            <a:endParaRPr lang="zh-CN" altLang="en-US" dirty="0"/>
          </a:p>
        </p:txBody>
      </p:sp>
      <p:sp>
        <p:nvSpPr>
          <p:cNvPr id="4" name="标题 1"/>
          <p:cNvSpPr>
            <a:spLocks noGrp="1"/>
          </p:cNvSpPr>
          <p:nvPr>
            <p:ph type="title"/>
          </p:nvPr>
        </p:nvSpPr>
        <p:spPr>
          <a:xfrm>
            <a:off x="235342" y="119620"/>
            <a:ext cx="11011601" cy="748390"/>
          </a:xfrm>
          <a:solidFill>
            <a:schemeClr val="accent2">
              <a:lumMod val="20000"/>
              <a:lumOff val="80000"/>
            </a:schemeClr>
          </a:solidFill>
        </p:spPr>
        <p:txBody>
          <a:bodyPr>
            <a:noAutofit/>
          </a:bodyPr>
          <a:lstStyle/>
          <a:p>
            <a:r>
              <a:rPr lang="en-US" altLang="zh-CN" sz="2400" b="1" dirty="0"/>
              <a:t>Judy </a:t>
            </a:r>
            <a:r>
              <a:rPr lang="zh-CN" altLang="en-US" sz="2400" b="1" dirty="0"/>
              <a:t>下水作文</a:t>
            </a:r>
            <a:endParaRPr lang="zh-CN" altLang="en-US" sz="2400" b="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79113" y="753832"/>
            <a:ext cx="11400524" cy="6034601"/>
          </a:xfrm>
          <a:solidFill>
            <a:schemeClr val="accent1">
              <a:lumMod val="20000"/>
              <a:lumOff val="80000"/>
            </a:schemeClr>
          </a:solidFill>
        </p:spPr>
        <p:txBody>
          <a:bodyPr>
            <a:normAutofit fontScale="92500" lnSpcReduction="20000"/>
          </a:bodyPr>
          <a:lstStyle/>
          <a:p>
            <a:r>
              <a:rPr lang="en-US" altLang="zh-CN" dirty="0"/>
              <a:t>P1:Looking back, they saw little Mike holding on to a broken chunk of ice, unable to crawl onto it. Panic slammed into Martha and Sara like a hammer; their breaths came in harsh clouds as the wind howled across the pond. "Mike, keep your arms up — don't let go!" Martha shouted, her voice cracking with fear she tried to hide. Yet the boy's lips were turning a frightening shade of blue, and water sloshed over his boots each time the ice tilted(</a:t>
            </a:r>
            <a:r>
              <a:rPr lang="zh-CN" altLang="en-US" dirty="0"/>
              <a:t>倾斜</a:t>
            </a:r>
            <a:r>
              <a:rPr lang="en-US" altLang="zh-CN" dirty="0"/>
              <a:t>). The sisters clung to(</a:t>
            </a:r>
            <a:r>
              <a:rPr lang="zh-CN" altLang="en-US" dirty="0"/>
              <a:t>紧握</a:t>
            </a:r>
            <a:r>
              <a:rPr lang="en-US" altLang="zh-CN" dirty="0"/>
              <a:t>) a low branch, but the thought of re-entering the frigid(</a:t>
            </a:r>
            <a:r>
              <a:rPr lang="zh-CN" altLang="en-US" dirty="0"/>
              <a:t>寒冷的</a:t>
            </a:r>
            <a:r>
              <a:rPr lang="en-US" altLang="zh-CN" dirty="0"/>
              <a:t>)hole was unbearable. With no adults in sight and daylight fading, the brittle silence(</a:t>
            </a:r>
            <a:r>
              <a:rPr lang="zh-CN" altLang="en-US" dirty="0"/>
              <a:t>死寂</a:t>
            </a:r>
            <a:r>
              <a:rPr lang="en-US" altLang="zh-CN" dirty="0"/>
              <a:t>) of the farm suddenly felt enormous.</a:t>
            </a:r>
            <a:endParaRPr lang="en-US" altLang="zh-CN" dirty="0"/>
          </a:p>
          <a:p>
            <a:r>
              <a:rPr lang="en-US" altLang="zh-CN" dirty="0"/>
              <a:t>P2:Seeing that, Bear let out a series of woofs and jumped into the water, heading straight for Mike. Powerful strokes sliced surface as spray flew from her coat, each kick driving the dog closer to the terrified child. When she reached him, she circled once, nudging his armpit(</a:t>
            </a:r>
            <a:r>
              <a:rPr lang="zh-CN" altLang="en-US" dirty="0"/>
              <a:t>轻推他的腋下</a:t>
            </a:r>
            <a:r>
              <a:rPr lang="en-US" altLang="zh-CN" dirty="0"/>
              <a:t>) with her nose until Mike's arms slid over her broad shoulders. Instinct took over. Gripping his jacket between her teeth, she turned toward shore and began towing her passenger. Martha and Sara lay flat on the ice, stretching a long branch. The moment Bear's paws scraped(</a:t>
            </a:r>
            <a:r>
              <a:rPr lang="zh-CN" altLang="en-US" dirty="0"/>
              <a:t>摩擦</a:t>
            </a:r>
            <a:r>
              <a:rPr lang="en-US" altLang="zh-CN" dirty="0"/>
              <a:t>) frozen ground, the girls hauled(</a:t>
            </a:r>
            <a:r>
              <a:rPr lang="zh-CN" altLang="en-US" dirty="0"/>
              <a:t>用力拖拉</a:t>
            </a:r>
            <a:r>
              <a:rPr lang="en-US" altLang="zh-CN" dirty="0"/>
              <a:t>) the boy and the dog together, collapsing in a trembling heap of relief(</a:t>
            </a:r>
            <a:r>
              <a:rPr lang="zh-CN" altLang="en-US" dirty="0"/>
              <a:t>如释重负瘫倒在地</a:t>
            </a:r>
            <a:r>
              <a:rPr lang="en-US" altLang="zh-CN" dirty="0"/>
              <a:t>).</a:t>
            </a:r>
            <a:endParaRPr lang="en-US" altLang="zh-CN" dirty="0"/>
          </a:p>
          <a:p>
            <a:endParaRPr lang="zh-CN" altLang="en-US" dirty="0">
              <a:highlight>
                <a:srgbClr val="FFFF00"/>
              </a:highlight>
            </a:endParaRPr>
          </a:p>
        </p:txBody>
      </p:sp>
      <p:sp>
        <p:nvSpPr>
          <p:cNvPr id="5" name="标题 1"/>
          <p:cNvSpPr>
            <a:spLocks noGrp="1"/>
          </p:cNvSpPr>
          <p:nvPr>
            <p:ph type="title"/>
          </p:nvPr>
        </p:nvSpPr>
        <p:spPr>
          <a:xfrm>
            <a:off x="224392" y="193539"/>
            <a:ext cx="11011601" cy="378662"/>
          </a:xfrm>
          <a:solidFill>
            <a:schemeClr val="accent2">
              <a:lumMod val="20000"/>
              <a:lumOff val="80000"/>
            </a:schemeClr>
          </a:solidFill>
        </p:spPr>
        <p:txBody>
          <a:bodyPr>
            <a:noAutofit/>
          </a:bodyPr>
          <a:lstStyle/>
          <a:p>
            <a:r>
              <a:rPr lang="zh-CN" altLang="en-US" sz="2400" b="1" dirty="0"/>
              <a:t>官方范文</a:t>
            </a:r>
            <a:endParaRPr lang="zh-CN" altLang="en-US" sz="2400" b="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394232" y="74927"/>
            <a:ext cx="10959568" cy="456192"/>
          </a:xfrm>
          <a:solidFill>
            <a:schemeClr val="accent2">
              <a:lumMod val="20000"/>
              <a:lumOff val="80000"/>
            </a:schemeClr>
          </a:solidFill>
        </p:spPr>
        <p:txBody>
          <a:bodyPr>
            <a:noAutofit/>
          </a:bodyPr>
          <a:lstStyle/>
          <a:p>
            <a:r>
              <a:rPr lang="zh-CN" altLang="en-US" sz="2400" b="1" dirty="0"/>
              <a:t>适配场景的核心词汇补充（结合文档情境）</a:t>
            </a:r>
            <a:endParaRPr lang="zh-CN" altLang="en-US" sz="2400" b="1" dirty="0"/>
          </a:p>
        </p:txBody>
      </p:sp>
      <p:graphicFrame>
        <p:nvGraphicFramePr>
          <p:cNvPr id="8" name="表格 7"/>
          <p:cNvGraphicFramePr>
            <a:graphicFrameLocks noGrp="1"/>
          </p:cNvGraphicFramePr>
          <p:nvPr/>
        </p:nvGraphicFramePr>
        <p:xfrm>
          <a:off x="454917" y="861808"/>
          <a:ext cx="11207790" cy="5267132"/>
        </p:xfrm>
        <a:graphic>
          <a:graphicData uri="http://schemas.openxmlformats.org/drawingml/2006/table">
            <a:tbl>
              <a:tblPr/>
              <a:tblGrid>
                <a:gridCol w="2863205"/>
                <a:gridCol w="8344585"/>
              </a:tblGrid>
              <a:tr h="908492">
                <a:tc>
                  <a:txBody>
                    <a:bodyPr/>
                    <a:lstStyle/>
                    <a:p>
                      <a:pPr>
                        <a:lnSpc>
                          <a:spcPts val="2100"/>
                        </a:lnSpc>
                        <a:buNone/>
                      </a:pPr>
                      <a:r>
                        <a:rPr lang="zh-CN" altLang="en-US" sz="3200" b="1">
                          <a:solidFill>
                            <a:srgbClr val="000000"/>
                          </a:solidFill>
                          <a:effectLst/>
                        </a:rPr>
                        <a:t>类别</a:t>
                      </a:r>
                      <a:endParaRPr lang="zh-CN" altLang="en-US" sz="3200" b="1">
                        <a:solidFill>
                          <a:srgbClr val="000000"/>
                        </a:solidFill>
                        <a:effectLst/>
                      </a:endParaRPr>
                    </a:p>
                  </a:txBody>
                  <a:tcPr marL="85725" marR="85725" marT="57150" marB="57150" anchor="ctr">
                    <a:lnL w="4329" cap="flat" cmpd="sng" algn="ctr">
                      <a:solidFill>
                        <a:srgbClr val="20358B"/>
                      </a:solidFill>
                      <a:prstDash val="solid"/>
                      <a:round/>
                      <a:headEnd type="none" w="med" len="med"/>
                      <a:tailEnd type="none" w="med" len="med"/>
                    </a:lnL>
                    <a:lnR w="4329" cap="flat" cmpd="sng" algn="ctr">
                      <a:solidFill>
                        <a:srgbClr val="20358B"/>
                      </a:solidFill>
                      <a:prstDash val="solid"/>
                      <a:round/>
                      <a:headEnd type="none" w="med" len="med"/>
                      <a:tailEnd type="none" w="med" len="med"/>
                    </a:lnR>
                    <a:lnT w="4329" cap="flat" cmpd="sng" algn="ctr">
                      <a:solidFill>
                        <a:srgbClr val="A0378B"/>
                      </a:solidFill>
                      <a:prstDash val="solid"/>
                      <a:round/>
                      <a:headEnd type="none" w="med" len="med"/>
                      <a:tailEnd type="none" w="med" len="med"/>
                    </a:lnT>
                    <a:lnB w="4329" cap="flat" cmpd="sng" algn="ctr">
                      <a:solidFill>
                        <a:srgbClr val="60038B"/>
                      </a:solidFill>
                      <a:prstDash val="solid"/>
                      <a:round/>
                      <a:headEnd type="none" w="med" len="med"/>
                      <a:tailEnd type="none" w="med" len="med"/>
                    </a:lnB>
                    <a:solidFill>
                      <a:srgbClr val="F2F2F2"/>
                    </a:solidFill>
                  </a:tcPr>
                </a:tc>
                <a:tc>
                  <a:txBody>
                    <a:bodyPr/>
                    <a:lstStyle/>
                    <a:p>
                      <a:pPr>
                        <a:lnSpc>
                          <a:spcPts val="2100"/>
                        </a:lnSpc>
                        <a:buNone/>
                      </a:pPr>
                      <a:r>
                        <a:rPr lang="zh-CN" altLang="en-US" sz="3200" b="1">
                          <a:solidFill>
                            <a:srgbClr val="000000"/>
                          </a:solidFill>
                          <a:effectLst/>
                        </a:rPr>
                        <a:t>高级表达</a:t>
                      </a:r>
                      <a:endParaRPr lang="zh-CN" altLang="en-US" sz="3200" b="1">
                        <a:solidFill>
                          <a:srgbClr val="000000"/>
                        </a:solidFill>
                        <a:effectLst/>
                      </a:endParaRPr>
                    </a:p>
                  </a:txBody>
                  <a:tcPr marL="85725" marR="85725" marT="57150" marB="57150" anchor="ctr">
                    <a:lnL w="4329" cap="flat" cmpd="sng" algn="ctr">
                      <a:solidFill>
                        <a:srgbClr val="20358B"/>
                      </a:solidFill>
                      <a:prstDash val="solid"/>
                      <a:round/>
                      <a:headEnd type="none" w="med" len="med"/>
                      <a:tailEnd type="none" w="med" len="med"/>
                    </a:lnL>
                    <a:lnR w="4329" cap="flat" cmpd="sng" algn="ctr">
                      <a:solidFill>
                        <a:srgbClr val="20358B"/>
                      </a:solidFill>
                      <a:prstDash val="solid"/>
                      <a:round/>
                      <a:headEnd type="none" w="med" len="med"/>
                      <a:tailEnd type="none" w="med" len="med"/>
                    </a:lnR>
                    <a:lnT w="4329" cap="flat" cmpd="sng" algn="ctr">
                      <a:solidFill>
                        <a:srgbClr val="20358B"/>
                      </a:solidFill>
                      <a:prstDash val="solid"/>
                      <a:round/>
                      <a:headEnd type="none" w="med" len="med"/>
                      <a:tailEnd type="none" w="med" len="med"/>
                    </a:lnT>
                    <a:lnB w="4329" cap="flat" cmpd="sng" algn="ctr">
                      <a:solidFill>
                        <a:srgbClr val="50E7B7"/>
                      </a:solidFill>
                      <a:prstDash val="solid"/>
                      <a:round/>
                      <a:headEnd type="none" w="med" len="med"/>
                      <a:tailEnd type="none" w="med" len="med"/>
                    </a:lnB>
                    <a:solidFill>
                      <a:srgbClr val="F2F2F2"/>
                    </a:solidFill>
                  </a:tcPr>
                </a:tc>
              </a:tr>
              <a:tr h="908492">
                <a:tc>
                  <a:txBody>
                    <a:bodyPr/>
                    <a:lstStyle/>
                    <a:p>
                      <a:pPr marL="0" algn="l" defTabSz="914400" rtl="0" eaLnBrk="1" latinLnBrk="0" hangingPunct="1">
                        <a:lnSpc>
                          <a:spcPct val="100000"/>
                        </a:lnSpc>
                        <a:buNone/>
                      </a:pPr>
                      <a:r>
                        <a:rPr lang="zh-CN" altLang="en-US" sz="3200" b="0" kern="1200" dirty="0">
                          <a:solidFill>
                            <a:schemeClr val="tx1"/>
                          </a:solidFill>
                          <a:effectLst/>
                          <a:latin typeface="+mn-lt"/>
                          <a:ea typeface="+mn-ea"/>
                          <a:cs typeface="+mn-cs"/>
                        </a:rPr>
                        <a:t>狗的动作细节</a:t>
                      </a:r>
                      <a:endParaRPr lang="zh-CN" altLang="en-US" sz="3200" b="0" kern="1200" dirty="0">
                        <a:solidFill>
                          <a:schemeClr val="tx1"/>
                        </a:solidFill>
                        <a:effectLst/>
                        <a:latin typeface="+mn-lt"/>
                        <a:ea typeface="+mn-ea"/>
                        <a:cs typeface="+mn-cs"/>
                      </a:endParaRPr>
                    </a:p>
                  </a:txBody>
                  <a:tcPr marL="85725" marR="85725" marT="57150" marB="57150" anchor="ctr">
                    <a:lnL w="4329" cap="flat" cmpd="sng" algn="ctr">
                      <a:solidFill>
                        <a:srgbClr val="20068B"/>
                      </a:solidFill>
                      <a:prstDash val="solid"/>
                      <a:round/>
                      <a:headEnd type="none" w="med" len="med"/>
                      <a:tailEnd type="none" w="med" len="med"/>
                    </a:lnL>
                    <a:lnR w="4329" cap="flat" cmpd="sng" algn="ctr">
                      <a:solidFill>
                        <a:srgbClr val="E0368B"/>
                      </a:solidFill>
                      <a:prstDash val="solid"/>
                      <a:round/>
                      <a:headEnd type="none" w="med" len="med"/>
                      <a:tailEnd type="none" w="med" len="med"/>
                    </a:lnR>
                    <a:lnT w="4329" cap="flat" cmpd="sng" algn="ctr">
                      <a:solidFill>
                        <a:srgbClr val="60038B"/>
                      </a:solidFill>
                      <a:prstDash val="solid"/>
                      <a:round/>
                      <a:headEnd type="none" w="med" len="med"/>
                      <a:tailEnd type="none" w="med" len="med"/>
                    </a:lnT>
                    <a:lnB w="4329" cap="flat" cmpd="sng" algn="ctr">
                      <a:solidFill>
                        <a:srgbClr val="50133D"/>
                      </a:solidFill>
                      <a:prstDash val="solid"/>
                      <a:round/>
                      <a:headEnd type="none" w="med" len="med"/>
                      <a:tailEnd type="none" w="med" len="med"/>
                    </a:lnB>
                    <a:solidFill>
                      <a:srgbClr val="FFFFFF"/>
                    </a:solidFill>
                  </a:tcPr>
                </a:tc>
                <a:tc>
                  <a:txBody>
                    <a:bodyPr/>
                    <a:lstStyle/>
                    <a:p>
                      <a:pPr marL="0" algn="l" defTabSz="914400" rtl="0" eaLnBrk="1" latinLnBrk="0" hangingPunct="1">
                        <a:lnSpc>
                          <a:spcPct val="100000"/>
                        </a:lnSpc>
                        <a:buNone/>
                      </a:pPr>
                      <a:r>
                        <a:rPr lang="en-US" sz="3200" b="0" kern="1200" dirty="0">
                          <a:solidFill>
                            <a:schemeClr val="tx1"/>
                          </a:solidFill>
                          <a:effectLst/>
                          <a:latin typeface="+mn-lt"/>
                          <a:ea typeface="+mn-ea"/>
                          <a:cs typeface="+mn-cs"/>
                        </a:rPr>
                        <a:t>nuzzle（</a:t>
                      </a:r>
                      <a:r>
                        <a:rPr lang="zh-CN" altLang="en-US" sz="3200" b="0" kern="1200" dirty="0">
                          <a:solidFill>
                            <a:schemeClr val="tx1"/>
                          </a:solidFill>
                          <a:effectLst/>
                          <a:latin typeface="+mn-lt"/>
                          <a:ea typeface="+mn-ea"/>
                          <a:cs typeface="+mn-cs"/>
                        </a:rPr>
                        <a:t>用鼻蹭）、</a:t>
                      </a:r>
                      <a:r>
                        <a:rPr lang="en-US" sz="3200" b="0" kern="1200" dirty="0">
                          <a:solidFill>
                            <a:schemeClr val="tx1"/>
                          </a:solidFill>
                          <a:effectLst/>
                          <a:latin typeface="+mn-lt"/>
                          <a:ea typeface="+mn-ea"/>
                          <a:cs typeface="+mn-cs"/>
                        </a:rPr>
                        <a:t>clench（</a:t>
                      </a:r>
                      <a:r>
                        <a:rPr lang="zh-CN" altLang="en-US" sz="3200" b="0" kern="1200" dirty="0">
                          <a:solidFill>
                            <a:schemeClr val="tx1"/>
                          </a:solidFill>
                          <a:effectLst/>
                          <a:latin typeface="+mn-lt"/>
                          <a:ea typeface="+mn-ea"/>
                          <a:cs typeface="+mn-cs"/>
                        </a:rPr>
                        <a:t>咬紧）、</a:t>
                      </a:r>
                      <a:r>
                        <a:rPr lang="en-US" sz="3200" b="0" kern="1200" dirty="0">
                          <a:solidFill>
                            <a:schemeClr val="tx1"/>
                          </a:solidFill>
                          <a:effectLst/>
                          <a:latin typeface="+mn-lt"/>
                          <a:ea typeface="+mn-ea"/>
                          <a:cs typeface="+mn-cs"/>
                        </a:rPr>
                        <a:t>heave（</a:t>
                      </a:r>
                      <a:r>
                        <a:rPr lang="zh-CN" altLang="en-US" sz="3200" b="0" kern="1200" dirty="0">
                          <a:solidFill>
                            <a:schemeClr val="tx1"/>
                          </a:solidFill>
                          <a:effectLst/>
                          <a:latin typeface="+mn-lt"/>
                          <a:ea typeface="+mn-ea"/>
                          <a:cs typeface="+mn-cs"/>
                        </a:rPr>
                        <a:t>奋力托起）、</a:t>
                      </a:r>
                      <a:r>
                        <a:rPr lang="en-US" sz="3200" b="0" kern="1200" dirty="0">
                          <a:solidFill>
                            <a:schemeClr val="tx1"/>
                          </a:solidFill>
                          <a:effectLst/>
                          <a:latin typeface="+mn-lt"/>
                          <a:ea typeface="+mn-ea"/>
                          <a:cs typeface="+mn-cs"/>
                        </a:rPr>
                        <a:t>thrash（</a:t>
                      </a:r>
                      <a:r>
                        <a:rPr lang="zh-CN" altLang="en-US" sz="3200" b="0" kern="1200" dirty="0">
                          <a:solidFill>
                            <a:schemeClr val="tx1"/>
                          </a:solidFill>
                          <a:effectLst/>
                          <a:latin typeface="+mn-lt"/>
                          <a:ea typeface="+mn-ea"/>
                          <a:cs typeface="+mn-cs"/>
                        </a:rPr>
                        <a:t>挣扎划水）</a:t>
                      </a:r>
                      <a:endParaRPr lang="zh-CN" altLang="en-US" sz="3200" b="0" kern="1200" dirty="0">
                        <a:solidFill>
                          <a:schemeClr val="tx1"/>
                        </a:solidFill>
                        <a:effectLst/>
                        <a:latin typeface="+mn-lt"/>
                        <a:ea typeface="+mn-ea"/>
                        <a:cs typeface="+mn-cs"/>
                      </a:endParaRPr>
                    </a:p>
                  </a:txBody>
                  <a:tcPr marL="85725" marR="85725" marT="57150" marB="57150" anchor="ctr">
                    <a:lnL w="4329" cap="flat" cmpd="sng" algn="ctr">
                      <a:solidFill>
                        <a:srgbClr val="E0368B"/>
                      </a:solidFill>
                      <a:prstDash val="solid"/>
                      <a:round/>
                      <a:headEnd type="none" w="med" len="med"/>
                      <a:tailEnd type="none" w="med" len="med"/>
                    </a:lnL>
                    <a:lnR w="4329" cap="flat" cmpd="sng" algn="ctr">
                      <a:solidFill>
                        <a:srgbClr val="A0368B"/>
                      </a:solidFill>
                      <a:prstDash val="solid"/>
                      <a:round/>
                      <a:headEnd type="none" w="med" len="med"/>
                      <a:tailEnd type="none" w="med" len="med"/>
                    </a:lnR>
                    <a:lnT w="4329" cap="flat" cmpd="sng" algn="ctr">
                      <a:solidFill>
                        <a:srgbClr val="50E7B7"/>
                      </a:solidFill>
                      <a:prstDash val="solid"/>
                      <a:round/>
                      <a:headEnd type="none" w="med" len="med"/>
                      <a:tailEnd type="none" w="med" len="med"/>
                    </a:lnT>
                    <a:lnB w="4329" cap="flat" cmpd="sng" algn="ctr">
                      <a:solidFill>
                        <a:srgbClr val="10EBB7"/>
                      </a:solidFill>
                      <a:prstDash val="solid"/>
                      <a:round/>
                      <a:headEnd type="none" w="med" len="med"/>
                      <a:tailEnd type="none" w="med" len="med"/>
                    </a:lnB>
                    <a:solidFill>
                      <a:srgbClr val="FFFFFF"/>
                    </a:solidFill>
                  </a:tcPr>
                </a:tc>
              </a:tr>
              <a:tr h="908492">
                <a:tc>
                  <a:txBody>
                    <a:bodyPr/>
                    <a:lstStyle/>
                    <a:p>
                      <a:pPr marL="0" algn="l" defTabSz="914400" rtl="0" eaLnBrk="1" latinLnBrk="0" hangingPunct="1">
                        <a:lnSpc>
                          <a:spcPct val="100000"/>
                        </a:lnSpc>
                        <a:buNone/>
                      </a:pPr>
                      <a:r>
                        <a:rPr lang="zh-CN" altLang="en-US" sz="3200" b="0" kern="1200" dirty="0">
                          <a:solidFill>
                            <a:schemeClr val="tx1"/>
                          </a:solidFill>
                          <a:effectLst/>
                          <a:latin typeface="+mn-lt"/>
                          <a:ea typeface="+mn-ea"/>
                          <a:cs typeface="+mn-cs"/>
                        </a:rPr>
                        <a:t>环境动态</a:t>
                      </a:r>
                      <a:endParaRPr lang="zh-CN" altLang="en-US" sz="3200" b="0" kern="1200" dirty="0">
                        <a:solidFill>
                          <a:schemeClr val="tx1"/>
                        </a:solidFill>
                        <a:effectLst/>
                        <a:latin typeface="+mn-lt"/>
                        <a:ea typeface="+mn-ea"/>
                        <a:cs typeface="+mn-cs"/>
                      </a:endParaRPr>
                    </a:p>
                  </a:txBody>
                  <a:tcPr marL="85725" marR="85725" marT="57150" marB="57150" anchor="ctr">
                    <a:lnL w="4329" cap="flat" cmpd="sng" algn="ctr">
                      <a:solidFill>
                        <a:srgbClr val="50123D"/>
                      </a:solidFill>
                      <a:prstDash val="solid"/>
                      <a:round/>
                      <a:headEnd type="none" w="med" len="med"/>
                      <a:tailEnd type="none" w="med" len="med"/>
                    </a:lnL>
                    <a:lnR w="4329" cap="flat" cmpd="sng" algn="ctr">
                      <a:solidFill>
                        <a:srgbClr val="90163D"/>
                      </a:solidFill>
                      <a:prstDash val="solid"/>
                      <a:round/>
                      <a:headEnd type="none" w="med" len="med"/>
                      <a:tailEnd type="none" w="med" len="med"/>
                    </a:lnR>
                    <a:lnT w="4329" cap="flat" cmpd="sng" algn="ctr">
                      <a:solidFill>
                        <a:srgbClr val="50133D"/>
                      </a:solidFill>
                      <a:prstDash val="solid"/>
                      <a:round/>
                      <a:headEnd type="none" w="med" len="med"/>
                      <a:tailEnd type="none" w="med" len="med"/>
                    </a:lnT>
                    <a:lnB w="4329" cap="flat" cmpd="sng" algn="ctr">
                      <a:solidFill>
                        <a:srgbClr val="50133D"/>
                      </a:solidFill>
                      <a:prstDash val="solid"/>
                      <a:round/>
                      <a:headEnd type="none" w="med" len="med"/>
                      <a:tailEnd type="none" w="med" len="med"/>
                    </a:lnB>
                    <a:solidFill>
                      <a:srgbClr val="FFFFFF"/>
                    </a:solidFill>
                  </a:tcPr>
                </a:tc>
                <a:tc>
                  <a:txBody>
                    <a:bodyPr/>
                    <a:lstStyle/>
                    <a:p>
                      <a:pPr marL="0" algn="l" defTabSz="914400" rtl="0" eaLnBrk="1" latinLnBrk="0" hangingPunct="1">
                        <a:lnSpc>
                          <a:spcPct val="100000"/>
                        </a:lnSpc>
                        <a:buNone/>
                      </a:pPr>
                      <a:r>
                        <a:rPr lang="en-US" sz="3200" b="0" kern="1200">
                          <a:solidFill>
                            <a:schemeClr val="tx1"/>
                          </a:solidFill>
                          <a:effectLst/>
                          <a:latin typeface="+mn-lt"/>
                          <a:ea typeface="+mn-ea"/>
                          <a:cs typeface="+mn-cs"/>
                        </a:rPr>
                        <a:t>crackle（</a:t>
                      </a:r>
                      <a:r>
                        <a:rPr lang="zh-CN" altLang="en-US" sz="3200" b="0" kern="1200">
                          <a:solidFill>
                            <a:schemeClr val="tx1"/>
                          </a:solidFill>
                          <a:effectLst/>
                          <a:latin typeface="+mn-lt"/>
                          <a:ea typeface="+mn-ea"/>
                          <a:cs typeface="+mn-cs"/>
                        </a:rPr>
                        <a:t>冰裂声）、</a:t>
                      </a:r>
                      <a:r>
                        <a:rPr lang="en-US" sz="3200" b="0" kern="1200">
                          <a:solidFill>
                            <a:schemeClr val="tx1"/>
                          </a:solidFill>
                          <a:effectLst/>
                          <a:latin typeface="+mn-lt"/>
                          <a:ea typeface="+mn-ea"/>
                          <a:cs typeface="+mn-cs"/>
                        </a:rPr>
                        <a:t>surge（</a:t>
                      </a:r>
                      <a:r>
                        <a:rPr lang="zh-CN" altLang="en-US" sz="3200" b="0" kern="1200">
                          <a:solidFill>
                            <a:schemeClr val="tx1"/>
                          </a:solidFill>
                          <a:effectLst/>
                          <a:latin typeface="+mn-lt"/>
                          <a:ea typeface="+mn-ea"/>
                          <a:cs typeface="+mn-cs"/>
                        </a:rPr>
                        <a:t>暗流涌动）、</a:t>
                      </a:r>
                      <a:r>
                        <a:rPr lang="en-US" sz="3200" b="0" kern="1200">
                          <a:solidFill>
                            <a:schemeClr val="tx1"/>
                          </a:solidFill>
                          <a:effectLst/>
                          <a:latin typeface="+mn-lt"/>
                          <a:ea typeface="+mn-ea"/>
                          <a:cs typeface="+mn-cs"/>
                        </a:rPr>
                        <a:t>glisten（</a:t>
                      </a:r>
                      <a:r>
                        <a:rPr lang="zh-CN" altLang="en-US" sz="3200" b="0" kern="1200">
                          <a:solidFill>
                            <a:schemeClr val="tx1"/>
                          </a:solidFill>
                          <a:effectLst/>
                          <a:latin typeface="+mn-lt"/>
                          <a:ea typeface="+mn-ea"/>
                          <a:cs typeface="+mn-cs"/>
                        </a:rPr>
                        <a:t>冰面反光）</a:t>
                      </a:r>
                      <a:endParaRPr lang="zh-CN" altLang="en-US" sz="3200" b="0" kern="1200">
                        <a:solidFill>
                          <a:schemeClr val="tx1"/>
                        </a:solidFill>
                        <a:effectLst/>
                        <a:latin typeface="+mn-lt"/>
                        <a:ea typeface="+mn-ea"/>
                        <a:cs typeface="+mn-cs"/>
                      </a:endParaRPr>
                    </a:p>
                  </a:txBody>
                  <a:tcPr marL="85725" marR="85725" marT="57150" marB="57150" anchor="ctr">
                    <a:lnL w="4329" cap="flat" cmpd="sng" algn="ctr">
                      <a:solidFill>
                        <a:srgbClr val="90163D"/>
                      </a:solidFill>
                      <a:prstDash val="solid"/>
                      <a:round/>
                      <a:headEnd type="none" w="med" len="med"/>
                      <a:tailEnd type="none" w="med" len="med"/>
                    </a:lnL>
                    <a:lnR w="4329" cap="flat" cmpd="sng" algn="ctr">
                      <a:solidFill>
                        <a:srgbClr val="B0123D"/>
                      </a:solidFill>
                      <a:prstDash val="solid"/>
                      <a:round/>
                      <a:headEnd type="none" w="med" len="med"/>
                      <a:tailEnd type="none" w="med" len="med"/>
                    </a:lnR>
                    <a:lnT w="4329" cap="flat" cmpd="sng" algn="ctr">
                      <a:solidFill>
                        <a:srgbClr val="10EBB7"/>
                      </a:solidFill>
                      <a:prstDash val="solid"/>
                      <a:round/>
                      <a:headEnd type="none" w="med" len="med"/>
                      <a:tailEnd type="none" w="med" len="med"/>
                    </a:lnT>
                    <a:lnB w="4329" cap="flat" cmpd="sng" algn="ctr">
                      <a:solidFill>
                        <a:srgbClr val="10EBB7"/>
                      </a:solidFill>
                      <a:prstDash val="solid"/>
                      <a:round/>
                      <a:headEnd type="none" w="med" len="med"/>
                      <a:tailEnd type="none" w="med" len="med"/>
                    </a:lnB>
                    <a:solidFill>
                      <a:srgbClr val="FFFFFF"/>
                    </a:solidFill>
                  </a:tcPr>
                </a:tc>
              </a:tr>
              <a:tr h="908492">
                <a:tc>
                  <a:txBody>
                    <a:bodyPr/>
                    <a:lstStyle/>
                    <a:p>
                      <a:pPr marL="0" algn="l" defTabSz="914400" rtl="0" eaLnBrk="1" latinLnBrk="0" hangingPunct="1">
                        <a:lnSpc>
                          <a:spcPct val="100000"/>
                        </a:lnSpc>
                        <a:buNone/>
                      </a:pPr>
                      <a:r>
                        <a:rPr lang="zh-CN" altLang="en-US" sz="3200" b="0" kern="1200">
                          <a:solidFill>
                            <a:schemeClr val="tx1"/>
                          </a:solidFill>
                          <a:effectLst/>
                          <a:latin typeface="+mn-lt"/>
                          <a:ea typeface="+mn-ea"/>
                          <a:cs typeface="+mn-cs"/>
                        </a:rPr>
                        <a:t>人与动物接触</a:t>
                      </a:r>
                      <a:endParaRPr lang="zh-CN" altLang="en-US" sz="3200" b="0" kern="1200">
                        <a:solidFill>
                          <a:schemeClr val="tx1"/>
                        </a:solidFill>
                        <a:effectLst/>
                        <a:latin typeface="+mn-lt"/>
                        <a:ea typeface="+mn-ea"/>
                        <a:cs typeface="+mn-cs"/>
                      </a:endParaRPr>
                    </a:p>
                  </a:txBody>
                  <a:tcPr marL="85725" marR="85725" marT="57150" marB="57150" anchor="ctr">
                    <a:lnL w="4329" cap="flat" cmpd="sng" algn="ctr">
                      <a:solidFill>
                        <a:srgbClr val="10193D"/>
                      </a:solidFill>
                      <a:prstDash val="solid"/>
                      <a:round/>
                      <a:headEnd type="none" w="med" len="med"/>
                      <a:tailEnd type="none" w="med" len="med"/>
                    </a:lnL>
                    <a:lnR w="4329" cap="flat" cmpd="sng" algn="ctr">
                      <a:solidFill>
                        <a:srgbClr val="70113D"/>
                      </a:solidFill>
                      <a:prstDash val="solid"/>
                      <a:round/>
                      <a:headEnd type="none" w="med" len="med"/>
                      <a:tailEnd type="none" w="med" len="med"/>
                    </a:lnR>
                    <a:lnT w="4329" cap="flat" cmpd="sng" algn="ctr">
                      <a:solidFill>
                        <a:srgbClr val="50133D"/>
                      </a:solidFill>
                      <a:prstDash val="solid"/>
                      <a:round/>
                      <a:headEnd type="none" w="med" len="med"/>
                      <a:tailEnd type="none" w="med" len="med"/>
                    </a:lnT>
                    <a:lnB w="4329" cap="flat" cmpd="sng" algn="ctr">
                      <a:solidFill>
                        <a:srgbClr val="B0E43C"/>
                      </a:solidFill>
                      <a:prstDash val="solid"/>
                      <a:round/>
                      <a:headEnd type="none" w="med" len="med"/>
                      <a:tailEnd type="none" w="med" len="med"/>
                    </a:lnB>
                    <a:solidFill>
                      <a:srgbClr val="FFFFFF"/>
                    </a:solidFill>
                  </a:tcPr>
                </a:tc>
                <a:tc>
                  <a:txBody>
                    <a:bodyPr/>
                    <a:lstStyle/>
                    <a:p>
                      <a:pPr marL="0" algn="l" defTabSz="914400" rtl="0" eaLnBrk="1" latinLnBrk="0" hangingPunct="1">
                        <a:lnSpc>
                          <a:spcPct val="100000"/>
                        </a:lnSpc>
                        <a:buNone/>
                      </a:pPr>
                      <a:r>
                        <a:rPr lang="en-US" sz="3200" b="0" kern="1200" dirty="0">
                          <a:solidFill>
                            <a:schemeClr val="tx1"/>
                          </a:solidFill>
                          <a:effectLst/>
                          <a:latin typeface="+mn-lt"/>
                          <a:ea typeface="+mn-ea"/>
                          <a:cs typeface="+mn-cs"/>
                        </a:rPr>
                        <a:t>clutch at（</a:t>
                      </a:r>
                      <a:r>
                        <a:rPr lang="zh-CN" altLang="en-US" sz="3200" b="0" kern="1200" dirty="0">
                          <a:solidFill>
                            <a:schemeClr val="tx1"/>
                          </a:solidFill>
                          <a:effectLst/>
                          <a:latin typeface="+mn-lt"/>
                          <a:ea typeface="+mn-ea"/>
                          <a:cs typeface="+mn-cs"/>
                        </a:rPr>
                        <a:t>紧抓）、</a:t>
                      </a:r>
                      <a:r>
                        <a:rPr lang="en-US" sz="3200" b="0" kern="1200" dirty="0">
                          <a:solidFill>
                            <a:schemeClr val="tx1"/>
                          </a:solidFill>
                          <a:effectLst/>
                          <a:latin typeface="+mn-lt"/>
                          <a:ea typeface="+mn-ea"/>
                          <a:cs typeface="+mn-cs"/>
                        </a:rPr>
                        <a:t>press against（</a:t>
                      </a:r>
                      <a:r>
                        <a:rPr lang="zh-CN" altLang="en-US" sz="3200" b="0" kern="1200" dirty="0">
                          <a:solidFill>
                            <a:schemeClr val="tx1"/>
                          </a:solidFill>
                          <a:effectLst/>
                          <a:latin typeface="+mn-lt"/>
                          <a:ea typeface="+mn-ea"/>
                          <a:cs typeface="+mn-cs"/>
                        </a:rPr>
                        <a:t>紧贴）、</a:t>
                      </a:r>
                      <a:r>
                        <a:rPr lang="en-US" sz="3200" b="0" kern="1200" dirty="0">
                          <a:solidFill>
                            <a:schemeClr val="tx1"/>
                          </a:solidFill>
                          <a:effectLst/>
                          <a:latin typeface="+mn-lt"/>
                          <a:ea typeface="+mn-ea"/>
                          <a:cs typeface="+mn-cs"/>
                        </a:rPr>
                        <a:t>tug（</a:t>
                      </a:r>
                      <a:r>
                        <a:rPr lang="zh-CN" altLang="en-US" sz="3200" b="0" kern="1200" dirty="0">
                          <a:solidFill>
                            <a:schemeClr val="tx1"/>
                          </a:solidFill>
                          <a:effectLst/>
                          <a:latin typeface="+mn-lt"/>
                          <a:ea typeface="+mn-ea"/>
                          <a:cs typeface="+mn-cs"/>
                        </a:rPr>
                        <a:t>拖拽）</a:t>
                      </a:r>
                      <a:endParaRPr lang="zh-CN" altLang="en-US" sz="3200" b="0" kern="1200" dirty="0">
                        <a:solidFill>
                          <a:schemeClr val="tx1"/>
                        </a:solidFill>
                        <a:effectLst/>
                        <a:latin typeface="+mn-lt"/>
                        <a:ea typeface="+mn-ea"/>
                        <a:cs typeface="+mn-cs"/>
                      </a:endParaRPr>
                    </a:p>
                  </a:txBody>
                  <a:tcPr marL="85725" marR="85725" marT="57150" marB="57150" anchor="ctr">
                    <a:lnL w="4329" cap="flat" cmpd="sng" algn="ctr">
                      <a:solidFill>
                        <a:srgbClr val="70113D"/>
                      </a:solidFill>
                      <a:prstDash val="solid"/>
                      <a:round/>
                      <a:headEnd type="none" w="med" len="med"/>
                      <a:tailEnd type="none" w="med" len="med"/>
                    </a:lnL>
                    <a:lnR w="4329" cap="flat" cmpd="sng" algn="ctr">
                      <a:solidFill>
                        <a:srgbClr val="50123D"/>
                      </a:solidFill>
                      <a:prstDash val="solid"/>
                      <a:round/>
                      <a:headEnd type="none" w="med" len="med"/>
                      <a:tailEnd type="none" w="med" len="med"/>
                    </a:lnR>
                    <a:lnT w="4329" cap="flat" cmpd="sng" algn="ctr">
                      <a:solidFill>
                        <a:srgbClr val="10EBB7"/>
                      </a:solidFill>
                      <a:prstDash val="solid"/>
                      <a:round/>
                      <a:headEnd type="none" w="med" len="med"/>
                      <a:tailEnd type="none" w="med" len="med"/>
                    </a:lnT>
                    <a:lnB w="4329" cap="flat" cmpd="sng" algn="ctr">
                      <a:solidFill>
                        <a:srgbClr val="C0F5B7"/>
                      </a:solidFill>
                      <a:prstDash val="solid"/>
                      <a:round/>
                      <a:headEnd type="none" w="med" len="med"/>
                      <a:tailEnd type="none" w="med" len="med"/>
                    </a:lnB>
                    <a:solidFill>
                      <a:srgbClr val="FFFFFF"/>
                    </a:solidFill>
                  </a:tcPr>
                </a:tc>
              </a:tr>
              <a:tr h="908492">
                <a:tc>
                  <a:txBody>
                    <a:bodyPr/>
                    <a:lstStyle/>
                    <a:p>
                      <a:pPr marL="0" algn="l" defTabSz="914400" rtl="0" eaLnBrk="1" latinLnBrk="0" hangingPunct="1">
                        <a:lnSpc>
                          <a:spcPct val="100000"/>
                        </a:lnSpc>
                        <a:buNone/>
                      </a:pPr>
                      <a:r>
                        <a:rPr lang="zh-CN" altLang="en-US" sz="3200" b="0" kern="1200">
                          <a:solidFill>
                            <a:schemeClr val="tx1"/>
                          </a:solidFill>
                          <a:effectLst/>
                          <a:latin typeface="+mn-lt"/>
                          <a:ea typeface="+mn-ea"/>
                          <a:cs typeface="+mn-cs"/>
                        </a:rPr>
                        <a:t>情感化声音</a:t>
                      </a:r>
                      <a:endParaRPr lang="zh-CN" altLang="en-US" sz="3200" b="0" kern="1200">
                        <a:solidFill>
                          <a:schemeClr val="tx1"/>
                        </a:solidFill>
                        <a:effectLst/>
                        <a:latin typeface="+mn-lt"/>
                        <a:ea typeface="+mn-ea"/>
                        <a:cs typeface="+mn-cs"/>
                      </a:endParaRPr>
                    </a:p>
                  </a:txBody>
                  <a:tcPr marL="85725" marR="85725" marT="57150" marB="57150" anchor="ctr">
                    <a:lnL w="4329" cap="flat" cmpd="sng" algn="ctr">
                      <a:solidFill>
                        <a:srgbClr val="70E53C"/>
                      </a:solidFill>
                      <a:prstDash val="solid"/>
                      <a:round/>
                      <a:headEnd type="none" w="med" len="med"/>
                      <a:tailEnd type="none" w="med" len="med"/>
                    </a:lnL>
                    <a:lnR w="4329" cap="flat" cmpd="sng" algn="ctr">
                      <a:solidFill>
                        <a:srgbClr val="70133D"/>
                      </a:solidFill>
                      <a:prstDash val="solid"/>
                      <a:round/>
                      <a:headEnd type="none" w="med" len="med"/>
                      <a:tailEnd type="none" w="med" len="med"/>
                    </a:lnR>
                    <a:lnT w="4329" cap="flat" cmpd="sng" algn="ctr">
                      <a:solidFill>
                        <a:srgbClr val="B0E43C"/>
                      </a:solidFill>
                      <a:prstDash val="solid"/>
                      <a:round/>
                      <a:headEnd type="none" w="med" len="med"/>
                      <a:tailEnd type="none" w="med" len="med"/>
                    </a:lnT>
                    <a:lnB w="4329" cap="flat" cmpd="sng" algn="ctr">
                      <a:solidFill>
                        <a:srgbClr val="90E33C"/>
                      </a:solidFill>
                      <a:prstDash val="solid"/>
                      <a:round/>
                      <a:headEnd type="none" w="med" len="med"/>
                      <a:tailEnd type="none" w="med" len="med"/>
                    </a:lnB>
                    <a:solidFill>
                      <a:srgbClr val="FFFFFF"/>
                    </a:solidFill>
                  </a:tcPr>
                </a:tc>
                <a:tc>
                  <a:txBody>
                    <a:bodyPr/>
                    <a:lstStyle/>
                    <a:p>
                      <a:pPr marL="0" algn="l" defTabSz="914400" rtl="0" eaLnBrk="1" latinLnBrk="0" hangingPunct="1">
                        <a:lnSpc>
                          <a:spcPct val="100000"/>
                        </a:lnSpc>
                        <a:buNone/>
                      </a:pPr>
                      <a:r>
                        <a:rPr lang="en-US" sz="3200" b="0" kern="1200" dirty="0">
                          <a:solidFill>
                            <a:schemeClr val="tx1"/>
                          </a:solidFill>
                          <a:effectLst/>
                          <a:latin typeface="+mn-lt"/>
                          <a:ea typeface="+mn-ea"/>
                          <a:cs typeface="+mn-cs"/>
                        </a:rPr>
                        <a:t>whimper（</a:t>
                      </a:r>
                      <a:r>
                        <a:rPr lang="zh-CN" altLang="en-US" sz="3200" b="0" kern="1200" dirty="0">
                          <a:solidFill>
                            <a:schemeClr val="tx1"/>
                          </a:solidFill>
                          <a:effectLst/>
                          <a:latin typeface="+mn-lt"/>
                          <a:ea typeface="+mn-ea"/>
                          <a:cs typeface="+mn-cs"/>
                        </a:rPr>
                        <a:t>呜咽）、</a:t>
                      </a:r>
                      <a:r>
                        <a:rPr lang="en-US" sz="3200" b="0" kern="1200" dirty="0">
                          <a:solidFill>
                            <a:schemeClr val="tx1"/>
                          </a:solidFill>
                          <a:effectLst/>
                          <a:latin typeface="+mn-lt"/>
                          <a:ea typeface="+mn-ea"/>
                          <a:cs typeface="+mn-cs"/>
                        </a:rPr>
                        <a:t>yip（</a:t>
                      </a:r>
                      <a:r>
                        <a:rPr lang="zh-CN" altLang="en-US" sz="3200" b="0" kern="1200" dirty="0">
                          <a:solidFill>
                            <a:schemeClr val="tx1"/>
                          </a:solidFill>
                          <a:effectLst/>
                          <a:latin typeface="+mn-lt"/>
                          <a:ea typeface="+mn-ea"/>
                          <a:cs typeface="+mn-cs"/>
                        </a:rPr>
                        <a:t>短促吠叫）、</a:t>
                      </a:r>
                      <a:r>
                        <a:rPr lang="en-US" sz="3200" b="0" kern="1200" dirty="0">
                          <a:solidFill>
                            <a:schemeClr val="tx1"/>
                          </a:solidFill>
                          <a:effectLst/>
                          <a:latin typeface="+mn-lt"/>
                          <a:ea typeface="+mn-ea"/>
                          <a:cs typeface="+mn-cs"/>
                        </a:rPr>
                        <a:t>gasp（</a:t>
                      </a:r>
                      <a:r>
                        <a:rPr lang="zh-CN" altLang="en-US" sz="3200" b="0" kern="1200" dirty="0">
                          <a:solidFill>
                            <a:schemeClr val="tx1"/>
                          </a:solidFill>
                          <a:effectLst/>
                          <a:latin typeface="+mn-lt"/>
                          <a:ea typeface="+mn-ea"/>
                          <a:cs typeface="+mn-cs"/>
                        </a:rPr>
                        <a:t>孩子抽气声）</a:t>
                      </a:r>
                      <a:endParaRPr lang="zh-CN" altLang="en-US" sz="3200" b="0" kern="1200" dirty="0">
                        <a:solidFill>
                          <a:schemeClr val="tx1"/>
                        </a:solidFill>
                        <a:effectLst/>
                        <a:latin typeface="+mn-lt"/>
                        <a:ea typeface="+mn-ea"/>
                        <a:cs typeface="+mn-cs"/>
                      </a:endParaRPr>
                    </a:p>
                  </a:txBody>
                  <a:tcPr marL="85725" marR="85725" marT="57150" marB="57150" anchor="ctr">
                    <a:lnL w="4329" cap="flat" cmpd="sng" algn="ctr">
                      <a:solidFill>
                        <a:srgbClr val="70133D"/>
                      </a:solidFill>
                      <a:prstDash val="solid"/>
                      <a:round/>
                      <a:headEnd type="none" w="med" len="med"/>
                      <a:tailEnd type="none" w="med" len="med"/>
                    </a:lnL>
                    <a:lnR w="4329" cap="flat" cmpd="sng" algn="ctr">
                      <a:solidFill>
                        <a:srgbClr val="70113D"/>
                      </a:solidFill>
                      <a:prstDash val="solid"/>
                      <a:round/>
                      <a:headEnd type="none" w="med" len="med"/>
                      <a:tailEnd type="none" w="med" len="med"/>
                    </a:lnR>
                    <a:lnT w="4329" cap="flat" cmpd="sng" algn="ctr">
                      <a:solidFill>
                        <a:srgbClr val="C0F5B7"/>
                      </a:solidFill>
                      <a:prstDash val="solid"/>
                      <a:round/>
                      <a:headEnd type="none" w="med" len="med"/>
                      <a:tailEnd type="none" w="med" len="med"/>
                    </a:lnT>
                    <a:lnB w="4329" cap="flat" cmpd="sng" algn="ctr">
                      <a:solidFill>
                        <a:srgbClr val="30133D"/>
                      </a:solidFill>
                      <a:prstDash val="solid"/>
                      <a:round/>
                      <a:headEnd type="none" w="med" len="med"/>
                      <a:tailEnd type="none" w="med" len="med"/>
                    </a:lnB>
                    <a:solidFill>
                      <a:srgbClr val="FFFFFF"/>
                    </a:solidFill>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新建文件夹 (3)\875869dd1e15439副本.jpg"/>
          <p:cNvPicPr>
            <a:picLocks noChangeAspect="1" noChangeArrowheads="1"/>
          </p:cNvPicPr>
          <p:nvPr/>
        </p:nvPicPr>
        <p:blipFill>
          <a:blip r:embed="rId1" cstate="print"/>
          <a:srcRect/>
          <a:stretch>
            <a:fillRect/>
          </a:stretch>
        </p:blipFill>
        <p:spPr bwMode="auto">
          <a:xfrm>
            <a:off x="823" y="-4231"/>
            <a:ext cx="12188238" cy="6862231"/>
          </a:xfrm>
          <a:prstGeom prst="rect">
            <a:avLst/>
          </a:prstGeom>
          <a:noFill/>
        </p:spPr>
      </p:pic>
      <p:sp>
        <p:nvSpPr>
          <p:cNvPr id="11" name="TextBox 26"/>
          <p:cNvSpPr txBox="1"/>
          <p:nvPr/>
        </p:nvSpPr>
        <p:spPr>
          <a:xfrm>
            <a:off x="5325841" y="1634932"/>
            <a:ext cx="4323043" cy="912879"/>
          </a:xfrm>
          <a:prstGeom prst="rect">
            <a:avLst/>
          </a:prstGeom>
          <a:noFill/>
        </p:spPr>
        <p:txBody>
          <a:bodyPr wrap="square" rtlCol="0">
            <a:spAutoFit/>
          </a:bodyPr>
          <a:lstStyle/>
          <a:p>
            <a:pPr marL="0" marR="0" lvl="0" indent="0" algn="l" defTabSz="1218565" rtl="0" eaLnBrk="1" fontAlgn="base" latinLnBrk="0" hangingPunct="1">
              <a:lnSpc>
                <a:spcPct val="100000"/>
              </a:lnSpc>
              <a:spcBef>
                <a:spcPct val="0"/>
              </a:spcBef>
              <a:spcAft>
                <a:spcPct val="0"/>
              </a:spcAft>
              <a:buClrTx/>
              <a:buSzTx/>
              <a:buFontTx/>
              <a:buNone/>
              <a:defRPr/>
            </a:pPr>
            <a:r>
              <a:rPr kumimoji="0" lang="zh-CN" altLang="en-US" sz="5330" b="1" i="0" u="none" strike="noStrike" kern="1200" cap="none" spc="0" normalizeH="0" baseline="0" noProof="0" dirty="0">
                <a:ln>
                  <a:noFill/>
                </a:ln>
                <a:solidFill>
                  <a:prstClr val="black">
                    <a:lumMod val="65000"/>
                    <a:lumOff val="35000"/>
                  </a:prstClr>
                </a:solidFill>
                <a:effectLst/>
                <a:uLnTx/>
                <a:uFillTx/>
                <a:latin typeface="Arial" panose="020B0604020202020204"/>
                <a:ea typeface="微软雅黑" panose="020B0503020204020204" pitchFamily="34" charset="-122"/>
                <a:cs typeface="+mn-ea"/>
                <a:sym typeface="+mn-lt"/>
              </a:rPr>
              <a:t>感谢聆听</a:t>
            </a:r>
            <a:endParaRPr kumimoji="0" lang="zh-CN" altLang="en-US" sz="5330" b="1" i="0" u="none" strike="noStrike" kern="1200" cap="none" spc="0" normalizeH="0" baseline="0" noProof="0" dirty="0">
              <a:ln>
                <a:noFill/>
              </a:ln>
              <a:solidFill>
                <a:prstClr val="black">
                  <a:lumMod val="65000"/>
                  <a:lumOff val="35000"/>
                </a:prstClr>
              </a:solidFill>
              <a:effectLst/>
              <a:uLnTx/>
              <a:uFillTx/>
              <a:latin typeface="Arial" panose="020B0604020202020204"/>
              <a:ea typeface="微软雅黑" panose="020B0503020204020204" pitchFamily="34" charset="-122"/>
              <a:cs typeface="+mn-ea"/>
              <a:sym typeface="+mn-lt"/>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488328" y="2689500"/>
            <a:ext cx="4380458" cy="4168500"/>
          </a:xfrm>
          <a:prstGeom prst="rect">
            <a:avLst/>
          </a:prstGeom>
        </p:spPr>
      </p:pic>
    </p:spTree>
  </p:cSld>
  <p:clrMapOvr>
    <a:masterClrMapping/>
  </p:clrMapOvr>
  <p:transition spd="med" advClick="0" advTm="5000">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strVal val="#ppt_w+.3"/>
                                          </p:val>
                                        </p:tav>
                                        <p:tav tm="100000">
                                          <p:val>
                                            <p:strVal val="#ppt_w"/>
                                          </p:val>
                                        </p:tav>
                                      </p:tavLst>
                                    </p:anim>
                                    <p:anim calcmode="lin" valueType="num">
                                      <p:cBhvr>
                                        <p:cTn id="8" dur="1000" fill="hold"/>
                                        <p:tgtEl>
                                          <p:spTgt spid="1026"/>
                                        </p:tgtEl>
                                        <p:attrNameLst>
                                          <p:attrName>ppt_h</p:attrName>
                                        </p:attrNameLst>
                                      </p:cBhvr>
                                      <p:tavLst>
                                        <p:tav tm="0">
                                          <p:val>
                                            <p:strVal val="#ppt_h"/>
                                          </p:val>
                                        </p:tav>
                                        <p:tav tm="100000">
                                          <p:val>
                                            <p:strVal val="#ppt_h"/>
                                          </p:val>
                                        </p:tav>
                                      </p:tavLst>
                                    </p:anim>
                                    <p:animEffect transition="in" filter="fade">
                                      <p:cBhvr>
                                        <p:cTn id="9" dur="1000"/>
                                        <p:tgtEl>
                                          <p:spTgt spid="1026"/>
                                        </p:tgtEl>
                                      </p:cBhvr>
                                    </p:animEffect>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11"/>
                                        </p:tgtEl>
                                        <p:attrNameLst>
                                          <p:attrName>style.visibility</p:attrName>
                                        </p:attrNameLst>
                                      </p:cBhvr>
                                      <p:to>
                                        <p:strVal val="visible"/>
                                      </p:to>
                                    </p:set>
                                    <p:anim by="(-#ppt_w*2)" calcmode="lin" valueType="num">
                                      <p:cBhvr rctx="PPT">
                                        <p:cTn id="13" dur="500" autoRev="1" fill="hold">
                                          <p:stCondLst>
                                            <p:cond delay="0"/>
                                          </p:stCondLst>
                                        </p:cTn>
                                        <p:tgtEl>
                                          <p:spTgt spid="11"/>
                                        </p:tgtEl>
                                        <p:attrNameLst>
                                          <p:attrName>ppt_w</p:attrName>
                                        </p:attrNameLst>
                                      </p:cBhvr>
                                    </p:anim>
                                    <p:anim by="(#ppt_w*0.50)" calcmode="lin" valueType="num">
                                      <p:cBhvr>
                                        <p:cTn id="14" dur="500" decel="50000" autoRev="1" fill="hold">
                                          <p:stCondLst>
                                            <p:cond delay="0"/>
                                          </p:stCondLst>
                                        </p:cTn>
                                        <p:tgtEl>
                                          <p:spTgt spid="11"/>
                                        </p:tgtEl>
                                        <p:attrNameLst>
                                          <p:attrName>ppt_x</p:attrName>
                                        </p:attrNameLst>
                                      </p:cBhvr>
                                    </p:anim>
                                    <p:anim from="(-#ppt_h/2)" to="(#ppt_y)" calcmode="lin" valueType="num">
                                      <p:cBhvr>
                                        <p:cTn id="15" dur="1000" fill="hold">
                                          <p:stCondLst>
                                            <p:cond delay="0"/>
                                          </p:stCondLst>
                                        </p:cTn>
                                        <p:tgtEl>
                                          <p:spTgt spid="11"/>
                                        </p:tgtEl>
                                        <p:attrNameLst>
                                          <p:attrName>ppt_y</p:attrName>
                                        </p:attrNameLst>
                                      </p:cBhvr>
                                    </p:anim>
                                    <p:animRot by="21600000">
                                      <p:cBhvr>
                                        <p:cTn id="16"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79248" y="175214"/>
            <a:ext cx="11586050" cy="6001749"/>
          </a:xfrm>
          <a:solidFill>
            <a:schemeClr val="bg2"/>
          </a:solidFill>
        </p:spPr>
        <p:txBody>
          <a:bodyPr>
            <a:normAutofit fontScale="92500" lnSpcReduction="20000"/>
          </a:bodyPr>
          <a:lstStyle/>
          <a:p>
            <a:r>
              <a:rPr lang="en-US" altLang="zh-CN" sz="2000" dirty="0">
                <a:latin typeface="Times New Roman" panose="02020603050405020304" pitchFamily="18" charset="0"/>
                <a:cs typeface="Times New Roman" panose="02020603050405020304" pitchFamily="18" charset="0"/>
              </a:rPr>
              <a:t>Bear was not a bear. She was a big dog on the </a:t>
            </a:r>
            <a:r>
              <a:rPr lang="en-US" altLang="zh-CN" sz="2000" dirty="0" err="1">
                <a:latin typeface="Times New Roman" panose="02020603050405020304" pitchFamily="18" charset="0"/>
                <a:cs typeface="Times New Roman" panose="02020603050405020304" pitchFamily="18" charset="0"/>
              </a:rPr>
              <a:t>Perkinses</a:t>
            </a:r>
            <a:r>
              <a:rPr lang="en-US" altLang="zh-CN" sz="2000" dirty="0">
                <a:latin typeface="Times New Roman" panose="02020603050405020304" pitchFamily="18" charset="0"/>
                <a:cs typeface="Times New Roman" panose="02020603050405020304" pitchFamily="18" charset="0"/>
              </a:rPr>
              <a:t>' family farm, a woolly creature with floppy ears and</a:t>
            </a:r>
            <a:endParaRPr lang="en-US" altLang="zh-CN" sz="2000" dirty="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paws like bedroom slippers. She protected the ducks and chickens from being eaten by foxes and raccoons</a:t>
            </a:r>
            <a:r>
              <a:rPr lang="zh-CN" altLang="en-US" sz="2000" dirty="0">
                <a:latin typeface="Times New Roman" panose="02020603050405020304" pitchFamily="18" charset="0"/>
                <a:cs typeface="Times New Roman" panose="02020603050405020304" pitchFamily="18" charset="0"/>
              </a:rPr>
              <a:t>（浣熊）</a:t>
            </a:r>
            <a:r>
              <a:rPr lang="en-US" altLang="zh-CN" sz="2000" dirty="0">
                <a:latin typeface="Times New Roman" panose="02020603050405020304" pitchFamily="18" charset="0"/>
                <a:cs typeface="Times New Roman" panose="02020603050405020304" pitchFamily="18" charset="0"/>
              </a:rPr>
              <a:t>.</a:t>
            </a:r>
            <a:endParaRPr lang="en-US" altLang="zh-CN" sz="2000" dirty="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She guarded the children as well, watching over them as closely as she did the chickens and ducks. In winter the dog ran alongside the children as they sledded (</a:t>
            </a:r>
            <a:r>
              <a:rPr lang="zh-CN" altLang="en-US" sz="2000" dirty="0">
                <a:latin typeface="Times New Roman" panose="02020603050405020304" pitchFamily="18" charset="0"/>
                <a:cs typeface="Times New Roman" panose="02020603050405020304" pitchFamily="18" charset="0"/>
              </a:rPr>
              <a:t>滑雪橇</a:t>
            </a:r>
            <a:r>
              <a:rPr lang="en-US" altLang="zh-CN" sz="2000" dirty="0">
                <a:latin typeface="Times New Roman" panose="02020603050405020304" pitchFamily="18" charset="0"/>
                <a:cs typeface="Times New Roman" panose="02020603050405020304" pitchFamily="18" charset="0"/>
              </a:rPr>
              <a:t>) down snowy hills. In summer she swam with them in a nearby river.</a:t>
            </a:r>
            <a:endParaRPr lang="en-US" altLang="zh-CN" sz="2000" dirty="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Bear belonged to a breed (</a:t>
            </a:r>
            <a:r>
              <a:rPr lang="zh-CN" altLang="en-US" sz="2000" dirty="0">
                <a:latin typeface="Times New Roman" panose="02020603050405020304" pitchFamily="18" charset="0"/>
                <a:cs typeface="Times New Roman" panose="02020603050405020304" pitchFamily="18" charset="0"/>
              </a:rPr>
              <a:t>品种</a:t>
            </a:r>
            <a:r>
              <a:rPr lang="en-US" altLang="zh-CN" sz="2000" dirty="0">
                <a:latin typeface="Times New Roman" panose="02020603050405020304" pitchFamily="18" charset="0"/>
                <a:cs typeface="Times New Roman" panose="02020603050405020304" pitchFamily="18" charset="0"/>
              </a:rPr>
              <a:t>) that had long been used by Atlantic fishermen to help with their work, and it had a keen instinct for water rescue. When the children were in the river, the dog would swim in circles around them, barking when she felt they went out too far. She was the perfect farm dog companion, guardian, protector.</a:t>
            </a:r>
            <a:endParaRPr lang="en-US" altLang="zh-CN" sz="2000" dirty="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The dog's favorite among the three children was three-year-old little Mike. They often curled up </a:t>
            </a:r>
            <a:r>
              <a:rPr lang="en-US" altLang="zh-CN" sz="2000" dirty="0" err="1">
                <a:latin typeface="Times New Roman" panose="02020603050405020304" pitchFamily="18" charset="0"/>
                <a:cs typeface="Times New Roman" panose="02020603050405020304" pitchFamily="18" charset="0"/>
              </a:rPr>
              <a:t>together.Sometimes</a:t>
            </a:r>
            <a:r>
              <a:rPr lang="en-US" altLang="zh-CN" sz="2000" dirty="0">
                <a:latin typeface="Times New Roman" panose="02020603050405020304" pitchFamily="18" charset="0"/>
                <a:cs typeface="Times New Roman" panose="02020603050405020304" pitchFamily="18" charset="0"/>
              </a:rPr>
              <a:t> Bear would doze while Mike pretended to read to her. Often both were sound asleep, a tangle of dark fur, blond hair, small hands and huge paws. At bedtime, Mike saved his last hug for Bear, his "best friend".</a:t>
            </a:r>
            <a:endParaRPr lang="en-US" altLang="zh-CN" sz="2000" dirty="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On a cold winter day, when their parents went out to send a parcel, eight-year-old Martha, seven-year-old Sara and Mike, went to slide on the frozen pond of their farm. Shouting happily, they slid back and forth, their boots gliding easily across the ice. They laughed as they watched Bear's attempts to stop suddenly, which would instead send her skidding beyond them. Then, tired, the three sat down on the ice, with Bear beside them. Suddenly the ice gave way under their combined weight. </a:t>
            </a:r>
            <a:endParaRPr lang="en-US" altLang="zh-CN" sz="2000" dirty="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As Bear jumped for shore, the three children fell into the freezing cold water. Screaming, Martha and Sarah struggled to find footing on rocks underwater. Branches from a tree nearby provided handholds, and using every bit of their strength, the two girls pulled themselves to shore.</a:t>
            </a:r>
            <a:endParaRPr lang="en-US" altLang="zh-CN" sz="2000" dirty="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Paragraph 1: Looking back, they saw little Mike holding on to a broken chunk(</a:t>
            </a:r>
            <a:r>
              <a:rPr lang="zh-CN" altLang="en-US" sz="2000" dirty="0">
                <a:latin typeface="Times New Roman" panose="02020603050405020304" pitchFamily="18" charset="0"/>
                <a:cs typeface="Times New Roman" panose="02020603050405020304" pitchFamily="18" charset="0"/>
              </a:rPr>
              <a:t>大块</a:t>
            </a:r>
            <a:r>
              <a:rPr lang="en-US" altLang="zh-CN" sz="2000" dirty="0">
                <a:latin typeface="Times New Roman" panose="02020603050405020304" pitchFamily="18" charset="0"/>
                <a:cs typeface="Times New Roman" panose="02020603050405020304" pitchFamily="18" charset="0"/>
              </a:rPr>
              <a:t>) of ice, unable to crawl onto it.</a:t>
            </a:r>
            <a:endParaRPr lang="en-US" altLang="zh-CN" sz="2000" dirty="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Paragraph 2: Seeing that, Bear let out a series of woofs and jumped into the water, heading straight for Mike. </a:t>
            </a:r>
            <a:endParaRPr lang="zh-CN" altLang="en-US" sz="2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410920" y="70580"/>
            <a:ext cx="6095064" cy="369332"/>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记叙文要素</a:t>
            </a:r>
            <a:endPar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graphicFrame>
        <p:nvGraphicFramePr>
          <p:cNvPr id="5" name="表格 4"/>
          <p:cNvGraphicFramePr>
            <a:graphicFrameLocks noGrp="1"/>
          </p:cNvGraphicFramePr>
          <p:nvPr/>
        </p:nvGraphicFramePr>
        <p:xfrm>
          <a:off x="410919" y="590117"/>
          <a:ext cx="11525559" cy="6035175"/>
        </p:xfrm>
        <a:graphic>
          <a:graphicData uri="http://schemas.openxmlformats.org/drawingml/2006/table">
            <a:tbl>
              <a:tblPr/>
              <a:tblGrid>
                <a:gridCol w="1187912"/>
                <a:gridCol w="10337647"/>
              </a:tblGrid>
              <a:tr h="418460">
                <a:tc>
                  <a:txBody>
                    <a:bodyPr/>
                    <a:lstStyle/>
                    <a:p>
                      <a:pPr>
                        <a:lnSpc>
                          <a:spcPts val="2100"/>
                        </a:lnSpc>
                        <a:buNone/>
                      </a:pPr>
                      <a:r>
                        <a:rPr lang="en-US" sz="1600" b="1">
                          <a:solidFill>
                            <a:srgbClr val="000000"/>
                          </a:solidFill>
                          <a:effectLst/>
                        </a:rPr>
                        <a:t>Categories</a:t>
                      </a:r>
                      <a:endParaRPr lang="en-US" sz="1600" b="1">
                        <a:solidFill>
                          <a:srgbClr val="000000"/>
                        </a:solidFill>
                        <a:effectLst/>
                      </a:endParaRPr>
                    </a:p>
                  </a:txBody>
                  <a:tcPr marL="54696" marR="54696" marT="36464" marB="36464" anchor="ctr">
                    <a:lnL w="4329" cap="flat" cmpd="sng" algn="ctr">
                      <a:solidFill>
                        <a:srgbClr val="60D242"/>
                      </a:solidFill>
                      <a:prstDash val="solid"/>
                      <a:round/>
                      <a:headEnd type="none" w="med" len="med"/>
                      <a:tailEnd type="none" w="med" len="med"/>
                    </a:lnL>
                    <a:lnR w="4329" cap="flat" cmpd="sng" algn="ctr">
                      <a:solidFill>
                        <a:srgbClr val="20CB42"/>
                      </a:solidFill>
                      <a:prstDash val="solid"/>
                      <a:round/>
                      <a:headEnd type="none" w="med" len="med"/>
                      <a:tailEnd type="none" w="med" len="med"/>
                    </a:lnR>
                    <a:lnT w="4329" cap="flat" cmpd="sng" algn="ctr">
                      <a:solidFill>
                        <a:srgbClr val="C0C942"/>
                      </a:solidFill>
                      <a:prstDash val="solid"/>
                      <a:round/>
                      <a:headEnd type="none" w="med" len="med"/>
                      <a:tailEnd type="none" w="med" len="med"/>
                    </a:lnT>
                    <a:lnB w="4329" cap="flat" cmpd="sng" algn="ctr">
                      <a:solidFill>
                        <a:srgbClr val="80CD42"/>
                      </a:solidFill>
                      <a:prstDash val="solid"/>
                      <a:round/>
                      <a:headEnd type="none" w="med" len="med"/>
                      <a:tailEnd type="none" w="med" len="med"/>
                    </a:lnB>
                    <a:solidFill>
                      <a:srgbClr val="F2F2F2"/>
                    </a:solidFill>
                  </a:tcPr>
                </a:tc>
                <a:tc>
                  <a:txBody>
                    <a:bodyPr/>
                    <a:lstStyle/>
                    <a:p>
                      <a:pPr>
                        <a:lnSpc>
                          <a:spcPts val="2100"/>
                        </a:lnSpc>
                        <a:buNone/>
                      </a:pPr>
                      <a:r>
                        <a:rPr lang="en-US" sz="1600" b="1">
                          <a:solidFill>
                            <a:srgbClr val="000000"/>
                          </a:solidFill>
                          <a:effectLst/>
                        </a:rPr>
                        <a:t>Details (in English)</a:t>
                      </a:r>
                      <a:endParaRPr lang="en-US" sz="1600" b="1">
                        <a:solidFill>
                          <a:srgbClr val="000000"/>
                        </a:solidFill>
                        <a:effectLst/>
                      </a:endParaRPr>
                    </a:p>
                  </a:txBody>
                  <a:tcPr marL="54696" marR="54696" marT="36464" marB="36464" anchor="ctr">
                    <a:lnL w="4329" cap="flat" cmpd="sng" algn="ctr">
                      <a:solidFill>
                        <a:srgbClr val="20CB42"/>
                      </a:solidFill>
                      <a:prstDash val="solid"/>
                      <a:round/>
                      <a:headEnd type="none" w="med" len="med"/>
                      <a:tailEnd type="none" w="med" len="med"/>
                    </a:lnL>
                    <a:lnR w="4329" cap="flat" cmpd="sng" algn="ctr">
                      <a:solidFill>
                        <a:srgbClr val="20CB42"/>
                      </a:solidFill>
                      <a:prstDash val="solid"/>
                      <a:round/>
                      <a:headEnd type="none" w="med" len="med"/>
                      <a:tailEnd type="none" w="med" len="med"/>
                    </a:lnR>
                    <a:lnT w="4329" cap="flat" cmpd="sng" algn="ctr">
                      <a:solidFill>
                        <a:srgbClr val="20CB42"/>
                      </a:solidFill>
                      <a:prstDash val="solid"/>
                      <a:round/>
                      <a:headEnd type="none" w="med" len="med"/>
                      <a:tailEnd type="none" w="med" len="med"/>
                    </a:lnT>
                    <a:lnB w="4329" cap="flat" cmpd="sng" algn="ctr">
                      <a:solidFill>
                        <a:srgbClr val="F00B66"/>
                      </a:solidFill>
                      <a:prstDash val="solid"/>
                      <a:round/>
                      <a:headEnd type="none" w="med" len="med"/>
                      <a:tailEnd type="none" w="med" len="med"/>
                    </a:lnB>
                    <a:solidFill>
                      <a:srgbClr val="F2F2F2"/>
                    </a:solidFill>
                  </a:tcPr>
                </a:tc>
              </a:tr>
              <a:tr h="2217190">
                <a:tc>
                  <a:txBody>
                    <a:bodyPr/>
                    <a:lstStyle/>
                    <a:p>
                      <a:pPr>
                        <a:lnSpc>
                          <a:spcPts val="2100"/>
                        </a:lnSpc>
                        <a:buNone/>
                      </a:pPr>
                      <a:r>
                        <a:rPr lang="en-US" sz="2000" b="0">
                          <a:effectLst/>
                          <a:latin typeface="Times New Roman" panose="02020603050405020304" pitchFamily="18" charset="0"/>
                          <a:cs typeface="Times New Roman" panose="02020603050405020304" pitchFamily="18" charset="0"/>
                        </a:rPr>
                        <a:t>Characters</a:t>
                      </a:r>
                      <a:endParaRPr lang="en-US" sz="2000" b="0">
                        <a:effectLst/>
                        <a:latin typeface="Times New Roman" panose="02020603050405020304" pitchFamily="18" charset="0"/>
                        <a:cs typeface="Times New Roman" panose="02020603050405020304" pitchFamily="18" charset="0"/>
                      </a:endParaRPr>
                    </a:p>
                  </a:txBody>
                  <a:tcPr marL="54696" marR="54696" marT="36464" marB="36464" anchor="ctr">
                    <a:lnL w="4329" cap="flat" cmpd="sng" algn="ctr">
                      <a:solidFill>
                        <a:srgbClr val="A0CE42"/>
                      </a:solidFill>
                      <a:prstDash val="solid"/>
                      <a:round/>
                      <a:headEnd type="none" w="med" len="med"/>
                      <a:tailEnd type="none" w="med" len="med"/>
                    </a:lnL>
                    <a:lnR w="4329" cap="flat" cmpd="sng" algn="ctr">
                      <a:solidFill>
                        <a:srgbClr val="20C542"/>
                      </a:solidFill>
                      <a:prstDash val="solid"/>
                      <a:round/>
                      <a:headEnd type="none" w="med" len="med"/>
                      <a:tailEnd type="none" w="med" len="med"/>
                    </a:lnR>
                    <a:lnT w="4329" cap="flat" cmpd="sng" algn="ctr">
                      <a:solidFill>
                        <a:srgbClr val="80CD42"/>
                      </a:solidFill>
                      <a:prstDash val="solid"/>
                      <a:round/>
                      <a:headEnd type="none" w="med" len="med"/>
                      <a:tailEnd type="none" w="med" len="med"/>
                    </a:lnT>
                    <a:lnB w="4329" cap="flat" cmpd="sng" algn="ctr">
                      <a:solidFill>
                        <a:srgbClr val="E06146"/>
                      </a:solidFill>
                      <a:prstDash val="solid"/>
                      <a:round/>
                      <a:headEnd type="none" w="med" len="med"/>
                      <a:tailEnd type="none" w="med" len="med"/>
                    </a:lnB>
                    <a:solidFill>
                      <a:srgbClr val="FFFFFF"/>
                    </a:solidFill>
                  </a:tcPr>
                </a:tc>
                <a:tc>
                  <a:txBody>
                    <a:bodyPr/>
                    <a:lstStyle/>
                    <a:p>
                      <a:pPr>
                        <a:lnSpc>
                          <a:spcPts val="2100"/>
                        </a:lnSpc>
                        <a:buNone/>
                      </a:pPr>
                      <a:r>
                        <a:rPr lang="en-US" sz="2000" b="0" dirty="0">
                          <a:effectLst/>
                          <a:latin typeface="Times New Roman" panose="02020603050405020304" pitchFamily="18" charset="0"/>
                          <a:cs typeface="Times New Roman" panose="02020603050405020304" pitchFamily="18" charset="0"/>
                        </a:rPr>
                        <a:t>- Bear: A big, woolly farm dog with floppy ears, belonging to a breed skilled in water rescue; acts as a companion, guardian, and protector.</a:t>
                      </a:r>
                      <a:br>
                        <a:rPr lang="en-US" sz="2000" b="0" dirty="0">
                          <a:effectLst/>
                          <a:latin typeface="Times New Roman" panose="02020603050405020304" pitchFamily="18" charset="0"/>
                          <a:cs typeface="Times New Roman" panose="02020603050405020304" pitchFamily="18" charset="0"/>
                        </a:rPr>
                      </a:br>
                      <a:r>
                        <a:rPr lang="en-US" sz="2000" b="0" dirty="0">
                          <a:effectLst/>
                          <a:latin typeface="Times New Roman" panose="02020603050405020304" pitchFamily="18" charset="0"/>
                          <a:cs typeface="Times New Roman" panose="02020603050405020304" pitchFamily="18" charset="0"/>
                        </a:rPr>
                        <a:t>- Mike: A 3-year-old child, Bear's favorite, called Bear his "best friend".</a:t>
                      </a:r>
                      <a:br>
                        <a:rPr lang="en-US" sz="2000" b="0" dirty="0">
                          <a:effectLst/>
                          <a:latin typeface="Times New Roman" panose="02020603050405020304" pitchFamily="18" charset="0"/>
                          <a:cs typeface="Times New Roman" panose="02020603050405020304" pitchFamily="18" charset="0"/>
                        </a:rPr>
                      </a:br>
                      <a:r>
                        <a:rPr lang="en-US" sz="2000" b="0" dirty="0">
                          <a:effectLst/>
                          <a:latin typeface="Times New Roman" panose="02020603050405020304" pitchFamily="18" charset="0"/>
                          <a:cs typeface="Times New Roman" panose="02020603050405020304" pitchFamily="18" charset="0"/>
                        </a:rPr>
                        <a:t>- Martha: 8-year-old child, Mike's sister.</a:t>
                      </a:r>
                      <a:br>
                        <a:rPr lang="en-US" sz="2000" b="0" dirty="0">
                          <a:effectLst/>
                          <a:latin typeface="Times New Roman" panose="02020603050405020304" pitchFamily="18" charset="0"/>
                          <a:cs typeface="Times New Roman" panose="02020603050405020304" pitchFamily="18" charset="0"/>
                        </a:rPr>
                      </a:br>
                      <a:r>
                        <a:rPr lang="en-US" sz="2000" b="0" dirty="0">
                          <a:effectLst/>
                          <a:latin typeface="Times New Roman" panose="02020603050405020304" pitchFamily="18" charset="0"/>
                          <a:cs typeface="Times New Roman" panose="02020603050405020304" pitchFamily="18" charset="0"/>
                        </a:rPr>
                        <a:t>- Sara: 7-year-old child, Mike's sister.</a:t>
                      </a:r>
                      <a:br>
                        <a:rPr lang="en-US" sz="2000" b="0" dirty="0">
                          <a:effectLst/>
                          <a:latin typeface="Times New Roman" panose="02020603050405020304" pitchFamily="18" charset="0"/>
                          <a:cs typeface="Times New Roman" panose="02020603050405020304" pitchFamily="18" charset="0"/>
                        </a:rPr>
                      </a:br>
                      <a:r>
                        <a:rPr lang="en-US" sz="2000" b="0" dirty="0">
                          <a:effectLst/>
                          <a:latin typeface="Times New Roman" panose="02020603050405020304" pitchFamily="18" charset="0"/>
                          <a:cs typeface="Times New Roman" panose="02020603050405020304" pitchFamily="18" charset="0"/>
                        </a:rPr>
                        <a:t>- </a:t>
                      </a:r>
                      <a:r>
                        <a:rPr lang="en-US" sz="2000" b="0" dirty="0" err="1">
                          <a:effectLst/>
                          <a:latin typeface="Times New Roman" panose="02020603050405020304" pitchFamily="18" charset="0"/>
                          <a:cs typeface="Times New Roman" panose="02020603050405020304" pitchFamily="18" charset="0"/>
                        </a:rPr>
                        <a:t>Perkinses</a:t>
                      </a:r>
                      <a:r>
                        <a:rPr lang="en-US" sz="2000" b="0" dirty="0">
                          <a:effectLst/>
                          <a:latin typeface="Times New Roman" panose="02020603050405020304" pitchFamily="18" charset="0"/>
                          <a:cs typeface="Times New Roman" panose="02020603050405020304" pitchFamily="18" charset="0"/>
                        </a:rPr>
                        <a:t>' parents: Briefly mentioned as going out to send a parcel.</a:t>
                      </a:r>
                      <a:endParaRPr lang="en-US" sz="2000" b="0" dirty="0">
                        <a:effectLst/>
                        <a:latin typeface="Times New Roman" panose="02020603050405020304" pitchFamily="18" charset="0"/>
                        <a:cs typeface="Times New Roman" panose="02020603050405020304" pitchFamily="18" charset="0"/>
                      </a:endParaRPr>
                    </a:p>
                  </a:txBody>
                  <a:tcPr marL="54696" marR="54696" marT="36464" marB="36464" anchor="ctr">
                    <a:lnL w="4329" cap="flat" cmpd="sng" algn="ctr">
                      <a:solidFill>
                        <a:srgbClr val="20C542"/>
                      </a:solidFill>
                      <a:prstDash val="solid"/>
                      <a:round/>
                      <a:headEnd type="none" w="med" len="med"/>
                      <a:tailEnd type="none" w="med" len="med"/>
                    </a:lnL>
                    <a:lnR w="4329" cap="flat" cmpd="sng" algn="ctr">
                      <a:solidFill>
                        <a:srgbClr val="40C942"/>
                      </a:solidFill>
                      <a:prstDash val="solid"/>
                      <a:round/>
                      <a:headEnd type="none" w="med" len="med"/>
                      <a:tailEnd type="none" w="med" len="med"/>
                    </a:lnR>
                    <a:lnT w="4329" cap="flat" cmpd="sng" algn="ctr">
                      <a:solidFill>
                        <a:srgbClr val="F00B66"/>
                      </a:solidFill>
                      <a:prstDash val="solid"/>
                      <a:round/>
                      <a:headEnd type="none" w="med" len="med"/>
                      <a:tailEnd type="none" w="med" len="med"/>
                    </a:lnT>
                    <a:lnB w="4329" cap="flat" cmpd="sng" algn="ctr">
                      <a:solidFill>
                        <a:srgbClr val="701066"/>
                      </a:solidFill>
                      <a:prstDash val="solid"/>
                      <a:round/>
                      <a:headEnd type="none" w="med" len="med"/>
                      <a:tailEnd type="none" w="med" len="med"/>
                    </a:lnB>
                    <a:solidFill>
                      <a:srgbClr val="FFFFFF"/>
                    </a:solidFill>
                  </a:tcPr>
                </a:tc>
              </a:tr>
              <a:tr h="557432">
                <a:tc>
                  <a:txBody>
                    <a:bodyPr/>
                    <a:lstStyle/>
                    <a:p>
                      <a:pPr>
                        <a:lnSpc>
                          <a:spcPts val="2100"/>
                        </a:lnSpc>
                        <a:buNone/>
                      </a:pPr>
                      <a:r>
                        <a:rPr lang="en-US" sz="2000" b="0">
                          <a:effectLst/>
                          <a:latin typeface="Times New Roman" panose="02020603050405020304" pitchFamily="18" charset="0"/>
                          <a:cs typeface="Times New Roman" panose="02020603050405020304" pitchFamily="18" charset="0"/>
                        </a:rPr>
                        <a:t>Time</a:t>
                      </a:r>
                      <a:endParaRPr lang="en-US" sz="2000" b="0">
                        <a:effectLst/>
                        <a:latin typeface="Times New Roman" panose="02020603050405020304" pitchFamily="18" charset="0"/>
                        <a:cs typeface="Times New Roman" panose="02020603050405020304" pitchFamily="18" charset="0"/>
                      </a:endParaRPr>
                    </a:p>
                  </a:txBody>
                  <a:tcPr marL="54696" marR="54696" marT="36464" marB="36464" anchor="ctr">
                    <a:lnL w="4329" cap="flat" cmpd="sng" algn="ctr">
                      <a:solidFill>
                        <a:srgbClr val="206446"/>
                      </a:solidFill>
                      <a:prstDash val="solid"/>
                      <a:round/>
                      <a:headEnd type="none" w="med" len="med"/>
                      <a:tailEnd type="none" w="med" len="med"/>
                    </a:lnL>
                    <a:lnR w="4329" cap="flat" cmpd="sng" algn="ctr">
                      <a:solidFill>
                        <a:srgbClr val="806146"/>
                      </a:solidFill>
                      <a:prstDash val="solid"/>
                      <a:round/>
                      <a:headEnd type="none" w="med" len="med"/>
                      <a:tailEnd type="none" w="med" len="med"/>
                    </a:lnR>
                    <a:lnT w="4329" cap="flat" cmpd="sng" algn="ctr">
                      <a:solidFill>
                        <a:srgbClr val="E06146"/>
                      </a:solidFill>
                      <a:prstDash val="solid"/>
                      <a:round/>
                      <a:headEnd type="none" w="med" len="med"/>
                      <a:tailEnd type="none" w="med" len="med"/>
                    </a:lnT>
                    <a:lnB w="4329" cap="flat" cmpd="sng" algn="ctr">
                      <a:solidFill>
                        <a:srgbClr val="E06446"/>
                      </a:solidFill>
                      <a:prstDash val="solid"/>
                      <a:round/>
                      <a:headEnd type="none" w="med" len="med"/>
                      <a:tailEnd type="none" w="med" len="med"/>
                    </a:lnB>
                    <a:solidFill>
                      <a:srgbClr val="FFFFFF"/>
                    </a:solidFill>
                  </a:tcPr>
                </a:tc>
                <a:tc>
                  <a:txBody>
                    <a:bodyPr/>
                    <a:lstStyle/>
                    <a:p>
                      <a:pPr>
                        <a:lnSpc>
                          <a:spcPts val="2100"/>
                        </a:lnSpc>
                        <a:buNone/>
                      </a:pPr>
                      <a:r>
                        <a:rPr lang="en-US" sz="2000" b="0" dirty="0">
                          <a:effectLst/>
                          <a:latin typeface="Times New Roman" panose="02020603050405020304" pitchFamily="18" charset="0"/>
                          <a:cs typeface="Times New Roman" panose="02020603050405020304" pitchFamily="18" charset="0"/>
                        </a:rPr>
                        <a:t>A cold winter day (when the parents went out to send a parcel).</a:t>
                      </a:r>
                      <a:endParaRPr lang="en-US" sz="2000" b="0" dirty="0">
                        <a:effectLst/>
                        <a:latin typeface="Times New Roman" panose="02020603050405020304" pitchFamily="18" charset="0"/>
                        <a:cs typeface="Times New Roman" panose="02020603050405020304" pitchFamily="18" charset="0"/>
                      </a:endParaRPr>
                    </a:p>
                  </a:txBody>
                  <a:tcPr marL="54696" marR="54696" marT="36464" marB="36464" anchor="ctr">
                    <a:lnL w="4329" cap="flat" cmpd="sng" algn="ctr">
                      <a:solidFill>
                        <a:srgbClr val="806146"/>
                      </a:solidFill>
                      <a:prstDash val="solid"/>
                      <a:round/>
                      <a:headEnd type="none" w="med" len="med"/>
                      <a:tailEnd type="none" w="med" len="med"/>
                    </a:lnL>
                    <a:lnR w="4329" cap="flat" cmpd="sng" algn="ctr">
                      <a:solidFill>
                        <a:srgbClr val="006246"/>
                      </a:solidFill>
                      <a:prstDash val="solid"/>
                      <a:round/>
                      <a:headEnd type="none" w="med" len="med"/>
                      <a:tailEnd type="none" w="med" len="med"/>
                    </a:lnR>
                    <a:lnT w="4329" cap="flat" cmpd="sng" algn="ctr">
                      <a:solidFill>
                        <a:srgbClr val="701066"/>
                      </a:solidFill>
                      <a:prstDash val="solid"/>
                      <a:round/>
                      <a:headEnd type="none" w="med" len="med"/>
                      <a:tailEnd type="none" w="med" len="med"/>
                    </a:lnT>
                    <a:lnB w="4329" cap="flat" cmpd="sng" algn="ctr">
                      <a:solidFill>
                        <a:srgbClr val="401F66"/>
                      </a:solidFill>
                      <a:prstDash val="solid"/>
                      <a:round/>
                      <a:headEnd type="none" w="med" len="med"/>
                      <a:tailEnd type="none" w="med" len="med"/>
                    </a:lnB>
                    <a:solidFill>
                      <a:srgbClr val="FFFFFF"/>
                    </a:solidFill>
                  </a:tcPr>
                </a:tc>
              </a:tr>
              <a:tr h="557432">
                <a:tc>
                  <a:txBody>
                    <a:bodyPr/>
                    <a:lstStyle/>
                    <a:p>
                      <a:pPr>
                        <a:lnSpc>
                          <a:spcPts val="2100"/>
                        </a:lnSpc>
                        <a:buNone/>
                      </a:pPr>
                      <a:r>
                        <a:rPr lang="en-US" sz="2000" b="0">
                          <a:effectLst/>
                          <a:latin typeface="Times New Roman" panose="02020603050405020304" pitchFamily="18" charset="0"/>
                          <a:cs typeface="Times New Roman" panose="02020603050405020304" pitchFamily="18" charset="0"/>
                        </a:rPr>
                        <a:t>Setting</a:t>
                      </a:r>
                      <a:endParaRPr lang="en-US" sz="2000" b="0">
                        <a:effectLst/>
                        <a:latin typeface="Times New Roman" panose="02020603050405020304" pitchFamily="18" charset="0"/>
                        <a:cs typeface="Times New Roman" panose="02020603050405020304" pitchFamily="18" charset="0"/>
                      </a:endParaRPr>
                    </a:p>
                  </a:txBody>
                  <a:tcPr marL="54696" marR="54696" marT="36464" marB="36464" anchor="ctr">
                    <a:lnL w="4329" cap="flat" cmpd="sng" algn="ctr">
                      <a:solidFill>
                        <a:srgbClr val="606646"/>
                      </a:solidFill>
                      <a:prstDash val="solid"/>
                      <a:round/>
                      <a:headEnd type="none" w="med" len="med"/>
                      <a:tailEnd type="none" w="med" len="med"/>
                    </a:lnL>
                    <a:lnR w="4329" cap="flat" cmpd="sng" algn="ctr">
                      <a:solidFill>
                        <a:srgbClr val="A06446"/>
                      </a:solidFill>
                      <a:prstDash val="solid"/>
                      <a:round/>
                      <a:headEnd type="none" w="med" len="med"/>
                      <a:tailEnd type="none" w="med" len="med"/>
                    </a:lnR>
                    <a:lnT w="4329" cap="flat" cmpd="sng" algn="ctr">
                      <a:solidFill>
                        <a:srgbClr val="E06446"/>
                      </a:solidFill>
                      <a:prstDash val="solid"/>
                      <a:round/>
                      <a:headEnd type="none" w="med" len="med"/>
                      <a:tailEnd type="none" w="med" len="med"/>
                    </a:lnT>
                    <a:lnB w="4329" cap="flat" cmpd="sng" algn="ctr">
                      <a:solidFill>
                        <a:srgbClr val="607046"/>
                      </a:solidFill>
                      <a:prstDash val="solid"/>
                      <a:round/>
                      <a:headEnd type="none" w="med" len="med"/>
                      <a:tailEnd type="none" w="med" len="med"/>
                    </a:lnB>
                    <a:solidFill>
                      <a:srgbClr val="FFFFFF"/>
                    </a:solidFill>
                  </a:tcPr>
                </a:tc>
                <a:tc>
                  <a:txBody>
                    <a:bodyPr/>
                    <a:lstStyle/>
                    <a:p>
                      <a:pPr>
                        <a:lnSpc>
                          <a:spcPts val="2100"/>
                        </a:lnSpc>
                        <a:buNone/>
                      </a:pPr>
                      <a:r>
                        <a:rPr lang="en-US" sz="2000" b="0" dirty="0" err="1">
                          <a:effectLst/>
                          <a:latin typeface="Times New Roman" panose="02020603050405020304" pitchFamily="18" charset="0"/>
                          <a:cs typeface="Times New Roman" panose="02020603050405020304" pitchFamily="18" charset="0"/>
                        </a:rPr>
                        <a:t>Perkinses</a:t>
                      </a:r>
                      <a:r>
                        <a:rPr lang="en-US" sz="2000" b="0" dirty="0">
                          <a:effectLst/>
                          <a:latin typeface="Times New Roman" panose="02020603050405020304" pitchFamily="18" charset="0"/>
                          <a:cs typeface="Times New Roman" panose="02020603050405020304" pitchFamily="18" charset="0"/>
                        </a:rPr>
                        <a:t>' family farm, specifically the frozen pond on the farm.</a:t>
                      </a:r>
                      <a:endParaRPr lang="en-US" sz="2000" b="0" dirty="0">
                        <a:effectLst/>
                        <a:latin typeface="Times New Roman" panose="02020603050405020304" pitchFamily="18" charset="0"/>
                        <a:cs typeface="Times New Roman" panose="02020603050405020304" pitchFamily="18" charset="0"/>
                      </a:endParaRPr>
                    </a:p>
                  </a:txBody>
                  <a:tcPr marL="54696" marR="54696" marT="36464" marB="36464" anchor="ctr">
                    <a:lnL w="4329" cap="flat" cmpd="sng" algn="ctr">
                      <a:solidFill>
                        <a:srgbClr val="A06446"/>
                      </a:solidFill>
                      <a:prstDash val="solid"/>
                      <a:round/>
                      <a:headEnd type="none" w="med" len="med"/>
                      <a:tailEnd type="none" w="med" len="med"/>
                    </a:lnL>
                    <a:lnR w="4329" cap="flat" cmpd="sng" algn="ctr">
                      <a:solidFill>
                        <a:srgbClr val="406446"/>
                      </a:solidFill>
                      <a:prstDash val="solid"/>
                      <a:round/>
                      <a:headEnd type="none" w="med" len="med"/>
                      <a:tailEnd type="none" w="med" len="med"/>
                    </a:lnR>
                    <a:lnT w="4329" cap="flat" cmpd="sng" algn="ctr">
                      <a:solidFill>
                        <a:srgbClr val="401F66"/>
                      </a:solidFill>
                      <a:prstDash val="solid"/>
                      <a:round/>
                      <a:headEnd type="none" w="med" len="med"/>
                      <a:tailEnd type="none" w="med" len="med"/>
                    </a:lnT>
                    <a:lnB w="4329" cap="flat" cmpd="sng" algn="ctr">
                      <a:solidFill>
                        <a:srgbClr val="308666"/>
                      </a:solidFill>
                      <a:prstDash val="solid"/>
                      <a:round/>
                      <a:headEnd type="none" w="med" len="med"/>
                      <a:tailEnd type="none" w="med" len="med"/>
                    </a:lnB>
                    <a:solidFill>
                      <a:srgbClr val="FFFFFF"/>
                    </a:solidFill>
                  </a:tcPr>
                </a:tc>
              </a:tr>
              <a:tr h="1497698">
                <a:tc>
                  <a:txBody>
                    <a:bodyPr/>
                    <a:lstStyle/>
                    <a:p>
                      <a:pPr>
                        <a:lnSpc>
                          <a:spcPts val="2100"/>
                        </a:lnSpc>
                        <a:buNone/>
                      </a:pPr>
                      <a:r>
                        <a:rPr lang="en-US" sz="2000" b="0">
                          <a:effectLst/>
                          <a:latin typeface="Times New Roman" panose="02020603050405020304" pitchFamily="18" charset="0"/>
                          <a:cs typeface="Times New Roman" panose="02020603050405020304" pitchFamily="18" charset="0"/>
                        </a:rPr>
                        <a:t>Conflict</a:t>
                      </a:r>
                      <a:endParaRPr lang="en-US" sz="2000" b="0">
                        <a:effectLst/>
                        <a:latin typeface="Times New Roman" panose="02020603050405020304" pitchFamily="18" charset="0"/>
                        <a:cs typeface="Times New Roman" panose="02020603050405020304" pitchFamily="18" charset="0"/>
                      </a:endParaRPr>
                    </a:p>
                  </a:txBody>
                  <a:tcPr marL="54696" marR="54696" marT="36464" marB="36464" anchor="ctr">
                    <a:lnL w="4329" cap="flat" cmpd="sng" algn="ctr">
                      <a:solidFill>
                        <a:srgbClr val="606946"/>
                      </a:solidFill>
                      <a:prstDash val="solid"/>
                      <a:round/>
                      <a:headEnd type="none" w="med" len="med"/>
                      <a:tailEnd type="none" w="med" len="med"/>
                    </a:lnL>
                    <a:lnR w="4329" cap="flat" cmpd="sng" algn="ctr">
                      <a:solidFill>
                        <a:srgbClr val="E06546"/>
                      </a:solidFill>
                      <a:prstDash val="solid"/>
                      <a:round/>
                      <a:headEnd type="none" w="med" len="med"/>
                      <a:tailEnd type="none" w="med" len="med"/>
                    </a:lnR>
                    <a:lnT w="4329" cap="flat" cmpd="sng" algn="ctr">
                      <a:solidFill>
                        <a:srgbClr val="607046"/>
                      </a:solidFill>
                      <a:prstDash val="solid"/>
                      <a:round/>
                      <a:headEnd type="none" w="med" len="med"/>
                      <a:tailEnd type="none" w="med" len="med"/>
                    </a:lnT>
                    <a:lnB w="4329" cap="flat" cmpd="sng" algn="ctr">
                      <a:solidFill>
                        <a:srgbClr val="A06A46"/>
                      </a:solidFill>
                      <a:prstDash val="solid"/>
                      <a:round/>
                      <a:headEnd type="none" w="med" len="med"/>
                      <a:tailEnd type="none" w="med" len="med"/>
                    </a:lnB>
                    <a:solidFill>
                      <a:srgbClr val="FFFFFF"/>
                    </a:solidFill>
                  </a:tcPr>
                </a:tc>
                <a:tc>
                  <a:txBody>
                    <a:bodyPr/>
                    <a:lstStyle/>
                    <a:p>
                      <a:pPr>
                        <a:lnSpc>
                          <a:spcPts val="2100"/>
                        </a:lnSpc>
                        <a:buNone/>
                      </a:pPr>
                      <a:r>
                        <a:rPr lang="en-US" sz="2000" b="0" dirty="0">
                          <a:effectLst/>
                          <a:latin typeface="Times New Roman" panose="02020603050405020304" pitchFamily="18" charset="0"/>
                          <a:cs typeface="Times New Roman" panose="02020603050405020304" pitchFamily="18" charset="0"/>
                        </a:rPr>
                        <a:t>The three children fell into the freezing water when the ice of the frozen pond gave way under their combined weight. Martha and Sara managed to pull themselves to shore, but little Mike was left holding on to a broken chunk of ice, unable to crawl onto it, facing danger.</a:t>
                      </a:r>
                      <a:endParaRPr lang="en-US" sz="2000" b="0" dirty="0">
                        <a:effectLst/>
                        <a:latin typeface="Times New Roman" panose="02020603050405020304" pitchFamily="18" charset="0"/>
                        <a:cs typeface="Times New Roman" panose="02020603050405020304" pitchFamily="18" charset="0"/>
                      </a:endParaRPr>
                    </a:p>
                  </a:txBody>
                  <a:tcPr marL="54696" marR="54696" marT="36464" marB="36464" anchor="ctr">
                    <a:lnL w="4329" cap="flat" cmpd="sng" algn="ctr">
                      <a:solidFill>
                        <a:srgbClr val="E06546"/>
                      </a:solidFill>
                      <a:prstDash val="solid"/>
                      <a:round/>
                      <a:headEnd type="none" w="med" len="med"/>
                      <a:tailEnd type="none" w="med" len="med"/>
                    </a:lnL>
                    <a:lnR w="4329" cap="flat" cmpd="sng" algn="ctr">
                      <a:solidFill>
                        <a:srgbClr val="C06546"/>
                      </a:solidFill>
                      <a:prstDash val="solid"/>
                      <a:round/>
                      <a:headEnd type="none" w="med" len="med"/>
                      <a:tailEnd type="none" w="med" len="med"/>
                    </a:lnR>
                    <a:lnT w="4329" cap="flat" cmpd="sng" algn="ctr">
                      <a:solidFill>
                        <a:srgbClr val="308666"/>
                      </a:solidFill>
                      <a:prstDash val="solid"/>
                      <a:round/>
                      <a:headEnd type="none" w="med" len="med"/>
                      <a:tailEnd type="none" w="med" len="med"/>
                    </a:lnT>
                    <a:lnB w="4329" cap="flat" cmpd="sng" algn="ctr">
                      <a:solidFill>
                        <a:srgbClr val="E09666"/>
                      </a:solidFill>
                      <a:prstDash val="solid"/>
                      <a:round/>
                      <a:headEnd type="none" w="med" len="med"/>
                      <a:tailEnd type="none" w="med" len="med"/>
                    </a:lnB>
                    <a:solidFill>
                      <a:srgbClr val="FFFFFF"/>
                    </a:solidFill>
                  </a:tcPr>
                </a:tc>
              </a:tr>
              <a:tr h="786963">
                <a:tc>
                  <a:txBody>
                    <a:bodyPr/>
                    <a:lstStyle/>
                    <a:p>
                      <a:pPr>
                        <a:lnSpc>
                          <a:spcPts val="2100"/>
                        </a:lnSpc>
                        <a:buNone/>
                      </a:pPr>
                      <a:r>
                        <a:rPr lang="en-US" sz="2000" b="0">
                          <a:effectLst/>
                          <a:latin typeface="Times New Roman" panose="02020603050405020304" pitchFamily="18" charset="0"/>
                          <a:cs typeface="Times New Roman" panose="02020603050405020304" pitchFamily="18" charset="0"/>
                        </a:rPr>
                        <a:t>Theme</a:t>
                      </a:r>
                      <a:endParaRPr lang="en-US" sz="2000" b="0">
                        <a:effectLst/>
                        <a:latin typeface="Times New Roman" panose="02020603050405020304" pitchFamily="18" charset="0"/>
                        <a:cs typeface="Times New Roman" panose="02020603050405020304" pitchFamily="18" charset="0"/>
                      </a:endParaRPr>
                    </a:p>
                  </a:txBody>
                  <a:tcPr marL="54696" marR="54696" marT="36464" marB="36464" anchor="ctr">
                    <a:lnL w="4329" cap="flat" cmpd="sng" algn="ctr">
                      <a:solidFill>
                        <a:srgbClr val="606946"/>
                      </a:solidFill>
                      <a:prstDash val="solid"/>
                      <a:round/>
                      <a:headEnd type="none" w="med" len="med"/>
                      <a:tailEnd type="none" w="med" len="med"/>
                    </a:lnL>
                    <a:lnR w="4329" cap="flat" cmpd="sng" algn="ctr">
                      <a:solidFill>
                        <a:srgbClr val="007146"/>
                      </a:solidFill>
                      <a:prstDash val="solid"/>
                      <a:round/>
                      <a:headEnd type="none" w="med" len="med"/>
                      <a:tailEnd type="none" w="med" len="med"/>
                    </a:lnR>
                    <a:lnT w="4329" cap="flat" cmpd="sng" algn="ctr">
                      <a:solidFill>
                        <a:srgbClr val="A06A46"/>
                      </a:solidFill>
                      <a:prstDash val="solid"/>
                      <a:round/>
                      <a:headEnd type="none" w="med" len="med"/>
                      <a:tailEnd type="none" w="med" len="med"/>
                    </a:lnT>
                    <a:lnB w="4329" cap="flat" cmpd="sng" algn="ctr">
                      <a:solidFill>
                        <a:srgbClr val="207146"/>
                      </a:solidFill>
                      <a:prstDash val="solid"/>
                      <a:round/>
                      <a:headEnd type="none" w="med" len="med"/>
                      <a:tailEnd type="none" w="med" len="med"/>
                    </a:lnB>
                    <a:solidFill>
                      <a:srgbClr val="FFFFFF"/>
                    </a:solidFill>
                  </a:tcPr>
                </a:tc>
                <a:tc>
                  <a:txBody>
                    <a:bodyPr/>
                    <a:lstStyle/>
                    <a:p>
                      <a:pPr>
                        <a:lnSpc>
                          <a:spcPts val="2100"/>
                        </a:lnSpc>
                        <a:buNone/>
                      </a:pPr>
                      <a:r>
                        <a:rPr lang="en-US" sz="2000" b="0" dirty="0">
                          <a:effectLst/>
                          <a:latin typeface="Times New Roman" panose="02020603050405020304" pitchFamily="18" charset="0"/>
                          <a:cs typeface="Times New Roman" panose="02020603050405020304" pitchFamily="18" charset="0"/>
                        </a:rPr>
                        <a:t>Loyalty and guardianship of animals; the bond between humans and animals; courage and rescue in crisis.</a:t>
                      </a:r>
                      <a:endParaRPr lang="en-US" sz="2000" b="0" dirty="0">
                        <a:effectLst/>
                        <a:latin typeface="Times New Roman" panose="02020603050405020304" pitchFamily="18" charset="0"/>
                        <a:cs typeface="Times New Roman" panose="02020603050405020304" pitchFamily="18" charset="0"/>
                      </a:endParaRPr>
                    </a:p>
                  </a:txBody>
                  <a:tcPr marL="54696" marR="54696" marT="36464" marB="36464" anchor="ctr">
                    <a:lnL w="4329" cap="flat" cmpd="sng" algn="ctr">
                      <a:solidFill>
                        <a:srgbClr val="007146"/>
                      </a:solidFill>
                      <a:prstDash val="solid"/>
                      <a:round/>
                      <a:headEnd type="none" w="med" len="med"/>
                      <a:tailEnd type="none" w="med" len="med"/>
                    </a:lnL>
                    <a:lnR w="4329" cap="flat" cmpd="sng" algn="ctr">
                      <a:solidFill>
                        <a:srgbClr val="C06546"/>
                      </a:solidFill>
                      <a:prstDash val="solid"/>
                      <a:round/>
                      <a:headEnd type="none" w="med" len="med"/>
                      <a:tailEnd type="none" w="med" len="med"/>
                    </a:lnR>
                    <a:lnT w="4329" cap="flat" cmpd="sng" algn="ctr">
                      <a:solidFill>
                        <a:srgbClr val="E09666"/>
                      </a:solidFill>
                      <a:prstDash val="solid"/>
                      <a:round/>
                      <a:headEnd type="none" w="med" len="med"/>
                      <a:tailEnd type="none" w="med" len="med"/>
                    </a:lnT>
                    <a:lnB w="4329" cap="flat" cmpd="sng" algn="ctr">
                      <a:solidFill>
                        <a:srgbClr val="E06546"/>
                      </a:solidFill>
                      <a:prstDash val="solid"/>
                      <a:round/>
                      <a:headEnd type="none" w="med" len="med"/>
                      <a:tailEnd type="none" w="med" len="med"/>
                    </a:lnB>
                    <a:solidFill>
                      <a:srgbClr val="FFFFFF"/>
                    </a:solidFill>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4232" y="229969"/>
            <a:ext cx="10959568" cy="451069"/>
          </a:xfrm>
          <a:solidFill>
            <a:schemeClr val="accent2">
              <a:lumMod val="20000"/>
              <a:lumOff val="80000"/>
            </a:schemeClr>
          </a:solidFill>
        </p:spPr>
        <p:txBody>
          <a:bodyPr>
            <a:normAutofit fontScale="90000"/>
          </a:bodyPr>
          <a:lstStyle/>
          <a:p>
            <a:r>
              <a:rPr lang="zh-CN" altLang="en-US" dirty="0"/>
              <a:t>读原文 </a:t>
            </a:r>
            <a:endParaRPr lang="zh-CN" altLang="en-US" dirty="0"/>
          </a:p>
        </p:txBody>
      </p:sp>
      <p:sp>
        <p:nvSpPr>
          <p:cNvPr id="3" name="内容占位符 2"/>
          <p:cNvSpPr>
            <a:spLocks noGrp="1"/>
          </p:cNvSpPr>
          <p:nvPr>
            <p:ph idx="1"/>
          </p:nvPr>
        </p:nvSpPr>
        <p:spPr>
          <a:xfrm>
            <a:off x="432560" y="793940"/>
            <a:ext cx="11093260" cy="5793025"/>
          </a:xfrm>
          <a:solidFill>
            <a:schemeClr val="accent3">
              <a:lumMod val="20000"/>
              <a:lumOff val="80000"/>
            </a:schemeClr>
          </a:solidFill>
        </p:spPr>
        <p:txBody>
          <a:bodyPr>
            <a:normAutofit lnSpcReduction="10000"/>
          </a:bodyPr>
          <a:lstStyle/>
          <a:p>
            <a:r>
              <a:rPr lang="en-US" altLang="zh-CN" sz="1800" dirty="0">
                <a:highlight>
                  <a:srgbClr val="00FFFF"/>
                </a:highlight>
                <a:latin typeface="Times New Roman" panose="02020603050405020304" pitchFamily="18" charset="0"/>
                <a:cs typeface="Times New Roman" panose="02020603050405020304" pitchFamily="18" charset="0"/>
              </a:rPr>
              <a:t>Bear was not a bear</a:t>
            </a:r>
            <a:r>
              <a:rPr lang="en-US" altLang="zh-CN" sz="1800" dirty="0">
                <a:latin typeface="Times New Roman" panose="02020603050405020304" pitchFamily="18" charset="0"/>
                <a:cs typeface="Times New Roman" panose="02020603050405020304" pitchFamily="18" charset="0"/>
              </a:rPr>
              <a:t>. She was a big dog on the </a:t>
            </a:r>
            <a:r>
              <a:rPr lang="en-US" altLang="zh-CN" sz="1800" dirty="0" err="1">
                <a:latin typeface="Times New Roman" panose="02020603050405020304" pitchFamily="18" charset="0"/>
                <a:cs typeface="Times New Roman" panose="02020603050405020304" pitchFamily="18" charset="0"/>
              </a:rPr>
              <a:t>Perkinses</a:t>
            </a:r>
            <a:r>
              <a:rPr lang="en-US" altLang="zh-CN" sz="1800" dirty="0">
                <a:latin typeface="Times New Roman" panose="02020603050405020304" pitchFamily="18" charset="0"/>
                <a:cs typeface="Times New Roman" panose="02020603050405020304" pitchFamily="18" charset="0"/>
              </a:rPr>
              <a:t>' family farm, </a:t>
            </a:r>
            <a:r>
              <a:rPr lang="en-US" altLang="zh-CN" sz="1800" dirty="0">
                <a:highlight>
                  <a:srgbClr val="00FFFF"/>
                </a:highlight>
                <a:latin typeface="Times New Roman" panose="02020603050405020304" pitchFamily="18" charset="0"/>
                <a:cs typeface="Times New Roman" panose="02020603050405020304" pitchFamily="18" charset="0"/>
              </a:rPr>
              <a:t>a woolly creature with floppy ears and</a:t>
            </a:r>
            <a:endParaRPr lang="en-US" altLang="zh-CN" sz="1800" dirty="0">
              <a:highlight>
                <a:srgbClr val="00FFFF"/>
              </a:highlight>
              <a:latin typeface="Times New Roman" panose="02020603050405020304" pitchFamily="18" charset="0"/>
              <a:cs typeface="Times New Roman" panose="02020603050405020304" pitchFamily="18" charset="0"/>
            </a:endParaRPr>
          </a:p>
          <a:p>
            <a:r>
              <a:rPr lang="en-US" altLang="zh-CN" sz="1800" dirty="0">
                <a:highlight>
                  <a:srgbClr val="00FFFF"/>
                </a:highlight>
                <a:latin typeface="Times New Roman" panose="02020603050405020304" pitchFamily="18" charset="0"/>
                <a:cs typeface="Times New Roman" panose="02020603050405020304" pitchFamily="18" charset="0"/>
              </a:rPr>
              <a:t>paws like bedroom slippers.</a:t>
            </a:r>
            <a:r>
              <a:rPr lang="en-US" altLang="zh-CN" sz="1800" dirty="0">
                <a:latin typeface="Times New Roman" panose="02020603050405020304" pitchFamily="18" charset="0"/>
                <a:cs typeface="Times New Roman" panose="02020603050405020304" pitchFamily="18" charset="0"/>
              </a:rPr>
              <a:t> She </a:t>
            </a:r>
            <a:r>
              <a:rPr lang="en-US" altLang="zh-CN" sz="1800" dirty="0">
                <a:highlight>
                  <a:srgbClr val="00FFFF"/>
                </a:highlight>
                <a:latin typeface="Times New Roman" panose="02020603050405020304" pitchFamily="18" charset="0"/>
                <a:cs typeface="Times New Roman" panose="02020603050405020304" pitchFamily="18" charset="0"/>
              </a:rPr>
              <a:t>protected the ducks and chickens from being eaten by foxes and raccoons</a:t>
            </a:r>
            <a:r>
              <a:rPr lang="zh-CN" altLang="en-US" sz="1800" dirty="0">
                <a:highlight>
                  <a:srgbClr val="00FFFF"/>
                </a:highlight>
                <a:latin typeface="Times New Roman" panose="02020603050405020304" pitchFamily="18" charset="0"/>
                <a:cs typeface="Times New Roman" panose="02020603050405020304" pitchFamily="18" charset="0"/>
              </a:rPr>
              <a:t>（浣熊）</a:t>
            </a:r>
            <a:r>
              <a:rPr lang="en-US" altLang="zh-CN" sz="1800" dirty="0">
                <a:highlight>
                  <a:srgbClr val="00FFFF"/>
                </a:highlight>
                <a:latin typeface="Times New Roman" panose="02020603050405020304" pitchFamily="18" charset="0"/>
                <a:cs typeface="Times New Roman" panose="02020603050405020304" pitchFamily="18" charset="0"/>
              </a:rPr>
              <a:t>.</a:t>
            </a:r>
            <a:endParaRPr lang="en-US" altLang="zh-CN" sz="1800" dirty="0">
              <a:highlight>
                <a:srgbClr val="00FFFF"/>
              </a:highlight>
              <a:latin typeface="Times New Roman" panose="02020603050405020304" pitchFamily="18" charset="0"/>
              <a:cs typeface="Times New Roman" panose="02020603050405020304" pitchFamily="18" charset="0"/>
            </a:endParaRPr>
          </a:p>
          <a:p>
            <a:r>
              <a:rPr lang="en-US" altLang="zh-CN" sz="1800" dirty="0">
                <a:latin typeface="Times New Roman" panose="02020603050405020304" pitchFamily="18" charset="0"/>
                <a:cs typeface="Times New Roman" panose="02020603050405020304" pitchFamily="18" charset="0"/>
              </a:rPr>
              <a:t>She guarded the children as well, watching over them as closely as she did the chickens and ducks. In winter the dog </a:t>
            </a:r>
            <a:r>
              <a:rPr lang="en-US" altLang="zh-CN" sz="1800" dirty="0">
                <a:highlight>
                  <a:srgbClr val="00FFFF"/>
                </a:highlight>
                <a:latin typeface="Times New Roman" panose="02020603050405020304" pitchFamily="18" charset="0"/>
                <a:cs typeface="Times New Roman" panose="02020603050405020304" pitchFamily="18" charset="0"/>
              </a:rPr>
              <a:t>ran alongside </a:t>
            </a:r>
            <a:r>
              <a:rPr lang="en-US" altLang="zh-CN" sz="1800" dirty="0">
                <a:latin typeface="Times New Roman" panose="02020603050405020304" pitchFamily="18" charset="0"/>
                <a:cs typeface="Times New Roman" panose="02020603050405020304" pitchFamily="18" charset="0"/>
              </a:rPr>
              <a:t>the children as they sledded (</a:t>
            </a:r>
            <a:r>
              <a:rPr lang="zh-CN" altLang="en-US" sz="1800" dirty="0">
                <a:latin typeface="Times New Roman" panose="02020603050405020304" pitchFamily="18" charset="0"/>
                <a:cs typeface="Times New Roman" panose="02020603050405020304" pitchFamily="18" charset="0"/>
              </a:rPr>
              <a:t>滑雪橇</a:t>
            </a:r>
            <a:r>
              <a:rPr lang="en-US" altLang="zh-CN" sz="1800" dirty="0">
                <a:latin typeface="Times New Roman" panose="02020603050405020304" pitchFamily="18" charset="0"/>
                <a:cs typeface="Times New Roman" panose="02020603050405020304" pitchFamily="18" charset="0"/>
              </a:rPr>
              <a:t>) down snowy hills. In summer she </a:t>
            </a:r>
            <a:r>
              <a:rPr lang="en-US" altLang="zh-CN" sz="1800" dirty="0">
                <a:highlight>
                  <a:srgbClr val="00FFFF"/>
                </a:highlight>
                <a:latin typeface="Times New Roman" panose="02020603050405020304" pitchFamily="18" charset="0"/>
                <a:cs typeface="Times New Roman" panose="02020603050405020304" pitchFamily="18" charset="0"/>
              </a:rPr>
              <a:t>swam with </a:t>
            </a:r>
            <a:r>
              <a:rPr lang="en-US" altLang="zh-CN" sz="1800" dirty="0">
                <a:latin typeface="Times New Roman" panose="02020603050405020304" pitchFamily="18" charset="0"/>
                <a:cs typeface="Times New Roman" panose="02020603050405020304" pitchFamily="18" charset="0"/>
              </a:rPr>
              <a:t>them in a nearby river.</a:t>
            </a:r>
            <a:endParaRPr lang="en-US" altLang="zh-CN" sz="1800" dirty="0">
              <a:latin typeface="Times New Roman" panose="02020603050405020304" pitchFamily="18" charset="0"/>
              <a:cs typeface="Times New Roman" panose="02020603050405020304" pitchFamily="18" charset="0"/>
            </a:endParaRPr>
          </a:p>
          <a:p>
            <a:r>
              <a:rPr lang="en-US" altLang="zh-CN" sz="1800" dirty="0">
                <a:latin typeface="Times New Roman" panose="02020603050405020304" pitchFamily="18" charset="0"/>
                <a:cs typeface="Times New Roman" panose="02020603050405020304" pitchFamily="18" charset="0"/>
              </a:rPr>
              <a:t>Bear belonged to a breed (</a:t>
            </a:r>
            <a:r>
              <a:rPr lang="zh-CN" altLang="en-US" sz="1800" dirty="0">
                <a:latin typeface="Times New Roman" panose="02020603050405020304" pitchFamily="18" charset="0"/>
                <a:cs typeface="Times New Roman" panose="02020603050405020304" pitchFamily="18" charset="0"/>
              </a:rPr>
              <a:t>品种</a:t>
            </a:r>
            <a:r>
              <a:rPr lang="en-US" altLang="zh-CN" sz="1800" dirty="0">
                <a:latin typeface="Times New Roman" panose="02020603050405020304" pitchFamily="18" charset="0"/>
                <a:cs typeface="Times New Roman" panose="02020603050405020304" pitchFamily="18" charset="0"/>
              </a:rPr>
              <a:t>) that had long been used by Atlantic fishermen to </a:t>
            </a:r>
            <a:r>
              <a:rPr lang="en-US" altLang="zh-CN" sz="1800" dirty="0">
                <a:highlight>
                  <a:srgbClr val="00FFFF"/>
                </a:highlight>
                <a:latin typeface="Times New Roman" panose="02020603050405020304" pitchFamily="18" charset="0"/>
                <a:cs typeface="Times New Roman" panose="02020603050405020304" pitchFamily="18" charset="0"/>
              </a:rPr>
              <a:t>help with </a:t>
            </a:r>
            <a:r>
              <a:rPr lang="en-US" altLang="zh-CN" sz="1800" dirty="0">
                <a:latin typeface="Times New Roman" panose="02020603050405020304" pitchFamily="18" charset="0"/>
                <a:cs typeface="Times New Roman" panose="02020603050405020304" pitchFamily="18" charset="0"/>
              </a:rPr>
              <a:t>their work, and it </a:t>
            </a:r>
            <a:r>
              <a:rPr lang="en-US" altLang="zh-CN" sz="1800" dirty="0">
                <a:highlight>
                  <a:srgbClr val="00FFFF"/>
                </a:highlight>
                <a:latin typeface="Times New Roman" panose="02020603050405020304" pitchFamily="18" charset="0"/>
                <a:cs typeface="Times New Roman" panose="02020603050405020304" pitchFamily="18" charset="0"/>
              </a:rPr>
              <a:t>had a keen instinct for water rescue</a:t>
            </a:r>
            <a:r>
              <a:rPr lang="en-US" altLang="zh-CN" sz="1800" dirty="0">
                <a:latin typeface="Times New Roman" panose="02020603050405020304" pitchFamily="18" charset="0"/>
                <a:cs typeface="Times New Roman" panose="02020603050405020304" pitchFamily="18" charset="0"/>
              </a:rPr>
              <a:t>. When the children were in the river, the dog would </a:t>
            </a:r>
            <a:r>
              <a:rPr lang="en-US" altLang="zh-CN" sz="1800" dirty="0">
                <a:highlight>
                  <a:srgbClr val="00FFFF"/>
                </a:highlight>
                <a:latin typeface="Times New Roman" panose="02020603050405020304" pitchFamily="18" charset="0"/>
                <a:cs typeface="Times New Roman" panose="02020603050405020304" pitchFamily="18" charset="0"/>
              </a:rPr>
              <a:t>swim in circles around them, barking when she felt they went out too far</a:t>
            </a:r>
            <a:r>
              <a:rPr lang="en-US" altLang="zh-CN" sz="1800" dirty="0">
                <a:latin typeface="Times New Roman" panose="02020603050405020304" pitchFamily="18" charset="0"/>
                <a:cs typeface="Times New Roman" panose="02020603050405020304" pitchFamily="18" charset="0"/>
              </a:rPr>
              <a:t>. She was the </a:t>
            </a:r>
            <a:r>
              <a:rPr lang="en-US" altLang="zh-CN" sz="1800" dirty="0">
                <a:highlight>
                  <a:srgbClr val="00FFFF"/>
                </a:highlight>
                <a:latin typeface="Times New Roman" panose="02020603050405020304" pitchFamily="18" charset="0"/>
                <a:cs typeface="Times New Roman" panose="02020603050405020304" pitchFamily="18" charset="0"/>
              </a:rPr>
              <a:t>perfect farm dog companion, guardian, protector.</a:t>
            </a:r>
            <a:endParaRPr lang="en-US" altLang="zh-CN" sz="1800" dirty="0">
              <a:highlight>
                <a:srgbClr val="00FFFF"/>
              </a:highlight>
              <a:latin typeface="Times New Roman" panose="02020603050405020304" pitchFamily="18" charset="0"/>
              <a:cs typeface="Times New Roman" panose="02020603050405020304" pitchFamily="18" charset="0"/>
            </a:endParaRPr>
          </a:p>
          <a:p>
            <a:r>
              <a:rPr lang="en-US" altLang="zh-CN" sz="1800" dirty="0">
                <a:latin typeface="Times New Roman" panose="02020603050405020304" pitchFamily="18" charset="0"/>
                <a:cs typeface="Times New Roman" panose="02020603050405020304" pitchFamily="18" charset="0"/>
              </a:rPr>
              <a:t>The dog's favorite among the three children was </a:t>
            </a:r>
            <a:r>
              <a:rPr lang="en-US" altLang="zh-CN" sz="1800" dirty="0">
                <a:highlight>
                  <a:srgbClr val="FFFF00"/>
                </a:highlight>
                <a:latin typeface="Times New Roman" panose="02020603050405020304" pitchFamily="18" charset="0"/>
                <a:cs typeface="Times New Roman" panose="02020603050405020304" pitchFamily="18" charset="0"/>
              </a:rPr>
              <a:t>three-year-old little Mike</a:t>
            </a:r>
            <a:r>
              <a:rPr lang="en-US" altLang="zh-CN" sz="1800" dirty="0">
                <a:latin typeface="Times New Roman" panose="02020603050405020304" pitchFamily="18" charset="0"/>
                <a:cs typeface="Times New Roman" panose="02020603050405020304" pitchFamily="18" charset="0"/>
              </a:rPr>
              <a:t>. They often </a:t>
            </a:r>
            <a:r>
              <a:rPr lang="en-US" altLang="zh-CN" sz="1800" dirty="0">
                <a:highlight>
                  <a:srgbClr val="FFFF00"/>
                </a:highlight>
                <a:latin typeface="Times New Roman" panose="02020603050405020304" pitchFamily="18" charset="0"/>
                <a:cs typeface="Times New Roman" panose="02020603050405020304" pitchFamily="18" charset="0"/>
              </a:rPr>
              <a:t>curled up together</a:t>
            </a:r>
            <a:r>
              <a:rPr lang="en-US" altLang="zh-CN" sz="1800" dirty="0">
                <a:latin typeface="Times New Roman" panose="02020603050405020304" pitchFamily="18" charset="0"/>
                <a:cs typeface="Times New Roman" panose="02020603050405020304" pitchFamily="18" charset="0"/>
              </a:rPr>
              <a:t>. Sometimes Bear would doze while Mike pretended to read to her. Often both were sound asleep, </a:t>
            </a:r>
            <a:r>
              <a:rPr lang="en-US" altLang="zh-CN" sz="1800" dirty="0">
                <a:highlight>
                  <a:srgbClr val="FFFF00"/>
                </a:highlight>
                <a:latin typeface="Times New Roman" panose="02020603050405020304" pitchFamily="18" charset="0"/>
                <a:cs typeface="Times New Roman" panose="02020603050405020304" pitchFamily="18" charset="0"/>
              </a:rPr>
              <a:t>a tangle of dark fur, blond hair, small hands and huge paws. </a:t>
            </a:r>
            <a:r>
              <a:rPr lang="en-US" altLang="zh-CN" sz="1800" dirty="0">
                <a:latin typeface="Times New Roman" panose="02020603050405020304" pitchFamily="18" charset="0"/>
                <a:cs typeface="Times New Roman" panose="02020603050405020304" pitchFamily="18" charset="0"/>
              </a:rPr>
              <a:t>At bedtime, </a:t>
            </a:r>
            <a:r>
              <a:rPr lang="en-US" altLang="zh-CN" sz="1800" dirty="0">
                <a:highlight>
                  <a:srgbClr val="FFFF00"/>
                </a:highlight>
                <a:latin typeface="Times New Roman" panose="02020603050405020304" pitchFamily="18" charset="0"/>
                <a:cs typeface="Times New Roman" panose="02020603050405020304" pitchFamily="18" charset="0"/>
              </a:rPr>
              <a:t>Mike saved his last hug for Bear, his "best friend</a:t>
            </a:r>
            <a:r>
              <a:rPr lang="en-US" altLang="zh-CN" sz="1800" dirty="0">
                <a:latin typeface="Times New Roman" panose="02020603050405020304" pitchFamily="18" charset="0"/>
                <a:cs typeface="Times New Roman" panose="02020603050405020304" pitchFamily="18" charset="0"/>
              </a:rPr>
              <a:t>".</a:t>
            </a:r>
            <a:endParaRPr lang="en-US" altLang="zh-CN" sz="1800" dirty="0">
              <a:latin typeface="Times New Roman" panose="02020603050405020304" pitchFamily="18" charset="0"/>
              <a:cs typeface="Times New Roman" panose="02020603050405020304" pitchFamily="18" charset="0"/>
            </a:endParaRPr>
          </a:p>
          <a:p>
            <a:r>
              <a:rPr lang="en-US" altLang="zh-CN" sz="1800" dirty="0">
                <a:latin typeface="Times New Roman" panose="02020603050405020304" pitchFamily="18" charset="0"/>
                <a:cs typeface="Times New Roman" panose="02020603050405020304" pitchFamily="18" charset="0"/>
              </a:rPr>
              <a:t>On a cold winter day, when their parents went out to send a parcel, eight-year-old Martha, seven-year-old Sara and Mike, went to slide on the frozen pond of their farm. Shouting happily, they slid back and forth, their boots gliding easily across the ice. They laughed as they watched Bear's attempts to stop suddenly, which would instead send her skidding beyond them. Then, tired, the three sat down on the ice, </a:t>
            </a:r>
            <a:r>
              <a:rPr lang="en-US" altLang="zh-CN" sz="1800" dirty="0">
                <a:highlight>
                  <a:srgbClr val="00FF00"/>
                </a:highlight>
                <a:latin typeface="Times New Roman" panose="02020603050405020304" pitchFamily="18" charset="0"/>
                <a:cs typeface="Times New Roman" panose="02020603050405020304" pitchFamily="18" charset="0"/>
              </a:rPr>
              <a:t>with Bear beside them</a:t>
            </a:r>
            <a:r>
              <a:rPr lang="en-US" altLang="zh-CN" sz="1800" dirty="0">
                <a:latin typeface="Times New Roman" panose="02020603050405020304" pitchFamily="18" charset="0"/>
                <a:cs typeface="Times New Roman" panose="02020603050405020304" pitchFamily="18" charset="0"/>
              </a:rPr>
              <a:t>. Suddenly the ice gave way under their combined weight. </a:t>
            </a:r>
            <a:endParaRPr lang="en-US" altLang="zh-CN" sz="1800" dirty="0">
              <a:latin typeface="Times New Roman" panose="02020603050405020304" pitchFamily="18" charset="0"/>
              <a:cs typeface="Times New Roman" panose="02020603050405020304" pitchFamily="18" charset="0"/>
            </a:endParaRPr>
          </a:p>
          <a:p>
            <a:r>
              <a:rPr lang="en-US" altLang="zh-CN" sz="1800" dirty="0">
                <a:latin typeface="Times New Roman" panose="02020603050405020304" pitchFamily="18" charset="0"/>
                <a:cs typeface="Times New Roman" panose="02020603050405020304" pitchFamily="18" charset="0"/>
              </a:rPr>
              <a:t>As Bear jumped for shore, the three children fell into </a:t>
            </a:r>
            <a:r>
              <a:rPr lang="en-US" altLang="zh-CN" sz="1800" b="1" dirty="0">
                <a:solidFill>
                  <a:srgbClr val="7030A0"/>
                </a:solidFill>
                <a:latin typeface="Times New Roman" panose="02020603050405020304" pitchFamily="18" charset="0"/>
                <a:cs typeface="Times New Roman" panose="02020603050405020304" pitchFamily="18" charset="0"/>
              </a:rPr>
              <a:t>the freezing cold water</a:t>
            </a:r>
            <a:r>
              <a:rPr lang="en-US" altLang="zh-CN" sz="1800" dirty="0">
                <a:latin typeface="Times New Roman" panose="02020603050405020304" pitchFamily="18" charset="0"/>
                <a:cs typeface="Times New Roman" panose="02020603050405020304" pitchFamily="18" charset="0"/>
              </a:rPr>
              <a:t>. Screaming, Martha and Sarah </a:t>
            </a:r>
            <a:r>
              <a:rPr lang="en-US" altLang="zh-CN" sz="1800" b="1" dirty="0">
                <a:solidFill>
                  <a:srgbClr val="7030A0"/>
                </a:solidFill>
                <a:latin typeface="Times New Roman" panose="02020603050405020304" pitchFamily="18" charset="0"/>
                <a:cs typeface="Times New Roman" panose="02020603050405020304" pitchFamily="18" charset="0"/>
              </a:rPr>
              <a:t>struggled to find footing on rocks </a:t>
            </a:r>
            <a:r>
              <a:rPr lang="en-US" altLang="zh-CN" sz="1800" dirty="0">
                <a:latin typeface="Times New Roman" panose="02020603050405020304" pitchFamily="18" charset="0"/>
                <a:cs typeface="Times New Roman" panose="02020603050405020304" pitchFamily="18" charset="0"/>
              </a:rPr>
              <a:t>underwater. Branches from a tree nearby </a:t>
            </a:r>
            <a:r>
              <a:rPr lang="en-US" altLang="zh-CN" sz="1800" b="1" dirty="0">
                <a:solidFill>
                  <a:srgbClr val="7030A0"/>
                </a:solidFill>
                <a:latin typeface="Times New Roman" panose="02020603050405020304" pitchFamily="18" charset="0"/>
                <a:cs typeface="Times New Roman" panose="02020603050405020304" pitchFamily="18" charset="0"/>
              </a:rPr>
              <a:t>provided handholds</a:t>
            </a:r>
            <a:r>
              <a:rPr lang="en-US" altLang="zh-CN" sz="1800" dirty="0">
                <a:latin typeface="Times New Roman" panose="02020603050405020304" pitchFamily="18" charset="0"/>
                <a:cs typeface="Times New Roman" panose="02020603050405020304" pitchFamily="18" charset="0"/>
              </a:rPr>
              <a:t>, and using every bit of their strength, the two girls </a:t>
            </a:r>
            <a:r>
              <a:rPr lang="en-US" altLang="zh-CN" sz="1800" b="1" dirty="0">
                <a:solidFill>
                  <a:srgbClr val="7030A0"/>
                </a:solidFill>
                <a:latin typeface="Times New Roman" panose="02020603050405020304" pitchFamily="18" charset="0"/>
                <a:cs typeface="Times New Roman" panose="02020603050405020304" pitchFamily="18" charset="0"/>
              </a:rPr>
              <a:t>pulled themselves to shore.</a:t>
            </a:r>
            <a:endParaRPr lang="en-US" altLang="zh-CN" sz="1800" b="1" dirty="0">
              <a:solidFill>
                <a:srgbClr val="7030A0"/>
              </a:solidFill>
              <a:latin typeface="Times New Roman" panose="02020603050405020304" pitchFamily="18" charset="0"/>
              <a:cs typeface="Times New Roman" panose="02020603050405020304" pitchFamily="18" charset="0"/>
            </a:endParaRPr>
          </a:p>
          <a:p>
            <a:r>
              <a:rPr lang="en-US" altLang="zh-CN" sz="1800" dirty="0">
                <a:latin typeface="Times New Roman" panose="02020603050405020304" pitchFamily="18" charset="0"/>
                <a:cs typeface="Times New Roman" panose="02020603050405020304" pitchFamily="18" charset="0"/>
              </a:rPr>
              <a:t>Paragraph 1: Looking back, they saw little Mike holding on to a broken chunk(</a:t>
            </a:r>
            <a:r>
              <a:rPr lang="zh-CN" altLang="en-US" sz="1800" dirty="0">
                <a:latin typeface="Times New Roman" panose="02020603050405020304" pitchFamily="18" charset="0"/>
                <a:cs typeface="Times New Roman" panose="02020603050405020304" pitchFamily="18" charset="0"/>
              </a:rPr>
              <a:t>大块</a:t>
            </a:r>
            <a:r>
              <a:rPr lang="en-US" altLang="zh-CN" sz="1800" dirty="0">
                <a:latin typeface="Times New Roman" panose="02020603050405020304" pitchFamily="18" charset="0"/>
                <a:cs typeface="Times New Roman" panose="02020603050405020304" pitchFamily="18" charset="0"/>
              </a:rPr>
              <a:t>) of ice, unable to crawl onto it.</a:t>
            </a:r>
            <a:endParaRPr lang="en-US" altLang="zh-CN" sz="1800" dirty="0">
              <a:latin typeface="Times New Roman" panose="02020603050405020304" pitchFamily="18" charset="0"/>
              <a:cs typeface="Times New Roman" panose="02020603050405020304" pitchFamily="18" charset="0"/>
            </a:endParaRPr>
          </a:p>
          <a:p>
            <a:r>
              <a:rPr lang="en-US" altLang="zh-CN" sz="1800" dirty="0">
                <a:latin typeface="Times New Roman" panose="02020603050405020304" pitchFamily="18" charset="0"/>
                <a:cs typeface="Times New Roman" panose="02020603050405020304" pitchFamily="18" charset="0"/>
              </a:rPr>
              <a:t>Paragraph 2: Seeing that, Bear </a:t>
            </a:r>
            <a:r>
              <a:rPr lang="en-US" altLang="zh-CN" sz="1800" dirty="0">
                <a:highlight>
                  <a:srgbClr val="00FFFF"/>
                </a:highlight>
                <a:latin typeface="Times New Roman" panose="02020603050405020304" pitchFamily="18" charset="0"/>
                <a:cs typeface="Times New Roman" panose="02020603050405020304" pitchFamily="18" charset="0"/>
              </a:rPr>
              <a:t>let out a series of woofs </a:t>
            </a:r>
            <a:r>
              <a:rPr lang="en-US" altLang="zh-CN" sz="1800" dirty="0">
                <a:latin typeface="Times New Roman" panose="02020603050405020304" pitchFamily="18" charset="0"/>
                <a:cs typeface="Times New Roman" panose="02020603050405020304" pitchFamily="18" charset="0"/>
              </a:rPr>
              <a:t>and </a:t>
            </a:r>
            <a:r>
              <a:rPr lang="en-US" altLang="zh-CN" sz="1800" dirty="0">
                <a:highlight>
                  <a:srgbClr val="00FFFF"/>
                </a:highlight>
                <a:latin typeface="Times New Roman" panose="02020603050405020304" pitchFamily="18" charset="0"/>
                <a:cs typeface="Times New Roman" panose="02020603050405020304" pitchFamily="18" charset="0"/>
              </a:rPr>
              <a:t>jumped into </a:t>
            </a:r>
            <a:r>
              <a:rPr lang="en-US" altLang="zh-CN" sz="1800" dirty="0">
                <a:latin typeface="Times New Roman" panose="02020603050405020304" pitchFamily="18" charset="0"/>
                <a:cs typeface="Times New Roman" panose="02020603050405020304" pitchFamily="18" charset="0"/>
              </a:rPr>
              <a:t>the water, </a:t>
            </a:r>
            <a:r>
              <a:rPr lang="en-US" altLang="zh-CN" sz="1800" dirty="0">
                <a:highlight>
                  <a:srgbClr val="00FFFF"/>
                </a:highlight>
                <a:latin typeface="Times New Roman" panose="02020603050405020304" pitchFamily="18" charset="0"/>
                <a:cs typeface="Times New Roman" panose="02020603050405020304" pitchFamily="18" charset="0"/>
              </a:rPr>
              <a:t>heading</a:t>
            </a:r>
            <a:r>
              <a:rPr lang="en-US" altLang="zh-CN" sz="1800" dirty="0">
                <a:latin typeface="Times New Roman" panose="02020603050405020304" pitchFamily="18" charset="0"/>
                <a:cs typeface="Times New Roman" panose="02020603050405020304" pitchFamily="18" charset="0"/>
              </a:rPr>
              <a:t> straight for Mike.</a:t>
            </a:r>
            <a:endParaRPr lang="en-US" altLang="zh-CN" sz="1800" dirty="0">
              <a:latin typeface="Times New Roman" panose="02020603050405020304" pitchFamily="18" charset="0"/>
              <a:cs typeface="Times New Roman" panose="02020603050405020304" pitchFamily="18" charset="0"/>
            </a:endParaRPr>
          </a:p>
        </p:txBody>
      </p:sp>
      <p:sp>
        <p:nvSpPr>
          <p:cNvPr id="4" name="Rectangle 55"/>
          <p:cNvSpPr/>
          <p:nvPr/>
        </p:nvSpPr>
        <p:spPr>
          <a:xfrm>
            <a:off x="8813584" y="1684329"/>
            <a:ext cx="2130014" cy="1938992"/>
          </a:xfrm>
          <a:prstGeom prst="rect">
            <a:avLst/>
          </a:prstGeom>
          <a:solidFill>
            <a:srgbClr val="7AB005"/>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找出前文伏笔</a:t>
            </a:r>
            <a:endParaRPr kumimoji="0" lang="en-US" altLang="zh-CN" sz="20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1</a:t>
            </a:r>
            <a:r>
              <a:rPr kumimoji="0" lang="zh-CN" altLang="en-US" sz="20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动词短语</a:t>
            </a:r>
            <a:endParaRPr kumimoji="0" lang="en-US" altLang="zh-CN" sz="20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2</a:t>
            </a:r>
            <a:r>
              <a:rPr kumimoji="0" lang="zh-CN" altLang="en-US" sz="20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名词短语</a:t>
            </a:r>
            <a:endParaRPr kumimoji="0" lang="en-US" altLang="zh-CN" sz="20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3</a:t>
            </a:r>
            <a:r>
              <a:rPr kumimoji="0" lang="zh-CN" altLang="en-US" sz="20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情节搭建的主要行为动作句式</a:t>
            </a:r>
            <a:endParaRPr kumimoji="0" lang="en-US" altLang="zh-CN" sz="20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7296" y="1295224"/>
            <a:ext cx="10965043" cy="527373"/>
          </a:xfrm>
          <a:solidFill>
            <a:schemeClr val="accent2">
              <a:lumMod val="20000"/>
              <a:lumOff val="80000"/>
            </a:schemeClr>
          </a:solidFill>
        </p:spPr>
        <p:txBody>
          <a:bodyPr>
            <a:normAutofit fontScale="90000"/>
          </a:bodyPr>
          <a:lstStyle/>
          <a:p>
            <a:pPr marL="228600" marR="0" lvl="0" indent="-228600" defTabSz="914400" rtl="0" eaLnBrk="1" fontAlgn="auto" latinLnBrk="0" hangingPunct="1">
              <a:lnSpc>
                <a:spcPct val="90000"/>
              </a:lnSpc>
              <a:spcBef>
                <a:spcPts val="1000"/>
              </a:spcBef>
              <a:spcAft>
                <a:spcPts val="0"/>
              </a:spcAf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Paragraph 1: Looking back, they saw little Mike holding on to a broken chunk(</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大块</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 of ice, unable to crawl onto it.</a:t>
            </a: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3" name="内容占位符 2"/>
          <p:cNvSpPr>
            <a:spLocks noGrp="1"/>
          </p:cNvSpPr>
          <p:nvPr>
            <p:ph idx="1"/>
          </p:nvPr>
        </p:nvSpPr>
        <p:spPr>
          <a:xfrm>
            <a:off x="306087" y="2010300"/>
            <a:ext cx="11185973" cy="2720488"/>
          </a:xfrm>
          <a:solidFill>
            <a:schemeClr val="accent1">
              <a:lumMod val="20000"/>
              <a:lumOff val="80000"/>
            </a:schemeClr>
          </a:solidFill>
        </p:spPr>
        <p:txBody>
          <a:bodyPr>
            <a:normAutofit/>
          </a:bodyPr>
          <a:lstStyle/>
          <a:p>
            <a:r>
              <a:rPr lang="en-US" altLang="zh-CN" dirty="0">
                <a:latin typeface="Times New Roman" panose="02020603050405020304" pitchFamily="18" charset="0"/>
                <a:cs typeface="Times New Roman" panose="02020603050405020304" pitchFamily="18" charset="0"/>
              </a:rPr>
              <a:t>- What emotions did Martha and Sarah feel when they saw Mike clinging to the broken ice, unable to climb up?</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 What desperate attempts did they make to reach him from the shore?</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 How did Mike struggle to pull himself onto the ice?</a:t>
            </a:r>
            <a:endParaRPr lang="en-US" altLang="zh-CN" dirty="0">
              <a:latin typeface="Times New Roman" panose="02020603050405020304" pitchFamily="18" charset="0"/>
              <a:cs typeface="Times New Roman" panose="02020603050405020304" pitchFamily="18" charset="0"/>
            </a:endParaRPr>
          </a:p>
        </p:txBody>
      </p:sp>
      <p:sp>
        <p:nvSpPr>
          <p:cNvPr id="7" name="标题 1"/>
          <p:cNvSpPr txBox="1"/>
          <p:nvPr/>
        </p:nvSpPr>
        <p:spPr>
          <a:xfrm>
            <a:off x="473237" y="536139"/>
            <a:ext cx="10959568" cy="451069"/>
          </a:xfrm>
          <a:prstGeom prst="rect">
            <a:avLst/>
          </a:prstGeom>
          <a:solidFill>
            <a:srgbClr val="F6C3FF"/>
          </a:solidFill>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4400" b="0" i="0" u="none" strike="noStrike" kern="1200" cap="none" spc="0" normalizeH="0" baseline="0" noProof="0" dirty="0">
                <a:ln>
                  <a:noFill/>
                </a:ln>
                <a:solidFill>
                  <a:prstClr val="black"/>
                </a:solidFill>
                <a:effectLst/>
                <a:uLnTx/>
                <a:uFillTx/>
                <a:latin typeface="等线 Light" panose="02010600030101010101" charset="-122"/>
                <a:ea typeface="等线 Light" panose="02010600030101010101" charset="-122"/>
                <a:cs typeface="+mj-cs"/>
              </a:rPr>
              <a:t>情节搭建</a:t>
            </a:r>
            <a:endParaRPr kumimoji="0" lang="zh-CN" altLang="en-US" sz="4400" b="0" i="0" u="none" strike="noStrike" kern="1200" cap="none" spc="0" normalizeH="0" baseline="0" noProof="0" dirty="0">
              <a:ln>
                <a:noFill/>
              </a:ln>
              <a:solidFill>
                <a:prstClr val="black"/>
              </a:solidFill>
              <a:effectLst/>
              <a:uLnTx/>
              <a:uFillTx/>
              <a:latin typeface="等线 Light" panose="02010600030101010101" charset="-122"/>
              <a:ea typeface="等线 Light" panose="02010600030101010101" charset="-122"/>
              <a:cs typeface="+mj-cs"/>
            </a:endParaRPr>
          </a:p>
        </p:txBody>
      </p:sp>
      <p:sp>
        <p:nvSpPr>
          <p:cNvPr id="8" name="标题 1"/>
          <p:cNvSpPr txBox="1"/>
          <p:nvPr/>
        </p:nvSpPr>
        <p:spPr>
          <a:xfrm>
            <a:off x="357296" y="5141448"/>
            <a:ext cx="10905343" cy="1434326"/>
          </a:xfrm>
          <a:prstGeom prst="rect">
            <a:avLst/>
          </a:prstGeom>
          <a:solidFill>
            <a:schemeClr val="accent2">
              <a:lumMod val="20000"/>
              <a:lumOff val="8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Light" panose="02010600030101010101" charset="-122"/>
                <a:cs typeface="Times New Roman" panose="02020603050405020304" pitchFamily="18" charset="0"/>
              </a:rPr>
              <a:t>Paragraph 2: Seeing </a:t>
            </a:r>
            <a:r>
              <a:rPr kumimoji="0" lang="en-US" altLang="zh-CN" sz="2400" b="0" i="0" u="none"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等线 Light" panose="02010600030101010101" charset="-122"/>
                <a:cs typeface="Times New Roman" panose="02020603050405020304" pitchFamily="18" charset="0"/>
              </a:rPr>
              <a:t>that</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Light" panose="02010600030101010101" charset="-122"/>
                <a:cs typeface="Times New Roman" panose="02020603050405020304" pitchFamily="18" charset="0"/>
              </a:rPr>
              <a:t>, Bear let out a series of woofs and jumped into the water, heading straight for Mike. </a:t>
            </a: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Light" panose="02010600030101010101" charset="-122"/>
              <a:cs typeface="Times New Roman" panose="02020603050405020304" pitchFamily="18" charset="0"/>
            </a:endParaRPr>
          </a:p>
        </p:txBody>
      </p:sp>
      <p:cxnSp>
        <p:nvCxnSpPr>
          <p:cNvPr id="10" name="直接箭头连接符 9"/>
          <p:cNvCxnSpPr/>
          <p:nvPr/>
        </p:nvCxnSpPr>
        <p:spPr>
          <a:xfrm flipH="1" flipV="1">
            <a:off x="3038875" y="3736766"/>
            <a:ext cx="317576" cy="177968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a:off x="7085232" y="1477122"/>
            <a:ext cx="2114901" cy="785658"/>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4369408" y="3370544"/>
            <a:ext cx="5413394" cy="584775"/>
          </a:xfrm>
          <a:prstGeom prst="rect">
            <a:avLst/>
          </a:prstGeom>
          <a:solidFill>
            <a:schemeClr val="accent2">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200" b="1" dirty="0">
                <a:solidFill>
                  <a:srgbClr val="7030A0"/>
                </a:solidFill>
                <a:latin typeface="等线" panose="02010600030101010101" charset="-122"/>
                <a:ea typeface="等线" panose="02010600030101010101" charset="-122"/>
              </a:rPr>
              <a:t>   </a:t>
            </a:r>
            <a:r>
              <a:rPr kumimoji="0" lang="zh-CN" altLang="en-US" sz="3200" b="1" i="0" u="none" strike="noStrike" kern="1200" cap="none" spc="0" normalizeH="0" baseline="0" noProof="0" dirty="0">
                <a:ln>
                  <a:noFill/>
                </a:ln>
                <a:solidFill>
                  <a:srgbClr val="7030A0"/>
                </a:solidFill>
                <a:effectLst/>
                <a:uLnTx/>
                <a:uFillTx/>
                <a:latin typeface="等线" panose="02010600030101010101" charset="-122"/>
                <a:ea typeface="等线" panose="02010600030101010101" charset="-122"/>
                <a:cs typeface="+mn-cs"/>
              </a:rPr>
              <a:t>瓶颈：危机场景描写？</a:t>
            </a:r>
            <a:endParaRPr kumimoji="0" lang="zh-CN" altLang="en-US" sz="3200" b="1" i="0" u="none" strike="noStrike" kern="1200" cap="none" spc="0" normalizeH="0" baseline="0" noProof="0" dirty="0">
              <a:ln>
                <a:noFill/>
              </a:ln>
              <a:solidFill>
                <a:srgbClr val="7030A0"/>
              </a:solidFill>
              <a:effectLst/>
              <a:uLnTx/>
              <a:uFillTx/>
              <a:latin typeface="等线" panose="02010600030101010101" charset="-122"/>
              <a:ea typeface="等线" panose="02010600030101010101"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0888" y="87608"/>
            <a:ext cx="10814012" cy="933948"/>
          </a:xfrm>
          <a:solidFill>
            <a:schemeClr val="accent2">
              <a:lumMod val="20000"/>
              <a:lumOff val="80000"/>
            </a:schemeClr>
          </a:solidFill>
        </p:spPr>
        <p:txBody>
          <a:bodyPr>
            <a:normAutofit fontScale="90000"/>
          </a:bodyPr>
          <a:lstStyle/>
          <a:p>
            <a:pPr marL="0" marR="0" lvl="0" indent="0" algn="l" defTabSz="914400" rtl="0" eaLnBrk="1" fontAlgn="auto" latinLnBrk="0" hangingPunct="1">
              <a:lnSpc>
                <a:spcPct val="90000"/>
              </a:lnSpc>
              <a:spcBef>
                <a:spcPct val="0"/>
              </a:spcBef>
              <a:spcAft>
                <a:spcPts val="0"/>
              </a:spcAft>
              <a:buClrTx/>
              <a:buSzTx/>
              <a:buFontTx/>
              <a:buNone/>
              <a:defRPr/>
            </a:pPr>
            <a:br>
              <a:rPr kumimoji="0" lang="en-US" altLang="zh-CN" sz="2600" b="0" i="0" u="none" strike="noStrike" kern="1200" cap="none" spc="0" normalizeH="0" baseline="0" noProof="0" dirty="0">
                <a:ln>
                  <a:noFill/>
                </a:ln>
                <a:solidFill>
                  <a:prstClr val="black"/>
                </a:solidFill>
                <a:effectLst/>
                <a:uLnTx/>
                <a:uFillTx/>
                <a:latin typeface="Times New Roman" panose="02020603050405020304" pitchFamily="18" charset="0"/>
                <a:ea typeface="等线 Light" panose="02010600030101010101" charset="-122"/>
                <a:cs typeface="Times New Roman" panose="02020603050405020304" pitchFamily="18" charset="0"/>
              </a:rPr>
            </a:br>
            <a:r>
              <a:rPr kumimoji="0" lang="en-US" altLang="zh-CN" sz="2600" b="0" i="0" u="none" strike="noStrike" kern="1200" cap="none" spc="0" normalizeH="0" baseline="0" noProof="0" dirty="0">
                <a:ln>
                  <a:noFill/>
                </a:ln>
                <a:solidFill>
                  <a:prstClr val="black"/>
                </a:solidFill>
                <a:effectLst/>
                <a:uLnTx/>
                <a:uFillTx/>
                <a:latin typeface="Times New Roman" panose="02020603050405020304" pitchFamily="18" charset="0"/>
                <a:ea typeface="等线 Light" panose="02010600030101010101" charset="-122"/>
                <a:cs typeface="Times New Roman" panose="02020603050405020304" pitchFamily="18" charset="0"/>
              </a:rPr>
              <a:t>Paragraph 2: Seeing </a:t>
            </a:r>
            <a:r>
              <a:rPr kumimoji="0" lang="en-US" altLang="zh-CN" sz="2600" b="0" i="0" u="none"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等线 Light" panose="02010600030101010101" charset="-122"/>
                <a:cs typeface="Times New Roman" panose="02020603050405020304" pitchFamily="18" charset="0"/>
              </a:rPr>
              <a:t>that</a:t>
            </a:r>
            <a:r>
              <a:rPr kumimoji="0" lang="en-US" altLang="zh-CN" sz="2600" b="0" i="0" u="none" strike="noStrike" kern="1200" cap="none" spc="0" normalizeH="0" baseline="0" noProof="0" dirty="0">
                <a:ln>
                  <a:noFill/>
                </a:ln>
                <a:solidFill>
                  <a:prstClr val="black"/>
                </a:solidFill>
                <a:effectLst/>
                <a:uLnTx/>
                <a:uFillTx/>
                <a:latin typeface="Times New Roman" panose="02020603050405020304" pitchFamily="18" charset="0"/>
                <a:ea typeface="等线 Light" panose="02010600030101010101" charset="-122"/>
                <a:cs typeface="Times New Roman" panose="02020603050405020304" pitchFamily="18" charset="0"/>
              </a:rPr>
              <a:t>, Bear let out a series of woofs and jumped into the water, heading straight for Mike. </a:t>
            </a:r>
            <a:br>
              <a:rPr lang="en-US" altLang="zh-CN" sz="2400" dirty="0">
                <a:highlight>
                  <a:srgbClr val="FFFF00"/>
                </a:highlight>
              </a:rPr>
            </a:br>
            <a:endParaRPr lang="zh-CN" altLang="en-US" sz="2400" dirty="0">
              <a:highlight>
                <a:srgbClr val="FFFF00"/>
              </a:highlight>
            </a:endParaRPr>
          </a:p>
        </p:txBody>
      </p:sp>
      <p:sp>
        <p:nvSpPr>
          <p:cNvPr id="3" name="内容占位符 2"/>
          <p:cNvSpPr>
            <a:spLocks noGrp="1"/>
          </p:cNvSpPr>
          <p:nvPr>
            <p:ph idx="1"/>
          </p:nvPr>
        </p:nvSpPr>
        <p:spPr>
          <a:xfrm>
            <a:off x="470888" y="1211721"/>
            <a:ext cx="10882912" cy="3048178"/>
          </a:xfrm>
          <a:solidFill>
            <a:schemeClr val="accent1">
              <a:lumMod val="20000"/>
              <a:lumOff val="80000"/>
            </a:schemeClr>
          </a:solidFill>
        </p:spPr>
        <p:txBody>
          <a:bodyPr>
            <a:normAutofit/>
          </a:bodyPr>
          <a:lstStyle/>
          <a:p>
            <a:r>
              <a:rPr lang="en-US" altLang="zh-CN" dirty="0">
                <a:latin typeface="Times New Roman" panose="02020603050405020304" pitchFamily="18" charset="0"/>
                <a:cs typeface="Times New Roman" panose="02020603050405020304" pitchFamily="18" charset="0"/>
              </a:rPr>
              <a:t>How did Bear get close to Mike?</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How did Bear  save Mike?</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After Mike was rescued, what reactions did his siblings, the dog Bear, and Mike have?</a:t>
            </a:r>
            <a:br>
              <a:rPr lang="en-US" altLang="zh-CN" dirty="0">
                <a:latin typeface="Times New Roman" panose="02020603050405020304" pitchFamily="18" charset="0"/>
                <a:cs typeface="Times New Roman" panose="02020603050405020304" pitchFamily="18" charset="0"/>
              </a:rPr>
            </a:b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p:txBody>
      </p:sp>
      <p:pic>
        <p:nvPicPr>
          <p:cNvPr id="4" name="图片 3"/>
          <p:cNvPicPr>
            <a:picLocks noChangeAspect="1"/>
          </p:cNvPicPr>
          <p:nvPr/>
        </p:nvPicPr>
        <p:blipFill>
          <a:blip r:embed="rId1"/>
          <a:stretch>
            <a:fillRect/>
          </a:stretch>
        </p:blipFill>
        <p:spPr>
          <a:xfrm>
            <a:off x="838200" y="4103006"/>
            <a:ext cx="2789869" cy="2569734"/>
          </a:xfrm>
          <a:prstGeom prst="rect">
            <a:avLst/>
          </a:prstGeom>
        </p:spPr>
      </p:pic>
      <p:sp>
        <p:nvSpPr>
          <p:cNvPr id="5" name="文本框 4"/>
          <p:cNvSpPr txBox="1"/>
          <p:nvPr/>
        </p:nvSpPr>
        <p:spPr>
          <a:xfrm>
            <a:off x="4369408" y="3370544"/>
            <a:ext cx="5413394" cy="1569660"/>
          </a:xfrm>
          <a:prstGeom prst="rect">
            <a:avLst/>
          </a:prstGeom>
          <a:solidFill>
            <a:schemeClr val="accent2">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200" dirty="0">
                <a:solidFill>
                  <a:prstClr val="black"/>
                </a:solidFill>
                <a:latin typeface="等线" panose="02010600030101010101" charset="-122"/>
                <a:ea typeface="等线" panose="02010600030101010101" charset="-122"/>
              </a:rPr>
              <a:t>   </a:t>
            </a:r>
            <a:r>
              <a:rPr lang="zh-CN" altLang="en-US" sz="3200" b="1" dirty="0">
                <a:solidFill>
                  <a:srgbClr val="7030A0"/>
                </a:solidFill>
                <a:latin typeface="等线" panose="02010600030101010101" charset="-122"/>
                <a:ea typeface="等线" panose="02010600030101010101" charset="-122"/>
              </a:rPr>
              <a:t>重点：救援过程</a:t>
            </a:r>
            <a:endParaRPr lang="en-US" altLang="zh-CN" sz="3200" b="1" dirty="0">
              <a:solidFill>
                <a:srgbClr val="7030A0"/>
              </a:solidFill>
              <a:latin typeface="等线" panose="02010600030101010101" charset="-122"/>
              <a:ea typeface="等线" panose="02010600030101010101" charset="-122"/>
            </a:endParaRPr>
          </a:p>
          <a:p>
            <a:pPr lvl="0"/>
            <a:r>
              <a:rPr kumimoji="0" lang="zh-CN" altLang="en-US" sz="3200" b="1" i="0" u="none" strike="noStrike" kern="1200" cap="none" spc="0" normalizeH="0" baseline="0" noProof="0" dirty="0">
                <a:ln>
                  <a:noFill/>
                </a:ln>
                <a:solidFill>
                  <a:srgbClr val="7030A0"/>
                </a:solidFill>
                <a:effectLst/>
                <a:uLnTx/>
                <a:uFillTx/>
                <a:latin typeface="等线" panose="02010600030101010101" charset="-122"/>
                <a:ea typeface="等线" panose="02010600030101010101" charset="-122"/>
                <a:cs typeface="+mn-cs"/>
              </a:rPr>
              <a:t>瓶颈：救援过程</a:t>
            </a:r>
            <a:r>
              <a:rPr lang="zh-CN" altLang="en-US" sz="3200" b="1" dirty="0">
                <a:solidFill>
                  <a:srgbClr val="7030A0"/>
                </a:solidFill>
              </a:rPr>
              <a:t>细节和画面感？</a:t>
            </a:r>
            <a:endParaRPr kumimoji="0" lang="zh-CN" altLang="en-US" sz="3200" b="1" i="0" u="none" strike="noStrike" kern="1200" cap="none" spc="0" normalizeH="0" baseline="0" noProof="0" dirty="0">
              <a:ln>
                <a:noFill/>
              </a:ln>
              <a:solidFill>
                <a:srgbClr val="7030A0"/>
              </a:solidFill>
              <a:effectLst/>
              <a:uLnTx/>
              <a:uFillTx/>
              <a:latin typeface="等线" panose="02010600030101010101" charset="-122"/>
              <a:ea typeface="等线" panose="02010600030101010101"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txBox="1"/>
          <p:nvPr/>
        </p:nvSpPr>
        <p:spPr>
          <a:xfrm>
            <a:off x="470888" y="87608"/>
            <a:ext cx="10814012" cy="933948"/>
          </a:xfrm>
          <a:prstGeom prst="rect">
            <a:avLst/>
          </a:prstGeom>
          <a:solidFill>
            <a:schemeClr val="accent2">
              <a:lumMod val="20000"/>
              <a:lumOff val="80000"/>
            </a:schemeClr>
          </a:solidFill>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en-US" altLang="zh-CN" sz="3800" b="0" i="0" u="none" strike="noStrike" kern="1200" cap="none" spc="0" normalizeH="0" baseline="0" noProof="0" dirty="0">
                <a:ln>
                  <a:noFill/>
                </a:ln>
                <a:solidFill>
                  <a:prstClr val="black"/>
                </a:solidFill>
                <a:effectLst/>
                <a:uLnTx/>
                <a:uFillTx/>
                <a:latin typeface="Times New Roman" panose="02020603050405020304" pitchFamily="18" charset="0"/>
                <a:ea typeface="等线 Light" panose="02010600030101010101" charset="-122"/>
                <a:cs typeface="Times New Roman" panose="02020603050405020304" pitchFamily="18" charset="0"/>
              </a:rPr>
              <a:t>Paragraph 2: Seeing </a:t>
            </a:r>
            <a:r>
              <a:rPr kumimoji="0" lang="en-US" altLang="zh-CN" sz="3800" b="0" i="0" u="none"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等线 Light" panose="02010600030101010101" charset="-122"/>
                <a:cs typeface="Times New Roman" panose="02020603050405020304" pitchFamily="18" charset="0"/>
              </a:rPr>
              <a:t>that</a:t>
            </a:r>
            <a:r>
              <a:rPr kumimoji="0" lang="en-US" altLang="zh-CN" sz="3800" b="0" i="0" u="none" strike="noStrike" kern="1200" cap="none" spc="0" normalizeH="0" baseline="0" noProof="0" dirty="0">
                <a:ln>
                  <a:noFill/>
                </a:ln>
                <a:solidFill>
                  <a:prstClr val="black"/>
                </a:solidFill>
                <a:effectLst/>
                <a:uLnTx/>
                <a:uFillTx/>
                <a:latin typeface="Times New Roman" panose="02020603050405020304" pitchFamily="18" charset="0"/>
                <a:ea typeface="等线 Light" panose="02010600030101010101" charset="-122"/>
                <a:cs typeface="Times New Roman" panose="02020603050405020304" pitchFamily="18" charset="0"/>
              </a:rPr>
              <a:t>, Bear let out a series of woofs and jumped into the water, heading straight for Mike</a:t>
            </a:r>
            <a:r>
              <a:rPr kumimoji="0" lang="en-US" altLang="zh-CN" sz="2600" b="0" i="0" u="none" strike="noStrike" kern="1200" cap="none" spc="0" normalizeH="0" baseline="0" noProof="0" dirty="0">
                <a:ln>
                  <a:noFill/>
                </a:ln>
                <a:solidFill>
                  <a:prstClr val="black"/>
                </a:solidFill>
                <a:effectLst/>
                <a:uLnTx/>
                <a:uFillTx/>
                <a:latin typeface="Times New Roman" panose="02020603050405020304" pitchFamily="18" charset="0"/>
                <a:ea typeface="等线 Light" panose="02010600030101010101" charset="-122"/>
                <a:cs typeface="Times New Roman" panose="02020603050405020304" pitchFamily="18" charset="0"/>
              </a:rPr>
              <a:t>. </a:t>
            </a:r>
            <a:br>
              <a:rPr kumimoji="0" lang="en-US" altLang="zh-CN" sz="2400" b="0" i="0" u="none" strike="noStrike" kern="1200" cap="none" spc="0" normalizeH="0" baseline="0" noProof="0" dirty="0">
                <a:ln>
                  <a:noFill/>
                </a:ln>
                <a:solidFill>
                  <a:prstClr val="black"/>
                </a:solidFill>
                <a:effectLst/>
                <a:highlight>
                  <a:srgbClr val="FFFF00"/>
                </a:highlight>
                <a:uLnTx/>
                <a:uFillTx/>
                <a:latin typeface="等线 Light" panose="02010600030101010101" charset="-122"/>
                <a:ea typeface="等线 Light" panose="02010600030101010101" charset="-122"/>
                <a:cs typeface="+mj-cs"/>
              </a:rPr>
            </a:br>
            <a:endParaRPr kumimoji="0" lang="zh-CN" altLang="en-US" sz="2400" b="0" i="0" u="none" strike="noStrike" kern="1200" cap="none" spc="0" normalizeH="0" baseline="0" noProof="0" dirty="0">
              <a:ln>
                <a:noFill/>
              </a:ln>
              <a:solidFill>
                <a:prstClr val="black"/>
              </a:solidFill>
              <a:effectLst/>
              <a:highlight>
                <a:srgbClr val="FFFF00"/>
              </a:highlight>
              <a:uLnTx/>
              <a:uFillTx/>
              <a:latin typeface="等线 Light" panose="02010600030101010101" charset="-122"/>
              <a:ea typeface="等线 Light" panose="02010600030101010101" charset="-122"/>
              <a:cs typeface="+mj-cs"/>
            </a:endParaRPr>
          </a:p>
        </p:txBody>
      </p:sp>
      <p:sp>
        <p:nvSpPr>
          <p:cNvPr id="9" name="文本框 8"/>
          <p:cNvSpPr txBox="1"/>
          <p:nvPr/>
        </p:nvSpPr>
        <p:spPr>
          <a:xfrm>
            <a:off x="531119" y="2018129"/>
            <a:ext cx="3427631" cy="1569660"/>
          </a:xfrm>
          <a:prstGeom prst="rect">
            <a:avLst/>
          </a:prstGeom>
          <a:solidFill>
            <a:schemeClr val="accent2">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zh-CN" altLang="en-US" sz="3200" b="1" i="0" u="none" strike="noStrike" kern="1200" cap="none" spc="0" normalizeH="0" baseline="0" noProof="0" dirty="0">
                <a:ln>
                  <a:noFill/>
                </a:ln>
                <a:solidFill>
                  <a:srgbClr val="7030A0"/>
                </a:solidFill>
                <a:effectLst/>
                <a:uLnTx/>
                <a:uFillTx/>
                <a:latin typeface="等线" panose="02010600030101010101" charset="-122"/>
                <a:ea typeface="等线" panose="02010600030101010101" charset="-122"/>
                <a:cs typeface="+mn-cs"/>
              </a:rPr>
              <a:t>重点：救援过程</a:t>
            </a:r>
            <a:endParaRPr kumimoji="0" lang="en-US" altLang="zh-CN" sz="3200" b="1" i="0" u="none" strike="noStrike" kern="1200" cap="none" spc="0" normalizeH="0" baseline="0" noProof="0" dirty="0">
              <a:ln>
                <a:noFill/>
              </a:ln>
              <a:solidFill>
                <a:srgbClr val="7030A0"/>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7030A0"/>
                </a:solidFill>
                <a:effectLst/>
                <a:uLnTx/>
                <a:uFillTx/>
                <a:latin typeface="等线" panose="02010600030101010101" charset="-122"/>
                <a:ea typeface="等线" panose="02010600030101010101" charset="-122"/>
                <a:cs typeface="+mn-cs"/>
              </a:rPr>
              <a:t>瓶颈：救援过程细节和画面感？</a:t>
            </a:r>
            <a:endParaRPr kumimoji="0" lang="zh-CN" altLang="en-US" sz="3200" b="1" i="0" u="none" strike="noStrike" kern="1200" cap="none" spc="0" normalizeH="0" baseline="0" noProof="0" dirty="0">
              <a:ln>
                <a:noFill/>
              </a:ln>
              <a:solidFill>
                <a:srgbClr val="7030A0"/>
              </a:solidFill>
              <a:effectLst/>
              <a:uLnTx/>
              <a:uFillTx/>
              <a:latin typeface="等线" panose="02010600030101010101" charset="-122"/>
              <a:ea typeface="等线" panose="02010600030101010101" charset="-122"/>
              <a:cs typeface="+mn-cs"/>
            </a:endParaRPr>
          </a:p>
        </p:txBody>
      </p:sp>
      <p:graphicFrame>
        <p:nvGraphicFramePr>
          <p:cNvPr id="10" name="表格 9"/>
          <p:cNvGraphicFramePr>
            <a:graphicFrameLocks noGrp="1"/>
          </p:cNvGraphicFramePr>
          <p:nvPr/>
        </p:nvGraphicFramePr>
        <p:xfrm>
          <a:off x="4716415" y="1371614"/>
          <a:ext cx="4274273" cy="4432350"/>
        </p:xfrm>
        <a:graphic>
          <a:graphicData uri="http://schemas.openxmlformats.org/drawingml/2006/table">
            <a:tbl>
              <a:tblPr/>
              <a:tblGrid>
                <a:gridCol w="4274273"/>
              </a:tblGrid>
              <a:tr h="625823">
                <a:tc>
                  <a:txBody>
                    <a:bodyPr/>
                    <a:lstStyle/>
                    <a:p>
                      <a:pPr>
                        <a:lnSpc>
                          <a:spcPts val="2100"/>
                        </a:lnSpc>
                        <a:buNone/>
                      </a:pPr>
                      <a:endParaRPr lang="en-US" altLang="zh-CN" sz="3200" b="1" dirty="0">
                        <a:solidFill>
                          <a:srgbClr val="000000"/>
                        </a:solidFill>
                        <a:effectLst/>
                      </a:endParaRPr>
                    </a:p>
                    <a:p>
                      <a:pPr>
                        <a:lnSpc>
                          <a:spcPts val="2100"/>
                        </a:lnSpc>
                        <a:buNone/>
                      </a:pPr>
                      <a:r>
                        <a:rPr lang="zh-CN" altLang="en-US" sz="3200" b="1" dirty="0">
                          <a:solidFill>
                            <a:srgbClr val="000000"/>
                          </a:solidFill>
                          <a:effectLst/>
                        </a:rPr>
                        <a:t>方法</a:t>
                      </a:r>
                      <a:endParaRPr lang="zh-CN" altLang="en-US" sz="3200" b="1" dirty="0">
                        <a:solidFill>
                          <a:srgbClr val="000000"/>
                        </a:solidFill>
                        <a:effectLst/>
                      </a:endParaRPr>
                    </a:p>
                  </a:txBody>
                  <a:tcPr marL="63165" marR="63165" marT="42110" marB="42110" anchor="ctr">
                    <a:lnL w="4329" cap="flat" cmpd="sng" algn="ctr">
                      <a:solidFill>
                        <a:srgbClr val="D0405E"/>
                      </a:solidFill>
                      <a:prstDash val="solid"/>
                      <a:round/>
                      <a:headEnd type="none" w="med" len="med"/>
                      <a:tailEnd type="none" w="med" len="med"/>
                    </a:lnL>
                    <a:lnR w="4329" cap="flat" cmpd="sng" algn="ctr">
                      <a:solidFill>
                        <a:srgbClr val="B077B1"/>
                      </a:solidFill>
                      <a:prstDash val="solid"/>
                      <a:round/>
                      <a:headEnd type="none" w="med" len="med"/>
                      <a:tailEnd type="none" w="med" len="med"/>
                    </a:lnR>
                    <a:lnT w="4329" cap="flat" cmpd="sng" algn="ctr">
                      <a:solidFill>
                        <a:srgbClr val="F06D5E"/>
                      </a:solidFill>
                      <a:prstDash val="solid"/>
                      <a:round/>
                      <a:headEnd type="none" w="med" len="med"/>
                      <a:tailEnd type="none" w="med" len="med"/>
                    </a:lnT>
                    <a:lnB w="4329" cap="flat" cmpd="sng" algn="ctr">
                      <a:solidFill>
                        <a:srgbClr val="5083A0"/>
                      </a:solidFill>
                      <a:prstDash val="solid"/>
                      <a:round/>
                      <a:headEnd type="none" w="med" len="med"/>
                      <a:tailEnd type="none" w="med" len="med"/>
                    </a:lnB>
                    <a:solidFill>
                      <a:srgbClr val="F2F2F2"/>
                    </a:solidFill>
                  </a:tcPr>
                </a:tc>
              </a:tr>
              <a:tr h="848634">
                <a:tc>
                  <a:txBody>
                    <a:bodyPr/>
                    <a:lstStyle/>
                    <a:p>
                      <a:pPr>
                        <a:lnSpc>
                          <a:spcPts val="2100"/>
                        </a:lnSpc>
                        <a:buNone/>
                      </a:pPr>
                      <a:r>
                        <a:rPr lang="zh-CN" altLang="en-US" sz="4000" b="0" dirty="0">
                          <a:effectLst/>
                          <a:highlight>
                            <a:srgbClr val="00FFFF"/>
                          </a:highlight>
                        </a:rPr>
                        <a:t>感官联动法</a:t>
                      </a:r>
                      <a:endParaRPr lang="zh-CN" altLang="en-US" sz="4000" b="0" dirty="0">
                        <a:effectLst/>
                        <a:highlight>
                          <a:srgbClr val="00FFFF"/>
                        </a:highlight>
                      </a:endParaRPr>
                    </a:p>
                  </a:txBody>
                  <a:tcPr marL="63165" marR="63165" marT="42110" marB="42110" anchor="ctr">
                    <a:lnL w="4329" cap="flat" cmpd="sng" algn="ctr">
                      <a:solidFill>
                        <a:srgbClr val="8005F3"/>
                      </a:solidFill>
                      <a:prstDash val="solid"/>
                      <a:round/>
                      <a:headEnd type="none" w="med" len="med"/>
                      <a:tailEnd type="none" w="med" len="med"/>
                    </a:lnL>
                    <a:lnR w="4329" cap="flat" cmpd="sng" algn="ctr">
                      <a:solidFill>
                        <a:srgbClr val="20BF63"/>
                      </a:solidFill>
                      <a:prstDash val="solid"/>
                      <a:round/>
                      <a:headEnd type="none" w="med" len="med"/>
                      <a:tailEnd type="none" w="med" len="med"/>
                    </a:lnR>
                    <a:lnT w="4329" cap="flat" cmpd="sng" algn="ctr">
                      <a:solidFill>
                        <a:srgbClr val="5083A0"/>
                      </a:solidFill>
                      <a:prstDash val="solid"/>
                      <a:round/>
                      <a:headEnd type="none" w="med" len="med"/>
                      <a:tailEnd type="none" w="med" len="med"/>
                    </a:lnT>
                    <a:lnB w="4329" cap="flat" cmpd="sng" algn="ctr">
                      <a:solidFill>
                        <a:srgbClr val="E0AA6A"/>
                      </a:solidFill>
                      <a:prstDash val="solid"/>
                      <a:round/>
                      <a:headEnd type="none" w="med" len="med"/>
                      <a:tailEnd type="none" w="med" len="med"/>
                    </a:lnB>
                    <a:solidFill>
                      <a:srgbClr val="FFFFFF"/>
                    </a:solidFill>
                  </a:tcPr>
                </a:tc>
              </a:tr>
              <a:tr h="897974">
                <a:tc>
                  <a:txBody>
                    <a:bodyPr/>
                    <a:lstStyle/>
                    <a:p>
                      <a:pPr>
                        <a:lnSpc>
                          <a:spcPts val="2100"/>
                        </a:lnSpc>
                        <a:buNone/>
                      </a:pPr>
                      <a:r>
                        <a:rPr lang="zh-CN" altLang="en-US" sz="4000" b="0" dirty="0">
                          <a:effectLst/>
                          <a:highlight>
                            <a:srgbClr val="FFFF00"/>
                          </a:highlight>
                        </a:rPr>
                        <a:t>动作链拆解</a:t>
                      </a:r>
                      <a:endParaRPr lang="zh-CN" altLang="en-US" sz="4000" b="0" dirty="0">
                        <a:effectLst/>
                        <a:highlight>
                          <a:srgbClr val="FFFF00"/>
                        </a:highlight>
                      </a:endParaRPr>
                    </a:p>
                  </a:txBody>
                  <a:tcPr marL="63165" marR="63165" marT="42110" marB="42110" anchor="ctr">
                    <a:lnL w="4329" cap="flat" cmpd="sng" algn="ctr">
                      <a:solidFill>
                        <a:srgbClr val="60AD6A"/>
                      </a:solidFill>
                      <a:prstDash val="solid"/>
                      <a:round/>
                      <a:headEnd type="none" w="med" len="med"/>
                      <a:tailEnd type="none" w="med" len="med"/>
                    </a:lnL>
                    <a:lnR w="4329" cap="flat" cmpd="sng" algn="ctr">
                      <a:solidFill>
                        <a:srgbClr val="C0545B"/>
                      </a:solidFill>
                      <a:prstDash val="solid"/>
                      <a:round/>
                      <a:headEnd type="none" w="med" len="med"/>
                      <a:tailEnd type="none" w="med" len="med"/>
                    </a:lnR>
                    <a:lnT w="4329" cap="flat" cmpd="sng" algn="ctr">
                      <a:solidFill>
                        <a:srgbClr val="E0AA6A"/>
                      </a:solidFill>
                      <a:prstDash val="solid"/>
                      <a:round/>
                      <a:headEnd type="none" w="med" len="med"/>
                      <a:tailEnd type="none" w="med" len="med"/>
                    </a:lnT>
                    <a:lnB w="4329" cap="flat" cmpd="sng" algn="ctr">
                      <a:solidFill>
                        <a:srgbClr val="501ED5"/>
                      </a:solidFill>
                      <a:prstDash val="solid"/>
                      <a:round/>
                      <a:headEnd type="none" w="med" len="med"/>
                      <a:tailEnd type="none" w="med" len="med"/>
                    </a:lnB>
                    <a:solidFill>
                      <a:srgbClr val="FFFFFF"/>
                    </a:solidFill>
                  </a:tcPr>
                </a:tc>
              </a:tr>
              <a:tr h="958204">
                <a:tc>
                  <a:txBody>
                    <a:bodyPr/>
                    <a:lstStyle/>
                    <a:p>
                      <a:pPr>
                        <a:lnSpc>
                          <a:spcPts val="2100"/>
                        </a:lnSpc>
                        <a:buNone/>
                      </a:pPr>
                      <a:r>
                        <a:rPr lang="zh-CN" altLang="en-US" sz="4000" b="0" dirty="0">
                          <a:effectLst/>
                          <a:highlight>
                            <a:srgbClr val="FF00FF"/>
                          </a:highlight>
                        </a:rPr>
                        <a:t>修辞强化法</a:t>
                      </a:r>
                      <a:endParaRPr lang="zh-CN" altLang="en-US" sz="4000" b="0" dirty="0">
                        <a:effectLst/>
                        <a:highlight>
                          <a:srgbClr val="FF00FF"/>
                        </a:highlight>
                      </a:endParaRPr>
                    </a:p>
                  </a:txBody>
                  <a:tcPr marL="63165" marR="63165" marT="42110" marB="42110" anchor="ctr">
                    <a:lnL w="4329" cap="flat" cmpd="sng" algn="ctr">
                      <a:solidFill>
                        <a:srgbClr val="3081D5"/>
                      </a:solidFill>
                      <a:prstDash val="solid"/>
                      <a:round/>
                      <a:headEnd type="none" w="med" len="med"/>
                      <a:tailEnd type="none" w="med" len="med"/>
                    </a:lnL>
                    <a:lnR w="4329" cap="flat" cmpd="sng" algn="ctr">
                      <a:solidFill>
                        <a:srgbClr val="9081D5"/>
                      </a:solidFill>
                      <a:prstDash val="solid"/>
                      <a:round/>
                      <a:headEnd type="none" w="med" len="med"/>
                      <a:tailEnd type="none" w="med" len="med"/>
                    </a:lnR>
                    <a:lnT w="4329" cap="flat" cmpd="sng" algn="ctr">
                      <a:solidFill>
                        <a:srgbClr val="501ED5"/>
                      </a:solidFill>
                      <a:prstDash val="solid"/>
                      <a:round/>
                      <a:headEnd type="none" w="med" len="med"/>
                      <a:tailEnd type="none" w="med" len="med"/>
                    </a:lnT>
                    <a:lnB w="4329" cap="flat" cmpd="sng" algn="ctr">
                      <a:solidFill>
                        <a:srgbClr val="1099D5"/>
                      </a:solidFill>
                      <a:prstDash val="solid"/>
                      <a:round/>
                      <a:headEnd type="none" w="med" len="med"/>
                      <a:tailEnd type="none" w="med" len="med"/>
                    </a:lnB>
                    <a:solidFill>
                      <a:srgbClr val="FFFFFF"/>
                    </a:solidFill>
                  </a:tcPr>
                </a:tc>
              </a:tr>
              <a:tr h="1068071">
                <a:tc>
                  <a:txBody>
                    <a:bodyPr/>
                    <a:lstStyle/>
                    <a:p>
                      <a:pPr>
                        <a:lnSpc>
                          <a:spcPts val="2100"/>
                        </a:lnSpc>
                        <a:buNone/>
                      </a:pPr>
                      <a:r>
                        <a:rPr lang="zh-CN" altLang="en-US" sz="4000" b="0" dirty="0">
                          <a:effectLst/>
                          <a:highlight>
                            <a:srgbClr val="00FF00"/>
                          </a:highlight>
                        </a:rPr>
                        <a:t>情感交织法</a:t>
                      </a:r>
                      <a:endParaRPr lang="zh-CN" altLang="en-US" sz="4000" b="0" dirty="0">
                        <a:effectLst/>
                        <a:highlight>
                          <a:srgbClr val="00FF00"/>
                        </a:highlight>
                      </a:endParaRPr>
                    </a:p>
                  </a:txBody>
                  <a:tcPr marL="63165" marR="63165" marT="42110" marB="42110" anchor="ctr">
                    <a:lnL w="4329" cap="flat" cmpd="sng" algn="ctr">
                      <a:solidFill>
                        <a:srgbClr val="D0A1D5"/>
                      </a:solidFill>
                      <a:prstDash val="solid"/>
                      <a:round/>
                      <a:headEnd type="none" w="med" len="med"/>
                      <a:tailEnd type="none" w="med" len="med"/>
                    </a:lnL>
                    <a:lnR w="4329" cap="flat" cmpd="sng" algn="ctr">
                      <a:solidFill>
                        <a:srgbClr val="D0A7D5"/>
                      </a:solidFill>
                      <a:prstDash val="solid"/>
                      <a:round/>
                      <a:headEnd type="none" w="med" len="med"/>
                      <a:tailEnd type="none" w="med" len="med"/>
                    </a:lnR>
                    <a:lnT w="4329" cap="flat" cmpd="sng" algn="ctr">
                      <a:solidFill>
                        <a:srgbClr val="1099D5"/>
                      </a:solidFill>
                      <a:prstDash val="solid"/>
                      <a:round/>
                      <a:headEnd type="none" w="med" len="med"/>
                      <a:tailEnd type="none" w="med" len="med"/>
                    </a:lnT>
                    <a:lnB w="4329" cap="flat" cmpd="sng" algn="ctr">
                      <a:solidFill>
                        <a:srgbClr val="709ED5"/>
                      </a:solidFill>
                      <a:prstDash val="solid"/>
                      <a:round/>
                      <a:headEnd type="none" w="med" len="med"/>
                      <a:tailEnd type="none" w="med" len="med"/>
                    </a:lnB>
                    <a:solidFill>
                      <a:srgbClr val="FFFFFF"/>
                    </a:solidFill>
                  </a:tcPr>
                </a:tc>
              </a:tr>
            </a:tbl>
          </a:graphicData>
        </a:graphic>
      </p:graphicFrame>
      <p:pic>
        <p:nvPicPr>
          <p:cNvPr id="3" name="图片 2"/>
          <p:cNvPicPr>
            <a:picLocks noChangeAspect="1"/>
          </p:cNvPicPr>
          <p:nvPr/>
        </p:nvPicPr>
        <p:blipFill>
          <a:blip r:embed="rId1"/>
          <a:srcRect b="4751"/>
          <a:stretch>
            <a:fillRect/>
          </a:stretch>
        </p:blipFill>
        <p:spPr>
          <a:xfrm>
            <a:off x="9888812" y="4637706"/>
            <a:ext cx="2023483" cy="19273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8757" y="365125"/>
            <a:ext cx="10965043" cy="527373"/>
          </a:xfrm>
          <a:solidFill>
            <a:schemeClr val="accent2">
              <a:lumMod val="20000"/>
              <a:lumOff val="80000"/>
            </a:schemeClr>
          </a:solidFill>
        </p:spPr>
        <p:txBody>
          <a:bodyPr>
            <a:normAutofit fontScale="90000"/>
          </a:bodyPr>
          <a:lstStyle/>
          <a:p>
            <a:pPr marL="228600" marR="0" lvl="0" indent="-228600" defTabSz="914400" rtl="0" eaLnBrk="1" fontAlgn="auto" latinLnBrk="0" hangingPunct="1">
              <a:lnSpc>
                <a:spcPct val="90000"/>
              </a:lnSpc>
              <a:spcBef>
                <a:spcPts val="1000"/>
              </a:spcBef>
              <a:spcAft>
                <a:spcPts val="0"/>
              </a:spcAf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Paragraph 1: Looking back, they saw little Mike holding on to a broken chunk(</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大块</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 of ice, unable to crawl onto it.</a:t>
            </a:r>
            <a:endParaRPr lang="zh-CN" altLang="en-US" sz="5400" dirty="0"/>
          </a:p>
        </p:txBody>
      </p:sp>
      <p:sp>
        <p:nvSpPr>
          <p:cNvPr id="3" name="内容占位符 2"/>
          <p:cNvSpPr>
            <a:spLocks noGrp="1"/>
          </p:cNvSpPr>
          <p:nvPr>
            <p:ph idx="1"/>
          </p:nvPr>
        </p:nvSpPr>
        <p:spPr>
          <a:xfrm>
            <a:off x="470890" y="2343492"/>
            <a:ext cx="11492968" cy="3304434"/>
          </a:xfrm>
          <a:solidFill>
            <a:schemeClr val="accent6">
              <a:lumMod val="20000"/>
              <a:lumOff val="80000"/>
            </a:schemeClr>
          </a:solidFill>
        </p:spPr>
        <p:txBody>
          <a:bodyPr>
            <a:normAutofit/>
          </a:bodyPr>
          <a:lstStyle/>
          <a:p>
            <a:r>
              <a:rPr lang="en-US" altLang="zh-CN" dirty="0"/>
              <a:t>Martha </a:t>
            </a:r>
            <a:r>
              <a:rPr lang="zh-CN" altLang="en-US" dirty="0"/>
              <a:t>和 </a:t>
            </a:r>
            <a:r>
              <a:rPr lang="en-US" altLang="zh-CN" dirty="0"/>
              <a:t>Sarah </a:t>
            </a:r>
            <a:r>
              <a:rPr lang="zh-CN" altLang="en-US" dirty="0"/>
              <a:t>回头一看，心一下子沉了下去。</a:t>
            </a:r>
            <a:r>
              <a:rPr lang="en-US" altLang="zh-CN" dirty="0"/>
              <a:t>Mike </a:t>
            </a:r>
            <a:r>
              <a:rPr lang="zh-CN" altLang="en-US" dirty="0"/>
              <a:t>小小的身子趴在一块断裂的冰上，冻得发紫的手指死死抠着冰面，每回试着往上爬，都会带起几片碎冰，在阳光下闪着刺眼的光（</a:t>
            </a:r>
            <a:r>
              <a:rPr lang="zh-CN" altLang="en-US" dirty="0">
                <a:highlight>
                  <a:srgbClr val="FFFF00"/>
                </a:highlight>
              </a:rPr>
              <a:t>视觉</a:t>
            </a:r>
            <a:r>
              <a:rPr lang="zh-CN" altLang="en-US" dirty="0"/>
              <a:t>）</a:t>
            </a:r>
            <a:endParaRPr lang="zh-CN" altLang="en-US" dirty="0"/>
          </a:p>
          <a:p>
            <a:r>
              <a:rPr lang="en-US" altLang="zh-CN" dirty="0"/>
              <a:t>Martha and Sarah looked back, their hearts sinking. Little Mike lay on a broken piece of ice, his purple fingers gripping the ice tightly. Every time he tried to climb up, some ice pieces would fall off, shining sharply in the sun (sight). </a:t>
            </a:r>
            <a:endParaRPr lang="en-US" altLang="zh-CN" dirty="0"/>
          </a:p>
        </p:txBody>
      </p:sp>
      <p:sp>
        <p:nvSpPr>
          <p:cNvPr id="5" name="文本框 4"/>
          <p:cNvSpPr txBox="1"/>
          <p:nvPr/>
        </p:nvSpPr>
        <p:spPr>
          <a:xfrm>
            <a:off x="6805983" y="1210074"/>
            <a:ext cx="4750865" cy="584775"/>
          </a:xfrm>
          <a:prstGeom prst="rect">
            <a:avLst/>
          </a:prstGeom>
          <a:solidFill>
            <a:srgbClr val="F6C3F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（五感描述场景）</a:t>
            </a:r>
            <a:endPar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7" name="文本框 6"/>
          <p:cNvSpPr txBox="1"/>
          <p:nvPr/>
        </p:nvSpPr>
        <p:spPr>
          <a:xfrm>
            <a:off x="728437" y="1210074"/>
            <a:ext cx="5413394" cy="584775"/>
          </a:xfrm>
          <a:prstGeom prst="rect">
            <a:avLst/>
          </a:prstGeom>
          <a:solidFill>
            <a:schemeClr val="accent2">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7030A0"/>
                </a:solidFill>
                <a:effectLst/>
                <a:uLnTx/>
                <a:uFillTx/>
                <a:latin typeface="等线" panose="02010600030101010101" charset="-122"/>
                <a:ea typeface="等线" panose="02010600030101010101" charset="-122"/>
                <a:cs typeface="+mn-cs"/>
              </a:rPr>
              <a:t>   瓶颈：危机场景描写？</a:t>
            </a:r>
            <a:endParaRPr kumimoji="0" lang="zh-CN" altLang="en-US" sz="3200" b="1" i="0" u="none" strike="noStrike" kern="1200" cap="none" spc="0" normalizeH="0" baseline="0" noProof="0" dirty="0">
              <a:ln>
                <a:noFill/>
              </a:ln>
              <a:solidFill>
                <a:srgbClr val="7030A0"/>
              </a:solidFill>
              <a:effectLst/>
              <a:uLnTx/>
              <a:uFillTx/>
              <a:latin typeface="等线" panose="02010600030101010101" charset="-122"/>
              <a:ea typeface="等线" panose="02010600030101010101" charset="-122"/>
              <a:cs typeface="+mn-cs"/>
            </a:endParaRPr>
          </a:p>
        </p:txBody>
      </p:sp>
      <p:pic>
        <p:nvPicPr>
          <p:cNvPr id="4" name="图片 3"/>
          <p:cNvPicPr>
            <a:picLocks noChangeAspect="1"/>
          </p:cNvPicPr>
          <p:nvPr/>
        </p:nvPicPr>
        <p:blipFill>
          <a:blip r:embed="rId1"/>
          <a:stretch>
            <a:fillRect/>
          </a:stretch>
        </p:blipFill>
        <p:spPr>
          <a:xfrm>
            <a:off x="10184792" y="5062955"/>
            <a:ext cx="1372056" cy="13059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P spid="5" grpId="0" animBg="1"/>
      <p:bldP spid="7"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自定义 1203">
      <a:dk1>
        <a:sysClr val="windowText" lastClr="000000"/>
      </a:dk1>
      <a:lt1>
        <a:sysClr val="window" lastClr="FFFFFF"/>
      </a:lt1>
      <a:dk2>
        <a:srgbClr val="5A6378"/>
      </a:dk2>
      <a:lt2>
        <a:srgbClr val="7F7F7F"/>
      </a:lt2>
      <a:accent1>
        <a:srgbClr val="60B5CC"/>
      </a:accent1>
      <a:accent2>
        <a:srgbClr val="F0AD00"/>
      </a:accent2>
      <a:accent3>
        <a:srgbClr val="60B5CC"/>
      </a:accent3>
      <a:accent4>
        <a:srgbClr val="F0AD00"/>
      </a:accent4>
      <a:accent5>
        <a:srgbClr val="60B5CC"/>
      </a:accent5>
      <a:accent6>
        <a:srgbClr val="F0AD00"/>
      </a:accent6>
      <a:hlink>
        <a:srgbClr val="168BBA"/>
      </a:hlink>
      <a:folHlink>
        <a:srgbClr val="680000"/>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14641</Words>
  <Application>WPS 演示</Application>
  <PresentationFormat>宽屏</PresentationFormat>
  <Paragraphs>270</Paragraphs>
  <Slides>25</Slides>
  <Notes>4</Notes>
  <HiddenSlides>0</HiddenSlides>
  <MMClips>3</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25</vt:i4>
      </vt:variant>
    </vt:vector>
  </HeadingPairs>
  <TitlesOfParts>
    <vt:vector size="46" baseType="lpstr">
      <vt:lpstr>Arial</vt:lpstr>
      <vt:lpstr>宋体</vt:lpstr>
      <vt:lpstr>Wingdings</vt:lpstr>
      <vt:lpstr>微软雅黑</vt:lpstr>
      <vt:lpstr>Open Sans</vt:lpstr>
      <vt:lpstr>冬青黑体简体中文 W3</vt:lpstr>
      <vt:lpstr>Arial</vt:lpstr>
      <vt:lpstr>隶书</vt:lpstr>
      <vt:lpstr>Calibri</vt:lpstr>
      <vt:lpstr>Times New Roman</vt:lpstr>
      <vt:lpstr>等线</vt:lpstr>
      <vt:lpstr>Open Sans Light</vt:lpstr>
      <vt:lpstr>等线 Light</vt:lpstr>
      <vt:lpstr>Arial Unicode MS</vt:lpstr>
      <vt:lpstr>HelveticaNeue</vt:lpstr>
      <vt:lpstr>华文新魏</vt:lpstr>
      <vt:lpstr>Segoe Print</vt:lpstr>
      <vt:lpstr>黑体</vt:lpstr>
      <vt:lpstr>Yu Gothic UI Light</vt:lpstr>
      <vt:lpstr>Office 主题​​</vt:lpstr>
      <vt:lpstr>1_自定义设计方案</vt:lpstr>
      <vt:lpstr>PowerPoint 演示文稿</vt:lpstr>
      <vt:lpstr>PowerPoint 演示文稿</vt:lpstr>
      <vt:lpstr>PowerPoint 演示文稿</vt:lpstr>
      <vt:lpstr>PowerPoint 演示文稿</vt:lpstr>
      <vt:lpstr>读原文 </vt:lpstr>
      <vt:lpstr>Paragraph 1: Looking back, they saw little Mike holding on to a broken chunk(大块) of ice, unable to crawl onto it.</vt:lpstr>
      <vt:lpstr> Paragraph 2: Seeing that, Bear let out a series of woofs and jumped into the water, heading straight for Mike.  </vt:lpstr>
      <vt:lpstr>PowerPoint 演示文稿</vt:lpstr>
      <vt:lpstr>Paragraph 1: Looking back, they saw little Mike holding on to a broken chunk(大块) of ice, unable to crawl onto it.</vt:lpstr>
      <vt:lpstr>Paragraph 1: Looking back, they saw little Mike holding on to a broken chunk(大块) of ice, unable to crawl onto it.</vt:lpstr>
      <vt:lpstr>Paragraph 1: Looking back, they saw little Mike holding on to a broken chunk(大块) of ice, unable to crawl onto it.</vt:lpstr>
      <vt:lpstr>Paragraph 1: Looking back, they saw little Mike holding on to a broken chunk(大块) of ice, unable to crawl onto it.</vt:lpstr>
      <vt:lpstr>PowerPoint 演示文稿</vt:lpstr>
      <vt:lpstr>PowerPoint 演示文稿</vt:lpstr>
      <vt:lpstr>PowerPoint 演示文稿</vt:lpstr>
      <vt:lpstr>PowerPoint 演示文稿</vt:lpstr>
      <vt:lpstr>PowerPoint 演示文稿</vt:lpstr>
      <vt:lpstr>狗狗具体救人方式</vt:lpstr>
      <vt:lpstr>PowerPoint 演示文稿</vt:lpstr>
      <vt:lpstr>PowerPoint 演示文稿</vt:lpstr>
      <vt:lpstr>PowerPoint 演示文稿</vt:lpstr>
      <vt:lpstr>Judy 下水作文</vt:lpstr>
      <vt:lpstr>官方范文</vt:lpstr>
      <vt:lpstr>适配场景的核心词汇补充（结合文档情境）</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艳 刘</dc:creator>
  <cp:lastModifiedBy>Administrator</cp:lastModifiedBy>
  <cp:revision>8</cp:revision>
  <dcterms:created xsi:type="dcterms:W3CDTF">2025-09-07T08:10:00Z</dcterms:created>
  <dcterms:modified xsi:type="dcterms:W3CDTF">2025-09-08T06:23:11Z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ies>
</file>