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4" r:id="rId3"/>
    <p:sldId id="257" r:id="rId4"/>
    <p:sldId id="258" r:id="rId5"/>
    <p:sldId id="266" r:id="rId6"/>
    <p:sldId id="259" r:id="rId7"/>
    <p:sldId id="260" r:id="rId8"/>
    <p:sldId id="274" r:id="rId9"/>
    <p:sldId id="281" r:id="rId10"/>
    <p:sldId id="275" r:id="rId11"/>
    <p:sldId id="282" r:id="rId12"/>
    <p:sldId id="261" r:id="rId13"/>
    <p:sldId id="262" r:id="rId14"/>
    <p:sldId id="263" r:id="rId15"/>
    <p:sldId id="264" r:id="rId16"/>
    <p:sldId id="265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6" y="-90"/>
      </p:cViewPr>
      <p:guideLst>
        <p:guide orient="horz" pos="2147"/>
        <p:guide pos="28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C4A4-1E1A-4204-A5F0-6DF7B51AA3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994E-9FD7-4444-9655-93660DF59624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194618" y="67310"/>
            <a:ext cx="3880009" cy="1255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94618" y="67310"/>
            <a:ext cx="3880009" cy="125587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49885" y="1132205"/>
            <a:ext cx="82657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4. Use the word </a:t>
            </a:r>
            <a:r>
              <a:rPr lang="zh-CN" altLang="en-US" sz="3200" b="1" i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we</a:t>
            </a:r>
            <a:r>
              <a:rPr lang="zh-CN" altLang="en-US" sz="32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whenever possible</a:t>
            </a:r>
            <a:endParaRPr lang="zh-CN" altLang="en-US"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0985" y="1837690"/>
            <a:ext cx="82105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 i="1">
                <a:solidFill>
                  <a:srgbClr val="00B05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We</a:t>
            </a:r>
            <a:r>
              <a:rPr lang="zh-CN" altLang="en-US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sounds collaborative. You can sound accusatory. If you have a suggestion for a group to which you belong, use</a:t>
            </a:r>
            <a:r>
              <a:rPr lang="zh-CN" altLang="en-US" sz="3200" b="1" i="1">
                <a:solidFill>
                  <a:srgbClr val="00B05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we</a:t>
            </a:r>
            <a:r>
              <a:rPr lang="zh-CN" altLang="en-US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zh-CN" altLang="en-US" sz="32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9885" y="3700145"/>
            <a:ext cx="6922770" cy="107632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I believe we could ...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If we..., things would ...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5130" y="154305"/>
            <a:ext cx="8443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 to Make Polite, Indirect Suggestions</a:t>
            </a:r>
            <a:endParaRPr lang="zh-CN" altLang="en-US" sz="3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 bldLvl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4660" y="855980"/>
            <a:ext cx="5513070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You should/ ought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Why don't you do...?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How about doing...?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You'd better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It's advisable for sb.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It's better for sb.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It's beneficial for sb. to do...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4660" y="154305"/>
            <a:ext cx="84721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Other forms of giving polite and indirect suggestions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图片 3" descr="OI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31130" y="3835400"/>
            <a:ext cx="3162935" cy="28829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760" y="853440"/>
            <a:ext cx="8676005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Avoid sugary drinks and fruit juice.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Tracking your diet and exercise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Eating mindfully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>
              <a:buFont typeface="Arial" panose="020B0604020202020204" pitchFamily="34" charset="0"/>
              <a:buNone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    Mindful eating is a practice where people pay attention to how and where they eat food. This practice can enable people to enjoy the food they eat and maintain a healthy weight.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Cutting back on sugar and refined carbohydrates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 Getting a good night</a:t>
            </a:r>
            <a:r>
              <a:rPr lang="en-US" altLang="zh-CN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s sleep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>
              <a:buFont typeface="Arial" panose="020B0604020202020204" pitchFamily="34" charset="0"/>
              <a:buNone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    Numerous studies have shown that getting less than 5–6 hours of sleep per night is associated with increased incidence of obesity. There are several reasons behind this.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800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Managing your stress levels</a:t>
            </a:r>
            <a:endParaRPr lang="zh-CN" altLang="en-US" sz="2800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1975" y="90170"/>
            <a:ext cx="8509000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ctr"/>
            <a:r>
              <a:rPr lang="en-US" altLang="zh-CN" sz="4800" b="1">
                <a:solidFill>
                  <a:schemeClr val="accent3"/>
                </a:solidFill>
                <a:effectLst/>
              </a:rPr>
              <a:t>How to naturally lose weight fast</a:t>
            </a:r>
            <a:endParaRPr lang="en-US" altLang="zh-CN" sz="4800" b="1"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4640" y="859155"/>
            <a:ext cx="3815715" cy="521970"/>
          </a:xfrm>
          <a:prstGeom prst="rect">
            <a:avLst/>
          </a:prstGeom>
          <a:noFill/>
          <a:ln w="254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Professional closings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4640" y="1444625"/>
            <a:ext cx="40487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These closings are appropriate for new contacts, managers or other important stakeholders you don’t speak with often.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66080" y="859155"/>
            <a:ext cx="2540000" cy="52197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Casual closings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44745" y="1444625"/>
            <a:ext cx="405828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These closing phrases are appropriate for friends, close colleagues or stakeholders you communicate with on a regular basis.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390" y="93345"/>
            <a:ext cx="90709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3"/>
                </a:solidFill>
                <a:latin typeface="Times New Roman" panose="02020603050405020304" charset="0"/>
                <a:cs typeface="Times New Roman" panose="02020603050405020304" charset="0"/>
              </a:rPr>
              <a:t>How to End a Letter to Make a Lasting Impression</a:t>
            </a:r>
            <a:endParaRPr lang="zh-CN" altLang="en-US" sz="3200" b="1">
              <a:solidFill>
                <a:schemeClr val="accent3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4640" y="3194050"/>
            <a:ext cx="2961005" cy="310769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Thank you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Regards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Respectfully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Cordially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 gratitude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Best regards</a:t>
            </a:r>
            <a:r>
              <a:rPr lang="en-US" altLang="zh-CN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sympathy,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44745" y="3311525"/>
            <a:ext cx="3992245" cy="310769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Best,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All the best,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Thanks,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Best wishes,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Warmly,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 a good day/evening/weekend,</a:t>
            </a:r>
            <a:endParaRPr lang="zh-CN" altLang="en-US"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  <p:bldP spid="4" grpId="0" animBg="1"/>
      <p:bldP spid="5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75285" y="90170"/>
            <a:ext cx="843661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pPr algn="ctr"/>
            <a:r>
              <a:rPr lang="en-US" altLang="zh-CN" sz="4400" b="1">
                <a:solidFill>
                  <a:schemeClr val="accent3"/>
                </a:solidFill>
                <a:effectLst/>
              </a:rPr>
              <a:t>Best wishes in this suggestion letter</a:t>
            </a:r>
            <a:endParaRPr lang="en-US" altLang="zh-CN" sz="4400" b="1">
              <a:solidFill>
                <a:schemeClr val="accent3"/>
              </a:solidFill>
              <a:effectLst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6535" y="1010920"/>
            <a:ext cx="4738370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All the best, I hope these suggestions helpful/ practical/ constructive.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Warmly,  I wish you greater improvements in this regard.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Best wishes!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future reference, I never get tired of giving out hugs.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图片 6" descr="OIP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55870" y="1010920"/>
            <a:ext cx="3756660" cy="48164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49985" y="1310005"/>
            <a:ext cx="699897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 possible sample</a:t>
            </a:r>
            <a:endParaRPr 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图片 2" descr="OIP (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6760" y="3395345"/>
            <a:ext cx="3877945" cy="3373755"/>
          </a:xfrm>
          <a:prstGeom prst="rect">
            <a:avLst/>
          </a:prstGeom>
        </p:spPr>
      </p:pic>
      <p:pic>
        <p:nvPicPr>
          <p:cNvPr id="4" name="图片 3" descr="suggestions-complaints-suggestion_box-insult-profanity-miscellaneous-CC45067_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780" y="3395345"/>
            <a:ext cx="3538855" cy="31146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84150" y="443230"/>
            <a:ext cx="8775700" cy="74161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Dear Amy,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Knowing that you are worried about your weight, I quite understand how upset and anxious you feel. Actually, things would improve if we followed the suggestions below.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Firstly, a balanced diet and regular exercise make a difference, which not only helps you watch your figure but also contributes to a healthy life. Besides, have you thought about avoiding sugary drinks and fruit juice? Sugar is the first cause of gaining weight. Frankly speaking, if I were you, I  would focus more on fitness rather than weight. A good healthy body is worth more a crown in gold.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All the best, I hope these suggestions beneficial!    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                                    Yours,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                                     Li Hua                                                                                                                                                       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                                                                                         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 fontAlgn="auto">
              <a:lnSpc>
                <a:spcPct val="100000"/>
              </a:lnSpc>
            </a:pP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57250" y="1353820"/>
            <a:ext cx="742950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sz="6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Samples from students </a:t>
            </a:r>
            <a:endParaRPr lang="en-US" sz="6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图片 2" descr="suggestion_bo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38095" y="2544445"/>
            <a:ext cx="3914140" cy="390334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QQ图片202011221140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265" y="285750"/>
            <a:ext cx="8905875" cy="6286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313805" y="3267710"/>
            <a:ext cx="1269365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you fit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265" y="3916045"/>
            <a:ext cx="2423160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FF0000"/>
                </a:solidFill>
              </a:rPr>
              <a:t>help lose your weight</a:t>
            </a:r>
            <a:endParaRPr lang="en-US" altLang="zh-CN" sz="20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71140" y="4469765"/>
            <a:ext cx="791845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FF0000"/>
                </a:solidFill>
              </a:rPr>
              <a:t>much</a:t>
            </a:r>
            <a:endParaRPr lang="en-US" altLang="zh-CN" sz="20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46580" y="5651500"/>
            <a:ext cx="791845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rgbClr val="FF0000"/>
                </a:solidFill>
              </a:rPr>
              <a:t>much</a:t>
            </a:r>
            <a:endParaRPr lang="en-US" altLang="zh-CN" sz="20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2875" y="251460"/>
            <a:ext cx="8702040" cy="3538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学生习作点评：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该篇建议信能写明绝大部分要点，但是语言有少量错误；第二段的过渡词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first,second,third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有点生硬，如果可以替换一下会更好，如：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First, Besides, Meanwhile/ Plus/By the way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。最后一段的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It's my great honor to give you some suggestions, 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这个客气程度过了点，要注意对方的角色，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Amy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和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Li Hua 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是朋友，所以语气不必如此正式，可以稍微随意一点。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  <p:bldP spid="3" grpId="0" animBg="1"/>
      <p:bldP spid="3" grpId="1" animBg="1"/>
      <p:bldP spid="4" grpId="0" animBg="1"/>
      <p:bldP spid="4" grpId="1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QQ图片202011221140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2085" y="223520"/>
            <a:ext cx="5260340" cy="64103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571490" y="423545"/>
            <a:ext cx="3364865" cy="52622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学生习作点评：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该篇建议信卷面清晰，要点齐全，建议合理，句型丰富，语气也符合朋友身份。作为高一上的学生来说，算是一篇佳作了。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如果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第一段的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give you some ideas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改成</a:t>
            </a:r>
            <a:r>
              <a:rPr lang="en-US" altLang="zh-CN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offer you some suggestions</a:t>
            </a:r>
            <a:r>
              <a:rPr lang="zh-CN" altLang="en-US" sz="28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或许会更妥当一点。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969" y="1656264"/>
            <a:ext cx="835292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accent1"/>
                </a:solidFill>
              </a:rPr>
              <a:t>2020</a:t>
            </a:r>
            <a:r>
              <a:rPr lang="zh-CN" altLang="en-US" sz="3600" b="1" dirty="0" smtClean="0">
                <a:solidFill>
                  <a:schemeClr val="accent1"/>
                </a:solidFill>
              </a:rPr>
              <a:t>年杭州地区（含周边地区）高一上</a:t>
            </a:r>
            <a:endParaRPr lang="zh-CN" altLang="en-US" sz="3600" b="1" dirty="0" smtClean="0">
              <a:solidFill>
                <a:schemeClr val="accent1"/>
              </a:solidFill>
            </a:endParaRPr>
          </a:p>
          <a:p>
            <a:pPr algn="ctr"/>
            <a:endParaRPr lang="zh-CN" altLang="en-US" sz="3600" b="1" dirty="0" smtClean="0">
              <a:solidFill>
                <a:schemeClr val="accent1"/>
              </a:solidFill>
            </a:endParaRPr>
          </a:p>
          <a:p>
            <a:pPr algn="ctr"/>
            <a:r>
              <a:rPr lang="zh-CN" altLang="en-US" sz="3600" b="1" dirty="0" smtClean="0">
                <a:solidFill>
                  <a:schemeClr val="accent1"/>
                </a:solidFill>
              </a:rPr>
              <a:t>期中考试应用文       建议信</a:t>
            </a:r>
            <a:endParaRPr lang="zh-CN" altLang="en-US" sz="3600" b="1" dirty="0" smtClean="0">
              <a:solidFill>
                <a:schemeClr val="accent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16400" y="5360670"/>
            <a:ext cx="4145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浙江省衢州第一中学  徐荣仙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pic>
        <p:nvPicPr>
          <p:cNvPr id="5" name="图片 4" descr="OI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045" y="3502660"/>
            <a:ext cx="2523490" cy="28702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OIP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5180" y="1076960"/>
            <a:ext cx="7577455" cy="47313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483787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假定你是李华，你的笔友</a:t>
            </a:r>
            <a:r>
              <a:rPr lang="en-US" altLang="zh-CN" sz="3200" dirty="0" smtClean="0"/>
              <a:t>Amy</a:t>
            </a:r>
            <a:r>
              <a:rPr lang="zh-CN" altLang="en-US" sz="3200" dirty="0" smtClean="0"/>
              <a:t>最近写了一封</a:t>
            </a:r>
            <a:r>
              <a:rPr lang="en-US" altLang="zh-CN" sz="3200" dirty="0" smtClean="0"/>
              <a:t>e-mail</a:t>
            </a:r>
            <a:r>
              <a:rPr lang="zh-CN" altLang="en-US" sz="3200" dirty="0" smtClean="0"/>
              <a:t>给你，表达了因体重过重带来的烦恼。请你安慰</a:t>
            </a:r>
            <a:r>
              <a:rPr lang="en-US" altLang="zh-CN" sz="3200" dirty="0" smtClean="0"/>
              <a:t>Amy</a:t>
            </a:r>
            <a:r>
              <a:rPr lang="zh-CN" altLang="en-US" sz="3200" dirty="0" smtClean="0"/>
              <a:t>，并给她建议，内容包括：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表达安慰；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/>
              <a:t>给</a:t>
            </a:r>
            <a:r>
              <a:rPr lang="zh-CN" altLang="en-US" sz="3200" dirty="0" smtClean="0"/>
              <a:t>出建议；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你的祝福。</a:t>
            </a:r>
            <a:endParaRPr lang="en-US" altLang="zh-CN" sz="3200" dirty="0" smtClean="0"/>
          </a:p>
          <a:p>
            <a:endParaRPr lang="en-US" altLang="zh-CN" sz="3200" dirty="0"/>
          </a:p>
          <a:p>
            <a:r>
              <a:rPr lang="zh-CN" altLang="en-US" sz="3200" dirty="0" smtClean="0"/>
              <a:t>注意：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词数</a:t>
            </a:r>
            <a:r>
              <a:rPr lang="en-US" altLang="zh-CN" sz="3200" dirty="0" smtClean="0"/>
              <a:t>80</a:t>
            </a:r>
            <a:r>
              <a:rPr lang="zh-CN" altLang="en-US" sz="3200" dirty="0" smtClean="0"/>
              <a:t>左右；</a:t>
            </a:r>
            <a:endParaRPr lang="en-US" altLang="zh-CN" sz="3200" dirty="0" smtClean="0"/>
          </a:p>
          <a:p>
            <a:pPr marL="342900" indent="-342900">
              <a:buAutoNum type="arabicPeriod"/>
            </a:pPr>
            <a:r>
              <a:rPr lang="zh-CN" altLang="en-US" sz="3200" dirty="0" smtClean="0"/>
              <a:t>可以适当增加细节，以使行文连贯。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91136" y="179572"/>
            <a:ext cx="321754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三  审  题  干</a:t>
            </a:r>
            <a:endParaRPr lang="zh-CN" alt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251460" y="949325"/>
            <a:ext cx="3569970" cy="5262245"/>
          </a:xfrm>
          <a:prstGeom prst="rect">
            <a:avLst/>
          </a:prstGeom>
          <a:noFill/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p>
            <a:pPr algn="just"/>
            <a:r>
              <a:rPr lang="zh-CN" altLang="en-US" sz="2400" dirty="0" smtClean="0"/>
              <a:t>假定你是李华，你的笔友</a:t>
            </a:r>
            <a:r>
              <a:rPr lang="en-US" altLang="zh-CN" sz="2400" dirty="0" smtClean="0"/>
              <a:t>Amy</a:t>
            </a:r>
            <a:r>
              <a:rPr lang="zh-CN" altLang="en-US" sz="2400" dirty="0" smtClean="0"/>
              <a:t>最近写了一封</a:t>
            </a:r>
            <a:r>
              <a:rPr lang="en-US" altLang="zh-CN" sz="2400" dirty="0" smtClean="0"/>
              <a:t>e-mail</a:t>
            </a:r>
            <a:r>
              <a:rPr lang="zh-CN" altLang="en-US" sz="2400" dirty="0" smtClean="0"/>
              <a:t>给你，表达了因体重过重带来的烦恼。请你安慰</a:t>
            </a:r>
            <a:r>
              <a:rPr lang="en-US" altLang="zh-CN" sz="2400" dirty="0" smtClean="0"/>
              <a:t>Amy</a:t>
            </a:r>
            <a:r>
              <a:rPr lang="zh-CN" altLang="en-US" sz="2400" dirty="0" smtClean="0"/>
              <a:t>，并给她建议，内容包括：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表达安慰；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/>
              <a:t>给</a:t>
            </a:r>
            <a:r>
              <a:rPr lang="zh-CN" altLang="en-US" sz="2400" dirty="0" smtClean="0"/>
              <a:t>出建议；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你的祝福。</a:t>
            </a:r>
            <a:endParaRPr lang="en-US" altLang="zh-CN" sz="2400" dirty="0" smtClean="0"/>
          </a:p>
          <a:p>
            <a:pPr algn="just"/>
            <a:endParaRPr lang="en-US" altLang="zh-CN" sz="2400" dirty="0"/>
          </a:p>
          <a:p>
            <a:pPr algn="just"/>
            <a:r>
              <a:rPr lang="zh-CN" altLang="en-US" sz="2400" dirty="0" smtClean="0"/>
              <a:t>注意：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词数</a:t>
            </a:r>
            <a:r>
              <a:rPr lang="en-US" altLang="zh-CN" sz="2400" dirty="0" smtClean="0"/>
              <a:t>80</a:t>
            </a:r>
            <a:r>
              <a:rPr lang="zh-CN" altLang="en-US" sz="2400" dirty="0" smtClean="0"/>
              <a:t>左右；</a:t>
            </a:r>
            <a:endParaRPr lang="en-US" altLang="zh-CN" sz="2400" dirty="0" smtClean="0"/>
          </a:p>
          <a:p>
            <a:pPr marL="342900" indent="-342900" algn="just">
              <a:buAutoNum type="arabicPeriod"/>
            </a:pPr>
            <a:r>
              <a:rPr lang="zh-CN" altLang="en-US" sz="2400" dirty="0" smtClean="0"/>
              <a:t>可以适当增加细节，以使行文连贯。</a:t>
            </a:r>
            <a:endParaRPr lang="zh-CN" altLang="en-US" sz="2400" dirty="0" smtClean="0"/>
          </a:p>
        </p:txBody>
      </p:sp>
      <p:cxnSp>
        <p:nvCxnSpPr>
          <p:cNvPr id="5" name="直接连接符 4"/>
          <p:cNvCxnSpPr/>
          <p:nvPr/>
        </p:nvCxnSpPr>
        <p:spPr>
          <a:xfrm>
            <a:off x="3131820" y="2421255"/>
            <a:ext cx="64833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049145" y="2847975"/>
            <a:ext cx="64833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3794125" y="1269365"/>
            <a:ext cx="2290445" cy="1137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2522855" y="1269365"/>
            <a:ext cx="3489325" cy="1578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257925" y="1022350"/>
            <a:ext cx="24936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sz="2800"/>
              <a:t>安慰信</a:t>
            </a:r>
            <a:r>
              <a:rPr lang="en-US" altLang="zh-CN" sz="2800"/>
              <a:t>+</a:t>
            </a:r>
            <a:r>
              <a:rPr lang="zh-CN" altLang="en-US" sz="2800"/>
              <a:t>建议信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3821430" y="2986405"/>
            <a:ext cx="24555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How to comfort</a:t>
            </a:r>
            <a:endParaRPr lang="en-US" altLang="zh-CN" sz="2800"/>
          </a:p>
        </p:txBody>
      </p:sp>
      <p:sp>
        <p:nvSpPr>
          <p:cNvPr id="12" name="文本框 11"/>
          <p:cNvSpPr txBox="1"/>
          <p:nvPr/>
        </p:nvSpPr>
        <p:spPr>
          <a:xfrm>
            <a:off x="3821430" y="3508375"/>
            <a:ext cx="53352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How to give reasonable suggestions</a:t>
            </a:r>
            <a:endParaRPr lang="en-US" altLang="zh-CN" sz="2800"/>
          </a:p>
        </p:txBody>
      </p:sp>
      <p:sp>
        <p:nvSpPr>
          <p:cNvPr id="13" name="文本框 12"/>
          <p:cNvSpPr txBox="1"/>
          <p:nvPr/>
        </p:nvSpPr>
        <p:spPr>
          <a:xfrm>
            <a:off x="3888105" y="4030345"/>
            <a:ext cx="12230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Wishes</a:t>
            </a:r>
            <a:endParaRPr lang="en-US" altLang="zh-CN" sz="2800"/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1901825" y="3357245"/>
            <a:ext cx="1878330" cy="5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2049145" y="3789045"/>
            <a:ext cx="1731010" cy="1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endCxn id="13" idx="1"/>
          </p:cNvCxnSpPr>
          <p:nvPr/>
        </p:nvCxnSpPr>
        <p:spPr>
          <a:xfrm>
            <a:off x="2049145" y="4214495"/>
            <a:ext cx="1838960" cy="76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5724525" y="2565400"/>
            <a:ext cx="360045" cy="503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6084253" y="2067560"/>
            <a:ext cx="110680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who</a:t>
            </a:r>
            <a:endParaRPr lang="en-US" altLang="zh-CN" sz="4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630353" y="2650490"/>
            <a:ext cx="106489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why</a:t>
            </a:r>
            <a:endParaRPr lang="en-US" altLang="zh-CN" sz="4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V="1">
            <a:off x="6257925" y="3141345"/>
            <a:ext cx="402590" cy="136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5436235" y="4020820"/>
            <a:ext cx="648335" cy="560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6555105" y="3972560"/>
            <a:ext cx="33020" cy="168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6962140" y="3972560"/>
            <a:ext cx="706755" cy="608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3492183" y="4581525"/>
            <a:ext cx="269303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suggestion1</a:t>
            </a:r>
            <a:endParaRPr lang="en-US" altLang="zh-CN" sz="4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463348" y="4725670"/>
            <a:ext cx="269303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suggestion2</a:t>
            </a:r>
            <a:endParaRPr lang="en-US" altLang="zh-CN" sz="4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200775" y="5288280"/>
            <a:ext cx="7416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75665" y="121920"/>
            <a:ext cx="7924800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How to offer comfort:</a:t>
            </a:r>
            <a:r>
              <a:rPr lang="en-US" altLang="zh-CN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TRY THIS</a:t>
            </a:r>
            <a:endParaRPr lang="en-US" altLang="zh-CN" sz="4800" b="1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4" name="图片 3" descr="OIP (3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59915" y="4056380"/>
            <a:ext cx="4304030" cy="25787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3535" y="1053465"/>
            <a:ext cx="856551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 know how difficult things have gotten.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I'm here for you, in whatever way that helps you.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“I know this is very difficult for you. How have you been doing?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You’re my friend and I want you to feel supported and loved.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“For future reference, I never get tired of giving out hugs, okay?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21093" y="121920"/>
            <a:ext cx="7433945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How to offer comfort: </a:t>
            </a:r>
            <a:r>
              <a:rPr lang="zh-CN" altLang="en-US" sz="4800">
                <a:solidFill>
                  <a:srgbClr val="FF0000"/>
                </a:solidFill>
                <a:sym typeface="+mn-ea"/>
              </a:rPr>
              <a:t>AVOID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9560" y="1177925"/>
            <a:ext cx="862774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 going to pray for a miracle.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endParaRPr lang="en-US" altLang="zh-CN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You can still silently pray for your friend, but your caring presence will make the most difference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l">
              <a:buFont typeface="Wingdings" panose="05000000000000000000" charset="0"/>
              <a:buChar char="ü"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“Have you tried juicing? I hear it can really turn things around.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”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 In some instances, your friend might like your help researching alternative healing and holistic treatments, but it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s best to follow their lead in this type of discussion.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342900" indent="-342900" algn="l">
              <a:buFont typeface="Wingdings" panose="05000000000000000000" charset="0"/>
              <a:buChar char="ü"/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“Actually, you needn't worry about your weight. It's quite normal for everyone to be obese.”</a:t>
            </a:r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Clearly, it's impossible for everyone to be overweight. So, this kind of comfort can't really ease your friends' worry. Instead, it will make your friend think you are unreliable.</a:t>
            </a:r>
            <a:endParaRPr lang="en-US" altLang="zh-CN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6" name="图片 5" descr="OIP (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3870" y="5873115"/>
            <a:ext cx="2385695" cy="848360"/>
          </a:xfrm>
          <a:prstGeom prst="rect">
            <a:avLst/>
          </a:prstGeom>
        </p:spPr>
      </p:pic>
      <p:pic>
        <p:nvPicPr>
          <p:cNvPr id="8" name="图片 7" descr="u=1528201088,1172929721&amp;fm=26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365" y="5564505"/>
            <a:ext cx="775970" cy="11569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87985" y="50800"/>
            <a:ext cx="77978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How to Make Polite, Indirect Suggestions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" y="828040"/>
            <a:ext cx="696722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1. Turn your suggestion into a question</a:t>
            </a:r>
            <a:endParaRPr lang="zh-CN" altLang="en-US" sz="3200" b="1">
              <a:solidFill>
                <a:schemeClr val="accent6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2415" y="3834130"/>
            <a:ext cx="6590665" cy="255333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pPr indent="0">
              <a:buFont typeface="Wingdings" panose="05000000000000000000" charset="0"/>
              <a:buNone/>
            </a:pPr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•Have you thought about…?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Have you considered…?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What if you/we…?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Could you/we…?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Would you/we be able to…?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8595" y="1628775"/>
            <a:ext cx="861187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3200">
                <a:solidFill>
                  <a:schemeClr val="accent1"/>
                </a:solidFill>
              </a:rPr>
              <a:t>You might sound like a know-it-all if you make direct suggestions before knowing all the facts. This is why it</a:t>
            </a:r>
            <a:r>
              <a:rPr lang="en-US" altLang="zh-CN" sz="3200">
                <a:solidFill>
                  <a:schemeClr val="accent1"/>
                </a:solidFill>
              </a:rPr>
              <a:t>'</a:t>
            </a:r>
            <a:r>
              <a:rPr lang="zh-CN" altLang="en-US" sz="3200">
                <a:solidFill>
                  <a:schemeClr val="accent1"/>
                </a:solidFill>
              </a:rPr>
              <a:t>s often better to offer your suggestion in the form of the question.</a:t>
            </a:r>
            <a:endParaRPr lang="zh-CN" altLang="en-US" sz="3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4" grpId="0" bldLvl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05460" y="142875"/>
            <a:ext cx="814260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</a:rPr>
              <a:t>How to Make Polite, Indirect Suggestions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8595" y="859155"/>
            <a:ext cx="51593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/>
                </a:solidFill>
              </a:rPr>
              <a:t>2. Use tentative language</a:t>
            </a:r>
            <a:endParaRPr lang="zh-CN" altLang="en-US" sz="3200" b="1">
              <a:solidFill>
                <a:schemeClr val="accent6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8130" y="1442720"/>
            <a:ext cx="858774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2800">
                <a:solidFill>
                  <a:schemeClr val="tx2"/>
                </a:solidFill>
              </a:rPr>
              <a:t>Native speakers subconsciously use words like perhaps, maybe, might, may, and could to “soften” a suggestion. Simply adding the word maybe before saying “you should” can make a world of difference in terms of politeness.</a:t>
            </a:r>
            <a:endParaRPr lang="zh-CN" altLang="en-US" sz="2800">
              <a:solidFill>
                <a:schemeClr val="tx2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8130" y="3688080"/>
            <a:ext cx="6802120" cy="304609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You might want to think about…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You might want to consider…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Perhaps you/we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Maybe you/we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It may be a good idea to…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It might be a good idea to…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8" grpId="0" bldLvl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5130" y="154305"/>
            <a:ext cx="8443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 to Make Polite, Indirect Suggestions</a:t>
            </a:r>
            <a:endParaRPr lang="zh-CN" altLang="en-US" sz="36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2720" y="826135"/>
            <a:ext cx="426021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/>
                </a:solidFill>
                <a:latin typeface="Times New Roman" panose="02020603050405020304" charset="0"/>
                <a:cs typeface="Times New Roman" panose="02020603050405020304" charset="0"/>
              </a:rPr>
              <a:t>3. Use past tenses</a:t>
            </a:r>
            <a:endParaRPr lang="zh-CN" altLang="en-US"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3845" y="1530985"/>
            <a:ext cx="848741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zh-CN" altLang="en-US" sz="3200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</a:rPr>
              <a:t>With suggestions, we often use the past progressive and simple past. Using these tenses makes the suggestion less direct, and therefore more polite.</a:t>
            </a:r>
            <a:endParaRPr lang="zh-CN" altLang="en-US" sz="3200">
              <a:solidFill>
                <a:schemeClr val="tx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3845" y="3972560"/>
            <a:ext cx="6922770" cy="156845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 was thinking 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</a:rPr>
              <a:t>• I thought we could…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cs typeface="Times New Roman" panose="02020603050405020304" charset="0"/>
                <a:sym typeface="+mn-ea"/>
              </a:rPr>
              <a:t>•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  <a:sym typeface="+mn-ea"/>
              </a:rPr>
              <a:t>If I were you, I would...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 bldLvl="0" animBg="1"/>
      <p:bldP spid="5" grpId="1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5780</Words>
  <Application>WPS 演示</Application>
  <PresentationFormat>全屏显示(4:3)</PresentationFormat>
  <Paragraphs>199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宋体</vt:lpstr>
      <vt:lpstr>Wingdings</vt:lpstr>
      <vt:lpstr>仿宋</vt:lpstr>
      <vt:lpstr>Wingdings</vt:lpstr>
      <vt:lpstr>Times New Roman</vt:lpstr>
      <vt:lpstr>华文楷体</vt:lpstr>
      <vt:lpstr>Calibri</vt:lpstr>
      <vt:lpstr>微软雅黑</vt:lpstr>
      <vt:lpstr>Arial Unicode MS</vt:lpstr>
      <vt:lpstr>HelveticaNeue</vt:lpstr>
      <vt:lpstr>NumberOnly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南山有谷堆</cp:lastModifiedBy>
  <cp:revision>27</cp:revision>
  <dcterms:created xsi:type="dcterms:W3CDTF">2020-11-20T14:24:00Z</dcterms:created>
  <dcterms:modified xsi:type="dcterms:W3CDTF">2020-11-23T02:05:46Z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