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308" r:id="rId3"/>
    <p:sldId id="256" r:id="rId4"/>
    <p:sldId id="294" r:id="rId5"/>
    <p:sldId id="273" r:id="rId6"/>
    <p:sldId id="293" r:id="rId7"/>
    <p:sldId id="285" r:id="rId9"/>
    <p:sldId id="297" r:id="rId10"/>
    <p:sldId id="296" r:id="rId11"/>
    <p:sldId id="291" r:id="rId12"/>
    <p:sldId id="277" r:id="rId13"/>
    <p:sldId id="280" r:id="rId14"/>
    <p:sldId id="284" r:id="rId15"/>
    <p:sldId id="299" r:id="rId16"/>
    <p:sldId id="29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E1EC"/>
    <a:srgbClr val="0000FF"/>
    <a:srgbClr val="E48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25" autoAdjust="0"/>
    <p:restoredTop sz="91544" autoAdjust="0"/>
  </p:normalViewPr>
  <p:slideViewPr>
    <p:cSldViewPr snapToGrid="0">
      <p:cViewPr varScale="1">
        <p:scale>
          <a:sx n="107" d="100"/>
          <a:sy n="107" d="100"/>
        </p:scale>
        <p:origin x="714" y="102"/>
      </p:cViewPr>
      <p:guideLst/>
    </p:cSldViewPr>
  </p:slideViewPr>
  <p:outlineViewPr>
    <p:cViewPr>
      <p:scale>
        <a:sx n="33" d="100"/>
        <a:sy n="33" d="100"/>
      </p:scale>
      <p:origin x="0" y="-31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57AFCE-E1FE-4908-8C9D-EE9D1BFD322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1B4622-DBF7-41CE-A237-E7C3D206533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B4622-DBF7-41CE-A237-E7C3D20653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1B4622-DBF7-41CE-A237-E7C3D20653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B4622-DBF7-41CE-A237-E7C3D20653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 userDrawn="1"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B24EE-5C22-40CD-84E1-25CFEBD23E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217C3-116B-4BF0-BCB5-0B1F1291A0F8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图片 11" descr="水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86613" y="63500"/>
            <a:ext cx="4902200" cy="1587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B24EE-5C22-40CD-84E1-25CFEBD23E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217C3-116B-4BF0-BCB5-0B1F1291A0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B24EE-5C22-40CD-84E1-25CFEBD23E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217C3-116B-4BF0-BCB5-0B1F1291A0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B24EE-5C22-40CD-84E1-25CFEBD23E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217C3-116B-4BF0-BCB5-0B1F1291A0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 userDrawn="1"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B24EE-5C22-40CD-84E1-25CFEBD23E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217C3-116B-4BF0-BCB5-0B1F1291A0F8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图片 11" descr="水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86613" y="63500"/>
            <a:ext cx="4902200" cy="1587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B24EE-5C22-40CD-84E1-25CFEBD23E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217C3-116B-4BF0-BCB5-0B1F1291A0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B24EE-5C22-40CD-84E1-25CFEBD23E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217C3-116B-4BF0-BCB5-0B1F1291A0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B24EE-5C22-40CD-84E1-25CFEBD23E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217C3-116B-4BF0-BCB5-0B1F1291A0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B24EE-5C22-40CD-84E1-25CFEBD23E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217C3-116B-4BF0-BCB5-0B1F1291A0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13B24EE-5C22-40CD-84E1-25CFEBD23E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22217C3-116B-4BF0-BCB5-0B1F1291A0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B24EE-5C22-40CD-84E1-25CFEBD23E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217C3-116B-4BF0-BCB5-0B1F1291A0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 userDrawn="1"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13B24EE-5C22-40CD-84E1-25CFEBD23E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22217C3-116B-4BF0-BCB5-0B1F1291A0F8}" type="slidenum">
              <a:rPr lang="zh-CN" altLang="en-US" smtClean="0"/>
            </a:fld>
            <a:endParaRPr lang="zh-CN" alt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图片 11" descr="水印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186613" y="63500"/>
            <a:ext cx="4902200" cy="15875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17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705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93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81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82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84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87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89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11.wdp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11.wdp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hdphoto" Target="../media/image13.wdp"/><Relationship Id="rId1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hdphoto" Target="../media/image8.wdp"/><Relationship Id="rId4" Type="http://schemas.openxmlformats.org/officeDocument/2006/relationships/image" Target="../media/image7.png"/><Relationship Id="rId3" Type="http://schemas.microsoft.com/office/2007/relationships/hdphoto" Target="../media/image6.wdp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11.wdp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矩形 1"/>
          <p:cNvSpPr/>
          <p:nvPr/>
        </p:nvSpPr>
        <p:spPr>
          <a:xfrm>
            <a:off x="762000" y="1246188"/>
            <a:ext cx="6538913" cy="50165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4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endParaRPr lang="en-US" altLang="zh-CN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r>
              <a:rPr lang="zh-CN" altLang="en-US" sz="4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r>
              <a:rPr lang="zh-CN" altLang="en-US" sz="4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公众号：溯恩高中英语</a:t>
            </a:r>
            <a:endParaRPr lang="zh-CN" altLang="en-US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</p:txBody>
      </p:sp>
      <p:pic>
        <p:nvPicPr>
          <p:cNvPr id="5122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70750" y="2273300"/>
            <a:ext cx="3359150" cy="3359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3" name="矩形 3"/>
          <p:cNvSpPr/>
          <p:nvPr/>
        </p:nvSpPr>
        <p:spPr>
          <a:xfrm>
            <a:off x="7312025" y="1616075"/>
            <a:ext cx="3603625" cy="7080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4000" b="1">
                <a:latin typeface="华文新魏" pitchFamily="2" charset="-122"/>
                <a:ea typeface="宋体" panose="02010600030101010101" pitchFamily="2" charset="-122"/>
              </a:rPr>
              <a:t>知识产权声明</a:t>
            </a:r>
            <a:endParaRPr lang="zh-CN" altLang="en-US" sz="4000" b="1">
              <a:latin typeface="华文新魏" pitchFamily="2" charset="-122"/>
              <a:ea typeface="宋体" panose="02010600030101010101" pitchFamily="2" charset="-122"/>
            </a:endParaRPr>
          </a:p>
        </p:txBody>
      </p:sp>
      <p:pic>
        <p:nvPicPr>
          <p:cNvPr id="5124" name="图片 11" descr="水印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6613" y="63500"/>
            <a:ext cx="4902200" cy="1587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7200" b="1" dirty="0">
                <a:ln>
                  <a:solidFill>
                    <a:srgbClr val="92D05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anose="02040503050406030204" pitchFamily="18" charset="0"/>
                <a:ea typeface="微软雅黑" panose="020B0503020204020204" pitchFamily="34" charset="-122"/>
              </a:rPr>
              <a:t>Practice</a:t>
            </a:r>
            <a:endParaRPr lang="zh-CN" altLang="en-US" sz="7200" b="1" dirty="0">
              <a:ln>
                <a:solidFill>
                  <a:srgbClr val="92D050"/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Cambria" panose="02040503050406030204" pitchFamily="18" charset="0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23111" y="3678480"/>
            <a:ext cx="7268745" cy="20288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Brainstorm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topic-centered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activities related to </a:t>
            </a:r>
            <a:r>
              <a:rPr lang="en-US" altLang="zh-CN" sz="3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five senses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23111" y="1862328"/>
            <a:ext cx="1074577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zh-CN" altLang="en-US" sz="2800" dirty="0">
                <a:latin typeface="Times New Roman" panose="02020603050405020304" pitchFamily="18" charset="0"/>
              </a:rPr>
              <a:t>（</a:t>
            </a:r>
            <a:r>
              <a:rPr lang="en-US" altLang="zh-CN" sz="2800" dirty="0">
                <a:latin typeface="Times New Roman" panose="02020603050405020304" pitchFamily="18" charset="0"/>
              </a:rPr>
              <a:t>2021.01</a:t>
            </a:r>
            <a:r>
              <a:rPr lang="zh-CN" altLang="en-US" sz="2800" dirty="0">
                <a:latin typeface="Times New Roman" panose="02020603050405020304" pitchFamily="18" charset="0"/>
              </a:rPr>
              <a:t>浙江高考）假定你是李华，下周有新西兰学生访问你校，你将为学生代表致欢迎辞。请为此写一篇发言稿。内容包括：</a:t>
            </a:r>
            <a:endParaRPr lang="en-US" altLang="zh-CN" sz="2800" dirty="0">
              <a:latin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zh-CN" sz="2800" dirty="0"/>
              <a:t>1. </a:t>
            </a:r>
            <a:r>
              <a:rPr lang="zh-CN" altLang="en-US" sz="2800" dirty="0"/>
              <a:t>表示欢迎；</a:t>
            </a:r>
            <a:r>
              <a:rPr lang="en-US" altLang="zh-CN" sz="2800" dirty="0"/>
              <a:t>2. </a:t>
            </a:r>
            <a:r>
              <a:rPr lang="zh-CN" altLang="en-US" sz="2800" dirty="0"/>
              <a:t>介绍活动安排；</a:t>
            </a:r>
            <a:r>
              <a:rPr lang="en-US" altLang="zh-CN" sz="2800" dirty="0"/>
              <a:t>3. </a:t>
            </a:r>
            <a:r>
              <a:rPr lang="zh-CN" altLang="en-US" sz="2800" dirty="0"/>
              <a:t>表达祝愿。</a:t>
            </a:r>
            <a:endParaRPr lang="en-US" altLang="zh-CN" sz="2800" dirty="0">
              <a:latin typeface="Times New Roman" panose="02020603050405020304" pitchFamily="18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991856" y="3247323"/>
            <a:ext cx="3088930" cy="3074221"/>
            <a:chOff x="7937343" y="3310305"/>
            <a:chExt cx="3088930" cy="3074221"/>
          </a:xfrm>
        </p:grpSpPr>
        <p:pic>
          <p:nvPicPr>
            <p:cNvPr id="8" name="Picture 4" descr="Great Examples Of The 5 Senses In Writing - Richie Billing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0" b="95455" l="0" r="9571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7343" y="3310305"/>
              <a:ext cx="3088930" cy="30742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文本框 8"/>
            <p:cNvSpPr txBox="1"/>
            <p:nvPr/>
          </p:nvSpPr>
          <p:spPr>
            <a:xfrm>
              <a:off x="8786684" y="4417677"/>
              <a:ext cx="139024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topic</a:t>
              </a:r>
              <a:endParaRPr lang="zh-CN" altLang="en-US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97280" y="421993"/>
            <a:ext cx="10058400" cy="1048445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兰米粗楷简体" panose="02000503000000000000" charset="-122"/>
              </a:rPr>
              <a:t>新西兰学生访问你校</a:t>
            </a:r>
            <a:b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兰米粗楷简体" panose="02000503000000000000" charset="-122"/>
              </a:rPr>
            </a:br>
            <a:r>
              <a:rPr lang="zh-CN" altLang="en-US" sz="2800" b="1" dirty="0">
                <a:latin typeface="Times New Roman" panose="02020603050405020304" pitchFamily="18" charset="0"/>
                <a:cs typeface="兰米粗楷简体" panose="02000503000000000000" charset="-122"/>
              </a:rPr>
              <a:t>活动安排</a:t>
            </a:r>
            <a:endParaRPr lang="zh-CN" altLang="en-US" sz="28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2" descr="Examples of Descriptive Writing Using the 5 Senses - Vibrant Teachin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53" r="1309" b="3765"/>
          <a:stretch>
            <a:fillRect/>
          </a:stretch>
        </p:blipFill>
        <p:spPr bwMode="auto">
          <a:xfrm>
            <a:off x="585938" y="1845734"/>
            <a:ext cx="11081084" cy="439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1125606" y="2793385"/>
            <a:ext cx="216471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C00000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visit</a:t>
            </a:r>
            <a:r>
              <a:rPr lang="en-US" altLang="zh-CN" sz="2400" dirty="0">
                <a:latin typeface="Cambria" panose="02040503050406030204" pitchFamily="18" charset="0"/>
                <a:cs typeface="Cambria" panose="02040503050406030204" pitchFamily="18" charset="0"/>
              </a:rPr>
              <a:t> a </a:t>
            </a:r>
            <a:r>
              <a:rPr lang="en-US" altLang="zh-CN" sz="2400" dirty="0">
                <a:solidFill>
                  <a:srgbClr val="0000FF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Chinese</a:t>
            </a:r>
            <a:r>
              <a:rPr lang="en-US" altLang="zh-CN" sz="2400" dirty="0">
                <a:latin typeface="Cambria" panose="02040503050406030204" pitchFamily="18" charset="0"/>
                <a:cs typeface="Cambria" panose="02040503050406030204" pitchFamily="18" charset="0"/>
              </a:rPr>
              <a:t> culture museum</a:t>
            </a:r>
            <a:endParaRPr lang="en-US" altLang="zh-CN" sz="2400" dirty="0">
              <a:latin typeface="Cambria" panose="02040503050406030204" pitchFamily="18" charset="0"/>
              <a:cs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C00000"/>
                </a:solidFill>
                <a:latin typeface="Cambria" panose="02040503050406030204" pitchFamily="18" charset="0"/>
              </a:rPr>
              <a:t>watch</a:t>
            </a:r>
            <a:r>
              <a:rPr lang="en-US" altLang="zh-CN" sz="2400" dirty="0">
                <a:latin typeface="Cambria" panose="02040503050406030204" pitchFamily="18" charset="0"/>
              </a:rPr>
              <a:t> </a:t>
            </a:r>
            <a:r>
              <a:rPr lang="en-US" altLang="zh-CN" sz="2400" dirty="0">
                <a:solidFill>
                  <a:srgbClr val="0000FF"/>
                </a:solidFill>
                <a:latin typeface="Cambria" panose="02040503050406030204" pitchFamily="18" charset="0"/>
              </a:rPr>
              <a:t>Chinese</a:t>
            </a:r>
            <a:r>
              <a:rPr lang="en-US" altLang="zh-CN" sz="2400" dirty="0">
                <a:latin typeface="Cambria" panose="02040503050406030204" pitchFamily="18" charset="0"/>
              </a:rPr>
              <a:t> dance performance </a:t>
            </a:r>
            <a:endParaRPr lang="zh-CN" altLang="en-US" sz="2400" dirty="0"/>
          </a:p>
        </p:txBody>
      </p:sp>
      <p:grpSp>
        <p:nvGrpSpPr>
          <p:cNvPr id="8" name="组合 7"/>
          <p:cNvGrpSpPr/>
          <p:nvPr/>
        </p:nvGrpSpPr>
        <p:grpSpPr>
          <a:xfrm>
            <a:off x="3258589" y="1845734"/>
            <a:ext cx="7863841" cy="964276"/>
            <a:chOff x="3258589" y="1845734"/>
            <a:chExt cx="7863841" cy="964276"/>
          </a:xfrm>
        </p:grpSpPr>
        <p:pic>
          <p:nvPicPr>
            <p:cNvPr id="6" name="Picture 2" descr="Examples of Descriptive Writing Using the 5 Senses - Vibrant Teaching"/>
            <p:cNvPicPr>
              <a:picLocks noChangeAspect="1" noChangeArrowheads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085" t="21653" r="5739" b="62279"/>
            <a:stretch>
              <a:fillRect/>
            </a:stretch>
          </p:blipFill>
          <p:spPr bwMode="auto">
            <a:xfrm>
              <a:off x="3258589" y="1845734"/>
              <a:ext cx="1928553" cy="9476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Examples of Descriptive Writing Using the 5 Senses - Vibrant Teaching"/>
            <p:cNvPicPr>
              <a:picLocks noChangeAspect="1" noChangeArrowheads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75" t="22446" r="59489" b="62050"/>
            <a:stretch>
              <a:fillRect/>
            </a:stretch>
          </p:blipFill>
          <p:spPr bwMode="auto">
            <a:xfrm>
              <a:off x="9277004" y="1895610"/>
              <a:ext cx="1845426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矩形 8"/>
          <p:cNvSpPr/>
          <p:nvPr/>
        </p:nvSpPr>
        <p:spPr>
          <a:xfrm>
            <a:off x="5187142" y="2793385"/>
            <a:ext cx="216471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Cambria" panose="02040503050406030204" pitchFamily="18" charset="0"/>
                <a:cs typeface="Cambria" panose="02040503050406030204" pitchFamily="18" charset="0"/>
              </a:rPr>
              <a:t>learn to</a:t>
            </a:r>
            <a:r>
              <a:rPr lang="en-US" altLang="zh-CN" sz="2400" dirty="0">
                <a:solidFill>
                  <a:srgbClr val="C00000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 sing </a:t>
            </a:r>
            <a:r>
              <a:rPr lang="en-US" altLang="zh-CN" sz="2400" dirty="0">
                <a:solidFill>
                  <a:srgbClr val="0000FF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Chinese</a:t>
            </a:r>
            <a:r>
              <a:rPr lang="en-US" altLang="zh-CN" sz="2400" dirty="0">
                <a:latin typeface="Cambria" panose="02040503050406030204" pitchFamily="18" charset="0"/>
                <a:cs typeface="Cambria" panose="02040503050406030204" pitchFamily="18" charset="0"/>
              </a:rPr>
              <a:t> folk songs</a:t>
            </a:r>
            <a:endParaRPr lang="en-US" altLang="zh-CN" sz="2400" dirty="0">
              <a:latin typeface="Cambria" panose="02040503050406030204" pitchFamily="18" charset="0"/>
              <a:cs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C00000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attend</a:t>
            </a:r>
            <a:r>
              <a:rPr lang="en-US" altLang="zh-CN" sz="2400" dirty="0">
                <a:latin typeface="Cambria" panose="02040503050406030204" pitchFamily="18" charset="0"/>
                <a:cs typeface="Cambria" panose="02040503050406030204" pitchFamily="18" charset="0"/>
              </a:rPr>
              <a:t> a lecture about </a:t>
            </a:r>
            <a:r>
              <a:rPr lang="en-US" altLang="zh-CN" sz="2400" dirty="0">
                <a:solidFill>
                  <a:srgbClr val="0000FF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Chinese</a:t>
            </a:r>
            <a:r>
              <a:rPr lang="en-US" altLang="zh-CN" sz="2400" dirty="0">
                <a:latin typeface="Cambria" panose="02040503050406030204" pitchFamily="18" charset="0"/>
                <a:cs typeface="Cambria" panose="02040503050406030204" pitchFamily="18" charset="0"/>
              </a:rPr>
              <a:t> festivals</a:t>
            </a:r>
            <a:endParaRPr lang="en-US" altLang="zh-CN" sz="2400" dirty="0">
              <a:latin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211807" y="2822106"/>
            <a:ext cx="194543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C00000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write</a:t>
            </a:r>
            <a:r>
              <a:rPr lang="en-US" altLang="zh-CN" sz="2400" dirty="0">
                <a:latin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zh-CN" sz="2400" dirty="0">
                <a:solidFill>
                  <a:srgbClr val="0000FF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calligraphy</a:t>
            </a:r>
            <a:endParaRPr lang="en-US" altLang="zh-CN" sz="2400" dirty="0">
              <a:solidFill>
                <a:srgbClr val="0000FF"/>
              </a:solidFill>
              <a:latin typeface="Cambria" panose="02040503050406030204" pitchFamily="18" charset="0"/>
              <a:cs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C00000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make</a:t>
            </a:r>
            <a:r>
              <a:rPr lang="en-US" altLang="zh-CN" sz="2400" dirty="0">
                <a:latin typeface="Cambria" panose="02040503050406030204" pitchFamily="18" charset="0"/>
                <a:cs typeface="Cambria" panose="02040503050406030204" pitchFamily="18" charset="0"/>
              </a:rPr>
              <a:t> artworks like </a:t>
            </a:r>
            <a:r>
              <a:rPr lang="en-US" altLang="zh-CN" sz="2400" dirty="0">
                <a:solidFill>
                  <a:srgbClr val="0000FF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paper-cutting</a:t>
            </a:r>
            <a:endParaRPr lang="en-US" altLang="zh-CN" sz="2400" dirty="0">
              <a:solidFill>
                <a:srgbClr val="0000FF"/>
              </a:solidFill>
              <a:latin typeface="Cambria" panose="02040503050406030204" pitchFamily="18" charset="0"/>
              <a:cs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400" dirty="0">
              <a:latin typeface="Cambria" panose="02040503050406030204" pitchFamily="18" charset="0"/>
              <a:cs typeface="Cambria" panose="02040503050406030204" pitchFamily="18" charset="0"/>
            </a:endParaRPr>
          </a:p>
          <a:p>
            <a:endParaRPr lang="en-US" altLang="zh-CN" sz="2400" dirty="0">
              <a:latin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243447" y="2844732"/>
            <a:ext cx="21647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C00000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enjoy</a:t>
            </a:r>
            <a:r>
              <a:rPr lang="en-US" altLang="zh-CN" sz="2400" dirty="0">
                <a:latin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zh-CN" sz="2400" dirty="0">
                <a:solidFill>
                  <a:srgbClr val="0000FF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Chinese</a:t>
            </a:r>
            <a:r>
              <a:rPr lang="en-US" altLang="zh-CN" sz="2400" dirty="0">
                <a:latin typeface="Cambria" panose="02040503050406030204" pitchFamily="18" charset="0"/>
                <a:cs typeface="Cambria" panose="02040503050406030204" pitchFamily="18" charset="0"/>
              </a:rPr>
              <a:t> cuisine</a:t>
            </a:r>
            <a:endParaRPr lang="en-US" altLang="zh-CN" sz="2400" dirty="0">
              <a:latin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142794" y="716851"/>
            <a:ext cx="9995784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Step1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brainstorm 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topic-centered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activities related to 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five senses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enrich the content.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126646" y="103060"/>
            <a:ext cx="999578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Step2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choose several activities and organize them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logically.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1142794" y="2858295"/>
            <a:ext cx="9240643" cy="2962513"/>
          </a:xfrm>
          <a:prstGeom prst="roundRect">
            <a:avLst/>
          </a:prstGeom>
          <a:solidFill>
            <a:srgbClr val="9EE1EC"/>
          </a:solidFill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the first day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you will </a:t>
            </a:r>
            <a:r>
              <a:rPr lang="en-US" altLang="zh-CN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visit a Chinese culture museum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where you can </a:t>
            </a:r>
            <a:r>
              <a:rPr lang="en-US" altLang="zh-CN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 your own artworks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like paper-cutting. 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following days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staying with one of our students, you can 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experience the charm of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Chinese culture 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learning to </a:t>
            </a:r>
            <a:r>
              <a:rPr lang="en-US" altLang="zh-CN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 traditional song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altLang="zh-CN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enjoying  Chinese cuisine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so on.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7200" b="1" dirty="0">
                <a:ln>
                  <a:solidFill>
                    <a:srgbClr val="92D05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anose="02040503050406030204" pitchFamily="18" charset="0"/>
                <a:ea typeface="微软雅黑" panose="020B0503020204020204" pitchFamily="34" charset="-122"/>
              </a:rPr>
              <a:t>Homework</a:t>
            </a:r>
            <a:endParaRPr lang="zh-CN" altLang="en-US" sz="7200" b="1" dirty="0">
              <a:ln>
                <a:solidFill>
                  <a:srgbClr val="92D050"/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Cambria" panose="02040503050406030204" pitchFamily="18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19807" y="1845734"/>
            <a:ext cx="104157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400" dirty="0"/>
              <a:t>    假定你是校学生会主席李华。下周你学生会举办将举办元宵节（</a:t>
            </a:r>
            <a:r>
              <a:rPr lang="en-US" altLang="zh-CN" sz="2400" dirty="0"/>
              <a:t>the Lantern Festival</a:t>
            </a:r>
            <a:r>
              <a:rPr lang="zh-CN" altLang="en-US" sz="2400" dirty="0"/>
              <a:t>）庆祝活动，师生共同参加。请你代表校学生会写一则书面通知，内容包括：</a:t>
            </a:r>
            <a:endParaRPr lang="zh-CN" altLang="en-US" sz="2400" dirty="0"/>
          </a:p>
          <a:p>
            <a:pPr algn="just"/>
            <a:r>
              <a:rPr lang="en-US" altLang="zh-CN" sz="2400" dirty="0"/>
              <a:t>1. </a:t>
            </a:r>
            <a:r>
              <a:rPr lang="zh-CN" altLang="en-US" sz="2400" dirty="0"/>
              <a:t>时间和地点；</a:t>
            </a:r>
            <a:endParaRPr lang="zh-CN" altLang="en-US" sz="2400" dirty="0"/>
          </a:p>
          <a:p>
            <a:pPr algn="just"/>
            <a:r>
              <a:rPr lang="en-US" altLang="zh-CN" sz="2400" dirty="0"/>
              <a:t>2. </a:t>
            </a:r>
            <a:r>
              <a:rPr lang="zh-CN" altLang="en-US" sz="2400" dirty="0"/>
              <a:t>活动安排。</a:t>
            </a:r>
            <a:endParaRPr lang="en-US" altLang="zh-CN" sz="2400" dirty="0"/>
          </a:p>
        </p:txBody>
      </p:sp>
      <p:grpSp>
        <p:nvGrpSpPr>
          <p:cNvPr id="5" name="组合 4"/>
          <p:cNvGrpSpPr/>
          <p:nvPr/>
        </p:nvGrpSpPr>
        <p:grpSpPr>
          <a:xfrm>
            <a:off x="7991856" y="3247323"/>
            <a:ext cx="3088930" cy="3074221"/>
            <a:chOff x="7937343" y="3310305"/>
            <a:chExt cx="3088930" cy="3074221"/>
          </a:xfrm>
        </p:grpSpPr>
        <p:pic>
          <p:nvPicPr>
            <p:cNvPr id="6" name="Picture 4" descr="Great Examples Of The 5 Senses In Writing - Richie Billing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0" b="95455" l="0" r="9571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7343" y="3310305"/>
              <a:ext cx="3088930" cy="30742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文本框 6"/>
            <p:cNvSpPr txBox="1"/>
            <p:nvPr/>
          </p:nvSpPr>
          <p:spPr>
            <a:xfrm>
              <a:off x="8786684" y="4417677"/>
              <a:ext cx="139024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topic</a:t>
              </a:r>
              <a:endParaRPr lang="zh-CN" altLang="en-US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7200" b="1" dirty="0">
                <a:ln>
                  <a:solidFill>
                    <a:srgbClr val="92D05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anose="02040503050406030204" pitchFamily="18" charset="0"/>
                <a:ea typeface="微软雅黑" panose="020B0503020204020204" pitchFamily="34" charset="-122"/>
              </a:rPr>
              <a:t>Sample writing</a:t>
            </a:r>
            <a:endParaRPr lang="zh-CN" altLang="en-US" sz="7200" b="1" dirty="0">
              <a:ln>
                <a:solidFill>
                  <a:srgbClr val="92D050"/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Cambria" panose="02040503050406030204" pitchFamily="18" charset="0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195837"/>
          </a:xfrm>
        </p:spPr>
        <p:txBody>
          <a:bodyPr>
            <a:noAutofit/>
          </a:bodyPr>
          <a:lstStyle/>
          <a:p>
            <a:pPr algn="ctr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Notice</a:t>
            </a: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To mark the approaching Lantern Festival, a celebration will be scheduled at 13:00 next Saturday in our school auditorium.</a:t>
            </a: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Then event will start will a fascinating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folk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dance show, where all the dancers will be dressed in traditional Chinese costumes and bring you into a world of splendor. And the highlight will come at night, when you can be immersed in the charm of this Chinese festival by appreciating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lanterns of various shapes and sizes, guessing lantern riddles,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tasting </a:t>
            </a:r>
            <a:r>
              <a:rPr lang="en-US" altLang="zh-CN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Yuanxiao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traditional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food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Lantern Festival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All teachers and students are welcome to enjoy the celebration. Your participation is bound to add color to this event!</a:t>
            </a: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Students’ Union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6343">
            <a:off x="7276470" y="2515494"/>
            <a:ext cx="4672911" cy="467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 txBox="1"/>
          <p:nvPr/>
        </p:nvSpPr>
        <p:spPr>
          <a:xfrm>
            <a:off x="472966" y="1918236"/>
            <a:ext cx="9879724" cy="132917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zh-CN" sz="9600" b="1" dirty="0"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微软雅黑" panose="020B0503020204020204" pitchFamily="34" charset="-122"/>
              </a:rPr>
              <a:t>Thank You!</a:t>
            </a:r>
            <a:endParaRPr lang="zh-CN" altLang="en-US" sz="9600" b="1" dirty="0">
              <a:solidFill>
                <a:srgbClr val="C0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51856" y="741362"/>
            <a:ext cx="9144000" cy="2764972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altLang="zh-CN" b="1" dirty="0">
                <a:latin typeface="Cambria" panose="02040503050406030204" pitchFamily="18" charset="0"/>
                <a:ea typeface="微软雅黑" panose="020B0503020204020204" pitchFamily="34" charset="-122"/>
              </a:rPr>
              <a:t>Events/Activities in Practical Writing</a:t>
            </a:r>
            <a:br>
              <a:rPr lang="en-US" altLang="zh-CN" b="1" dirty="0">
                <a:latin typeface="Cambria" panose="02040503050406030204" pitchFamily="18" charset="0"/>
                <a:ea typeface="微软雅黑" panose="020B0503020204020204" pitchFamily="34" charset="-122"/>
              </a:rPr>
            </a:br>
            <a:r>
              <a:rPr lang="zh-CN" altLang="en-US" sz="4800" b="1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微软雅黑" panose="020B0503020204020204" pitchFamily="34" charset="-122"/>
              </a:rPr>
              <a:t>活动类话题的应用文写作</a:t>
            </a:r>
            <a:endParaRPr lang="zh-CN" altLang="en-US" b="1" dirty="0">
              <a:solidFill>
                <a:schemeClr val="accent3">
                  <a:lumMod val="75000"/>
                </a:schemeClr>
              </a:solidFill>
              <a:latin typeface="Cambria" panose="02040503050406030204" pitchFamily="18" charset="0"/>
              <a:ea typeface="微软雅黑" panose="020B0503020204020204" pitchFamily="34" charset="-122"/>
            </a:endParaRPr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Recently, I’m helping my best friend design her wedding ceremony…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img1.baidu.com/it/u=1022118261,441269379&amp;fm=253&amp;fmt=auto&amp;app=138&amp;f=PNG?w=389&amp;h=499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5407"/>
            <a:ext cx="3308168" cy="424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3440450" y="2342114"/>
          <a:ext cx="5785102" cy="3087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85102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8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Activities</a:t>
                      </a:r>
                      <a:endParaRPr lang="zh-CN" altLang="en-US" sz="28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642451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take beautiful photos</a:t>
                      </a:r>
                      <a:endParaRPr lang="zh-CN" alt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642451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make up</a:t>
                      </a:r>
                      <a:r>
                        <a:rPr lang="zh-CN" alt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（化妆）</a:t>
                      </a:r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&amp; get dressed</a:t>
                      </a:r>
                      <a:endParaRPr lang="zh-CN" alt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642451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attend a lecture</a:t>
                      </a:r>
                      <a:endParaRPr lang="zh-CN" alt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6424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wedding dinner</a:t>
                      </a:r>
                      <a:endParaRPr lang="zh-CN" alt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sp>
        <p:nvSpPr>
          <p:cNvPr id="6" name="爆炸形 1 5"/>
          <p:cNvSpPr/>
          <p:nvPr/>
        </p:nvSpPr>
        <p:spPr>
          <a:xfrm>
            <a:off x="9300841" y="2715355"/>
            <a:ext cx="2508504" cy="1527048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wrong order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右弧形箭头 6"/>
          <p:cNvSpPr/>
          <p:nvPr/>
        </p:nvSpPr>
        <p:spPr>
          <a:xfrm>
            <a:off x="8796528" y="2980531"/>
            <a:ext cx="384048" cy="996696"/>
          </a:xfrm>
          <a:prstGeom prst="curved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爆炸形 1 8"/>
          <p:cNvSpPr/>
          <p:nvPr/>
        </p:nvSpPr>
        <p:spPr>
          <a:xfrm>
            <a:off x="8289858" y="4169355"/>
            <a:ext cx="3102024" cy="2102086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improper activity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圆角右箭头 9"/>
          <p:cNvSpPr/>
          <p:nvPr/>
        </p:nvSpPr>
        <p:spPr>
          <a:xfrm rot="17008698" flipV="1">
            <a:off x="7131408" y="4054076"/>
            <a:ext cx="213021" cy="1505818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028" name="Picture 4" descr="https://bpic.588ku.com/art_origin_min_pic/19/03/12/5211f9c63bae76d67f06d512a9da02dd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55" b="97389" l="0" r="95385">
                        <a14:foregroundMark x1="29385" y1="27957" x2="29385" y2="27957"/>
                        <a14:foregroundMark x1="50462" y1="82949" x2="50462" y2="82949"/>
                        <a14:foregroundMark x1="69846" y1="77573" x2="69846" y2="77573"/>
                        <a14:foregroundMark x1="53692" y1="15668" x2="53692" y2="15668"/>
                        <a14:foregroundMark x1="64308" y1="13364" x2="64308" y2="13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780" y="1737360"/>
            <a:ext cx="4148254" cy="415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img0.baidu.com/it/u=1792857223,1933829704&amp;fm=253&amp;fmt=auto&amp;app=138&amp;f=JPEG?w=587&amp;h=5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00" b="99000" l="204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91" y="2810405"/>
            <a:ext cx="2343986" cy="199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本框 7"/>
          <p:cNvSpPr txBox="1"/>
          <p:nvPr/>
        </p:nvSpPr>
        <p:spPr>
          <a:xfrm>
            <a:off x="5015040" y="1427922"/>
            <a:ext cx="222287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zh-CN" altLang="en-US" sz="11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615179" y="635090"/>
            <a:ext cx="10906961" cy="514855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（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2023 .01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浙江高考</a:t>
            </a:r>
            <a:r>
              <a:rPr lang="zh-CN" altLang="zh-CN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）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cs typeface="兰米粗楷简体" panose="02000503000000000000" charset="-122"/>
              </a:rPr>
              <a:t>上周末你参加了学校学生会组织的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兰米粗楷简体" panose="02000503000000000000" charset="-122"/>
              </a:rPr>
              <a:t>“认识你身边的植物”活动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cs typeface="兰米粗楷简体" panose="02000503000000000000" charset="-122"/>
              </a:rPr>
              <a:t>，请你给校英文报写一篇报道。</a:t>
            </a:r>
            <a:endParaRPr lang="en-US" altLang="zh-CN" dirty="0">
              <a:solidFill>
                <a:schemeClr val="tx1"/>
              </a:solidFill>
              <a:latin typeface="Times New Roman" panose="02020603050405020304" pitchFamily="18" charset="0"/>
              <a:cs typeface="兰米粗楷简体" panose="02000503000000000000" charset="-122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（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</a:rPr>
              <a:t>2022.01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浙江高考）假定你是李华，在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“中国-爱尔兰文化节”活动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中结识了爱尔兰朋友Chris，现在他已回国。请你给他写一封邮件。</a:t>
            </a:r>
            <a:endParaRPr lang="en-US" altLang="zh-CN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（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</a:rPr>
              <a:t>2021.01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浙江高考）假定你是李华，下周有新西兰学生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访问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你校，你将为学生代表致欢迎辞。请为此写一篇发言稿。</a:t>
            </a:r>
            <a:r>
              <a:rPr lang="en-US" altLang="zh-CN" dirty="0"/>
              <a:t>1. </a:t>
            </a:r>
            <a:r>
              <a:rPr lang="zh-CN" altLang="en-US" dirty="0"/>
              <a:t>表示欢迎；</a:t>
            </a:r>
            <a:r>
              <a:rPr lang="en-US" altLang="zh-CN" dirty="0"/>
              <a:t>2. </a:t>
            </a:r>
            <a:r>
              <a:rPr lang="zh-CN" altLang="en-US" dirty="0"/>
              <a:t>介绍</a:t>
            </a:r>
            <a:r>
              <a:rPr lang="zh-CN" altLang="en-US" dirty="0">
                <a:solidFill>
                  <a:srgbClr val="FF0000"/>
                </a:solidFill>
              </a:rPr>
              <a:t>活动安排</a:t>
            </a:r>
            <a:r>
              <a:rPr lang="zh-CN" altLang="en-US" dirty="0"/>
              <a:t>；</a:t>
            </a:r>
            <a:r>
              <a:rPr lang="en-US" altLang="zh-CN" dirty="0"/>
              <a:t>3. </a:t>
            </a:r>
            <a:r>
              <a:rPr lang="zh-CN" altLang="en-US" dirty="0"/>
              <a:t>表达祝愿。</a:t>
            </a:r>
            <a:endParaRPr lang="en-US" altLang="zh-CN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2021.06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浙江高考）昨天你参观了学校举办的学生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国画作品展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。请给校英文报写一篇宣传稿。</a:t>
            </a:r>
            <a:endParaRPr lang="en-US" altLang="zh-CN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2020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年新高考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 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）假定你是李华，上周日你校举办了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公里越野赛跑活动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。请你为校英语报写一篇报道。</a:t>
            </a:r>
            <a:endParaRPr lang="en-US" altLang="zh-CN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（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</a:rPr>
              <a:t>2020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全国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</a:rPr>
              <a:t>II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）上周末，你和同学参加了一次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采摘活动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。请你为班级英语角写一篇短文，介绍这次活动。</a:t>
            </a:r>
            <a:endParaRPr lang="en-US" altLang="zh-CN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（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</a:rPr>
              <a:t>2019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全国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</a:rPr>
              <a:t>III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）假定你是校排球队队长李华。请你写邮件告知你的队友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</a:rPr>
              <a:t>Chris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球队近期将参加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比赛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。</a:t>
            </a:r>
            <a:endParaRPr lang="en-US" altLang="zh-CN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124" name="图片 11" descr="水印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86613" y="63500"/>
            <a:ext cx="4902200" cy="1587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7001" y="250781"/>
            <a:ext cx="10058400" cy="1450757"/>
          </a:xfrm>
        </p:spPr>
        <p:txBody>
          <a:bodyPr>
            <a:normAutofit/>
          </a:bodyPr>
          <a:lstStyle/>
          <a:p>
            <a:r>
              <a:rPr lang="en-US" altLang="zh-CN" sz="7200" b="1" dirty="0">
                <a:ln>
                  <a:solidFill>
                    <a:srgbClr val="92D05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anose="02040503050406030204" pitchFamily="18" charset="0"/>
                <a:ea typeface="微软雅黑" panose="020B0503020204020204" pitchFamily="34" charset="-122"/>
              </a:rPr>
              <a:t>What to Write?</a:t>
            </a:r>
            <a:endParaRPr lang="zh-CN" altLang="en-US" sz="7200" b="1" dirty="0">
              <a:ln>
                <a:solidFill>
                  <a:srgbClr val="92D050"/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Cambria" panose="02040503050406030204" pitchFamily="18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2064" y="1714601"/>
            <a:ext cx="113474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Times New Roman" panose="02020603050405020304" pitchFamily="18" charset="0"/>
                <a:sym typeface="+mn-ea"/>
              </a:rPr>
              <a:t>（</a:t>
            </a:r>
            <a:r>
              <a:rPr lang="en-US" altLang="zh-CN" sz="2400" dirty="0">
                <a:latin typeface="Times New Roman" panose="02020603050405020304" pitchFamily="18" charset="0"/>
                <a:sym typeface="+mn-ea"/>
              </a:rPr>
              <a:t>2023.01</a:t>
            </a:r>
            <a:r>
              <a:rPr lang="zh-CN" altLang="en-US" sz="2400" dirty="0">
                <a:latin typeface="Times New Roman" panose="02020603050405020304" pitchFamily="18" charset="0"/>
                <a:sym typeface="+mn-ea"/>
              </a:rPr>
              <a:t>浙江高考</a:t>
            </a:r>
            <a:r>
              <a:rPr lang="zh-CN" altLang="zh-CN" sz="2400" dirty="0">
                <a:latin typeface="Times New Roman" panose="02020603050405020304" pitchFamily="18" charset="0"/>
                <a:sym typeface="+mn-ea"/>
              </a:rPr>
              <a:t>）</a:t>
            </a:r>
            <a:r>
              <a:rPr lang="zh-CN" altLang="en-US" sz="2400" dirty="0">
                <a:latin typeface="Times New Roman" panose="02020603050405020304" pitchFamily="18" charset="0"/>
                <a:cs typeface="兰米粗楷简体" panose="02000503000000000000" charset="-122"/>
              </a:rPr>
              <a:t>上周末你参加了学校学生会组织的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兰米粗楷简体" panose="02000503000000000000" charset="-122"/>
              </a:rPr>
              <a:t>“认识你身边的植物”活动</a:t>
            </a:r>
            <a:r>
              <a:rPr lang="zh-CN" altLang="en-US" sz="2400" dirty="0">
                <a:latin typeface="Times New Roman" panose="02020603050405020304" pitchFamily="18" charset="0"/>
                <a:cs typeface="兰米粗楷简体" panose="02000503000000000000" charset="-122"/>
              </a:rPr>
              <a:t>（</a:t>
            </a:r>
            <a:r>
              <a:rPr lang="zh-CN" altLang="en-US" sz="2400" dirty="0">
                <a:latin typeface="Times New Roman" panose="02020603050405020304" pitchFamily="18" charset="0"/>
                <a:ea typeface="兰米粗楷简体" panose="02000503000000000000" charset="-122"/>
                <a:cs typeface="Times New Roman" panose="02020603050405020304" pitchFamily="18" charset="0"/>
              </a:rPr>
              <a:t>Getting to Know the Plants Around Us</a:t>
            </a:r>
            <a:r>
              <a:rPr lang="zh-CN" altLang="en-US" sz="2400" dirty="0">
                <a:latin typeface="Times New Roman" panose="02020603050405020304" pitchFamily="18" charset="0"/>
                <a:cs typeface="兰米粗楷简体" panose="02000503000000000000" charset="-122"/>
              </a:rPr>
              <a:t>），请你给校英文报写一篇报道。内容包括：</a:t>
            </a:r>
            <a:endParaRPr lang="en-US" altLang="zh-CN" sz="2400" dirty="0">
              <a:latin typeface="Times New Roman" panose="02020603050405020304" pitchFamily="18" charset="0"/>
              <a:cs typeface="兰米粗楷简体" panose="02000503000000000000" charset="-122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cs typeface="兰米粗楷简体" panose="02000503000000000000" charset="-122"/>
              </a:rPr>
              <a:t>1. 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兰米粗楷简体" panose="02000503000000000000" charset="-122"/>
              </a:rPr>
              <a:t>活动过程</a:t>
            </a:r>
            <a:r>
              <a:rPr lang="zh-CN" altLang="en-US" sz="2400" dirty="0">
                <a:latin typeface="Times New Roman" panose="02020603050405020304" pitchFamily="18" charset="0"/>
                <a:cs typeface="兰米粗楷简体" panose="02000503000000000000" charset="-122"/>
              </a:rPr>
              <a:t>；</a:t>
            </a:r>
            <a:r>
              <a:rPr lang="en-US" altLang="zh-CN" sz="2400" dirty="0">
                <a:latin typeface="Times New Roman" panose="02020603050405020304" pitchFamily="18" charset="0"/>
                <a:cs typeface="兰米粗楷简体" panose="02000503000000000000" charset="-122"/>
              </a:rPr>
              <a:t>2. …</a:t>
            </a:r>
            <a:endParaRPr lang="en-US" altLang="zh-CN" sz="2400" dirty="0">
              <a:latin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538582" y="749948"/>
            <a:ext cx="4202313" cy="8361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ts val="29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you think of the activities?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92042" y="3145539"/>
            <a:ext cx="10187467" cy="296251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On Saturday morning, all the participants first gathered in the school hall to 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attend a lecture</a:t>
            </a:r>
            <a:r>
              <a:rPr lang="en-US" altLang="zh-C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brought by a famous professor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They 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asked a lot of questions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after the speech and 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took a photo 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the professor.  In the afternoon, all students went to the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 garden to 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for plants around us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Everyone involved found these activities interesting and meaningful.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299277" y="204838"/>
            <a:ext cx="4680922" cy="138499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altLang="zh-CN" sz="280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Work in groups of four: brainstorm more activities that are </a:t>
            </a:r>
            <a:r>
              <a:rPr lang="en-US" altLang="zh-CN" sz="2800" b="1" u="sng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topic-centered!</a:t>
            </a:r>
            <a:endParaRPr lang="zh-CN" altLang="en-US" sz="2800" dirty="0"/>
          </a:p>
        </p:txBody>
      </p:sp>
      <p:sp>
        <p:nvSpPr>
          <p:cNvPr id="3" name="文本框 2"/>
          <p:cNvSpPr txBox="1"/>
          <p:nvPr/>
        </p:nvSpPr>
        <p:spPr>
          <a:xfrm>
            <a:off x="3285030" y="3758405"/>
            <a:ext cx="8213288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attend a lecture</a:t>
            </a:r>
            <a:r>
              <a:rPr lang="en-US" altLang="zh-C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brought by a famous botanist(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植物学家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7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5754" y="427124"/>
            <a:ext cx="10821451" cy="114750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兰米粗楷简体" panose="02000503000000000000" charset="-122"/>
              </a:rPr>
              <a:t>“认识你身边的植物”（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兰米粗楷简体" panose="02000503000000000000" charset="-122"/>
                <a:cs typeface="Times New Roman" panose="02020603050405020304" pitchFamily="18" charset="0"/>
              </a:rPr>
              <a:t>Getting to Know the Plants Around Us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兰米粗楷简体" panose="02000503000000000000" charset="-122"/>
              </a:rPr>
              <a:t>）</a:t>
            </a:r>
            <a:br>
              <a:rPr lang="en-US" altLang="zh-CN" sz="2800" b="1" dirty="0">
                <a:latin typeface="Times New Roman" panose="02020603050405020304" pitchFamily="18" charset="0"/>
                <a:cs typeface="兰米粗楷简体" panose="02000503000000000000" charset="-122"/>
              </a:rPr>
            </a:br>
            <a:r>
              <a:rPr lang="zh-CN" altLang="en-US" sz="2800" b="1" dirty="0">
                <a:latin typeface="Times New Roman" panose="02020603050405020304" pitchFamily="18" charset="0"/>
                <a:cs typeface="兰米粗楷简体" panose="02000503000000000000" charset="-122"/>
              </a:rPr>
              <a:t>活动过程</a:t>
            </a:r>
            <a:endParaRPr lang="zh-CN" altLang="en-US" sz="28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600144" y="1845734"/>
            <a:ext cx="11081084" cy="4403964"/>
            <a:chOff x="600144" y="1845734"/>
            <a:chExt cx="11081084" cy="4403964"/>
          </a:xfrm>
        </p:grpSpPr>
        <p:pic>
          <p:nvPicPr>
            <p:cNvPr id="4" name="Picture 2" descr="Examples of Descriptive Writing Using the 5 Senses - Vibrant Teaching"/>
            <p:cNvPicPr>
              <a:picLocks noChangeAspect="1" noChangeArrowheads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653" r="1309" b="3765"/>
            <a:stretch>
              <a:fillRect/>
            </a:stretch>
          </p:blipFill>
          <p:spPr bwMode="auto">
            <a:xfrm>
              <a:off x="600144" y="1851043"/>
              <a:ext cx="11081084" cy="43986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组合 7"/>
            <p:cNvGrpSpPr/>
            <p:nvPr/>
          </p:nvGrpSpPr>
          <p:grpSpPr>
            <a:xfrm>
              <a:off x="3258589" y="1845734"/>
              <a:ext cx="7863841" cy="964276"/>
              <a:chOff x="3258589" y="1845734"/>
              <a:chExt cx="7863841" cy="964276"/>
            </a:xfrm>
          </p:grpSpPr>
          <p:pic>
            <p:nvPicPr>
              <p:cNvPr id="6" name="Picture 2" descr="Examples of Descriptive Writing Using the 5 Senses - Vibrant Teaching"/>
              <p:cNvPicPr>
                <a:picLocks noChangeAspect="1" noChangeArrowheads="1"/>
              </p:cNvPicPr>
              <p:nvPr/>
            </p:nvPicPr>
            <p:blipFill rotWithShape="1"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085" t="21653" r="5739" b="62279"/>
              <a:stretch>
                <a:fillRect/>
              </a:stretch>
            </p:blipFill>
            <p:spPr bwMode="auto">
              <a:xfrm>
                <a:off x="3258589" y="1845734"/>
                <a:ext cx="1928553" cy="9476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2" descr="Examples of Descriptive Writing Using the 5 Senses - Vibrant Teaching"/>
              <p:cNvPicPr>
                <a:picLocks noChangeAspect="1" noChangeArrowheads="1"/>
              </p:cNvPicPr>
              <p:nvPr/>
            </p:nvPicPr>
            <p:blipFill rotWithShape="1"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075" t="22446" r="59489" b="62050"/>
              <a:stretch>
                <a:fillRect/>
              </a:stretch>
            </p:blipFill>
            <p:spPr bwMode="auto">
              <a:xfrm>
                <a:off x="9277004" y="1895610"/>
                <a:ext cx="1845426" cy="9144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9" name="矩形 8"/>
          <p:cNvSpPr/>
          <p:nvPr/>
        </p:nvSpPr>
        <p:spPr>
          <a:xfrm>
            <a:off x="5145636" y="2862718"/>
            <a:ext cx="20351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C00000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attend</a:t>
            </a:r>
            <a:r>
              <a:rPr lang="en-US" altLang="zh-CN" sz="2400" dirty="0">
                <a:latin typeface="Cambria" panose="02040503050406030204" pitchFamily="18" charset="0"/>
                <a:cs typeface="Cambria" panose="02040503050406030204" pitchFamily="18" charset="0"/>
              </a:rPr>
              <a:t> a lecture brought by a famous </a:t>
            </a:r>
            <a:r>
              <a:rPr lang="en-US" altLang="zh-CN" sz="2400" dirty="0">
                <a:solidFill>
                  <a:srgbClr val="0000FF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botanist (</a:t>
            </a:r>
            <a:r>
              <a:rPr lang="zh-CN" altLang="en-US" sz="2400" dirty="0">
                <a:solidFill>
                  <a:srgbClr val="0000FF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植物学家</a:t>
            </a:r>
            <a:r>
              <a:rPr lang="en-US" altLang="zh-CN" sz="2400" dirty="0">
                <a:solidFill>
                  <a:srgbClr val="0000FF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)</a:t>
            </a:r>
            <a:endParaRPr lang="en-US" altLang="zh-CN" sz="2400" dirty="0">
              <a:solidFill>
                <a:srgbClr val="0000FF"/>
              </a:solidFill>
              <a:latin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157440" y="2837175"/>
            <a:ext cx="208816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C00000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draw</a:t>
            </a:r>
            <a:r>
              <a:rPr lang="en-US" altLang="zh-CN" sz="2400" dirty="0">
                <a:latin typeface="Cambria" panose="02040503050406030204" pitchFamily="18" charset="0"/>
                <a:cs typeface="Cambria" panose="02040503050406030204" pitchFamily="18" charset="0"/>
              </a:rPr>
              <a:t> pictures to show </a:t>
            </a:r>
            <a:r>
              <a:rPr lang="en-US" altLang="zh-CN" sz="2400" dirty="0">
                <a:solidFill>
                  <a:srgbClr val="0000FF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plants</a:t>
            </a:r>
            <a:r>
              <a:rPr lang="en-US" altLang="zh-CN" sz="2400" dirty="0">
                <a:latin typeface="Cambria" panose="02040503050406030204" pitchFamily="18" charset="0"/>
                <a:cs typeface="Cambria" panose="02040503050406030204" pitchFamily="18" charset="0"/>
              </a:rPr>
              <a:t>’ features</a:t>
            </a:r>
            <a:endParaRPr lang="en-US" altLang="zh-CN" sz="2400" dirty="0">
              <a:latin typeface="Cambria" panose="02040503050406030204" pitchFamily="18" charset="0"/>
              <a:cs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C00000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collect</a:t>
            </a:r>
            <a:r>
              <a:rPr lang="en-US" altLang="zh-CN" sz="2400" dirty="0">
                <a:latin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zh-CN" sz="2400" dirty="0">
                <a:solidFill>
                  <a:srgbClr val="0000FF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seeds</a:t>
            </a:r>
            <a:r>
              <a:rPr lang="en-US" altLang="zh-CN" sz="2400" dirty="0">
                <a:latin typeface="Cambria" panose="02040503050406030204" pitchFamily="18" charset="0"/>
                <a:cs typeface="Cambria" panose="02040503050406030204" pitchFamily="18" charset="0"/>
              </a:rPr>
              <a:t> and </a:t>
            </a:r>
            <a:r>
              <a:rPr lang="en-US" altLang="zh-CN" sz="2400" dirty="0">
                <a:solidFill>
                  <a:srgbClr val="0000FF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leaves</a:t>
            </a:r>
            <a:r>
              <a:rPr lang="en-US" altLang="zh-CN" sz="2400" dirty="0">
                <a:latin typeface="Cambria" panose="02040503050406030204" pitchFamily="18" charset="0"/>
                <a:cs typeface="Cambria" panose="02040503050406030204" pitchFamily="18" charset="0"/>
              </a:rPr>
              <a:t> </a:t>
            </a:r>
            <a:endParaRPr lang="en-US" altLang="zh-CN" sz="2400" dirty="0">
              <a:latin typeface="Cambria" panose="02040503050406030204" pitchFamily="18" charset="0"/>
              <a:cs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C00000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make</a:t>
            </a:r>
            <a:r>
              <a:rPr lang="en-US" altLang="zh-CN" sz="2400" dirty="0">
                <a:latin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zh-CN" sz="2400" dirty="0">
                <a:solidFill>
                  <a:srgbClr val="0000FF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leaf</a:t>
            </a:r>
            <a:r>
              <a:rPr lang="en-US" altLang="zh-CN" sz="2400" dirty="0">
                <a:latin typeface="Cambria" panose="02040503050406030204" pitchFamily="18" charset="0"/>
                <a:cs typeface="Cambria" panose="02040503050406030204" pitchFamily="18" charset="0"/>
              </a:rPr>
              <a:t> bookmark</a:t>
            </a:r>
            <a:endParaRPr lang="en-US" altLang="zh-CN" sz="2400" dirty="0">
              <a:latin typeface="Cambria" panose="02040503050406030204" pitchFamily="18" charset="0"/>
              <a:cs typeface="Cambria" panose="02040503050406030204" pitchFamily="18" charset="0"/>
            </a:endParaRPr>
          </a:p>
          <a:p>
            <a:endParaRPr lang="en-US" altLang="zh-CN" sz="2400" dirty="0">
              <a:latin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147260" y="2852895"/>
            <a:ext cx="20974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C00000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taste</a:t>
            </a:r>
            <a:r>
              <a:rPr lang="en-US" altLang="zh-CN" sz="2400" dirty="0">
                <a:latin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zh-CN" sz="2400" dirty="0">
                <a:solidFill>
                  <a:srgbClr val="0000FF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fruits </a:t>
            </a:r>
            <a:r>
              <a:rPr lang="en-US" altLang="zh-CN" sz="2400" dirty="0">
                <a:latin typeface="Cambria" panose="02040503050406030204" pitchFamily="18" charset="0"/>
                <a:cs typeface="Cambria" panose="02040503050406030204" pitchFamily="18" charset="0"/>
              </a:rPr>
              <a:t>of various plants</a:t>
            </a:r>
            <a:endParaRPr lang="en-US" altLang="zh-CN" sz="2400" dirty="0">
              <a:solidFill>
                <a:srgbClr val="0000FF"/>
              </a:solidFill>
              <a:latin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142794" y="716851"/>
            <a:ext cx="9995784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Step1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brainstorm 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topic-centered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activities related to 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five senses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enrich the content.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171011" y="2862718"/>
            <a:ext cx="216471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C00000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identify </a:t>
            </a:r>
            <a:r>
              <a:rPr lang="en-US" altLang="zh-CN" sz="2400" dirty="0">
                <a:latin typeface="Cambria" panose="02040503050406030204" pitchFamily="18" charset="0"/>
                <a:cs typeface="Cambria" panose="02040503050406030204" pitchFamily="18" charset="0"/>
              </a:rPr>
              <a:t>the fragrance(</a:t>
            </a:r>
            <a:r>
              <a:rPr lang="zh-CN" altLang="en-US" sz="2400" dirty="0">
                <a:latin typeface="Cambria" panose="02040503050406030204" pitchFamily="18" charset="0"/>
                <a:cs typeface="Cambria" panose="02040503050406030204" pitchFamily="18" charset="0"/>
              </a:rPr>
              <a:t>香味</a:t>
            </a:r>
            <a:r>
              <a:rPr lang="en-US" altLang="zh-CN" sz="2400" dirty="0">
                <a:latin typeface="Cambria" panose="02040503050406030204" pitchFamily="18" charset="0"/>
                <a:cs typeface="Cambria" panose="02040503050406030204" pitchFamily="18" charset="0"/>
              </a:rPr>
              <a:t>) of different </a:t>
            </a:r>
            <a:r>
              <a:rPr lang="en-US" altLang="zh-CN" sz="2400" dirty="0">
                <a:solidFill>
                  <a:srgbClr val="0000FF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flowers</a:t>
            </a:r>
            <a:endParaRPr lang="en-US" altLang="zh-CN" sz="2400" dirty="0">
              <a:solidFill>
                <a:srgbClr val="0000FF"/>
              </a:solidFill>
              <a:latin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81510" y="2837175"/>
            <a:ext cx="20264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C00000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observe</a:t>
            </a:r>
            <a:r>
              <a:rPr lang="en-US" altLang="zh-CN" sz="2400" dirty="0">
                <a:latin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zh-CN" sz="2400" dirty="0">
                <a:solidFill>
                  <a:srgbClr val="0000FF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plants</a:t>
            </a:r>
            <a:endParaRPr lang="en-US" altLang="zh-CN" sz="2400" dirty="0">
              <a:solidFill>
                <a:srgbClr val="0000FF"/>
              </a:solidFill>
              <a:latin typeface="Cambria" panose="02040503050406030204" pitchFamily="18" charset="0"/>
              <a:cs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C00000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watch </a:t>
            </a:r>
            <a:r>
              <a:rPr lang="en-US" altLang="zh-CN" sz="2400" dirty="0">
                <a:latin typeface="Cambria" panose="02040503050406030204" pitchFamily="18" charset="0"/>
                <a:cs typeface="Cambria" panose="02040503050406030204" pitchFamily="18" charset="0"/>
              </a:rPr>
              <a:t>a video about </a:t>
            </a:r>
            <a:r>
              <a:rPr lang="en-US" altLang="zh-CN" sz="2400" dirty="0">
                <a:solidFill>
                  <a:srgbClr val="0000FF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plants</a:t>
            </a:r>
            <a:endParaRPr lang="en-US" altLang="zh-CN" sz="2400" dirty="0">
              <a:solidFill>
                <a:srgbClr val="0000FF"/>
              </a:solidFill>
              <a:latin typeface="Cambria" panose="02040503050406030204" pitchFamily="18" charset="0"/>
              <a:cs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C00000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take</a:t>
            </a:r>
            <a:r>
              <a:rPr lang="en-US" altLang="zh-CN" sz="2400" dirty="0">
                <a:latin typeface="Cambria" panose="02040503050406030204" pitchFamily="18" charset="0"/>
                <a:cs typeface="Cambria" panose="02040503050406030204" pitchFamily="18" charset="0"/>
              </a:rPr>
              <a:t> photos for </a:t>
            </a:r>
            <a:r>
              <a:rPr lang="en-US" altLang="zh-CN" sz="2400" dirty="0">
                <a:solidFill>
                  <a:srgbClr val="0000FF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plants</a:t>
            </a:r>
            <a:endParaRPr lang="en-US" altLang="zh-CN" sz="2400" dirty="0">
              <a:solidFill>
                <a:srgbClr val="0000FF"/>
              </a:solidFill>
              <a:latin typeface="Cambria" panose="02040503050406030204" pitchFamily="18" charset="0"/>
              <a:cs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sz="2400" dirty="0"/>
          </a:p>
        </p:txBody>
      </p:sp>
      <p:sp>
        <p:nvSpPr>
          <p:cNvPr id="15" name="文本框 14"/>
          <p:cNvSpPr txBox="1"/>
          <p:nvPr/>
        </p:nvSpPr>
        <p:spPr>
          <a:xfrm>
            <a:off x="1126646" y="103060"/>
            <a:ext cx="999578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Step2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choose several activities and organize them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logically.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 animBg="1"/>
      <p:bldP spid="14" grpId="0"/>
      <p:bldP spid="5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355224" y="2007474"/>
            <a:ext cx="11369680" cy="3496755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what order would you organize activities?</a:t>
            </a:r>
            <a:endParaRPr lang="en-US" altLang="zh-C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order</a:t>
            </a:r>
            <a:endParaRPr lang="en-US" altLang="zh-C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Example1: 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Saturday morning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...</a:t>
            </a:r>
            <a:r>
              <a:rPr lang="zh-CN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doing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sth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next few hours witnessed them 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doing A, doing B and ....</a:t>
            </a:r>
            <a:endParaRPr lang="en-US" altLang="zh-C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spcAft>
                <a:spcPts val="0"/>
              </a:spcAft>
              <a:buNone/>
            </a:pPr>
            <a:endParaRPr lang="en-US" altLang="zh-C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general to specific</a:t>
            </a:r>
            <a:endParaRPr lang="en-US" altLang="zh-C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Example2: </a:t>
            </a:r>
            <a:r>
              <a:rPr lang="en-US" altLang="zh-CN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experience the charm of 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plants </a:t>
            </a:r>
            <a:r>
              <a:rPr lang="en-US" altLang="zh-CN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doing A, doing B and ....</a:t>
            </a:r>
            <a:endParaRPr lang="zh-CN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37124" y="87522"/>
            <a:ext cx="999578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Step2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choose several activities and organize them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logically.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55224" y="2934099"/>
            <a:ext cx="11481552" cy="173664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US" altLang="zh-CN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Example1: 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Saturday morning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all the participants attended a lecture brought by a famous botanist.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learning how to identify different plants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students set out to explore the campus garden. 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next few hours witnessed them 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observing plants, taking photos for them and collecting seeds and leaves that they are interested in.</a:t>
            </a:r>
            <a:endParaRPr lang="en-US" altLang="zh-C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55224" y="5180845"/>
            <a:ext cx="11481552" cy="132802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just">
              <a:spcBef>
                <a:spcPts val="600"/>
              </a:spcBef>
              <a:spcAft>
                <a:spcPts val="0"/>
              </a:spcAft>
              <a:defRPr sz="2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altLang="zh-CN" dirty="0"/>
              <a:t>Example2: </a:t>
            </a:r>
            <a:r>
              <a:rPr lang="en-US" altLang="zh-CN" i="0" dirty="0">
                <a:solidFill>
                  <a:schemeClr val="tx1"/>
                </a:solidFill>
              </a:rPr>
              <a:t>The students set out to explore the campus garden and </a:t>
            </a:r>
            <a:r>
              <a:rPr lang="en-US" altLang="zh-CN" b="1" i="0" dirty="0">
                <a:solidFill>
                  <a:srgbClr val="C00000"/>
                </a:solidFill>
              </a:rPr>
              <a:t>experience the charm of plants by </a:t>
            </a:r>
            <a:r>
              <a:rPr lang="en-US" altLang="zh-CN" i="0" dirty="0">
                <a:solidFill>
                  <a:schemeClr val="tx1"/>
                </a:solidFill>
              </a:rPr>
              <a:t>observing plants, taking photos for them and collecting seeds and leaves that they are interested in. </a:t>
            </a:r>
            <a:endParaRPr lang="en-US" altLang="zh-CN" i="0" dirty="0">
              <a:solidFill>
                <a:schemeClr val="tx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78969" y="621252"/>
            <a:ext cx="11257807" cy="1538883"/>
          </a:xfrm>
          <a:prstGeom prst="rect">
            <a:avLst/>
          </a:prstGeom>
          <a:noFill/>
        </p:spPr>
        <p:txBody>
          <a:bodyPr wrap="square" numCol="2" spcCol="360000">
            <a:spAutoFit/>
          </a:bodyPr>
          <a:lstStyle/>
          <a:p>
            <a:pPr marL="457200" indent="-457200" algn="just">
              <a:spcBef>
                <a:spcPts val="600"/>
              </a:spcBef>
              <a:spcAft>
                <a:spcPts val="0"/>
              </a:spcAft>
              <a:buFont typeface="+mj-ea"/>
              <a:buAutoNum type="circleNumDbPlain"/>
            </a:pP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attend a lecture brought by a famous botanist; </a:t>
            </a:r>
            <a:endParaRPr lang="en-US" altLang="zh-C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600"/>
              </a:spcBef>
              <a:spcAft>
                <a:spcPts val="0"/>
              </a:spcAft>
              <a:buFont typeface="+mj-ea"/>
              <a:buAutoNum type="circleNumDbPlain"/>
            </a:pP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explore the campus garden</a:t>
            </a:r>
            <a:endParaRPr lang="en-US" altLang="zh-C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600"/>
              </a:spcBef>
              <a:spcAft>
                <a:spcPts val="0"/>
              </a:spcAft>
              <a:buFont typeface="+mj-ea"/>
              <a:buAutoNum type="circleNumDbPlain"/>
            </a:pP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observe plants; </a:t>
            </a:r>
            <a:endParaRPr lang="en-US" altLang="zh-C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600"/>
              </a:spcBef>
              <a:spcAft>
                <a:spcPts val="0"/>
              </a:spcAft>
              <a:buFont typeface="+mj-ea"/>
              <a:buAutoNum type="circleNumDbPlain"/>
            </a:pP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 photos for plants; </a:t>
            </a:r>
            <a:endParaRPr lang="en-US" altLang="zh-C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600"/>
              </a:spcBef>
              <a:spcAft>
                <a:spcPts val="0"/>
              </a:spcAft>
              <a:buFont typeface="+mj-ea"/>
              <a:buAutoNum type="circleNumDbPlain"/>
            </a:pP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collect seed and leaves</a:t>
            </a:r>
            <a:endParaRPr lang="en-US" altLang="zh-C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153087" y="1798325"/>
            <a:ext cx="5797175" cy="4597003"/>
          </a:xfrm>
          <a:prstGeom prst="roundRect">
            <a:avLst/>
          </a:prstGeom>
          <a:solidFill>
            <a:srgbClr val="9EE1E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Revised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On Saturday morning, all the participants 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attended a lecture 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brought by a famous </a:t>
            </a:r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botanist.</a:t>
            </a:r>
            <a:r>
              <a:rPr lang="zh-C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learning how to 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identify different plants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 students set out to 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explore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campus garden. The next few hours witnessed them 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observing </a:t>
            </a:r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plants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taking photos</a:t>
            </a:r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them and 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collecting</a:t>
            </a:r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seeds and leaves 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they are interested in.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Everyone involved found these activities interesting and meaningful.</a:t>
            </a:r>
            <a:endParaRPr lang="en-US" altLang="zh-C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219200" y="844218"/>
            <a:ext cx="1003738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兰米粗楷简体" panose="02000503000000000000" charset="-122"/>
              </a:rPr>
              <a:t>“认识你身边的植物”（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兰米粗楷简体" panose="02000503000000000000" charset="-122"/>
                <a:cs typeface="Times New Roman" panose="02020603050405020304" pitchFamily="18" charset="0"/>
              </a:rPr>
              <a:t>Getting to Know the Plants Around Us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兰米粗楷简体" panose="02000503000000000000" charset="-122"/>
              </a:rPr>
              <a:t>）</a:t>
            </a:r>
            <a:br>
              <a:rPr lang="en-US" altLang="zh-CN" sz="2800" b="1" dirty="0">
                <a:latin typeface="Times New Roman" panose="02020603050405020304" pitchFamily="18" charset="0"/>
                <a:cs typeface="兰米粗楷简体" panose="02000503000000000000" charset="-122"/>
              </a:rPr>
            </a:br>
            <a:r>
              <a:rPr lang="zh-CN" altLang="en-US" sz="2800" b="1" dirty="0">
                <a:latin typeface="Times New Roman" panose="02020603050405020304" pitchFamily="18" charset="0"/>
                <a:cs typeface="兰米粗楷简体" panose="02000503000000000000" charset="-122"/>
              </a:rPr>
              <a:t>活动过程</a:t>
            </a:r>
            <a:endParaRPr lang="zh-CN" altLang="en-US" sz="2800" dirty="0"/>
          </a:p>
        </p:txBody>
      </p:sp>
      <p:sp>
        <p:nvSpPr>
          <p:cNvPr id="2" name="文本框 1"/>
          <p:cNvSpPr txBox="1"/>
          <p:nvPr/>
        </p:nvSpPr>
        <p:spPr>
          <a:xfrm>
            <a:off x="241738" y="1798325"/>
            <a:ext cx="4797253" cy="435864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ts val="25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Original: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500"/>
              </a:lnSpc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On Saturday morning, all the participants first gathered in the school hall to 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attend a lecture</a:t>
            </a:r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brought by a famous professor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They even 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asked a lot of questions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after the speech.  In the afternoon, all students went to the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 garden to 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for plants around us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Everyone involved found these activities interesting and meaningful.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箭头: 右 4"/>
          <p:cNvSpPr/>
          <p:nvPr/>
        </p:nvSpPr>
        <p:spPr>
          <a:xfrm>
            <a:off x="5038991" y="2316489"/>
            <a:ext cx="1403850" cy="115613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Topic-centered</a:t>
            </a:r>
            <a:endParaRPr lang="zh-CN" altLang="en-US" b="1" dirty="0"/>
          </a:p>
        </p:txBody>
      </p:sp>
      <p:sp>
        <p:nvSpPr>
          <p:cNvPr id="6" name="箭头: 右 5"/>
          <p:cNvSpPr/>
          <p:nvPr/>
        </p:nvSpPr>
        <p:spPr>
          <a:xfrm>
            <a:off x="5020598" y="3852320"/>
            <a:ext cx="1327650" cy="218089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Logical and rich content</a:t>
            </a:r>
            <a:endParaRPr lang="zh-CN" altLang="en-US" b="1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7200" b="1" dirty="0">
                <a:ln>
                  <a:solidFill>
                    <a:srgbClr val="92D05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anose="02040503050406030204" pitchFamily="18" charset="0"/>
                <a:ea typeface="微软雅黑" panose="020B0503020204020204" pitchFamily="34" charset="-122"/>
              </a:rPr>
              <a:t>Conclusion</a:t>
            </a:r>
            <a:endParaRPr lang="zh-CN" altLang="en-US" sz="7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椭圆 3"/>
          <p:cNvSpPr/>
          <p:nvPr/>
        </p:nvSpPr>
        <p:spPr>
          <a:xfrm>
            <a:off x="1161288" y="3216891"/>
            <a:ext cx="2317946" cy="1672051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Events/</a:t>
            </a:r>
            <a:endParaRPr lang="en-US" altLang="zh-CN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Activities</a:t>
            </a:r>
            <a:endParaRPr lang="zh-CN" alt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曲线连接符 5"/>
          <p:cNvCxnSpPr/>
          <p:nvPr/>
        </p:nvCxnSpPr>
        <p:spPr>
          <a:xfrm rot="10800000" flipV="1">
            <a:off x="3507826" y="3121468"/>
            <a:ext cx="1289945" cy="931448"/>
          </a:xfrm>
          <a:prstGeom prst="curvedConnector3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/>
          <p:cNvSpPr/>
          <p:nvPr/>
        </p:nvSpPr>
        <p:spPr>
          <a:xfrm>
            <a:off x="4826363" y="2287614"/>
            <a:ext cx="2635142" cy="1569800"/>
          </a:xfrm>
          <a:prstGeom prst="ellips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rich &amp;</a:t>
            </a:r>
            <a:endParaRPr lang="en-US" altLang="zh-CN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topic-related content</a:t>
            </a:r>
            <a:endParaRPr lang="en-US" altLang="zh-CN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7903290" y="1011981"/>
            <a:ext cx="3008726" cy="2776672"/>
            <a:chOff x="7937343" y="3310305"/>
            <a:chExt cx="3088930" cy="3074221"/>
          </a:xfrm>
        </p:grpSpPr>
        <p:pic>
          <p:nvPicPr>
            <p:cNvPr id="13" name="Picture 4" descr="Great Examples Of The 5 Senses In Writing - Richie Billing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0" b="95455" l="0" r="9571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7343" y="3310305"/>
              <a:ext cx="3088930" cy="30742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文本框 6"/>
            <p:cNvSpPr txBox="1"/>
            <p:nvPr/>
          </p:nvSpPr>
          <p:spPr>
            <a:xfrm>
              <a:off x="8786684" y="4417677"/>
              <a:ext cx="139024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topic</a:t>
              </a:r>
              <a:endParaRPr lang="zh-CN" altLang="en-US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cxnSp>
        <p:nvCxnSpPr>
          <p:cNvPr id="17" name="曲线连接符 16"/>
          <p:cNvCxnSpPr/>
          <p:nvPr/>
        </p:nvCxnSpPr>
        <p:spPr>
          <a:xfrm rot="10800000">
            <a:off x="3523309" y="4180274"/>
            <a:ext cx="1486937" cy="810010"/>
          </a:xfrm>
          <a:prstGeom prst="curvedConnector3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椭圆 17"/>
          <p:cNvSpPr/>
          <p:nvPr/>
        </p:nvSpPr>
        <p:spPr>
          <a:xfrm>
            <a:off x="5010246" y="4205384"/>
            <a:ext cx="2036619" cy="1569800"/>
          </a:xfrm>
          <a:prstGeom prst="ellips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logical order</a:t>
            </a:r>
            <a:endParaRPr lang="en-US" altLang="zh-CN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左大括号 4"/>
          <p:cNvSpPr/>
          <p:nvPr/>
        </p:nvSpPr>
        <p:spPr>
          <a:xfrm>
            <a:off x="7247127" y="4122127"/>
            <a:ext cx="745745" cy="1855341"/>
          </a:xfrm>
          <a:prstGeom prst="leftBrac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193134" y="3683536"/>
            <a:ext cx="3432679" cy="2349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order</a:t>
            </a:r>
            <a:endParaRPr lang="en-US" altLang="zh-C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general to specific</a:t>
            </a:r>
            <a:endParaRPr lang="en-US" altLang="zh-C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altLang="zh-C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  <p:bldP spid="5" grpId="0" animBg="1"/>
      <p:bldP spid="10" grpId="0"/>
    </p:bldLst>
  </p:timing>
</p:sld>
</file>

<file path=ppt/theme/theme1.xml><?xml version="1.0" encoding="utf-8"?>
<a:theme xmlns:a="http://schemas.openxmlformats.org/drawingml/2006/main" name="回顾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5451</Words>
  <Application>WPS 演示</Application>
  <PresentationFormat>宽屏</PresentationFormat>
  <Paragraphs>166</Paragraphs>
  <Slides>14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9" baseType="lpstr">
      <vt:lpstr>Arial</vt:lpstr>
      <vt:lpstr>宋体</vt:lpstr>
      <vt:lpstr>Wingdings</vt:lpstr>
      <vt:lpstr>Calibri</vt:lpstr>
      <vt:lpstr>Cambria</vt:lpstr>
      <vt:lpstr>微软雅黑</vt:lpstr>
      <vt:lpstr>Times New Roman</vt:lpstr>
      <vt:lpstr>兰米粗楷简体</vt:lpstr>
      <vt:lpstr>等线</vt:lpstr>
      <vt:lpstr>Calibri Light</vt:lpstr>
      <vt:lpstr>Arial Unicode MS</vt:lpstr>
      <vt:lpstr>HelveticaNeue</vt:lpstr>
      <vt:lpstr>华文新魏</vt:lpstr>
      <vt:lpstr>Segoe Print</vt:lpstr>
      <vt:lpstr>回顾</vt:lpstr>
      <vt:lpstr>PowerPoint 演示文稿</vt:lpstr>
      <vt:lpstr>Events/Activities in Practical Writing 活动类话题的应用文写作</vt:lpstr>
      <vt:lpstr>Recently, I’m helping my best friend design her wedding ceremony…</vt:lpstr>
      <vt:lpstr>PowerPoint 演示文稿</vt:lpstr>
      <vt:lpstr>What to Write?</vt:lpstr>
      <vt:lpstr>“认识你身边的植物”（Getting to Know the Plants Around Us） 活动过程</vt:lpstr>
      <vt:lpstr>PowerPoint 演示文稿</vt:lpstr>
      <vt:lpstr>PowerPoint 演示文稿</vt:lpstr>
      <vt:lpstr>Conclusion</vt:lpstr>
      <vt:lpstr>Practice</vt:lpstr>
      <vt:lpstr>新西兰学生访问你校 活动安排</vt:lpstr>
      <vt:lpstr>Homework</vt:lpstr>
      <vt:lpstr>Sample writing</vt:lpstr>
      <vt:lpstr>PowerPoint 演示文稿</vt:lpstr>
    </vt:vector>
  </TitlesOfParts>
  <Company>P R 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User</dc:creator>
  <cp:lastModifiedBy>Administrator</cp:lastModifiedBy>
  <cp:revision>130</cp:revision>
  <dcterms:created xsi:type="dcterms:W3CDTF">2023-10-04T03:27:00Z</dcterms:created>
  <dcterms:modified xsi:type="dcterms:W3CDTF">2023-11-02T03:31:33Z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2052-11.8.2.7978</vt:lpwstr>
  </property>
</Properties>
</file>