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9" r:id="rId3"/>
    <p:sldId id="273" r:id="rId4"/>
    <p:sldId id="257" r:id="rId5"/>
    <p:sldId id="283" r:id="rId6"/>
    <p:sldId id="258" r:id="rId7"/>
    <p:sldId id="293" r:id="rId8"/>
    <p:sldId id="261" r:id="rId9"/>
    <p:sldId id="264" r:id="rId10"/>
    <p:sldId id="292" r:id="rId12"/>
    <p:sldId id="270" r:id="rId13"/>
    <p:sldId id="27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F21"/>
    <a:srgbClr val="E9ECF6"/>
    <a:srgbClr val="E8F2DA"/>
    <a:srgbClr val="E2CC93"/>
    <a:srgbClr val="FFF9ED"/>
    <a:srgbClr val="E8DCC2"/>
    <a:srgbClr val="966509"/>
    <a:srgbClr val="CDDFCA"/>
    <a:srgbClr val="B3CEAF"/>
    <a:srgbClr val="EAD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image" Target="../media/image25.png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tags" Target="../tags/tag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../media/image16.png"/><Relationship Id="rId3" Type="http://schemas.openxmlformats.org/officeDocument/2006/relationships/tags" Target="../tags/tag68.xml"/><Relationship Id="rId2" Type="http://schemas.openxmlformats.org/officeDocument/2006/relationships/image" Target="../media/image15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59055" y="0"/>
            <a:ext cx="6812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9665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Organize and polish the language</a:t>
            </a:r>
            <a:endParaRPr lang="en-US" altLang="zh-CN" sz="2800" b="1">
              <a:solidFill>
                <a:srgbClr val="9665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01600" y="1038225"/>
            <a:ext cx="3957320" cy="5514340"/>
            <a:chOff x="160" y="1635"/>
            <a:chExt cx="6232" cy="8684"/>
          </a:xfrm>
        </p:grpSpPr>
        <p:sp>
          <p:nvSpPr>
            <p:cNvPr id="5" name="圆角矩形 4"/>
            <p:cNvSpPr/>
            <p:nvPr>
              <p:custDataLst>
                <p:tags r:id="rId2"/>
              </p:custDataLst>
            </p:nvPr>
          </p:nvSpPr>
          <p:spPr>
            <a:xfrm>
              <a:off x="160" y="1635"/>
              <a:ext cx="6232" cy="8684"/>
            </a:xfrm>
            <a:prstGeom prst="roundRect">
              <a:avLst>
                <a:gd name="adj" fmla="val 13414"/>
              </a:avLst>
            </a:prstGeom>
            <a:solidFill>
              <a:srgbClr val="E2CC9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>
              <p:custDataLst>
                <p:tags r:id="rId3"/>
              </p:custDataLst>
            </p:nvPr>
          </p:nvSpPr>
          <p:spPr>
            <a:xfrm>
              <a:off x="205" y="1797"/>
              <a:ext cx="5983" cy="838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198120" indent="-198120" algn="just" defTabSz="266700" fontAlgn="auto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000"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</a:rPr>
                <a:t>Great to hear from you! Regarding my 3-minute science speech on Biodiversity Research, I'd love to tell you about the challenges and solutions I encountered.</a:t>
              </a:r>
              <a:endPara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endParaRPr>
            </a:p>
            <a:p>
              <a:pPr marL="198120" indent="-198120" algn="just" defTabSz="266700" fontAlgn="auto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000"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</a:rPr>
                <a:t>Thank you for your interest in my biodiversity research for the Science Speech Activity. let me share the challenges and how I handled them.</a:t>
              </a:r>
              <a:endPara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endParaRPr>
            </a:p>
            <a:p>
              <a:pPr marL="198120" indent="-198120" algn="just" defTabSz="266700" fontAlgn="auto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000"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</a:rPr>
                <a:t>Hope this mail finds you well, too! As you mentioned, my biodiversity research experience was both challenging and rewarding.</a:t>
              </a:r>
              <a:endPara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endParaRPr>
            </a:p>
            <a:p>
              <a:pPr marL="198120" indent="-198120" algn="just" defTabSz="266700" fontAlgn="auto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8426450" y="1038225"/>
            <a:ext cx="3615690" cy="5514340"/>
            <a:chOff x="13270" y="1635"/>
            <a:chExt cx="5694" cy="8684"/>
          </a:xfrm>
        </p:grpSpPr>
        <p:sp>
          <p:nvSpPr>
            <p:cNvPr id="7" name="圆角矩形 6"/>
            <p:cNvSpPr/>
            <p:nvPr>
              <p:custDataLst>
                <p:tags r:id="rId5"/>
              </p:custDataLst>
            </p:nvPr>
          </p:nvSpPr>
          <p:spPr>
            <a:xfrm>
              <a:off x="13270" y="1635"/>
              <a:ext cx="5694" cy="8684"/>
            </a:xfrm>
            <a:prstGeom prst="roundRect">
              <a:avLst>
                <a:gd name="adj" fmla="val 13414"/>
              </a:avLst>
            </a:prstGeom>
            <a:solidFill>
              <a:srgbClr val="E2CC9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>
              <p:custDataLst>
                <p:tags r:id="rId6"/>
              </p:custDataLst>
            </p:nvPr>
          </p:nvSpPr>
          <p:spPr>
            <a:xfrm>
              <a:off x="13373" y="1797"/>
              <a:ext cx="5391" cy="54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198120" indent="-198120" algn="just" defTabSz="266700" fontAlgn="auto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000"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+mn-ea"/>
                </a:rPr>
                <a:t>It’s indeed a great learning experience, and I'm proud of how it turned out. Looking forward to catching up soon!</a:t>
              </a:r>
              <a:endPara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endParaRPr>
            </a:p>
            <a:p>
              <a:pPr marL="198120" indent="-198120" algn="just" defTabSz="266700" fontAlgn="auto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000"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+mn-ea"/>
                </a:rPr>
                <a:t>If you'd like to know more about my research or tips for giving a great science speech, I'd be happy to share!</a:t>
              </a:r>
              <a:endPara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endParaRPr>
            </a:p>
            <a:p>
              <a:pPr marL="198120" indent="-198120" algn="just" defTabSz="266700" fontAlgn="auto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000"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+mn-ea"/>
                </a:rPr>
                <a:t>How about the school project you work on? Look forward to your further information!</a:t>
              </a:r>
              <a:endPara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4206240" y="1038225"/>
            <a:ext cx="4154170" cy="5514340"/>
            <a:chOff x="6624" y="1635"/>
            <a:chExt cx="6542" cy="8684"/>
          </a:xfrm>
        </p:grpSpPr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624" y="1635"/>
              <a:ext cx="6489" cy="8684"/>
            </a:xfrm>
            <a:prstGeom prst="roundRect">
              <a:avLst>
                <a:gd name="adj" fmla="val 13414"/>
              </a:avLst>
            </a:prstGeom>
            <a:solidFill>
              <a:srgbClr val="E2CC9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>
              <p:custDataLst>
                <p:tags r:id="rId9"/>
              </p:custDataLst>
            </p:nvPr>
          </p:nvSpPr>
          <p:spPr>
            <a:xfrm>
              <a:off x="6678" y="1797"/>
              <a:ext cx="6489" cy="838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marL="198120" indent="-198120" algn="just" defTabSz="266700" fontAlgn="auto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000"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+mn-ea"/>
                </a:rPr>
                <a:t>One of the initial challenges in my research was....</a:t>
              </a:r>
              <a:endPara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endParaRPr>
            </a:p>
            <a:p>
              <a:pPr marL="198120" indent="-198120" algn="just" defTabSz="266700" fontAlgn="auto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000"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+mn-ea"/>
                </a:rPr>
                <a:t>....was a major challenge due to the uncertain experimental conditions.</a:t>
              </a:r>
              <a:endPara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endParaRPr>
            </a:p>
            <a:p>
              <a:pPr marL="198120" indent="-198120" algn="just" defTabSz="266700" fontAlgn="auto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000"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+mn-ea"/>
                </a:rPr>
                <a:t>Additionally, .... was pretty time-consuming.</a:t>
              </a:r>
              <a:endPara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endParaRPr>
            </a:p>
            <a:p>
              <a:pPr marL="198120" indent="-198120" algn="just" defTabSz="266700" fontAlgn="auto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000"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+mn-ea"/>
                </a:rPr>
                <a:t>I encountered several unexpected technical issues like.... that delayed the progress.</a:t>
              </a:r>
              <a:endPara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endParaRPr>
            </a:p>
            <a:p>
              <a:pPr marL="198120" indent="-198120" algn="just" defTabSz="266700" fontAlgn="auto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000"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+mn-ea"/>
                </a:rPr>
                <a:t>To deal with..., I adopted...</a:t>
              </a:r>
              <a:endPara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endParaRPr>
            </a:p>
            <a:p>
              <a:pPr marL="198120" indent="-198120" algn="just" defTabSz="266700" fontAlgn="auto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000"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+mn-ea"/>
                </a:rPr>
                <a:t>Furthermore, my biology teacher’s kind guidance helped broaden my perspectives and enhance the effectiveness of my finding.</a:t>
              </a:r>
              <a:endPara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endParaRPr>
            </a:p>
            <a:p>
              <a:pPr marL="198120" indent="-198120" algn="just" defTabSz="266700" fontAlgn="auto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2000">
                  <a:latin typeface="Times New Roman" panose="02020603050405020304" charset="0"/>
                  <a:ea typeface="Calibri" panose="020F0502020204030204"/>
                  <a:cs typeface="Times New Roman" panose="02020603050405020304" charset="0"/>
                  <a:sym typeface="+mn-ea"/>
                </a:rPr>
                <a:t>By the way, I also drafted a well-organized outline to keep my presentation on the track.</a:t>
              </a:r>
              <a:endPara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endParaRPr>
            </a:p>
            <a:p>
              <a:pPr marL="198120" indent="-198120" algn="just" defTabSz="266700" fontAlgn="auto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altLang="zh-CN" sz="20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  <a:sym typeface="+mn-ea"/>
              </a:endParaRPr>
            </a:p>
          </p:txBody>
        </p:sp>
      </p:grp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716915" y="570230"/>
            <a:ext cx="2726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3B5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OPENING</a:t>
            </a:r>
            <a:endParaRPr lang="en-US" altLang="zh-CN" sz="2800" b="1">
              <a:solidFill>
                <a:srgbClr val="3B5F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5137150" y="570230"/>
            <a:ext cx="2468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3B5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BODY</a:t>
            </a:r>
            <a:endParaRPr lang="en-US" altLang="zh-CN" sz="2800" b="1">
              <a:solidFill>
                <a:srgbClr val="3B5F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9090025" y="570230"/>
            <a:ext cx="2468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3B5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CLOSE</a:t>
            </a:r>
            <a:endParaRPr lang="en-US" altLang="zh-CN" sz="2800" b="1">
              <a:solidFill>
                <a:srgbClr val="3B5F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图片 14" descr="vector-illustration-student-doing-homework-260nw-247658545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1971"/>
          <a:stretch>
            <a:fillRect/>
          </a:stretch>
        </p:blipFill>
        <p:spPr>
          <a:xfrm>
            <a:off x="10686415" y="5836285"/>
            <a:ext cx="1548130" cy="97853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437515" y="2982595"/>
            <a:ext cx="30054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+mn-lt"/>
              </a:rPr>
              <a:t>To the point</a:t>
            </a:r>
            <a:endParaRPr lang="en-US" altLang="zh-CN" sz="3600" b="1" i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cs typeface="+mn-lt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4599940" y="2388870"/>
            <a:ext cx="342011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+mn-lt"/>
              </a:rPr>
              <a:t>Be logical</a:t>
            </a:r>
            <a:endParaRPr lang="en-US" altLang="zh-CN" sz="3600" b="1" i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cs typeface="+mn-lt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+mn-lt"/>
              </a:rPr>
              <a:t>Be coherent</a:t>
            </a:r>
            <a:endParaRPr lang="en-US" altLang="zh-CN" sz="3600" b="1" i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cs typeface="+mn-lt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+mn-lt"/>
              </a:rPr>
              <a:t>Be specific</a:t>
            </a:r>
            <a:endParaRPr lang="en-US" altLang="zh-CN" sz="3600" b="1" i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cs typeface="+mn-lt"/>
            </a:endParaRP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8493125" y="2449195"/>
            <a:ext cx="36988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+mn-lt"/>
              </a:rPr>
              <a:t>Be communicative</a:t>
            </a:r>
            <a:endParaRPr lang="en-US" altLang="zh-CN" sz="3600" b="1" i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3462655" y="665480"/>
            <a:ext cx="8579485" cy="5982970"/>
          </a:xfrm>
          <a:prstGeom prst="roundRect">
            <a:avLst>
              <a:gd name="adj" fmla="val 13414"/>
            </a:avLst>
          </a:prstGeom>
          <a:solidFill>
            <a:srgbClr val="CDDFC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9055" y="72390"/>
            <a:ext cx="3322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9665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Sample Writing</a:t>
            </a:r>
            <a:endParaRPr lang="en-US" altLang="zh-CN" sz="2800" b="1">
              <a:solidFill>
                <a:srgbClr val="9665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44265" y="878205"/>
            <a:ext cx="8258175" cy="57378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Dear Jasper,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0" indent="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      </a:t>
            </a:r>
            <a:r>
              <a:rPr lang="en-US" altLang="zh-CN" sz="240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Glad to catch up!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I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’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m thrilled to hear </a:t>
            </a:r>
            <a:r>
              <a:rPr lang="en-US" altLang="zh-CN" sz="24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you're interested in my recent 3-minute science speech on biodiversity research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, </a:t>
            </a:r>
            <a:r>
              <a:rPr lang="en-US" altLang="zh-CN" sz="24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The Plants Around Us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. Preparing for it was </a:t>
            </a:r>
            <a:r>
              <a:rPr lang="en-US" altLang="zh-CN" sz="24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quite an adventure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!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0" indent="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      </a:t>
            </a:r>
            <a:r>
              <a:rPr lang="en-US" altLang="zh-CN" sz="2400" u="sng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One of the initial challenges</a:t>
            </a:r>
            <a:r>
              <a:rPr lang="en-US" altLang="zh-CN" sz="240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 </a:t>
            </a:r>
            <a:r>
              <a:rPr lang="en-US" altLang="zh-CN" sz="2400" u="sng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was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collecting accurate data in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 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the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 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diverse ecosystems.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 </a:t>
            </a:r>
            <a:r>
              <a:rPr lang="en-US" altLang="zh-CN" sz="24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Therefore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, I sourced the existing reports and adopted some technical assistance </a:t>
            </a:r>
            <a:r>
              <a:rPr lang="en-US" altLang="zh-CN" sz="24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like Baidu Map and Xingse, a plant-identifying app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. </a:t>
            </a:r>
            <a:r>
              <a:rPr lang="en-US" altLang="zh-CN" sz="24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Additionally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,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 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transforming complex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 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scientific materials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 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into a clear and captivating speech is also demanding. </a:t>
            </a:r>
            <a:r>
              <a:rPr lang="en-US" altLang="zh-CN" sz="24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Fortunately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, my biology teacher </a:t>
            </a:r>
            <a:r>
              <a:rPr lang="en-US" altLang="zh-CN" sz="24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gave me detailed guidance in how to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conduct statistical analysis, display findings and draw conclusions. </a:t>
            </a:r>
            <a:r>
              <a:rPr lang="en-US" altLang="zh-CN" sz="24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By the way</a:t>
            </a: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, the clip video I edited successfully engaged my audience!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0" indent="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      Overall, the experience was incredibly rewarding. </a:t>
            </a:r>
            <a:r>
              <a:rPr lang="en-US" altLang="zh-CN" sz="240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How</a:t>
            </a:r>
            <a:r>
              <a:rPr lang="en-US" altLang="zh-CN" sz="240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’</a:t>
            </a:r>
            <a:r>
              <a:rPr lang="en-US" altLang="zh-CN" sz="240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s your school project going?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0" indent="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                                                                                         Cheers,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  <a:p>
            <a:pPr marL="0" indent="0" algn="just" defTabSz="2667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 charset="0"/>
                <a:ea typeface="Calibri" panose="020F0502020204030204"/>
                <a:cs typeface="Times New Roman" panose="02020603050405020304" charset="0"/>
              </a:rPr>
              <a:t>                                                                                          Li Hua</a:t>
            </a:r>
            <a:endParaRPr lang="en-US" altLang="zh-CN" sz="2400">
              <a:latin typeface="Times New Roman" panose="02020603050405020304" charset="0"/>
              <a:ea typeface="Calibri" panose="020F0502020204030204"/>
              <a:cs typeface="Times New Roman" panose="02020603050405020304" charset="0"/>
            </a:endParaRPr>
          </a:p>
        </p:txBody>
      </p:sp>
      <p:pic>
        <p:nvPicPr>
          <p:cNvPr id="3" name="图片 2" descr="international-day-for-biological-diversity-870x570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5910" y="-43180"/>
            <a:ext cx="1864360" cy="12217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0335" y="1178560"/>
            <a:ext cx="3241675" cy="2195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3B5F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sym typeface="+mn-ea"/>
              </a:rPr>
              <a:t>Be communicative</a:t>
            </a:r>
            <a:endParaRPr lang="en-US" altLang="zh-CN" sz="2400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3B5F2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sym typeface="+mn-ea"/>
              </a:rPr>
              <a:t>To the point</a:t>
            </a:r>
            <a:endParaRPr lang="en-US" altLang="zh-CN" sz="2400" b="1">
              <a:solidFill>
                <a:srgbClr val="3B5F21"/>
              </a:solidFill>
              <a:sym typeface="+mn-ea"/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3B5F21"/>
                </a:solidFill>
                <a:sym typeface="+mn-ea"/>
              </a:rPr>
              <a:t>Be logical</a:t>
            </a:r>
            <a:endParaRPr lang="en-US" altLang="zh-CN" sz="2400" b="1">
              <a:solidFill>
                <a:srgbClr val="3B5F21"/>
              </a:solidFill>
              <a:sym typeface="+mn-ea"/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3B5F2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ym typeface="+mn-ea"/>
              </a:rPr>
              <a:t>Be coherent</a:t>
            </a:r>
            <a:endParaRPr lang="en-US" altLang="zh-CN" sz="2400" b="1">
              <a:solidFill>
                <a:srgbClr val="3B5F21"/>
              </a:solidFill>
              <a:sym typeface="+mn-ea"/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3B5F2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sym typeface="+mn-ea"/>
              </a:rPr>
              <a:t>Be specific</a:t>
            </a:r>
            <a:endParaRPr lang="en-US" altLang="zh-CN" sz="2400" b="1">
              <a:solidFill>
                <a:srgbClr val="3B5F2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sym typeface="+mn-ea"/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3B5F21"/>
                </a:solidFill>
                <a:sym typeface="+mn-ea"/>
              </a:rPr>
              <a:t>Complete contents</a:t>
            </a:r>
            <a:endParaRPr lang="en-US" altLang="zh-CN" sz="2400" b="1">
              <a:solidFill>
                <a:srgbClr val="3B5F2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776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1440" y="72390"/>
            <a:ext cx="6191885" cy="3415030"/>
          </a:xfrm>
          <a:prstGeom prst="rect">
            <a:avLst/>
          </a:prstGeom>
          <a:solidFill>
            <a:srgbClr val="EADCC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404E2B"/>
                </a:solidFill>
              </a:rPr>
              <a:t>假定你是李华，你的英国朋友Jasper对你在</a:t>
            </a:r>
            <a:r>
              <a:rPr lang="en-US" altLang="zh-CN" sz="2400">
                <a:solidFill>
                  <a:srgbClr val="404E2B"/>
                </a:solidFill>
              </a:rPr>
              <a:t>“</a:t>
            </a:r>
            <a:r>
              <a:rPr lang="zh-CN" altLang="en-US" sz="2400">
                <a:solidFill>
                  <a:srgbClr val="404E2B"/>
                </a:solidFill>
              </a:rPr>
              <a:t>科学三分钟</a:t>
            </a:r>
            <a:r>
              <a:rPr lang="en-US" altLang="zh-CN" sz="2400">
                <a:solidFill>
                  <a:srgbClr val="404E2B"/>
                </a:solidFill>
              </a:rPr>
              <a:t>”</a:t>
            </a:r>
            <a:r>
              <a:rPr lang="zh-CN" altLang="en-US" sz="2400">
                <a:solidFill>
                  <a:srgbClr val="404E2B"/>
                </a:solidFill>
              </a:rPr>
              <a:t>(</a:t>
            </a:r>
            <a:r>
              <a:rPr lang="zh-CN" altLang="en-US" sz="2400">
                <a:solidFill>
                  <a:srgbClr val="404E2B"/>
                </a:solidFill>
                <a:latin typeface="Times New Roman" panose="02020603050405020304" charset="0"/>
                <a:cs typeface="Times New Roman" panose="02020603050405020304" charset="0"/>
              </a:rPr>
              <a:t>3-minute Science Speech Activity</a:t>
            </a:r>
            <a:r>
              <a:rPr lang="zh-CN" altLang="en-US" sz="2400">
                <a:solidFill>
                  <a:srgbClr val="404E2B"/>
                </a:solidFill>
              </a:rPr>
              <a:t>)中介绍的生物多样性研究很感兴趣，想了解你如何应对研究中的挑战。请你写一封邮件回复，内容包括：</a:t>
            </a:r>
            <a:endParaRPr lang="zh-CN" altLang="en-US" sz="2400">
              <a:solidFill>
                <a:srgbClr val="404E2B"/>
              </a:solidFill>
            </a:endParaRPr>
          </a:p>
          <a:p>
            <a:r>
              <a:rPr lang="zh-CN" altLang="en-US" sz="2400">
                <a:solidFill>
                  <a:srgbClr val="404E2B"/>
                </a:solidFill>
              </a:rPr>
              <a:t>1．研究困难；2．解决方法。</a:t>
            </a:r>
            <a:endParaRPr lang="zh-CN" altLang="en-US" sz="2400">
              <a:solidFill>
                <a:srgbClr val="404E2B"/>
              </a:solidFill>
            </a:endParaRPr>
          </a:p>
          <a:p>
            <a:r>
              <a:rPr lang="zh-CN" altLang="en-US" sz="2400">
                <a:solidFill>
                  <a:srgbClr val="404E2B"/>
                </a:solidFill>
              </a:rPr>
              <a:t>注意：</a:t>
            </a:r>
            <a:endParaRPr lang="zh-CN" altLang="en-US" sz="2400">
              <a:solidFill>
                <a:srgbClr val="404E2B"/>
              </a:solidFill>
            </a:endParaRPr>
          </a:p>
          <a:p>
            <a:r>
              <a:rPr lang="zh-CN" altLang="en-US" sz="2400">
                <a:solidFill>
                  <a:srgbClr val="404E2B"/>
                </a:solidFill>
              </a:rPr>
              <a:t>1．写作词数应为80左右；</a:t>
            </a:r>
            <a:endParaRPr lang="zh-CN" altLang="en-US" sz="2400">
              <a:solidFill>
                <a:srgbClr val="404E2B"/>
              </a:solidFill>
            </a:endParaRPr>
          </a:p>
          <a:p>
            <a:r>
              <a:rPr lang="zh-CN" altLang="en-US" sz="2400">
                <a:solidFill>
                  <a:srgbClr val="404E2B"/>
                </a:solidFill>
              </a:rPr>
              <a:t>2．请按如下格式在答题纸的相应位置作答。</a:t>
            </a:r>
            <a:endParaRPr lang="zh-CN" altLang="en-US" sz="2400">
              <a:solidFill>
                <a:srgbClr val="404E2B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38570" y="85090"/>
            <a:ext cx="5637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9665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Analyze the requirements</a:t>
            </a:r>
            <a:endParaRPr lang="en-US" altLang="zh-CN" sz="2800" b="1">
              <a:solidFill>
                <a:srgbClr val="9665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6338570" y="607060"/>
            <a:ext cx="2134870" cy="34150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966509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</a:rPr>
              <a:t>Genre:</a:t>
            </a:r>
            <a:endParaRPr lang="en-US" altLang="zh-CN" sz="2400" b="1">
              <a:solidFill>
                <a:srgbClr val="966509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966509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</a:rPr>
              <a:t>Person:</a:t>
            </a:r>
            <a:endParaRPr lang="en-US" altLang="zh-CN" sz="2400" b="1">
              <a:solidFill>
                <a:srgbClr val="966509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966509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</a:rPr>
              <a:t>Voice:</a:t>
            </a:r>
            <a:endParaRPr lang="en-US" altLang="zh-CN" sz="2400" b="1">
              <a:solidFill>
                <a:srgbClr val="966509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966509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</a:rPr>
              <a:t>Tense:</a:t>
            </a:r>
            <a:endParaRPr lang="en-US" altLang="zh-CN" sz="2400" b="1">
              <a:solidFill>
                <a:srgbClr val="966509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966509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</a:rPr>
              <a:t>Contents:</a:t>
            </a:r>
            <a:endParaRPr lang="en-US" altLang="zh-CN" sz="2400" b="1">
              <a:solidFill>
                <a:srgbClr val="966509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endParaRPr lang="en-US" altLang="zh-CN" sz="2400" b="1">
              <a:solidFill>
                <a:srgbClr val="966509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endParaRPr lang="en-US" altLang="zh-CN" sz="2400" b="1">
              <a:solidFill>
                <a:srgbClr val="966509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endParaRPr lang="en-US" altLang="zh-CN" sz="2400" b="1">
              <a:solidFill>
                <a:srgbClr val="966509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966509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</a:rPr>
              <a:t>Structure:</a:t>
            </a:r>
            <a:endParaRPr lang="en-US" altLang="zh-CN" sz="2400" b="1">
              <a:solidFill>
                <a:srgbClr val="966509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79715" y="607060"/>
            <a:ext cx="3456940" cy="17976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en-US" altLang="zh-CN" sz="2400" b="1">
                <a:solidFill>
                  <a:srgbClr val="3B5F21"/>
                </a:solidFill>
                <a:latin typeface="Arial Narrow" panose="020B0606020202030204" charset="0"/>
                <a:cs typeface="Arial Narrow" panose="020B0606020202030204" charset="0"/>
              </a:rPr>
              <a:t>a letter of </a:t>
            </a:r>
            <a:r>
              <a:rPr lang="en-US" altLang="zh-CN" sz="2400" b="1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reply</a:t>
            </a:r>
            <a:endParaRPr lang="en-US" altLang="zh-CN" sz="2400" b="1">
              <a:solidFill>
                <a:srgbClr val="3B5F21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en-US" altLang="zh-CN" sz="2400" b="1">
                <a:solidFill>
                  <a:srgbClr val="3B5F21"/>
                </a:solidFill>
                <a:latin typeface="Arial Narrow" panose="020B0606020202030204" charset="0"/>
                <a:cs typeface="Arial Narrow" panose="020B0606020202030204" charset="0"/>
              </a:rPr>
              <a:t>mainly </a:t>
            </a:r>
            <a:r>
              <a:rPr lang="en-US" altLang="zh-CN" sz="2400" b="1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first</a:t>
            </a:r>
            <a:r>
              <a:rPr lang="en-US" altLang="zh-CN" sz="2400" b="1">
                <a:solidFill>
                  <a:srgbClr val="3B5F21"/>
                </a:solidFill>
                <a:latin typeface="Arial Narrow" panose="020B0606020202030204" charset="0"/>
                <a:cs typeface="Arial Narrow" panose="020B0606020202030204" charset="0"/>
              </a:rPr>
              <a:t> person</a:t>
            </a:r>
            <a:endParaRPr lang="en-US" altLang="zh-CN" sz="2400" b="1">
              <a:solidFill>
                <a:srgbClr val="3B5F21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en-US" altLang="zh-CN" sz="2400" b="1">
                <a:solidFill>
                  <a:srgbClr val="3B5F21"/>
                </a:solidFill>
                <a:latin typeface="Arial Narrow" panose="020B0606020202030204" charset="0"/>
                <a:cs typeface="Arial Narrow" panose="020B0606020202030204" charset="0"/>
              </a:rPr>
              <a:t>friendly&amp; sincere</a:t>
            </a:r>
            <a:endParaRPr lang="en-US" altLang="zh-CN" sz="2400" b="1">
              <a:solidFill>
                <a:srgbClr val="3B5F21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en-US" altLang="zh-CN" sz="2400" b="1">
                <a:solidFill>
                  <a:srgbClr val="3B5F21"/>
                </a:solidFill>
                <a:latin typeface="Arial Narrow" panose="020B0606020202030204" charset="0"/>
                <a:cs typeface="Arial Narrow" panose="020B0606020202030204" charset="0"/>
              </a:rPr>
              <a:t>present&amp; past tense</a:t>
            </a:r>
            <a:endParaRPr lang="en-US" altLang="zh-CN" sz="2400" b="1">
              <a:solidFill>
                <a:srgbClr val="3B5F2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6633845" y="2451735"/>
            <a:ext cx="489966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6695" indent="-226695" fontAlgn="auto">
              <a:buFont typeface="+mj-lt"/>
              <a:buAutoNum type="arabicPeriod"/>
            </a:pPr>
            <a:r>
              <a:rPr lang="en-US" altLang="zh-CN" sz="2600" b="1">
                <a:solidFill>
                  <a:schemeClr val="accent4">
                    <a:lumMod val="50000"/>
                  </a:schemeClr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challenges in the research</a:t>
            </a:r>
            <a:endParaRPr lang="en-US" altLang="zh-CN" sz="2600" b="1">
              <a:solidFill>
                <a:schemeClr val="accent4">
                  <a:lumMod val="50000"/>
                </a:schemeClr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pPr marL="226695" indent="-226695" fontAlgn="auto">
              <a:buFont typeface="+mj-lt"/>
              <a:buAutoNum type="arabicPeriod"/>
            </a:pPr>
            <a:r>
              <a:rPr lang="en-US" altLang="zh-CN" sz="2600" b="1">
                <a:solidFill>
                  <a:schemeClr val="accent4">
                    <a:lumMod val="50000"/>
                  </a:schemeClr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solutions</a:t>
            </a:r>
            <a:endParaRPr lang="en-US" altLang="zh-CN" sz="2600" b="1">
              <a:solidFill>
                <a:srgbClr val="C00000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337935" y="3919220"/>
            <a:ext cx="585406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buFont typeface="+mj-lt"/>
              <a:buNone/>
            </a:pPr>
            <a:r>
              <a:rPr lang="en-US" altLang="zh-CN" sz="2400" b="1">
                <a:solidFill>
                  <a:srgbClr val="3B5F2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- Para.1: greeting&amp; writing purpose </a:t>
            </a:r>
            <a:endParaRPr lang="en-US" altLang="zh-CN" sz="2400" b="1">
              <a:solidFill>
                <a:srgbClr val="3B5F2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indent="0" fontAlgn="auto">
              <a:buFont typeface="+mj-lt"/>
              <a:buNone/>
            </a:pPr>
            <a:r>
              <a:rPr lang="en-US" altLang="zh-CN" sz="2400" b="1">
                <a:solidFill>
                  <a:srgbClr val="3B5F2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  to reply and share...</a:t>
            </a:r>
            <a:endParaRPr lang="en-US" altLang="zh-CN" sz="2400" b="1">
              <a:solidFill>
                <a:srgbClr val="3B5F2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indent="0" fontAlgn="auto">
              <a:buFont typeface="+mj-lt"/>
              <a:buNone/>
            </a:pPr>
            <a:r>
              <a:rPr lang="en-US" altLang="zh-CN" sz="2400" b="1">
                <a:solidFill>
                  <a:srgbClr val="3B5F2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- Para.2: challenges&amp; solutions  </a:t>
            </a:r>
            <a:endParaRPr lang="en-US" altLang="zh-CN" sz="2400" b="1">
              <a:solidFill>
                <a:srgbClr val="3B5F2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indent="0" fontAlgn="auto">
              <a:buFont typeface="+mj-lt"/>
              <a:buNone/>
            </a:pPr>
            <a:r>
              <a:rPr lang="en-US" altLang="zh-CN" sz="2400" b="1">
                <a:solidFill>
                  <a:srgbClr val="3B5F2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 </a:t>
            </a:r>
            <a:endParaRPr lang="en-US" altLang="zh-CN" sz="2400" b="1">
              <a:solidFill>
                <a:srgbClr val="3B5F2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pPr indent="0" fontAlgn="auto">
              <a:buFont typeface="+mj-lt"/>
              <a:buNone/>
            </a:pPr>
            <a:r>
              <a:rPr lang="en-US" altLang="zh-CN" sz="2400" b="1">
                <a:solidFill>
                  <a:srgbClr val="3B5F21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- Para.3: close</a:t>
            </a:r>
            <a:endParaRPr lang="en-US" altLang="zh-CN" sz="2400" b="1">
              <a:solidFill>
                <a:srgbClr val="3B5F21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90500" y="1615440"/>
            <a:ext cx="639445" cy="326390"/>
          </a:xfrm>
          <a:prstGeom prst="round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526790" y="135890"/>
            <a:ext cx="639445" cy="346710"/>
          </a:xfrm>
          <a:prstGeom prst="round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94030" y="1242060"/>
            <a:ext cx="3032760" cy="332105"/>
          </a:xfrm>
          <a:prstGeom prst="round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268730" y="1985645"/>
            <a:ext cx="619760" cy="332740"/>
          </a:xfrm>
          <a:prstGeom prst="round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2629535" y="1985645"/>
            <a:ext cx="1264920" cy="332740"/>
          </a:xfrm>
          <a:prstGeom prst="round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349240" y="1247775"/>
            <a:ext cx="639445" cy="326390"/>
          </a:xfrm>
          <a:prstGeom prst="round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1653225482521"/>
          <p:cNvPicPr>
            <a:picLocks noChangeAspect="1"/>
          </p:cNvPicPr>
          <p:nvPr/>
        </p:nvPicPr>
        <p:blipFill>
          <a:blip r:embed="rId4">
            <a:clrChange>
              <a:clrFrom>
                <a:srgbClr val="0F3822">
                  <a:alpha val="100000"/>
                </a:srgbClr>
              </a:clrFrom>
              <a:clrTo>
                <a:srgbClr val="0F3822">
                  <a:alpha val="100000"/>
                  <a:alpha val="0"/>
                </a:srgbClr>
              </a:clrTo>
            </a:clrChange>
          </a:blip>
          <a:srcRect t="49324" b="3738"/>
          <a:stretch>
            <a:fillRect/>
          </a:stretch>
        </p:blipFill>
        <p:spPr>
          <a:xfrm>
            <a:off x="0" y="5078730"/>
            <a:ext cx="2131060" cy="177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uiExpand="1" build="p"/>
      <p:bldP spid="16" grpId="1"/>
      <p:bldP spid="17" grpId="0" uiExpand="1" build="p"/>
      <p:bldP spid="2" grpId="0" uiExpand="1" build="p"/>
      <p:bldP spid="6" grpId="0" animBg="1"/>
      <p:bldP spid="3" grpId="0" animBg="1"/>
      <p:bldP spid="7" grpId="0" animBg="1"/>
      <p:bldP spid="9" grpId="0" animBg="1"/>
      <p:bldP spid="14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1440" y="72390"/>
            <a:ext cx="6191885" cy="3415030"/>
          </a:xfrm>
          <a:prstGeom prst="rect">
            <a:avLst/>
          </a:prstGeom>
          <a:solidFill>
            <a:srgbClr val="EADCC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404E2B"/>
                </a:solidFill>
              </a:rPr>
              <a:t>假定你是李华，你的英国朋友Jasper对你在</a:t>
            </a:r>
            <a:r>
              <a:rPr lang="en-US" altLang="zh-CN" sz="2400">
                <a:solidFill>
                  <a:srgbClr val="404E2B"/>
                </a:solidFill>
              </a:rPr>
              <a:t>“</a:t>
            </a:r>
            <a:r>
              <a:rPr lang="zh-CN" altLang="en-US" sz="2400">
                <a:solidFill>
                  <a:srgbClr val="404E2B"/>
                </a:solidFill>
              </a:rPr>
              <a:t>科学三分钟</a:t>
            </a:r>
            <a:r>
              <a:rPr lang="en-US" altLang="zh-CN" sz="2400">
                <a:solidFill>
                  <a:srgbClr val="404E2B"/>
                </a:solidFill>
              </a:rPr>
              <a:t>”</a:t>
            </a:r>
            <a:r>
              <a:rPr lang="zh-CN" altLang="en-US" sz="2400">
                <a:solidFill>
                  <a:srgbClr val="404E2B"/>
                </a:solidFill>
              </a:rPr>
              <a:t>(</a:t>
            </a:r>
            <a:r>
              <a:rPr lang="zh-CN" altLang="en-US" sz="2400">
                <a:solidFill>
                  <a:srgbClr val="404E2B"/>
                </a:solidFill>
                <a:latin typeface="Times New Roman" panose="02020603050405020304" charset="0"/>
                <a:cs typeface="Times New Roman" panose="02020603050405020304" charset="0"/>
              </a:rPr>
              <a:t>3-minute Science Speech Activity</a:t>
            </a:r>
            <a:r>
              <a:rPr lang="zh-CN" altLang="en-US" sz="2400">
                <a:solidFill>
                  <a:srgbClr val="404E2B"/>
                </a:solidFill>
              </a:rPr>
              <a:t>)中介绍的生物多样性研究很感兴趣，想了解你如何应对研究中的挑战。请你写一封邮件回复，内容包括：</a:t>
            </a:r>
            <a:endParaRPr lang="zh-CN" altLang="en-US" sz="2400">
              <a:solidFill>
                <a:srgbClr val="404E2B"/>
              </a:solidFill>
            </a:endParaRPr>
          </a:p>
          <a:p>
            <a:r>
              <a:rPr lang="zh-CN" altLang="en-US" sz="2400">
                <a:solidFill>
                  <a:srgbClr val="404E2B"/>
                </a:solidFill>
              </a:rPr>
              <a:t>1．研究困难；2．解决方法。</a:t>
            </a:r>
            <a:endParaRPr lang="zh-CN" altLang="en-US" sz="2400">
              <a:solidFill>
                <a:srgbClr val="404E2B"/>
              </a:solidFill>
            </a:endParaRPr>
          </a:p>
          <a:p>
            <a:r>
              <a:rPr lang="zh-CN" altLang="en-US" sz="2400">
                <a:solidFill>
                  <a:srgbClr val="404E2B"/>
                </a:solidFill>
              </a:rPr>
              <a:t>注意：</a:t>
            </a:r>
            <a:endParaRPr lang="zh-CN" altLang="en-US" sz="2400">
              <a:solidFill>
                <a:srgbClr val="404E2B"/>
              </a:solidFill>
            </a:endParaRPr>
          </a:p>
          <a:p>
            <a:r>
              <a:rPr lang="zh-CN" altLang="en-US" sz="2400">
                <a:solidFill>
                  <a:srgbClr val="404E2B"/>
                </a:solidFill>
              </a:rPr>
              <a:t>1．写作词数应为80左右；</a:t>
            </a:r>
            <a:endParaRPr lang="zh-CN" altLang="en-US" sz="2400">
              <a:solidFill>
                <a:srgbClr val="404E2B"/>
              </a:solidFill>
            </a:endParaRPr>
          </a:p>
          <a:p>
            <a:r>
              <a:rPr lang="zh-CN" altLang="en-US" sz="2400">
                <a:solidFill>
                  <a:srgbClr val="404E2B"/>
                </a:solidFill>
              </a:rPr>
              <a:t>2．请按如下格式在答题纸的相应位置作答。</a:t>
            </a:r>
            <a:endParaRPr lang="zh-CN" altLang="en-US" sz="2400">
              <a:solidFill>
                <a:srgbClr val="404E2B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33490" y="72390"/>
            <a:ext cx="5637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9665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Brainstorm</a:t>
            </a:r>
            <a:endParaRPr lang="en-US" altLang="zh-CN" sz="2800" b="1">
              <a:solidFill>
                <a:srgbClr val="9665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8435" y="516890"/>
            <a:ext cx="6057900" cy="332105"/>
          </a:xfrm>
          <a:prstGeom prst="round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423035" y="880745"/>
            <a:ext cx="2128520" cy="320040"/>
          </a:xfrm>
          <a:prstGeom prst="round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7490" y="3857625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966509"/>
                </a:solidFill>
                <a:effectLst>
                  <a:glow rad="228600">
                    <a:schemeClr val="accent5">
                      <a:lumMod val="40000"/>
                      <a:lumOff val="6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Is the background setting familiar to you?</a:t>
            </a:r>
            <a:endParaRPr lang="en-US" altLang="zh-CN" sz="2800" b="1" i="1">
              <a:solidFill>
                <a:srgbClr val="966509"/>
              </a:solidFill>
              <a:effectLst>
                <a:glow rad="228600">
                  <a:schemeClr val="accent5">
                    <a:lumMod val="40000"/>
                    <a:lumOff val="6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96990" y="849630"/>
            <a:ext cx="5574030" cy="2637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41300" indent="-241300" fontAlgn="auto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3B5F21"/>
                </a:solidFill>
                <a:effectLst/>
                <a:sym typeface="+mn-ea"/>
              </a:rPr>
              <a:t>What’s biodiversity research like in you mind? </a:t>
            </a:r>
            <a:endParaRPr lang="en-US" altLang="zh-CN" sz="2800" b="1">
              <a:solidFill>
                <a:srgbClr val="3B5F21"/>
              </a:solidFill>
              <a:effectLst/>
              <a:sym typeface="+mn-ea"/>
            </a:endParaRPr>
          </a:p>
          <a:p>
            <a:pPr marL="241300" indent="-241300" fontAlgn="auto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3B5F21"/>
                </a:solidFill>
                <a:effectLst/>
                <a:sym typeface="+mn-ea"/>
              </a:rPr>
              <a:t>What could be the challenges?</a:t>
            </a:r>
            <a:endParaRPr lang="en-US" altLang="zh-CN" sz="2800" b="1">
              <a:solidFill>
                <a:srgbClr val="3B5F21"/>
              </a:solidFill>
              <a:effectLst/>
              <a:sym typeface="+mn-ea"/>
            </a:endParaRPr>
          </a:p>
          <a:p>
            <a:pPr marL="241300" indent="-241300" fontAlgn="auto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3B5F21"/>
                </a:solidFill>
                <a:effectLst/>
                <a:sym typeface="+mn-ea"/>
              </a:rPr>
              <a:t>How to deal with them?</a:t>
            </a:r>
            <a:endParaRPr lang="en-US" altLang="zh-CN" sz="2800" b="1">
              <a:solidFill>
                <a:srgbClr val="3B5F21"/>
              </a:solidFill>
              <a:effectLst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270240" y="4332605"/>
            <a:ext cx="3978275" cy="2632710"/>
            <a:chOff x="13024" y="6823"/>
            <a:chExt cx="6265" cy="4146"/>
          </a:xfrm>
        </p:grpSpPr>
        <p:pic>
          <p:nvPicPr>
            <p:cNvPr id="5" name="图片 4" descr="wordcloud-Kark-web-page-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820000">
              <a:off x="13024" y="7323"/>
              <a:ext cx="4862" cy="3647"/>
            </a:xfrm>
            <a:prstGeom prst="rect">
              <a:avLst/>
            </a:prstGeom>
          </p:spPr>
        </p:pic>
        <p:pic>
          <p:nvPicPr>
            <p:cNvPr id="6" name="图片 5" descr="hand-drawn-biodiversity-illustration_23-214940054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2E1">
                    <a:alpha val="100000"/>
                  </a:srgbClr>
                </a:clrFrom>
                <a:clrTo>
                  <a:srgbClr val="FFF2E1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3" y="6823"/>
              <a:ext cx="2996" cy="29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20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4474210" y="1914525"/>
            <a:ext cx="4351020" cy="4835525"/>
            <a:chOff x="5611" y="-1580"/>
            <a:chExt cx="6852" cy="761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rcRect t="66172" r="528"/>
            <a:stretch>
              <a:fillRect/>
            </a:stretch>
          </p:blipFill>
          <p:spPr>
            <a:xfrm>
              <a:off x="5611" y="-1580"/>
              <a:ext cx="6851" cy="364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rcRect r="1535"/>
            <a:stretch>
              <a:fillRect/>
            </a:stretch>
          </p:blipFill>
          <p:spPr>
            <a:xfrm>
              <a:off x="5611" y="2060"/>
              <a:ext cx="6852" cy="3975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28905" y="0"/>
            <a:ext cx="4344670" cy="6750050"/>
            <a:chOff x="0" y="-11"/>
            <a:chExt cx="6842" cy="1063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1"/>
              <a:ext cx="6843" cy="388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753"/>
              <a:ext cx="6842" cy="6866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4474210" y="0"/>
            <a:ext cx="7718425" cy="544830"/>
          </a:xfrm>
          <a:prstGeom prst="rect">
            <a:avLst/>
          </a:prstGeom>
          <a:solidFill>
            <a:srgbClr val="EADCC2"/>
          </a:solidFill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Is there any reference in our textbooks?</a:t>
            </a:r>
            <a:endParaRPr lang="en-US" altLang="zh-CN" sz="2800" b="1" i="1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11920" y="2390140"/>
            <a:ext cx="3024505" cy="20815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distributions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habitats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habits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behavior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characteristics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diets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types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...</a:t>
            </a:r>
            <a:endParaRPr lang="en-US" altLang="zh-CN" b="1">
              <a:solidFill>
                <a:srgbClr val="3B5F2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66285" y="701040"/>
            <a:ext cx="52527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i="1">
                <a:solidFill>
                  <a:srgbClr val="9665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XB4U2 </a:t>
            </a:r>
            <a:endParaRPr lang="en-US" altLang="zh-CN" sz="2400" b="1" i="1">
              <a:solidFill>
                <a:srgbClr val="9665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r>
              <a:rPr lang="en-US" altLang="zh-CN" sz="2400" b="1" i="1">
                <a:solidFill>
                  <a:srgbClr val="9665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The Amazing Animals In Australia</a:t>
            </a:r>
            <a:endParaRPr lang="en-US" altLang="zh-CN" sz="2400" b="1" i="1">
              <a:solidFill>
                <a:srgbClr val="9665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03970" y="1929765"/>
            <a:ext cx="3240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966509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  <a:sym typeface="+mn-ea"/>
              </a:rPr>
              <a:t>Biodiversity:</a:t>
            </a:r>
            <a:endParaRPr lang="en-US" altLang="zh-CN" sz="2400" b="1">
              <a:solidFill>
                <a:srgbClr val="966509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3C8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4016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0" y="2853690"/>
            <a:ext cx="5900420" cy="3783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" y="2853690"/>
            <a:ext cx="5965825" cy="3783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35345" y="1597660"/>
            <a:ext cx="4149090" cy="504761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10103" b="2908"/>
          <a:stretch>
            <a:fillRect/>
          </a:stretch>
        </p:blipFill>
        <p:spPr>
          <a:xfrm>
            <a:off x="198755" y="1598295"/>
            <a:ext cx="4328795" cy="500634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2415540" y="2825115"/>
            <a:ext cx="3255010" cy="1335405"/>
          </a:xfrm>
          <a:prstGeom prst="rect">
            <a:avLst/>
          </a:prstGeom>
          <a:solidFill>
            <a:srgbClr val="F1E3C8">
              <a:alpha val="78000"/>
            </a:srgbClr>
          </a:solidFill>
        </p:spPr>
        <p:txBody>
          <a:bodyPr wrap="square" rtlCol="0">
            <a:spAutoFit/>
          </a:bodyPr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search existing reports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keep track of the subjects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analyse the materials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do experiments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...</a:t>
            </a:r>
            <a:endParaRPr lang="en-US" altLang="zh-CN" b="1">
              <a:solidFill>
                <a:srgbClr val="3B5F2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7782560" y="2825115"/>
            <a:ext cx="3629025" cy="1335405"/>
          </a:xfrm>
          <a:prstGeom prst="rect">
            <a:avLst/>
          </a:prstGeom>
          <a:solidFill>
            <a:srgbClr val="F1E3C8">
              <a:alpha val="78000"/>
            </a:srgbClr>
          </a:solidFill>
        </p:spPr>
        <p:txBody>
          <a:bodyPr wrap="square" rtlCol="0">
            <a:spAutoFit/>
          </a:bodyPr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  <a:sym typeface="+mn-ea"/>
              </a:rPr>
              <a:t>analyse the existing theories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collect research information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mark on a map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carry out investigations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...</a:t>
            </a:r>
            <a:endParaRPr lang="en-US" altLang="zh-CN" b="1">
              <a:solidFill>
                <a:srgbClr val="3B5F2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5" y="0"/>
            <a:ext cx="12192000" cy="929005"/>
          </a:xfrm>
          <a:prstGeom prst="rect">
            <a:avLst/>
          </a:prstGeom>
          <a:solidFill>
            <a:srgbClr val="EADCC2"/>
          </a:solidFill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How about the research? </a:t>
            </a:r>
            <a:endParaRPr lang="en-US" altLang="zh-CN" sz="2800" b="1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Is there any reference in our textbooks?</a:t>
            </a:r>
            <a:endParaRPr lang="en-US" altLang="zh-CN" sz="2800" b="1" i="1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83185" y="1035050"/>
            <a:ext cx="3852545" cy="718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i="1">
                <a:solidFill>
                  <a:srgbClr val="9665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XB1U1</a:t>
            </a:r>
            <a:endParaRPr lang="en-US" altLang="zh-CN" sz="2400" b="1" i="1">
              <a:solidFill>
                <a:srgbClr val="9665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i="1">
                <a:solidFill>
                  <a:srgbClr val="9665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People Of Achievements</a:t>
            </a:r>
            <a:endParaRPr lang="en-US" altLang="zh-CN" sz="2400" b="1" i="1">
              <a:solidFill>
                <a:srgbClr val="9665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5670550" y="1035050"/>
            <a:ext cx="3491865" cy="718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i="1">
                <a:solidFill>
                  <a:srgbClr val="9665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XB2U1</a:t>
            </a:r>
            <a:endParaRPr lang="en-US" altLang="zh-CN" sz="2400" b="1" i="1">
              <a:solidFill>
                <a:srgbClr val="9665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i="1">
                <a:solidFill>
                  <a:srgbClr val="9665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Science&amp; Scientists</a:t>
            </a:r>
            <a:endParaRPr lang="en-US" altLang="zh-CN" sz="2400" b="1" i="1">
              <a:solidFill>
                <a:srgbClr val="9665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2" name="图片 1" descr="scientific-experiment-vector-illustration-scientists-260nw-25212347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5548"/>
          <a:stretch>
            <a:fillRect/>
          </a:stretch>
        </p:blipFill>
        <p:spPr>
          <a:xfrm>
            <a:off x="10699115" y="5674360"/>
            <a:ext cx="1432560" cy="1124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bldLvl="0" animBg="1"/>
      <p:bldP spid="8" grpId="0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1020" y="594995"/>
            <a:ext cx="3985895" cy="620331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35" y="0"/>
            <a:ext cx="12191365" cy="544830"/>
          </a:xfrm>
          <a:prstGeom prst="rect">
            <a:avLst/>
          </a:prstGeom>
          <a:solidFill>
            <a:srgbClr val="EADCC2"/>
          </a:solidFill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Is there any reference in our textbooks?</a:t>
            </a:r>
            <a:endParaRPr lang="en-US" altLang="zh-CN" sz="2800" b="1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sz="2800" b="1" i="1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73700" y="554355"/>
            <a:ext cx="3491865" cy="718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i="1">
                <a:solidFill>
                  <a:srgbClr val="9665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XB2U1</a:t>
            </a:r>
            <a:endParaRPr lang="en-US" altLang="zh-CN" sz="2400" b="1" i="1">
              <a:solidFill>
                <a:srgbClr val="9665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i="1">
                <a:solidFill>
                  <a:srgbClr val="9665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Science&amp; Scientists</a:t>
            </a:r>
            <a:endParaRPr lang="en-US" altLang="zh-CN" sz="2400" b="1" i="1">
              <a:solidFill>
                <a:srgbClr val="9665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28465" y="1415415"/>
            <a:ext cx="3917950" cy="5282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9665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Scientific Methods:</a:t>
            </a:r>
            <a:endParaRPr lang="en-US" altLang="zh-CN" b="1">
              <a:solidFill>
                <a:srgbClr val="9665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  <a:sym typeface="+mn-ea"/>
              </a:rPr>
              <a:t>establish hypothese</a:t>
            </a:r>
            <a:r>
              <a:rPr lang="en-US" altLang="zh-CN" b="1">
                <a:solidFill>
                  <a:srgbClr val="3B5F21"/>
                </a:solidFill>
              </a:rPr>
              <a:t>s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collect data 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statistical analysis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identify useful data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think outside the box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take new measurements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draw conclusions</a:t>
            </a:r>
            <a:endParaRPr lang="en-US" altLang="zh-CN" b="1">
              <a:solidFill>
                <a:srgbClr val="3B5F21"/>
              </a:solidFill>
            </a:endParaRPr>
          </a:p>
          <a:p>
            <a:pPr indent="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zh-CN" b="1">
              <a:solidFill>
                <a:srgbClr val="3B5F21"/>
              </a:solidFill>
            </a:endParaRPr>
          </a:p>
          <a:p>
            <a:pPr indent="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9665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qualities:</a:t>
            </a:r>
            <a:endParaRPr lang="en-US" altLang="zh-CN" b="1">
              <a:solidFill>
                <a:srgbClr val="9665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curiosity nad creativity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b="1">
              <a:solidFill>
                <a:srgbClr val="3B5F21"/>
              </a:solidFill>
            </a:endParaRPr>
          </a:p>
          <a:p>
            <a:pPr indent="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9665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Benefits: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the sense of wonder and awe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everyone to benefit from their work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3B5F21"/>
                </a:solidFill>
              </a:rPr>
              <a:t>get a better understanding of the world around them and share the understanding with the whole world</a:t>
            </a: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b="1">
              <a:solidFill>
                <a:srgbClr val="3B5F21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CN" b="1">
              <a:solidFill>
                <a:srgbClr val="3B5F21"/>
              </a:solidFill>
            </a:endParaRPr>
          </a:p>
        </p:txBody>
      </p:sp>
      <p:sp>
        <p:nvSpPr>
          <p:cNvPr id="3" name="下箭头 2"/>
          <p:cNvSpPr/>
          <p:nvPr/>
        </p:nvSpPr>
        <p:spPr>
          <a:xfrm rot="5400000">
            <a:off x="7427595" y="3520440"/>
            <a:ext cx="387350" cy="35306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下箭头 3"/>
          <p:cNvSpPr/>
          <p:nvPr/>
        </p:nvSpPr>
        <p:spPr>
          <a:xfrm rot="5400000">
            <a:off x="3843655" y="3520440"/>
            <a:ext cx="387350" cy="35306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421640" y="636905"/>
            <a:ext cx="3010535" cy="171259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35" y="2442210"/>
            <a:ext cx="1425575" cy="163639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/>
          <p:nvPr/>
        </p:nvPicPr>
        <p:blipFill>
          <a:blip r:embed="rId4"/>
          <a:srcRect l="16516" t="3968" r="23864"/>
          <a:stretch>
            <a:fillRect/>
          </a:stretch>
        </p:blipFill>
        <p:spPr>
          <a:xfrm>
            <a:off x="148590" y="5241290"/>
            <a:ext cx="1254125" cy="125031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65" y="4270375"/>
            <a:ext cx="1424940" cy="83185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150" y="2441575"/>
            <a:ext cx="2085975" cy="427545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man-who-conducting-experiments-studies-260nw-252620335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8795" t="8476" b="15405"/>
          <a:stretch>
            <a:fillRect/>
          </a:stretch>
        </p:blipFill>
        <p:spPr>
          <a:xfrm>
            <a:off x="0" y="27940"/>
            <a:ext cx="1666875" cy="14986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264910" y="260985"/>
            <a:ext cx="2574925" cy="2405380"/>
            <a:chOff x="7895" y="6131"/>
            <a:chExt cx="4055" cy="3788"/>
          </a:xfrm>
        </p:grpSpPr>
        <p:sp>
          <p:nvSpPr>
            <p:cNvPr id="7" name="椭圆 6"/>
            <p:cNvSpPr/>
            <p:nvPr/>
          </p:nvSpPr>
          <p:spPr>
            <a:xfrm>
              <a:off x="7895" y="6131"/>
              <a:ext cx="4055" cy="3789"/>
            </a:xfrm>
            <a:prstGeom prst="ellipse">
              <a:avLst/>
            </a:prstGeom>
            <a:solidFill>
              <a:srgbClr val="E8F2DA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194" y="7024"/>
              <a:ext cx="3756" cy="19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3B5F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Effective methods to transform a science report to a speech</a:t>
              </a:r>
              <a:endParaRPr lang="en-US" altLang="zh-CN" sz="2000" b="1">
                <a:solidFill>
                  <a:srgbClr val="3B5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69860" y="1882140"/>
            <a:ext cx="2653030" cy="2420620"/>
            <a:chOff x="12942" y="4851"/>
            <a:chExt cx="4178" cy="3812"/>
          </a:xfrm>
        </p:grpSpPr>
        <p:sp>
          <p:nvSpPr>
            <p:cNvPr id="9" name="椭圆 8"/>
            <p:cNvSpPr/>
            <p:nvPr/>
          </p:nvSpPr>
          <p:spPr>
            <a:xfrm>
              <a:off x="12942" y="4851"/>
              <a:ext cx="4081" cy="381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250" y="5995"/>
              <a:ext cx="3870" cy="15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3B5F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Feelings towards the research or speech</a:t>
              </a:r>
              <a:endParaRPr lang="en-US" altLang="zh-CN" sz="2000" b="1">
                <a:solidFill>
                  <a:srgbClr val="3B5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884670" y="4034155"/>
            <a:ext cx="2590800" cy="2420620"/>
            <a:chOff x="3810" y="6131"/>
            <a:chExt cx="4080" cy="3812"/>
          </a:xfrm>
        </p:grpSpPr>
        <p:sp>
          <p:nvSpPr>
            <p:cNvPr id="8" name="椭圆 7"/>
            <p:cNvSpPr/>
            <p:nvPr/>
          </p:nvSpPr>
          <p:spPr>
            <a:xfrm>
              <a:off x="3810" y="6131"/>
              <a:ext cx="4081" cy="381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92" y="7520"/>
              <a:ext cx="3460" cy="13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0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3B5F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Potential gains in the process</a:t>
              </a:r>
              <a:endParaRPr lang="en-US" altLang="zh-CN" sz="2000" b="1">
                <a:solidFill>
                  <a:srgbClr val="3B5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  <a:p>
              <a:pPr indent="0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en-US" altLang="zh-CN" sz="2000" b="1">
                <a:solidFill>
                  <a:srgbClr val="3B5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23520" y="2089150"/>
            <a:ext cx="5186680" cy="23736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966509"/>
                </a:solidFill>
                <a:effectLst>
                  <a:glow rad="228600">
                    <a:schemeClr val="accent5">
                      <a:lumMod val="40000"/>
                      <a:lumOff val="6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- Is a science report the same as a speech narrative?</a:t>
            </a:r>
            <a:endParaRPr lang="en-US" altLang="zh-CN" sz="2800" b="1" i="1">
              <a:solidFill>
                <a:srgbClr val="966509"/>
              </a:solidFill>
              <a:effectLst>
                <a:glow rad="228600">
                  <a:schemeClr val="accent5">
                    <a:lumMod val="40000"/>
                    <a:lumOff val="6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indent="0" fontAlgn="auto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966509"/>
                </a:solidFill>
                <a:effectLst>
                  <a:glow rad="228600">
                    <a:schemeClr val="accent5">
                      <a:lumMod val="40000"/>
                      <a:lumOff val="6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- May there be anything more to be included other than the required points?</a:t>
            </a:r>
            <a:endParaRPr lang="en-US" altLang="zh-CN" sz="2800" b="1" i="1">
              <a:solidFill>
                <a:srgbClr val="966509"/>
              </a:solidFill>
              <a:effectLst>
                <a:glow rad="228600">
                  <a:schemeClr val="accent5">
                    <a:lumMod val="40000"/>
                    <a:lumOff val="6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39835" y="317500"/>
            <a:ext cx="20580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C00000"/>
                </a:solidFill>
              </a:rPr>
              <a:t>slides</a:t>
            </a:r>
            <a:endParaRPr lang="en-US" altLang="zh-CN" sz="2000" b="1">
              <a:solidFill>
                <a:srgbClr val="C00000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C00000"/>
                </a:solidFill>
              </a:rPr>
              <a:t>mindmap</a:t>
            </a:r>
            <a:endParaRPr lang="en-US" altLang="zh-CN" sz="2000" b="1">
              <a:solidFill>
                <a:srgbClr val="C00000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C00000"/>
                </a:solidFill>
              </a:rPr>
              <a:t>images</a:t>
            </a:r>
            <a:endParaRPr lang="en-US" altLang="zh-CN" sz="2000" b="1">
              <a:solidFill>
                <a:srgbClr val="C00000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C00000"/>
                </a:solidFill>
              </a:rPr>
              <a:t>video clip</a:t>
            </a:r>
            <a:endParaRPr lang="en-US" altLang="zh-CN" sz="2000" b="1">
              <a:solidFill>
                <a:srgbClr val="C00000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C00000"/>
                </a:solidFill>
              </a:rPr>
              <a:t>...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274300" y="2378075"/>
            <a:ext cx="20580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C00000"/>
                </a:solidFill>
              </a:rPr>
              <a:t>rewarding</a:t>
            </a:r>
            <a:endParaRPr lang="en-US" altLang="zh-CN" sz="2000" b="1">
              <a:solidFill>
                <a:srgbClr val="C00000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C00000"/>
                </a:solidFill>
              </a:rPr>
              <a:t>fulfilling</a:t>
            </a:r>
            <a:endParaRPr lang="en-US" altLang="zh-CN" sz="2000" b="1">
              <a:solidFill>
                <a:srgbClr val="C00000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C00000"/>
                </a:solidFill>
              </a:rPr>
              <a:t>insightful</a:t>
            </a:r>
            <a:endParaRPr lang="en-US" altLang="zh-CN" sz="2000" b="1">
              <a:solidFill>
                <a:srgbClr val="C00000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C00000"/>
                </a:solidFill>
              </a:rPr>
              <a:t>inspiring</a:t>
            </a:r>
            <a:endParaRPr lang="en-US" altLang="zh-CN" sz="2000" b="1">
              <a:solidFill>
                <a:srgbClr val="C00000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C00000"/>
                </a:solidFill>
              </a:rPr>
              <a:t>...</a:t>
            </a:r>
            <a:endParaRPr lang="en-US" altLang="zh-CN" sz="2000" b="1">
              <a:solidFill>
                <a:srgbClr val="C00000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76105" y="4617085"/>
            <a:ext cx="24847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C00000"/>
                </a:solidFill>
              </a:rPr>
              <a:t>on research</a:t>
            </a:r>
            <a:endParaRPr lang="en-US" altLang="zh-CN" sz="2000" b="1">
              <a:solidFill>
                <a:srgbClr val="C00000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C00000"/>
                </a:solidFill>
              </a:rPr>
              <a:t>on knowledge</a:t>
            </a:r>
            <a:endParaRPr lang="en-US" altLang="zh-CN" sz="2000" b="1">
              <a:solidFill>
                <a:srgbClr val="C00000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C00000"/>
                </a:solidFill>
              </a:rPr>
              <a:t>on qualities</a:t>
            </a:r>
            <a:endParaRPr lang="en-US" altLang="zh-CN" sz="2000" b="1">
              <a:solidFill>
                <a:srgbClr val="C00000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C00000"/>
                </a:solidFill>
              </a:rPr>
              <a:t>on influences</a:t>
            </a:r>
            <a:endParaRPr lang="en-US" altLang="zh-CN" sz="2000" b="1">
              <a:solidFill>
                <a:srgbClr val="C00000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C00000"/>
                </a:solidFill>
              </a:rPr>
              <a:t>....</a:t>
            </a:r>
            <a:endParaRPr lang="en-US" altLang="zh-CN" sz="2000" b="1">
              <a:solidFill>
                <a:srgbClr val="C00000"/>
              </a:solidFill>
            </a:endParaRPr>
          </a:p>
          <a:p>
            <a:pPr marL="212090" indent="-21209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CN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DIAGRAM_VIRTUALLY_FRAME" val="{&quot;height&quot;:492.45,&quot;left&quot;:6.55,&quot;top&quot;:42.9,&quot;width&quot;:892}"/>
</p:tagLst>
</file>

<file path=ppt/tags/tag68.xml><?xml version="1.0" encoding="utf-8"?>
<p:tagLst xmlns:p="http://schemas.openxmlformats.org/presentationml/2006/main">
  <p:tag name="KSO_WM_DIAGRAM_VIRTUALLY_FRAME" val="{&quot;height&quot;:492.45,&quot;left&quot;:6.55,&quot;top&quot;:42.9,&quot;width&quot;:892}"/>
</p:tagLst>
</file>

<file path=ppt/tags/tag69.xml><?xml version="1.0" encoding="utf-8"?>
<p:tagLst xmlns:p="http://schemas.openxmlformats.org/presentationml/2006/main">
  <p:tag name="KSO_WM_DIAGRAM_VIRTUALLY_FRAME" val="{&quot;height&quot;:492.45,&quot;left&quot;:6.55,&quot;top&quot;:42.9,&quot;width&quot;:892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492.45,&quot;left&quot;:6.55,&quot;top&quot;:42.9,&quot;width&quot;:892}"/>
</p:tagLst>
</file>

<file path=ppt/tags/tag71.xml><?xml version="1.0" encoding="utf-8"?>
<p:tagLst xmlns:p="http://schemas.openxmlformats.org/presentationml/2006/main">
  <p:tag name="KSO_WM_DIAGRAM_VIRTUALLY_FRAME" val="{&quot;height&quot;:492.45,&quot;left&quot;:6.55,&quot;top&quot;:42.9,&quot;width&quot;:892}"/>
</p:tagLst>
</file>

<file path=ppt/tags/tag72.xml><?xml version="1.0" encoding="utf-8"?>
<p:tagLst xmlns:p="http://schemas.openxmlformats.org/presentationml/2006/main">
  <p:tag name="KSO_WM_DIAGRAM_VIRTUALLY_FRAME" val="{&quot;height&quot;:492.45,&quot;left&quot;:6.55,&quot;top&quot;:42.9,&quot;width&quot;:892}"/>
</p:tagLst>
</file>

<file path=ppt/tags/tag73.xml><?xml version="1.0" encoding="utf-8"?>
<p:tagLst xmlns:p="http://schemas.openxmlformats.org/presentationml/2006/main">
  <p:tag name="KSO_WM_DIAGRAM_VIRTUALLY_FRAME" val="{&quot;height&quot;:491.7,&quot;left&quot;:4.25,&quot;top&quot;:44.9,&quot;width&quot;:959.1}"/>
</p:tagLst>
</file>

<file path=ppt/tags/tag74.xml><?xml version="1.0" encoding="utf-8"?>
<p:tagLst xmlns:p="http://schemas.openxmlformats.org/presentationml/2006/main">
  <p:tag name="KSO_WM_DIAGRAM_VIRTUALLY_FRAME" val="{&quot;height&quot;:491.7,&quot;left&quot;:4.25,&quot;top&quot;:44.9,&quot;width&quot;:959.1}"/>
</p:tagLst>
</file>

<file path=ppt/tags/tag75.xml><?xml version="1.0" encoding="utf-8"?>
<p:tagLst xmlns:p="http://schemas.openxmlformats.org/presentationml/2006/main">
  <p:tag name="KSO_WM_DIAGRAM_VIRTUALLY_FRAME" val="{&quot;height&quot;:491.7,&quot;left&quot;:4.25,&quot;top&quot;:44.9,&quot;width&quot;:959.1}"/>
</p:tagLst>
</file>

<file path=ppt/tags/tag76.xml><?xml version="1.0" encoding="utf-8"?>
<p:tagLst xmlns:p="http://schemas.openxmlformats.org/presentationml/2006/main">
  <p:tag name="KSO_WM_DIAGRAM_VIRTUALLY_FRAME" val="{&quot;height&quot;:491.7,&quot;left&quot;:4.25,&quot;top&quot;:44.9,&quot;width&quot;:959.1}"/>
</p:tagLst>
</file>

<file path=ppt/tags/tag77.xml><?xml version="1.0" encoding="utf-8"?>
<p:tagLst xmlns:p="http://schemas.openxmlformats.org/presentationml/2006/main">
  <p:tag name="KSO_WM_DIAGRAM_VIRTUALLY_FRAME" val="{&quot;height&quot;:491.7,&quot;left&quot;:4.25,&quot;top&quot;:44.9,&quot;width&quot;:959.1}"/>
</p:tagLst>
</file>

<file path=ppt/tags/tag78.xml><?xml version="1.0" encoding="utf-8"?>
<p:tagLst xmlns:p="http://schemas.openxmlformats.org/presentationml/2006/main">
  <p:tag name="KSO_WM_DIAGRAM_VIRTUALLY_FRAME" val="{&quot;height&quot;:491.7,&quot;left&quot;:4.25,&quot;top&quot;:44.9,&quot;width&quot;:959.1}"/>
</p:tagLst>
</file>

<file path=ppt/tags/tag79.xml><?xml version="1.0" encoding="utf-8"?>
<p:tagLst xmlns:p="http://schemas.openxmlformats.org/presentationml/2006/main">
  <p:tag name="KSO_WM_DIAGRAM_VIRTUALLY_FRAME" val="{&quot;height&quot;:491.7,&quot;left&quot;:4.25,&quot;top&quot;:44.9,&quot;width&quot;:959.1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91.7,&quot;left&quot;:4.25,&quot;top&quot;:44.9,&quot;width&quot;:959.1}"/>
</p:tagLst>
</file>

<file path=ppt/tags/tag81.xml><?xml version="1.0" encoding="utf-8"?>
<p:tagLst xmlns:p="http://schemas.openxmlformats.org/presentationml/2006/main">
  <p:tag name="KSO_WM_DIAGRAM_VIRTUALLY_FRAME" val="{&quot;height&quot;:491.7,&quot;left&quot;:4.25,&quot;top&quot;:44.9,&quot;width&quot;:959.1}"/>
</p:tagLst>
</file>

<file path=ppt/tags/tag82.xml><?xml version="1.0" encoding="utf-8"?>
<p:tagLst xmlns:p="http://schemas.openxmlformats.org/presentationml/2006/main">
  <p:tag name="KSO_WM_DIAGRAM_VIRTUALLY_FRAME" val="{&quot;height&quot;:491.7,&quot;left&quot;:4.25,&quot;top&quot;:44.9,&quot;width&quot;:959.1}"/>
</p:tagLst>
</file>

<file path=ppt/tags/tag83.xml><?xml version="1.0" encoding="utf-8"?>
<p:tagLst xmlns:p="http://schemas.openxmlformats.org/presentationml/2006/main">
  <p:tag name="KSO_WM_DIAGRAM_VIRTUALLY_FRAME" val="{&quot;height&quot;:491.7,&quot;left&quot;:4.25,&quot;top&quot;:44.9,&quot;width&quot;:959.1}"/>
</p:tagLst>
</file>

<file path=ppt/tags/tag84.xml><?xml version="1.0" encoding="utf-8"?>
<p:tagLst xmlns:p="http://schemas.openxmlformats.org/presentationml/2006/main">
  <p:tag name="KSO_WM_DIAGRAM_VIRTUALLY_FRAME" val="{&quot;height&quot;:491.7,&quot;left&quot;:4.25,&quot;top&quot;:44.9,&quot;width&quot;:959.1}"/>
</p:tagLst>
</file>

<file path=ppt/tags/tag85.xml><?xml version="1.0" encoding="utf-8"?>
<p:tagLst xmlns:p="http://schemas.openxmlformats.org/presentationml/2006/main">
  <p:tag name="KSO_WM_DIAGRAM_VIRTUALLY_FRAME" val="{&quot;height&quot;:491.7,&quot;left&quot;:4.25,&quot;top&quot;:44.9,&quot;width&quot;:959.1}"/>
</p:tagLst>
</file>

<file path=ppt/tags/tag86.xml><?xml version="1.0" encoding="utf-8"?>
<p:tagLst xmlns:p="http://schemas.openxmlformats.org/presentationml/2006/main">
  <p:tag name="KSO_WM_DIAGRAM_VIRTUALLY_FRAME" val="{&quot;height&quot;:491.7,&quot;left&quot;:4.25,&quot;top&quot;:44.9,&quot;width&quot;:959.1}"/>
</p:tagLst>
</file>

<file path=ppt/tags/tag87.xml><?xml version="1.0" encoding="utf-8"?>
<p:tagLst xmlns:p="http://schemas.openxmlformats.org/presentationml/2006/main">
  <p:tag name="KSO_WM_DIAGRAM_VIRTUALLY_FRAME" val="{&quot;height&quot;:491.7,&quot;left&quot;:4.25,&quot;top&quot;:44.9,&quot;width&quot;:959.1}"/>
</p:tagLst>
</file>

<file path=ppt/tags/tag88.xml><?xml version="1.0" encoding="utf-8"?>
<p:tagLst xmlns:p="http://schemas.openxmlformats.org/presentationml/2006/main">
  <p:tag name="KSO_WM_DIAGRAM_VIRTUALLY_FRAME" val="{&quot;height&quot;:491.7,&quot;left&quot;:4.25,&quot;top&quot;:44.9,&quot;width&quot;:959.1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4572</Words>
  <Application>WPS 演示</Application>
  <PresentationFormat>宽屏</PresentationFormat>
  <Paragraphs>195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Times New Roman</vt:lpstr>
      <vt:lpstr>Arial Narrow</vt:lpstr>
      <vt:lpstr>微软雅黑</vt:lpstr>
      <vt:lpstr>Calibri</vt:lpstr>
      <vt:lpstr>Arial Unicode MS</vt:lpstr>
      <vt:lpstr>HelveticaNeue</vt:lpstr>
      <vt:lpstr>华文新魏</vt:lpstr>
      <vt:lpstr>Segoe Print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185</cp:revision>
  <dcterms:created xsi:type="dcterms:W3CDTF">2019-06-19T02:08:00Z</dcterms:created>
  <dcterms:modified xsi:type="dcterms:W3CDTF">2024-11-11T06:31:44Z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  <property fmtid="{D5CDD505-2E9C-101B-9397-08002B2CF9AE}" pid="3" name="ICV">
    <vt:lpwstr>0DD57E49DA6042FAAF3D503570636E8C</vt:lpwstr>
  </property>
</Properties>
</file>