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5"/>
  </p:handoutMasterIdLst>
  <p:sldIdLst>
    <p:sldId id="968" r:id="rId3"/>
    <p:sldId id="732" r:id="rId4"/>
    <p:sldId id="649" r:id="rId6"/>
    <p:sldId id="648" r:id="rId7"/>
    <p:sldId id="613" r:id="rId8"/>
    <p:sldId id="734" r:id="rId9"/>
    <p:sldId id="735" r:id="rId10"/>
    <p:sldId id="926" r:id="rId11"/>
    <p:sldId id="955" r:id="rId12"/>
    <p:sldId id="737" r:id="rId13"/>
    <p:sldId id="905" r:id="rId14"/>
    <p:sldId id="915" r:id="rId15"/>
    <p:sldId id="944" r:id="rId16"/>
    <p:sldId id="742" r:id="rId17"/>
    <p:sldId id="785" r:id="rId18"/>
    <p:sldId id="784" r:id="rId19"/>
    <p:sldId id="741" r:id="rId20"/>
    <p:sldId id="866" r:id="rId21"/>
    <p:sldId id="903" r:id="rId22"/>
    <p:sldId id="945" r:id="rId23"/>
    <p:sldId id="73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91"/>
    <a:srgbClr val="FFFF00"/>
    <a:srgbClr val="B2C59B"/>
    <a:srgbClr val="7DA953"/>
    <a:srgbClr val="A1C385"/>
    <a:srgbClr val="80AB51"/>
    <a:srgbClr val="FF9900"/>
    <a:srgbClr val="FAEC96"/>
    <a:srgbClr val="F75353"/>
    <a:srgbClr val="5EB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8" autoAdjust="0"/>
    <p:restoredTop sz="94660"/>
  </p:normalViewPr>
  <p:slideViewPr>
    <p:cSldViewPr snapToGrid="0">
      <p:cViewPr>
        <p:scale>
          <a:sx n="66" d="100"/>
          <a:sy n="66" d="100"/>
        </p:scale>
        <p:origin x="31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9B289-8CFC-4FA1-9118-336993DB2D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491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8694"/>
            <a:ext cx="2286000" cy="4000500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10224"/>
            <a:ext cx="12192000" cy="7477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06"/>
            <a:ext cx="12192000" cy="975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39535"/>
            <a:ext cx="917272" cy="747776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D116-4496-4438-86C2-94E8D94463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27C9B-1E37-483F-8E21-B0E31A06B9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3.png"/><Relationship Id="rId4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5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6.xml"/><Relationship Id="rId7" Type="http://schemas.microsoft.com/office/2007/relationships/media" Target="file:///D:\&#25991;&#20214;\&#37101;&#21512;&#33521;\&#36873;&#25321;&#24615;&#24517;&#20462;3%20Unit5%20Poems%20Period3%20Using%20Language1(Listen%20and%20Speaking)%20.pptx\&#23186;&#20307;2.mp4" TargetMode="External"/><Relationship Id="rId6" Type="http://schemas.openxmlformats.org/officeDocument/2006/relationships/video" Target="file:///D:\&#25991;&#20214;\&#37101;&#21512;&#33521;\&#36873;&#25321;&#24615;&#24517;&#20462;3%20Unit5%20Poems%20Period3%20Using%20Language1(Listen%20and%20Speaking)%20.pptx\&#23186;&#20307;2.mp4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36.png"/><Relationship Id="rId7" Type="http://schemas.openxmlformats.org/officeDocument/2006/relationships/tags" Target="../tags/tag7.xml"/><Relationship Id="rId6" Type="http://schemas.microsoft.com/office/2007/relationships/media" Target="file:///D:\&#25991;&#20214;\&#37101;&#21512;&#33521;\&#36873;&#25321;&#24615;&#24517;&#20462;3%20Unit5%20Poems%20Period3%20Using%20Language1(Listen%20and%20Speaking)%20.pptx\&#23186;&#20307;3.mp4" TargetMode="External"/><Relationship Id="rId5" Type="http://schemas.openxmlformats.org/officeDocument/2006/relationships/video" Target="file:///D:\&#25991;&#20214;\&#37101;&#21512;&#33521;\&#36873;&#25321;&#24615;&#24517;&#20462;3%20Unit5%20Poems%20Period3%20Using%20Language1(Listen%20and%20Speaking)%20.pptx\&#23186;&#20307;3.mp4" TargetMode="External"/><Relationship Id="rId4" Type="http://schemas.openxmlformats.org/officeDocument/2006/relationships/image" Target="../media/image35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7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22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tags" Target="../tags/tag8.xml"/><Relationship Id="rId7" Type="http://schemas.microsoft.com/office/2007/relationships/media" Target="file:///D:\&#25991;&#20214;\&#37101;&#21512;&#33521;\&#36873;&#25321;&#24615;&#24517;&#20462;3%20Unit5%20Poems%20Period3%20Using%20Language1(Listen%20and%20Speaking)%20.pptx\&#23186;&#20307;4.mp4" TargetMode="External"/><Relationship Id="rId6" Type="http://schemas.openxmlformats.org/officeDocument/2006/relationships/video" Target="file:///D:\&#25991;&#20214;\&#37101;&#21512;&#33521;\&#36873;&#25321;&#24615;&#24517;&#20462;3%20Unit5%20Poems%20Period3%20Using%20Language1(Listen%20and%20Speaking)%20.pptx\&#23186;&#20307;4.mp4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9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file:///D:\&#25991;&#20214;\&#37101;&#21512;&#33521;\&#36873;&#25321;&#24615;&#24517;&#20462;3%20Unit5%20Poems%20Period3%20Using%20Language1(Listen%20and%20Speaking)%20.pptx\&#23186;&#20307;1.mp4" TargetMode="External"/><Relationship Id="rId8" Type="http://schemas.openxmlformats.org/officeDocument/2006/relationships/video" Target="file:///D:\&#25991;&#20214;\&#37101;&#21512;&#33521;\&#36873;&#25321;&#24615;&#24517;&#20462;3%20Unit5%20Poems%20Period3%20Using%20Language1(Listen%20and%20Speaking)%20.pptx\&#23186;&#20307;1.mp4" TargetMode="Externa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16.png"/><Relationship Id="rId10" Type="http://schemas.openxmlformats.org/officeDocument/2006/relationships/tags" Target="../tags/tag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1.jpeg"/><Relationship Id="rId7" Type="http://schemas.openxmlformats.org/officeDocument/2006/relationships/image" Target="../media/image20.pn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3.png"/><Relationship Id="rId7" Type="http://schemas.openxmlformats.org/officeDocument/2006/relationships/image" Target="../media/image22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tags" Target="../tags/tag3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3.png"/><Relationship Id="rId7" Type="http://schemas.openxmlformats.org/officeDocument/2006/relationships/image" Target="../media/image22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tags" Target="../tags/tag4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-1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49275" y="128270"/>
            <a:ext cx="7521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Activity 5   Post-listening :  Discussion</a:t>
            </a:r>
            <a:endParaRPr lang="en-US" altLang="zh-CN" sz="360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8320" y="778510"/>
            <a:ext cx="5868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None/>
            </a:pPr>
            <a:r>
              <a:rPr lang="en-US" altLang="zh-CN" sz="32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Discuss the following questions.</a:t>
            </a:r>
            <a:endParaRPr lang="en-US" altLang="zh-CN" sz="3200" smtClean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0670" y="1367155"/>
            <a:ext cx="1121854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What kind of poem are you going to write?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What are the topics you would love to write about?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endParaRPr lang="zh-CN" altLang="en-US" sz="2800">
              <a:cs typeface="Times New Roman" panose="02020603050405020304" charset="0"/>
            </a:endParaRPr>
          </a:p>
          <a:p>
            <a:pPr fontAlgn="auto">
              <a:lnSpc>
                <a:spcPct val="100000"/>
              </a:lnSpc>
            </a:pPr>
            <a:endParaRPr lang="zh-CN" altLang="en-US" sz="2800"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7235" y="1875155"/>
            <a:ext cx="97999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A. Haiku                     B. List poem                   C. Nursery rhymes        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D. Cinquain                E.Sonnet                         F. Tang poem       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805815" y="3255645"/>
            <a:ext cx="700786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A. Nostalgia poetry(</a:t>
            </a:r>
            <a:r>
              <a:rPr lang="en-US" altLang="zh-CN" sz="24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怀旧诗</a:t>
            </a: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)           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B. Object-chanting poetry（</a:t>
            </a:r>
            <a:r>
              <a:rPr lang="en-US" altLang="zh-CN" sz="24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咏物诗</a:t>
            </a: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）    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C. Landscape and pastoral poetry(</a:t>
            </a:r>
            <a:r>
              <a:rPr lang="en-US" altLang="zh-CN" sz="24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山水田园诗</a:t>
            </a: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)              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D. War poetry 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E. Travel poetry          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F.  Boudoir poetry (</a:t>
            </a:r>
            <a:r>
              <a:rPr lang="en-US" altLang="zh-CN" sz="24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闺怨诗</a:t>
            </a: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)          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G. Farewell poetry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10" name="图片 9" descr="仕女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72195" y="2887980"/>
            <a:ext cx="3409950" cy="3843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876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1775" y="348615"/>
            <a:ext cx="7915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Activity 5   Post-listening :  Discussion</a:t>
            </a:r>
            <a:endParaRPr lang="en-US" altLang="zh-CN" sz="360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9605" y="1297940"/>
            <a:ext cx="7712075" cy="8039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28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 How will you inspire yourself to write the poem? </a:t>
            </a:r>
            <a:endParaRPr lang="en-US" altLang="zh-CN" sz="28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fontAlgn="auto">
              <a:lnSpc>
                <a:spcPts val="2200"/>
              </a:lnSpc>
            </a:pPr>
            <a:endParaRPr lang="zh-CN" altLang="en-US" sz="2800">
              <a:cs typeface="Times New Roman" panose="0202060305040502030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31165" y="2234565"/>
            <a:ext cx="11155045" cy="411353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75335" y="2308225"/>
            <a:ext cx="104673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 back to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istening-2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and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 see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it was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that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inspired them to create poetry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9605" y="3147695"/>
            <a:ext cx="10304780" cy="1473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  <a:spcBef>
                <a:spcPts val="700"/>
              </a:spcBef>
              <a:buFont typeface="Arial" panose="020B0604020202020204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George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  plans to                                                     and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  <a:p>
            <a:pPr fontAlgn="auto">
              <a:lnSpc>
                <a:spcPct val="100000"/>
              </a:lnSpc>
              <a:spcBef>
                <a:spcPts val="700"/>
              </a:spcBef>
              <a:buFont typeface="Arial" panose="020B0604020202020204"/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somewhere so he will                              to inspire interesting thoughts and words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1360" y="4547870"/>
            <a:ext cx="10131425" cy="10426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  <a:spcBef>
                <a:spcPts val="700"/>
              </a:spcBef>
              <a:buFont typeface="Arial" panose="020B0604020202020204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Nora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writes best when                                                  and will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  <a:p>
            <a:pPr fontAlgn="auto">
              <a:lnSpc>
                <a:spcPct val="100000"/>
              </a:lnSpc>
              <a:spcBef>
                <a:spcPts val="700"/>
              </a:spcBef>
              <a:buFont typeface="Arial" panose="020B0604020202020204"/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                                   too.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75335" y="5669915"/>
            <a:ext cx="9025890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fontAlgn="auto">
              <a:lnSpc>
                <a:spcPts val="2040"/>
              </a:lnSpc>
              <a:spcBef>
                <a:spcPts val="700"/>
              </a:spcBef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Pitt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               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while working and writing poetry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70225" y="3136900"/>
            <a:ext cx="4819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go for a hike in the countryside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38820" y="3147695"/>
            <a:ext cx="182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sym typeface="+mn-ea"/>
              </a:rPr>
              <a:t>sit quietly</a:t>
            </a:r>
            <a:r>
              <a:rPr lang="en-US" altLang="zh-CN">
                <a:latin typeface="Times New Roman" panose="02020603050405020304" charset="0"/>
                <a:sym typeface="+mn-ea"/>
              </a:rPr>
              <a:t> 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863975" y="3659505"/>
            <a:ext cx="2707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sym typeface="+mn-ea"/>
              </a:rPr>
              <a:t>notice a lot more</a:t>
            </a:r>
            <a:endParaRPr lang="zh-CN" altLang="en-US" sz="2800"/>
          </a:p>
        </p:txBody>
      </p:sp>
      <p:sp>
        <p:nvSpPr>
          <p:cNvPr id="18" name="文本框 17"/>
          <p:cNvSpPr txBox="1"/>
          <p:nvPr/>
        </p:nvSpPr>
        <p:spPr>
          <a:xfrm>
            <a:off x="4044950" y="4551680"/>
            <a:ext cx="4418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sym typeface="+mn-ea"/>
              </a:rPr>
              <a:t>surrounded by familiar things</a:t>
            </a:r>
            <a:endParaRPr lang="zh-CN" altLang="en-US" sz="2800"/>
          </a:p>
        </p:txBody>
      </p:sp>
      <p:sp>
        <p:nvSpPr>
          <p:cNvPr id="19" name="文本框 18"/>
          <p:cNvSpPr txBox="1"/>
          <p:nvPr/>
        </p:nvSpPr>
        <p:spPr>
          <a:xfrm>
            <a:off x="1482725" y="5513070"/>
            <a:ext cx="2562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sym typeface="+mn-ea"/>
              </a:rPr>
              <a:t>listens to music</a:t>
            </a:r>
            <a:endParaRPr lang="zh-CN" altLang="en-US" sz="2800"/>
          </a:p>
        </p:txBody>
      </p:sp>
      <p:sp>
        <p:nvSpPr>
          <p:cNvPr id="20" name="文本框 19"/>
          <p:cNvSpPr txBox="1"/>
          <p:nvPr/>
        </p:nvSpPr>
        <p:spPr>
          <a:xfrm>
            <a:off x="721360" y="5068570"/>
            <a:ext cx="3142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sym typeface="+mn-ea"/>
              </a:rPr>
              <a:t>try George's method</a:t>
            </a:r>
            <a:endParaRPr lang="zh-CN" altLang="en-US" sz="2800"/>
          </a:p>
        </p:txBody>
      </p:sp>
      <p:sp>
        <p:nvSpPr>
          <p:cNvPr id="21" name="圆角矩形 20"/>
          <p:cNvSpPr/>
          <p:nvPr/>
        </p:nvSpPr>
        <p:spPr>
          <a:xfrm>
            <a:off x="431165" y="2234565"/>
            <a:ext cx="11760835" cy="456692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241165" y="4076065"/>
            <a:ext cx="2748280" cy="7785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inspiration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 rot="1500000">
            <a:off x="1544320" y="2878455"/>
            <a:ext cx="2423160" cy="829945"/>
          </a:xfrm>
          <a:prstGeom prst="rect">
            <a:avLst/>
          </a:prstGeom>
          <a:noFill/>
          <a:ln w="38100">
            <a:solidFill>
              <a:srgbClr val="F79191"/>
            </a:solidFill>
            <a:prstDash val="dashDot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come across some beautiful things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35075" y="4099560"/>
            <a:ext cx="2423160" cy="829945"/>
          </a:xfrm>
          <a:prstGeom prst="rect">
            <a:avLst/>
          </a:prstGeom>
          <a:noFill/>
          <a:ln w="38100">
            <a:solidFill>
              <a:srgbClr val="F79191"/>
            </a:solidFill>
            <a:prstDash val="dashDot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hike in the countryside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 rot="20460000">
            <a:off x="1536700" y="5296535"/>
            <a:ext cx="2423160" cy="829945"/>
          </a:xfrm>
          <a:prstGeom prst="rect">
            <a:avLst/>
          </a:prstGeom>
          <a:noFill/>
          <a:ln w="38100">
            <a:solidFill>
              <a:srgbClr val="F79191"/>
            </a:solidFill>
            <a:prstDash val="dashDot"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climb to the top of the mountain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 rot="1140000">
            <a:off x="4297680" y="2787650"/>
            <a:ext cx="2423160" cy="460375"/>
          </a:xfrm>
          <a:prstGeom prst="rect">
            <a:avLst/>
          </a:prstGeom>
          <a:noFill/>
          <a:ln w="38100">
            <a:solidFill>
              <a:srgbClr val="F79191"/>
            </a:solidFill>
            <a:prstDash val="dashDot"/>
          </a:ln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listen to music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 rot="19980000">
            <a:off x="7258050" y="2954020"/>
            <a:ext cx="2423160" cy="829945"/>
          </a:xfrm>
          <a:prstGeom prst="rect">
            <a:avLst/>
          </a:prstGeom>
          <a:noFill/>
          <a:ln w="38100">
            <a:solidFill>
              <a:srgbClr val="F79191"/>
            </a:solidFill>
            <a:prstDash val="dashDot"/>
          </a:ln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enjoy the sun in the morning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572375" y="4293235"/>
            <a:ext cx="2423160" cy="829945"/>
          </a:xfrm>
          <a:prstGeom prst="rect">
            <a:avLst/>
          </a:prstGeom>
          <a:noFill/>
          <a:ln w="38100">
            <a:solidFill>
              <a:srgbClr val="F79191"/>
            </a:solidFill>
            <a:prstDash val="dashDot"/>
          </a:ln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sit quietly on the bench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 rot="900000">
            <a:off x="7426960" y="5390515"/>
            <a:ext cx="2423160" cy="829945"/>
          </a:xfrm>
          <a:prstGeom prst="rect">
            <a:avLst/>
          </a:prstGeom>
          <a:noFill/>
          <a:ln w="38100">
            <a:solidFill>
              <a:srgbClr val="F79191"/>
            </a:solidFill>
            <a:prstDash val="dashDot"/>
          </a:ln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come across some old friends/lovers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 rot="20400000">
            <a:off x="4491355" y="5347335"/>
            <a:ext cx="2423160" cy="460375"/>
          </a:xfrm>
          <a:prstGeom prst="rect">
            <a:avLst/>
          </a:prstGeom>
          <a:noFill/>
          <a:ln w="38100">
            <a:solidFill>
              <a:srgbClr val="F79191"/>
            </a:solidFill>
            <a:prstDash val="dashDot"/>
          </a:ln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watch a film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图片 10" descr="椅子女孩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09530" y="2946400"/>
            <a:ext cx="1883410" cy="3522980"/>
          </a:xfrm>
          <a:prstGeom prst="rect">
            <a:avLst/>
          </a:prstGeom>
        </p:spPr>
      </p:pic>
      <p:pic>
        <p:nvPicPr>
          <p:cNvPr id="31" name="图片 30" descr="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805" y="101600"/>
            <a:ext cx="3352800" cy="1997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/>
      <p:bldP spid="8" grpId="1" animBg="1"/>
      <p:bldP spid="10" grpId="1"/>
      <p:bldP spid="15" grpId="0"/>
      <p:bldP spid="12" grpId="0"/>
      <p:bldP spid="16" grpId="0"/>
      <p:bldP spid="17" grpId="0"/>
      <p:bldP spid="15" grpId="1"/>
      <p:bldP spid="12" grpId="1"/>
      <p:bldP spid="16" grpId="1"/>
      <p:bldP spid="17" grpId="1"/>
      <p:bldP spid="15" grpId="2"/>
      <p:bldP spid="15" grpId="3"/>
      <p:bldP spid="16" grpId="2"/>
      <p:bldP spid="16" grpId="3"/>
      <p:bldP spid="17" grpId="2"/>
      <p:bldP spid="17" grpId="3"/>
      <p:bldP spid="13" grpId="0"/>
      <p:bldP spid="18" grpId="0"/>
      <p:bldP spid="13" grpId="1"/>
      <p:bldP spid="18" grpId="1"/>
      <p:bldP spid="18" grpId="2"/>
      <p:bldP spid="18" grpId="3"/>
      <p:bldP spid="14" grpId="0"/>
      <p:bldP spid="19" grpId="0"/>
      <p:bldP spid="14" grpId="1"/>
      <p:bldP spid="19" grpId="1"/>
      <p:bldP spid="19" grpId="2"/>
      <p:bldP spid="19" grpId="3"/>
      <p:bldP spid="20" grpId="0"/>
      <p:bldP spid="20" grpId="1"/>
      <p:bldP spid="20" grpId="2"/>
      <p:bldP spid="20" grpId="3"/>
      <p:bldP spid="22" grpId="0" bldLvl="0" animBg="1"/>
      <p:bldP spid="21" grpId="0" bldLvl="0" animBg="1"/>
      <p:bldP spid="22" grpId="1" animBg="1"/>
      <p:bldP spid="21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-1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7525" y="265430"/>
            <a:ext cx="7789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Activity 5   Post-listening :  Discussion</a:t>
            </a:r>
            <a:endParaRPr lang="en-US" altLang="zh-CN" sz="360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7525" y="1069975"/>
            <a:ext cx="8900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2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4. Will you use </a:t>
            </a:r>
            <a:r>
              <a:rPr lang="en-US" altLang="zh-CN" sz="3200" smtClean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rhyming words</a:t>
            </a:r>
            <a:r>
              <a:rPr lang="en-US" altLang="zh-CN" sz="32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in your poem? Why?</a:t>
            </a:r>
            <a:endParaRPr lang="zh-CN" altLang="en-US" sz="3200">
              <a:cs typeface="Times New Roman" panose="02020603050405020304" charset="0"/>
            </a:endParaRPr>
          </a:p>
        </p:txBody>
      </p:sp>
      <p:pic>
        <p:nvPicPr>
          <p:cNvPr id="33" name="图片 32" descr="可爱女孩"/>
          <p:cNvPicPr>
            <a:picLocks noChangeAspect="1"/>
          </p:cNvPicPr>
          <p:nvPr/>
        </p:nvPicPr>
        <p:blipFill>
          <a:blip r:embed="rId4"/>
          <a:srcRect l="7018" r="14812"/>
          <a:stretch>
            <a:fillRect/>
          </a:stretch>
        </p:blipFill>
        <p:spPr>
          <a:xfrm flipH="1">
            <a:off x="9230995" y="2708275"/>
            <a:ext cx="2961640" cy="391033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73455" y="1916430"/>
            <a:ext cx="7948930" cy="583565"/>
          </a:xfrm>
          <a:prstGeom prst="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scaled="1"/>
          </a:gra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Let’s talk about the functions of rhyming words!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96315" y="2900045"/>
            <a:ext cx="6895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1. To endow a verse with Musical Beauty.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71245" y="3505835"/>
            <a:ext cx="75457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2. The position of rhyming words is regular, which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makes the verse full of Rhythm.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71245" y="4636770"/>
            <a:ext cx="8234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3.To make the verse catchy 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朗朗上口的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) to read.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71245" y="5330825"/>
            <a:ext cx="86201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4. Though writing poems is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difficult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, the rhyming words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bring it a point of entry.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" y="-1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9240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" y="74930"/>
            <a:ext cx="8676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Activity 6   Pre-reading :  Pronunciation</a:t>
            </a:r>
            <a:endParaRPr lang="en-US" altLang="zh-CN" sz="360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8495" y="956945"/>
            <a:ext cx="6299200" cy="58356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Pay attention to the reading skills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图片 11" descr="茶书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8650" y="74930"/>
            <a:ext cx="2548255" cy="2033270"/>
          </a:xfrm>
          <a:prstGeom prst="rect">
            <a:avLst/>
          </a:prstGeom>
        </p:spPr>
      </p:pic>
      <p:pic>
        <p:nvPicPr>
          <p:cNvPr id="2" name="图片 1" descr="侧面女孩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92310" y="2320925"/>
            <a:ext cx="2474595" cy="4298315"/>
          </a:xfrm>
          <a:prstGeom prst="rect">
            <a:avLst/>
          </a:prstGeom>
        </p:spPr>
      </p:pic>
      <p:pic>
        <p:nvPicPr>
          <p:cNvPr id="8" name="英语朗读技巧 高清(480P)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9220" y="-36195"/>
            <a:ext cx="12118975" cy="6884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196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08330" y="226695"/>
            <a:ext cx="5601970" cy="58356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p>
            <a:pPr algn="ctr"/>
            <a:r>
              <a:rPr lang="en-US" altLang="zh-CN" sz="32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Read and understand the poem </a:t>
            </a:r>
            <a:endParaRPr lang="en-US" altLang="zh-CN" sz="32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24155" y="830580"/>
            <a:ext cx="54463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The Arrow And The Song</a:t>
            </a:r>
            <a:endParaRPr lang="zh-CN" altLang="en-US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I shot an arrow in the air,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It fell to earth, I knew not where;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For so swiftly it flew, the sight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Could not follow it in its flight.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I breathed a song into the air,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It fell to earth, I knew not where;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For who has sight so keen and strong,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That it can follow the flight of song?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Long, long afterward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in an oak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I found the arrow still unbroke;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And the song, from beginning to end,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I found again in the heart of a friend.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rcRect b="10553"/>
          <a:stretch>
            <a:fillRect/>
          </a:stretch>
        </p:blipFill>
        <p:spPr>
          <a:xfrm>
            <a:off x="6578600" y="1007110"/>
            <a:ext cx="4180205" cy="5340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圆角矩形 41"/>
          <p:cNvSpPr/>
          <p:nvPr/>
        </p:nvSpPr>
        <p:spPr>
          <a:xfrm>
            <a:off x="6347460" y="728345"/>
            <a:ext cx="5387340" cy="589026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Translate the poem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347460" y="1261110"/>
            <a:ext cx="549656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我向空中射了一箭，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它已落到地面，我不知道其去向；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因它飞得如此地快速,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视力无法跟得上它的飞驰。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我向空中轻歌一曲，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它已落地而停，我不知其去向；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 谁有这么敏锐的视力，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能跟得上歌声的飞驰？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很久，很久以后，在一棵橡树上，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我发现它依然完好无损；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而这首歌，从头到尾，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</a:rPr>
              <a:t>我发现又深印在一位友人的心上。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23965" y="732155"/>
            <a:ext cx="5387340" cy="589026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76720" y="830580"/>
            <a:ext cx="4638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1. What is the topic of the poem?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58965" y="1270635"/>
            <a:ext cx="41173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A. Love               B. Friendship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C. kinship            D. Leadship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43675" y="2100580"/>
            <a:ext cx="4995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2. In the poem, the author uses two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vivid images : </a:t>
            </a:r>
            <a:r>
              <a:rPr lang="en-US" altLang="zh-CN" sz="2400" u="sng">
                <a:latin typeface="Times New Roman" panose="02020603050405020304" charset="0"/>
                <a:cs typeface="Times New Roman" panose="02020603050405020304" charset="0"/>
              </a:rPr>
              <a:t>             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and </a:t>
            </a:r>
            <a:r>
              <a:rPr lang="en-US" altLang="zh-CN" sz="2400" u="sng">
                <a:latin typeface="Times New Roman" panose="02020603050405020304" charset="0"/>
                <a:cs typeface="Times New Roman" panose="02020603050405020304" charset="0"/>
              </a:rPr>
              <a:t>             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, 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to sing the Eternity of friendship.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76720" y="3299460"/>
            <a:ext cx="39820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A. archery and singing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B. air and earth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C. oak and song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altLang="zh-CN" sz="2400"/>
              <a:t>.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arrow and heart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43675" y="4867910"/>
            <a:ext cx="48717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3. What’s the rhetoric in this poem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？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en-US" altLang="zh-CN" sz="2400" u="sng"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endParaRPr lang="en-US" altLang="zh-CN" sz="2400" u="sng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图片 11" descr="蓝心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360" y="1174115"/>
            <a:ext cx="734695" cy="641985"/>
          </a:xfrm>
          <a:prstGeom prst="rect">
            <a:avLst/>
          </a:prstGeom>
        </p:spPr>
      </p:pic>
      <p:pic>
        <p:nvPicPr>
          <p:cNvPr id="13" name="图片 12" descr="蓝心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675" y="3212465"/>
            <a:ext cx="734695" cy="64198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958965" y="5407660"/>
            <a:ext cx="3860165" cy="52197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Metaphor (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暗喻、隐喻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65900" y="5394960"/>
            <a:ext cx="4903470" cy="521970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txBody>
          <a:bodyPr wrap="square" rtlCol="0">
            <a:spAutoFit/>
          </a:bodyPr>
          <a:p>
            <a:pPr algn="ctr"/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“Arrow”is the vehicle of “Song”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90030" y="5314950"/>
            <a:ext cx="4903470" cy="95313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p>
            <a:pPr algn="ctr"/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“Song”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is the vehicle of “Friendship”</a:t>
            </a:r>
            <a:endParaRPr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347460" y="732155"/>
            <a:ext cx="5387340" cy="589026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33515" y="830580"/>
            <a:ext cx="48914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1.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In the first verse, the poet presents the image of the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rrow，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which expresses a underlying feeling of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u="sng">
                <a:latin typeface="Times New Roman" panose="02020603050405020304" charset="0"/>
                <a:cs typeface="Times New Roman" panose="02020603050405020304" charset="0"/>
              </a:rPr>
              <a:t>                  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because the eyes can not catch the arrow.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A. happiness             B. frustration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C. anger                    D. relief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449695" y="3435985"/>
            <a:ext cx="52920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2.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In the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second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verse, the poet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replace the arrow with the song to present the image again, which made the underlying feeling of sadness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further </a:t>
            </a:r>
            <a:r>
              <a:rPr lang="en-US" altLang="zh-CN" sz="2400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because, compared with the arrow, the eyes can not even seize the singing.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A. decrease                  B. die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C.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strengthen              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D. disappear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" name="图片 19" descr="蓝心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230" y="2468880"/>
            <a:ext cx="734695" cy="641985"/>
          </a:xfrm>
          <a:prstGeom prst="rect">
            <a:avLst/>
          </a:prstGeom>
        </p:spPr>
      </p:pic>
      <p:pic>
        <p:nvPicPr>
          <p:cNvPr id="21" name="图片 20" descr="蓝心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965" y="5927725"/>
            <a:ext cx="734695" cy="641985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6354445" y="732155"/>
            <a:ext cx="5387340" cy="589026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63360" y="1015365"/>
            <a:ext cx="497649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the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third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verse,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song that the author hums at will unexpectedly still remains  </a:t>
            </a:r>
            <a:r>
              <a:rPr lang="en-US" altLang="zh-CN" sz="2400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, making the poem remove the feeling of frustration off his heart. At the same time, the theme of the poem stand vividly revealed on the paper (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跃然之上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).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A. in the air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B. in an oak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C. in the flight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D. in a friend’s heart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6" name="图片 25" descr="蓝心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445" y="4264025"/>
            <a:ext cx="734695" cy="641985"/>
          </a:xfrm>
          <a:prstGeom prst="rect">
            <a:avLst/>
          </a:prstGeom>
        </p:spPr>
      </p:pic>
      <p:pic>
        <p:nvPicPr>
          <p:cNvPr id="27" name="图片 26" descr="双爱心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66250" y="3854450"/>
            <a:ext cx="2172970" cy="2715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 bldLvl="0" animBg="1"/>
      <p:bldP spid="42" grpId="1" animBg="1"/>
      <p:bldP spid="43" grpId="0"/>
      <p:bldP spid="43" grpId="1"/>
      <p:bldP spid="2" grpId="0" bldLvl="0" animBg="1"/>
      <p:bldP spid="2" grpId="1" animBg="1"/>
      <p:bldP spid="3" grpId="0"/>
      <p:bldP spid="7" grpId="0"/>
      <p:bldP spid="3" grpId="1"/>
      <p:bldP spid="7" grpId="1"/>
      <p:bldP spid="8" grpId="0"/>
      <p:bldP spid="9" grpId="0"/>
      <p:bldP spid="8" grpId="1"/>
      <p:bldP spid="9" grpId="1"/>
      <p:bldP spid="11" grpId="0"/>
      <p:bldP spid="11" grpId="1"/>
      <p:bldP spid="15" grpId="0" bldLvl="0" animBg="1"/>
      <p:bldP spid="15" grpId="1" animBg="1"/>
      <p:bldP spid="17" grpId="0" bldLvl="0" animBg="1"/>
      <p:bldP spid="17" grpId="1" animBg="1"/>
      <p:bldP spid="18" grpId="0" bldLvl="0" animBg="1"/>
      <p:bldP spid="18" grpId="1" animBg="1"/>
      <p:bldP spid="10" grpId="0" animBg="1"/>
      <p:bldP spid="14" grpId="0"/>
      <p:bldP spid="19" grpId="0"/>
      <p:bldP spid="10" grpId="1" animBg="1"/>
      <p:bldP spid="14" grpId="1"/>
      <p:bldP spid="19" grpId="1"/>
      <p:bldP spid="24" grpId="0"/>
      <p:bldP spid="23" grpId="0" animBg="1"/>
      <p:bldP spid="24" grpId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196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735330" y="1164590"/>
            <a:ext cx="10813415" cy="5139055"/>
            <a:chOff x="1135" y="1834"/>
            <a:chExt cx="17029" cy="8093"/>
          </a:xfrm>
        </p:grpSpPr>
        <p:sp>
          <p:nvSpPr>
            <p:cNvPr id="9" name="文本框 8"/>
            <p:cNvSpPr txBox="1"/>
            <p:nvPr/>
          </p:nvSpPr>
          <p:spPr>
            <a:xfrm>
              <a:off x="1135" y="1834"/>
              <a:ext cx="9008" cy="8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THE ARROW AND THE</a:t>
              </a:r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sz="2800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SONG</a:t>
              </a:r>
              <a:endParaRPr lang="zh-CN" altLang="en-US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I shot an arrow into the air,</a:t>
              </a: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</a:rPr>
                <a:t>It fell to earth, I knew no where;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</a:rPr>
                <a:t>For, so swiftly it flew, the sight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</a:rPr>
                <a:t>Could not follow it in its flight.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endParaRPr lang="zh-CN" altLang="en-US" sz="8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</a:rPr>
                <a:t>I breathed a song into the air,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</a:rPr>
                <a:t>It fell to earth, I knew no where;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</a:rPr>
                <a:t>For who has sight so keen and strong, 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</a:rPr>
                <a:t>That it can follow the flight of song?</a:t>
              </a: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512" y="2452"/>
              <a:ext cx="8652" cy="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Long, long afterwards, in an oak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I found the arrow, still unbroke;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And the song, from beginning to end,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I found again in the heart of a friend.     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zh-CN" altLang="en-US" sz="24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                  H. W. Longfellow</a:t>
              </a:r>
              <a:endParaRPr lang="zh-CN" altLang="en-US" sz="2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 flipV="1">
            <a:off x="3654425" y="2157730"/>
            <a:ext cx="47307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3934460" y="2707005"/>
            <a:ext cx="844550" cy="120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229735" y="1710055"/>
            <a:ext cx="754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eə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79010" y="2258695"/>
            <a:ext cx="1010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eə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4023995" y="3256915"/>
            <a:ext cx="601980" cy="1143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3934460" y="3806190"/>
            <a:ext cx="678815" cy="1143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779010" y="2884170"/>
            <a:ext cx="754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[s</a:t>
            </a:r>
            <a:r>
              <a:rPr lang="zh-CN" altLang="en-US" sz="240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aɪ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] 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779010" y="3357245"/>
            <a:ext cx="1109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[fl</a:t>
            </a:r>
            <a:r>
              <a:rPr lang="zh-CN" altLang="en-US" sz="240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aɪ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t]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3934460" y="4577080"/>
            <a:ext cx="473075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3838575" y="5146675"/>
            <a:ext cx="970280" cy="139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12445" y="189230"/>
            <a:ext cx="11167745" cy="58356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3896">
                      <a:srgbClr val="F2E6CD"/>
                    </a:gs>
                    <a:gs pos="97000">
                      <a:srgbClr val="E3B84B"/>
                    </a:gs>
                  </a:gsLst>
                  <a:lin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en-US" altLang="zh-CN" sz="3200" b="1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Underline the rhyming words and the rhythm of the poems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92320" y="4104640"/>
            <a:ext cx="754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eə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79010" y="4653280"/>
            <a:ext cx="1010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w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eə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4505325" y="5649595"/>
            <a:ext cx="990600" cy="8890"/>
          </a:xfrm>
          <a:prstGeom prst="line">
            <a:avLst/>
          </a:prstGeom>
          <a:ln w="38100"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4542790" y="6182995"/>
            <a:ext cx="853440" cy="11430"/>
          </a:xfrm>
          <a:prstGeom prst="line">
            <a:avLst/>
          </a:prstGeom>
          <a:ln w="38100"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396230" y="5202555"/>
            <a:ext cx="1004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[str</a:t>
            </a:r>
            <a:r>
              <a:rPr lang="zh-CN" altLang="en-US" sz="240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ɒŋ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346700" y="5782945"/>
            <a:ext cx="754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[s</a:t>
            </a:r>
            <a:r>
              <a:rPr lang="zh-CN" altLang="en-US" sz="24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ɒŋ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]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9627870" y="2157730"/>
            <a:ext cx="477520" cy="317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8953500" y="2703195"/>
            <a:ext cx="1026795" cy="381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10030460" y="3242945"/>
            <a:ext cx="687705" cy="508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9805035" y="3784600"/>
            <a:ext cx="837565" cy="1079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0302875" y="1697355"/>
            <a:ext cx="754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zh-CN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əʊk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]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0029825" y="2277745"/>
            <a:ext cx="1442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[ʌn'br</a:t>
            </a:r>
            <a:r>
              <a:rPr lang="zh-CN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əʊk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0794365" y="2871470"/>
            <a:ext cx="754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zh-CN" altLang="en-US" sz="240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end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0718165" y="3390900"/>
            <a:ext cx="1141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[fr</a:t>
            </a:r>
            <a:r>
              <a:rPr lang="zh-CN" altLang="en-US" sz="240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</a:rPr>
              <a:t>end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562725" y="4543425"/>
            <a:ext cx="4909185" cy="1383665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solidFill>
              <a:srgbClr val="F79191"/>
            </a:solidFill>
          </a:ln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To s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um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t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he rhythm of poetry：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383780" y="5101590"/>
            <a:ext cx="32588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aabb; aacc; ddee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4" grpId="1"/>
      <p:bldP spid="15" grpId="1"/>
      <p:bldP spid="18" grpId="0"/>
      <p:bldP spid="19" grpId="0"/>
      <p:bldP spid="18" grpId="1"/>
      <p:bldP spid="19" grpId="1"/>
      <p:bldP spid="23" grpId="1" animBg="1"/>
      <p:bldP spid="25" grpId="0"/>
      <p:bldP spid="25" grpId="1"/>
      <p:bldP spid="26" grpId="0"/>
      <p:bldP spid="26" grpId="1"/>
      <p:bldP spid="29" grpId="0"/>
      <p:bldP spid="30" grpId="0"/>
      <p:bldP spid="29" grpId="1"/>
      <p:bldP spid="30" grpId="1"/>
      <p:bldP spid="35" grpId="0"/>
      <p:bldP spid="36" grpId="0"/>
      <p:bldP spid="35" grpId="1"/>
      <p:bldP spid="36" grpId="1"/>
      <p:bldP spid="37" grpId="0"/>
      <p:bldP spid="38" grpId="0"/>
      <p:bldP spid="37" grpId="1"/>
      <p:bldP spid="38" grpId="1"/>
      <p:bldP spid="39" grpId="0" bldLvl="0" animBg="1"/>
      <p:bldP spid="39" grpId="1" animBg="1"/>
      <p:bldP spid="40" grpId="0"/>
      <p:bldP spid="4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55955" y="88900"/>
            <a:ext cx="7896860" cy="52197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3896">
                      <a:srgbClr val="F2E6CD"/>
                    </a:gs>
                    <a:gs pos="97000">
                      <a:srgbClr val="E3B84B"/>
                    </a:gs>
                  </a:gsLst>
                  <a:lin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l"/>
            <a:r>
              <a:rPr lang="en-US" altLang="zh-CN" sz="2800" b="1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 Listen and imitate the poem</a:t>
            </a:r>
            <a:endParaRPr lang="en-US" altLang="zh-CN" sz="2800" b="1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147435" y="888365"/>
            <a:ext cx="544639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</a:rPr>
              <a:t>The Arrow And The Song</a:t>
            </a:r>
            <a:endParaRPr lang="zh-CN" altLang="en-US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I shot an arrow in the air,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It fell to earth, I knew not where;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For so swiftly it flew, the sight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Could not follow it in its flight.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</a:t>
            </a:r>
            <a:endParaRPr lang="zh-CN" altLang="en-US" sz="1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I breathed a song into the air,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It fell to earth, I knew not where;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For who has sight so keen and strong,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That it can follow the flight of song?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Long, long afterward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in an oak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I found the arrow still unbroke;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And the song, from beginning to end,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　　I found again in the heart of a friend.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图片 12" descr="圆圈女孩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15" y="851535"/>
            <a:ext cx="5640705" cy="5767070"/>
          </a:xfrm>
          <a:prstGeom prst="rect">
            <a:avLst/>
          </a:prstGeom>
        </p:spPr>
      </p:pic>
      <p:pic>
        <p:nvPicPr>
          <p:cNvPr id="14" name="箭与歌 (The Arrow And The Song)(朗费罗) 蓝光(1080P)(1)000000-000038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36195"/>
            <a:ext cx="6369685" cy="6893560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-1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7995" y="483870"/>
            <a:ext cx="44615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/>
              <a:t>                     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589280" y="865505"/>
            <a:ext cx="5886450" cy="5805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>
                <a:sym typeface="+mn-ea"/>
              </a:rPr>
              <a:t>               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NIGHT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  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  </a:t>
            </a:r>
            <a:r>
              <a:rPr lang="zh-CN" altLang="en-US" sz="2000">
                <a:sym typeface="+mn-ea"/>
              </a:rPr>
              <a:t>                               </a:t>
            </a:r>
            <a:endParaRPr lang="zh-CN" altLang="en-US" sz="2000"/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sun descending in the west,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evening star does shine;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birds are silent in their nest,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I must seek for mine.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moon, like a flower,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heaven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'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 high bower,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silent delight,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Sits and smiles on the night.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200"/>
              </a:lnSpc>
            </a:pP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Farewell, green fields and happy groves,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Where flocks have took delight.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Where lambs have nibbled, silent moves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feet of angels bright;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Unseen, they pour blessing,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joy without ceasing,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 each bud and blossom,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each sleeping bosom.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  William Blake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67995" y="265430"/>
            <a:ext cx="5601970" cy="58356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p>
            <a:pPr algn="ctr"/>
            <a:r>
              <a:rPr lang="en-US" altLang="zh-CN" sz="3200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4. Read and understand the poem </a:t>
            </a:r>
            <a:endParaRPr lang="en-US" altLang="zh-CN" sz="3200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0" name="图片 9" descr="t0120ecd8cceadf73b9.web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755" y="975360"/>
            <a:ext cx="4631690" cy="5507355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6145530" y="944880"/>
            <a:ext cx="5692140" cy="5673725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98055" y="359410"/>
            <a:ext cx="3386455" cy="521970"/>
          </a:xfrm>
          <a:prstGeom prst="rect">
            <a:avLst/>
          </a:prstGeom>
          <a:noFill/>
          <a:ln w="38100">
            <a:solidFill>
              <a:srgbClr val="F79191"/>
            </a:solidFill>
            <a:prstDash val="sysDash"/>
          </a:ln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Translate the poem</a:t>
            </a:r>
            <a:endParaRPr lang="zh-CN" altLang="en-US" sz="2800"/>
          </a:p>
        </p:txBody>
      </p:sp>
      <p:sp>
        <p:nvSpPr>
          <p:cNvPr id="13" name="文本框 12"/>
          <p:cNvSpPr txBox="1"/>
          <p:nvPr/>
        </p:nvSpPr>
        <p:spPr>
          <a:xfrm>
            <a:off x="6931660" y="925830"/>
            <a:ext cx="421322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 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夜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太阳沉落在西方，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晚星的光芒四射，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鸟儿在巢里无声响，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我也要寻觅我的巢，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月亮像一朵花，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在天庭中高挂；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沉默的愉快逍遥，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坐着对夜晚微笑。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再见，绿色的田野，欢腾的小树林，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在那里羊群多么开心；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在那里小羊把青草啃，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天使的脚步如此轻盈；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他们暗中洒下祝福，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不停地给予欢欣鼓舞，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给每一朵花每一颗蓓蕾，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每一颗心正在安睡。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1" grpId="0" bldLvl="0" animBg="1"/>
      <p:bldP spid="12" grpId="1"/>
      <p:bldP spid="11" grpId="1" animBg="1"/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-1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7995" y="483870"/>
            <a:ext cx="44615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/>
              <a:t>                     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512445" y="937260"/>
            <a:ext cx="5464810" cy="4954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>
                <a:sym typeface="+mn-ea"/>
              </a:rPr>
              <a:t>               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NIGHT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  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  </a:t>
            </a:r>
            <a:r>
              <a:rPr lang="zh-CN" altLang="en-US" sz="2000">
                <a:sym typeface="+mn-ea"/>
              </a:rPr>
              <a:t>                               </a:t>
            </a:r>
            <a:endParaRPr lang="zh-CN" altLang="en-US" sz="2000"/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sun descending in the west,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evening star does shine;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birds are silent in their nest,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I must seek for mine.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moon, like a flower,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heaven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'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 high bower,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silent delight,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Sits and smiles on the night.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12445" y="189230"/>
            <a:ext cx="11167745" cy="58356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3896">
                      <a:srgbClr val="F2E6CD"/>
                    </a:gs>
                    <a:gs pos="97000">
                      <a:srgbClr val="E3B84B"/>
                    </a:gs>
                  </a:gsLst>
                  <a:lin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en-US" altLang="zh-CN" sz="3200" b="1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5. Underline the rhyming words and the rhythm of the poems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820795" y="1927860"/>
            <a:ext cx="664210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3270885" y="2464435"/>
            <a:ext cx="8686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903345" y="3000375"/>
            <a:ext cx="648970" cy="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015615" y="3563620"/>
            <a:ext cx="75374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740025" y="4112895"/>
            <a:ext cx="81851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701925" y="4662805"/>
            <a:ext cx="85661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967865" y="5212715"/>
            <a:ext cx="970915" cy="63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3270885" y="5761990"/>
            <a:ext cx="792480" cy="127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635625" y="1356995"/>
            <a:ext cx="625856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Farewell, green fields and happy groves,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Where flocks have took delight.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Where lambs have nibbled, silent moves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feet of angels bright;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Unseen, they pour blessing,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joy without ceasing,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 each bud and blossom,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each sleeping bosom.                                      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          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William Blake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9749790" y="1940560"/>
            <a:ext cx="90805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8688705" y="2477135"/>
            <a:ext cx="857250" cy="0"/>
          </a:xfrm>
          <a:prstGeom prst="line">
            <a:avLst/>
          </a:prstGeom>
          <a:ln w="38100">
            <a:solidFill>
              <a:srgbClr val="F79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9865360" y="3000375"/>
            <a:ext cx="792480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7985760" y="3563620"/>
            <a:ext cx="792480" cy="12700"/>
          </a:xfrm>
          <a:prstGeom prst="line">
            <a:avLst/>
          </a:prstGeom>
          <a:ln w="38100">
            <a:solidFill>
              <a:srgbClr val="F79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7985760" y="4112895"/>
            <a:ext cx="1036320" cy="1206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7768590" y="4675505"/>
            <a:ext cx="107442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7768590" y="5224145"/>
            <a:ext cx="1163955" cy="1333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7985760" y="5760720"/>
            <a:ext cx="895985" cy="63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4464685" y="1480820"/>
            <a:ext cx="9988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[w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est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063365" y="2064385"/>
            <a:ext cx="866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[ʃ</a:t>
            </a:r>
            <a:r>
              <a:rPr lang="zh-CN" altLang="en-US" sz="240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aɪn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505325" y="2647950"/>
            <a:ext cx="958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[n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est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/>
          </a:p>
        </p:txBody>
      </p:sp>
      <p:sp>
        <p:nvSpPr>
          <p:cNvPr id="41" name="文本框 40"/>
          <p:cNvSpPr txBox="1"/>
          <p:nvPr/>
        </p:nvSpPr>
        <p:spPr>
          <a:xfrm>
            <a:off x="3820795" y="3155315"/>
            <a:ext cx="1025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[m</a:t>
            </a:r>
            <a:r>
              <a:rPr lang="zh-CN" altLang="en-US" sz="240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aɪn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619500" y="3580765"/>
            <a:ext cx="1226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[ˈfl</a:t>
            </a:r>
            <a:r>
              <a:rPr lang="zh-CN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aʊə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/>
          </a:p>
        </p:txBody>
      </p:sp>
      <p:sp>
        <p:nvSpPr>
          <p:cNvPr id="43" name="文本框 42"/>
          <p:cNvSpPr txBox="1"/>
          <p:nvPr/>
        </p:nvSpPr>
        <p:spPr>
          <a:xfrm>
            <a:off x="3558540" y="4112260"/>
            <a:ext cx="16357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[ˈb</a:t>
            </a:r>
            <a:r>
              <a:rPr lang="zh-CN" altLang="en-US" sz="24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aʊə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940050" y="4663440"/>
            <a:ext cx="1123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[dɪˈl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aɪt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037965" y="5342255"/>
            <a:ext cx="892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[n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aɪt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709275" y="1442085"/>
            <a:ext cx="1277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[ɡrəʊ</a:t>
            </a:r>
            <a:r>
              <a:rPr lang="zh-CN" altLang="en-US" sz="240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vz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699625" y="2030095"/>
            <a:ext cx="1316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[dɪˈl</a:t>
            </a:r>
            <a:r>
              <a:rPr lang="zh-CN" altLang="en-US" sz="2400">
                <a:solidFill>
                  <a:srgbClr val="F7919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aɪt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0709275" y="2580005"/>
            <a:ext cx="1085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[muː</a:t>
            </a:r>
            <a:r>
              <a:rPr lang="zh-CN" altLang="en-US" sz="2400">
                <a:solidFill>
                  <a:srgbClr val="FFC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vz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843010" y="2972435"/>
            <a:ext cx="1098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[br</a:t>
            </a:r>
            <a:r>
              <a:rPr lang="zh-CN" altLang="en-US" sz="2400">
                <a:solidFill>
                  <a:srgbClr val="F7919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aɪt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213215" y="3665855"/>
            <a:ext cx="1227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[ˈble</a:t>
            </a:r>
            <a:r>
              <a:rPr lang="zh-CN" altLang="en-US" sz="240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sɪŋ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778240" y="4255135"/>
            <a:ext cx="1329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['siː</a:t>
            </a:r>
            <a:r>
              <a:rPr lang="zh-CN" altLang="en-US" sz="240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sɪŋ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983980" y="4779010"/>
            <a:ext cx="1725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[ˈblɒs</a:t>
            </a:r>
            <a:r>
              <a:rPr lang="zh-CN" altLang="en-US" sz="240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əm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endParaRPr lang="zh-CN" altLang="en-US" sz="2400"/>
          </a:p>
        </p:txBody>
      </p:sp>
      <p:sp>
        <p:nvSpPr>
          <p:cNvPr id="53" name="文本框 52"/>
          <p:cNvSpPr txBox="1"/>
          <p:nvPr/>
        </p:nvSpPr>
        <p:spPr>
          <a:xfrm>
            <a:off x="9034780" y="5199380"/>
            <a:ext cx="1405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[ˈbʊz</a:t>
            </a:r>
            <a:r>
              <a:rPr lang="zh-CN" altLang="en-US" sz="2400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əm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]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273685" y="6118860"/>
            <a:ext cx="8023860" cy="521970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  <a:ln>
            <a:solidFill>
              <a:srgbClr val="F79191"/>
            </a:solidFill>
          </a:ln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To s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um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p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t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he rhythm of poetry：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abab; ccdd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38" grpId="1"/>
      <p:bldP spid="40" grpId="1"/>
      <p:bldP spid="39" grpId="0"/>
      <p:bldP spid="41" grpId="0"/>
      <p:bldP spid="39" grpId="1"/>
      <p:bldP spid="41" grpId="1"/>
      <p:bldP spid="42" grpId="0"/>
      <p:bldP spid="43" grpId="0"/>
      <p:bldP spid="42" grpId="1"/>
      <p:bldP spid="43" grpId="1"/>
      <p:bldP spid="46" grpId="0"/>
      <p:bldP spid="48" grpId="0"/>
      <p:bldP spid="46" grpId="1"/>
      <p:bldP spid="48" grpId="1"/>
      <p:bldP spid="47" grpId="0"/>
      <p:bldP spid="49" grpId="0"/>
      <p:bldP spid="47" grpId="1"/>
      <p:bldP spid="49" grpId="1"/>
      <p:bldP spid="44" grpId="0"/>
      <p:bldP spid="45" grpId="0"/>
      <p:bldP spid="44" grpId="1"/>
      <p:bldP spid="45" grpId="1"/>
      <p:bldP spid="50" grpId="0"/>
      <p:bldP spid="51" grpId="0"/>
      <p:bldP spid="50" grpId="1"/>
      <p:bldP spid="51" grpId="1"/>
      <p:bldP spid="52" grpId="0"/>
      <p:bldP spid="53" grpId="0"/>
      <p:bldP spid="52" grpId="1"/>
      <p:bldP spid="53" grpId="1"/>
      <p:bldP spid="54" grpId="0" bldLvl="0" animBg="1"/>
      <p:bldP spid="5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-1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7995" y="483870"/>
            <a:ext cx="44615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/>
              <a:t>                     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589280" y="865505"/>
            <a:ext cx="5886450" cy="5805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>
                <a:sym typeface="+mn-ea"/>
              </a:rPr>
              <a:t>               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NIGHT</a:t>
            </a:r>
            <a:r>
              <a:rPr lang="zh-C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  </a:t>
            </a:r>
            <a:r>
              <a:rPr lang="zh-CN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 </a:t>
            </a: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   </a:t>
            </a:r>
            <a:r>
              <a:rPr lang="zh-CN" altLang="en-US" sz="2000">
                <a:sym typeface="+mn-ea"/>
              </a:rPr>
              <a:t>                               </a:t>
            </a:r>
            <a:endParaRPr lang="zh-CN" altLang="en-US" sz="2000"/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sun descending in the west,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evening star does shine;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birds are silent in their nest,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I must seek for mine.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moon, like a flower,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heaven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'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 high bower,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silent delight,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4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Sits and smiles on the night.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ts val="2200"/>
              </a:lnSpc>
            </a:pP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Farewell, green fields and happy groves,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Where flocks have took delight.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Where lambs have nibbled, silent moves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feet of angels bright;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Unseen, they pour blessing,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joy without ceasing,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On each bud and blossom,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each sleeping bosom.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22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  William Blake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79770" y="802640"/>
            <a:ext cx="4213225" cy="5815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   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夜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endParaRPr lang="zh-CN" altLang="en-US" sz="8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太阳沉落在西方，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晚星的光芒四射，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鸟儿在巢里无声响，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我也要寻觅我的巢，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月亮像一朵花，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在天庭中高挂；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沉默的愉快逍遥，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坐着对夜晚微笑。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再见，绿色的田野，欢腾的小树林，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在那里羊群多么开心；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在那里小羊把青草啃，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天使的脚步如此轻盈；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他们暗中洒下祝福，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不停地给予欢欣鼓舞，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给每一朵花每一颗蓓蕾，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每一颗心正在安睡。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2425" y="304165"/>
            <a:ext cx="5128260" cy="52197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3896">
                      <a:srgbClr val="F2E6CD"/>
                    </a:gs>
                    <a:gs pos="97000">
                      <a:srgbClr val="E3B84B"/>
                    </a:gs>
                  </a:gsLst>
                  <a:lin scaled="1"/>
                </a:gradFill>
              </a14:hiddenFill>
            </a:ext>
          </a:extLst>
        </p:spPr>
        <p:txBody>
          <a:bodyPr wrap="square" rtlCol="0">
            <a:spAutoFit/>
          </a:bodyPr>
          <a:p>
            <a:pPr algn="l"/>
            <a:r>
              <a:rPr lang="en-US" altLang="zh-CN" sz="2800" b="1" smtClean="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6. Listen and imitate the poem</a:t>
            </a:r>
            <a:endParaRPr lang="en-US" altLang="zh-CN" sz="2800" b="1" smtClean="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Unit 5 Using Language P55(night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1445" y="137160"/>
            <a:ext cx="1196340" cy="104457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8" name="图片 7" descr="253890789847072963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0425" y="4498340"/>
            <a:ext cx="2227580" cy="2172970"/>
          </a:xfrm>
          <a:prstGeom prst="rect">
            <a:avLst/>
          </a:prstGeom>
        </p:spPr>
      </p:pic>
      <p:pic>
        <p:nvPicPr>
          <p:cNvPr id="9" name="图片 8" descr="月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5335" y="1484630"/>
            <a:ext cx="2073275" cy="2082165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196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0670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7" name="添加标题"/>
          <p:cNvSpPr/>
          <p:nvPr/>
        </p:nvSpPr>
        <p:spPr>
          <a:xfrm>
            <a:off x="1240790" y="265430"/>
            <a:ext cx="94957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1"/>
                </a:solidFill>
                <a:effectLst>
                  <a:innerShdw blurRad="63500" dist="50800" dir="18900000">
                    <a:srgbClr val="6BA78C"/>
                  </a:innerShdw>
                </a:effectLst>
                <a:latin typeface="Times New Roman" panose="02020603050405020304" charset="0"/>
                <a:ea typeface="仓耳羽辰体-谷力 W04" panose="02020400000000000000" pitchFamily="18" charset="-122"/>
                <a:cs typeface="Times New Roman" panose="02020603050405020304" charset="0"/>
              </a:rPr>
              <a:t>选择性必修</a:t>
            </a:r>
            <a:r>
              <a:rPr lang="en-US" altLang="zh-CN" sz="4800" b="1" dirty="0">
                <a:solidFill>
                  <a:schemeClr val="tx1"/>
                </a:solidFill>
                <a:effectLst>
                  <a:innerShdw blurRad="63500" dist="50800" dir="18900000">
                    <a:srgbClr val="6BA78C"/>
                  </a:innerShdw>
                </a:effectLst>
                <a:latin typeface="Times New Roman" panose="02020603050405020304" charset="0"/>
                <a:ea typeface="仓耳羽辰体-谷力 W04" panose="02020400000000000000" pitchFamily="18" charset="-122"/>
                <a:cs typeface="Times New Roman" panose="02020603050405020304" charset="0"/>
              </a:rPr>
              <a:t>Book3 Unit 5  Poems</a:t>
            </a:r>
            <a:endParaRPr lang="en-US" altLang="zh-CN" sz="4800" b="1" dirty="0">
              <a:solidFill>
                <a:schemeClr val="tx1"/>
              </a:solidFill>
              <a:effectLst>
                <a:innerShdw blurRad="63500" dist="50800" dir="18900000">
                  <a:srgbClr val="6BA78C"/>
                </a:innerShdw>
              </a:effectLst>
              <a:latin typeface="Times New Roman" panose="02020603050405020304" charset="0"/>
              <a:ea typeface="仓耳羽辰体-谷力 W04" panose="02020400000000000000" pitchFamily="18" charset="-122"/>
              <a:cs typeface="Times New Roman" panose="02020603050405020304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240790" y="1290955"/>
            <a:ext cx="9879965" cy="1368425"/>
          </a:xfrm>
          <a:prstGeom prst="round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zh-CN" sz="3600" b="1">
                <a:ln w="1905">
                  <a:solidFill>
                    <a:srgbClr val="FFC000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Period 3 : Using Language </a:t>
            </a:r>
            <a:endParaRPr lang="en-US" altLang="zh-CN" sz="3600" b="1">
              <a:ln w="1905">
                <a:solidFill>
                  <a:srgbClr val="FFC000"/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zh-CN" sz="3600" b="1">
                <a:ln w="1905">
                  <a:solidFill>
                    <a:srgbClr val="FFC000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 ---Listening and speaking</a:t>
            </a:r>
            <a:endParaRPr lang="en-US" altLang="zh-CN" sz="3600" b="1" smtClean="0">
              <a:ln w="1905">
                <a:solidFill>
                  <a:srgbClr val="FFC000"/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79625" y="5902960"/>
            <a:ext cx="7817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杭州市临平区杭州二中树兰高级中学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郭合英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 descr="000000000149931907_1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60000">
            <a:off x="184150" y="99060"/>
            <a:ext cx="1196975" cy="1161415"/>
          </a:xfrm>
          <a:prstGeom prst="rect">
            <a:avLst/>
          </a:prstGeom>
        </p:spPr>
      </p:pic>
      <p:pic>
        <p:nvPicPr>
          <p:cNvPr id="16" name="图片 15" descr="000000000149931907_1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760075" y="99695"/>
            <a:ext cx="1196975" cy="1161415"/>
          </a:xfrm>
          <a:prstGeom prst="rect">
            <a:avLst/>
          </a:prstGeom>
        </p:spPr>
      </p:pic>
      <p:pic>
        <p:nvPicPr>
          <p:cNvPr id="18" name="图片 17" descr="练习听力"/>
          <p:cNvPicPr>
            <a:picLocks noChangeAspect="1"/>
          </p:cNvPicPr>
          <p:nvPr/>
        </p:nvPicPr>
        <p:blipFill>
          <a:blip r:embed="rId5"/>
          <a:srcRect b="5884"/>
          <a:stretch>
            <a:fillRect/>
          </a:stretch>
        </p:blipFill>
        <p:spPr>
          <a:xfrm>
            <a:off x="892810" y="2739390"/>
            <a:ext cx="3447415" cy="2855595"/>
          </a:xfrm>
          <a:prstGeom prst="rect">
            <a:avLst/>
          </a:prstGeom>
        </p:spPr>
      </p:pic>
      <p:pic>
        <p:nvPicPr>
          <p:cNvPr id="3" name="图片 2" descr="读书女孩1"/>
          <p:cNvPicPr>
            <a:picLocks noChangeAspect="1"/>
          </p:cNvPicPr>
          <p:nvPr/>
        </p:nvPicPr>
        <p:blipFill>
          <a:blip r:embed="rId6"/>
          <a:srcRect r="8268" b="17272"/>
          <a:stretch>
            <a:fillRect/>
          </a:stretch>
        </p:blipFill>
        <p:spPr>
          <a:xfrm>
            <a:off x="8350885" y="2876550"/>
            <a:ext cx="3451225" cy="2886075"/>
          </a:xfrm>
          <a:prstGeom prst="rect">
            <a:avLst/>
          </a:prstGeom>
        </p:spPr>
      </p:pic>
      <p:pic>
        <p:nvPicPr>
          <p:cNvPr id="8" name="图片 7" descr="书与笔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0900" y="3211195"/>
            <a:ext cx="3204210" cy="2486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7995" y="483870"/>
            <a:ext cx="44615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/>
              <a:t>                     </a:t>
            </a:r>
            <a:endParaRPr lang="zh-CN" altLang="en-US" sz="2000"/>
          </a:p>
        </p:txBody>
      </p:sp>
      <p:sp>
        <p:nvSpPr>
          <p:cNvPr id="23" name="文本框 22"/>
          <p:cNvSpPr txBox="1"/>
          <p:nvPr/>
        </p:nvSpPr>
        <p:spPr>
          <a:xfrm>
            <a:off x="352425" y="304165"/>
            <a:ext cx="5876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Activity 7. A reading contest</a:t>
            </a:r>
            <a:endParaRPr lang="en-US" altLang="zh-CN" sz="360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52425" y="1056640"/>
            <a:ext cx="107867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Listen and i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mitate the author's reading style of “ </a:t>
            </a:r>
            <a:r>
              <a:rPr lang="en-US" altLang="zh-CN" sz="2800" i="1">
                <a:latin typeface="Times New Roman" panose="02020603050405020304" charset="0"/>
                <a:cs typeface="Times New Roman" panose="02020603050405020304" charset="0"/>
              </a:rPr>
              <a:t>Alice in Wonderland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”.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Choose one student with the title “ The best reader”.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董卿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635" y="2227580"/>
            <a:ext cx="3307080" cy="35941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572260" y="2305050"/>
            <a:ext cx="3357245" cy="4176143"/>
            <a:chOff x="1066" y="4734"/>
            <a:chExt cx="4121" cy="5779"/>
          </a:xfrm>
        </p:grpSpPr>
        <p:pic>
          <p:nvPicPr>
            <p:cNvPr id="9" name="图片 8" descr="冯琳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" y="4734"/>
              <a:ext cx="4121" cy="484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2648" y="9791"/>
              <a:ext cx="1516" cy="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>
                  <a:latin typeface="宋体" panose="02010600030101010101" pitchFamily="2" charset="-122"/>
                  <a:ea typeface="宋体" panose="02010600030101010101" pitchFamily="2" charset="-122"/>
                </a:rPr>
                <a:t>冯琳</a:t>
              </a:r>
              <a:endParaRPr lang="zh-CN" altLang="en-US" sz="28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7928610" y="5959475"/>
            <a:ext cx="962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董卿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1" name="《爱丽丝梦游仙境》英文朗读讲解 蓝光(1080P)000000-000152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-36195"/>
            <a:ext cx="12192635" cy="6894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18" grpId="0"/>
      <p:bldP spid="1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pic>
        <p:nvPicPr>
          <p:cNvPr id="2" name="图片 1" descr="14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875" y="1080770"/>
            <a:ext cx="5115560" cy="4201160"/>
          </a:xfrm>
          <a:prstGeom prst="rect">
            <a:avLst/>
          </a:prstGeom>
        </p:spPr>
      </p:pic>
      <p:pic>
        <p:nvPicPr>
          <p:cNvPr id="3" name="图片 2" descr="b3e28de6-62c5-462c-bf36-dfd970f03db6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80" y="1254125"/>
            <a:ext cx="2659380" cy="5364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89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6240" y="340995"/>
            <a:ext cx="7135495" cy="52197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Enjoy an English poem written by Tagore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7940" y="1174115"/>
            <a:ext cx="6233795" cy="521970"/>
          </a:xfrm>
          <a:prstGeom prst="rect">
            <a:avLst/>
          </a:prstGeom>
          <a:noFill/>
          <a:ln w="38100">
            <a:gradFill>
              <a:gsLst>
                <a:gs pos="19000">
                  <a:srgbClr val="FFB9B9"/>
                </a:gs>
                <a:gs pos="64000">
                  <a:srgbClr val="FF8F8E"/>
                </a:gs>
                <a:gs pos="44000">
                  <a:srgbClr val="FE9E9F"/>
                </a:gs>
                <a:gs pos="84000">
                  <a:srgbClr val="FF7373"/>
                </a:gs>
              </a:gsLst>
              <a:lin ang="5400000" scaled="1"/>
            </a:gradFill>
            <a:prstDash val="sysDot"/>
          </a:ln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The most distant way in the world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书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0000">
            <a:off x="351155" y="4389755"/>
            <a:ext cx="1651635" cy="2265680"/>
          </a:xfrm>
          <a:prstGeom prst="rect">
            <a:avLst/>
          </a:prstGeom>
        </p:spPr>
      </p:pic>
      <p:pic>
        <p:nvPicPr>
          <p:cNvPr id="8" name="图片 7" descr="泰戈尔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107170" y="453390"/>
            <a:ext cx="2932430" cy="2780030"/>
          </a:xfrm>
          <a:prstGeom prst="rect">
            <a:avLst/>
          </a:prstGeom>
        </p:spPr>
      </p:pic>
      <p:pic>
        <p:nvPicPr>
          <p:cNvPr id="11" name="图片 10" descr="爱心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870" y="2171700"/>
            <a:ext cx="7089140" cy="44469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93135" y="3611245"/>
            <a:ext cx="3355975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世界上最远的距离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不是生与死的距离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而是我站在你面前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你却不知道我爱你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60345" y="2710815"/>
            <a:ext cx="12985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经典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33160" y="2710815"/>
            <a:ext cx="12985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名言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7" name="图片 16" descr="爱心书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60000">
            <a:off x="8637905" y="3796665"/>
            <a:ext cx="3246755" cy="2225040"/>
          </a:xfrm>
          <a:prstGeom prst="rect">
            <a:avLst/>
          </a:prstGeom>
        </p:spPr>
      </p:pic>
      <p:pic>
        <p:nvPicPr>
          <p:cNvPr id="18" name="世界上最遥远的距离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-36195"/>
            <a:ext cx="12192000" cy="6894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13" grpId="0"/>
      <p:bldP spid="14" grpId="0"/>
      <p:bldP spid="13" grpId="1"/>
      <p:bldP spid="14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89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8140" y="180975"/>
            <a:ext cx="8013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Activity 1    Pre-listening:     Discussion</a:t>
            </a:r>
            <a:endParaRPr lang="en-US" altLang="zh-CN" sz="360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8640" y="1584960"/>
            <a:ext cx="6715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What might inspire you to write poems?</a:t>
            </a:r>
            <a:endParaRPr lang="en-US" altLang="zh-CN" sz="2800"/>
          </a:p>
        </p:txBody>
      </p:sp>
      <p:sp>
        <p:nvSpPr>
          <p:cNvPr id="12" name="椭圆 11"/>
          <p:cNvSpPr/>
          <p:nvPr/>
        </p:nvSpPr>
        <p:spPr>
          <a:xfrm>
            <a:off x="4184015" y="2653030"/>
            <a:ext cx="3837305" cy="2040255"/>
          </a:xfrm>
          <a:prstGeom prst="ellipse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The reasons for writing  poems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8640" y="847725"/>
            <a:ext cx="10698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 Have you ever written a poem before? If so, what did you write about?</a:t>
            </a:r>
            <a:r>
              <a:rPr lang="en-US" altLang="zh-CN" sz="2800"/>
              <a:t> </a:t>
            </a:r>
            <a:endParaRPr lang="en-US" altLang="zh-CN" sz="2800"/>
          </a:p>
        </p:txBody>
      </p:sp>
      <p:sp>
        <p:nvSpPr>
          <p:cNvPr id="14" name="文本框 13"/>
          <p:cNvSpPr txBox="1"/>
          <p:nvPr/>
        </p:nvSpPr>
        <p:spPr>
          <a:xfrm>
            <a:off x="8286750" y="1739900"/>
            <a:ext cx="349948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None/>
            </a:pP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experience something when at work/study, such as success, failure,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sym typeface="+mn-ea"/>
            </a:endParaRPr>
          </a:p>
          <a:p>
            <a:pPr algn="ctr">
              <a:buClrTx/>
              <a:buSzTx/>
              <a:buNone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</a:rPr>
              <a:t>promotion, competition 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……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3070" y="2256790"/>
            <a:ext cx="348551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None/>
            </a:pP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experience different feelings in life,such as joy, sadness, exitement, fear 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……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86750" y="4112260"/>
            <a:ext cx="357695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None/>
            </a:pP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experience something in love: fall in love with, be broken-hearted in love or carry a torch for sb.  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……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84015" y="4803775"/>
            <a:ext cx="35769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None/>
            </a:pP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experience something unusual in life, such as travelling, working, friendship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……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66700" y="4472940"/>
            <a:ext cx="357695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convey some feelings through poems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such as miss, homesickness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……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sym typeface="+mn-ea"/>
            </a:endParaRPr>
          </a:p>
        </p:txBody>
      </p:sp>
      <p:pic>
        <p:nvPicPr>
          <p:cNvPr id="21" name="图片 20" descr="7-28"/>
          <p:cNvPicPr>
            <a:picLocks noChangeAspect="1"/>
          </p:cNvPicPr>
          <p:nvPr/>
        </p:nvPicPr>
        <p:blipFill>
          <a:blip r:embed="rId4"/>
          <a:srcRect b="23574"/>
          <a:stretch>
            <a:fillRect/>
          </a:stretch>
        </p:blipFill>
        <p:spPr>
          <a:xfrm>
            <a:off x="144145" y="180340"/>
            <a:ext cx="5249545" cy="3641725"/>
          </a:xfrm>
          <a:prstGeom prst="rect">
            <a:avLst/>
          </a:prstGeom>
        </p:spPr>
      </p:pic>
      <p:pic>
        <p:nvPicPr>
          <p:cNvPr id="22" name="图片 21" descr="t01ffe143963c4cb4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880" y="180975"/>
            <a:ext cx="5914390" cy="3455670"/>
          </a:xfrm>
          <a:prstGeom prst="rect">
            <a:avLst/>
          </a:prstGeom>
        </p:spPr>
      </p:pic>
      <p:pic>
        <p:nvPicPr>
          <p:cNvPr id="26" name="图片 25" descr="t01297fa0eb255376b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070" y="1584960"/>
            <a:ext cx="4013200" cy="5080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445" y="4194175"/>
            <a:ext cx="5546090" cy="2371725"/>
          </a:xfrm>
          <a:prstGeom prst="rect">
            <a:avLst/>
          </a:prstGeom>
        </p:spPr>
      </p:pic>
      <p:pic>
        <p:nvPicPr>
          <p:cNvPr id="28" name="图片 27" descr="t015ccba5f2fdb87f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45" y="3511550"/>
            <a:ext cx="5042535" cy="3346450"/>
          </a:xfrm>
          <a:prstGeom prst="rect">
            <a:avLst/>
          </a:prstGeom>
        </p:spPr>
      </p:pic>
      <p:pic>
        <p:nvPicPr>
          <p:cNvPr id="3" name="图片 2" descr="水印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3295" y="190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2" grpId="0" bldLvl="0" animBg="1"/>
      <p:bldP spid="12" grpId="1" animBg="1"/>
      <p:bldP spid="15" grpId="0"/>
      <p:bldP spid="15" grpId="1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89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7835" y="1050290"/>
            <a:ext cx="114020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You are going to listen to a conversation between a teacher and her students about a poetry contest. Listen to part 1 and answer the questions. 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9125" y="174625"/>
            <a:ext cx="7780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Activity 2    While-listening:   part 1 </a:t>
            </a:r>
            <a:endParaRPr lang="en-US" altLang="zh-CN" sz="360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4"/>
            </p:custDataLst>
          </p:nvPr>
        </p:nvGraphicFramePr>
        <p:xfrm>
          <a:off x="457200" y="2233930"/>
          <a:ext cx="11403330" cy="4013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1665"/>
                <a:gridCol w="5701665"/>
              </a:tblGrid>
              <a:tr h="466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Questions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Keys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26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1. When is the deadline for the poetry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contest? 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756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2. What does Nora mean by saying that she 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needs time to polish her writing?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2650">
                <a:tc>
                  <a:txBody>
                    <a:bodyPr/>
                    <a:p>
                      <a:pPr algn="l">
                        <a:buClrTx/>
                        <a:buSzTx/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3. Why doesn’t Pitt want to enter a poem? 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26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4. What does George plan to do? 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6316980" y="2870200"/>
            <a:ext cx="531876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2040"/>
              </a:lnSpc>
              <a:spcBef>
                <a:spcPts val="700"/>
              </a:spcBef>
              <a:buFont typeface="Arial" panose="020B0604020202020204"/>
              <a:buNone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deadline for the poetry contest is 24 June.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6229350" y="3767455"/>
            <a:ext cx="549465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2040"/>
              </a:lnSpc>
              <a:spcBef>
                <a:spcPts val="700"/>
              </a:spcBef>
              <a:buFont typeface="Arial" panose="020B0604020202020204"/>
              <a:buNone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Nora means it's not finished, and she needs some time to change it and make it better. </a:t>
            </a:r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6229350" y="4474845"/>
            <a:ext cx="5631180" cy="875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fontAlgn="auto">
              <a:lnSpc>
                <a:spcPts val="2040"/>
              </a:lnSpc>
              <a:spcBef>
                <a:spcPts val="700"/>
              </a:spcBef>
              <a:buNone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Pitt doesn't want to enter a poem contest because he can't think of anything to write about.</a:t>
            </a:r>
            <a:endParaRPr lang="zh-CN" altLang="en-US" sz="2400"/>
          </a:p>
        </p:txBody>
      </p:sp>
      <p:sp>
        <p:nvSpPr>
          <p:cNvPr id="12" name="文本框 11"/>
          <p:cNvSpPr txBox="1"/>
          <p:nvPr/>
        </p:nvSpPr>
        <p:spPr>
          <a:xfrm>
            <a:off x="6326505" y="5443855"/>
            <a:ext cx="531876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fontAlgn="auto">
              <a:lnSpc>
                <a:spcPts val="2040"/>
              </a:lnSpc>
              <a:spcBef>
                <a:spcPts val="700"/>
              </a:spcBef>
              <a:buNone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George plans to write his poem on the weekend but only if he feels inspired.</a:t>
            </a:r>
            <a:endParaRPr lang="zh-CN" altLang="en-US" sz="2400"/>
          </a:p>
        </p:txBody>
      </p:sp>
      <p:pic>
        <p:nvPicPr>
          <p:cNvPr id="13" name="Unit 5 Using Language P54-2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7310" y="124460"/>
            <a:ext cx="1163955" cy="925830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3" name="圆角矩形 2"/>
          <p:cNvSpPr/>
          <p:nvPr/>
        </p:nvSpPr>
        <p:spPr>
          <a:xfrm>
            <a:off x="457835" y="1076325"/>
            <a:ext cx="11414760" cy="9836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Listening instruction: 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Based on the following questions,  guess what the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topic is about?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4" name="图片 13" descr="水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" grpId="0" bldLvl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89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7835" y="1190625"/>
            <a:ext cx="114020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None/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Listen to part 2 and find out          the students will              themselves to write poetry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. 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735" y="265430"/>
            <a:ext cx="72193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 Activity 3   While-listening:   part 2 </a:t>
            </a:r>
            <a:endParaRPr lang="en-US" altLang="zh-CN" sz="360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4"/>
            </p:custDataLst>
          </p:nvPr>
        </p:nvGraphicFramePr>
        <p:xfrm>
          <a:off x="457200" y="2233930"/>
          <a:ext cx="11403330" cy="357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270"/>
                <a:gridCol w="9624060"/>
              </a:tblGrid>
              <a:tr h="466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Questions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80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Keys</a:t>
                      </a:r>
                      <a:endParaRPr lang="en-US" altLang="zh-CN" sz="280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2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George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7565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Nora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2650"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altLang="zh-CN" sz="24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Pitt</a:t>
                      </a:r>
                      <a:endParaRPr lang="en-US" altLang="zh-CN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2704465" y="2870835"/>
            <a:ext cx="86975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  <a:spcBef>
                <a:spcPts val="700"/>
              </a:spcBef>
              <a:buFont typeface="Arial" panose="020B0604020202020204"/>
              <a:buNone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George  plans to go for a hike in the countryside and sit quietly somewhere so he will notice a lot more to inspire interesting thoughts and words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2704465" y="4069715"/>
            <a:ext cx="85159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00000"/>
              </a:lnSpc>
              <a:spcBef>
                <a:spcPts val="700"/>
              </a:spcBef>
              <a:buFont typeface="Arial" panose="020B0604020202020204"/>
              <a:buNone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Nora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writes best when surrounded by familiar things and will try George's method too.</a:t>
            </a:r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2827020" y="5126990"/>
            <a:ext cx="8042910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fontAlgn="auto">
              <a:lnSpc>
                <a:spcPts val="2040"/>
              </a:lnSpc>
              <a:spcBef>
                <a:spcPts val="700"/>
              </a:spcBef>
              <a:buNone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Pitt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listens to music while working and writing poetry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.</a:t>
            </a:r>
            <a:endParaRPr lang="zh-CN" altLang="en-US" sz="2400"/>
          </a:p>
        </p:txBody>
      </p:sp>
      <p:pic>
        <p:nvPicPr>
          <p:cNvPr id="3" name="Unit 5 Using Language P54-3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7905" y="0"/>
            <a:ext cx="1117600" cy="1100455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13" name="文本框 12"/>
          <p:cNvSpPr txBox="1"/>
          <p:nvPr/>
        </p:nvSpPr>
        <p:spPr>
          <a:xfrm>
            <a:off x="4821555" y="1183005"/>
            <a:ext cx="974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how</a:t>
            </a:r>
            <a:endParaRPr lang="zh-CN" altLang="en-US" sz="2800"/>
          </a:p>
        </p:txBody>
      </p:sp>
      <p:sp>
        <p:nvSpPr>
          <p:cNvPr id="15" name="文本框 14"/>
          <p:cNvSpPr txBox="1"/>
          <p:nvPr/>
        </p:nvSpPr>
        <p:spPr>
          <a:xfrm>
            <a:off x="8206740" y="1175385"/>
            <a:ext cx="1261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inspire</a:t>
            </a:r>
            <a:endParaRPr lang="en-US" altLang="zh-CN" sz="28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43205" y="978535"/>
            <a:ext cx="11414760" cy="98361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Listening instruction: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You should focus your attention on the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verbs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5" grpId="0"/>
      <p:bldP spid="15" grpId="1"/>
      <p:bldP spid="16" grpId="0" bldLvl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1"/>
            <a:ext cx="12192000" cy="684919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6255" y="758825"/>
            <a:ext cx="11402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None/>
            </a:pPr>
            <a:r>
              <a:rPr lang="en-US" altLang="zh-CN" sz="2800" smtClean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To finish Exercise 4 on Page 54 : Listen and tick the expressions you hear 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2340" y="113665"/>
            <a:ext cx="10234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Activity 4  While-listening:   Praising and encouraging </a:t>
            </a:r>
            <a:endParaRPr lang="en-US" altLang="zh-CN" sz="360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Unit 5 Using Language P54-4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2245" y="1242060"/>
            <a:ext cx="1251585" cy="970915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14" name="文本框 13"/>
          <p:cNvSpPr txBox="1"/>
          <p:nvPr/>
        </p:nvSpPr>
        <p:spPr>
          <a:xfrm>
            <a:off x="3496310" y="2212975"/>
            <a:ext cx="4471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Praising and encouraging</a:t>
            </a:r>
            <a:endParaRPr lang="en-US" altLang="zh-CN" sz="2800" b="1" smtClean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15" name="表格 14"/>
          <p:cNvGraphicFramePr/>
          <p:nvPr>
            <p:custDataLst>
              <p:tags r:id="rId7"/>
            </p:custDataLst>
          </p:nvPr>
        </p:nvGraphicFramePr>
        <p:xfrm>
          <a:off x="673100" y="2835275"/>
          <a:ext cx="11087735" cy="368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830"/>
                <a:gridCol w="6224905"/>
              </a:tblGrid>
              <a:tr h="61595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           </a:t>
                      </a:r>
                      <a:r>
                        <a:rPr lang="zh-CN" altLang="en-US" sz="2400" b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That's a g</a:t>
                      </a:r>
                      <a:r>
                        <a:rPr lang="en-US" altLang="zh-CN" sz="2400" b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ood</a:t>
                      </a:r>
                      <a:r>
                        <a:rPr lang="zh-CN" altLang="en-US" sz="2400" b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 idea.</a:t>
                      </a:r>
                      <a:endParaRPr lang="zh-CN" altLang="en-US" sz="2400" b="0" smtClean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2400" b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           </a:t>
                      </a:r>
                      <a:r>
                        <a:rPr lang="zh-CN" altLang="en-US" sz="2400" b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I like that idea. </a:t>
                      </a:r>
                      <a:endParaRPr lang="zh-CN" altLang="en-US" sz="2400" b="0" smtClean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0325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</a:t>
                      </a:r>
                      <a:r>
                        <a:rPr lang="zh-CN" altLang="en-US" sz="240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That's a good effort. </a:t>
                      </a:r>
                      <a:endParaRPr lang="zh-CN" altLang="en-US" sz="2400" b="0" smtClean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</a:t>
                      </a:r>
                      <a:r>
                        <a:rPr lang="zh-CN" altLang="en-US" sz="2400" smtClean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You are doing well.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1595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          </a:t>
                      </a:r>
                      <a:r>
                        <a:rPr lang="zh-CN" altLang="en-US" sz="2400" b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zh-CN" altLang="en-US" sz="240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What a great idea! </a:t>
                      </a:r>
                      <a:endParaRPr lang="zh-CN" altLang="en-US" sz="2400" b="0" smtClean="0">
                        <a:solidFill>
                          <a:schemeClr val="tx1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</a:t>
                      </a:r>
                      <a:r>
                        <a:rPr lang="zh-CN" altLang="en-US" sz="2400" smtClean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Your ideas sound very encouraging to me.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1595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</a:t>
                      </a:r>
                      <a:r>
                        <a:rPr lang="zh-CN" altLang="en-US" sz="2400" smtClean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Keep up the good work. 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</a:t>
                      </a:r>
                      <a:r>
                        <a:rPr lang="zh-CN" altLang="en-US" sz="2400" smtClean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Do your best.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1595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</a:t>
                      </a:r>
                      <a:r>
                        <a:rPr lang="zh-CN" altLang="en-US" sz="2400" smtClean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I think that's a fantastic idea.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</a:t>
                      </a:r>
                      <a:r>
                        <a:rPr lang="zh-CN" altLang="en-US" sz="2400" smtClean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You know what? That's a good idea. 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1595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</a:t>
                      </a:r>
                      <a:r>
                        <a:rPr lang="zh-CN" altLang="en-US" sz="2400" smtClean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Come on, you can do it.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 fontAlgn="auto">
                        <a:lnSpc>
                          <a:spcPts val="2160"/>
                        </a:lnSpc>
                        <a:spcBef>
                          <a:spcPts val="700"/>
                        </a:spcBef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</a:t>
                      </a:r>
                      <a:r>
                        <a:rPr lang="zh-CN" altLang="en-US" sz="2400" smtClean="0">
                          <a:latin typeface="Times New Roman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  <a:sym typeface="+mn-ea"/>
                        </a:rPr>
                        <a:t>Give it your best shot. </a:t>
                      </a:r>
                      <a:endParaRPr lang="en-US" altLang="zh-CN" sz="24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6" name="图片 15" descr="丝爱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635" y="2894330"/>
            <a:ext cx="548640" cy="481965"/>
          </a:xfrm>
          <a:prstGeom prst="rect">
            <a:avLst/>
          </a:prstGeom>
        </p:spPr>
      </p:pic>
      <p:pic>
        <p:nvPicPr>
          <p:cNvPr id="17" name="图片 16" descr="丝爱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635" y="3523615"/>
            <a:ext cx="548640" cy="481965"/>
          </a:xfrm>
          <a:prstGeom prst="rect">
            <a:avLst/>
          </a:prstGeom>
        </p:spPr>
      </p:pic>
      <p:pic>
        <p:nvPicPr>
          <p:cNvPr id="18" name="图片 17" descr="丝爱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635" y="4126865"/>
            <a:ext cx="548640" cy="481965"/>
          </a:xfrm>
          <a:prstGeom prst="rect">
            <a:avLst/>
          </a:prstGeom>
        </p:spPr>
      </p:pic>
      <p:pic>
        <p:nvPicPr>
          <p:cNvPr id="19" name="图片 18" descr="丝爱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635" y="4765040"/>
            <a:ext cx="548640" cy="481965"/>
          </a:xfrm>
          <a:prstGeom prst="rect">
            <a:avLst/>
          </a:prstGeom>
        </p:spPr>
      </p:pic>
      <p:pic>
        <p:nvPicPr>
          <p:cNvPr id="20" name="图片 19" descr="丝爱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4035" y="2894330"/>
            <a:ext cx="548640" cy="481965"/>
          </a:xfrm>
          <a:prstGeom prst="rect">
            <a:avLst/>
          </a:prstGeom>
        </p:spPr>
      </p:pic>
      <p:pic>
        <p:nvPicPr>
          <p:cNvPr id="21" name="图片 20" descr="丝爱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635" y="5360035"/>
            <a:ext cx="548640" cy="481965"/>
          </a:xfrm>
          <a:prstGeom prst="rect">
            <a:avLst/>
          </a:prstGeom>
        </p:spPr>
      </p:pic>
      <p:pic>
        <p:nvPicPr>
          <p:cNvPr id="22" name="图片 21" descr="丝爱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635" y="5955030"/>
            <a:ext cx="548640" cy="481965"/>
          </a:xfrm>
          <a:prstGeom prst="rect">
            <a:avLst/>
          </a:prstGeom>
        </p:spPr>
      </p:pic>
      <p:pic>
        <p:nvPicPr>
          <p:cNvPr id="23" name="图片 22" descr="丝爱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4035" y="5360035"/>
            <a:ext cx="548640" cy="481965"/>
          </a:xfrm>
          <a:prstGeom prst="rect">
            <a:avLst/>
          </a:prstGeom>
        </p:spPr>
      </p:pic>
      <p:pic>
        <p:nvPicPr>
          <p:cNvPr id="24" name="图片 23" descr="丝爱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4035" y="4717415"/>
            <a:ext cx="548640" cy="481965"/>
          </a:xfrm>
          <a:prstGeom prst="rect">
            <a:avLst/>
          </a:prstGeom>
        </p:spPr>
      </p:pic>
      <p:pic>
        <p:nvPicPr>
          <p:cNvPr id="25" name="图片 24" descr="丝爱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4035" y="4127500"/>
            <a:ext cx="548640" cy="481965"/>
          </a:xfrm>
          <a:prstGeom prst="rect">
            <a:avLst/>
          </a:prstGeom>
        </p:spPr>
      </p:pic>
      <p:pic>
        <p:nvPicPr>
          <p:cNvPr id="26" name="图片 25" descr="丝爱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4035" y="3492500"/>
            <a:ext cx="548640" cy="481965"/>
          </a:xfrm>
          <a:prstGeom prst="rect">
            <a:avLst/>
          </a:prstGeom>
        </p:spPr>
      </p:pic>
      <p:pic>
        <p:nvPicPr>
          <p:cNvPr id="27" name="图片 26" descr="丝爱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4035" y="5941695"/>
            <a:ext cx="548640" cy="481965"/>
          </a:xfrm>
          <a:prstGeom prst="rect">
            <a:avLst/>
          </a:prstGeom>
        </p:spPr>
      </p:pic>
      <p:pic>
        <p:nvPicPr>
          <p:cNvPr id="8" name="图片 7" descr="紫色对号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965" y="2877185"/>
            <a:ext cx="602615" cy="589915"/>
          </a:xfrm>
          <a:prstGeom prst="rect">
            <a:avLst/>
          </a:prstGeom>
        </p:spPr>
      </p:pic>
      <p:pic>
        <p:nvPicPr>
          <p:cNvPr id="9" name="图片 8" descr="紫色对号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635" y="4062095"/>
            <a:ext cx="602615" cy="589915"/>
          </a:xfrm>
          <a:prstGeom prst="rect">
            <a:avLst/>
          </a:prstGeom>
        </p:spPr>
      </p:pic>
      <p:pic>
        <p:nvPicPr>
          <p:cNvPr id="10" name="图片 9" descr="紫色对号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320" y="4657090"/>
            <a:ext cx="602615" cy="589915"/>
          </a:xfrm>
          <a:prstGeom prst="rect">
            <a:avLst/>
          </a:prstGeom>
        </p:spPr>
      </p:pic>
      <p:pic>
        <p:nvPicPr>
          <p:cNvPr id="11" name="图片 10" descr="紫色对号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4035" y="5889625"/>
            <a:ext cx="602615" cy="58991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352425" y="850900"/>
            <a:ext cx="11414760" cy="139890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Teamwork: Now I will give you several minutes to make up short stories with the phrases that are not used in the dialogue.</a:t>
            </a:r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en-US" altLang="zh-CN" sz="32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274955" y="2312670"/>
            <a:ext cx="11642090" cy="4243070"/>
          </a:xfrm>
          <a:prstGeom prst="round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4083050" y="2341880"/>
            <a:ext cx="4025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possible answer</a:t>
            </a:r>
            <a:endParaRPr lang="en-US" altLang="zh-CN" sz="3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36955" y="3129915"/>
            <a:ext cx="100450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A: The weather reporter says that it will be fine tommorrow. Shall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 we go climbing together?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B: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I like that idea.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But I will compete in an English poetry in several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 days, and I would like to stay at home, practising it.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A: If so, I will keep you company.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B: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Your ideas sound very encouraging to me.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" name="图片 29" descr="水印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9" grpId="0"/>
      <p:bldP spid="28" grpId="0" animBg="1"/>
      <p:bldP spid="29" grpId="1"/>
      <p:bldP spid="28" grpId="1" animBg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89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016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0830" y="123825"/>
            <a:ext cx="5064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Generalize listening skills</a:t>
            </a:r>
            <a:endParaRPr lang="en-US" altLang="zh-CN" sz="360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65455" y="943610"/>
            <a:ext cx="11233785" cy="265811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gradFill>
              <a:gsLst>
                <a:gs pos="9000">
                  <a:srgbClr val="F4D8CE"/>
                </a:gs>
                <a:gs pos="100000">
                  <a:srgbClr val="E0805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9" name="圆角矩形 8"/>
          <p:cNvSpPr/>
          <p:nvPr/>
        </p:nvSpPr>
        <p:spPr>
          <a:xfrm>
            <a:off x="465455" y="3856990"/>
            <a:ext cx="11145520" cy="2762250"/>
          </a:xfrm>
          <a:prstGeom prst="round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69925" y="1105535"/>
            <a:ext cx="110293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Build up vocabulary.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Increase your vocabulary to avoid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confusing yourself with some words you don’t know. For  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example “Don't have a cow, it's no big deal.” 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82520" y="2788920"/>
            <a:ext cx="6875780" cy="583565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Don't have a cow = Don't make a fuss.</a:t>
            </a:r>
            <a:endParaRPr lang="zh-CN" altLang="en-US" sz="3200"/>
          </a:p>
        </p:txBody>
      </p:sp>
      <p:sp>
        <p:nvSpPr>
          <p:cNvPr id="12" name="文本框 11"/>
          <p:cNvSpPr txBox="1"/>
          <p:nvPr/>
        </p:nvSpPr>
        <p:spPr>
          <a:xfrm>
            <a:off x="669290" y="3985260"/>
            <a:ext cx="1081214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2. Master</a:t>
            </a:r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</a:rPr>
              <a:t> pronounce correctly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Listening can not be heard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word by word, but to master the correct pronunciation skills,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such as linking, weak reading and so on. For example: Check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it out!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82520" y="5806440"/>
            <a:ext cx="6875780" cy="583565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[tʃekɪ daʊt]  not  [tʃek] [it] [aut]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19775" y="113030"/>
            <a:ext cx="51250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Two elements of hearing</a:t>
            </a:r>
            <a:endParaRPr lang="zh-CN" altLang="en-US" sz="36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0" grpId="0"/>
      <p:bldP spid="3" grpId="1" animBg="1"/>
      <p:bldP spid="10" grpId="1"/>
      <p:bldP spid="14" grpId="0"/>
      <p:bldP spid="14" grpId="1"/>
      <p:bldP spid="11" grpId="0" animBg="1"/>
      <p:bldP spid="11" grpId="1" animBg="1"/>
      <p:bldP spid="12" grpId="0"/>
      <p:bldP spid="9" grpId="0" animBg="1"/>
      <p:bldP spid="12" grpId="1"/>
      <p:bldP spid="9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89"/>
            <a:ext cx="12192000" cy="6849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605"/>
            <a:ext cx="12192000" cy="239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95"/>
            <a:ext cx="12192000" cy="3016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3530" y="27305"/>
            <a:ext cx="5064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Generalize listening skills</a:t>
            </a:r>
            <a:endParaRPr lang="en-US" altLang="zh-CN" sz="360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79425" y="768985"/>
            <a:ext cx="11233785" cy="2762250"/>
          </a:xfrm>
          <a:prstGeom prst="roundRect">
            <a:avLst/>
          </a:prstGeom>
          <a:gradFill>
            <a:gsLst>
              <a:gs pos="3896">
                <a:srgbClr val="F2E6CD"/>
              </a:gs>
              <a:gs pos="97000">
                <a:srgbClr val="E3B84B"/>
              </a:gs>
            </a:gsLst>
            <a:lin scaled="1"/>
          </a:gradFill>
          <a:ln>
            <a:gradFill>
              <a:gsLst>
                <a:gs pos="9000">
                  <a:srgbClr val="F4D8CE"/>
                </a:gs>
                <a:gs pos="100000">
                  <a:srgbClr val="E0805E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9" name="圆角矩形 8"/>
          <p:cNvSpPr/>
          <p:nvPr/>
        </p:nvSpPr>
        <p:spPr>
          <a:xfrm>
            <a:off x="465455" y="3856990"/>
            <a:ext cx="11145520" cy="2886075"/>
          </a:xfrm>
          <a:prstGeom prst="roundRect">
            <a:avLst/>
          </a:prstGeom>
          <a:gradFill>
            <a:gsLst>
              <a:gs pos="100000">
                <a:srgbClr val="F9F8CA"/>
              </a:gs>
              <a:gs pos="6000">
                <a:srgbClr val="4EAADD"/>
              </a:gs>
            </a:gsLst>
            <a:lin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94995" y="768985"/>
            <a:ext cx="1111885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xtensive listening.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Listen to your favorite or interesting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materials, such as songs, movies, news and podcast, which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makes your ears soak in it for a long time, helping to create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linguistic environment.  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2015" y="2830195"/>
            <a:ext cx="10427335" cy="583565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Extensive listening is amied  to develop language intuition.</a:t>
            </a:r>
            <a:endParaRPr lang="zh-CN" altLang="en-US" sz="3200"/>
          </a:p>
        </p:txBody>
      </p:sp>
      <p:sp>
        <p:nvSpPr>
          <p:cNvPr id="12" name="文本框 11"/>
          <p:cNvSpPr txBox="1"/>
          <p:nvPr/>
        </p:nvSpPr>
        <p:spPr>
          <a:xfrm>
            <a:off x="594995" y="3985260"/>
            <a:ext cx="1081214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2. Intensive listening.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It means choosing a material to listen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from A to Z carefully and seriously and write some key details.  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If necessary, each word. You can listen over and over again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   until you fully understand its meaning.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83910" y="27305"/>
            <a:ext cx="51250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Two 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way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 of hearing</a:t>
            </a:r>
            <a:endParaRPr lang="zh-CN" altLang="en-US" sz="36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0435" y="6035040"/>
            <a:ext cx="10427335" cy="583565"/>
          </a:xfrm>
          <a:prstGeom prst="rect">
            <a:avLst/>
          </a:prstGeom>
          <a:gradFill>
            <a:gsLst>
              <a:gs pos="19000">
                <a:srgbClr val="FFB9B9"/>
              </a:gs>
              <a:gs pos="64000">
                <a:srgbClr val="FF8F8E"/>
              </a:gs>
              <a:gs pos="44000">
                <a:srgbClr val="FE9E9F"/>
              </a:gs>
              <a:gs pos="84000">
                <a:srgbClr val="FF7373"/>
              </a:gs>
            </a:gsLst>
            <a:lin scaled="1"/>
          </a:gradFill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Practise listening over again until you fully understood.</a:t>
            </a:r>
            <a:endParaRPr lang="zh-CN" altLang="en-US" sz="320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0" grpId="0"/>
      <p:bldP spid="3" grpId="1" animBg="1"/>
      <p:bldP spid="10" grpId="1"/>
      <p:bldP spid="14" grpId="0"/>
      <p:bldP spid="14" grpId="1"/>
      <p:bldP spid="11" grpId="0" animBg="1"/>
      <p:bldP spid="11" grpId="1" animBg="1"/>
      <p:bldP spid="12" grpId="0"/>
      <p:bldP spid="9" grpId="0" animBg="1"/>
      <p:bldP spid="12" grpId="1"/>
      <p:bldP spid="9" grpId="1" animBg="1"/>
      <p:bldP spid="7" grpId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324*5047*552*55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UNIT_TABLE_BEAUTIFY" val="smartTable{3aeebc71-ef39-4e30-9d67-4f82d24b3ee2}"/>
</p:tagLst>
</file>

<file path=ppt/tags/tag4.xml><?xml version="1.0" encoding="utf-8"?>
<p:tagLst xmlns:p="http://schemas.openxmlformats.org/presentationml/2006/main">
  <p:tag name="KSO_WM_UNIT_TABLE_BEAUTIFY" val="smartTable{3aeebc71-ef39-4e30-9d67-4f82d24b3ee2}"/>
</p:tagLst>
</file>

<file path=ppt/tags/tag5.xml><?xml version="1.0" encoding="utf-8"?>
<p:tagLst xmlns:p="http://schemas.openxmlformats.org/presentationml/2006/main">
  <p:tag name="KSO_WM_UNIT_TABLE_BEAUTIFY" val="smartTable{a46fd878-56bb-4fbf-a9e5-ba3cc370d8e6}"/>
  <p:tag name="TABLE_ENDDRAG_ORIGIN_RECT" val="873*290"/>
  <p:tag name="TABLE_ENDDRAG_RECT" val="53*223*873*290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840*4872*925*92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160*4960*879*87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12007</Words>
  <Application>WPS 演示</Application>
  <PresentationFormat>宽屏</PresentationFormat>
  <Paragraphs>633</Paragraphs>
  <Slides>21</Slides>
  <Notes>22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Times New Roman</vt:lpstr>
      <vt:lpstr>HelveticaNeue</vt:lpstr>
      <vt:lpstr>Corbel</vt:lpstr>
      <vt:lpstr>华文新魏</vt:lpstr>
      <vt:lpstr>仓耳羽辰体-谷力 W04</vt:lpstr>
      <vt:lpstr>Arial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24147</cp:lastModifiedBy>
  <cp:revision>167</cp:revision>
  <dcterms:created xsi:type="dcterms:W3CDTF">2021-09-21T10:11:00Z</dcterms:created>
  <dcterms:modified xsi:type="dcterms:W3CDTF">2022-02-21T09:19:57Z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DB47F2767E4D471F96F0F01E5461F047</vt:lpwstr>
  </property>
</Properties>
</file>