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1" r:id="rId2"/>
  </p:sldMasterIdLst>
  <p:notesMasterIdLst>
    <p:notesMasterId r:id="rId25"/>
  </p:notesMasterIdLst>
  <p:handoutMasterIdLst>
    <p:handoutMasterId r:id="rId26"/>
  </p:handoutMasterIdLst>
  <p:sldIdLst>
    <p:sldId id="310" r:id="rId3"/>
    <p:sldId id="380" r:id="rId4"/>
    <p:sldId id="287" r:id="rId5"/>
    <p:sldId id="379" r:id="rId6"/>
    <p:sldId id="458" r:id="rId7"/>
    <p:sldId id="417" r:id="rId8"/>
    <p:sldId id="418" r:id="rId9"/>
    <p:sldId id="459" r:id="rId10"/>
    <p:sldId id="420" r:id="rId11"/>
    <p:sldId id="416" r:id="rId12"/>
    <p:sldId id="419" r:id="rId13"/>
    <p:sldId id="421" r:id="rId14"/>
    <p:sldId id="460" r:id="rId15"/>
    <p:sldId id="457" r:id="rId16"/>
    <p:sldId id="461" r:id="rId17"/>
    <p:sldId id="462" r:id="rId18"/>
    <p:sldId id="475" r:id="rId19"/>
    <p:sldId id="476" r:id="rId20"/>
    <p:sldId id="480" r:id="rId21"/>
    <p:sldId id="484" r:id="rId22"/>
    <p:sldId id="485" r:id="rId23"/>
    <p:sldId id="383" r:id="rId24"/>
  </p:sldIdLst>
  <p:sldSz cx="9144000" cy="5143500" type="screen16x9"/>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5">
          <p15:clr>
            <a:srgbClr val="A4A3A4"/>
          </p15:clr>
        </p15:guide>
        <p15:guide id="2" pos="2864">
          <p15:clr>
            <a:srgbClr val="A4A3A4"/>
          </p15:clr>
        </p15:guide>
      </p15:sldGuideLst>
    </p:ext>
    <p:ext uri="{2D200454-40CA-4A62-9FC3-DE9A4176ACB9}">
      <p15:notesGuideLst xmlns:p15="http://schemas.microsoft.com/office/powerpoint/2012/main">
        <p15:guide id="1" orient="horz" pos="29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卢潇潇" initials="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787"/>
    <a:srgbClr val="008A3E"/>
    <a:srgbClr val="2681A7"/>
    <a:srgbClr val="2F9CC7"/>
    <a:srgbClr val="2782A7"/>
    <a:srgbClr val="38A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9846" autoAdjust="0"/>
  </p:normalViewPr>
  <p:slideViewPr>
    <p:cSldViewPr>
      <p:cViewPr varScale="1">
        <p:scale>
          <a:sx n="94" d="100"/>
          <a:sy n="94" d="100"/>
        </p:scale>
        <p:origin x="480" y="39"/>
      </p:cViewPr>
      <p:guideLst>
        <p:guide orient="horz" pos="1645"/>
        <p:guide pos="2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892" y="-84"/>
      </p:cViewPr>
      <p:guideLst>
        <p:guide orient="horz" pos="29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655D96-084F-4BDE-8C1F-0B9627B7814E}" type="datetimeFigureOut">
              <a:rPr lang="zh-CN" altLang="en-US" smtClean="0"/>
              <a:t>2020/9/4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986D8F-5949-4E66-B211-46576E8081A6}"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046C2-959B-480F-95CE-89A9F2BB5B47}" type="datetimeFigureOut">
              <a:rPr lang="tr-TR" smtClean="0"/>
              <a:t>4.09.2020</a:t>
            </a:fld>
            <a:endParaRPr lang="tr-T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1EFAE-D117-48EA-9562-6C8DD875E287}" type="slidenum">
              <a:rPr lang="tr-TR" smtClean="0"/>
              <a:t>‹#›</a:t>
            </a:fld>
            <a:endParaRPr lang="tr-T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4</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13</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14</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15</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16</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17</a:t>
            </a:fld>
            <a:endParaRPr lang="tr-T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18</a:t>
            </a:fld>
            <a:endParaRPr lang="tr-T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19</a:t>
            </a:fld>
            <a:endParaRPr lang="tr-T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20</a:t>
            </a:fld>
            <a:endParaRPr lang="tr-T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21</a:t>
            </a:fld>
            <a:endParaRPr lang="tr-T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22</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5</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6</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7</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8</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9</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11</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6701EFAE-D117-48EA-9562-6C8DD875E287}" type="slidenum">
              <a:rPr lang="tr-TR" smtClean="0"/>
              <a:t>12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tr-T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C6CF6B8C-0159-492B-A76B-7AB3B414D3C2}" type="datetime1">
              <a:rPr lang="tr-TR" altLang="zh-CN" smtClean="0"/>
              <a:t>4.09.2020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F5DE4B98-7F89-42A4-B188-A735D4A532C6}" type="datetime1">
              <a:rPr lang="tr-TR" altLang="zh-CN" smtClean="0"/>
              <a:t>4.09.2020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8F96B448-446F-4B80-9D4C-A38724F3AEAC}" type="datetime1">
              <a:rPr lang="tr-TR" altLang="zh-CN" smtClean="0"/>
              <a:t>4.09.2020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结束">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0" y="0"/>
            <a:ext cx="9144000" cy="5143500"/>
          </a:xfrm>
          <a:prstGeom prst="rect">
            <a:avLst/>
          </a:prstGeom>
          <a:solidFill>
            <a:srgbClr val="26AB8E"/>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buFont typeface="Arial" panose="020B0604020202020204" pitchFamily="34" charset="0"/>
              <a:buNone/>
              <a:defRPr/>
            </a:pPr>
            <a:endParaRPr lang="zh-CN" altLang="en-US" noProof="1"/>
          </a:p>
        </p:txBody>
      </p:sp>
      <p:pic>
        <p:nvPicPr>
          <p:cNvPr id="3" name="Picture 2" descr="C:\Users\admin\AppData\Local\Microsoft\Windows\Temporary Internet Files\Content.Outlook\GB8MFHWU\再出发.jpg"/>
          <p:cNvPicPr>
            <a:picLocks noChangeAspect="1" noChangeArrowheads="1"/>
          </p:cNvPicPr>
          <p:nvPr userDrawn="1"/>
        </p:nvPicPr>
        <p:blipFill>
          <a:blip r:embed="rId2" cstate="print"/>
          <a:srcRect l="16420" t="19498" b="24629"/>
          <a:stretch>
            <a:fillRect/>
          </a:stretch>
        </p:blipFill>
        <p:spPr bwMode="auto">
          <a:xfrm>
            <a:off x="5220891" y="3669507"/>
            <a:ext cx="3923109" cy="1473994"/>
          </a:xfrm>
          <a:prstGeom prst="rect">
            <a:avLst/>
          </a:prstGeom>
          <a:noFill/>
          <a:ln w="9525">
            <a:noFill/>
            <a:miter lim="800000"/>
            <a:headEnd/>
            <a:tailEnd/>
          </a:ln>
        </p:spPr>
      </p:pic>
      <p:sp>
        <p:nvSpPr>
          <p:cNvPr id="5" name="文本框 1"/>
          <p:cNvSpPr>
            <a:spLocks noChangeArrowheads="1"/>
          </p:cNvSpPr>
          <p:nvPr/>
        </p:nvSpPr>
        <p:spPr bwMode="auto">
          <a:xfrm>
            <a:off x="1699358" y="1475153"/>
            <a:ext cx="3990917" cy="817147"/>
          </a:xfrm>
          <a:prstGeom prst="rect">
            <a:avLst/>
          </a:prstGeom>
          <a:noFill/>
          <a:ln>
            <a:noFill/>
          </a:ln>
        </p:spPr>
        <p:txBody>
          <a:bodyPr lIns="68580" tIns="34290" rIns="68580" bIns="34290">
            <a:spAutoFit/>
          </a:bodyPr>
          <a:lstStyle/>
          <a:p>
            <a:pPr eaLnBrk="1" hangingPunct="1">
              <a:lnSpc>
                <a:spcPct val="135000"/>
              </a:lnSpc>
              <a:buFont typeface="Arial" panose="020B0604020202020204" pitchFamily="34" charset="0"/>
              <a:buNone/>
              <a:defRPr/>
            </a:pPr>
            <a:r>
              <a:rPr lang="zh-CN" altLang="en-US" sz="3600" noProof="1">
                <a:ln w="18415" cmpd="sng">
                  <a:solidFill>
                    <a:srgbClr val="FFFFFF"/>
                  </a:solidFill>
                  <a:prstDash val="solid"/>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谢谢</a:t>
            </a:r>
            <a:r>
              <a:rPr lang="en-US" altLang="zh-CN" sz="3600" noProof="1">
                <a:ln w="18415" cmpd="sng">
                  <a:solidFill>
                    <a:srgbClr val="FFFFFF"/>
                  </a:solidFill>
                  <a:prstDash val="solid"/>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sz="2700" i="1" noProof="1">
                <a:ln w="18415" cmpd="sng">
                  <a:solidFill>
                    <a:srgbClr val="FFFFFF"/>
                  </a:solidFill>
                  <a:prstDash val="solid"/>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Thanks for …</a:t>
            </a:r>
            <a:endParaRPr lang="zh-CN" altLang="en-US" sz="2700" i="1" noProof="1">
              <a:ln w="18415" cmpd="sng">
                <a:solidFill>
                  <a:srgbClr val="FFFFFF"/>
                </a:solidFill>
                <a:prstDash val="solid"/>
              </a:ln>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4" name="组合 6"/>
          <p:cNvGrpSpPr>
            <a:grpSpLocks noChangeAspect="1"/>
          </p:cNvGrpSpPr>
          <p:nvPr userDrawn="1"/>
        </p:nvGrpSpPr>
        <p:grpSpPr>
          <a:xfrm>
            <a:off x="5552260" y="1778631"/>
            <a:ext cx="59396" cy="297000"/>
            <a:chOff x="8640504" y="3717032"/>
            <a:chExt cx="216000" cy="1080120"/>
          </a:xfrm>
          <a:solidFill>
            <a:schemeClr val="bg1"/>
          </a:solidFill>
        </p:grpSpPr>
        <p:sp>
          <p:nvSpPr>
            <p:cNvPr id="8" name="梯形 7"/>
            <p:cNvSpPr/>
            <p:nvPr/>
          </p:nvSpPr>
          <p:spPr>
            <a:xfrm flipV="1">
              <a:off x="8640504" y="3717032"/>
              <a:ext cx="216000" cy="720000"/>
            </a:xfrm>
            <a:prstGeom prst="trapezoid">
              <a:avLst/>
            </a:prstGeom>
            <a:gradFill flip="none" rotWithShape="1">
              <a:gsLst>
                <a:gs pos="0">
                  <a:srgbClr val="C00000"/>
                </a:gs>
                <a:gs pos="64000">
                  <a:srgbClr val="00B050"/>
                </a:gs>
                <a:gs pos="28000">
                  <a:srgbClr val="FFFF00"/>
                </a:gs>
                <a:gs pos="100000">
                  <a:srgbClr val="7030A0"/>
                </a:gs>
              </a:gsLst>
              <a:lin ang="5400000" scaled="1"/>
              <a:tileRect/>
            </a:gra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sp>
          <p:nvSpPr>
            <p:cNvPr id="9" name="椭圆 8"/>
            <p:cNvSpPr/>
            <p:nvPr/>
          </p:nvSpPr>
          <p:spPr>
            <a:xfrm>
              <a:off x="8658448" y="4617040"/>
              <a:ext cx="180112" cy="180112"/>
            </a:xfrm>
            <a:prstGeom prst="ellipse">
              <a:avLst/>
            </a:prstGeom>
            <a:solidFill>
              <a:srgbClr val="C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grpSp>
      <p:sp>
        <p:nvSpPr>
          <p:cNvPr id="10" name="矩形 9"/>
          <p:cNvSpPr/>
          <p:nvPr userDrawn="1"/>
        </p:nvSpPr>
        <p:spPr>
          <a:xfrm>
            <a:off x="8482013" y="5028010"/>
            <a:ext cx="134541" cy="115490"/>
          </a:xfrm>
          <a:prstGeom prst="rect">
            <a:avLst/>
          </a:prstGeom>
          <a:solidFill>
            <a:srgbClr val="03463C"/>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buFont typeface="Arial" panose="020B0604020202020204" pitchFamily="34" charset="0"/>
              <a:buNone/>
              <a:defRPr/>
            </a:pPr>
            <a:endParaRPr lang="zh-CN" altLang="en-US" noProof="1"/>
          </a:p>
        </p:txBody>
      </p:sp>
      <p:pic>
        <p:nvPicPr>
          <p:cNvPr id="11" name="图片 9"/>
          <p:cNvPicPr>
            <a:picLocks noChangeAspect="1" noChangeArrowheads="1"/>
          </p:cNvPicPr>
          <p:nvPr userDrawn="1"/>
        </p:nvPicPr>
        <p:blipFill>
          <a:blip r:embed="rId3" cstate="print"/>
          <a:srcRect/>
          <a:stretch>
            <a:fillRect/>
          </a:stretch>
        </p:blipFill>
        <p:spPr bwMode="auto">
          <a:xfrm>
            <a:off x="994189" y="4469180"/>
            <a:ext cx="3854054" cy="457200"/>
          </a:xfrm>
          <a:prstGeom prst="rect">
            <a:avLst/>
          </a:prstGeom>
          <a:noFill/>
          <a:ln w="9525">
            <a:noFill/>
            <a:miter lim="800000"/>
            <a:headEnd/>
            <a:tailEnd/>
          </a:ln>
        </p:spPr>
      </p:pic>
      <p:sp>
        <p:nvSpPr>
          <p:cNvPr id="12" name="灯片编号占位符 1"/>
          <p:cNvSpPr>
            <a:spLocks noGrp="1"/>
          </p:cNvSpPr>
          <p:nvPr>
            <p:ph type="sldNum" sz="quarter" idx="10"/>
          </p:nvPr>
        </p:nvSpPr>
        <p:spPr/>
        <p:txBody>
          <a:bodyPr/>
          <a:lstStyle>
            <a:lvl1pPr>
              <a:defRPr/>
            </a:lvl1pPr>
          </a:lstStyle>
          <a:p>
            <a:pPr>
              <a:defRPr/>
            </a:pPr>
            <a:fld id="{41917956-5BA1-4CF3-8968-A27D52D90077}" type="slidenum">
              <a:rPr altLang="en-US"/>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3375"/>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3375"/>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457200" y="1200150"/>
            <a:ext cx="4032504" cy="339447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54296" y="1200150"/>
            <a:ext cx="4032504" cy="3394472"/>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629841" y="1878806"/>
            <a:ext cx="3868340" cy="2763441"/>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lvl="0" eaLnBrk="1" fontAlgn="base" hangingPunct="1"/>
            <a:endParaRPr lang="en-US" altLang="x-none" strike="noStrike" noProof="1"/>
          </a:p>
        </p:txBody>
      </p:sp>
      <p:sp>
        <p:nvSpPr>
          <p:cNvPr id="8" name="页脚占位符 7"/>
          <p:cNvSpPr>
            <a:spLocks noGrp="1"/>
          </p:cNvSpPr>
          <p:nvPr>
            <p:ph type="ftr" sz="quarter" idx="11"/>
          </p:nvPr>
        </p:nvSpPr>
        <p:spPr/>
        <p:txBody>
          <a:bodyPr/>
          <a:lstStyle/>
          <a:p>
            <a:pPr lvl="0" eaLnBrk="1" fontAlgn="base" hangingPunct="1"/>
            <a:endParaRPr lang="en-US" altLang="x-none" strike="noStrike" noProof="1"/>
          </a:p>
        </p:txBody>
      </p:sp>
      <p:sp>
        <p:nvSpPr>
          <p:cNvPr id="9" name="灯片编号占位符 8"/>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lvl="0" eaLnBrk="1" fontAlgn="base" hangingPunct="1"/>
            <a:endParaRPr lang="en-US" altLang="x-none" strike="noStrike" noProof="1"/>
          </a:p>
        </p:txBody>
      </p:sp>
      <p:sp>
        <p:nvSpPr>
          <p:cNvPr id="4" name="页脚占位符 3"/>
          <p:cNvSpPr>
            <a:spLocks noGrp="1"/>
          </p:cNvSpPr>
          <p:nvPr>
            <p:ph type="ftr" sz="quarter" idx="11"/>
          </p:nvPr>
        </p:nvSpPr>
        <p:spPr/>
        <p:txBody>
          <a:bodyPr/>
          <a:lstStyle/>
          <a:p>
            <a:pPr lvl="0" eaLnBrk="1" fontAlgn="base" hangingPunct="1"/>
            <a:endParaRPr lang="en-US" altLang="x-none" strike="noStrike" noProof="1"/>
          </a:p>
        </p:txBody>
      </p:sp>
      <p:sp>
        <p:nvSpPr>
          <p:cNvPr id="5" name="灯片编号占位符 4"/>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fontAlgn="base" hangingPunct="1"/>
            <a:endParaRPr lang="en-US" altLang="x-none" strike="noStrike" noProof="1"/>
          </a:p>
        </p:txBody>
      </p:sp>
      <p:sp>
        <p:nvSpPr>
          <p:cNvPr id="3" name="页脚占位符 2"/>
          <p:cNvSpPr>
            <a:spLocks noGrp="1"/>
          </p:cNvSpPr>
          <p:nvPr>
            <p:ph type="ftr" sz="quarter" idx="11"/>
          </p:nvPr>
        </p:nvSpPr>
        <p:spPr/>
        <p:txBody>
          <a:bodyPr/>
          <a:lstStyle/>
          <a:p>
            <a:pPr lvl="0" eaLnBrk="1" fontAlgn="base" hangingPunct="1"/>
            <a:endParaRPr lang="en-US" altLang="x-none" strike="noStrike" noProof="1"/>
          </a:p>
        </p:txBody>
      </p:sp>
      <p:sp>
        <p:nvSpPr>
          <p:cNvPr id="4" name="灯片编号占位符 3"/>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5B0847F-99BC-4146-B59B-415977067720}" type="datetime1">
              <a:rPr lang="tr-TR" altLang="zh-CN" smtClean="0"/>
              <a:t>4.09.2020</a:t>
            </a:fld>
            <a:endParaRPr lang="tr-TR"/>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18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fontAlgn="base"/>
            <a:endParaRPr lang="zh-CN" altLang="en-US" strike="noStrike"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205979"/>
            <a:ext cx="6052930" cy="4388644"/>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eaLnBrk="1" fontAlgn="base" hangingPunct="1"/>
            <a:endParaRPr lang="en-US" altLang="x-none" strike="noStrike" noProof="1"/>
          </a:p>
        </p:txBody>
      </p:sp>
      <p:sp>
        <p:nvSpPr>
          <p:cNvPr id="5" name="页脚占位符 4"/>
          <p:cNvSpPr>
            <a:spLocks noGrp="1"/>
          </p:cNvSpPr>
          <p:nvPr>
            <p:ph type="ftr" sz="quarter" idx="11"/>
          </p:nvPr>
        </p:nvSpPr>
        <p:spPr/>
        <p:txBody>
          <a:bodyPr/>
          <a:lstStyle/>
          <a:p>
            <a:pPr lvl="0" eaLnBrk="1" fontAlgn="base" hangingPunct="1"/>
            <a:endParaRPr lang="en-US" altLang="x-none" strike="noStrike" noProof="1"/>
          </a:p>
        </p:txBody>
      </p:sp>
      <p:sp>
        <p:nvSpPr>
          <p:cNvPr id="6" name="灯片编号占位符 5"/>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媒体占位符 3"/>
          <p:cNvSpPr>
            <a:spLocks noGrp="1"/>
          </p:cNvSpPr>
          <p:nvPr>
            <p:ph type="media" sz="half" idx="2"/>
          </p:nvPr>
        </p:nvSpPr>
        <p:spPr>
          <a:xfrm>
            <a:off x="4629150" y="1369219"/>
            <a:ext cx="3886200" cy="3263504"/>
          </a:xfrm>
        </p:spPr>
        <p:txBody>
          <a:bodyPr/>
          <a:lstStyle/>
          <a:p>
            <a:endParaRPr lang="zh-CN" altLang="en-US"/>
          </a:p>
        </p:txBody>
      </p:sp>
      <p:sp>
        <p:nvSpPr>
          <p:cNvPr id="5" name="日期占位符 4"/>
          <p:cNvSpPr>
            <a:spLocks noGrp="1"/>
          </p:cNvSpPr>
          <p:nvPr>
            <p:ph type="dt" sz="half" idx="10"/>
          </p:nvPr>
        </p:nvSpPr>
        <p:spPr/>
        <p:txBody>
          <a:bodyPr/>
          <a:lstStyle/>
          <a:p>
            <a:pPr lvl="0" eaLnBrk="1" fontAlgn="base" hangingPunct="1"/>
            <a:endParaRPr lang="en-US" altLang="x-none" strike="noStrike" noProof="1"/>
          </a:p>
        </p:txBody>
      </p:sp>
      <p:sp>
        <p:nvSpPr>
          <p:cNvPr id="6" name="页脚占位符 5"/>
          <p:cNvSpPr>
            <a:spLocks noGrp="1"/>
          </p:cNvSpPr>
          <p:nvPr>
            <p:ph type="ftr" sz="quarter" idx="11"/>
          </p:nvPr>
        </p:nvSpPr>
        <p:spPr/>
        <p:txBody>
          <a:bodyPr/>
          <a:lstStyle/>
          <a:p>
            <a:pPr lvl="0" eaLnBrk="1" fontAlgn="base" hangingPunct="1"/>
            <a:endParaRPr lang="en-US" altLang="x-none" strike="noStrike" noProof="1"/>
          </a:p>
        </p:txBody>
      </p:sp>
      <p:sp>
        <p:nvSpPr>
          <p:cNvPr id="7" name="灯片编号占位符 6"/>
          <p:cNvSpPr>
            <a:spLocks noGrp="1"/>
          </p:cNvSpPr>
          <p:nvPr>
            <p:ph type="sldNum" sz="quarter" idx="12"/>
          </p:nvPr>
        </p:nvSpPr>
        <p:spPr/>
        <p:txBody>
          <a:body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259286-E5BD-4F31-AD3E-0169630EC6EF}" type="datetime1">
              <a:rPr lang="tr-TR" altLang="zh-CN" smtClean="0"/>
              <a:t>4.09.2020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E7A2A89A-5187-4367-A6BB-A3400AB97077}" type="datetime1">
              <a:rPr lang="tr-TR" altLang="zh-CN" smtClean="0"/>
              <a:t>4.09.2020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49E83E6A-852F-4A71-AFBF-7441AD5A246F}" type="datetime1">
              <a:rPr lang="tr-TR" altLang="zh-CN" smtClean="0"/>
              <a:t>4.09.2020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57C3D149-F0C1-46ED-BF46-FE1340ED1D32}" type="datetime1">
              <a:rPr lang="tr-TR" altLang="zh-CN" smtClean="0"/>
              <a:t>4.09.2020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F0512C-78B5-4C53-8CBA-B07AD0625582}" type="datetime1">
              <a:rPr lang="tr-TR" altLang="zh-CN" smtClean="0"/>
              <a:t>4.09.2020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A6F308-616E-4C52-90A9-8BF7F406C9DC}" type="datetime1">
              <a:rPr lang="tr-TR" altLang="zh-CN" smtClean="0"/>
              <a:t>4.09.2020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C30248-DAE0-435D-BA1F-81E2B92AF592}" type="datetime1">
              <a:rPr lang="tr-TR" altLang="zh-CN" smtClean="0"/>
              <a:t>4.09.2020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2E5724B-CCFC-40FC-A297-AA6389FC8C89}"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8" tIns="45719" rIns="91438" bIns="45719"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5C37D3B2-F467-4B1A-80DF-9C860512828C}" type="datetime1">
              <a:rPr lang="tr-TR" altLang="zh-CN" smtClean="0"/>
              <a:t>4.09.2020</a:t>
            </a:fld>
            <a:endParaRPr lang="tr-T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A2E5724B-CCFC-40FC-A297-AA6389FC8C89}" type="slidenum">
              <a:rPr lang="tr-TR" smtClean="0"/>
              <a:t>‹#›</a:t>
            </a:fld>
            <a:endParaRPr lang="tr-TR"/>
          </a:p>
        </p:txBody>
      </p:sp>
      <p:pic>
        <p:nvPicPr>
          <p:cNvPr id="8" name="图片 7" descr="水印">
            <a:extLst>
              <a:ext uri="{FF2B5EF4-FFF2-40B4-BE49-F238E27FC236}">
                <a16:creationId xmlns:a16="http://schemas.microsoft.com/office/drawing/2014/main" id="{C4D3A219-87DA-476B-B940-2F0A61C4B246}"/>
              </a:ext>
            </a:extLst>
          </p:cNvPr>
          <p:cNvPicPr>
            <a:picLocks noChangeAspect="1"/>
          </p:cNvPicPr>
          <p:nvPr userDrawn="1"/>
        </p:nvPicPr>
        <p:blipFill>
          <a:blip r:embed="rId15"/>
          <a:stretch>
            <a:fillRect/>
          </a:stretch>
        </p:blipFill>
        <p:spPr>
          <a:xfrm>
            <a:off x="4139952" y="2516"/>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05979"/>
            <a:ext cx="8229600" cy="857250"/>
          </a:xfrm>
          <a:prstGeom prst="rect">
            <a:avLst/>
          </a:prstGeom>
          <a:noFill/>
          <a:ln w="9525">
            <a:noFill/>
          </a:ln>
        </p:spPr>
        <p:txBody>
          <a:bodyPr anchor="ctr"/>
          <a:lstStyle/>
          <a:p>
            <a:pPr lvl="0"/>
            <a:r>
              <a:rPr lang="zh-CN" altLang="en-US"/>
              <a:t>单击此处编辑母版标题样式</a:t>
            </a:r>
          </a:p>
        </p:txBody>
      </p:sp>
      <p:sp>
        <p:nvSpPr>
          <p:cNvPr id="1027" name="Rectangle 3"/>
          <p:cNvSpPr>
            <a:spLocks noGrp="1"/>
          </p:cNvSpPr>
          <p:nvPr>
            <p:ph type="body"/>
          </p:nvPr>
        </p:nvSpPr>
        <p:spPr>
          <a:xfrm>
            <a:off x="457200" y="1200150"/>
            <a:ext cx="8229600" cy="3394472"/>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p:cNvSpPr>
          <p:nvPr>
            <p:ph type="dt" sz="half" idx="2"/>
          </p:nvPr>
        </p:nvSpPr>
        <p:spPr>
          <a:xfrm>
            <a:off x="457200" y="4683919"/>
            <a:ext cx="2133600" cy="357188"/>
          </a:xfrm>
          <a:prstGeom prst="rect">
            <a:avLst/>
          </a:prstGeom>
          <a:noFill/>
          <a:ln w="9525">
            <a:noFill/>
            <a:miter/>
          </a:ln>
        </p:spPr>
        <p:txBody>
          <a:bodyPr/>
          <a:lstStyle>
            <a:lvl1pPr>
              <a:defRPr sz="1050"/>
            </a:lvl1pPr>
          </a:lstStyle>
          <a:p>
            <a:pPr lvl="0" eaLnBrk="1" fontAlgn="base" hangingPunct="1"/>
            <a:endParaRPr lang="en-US" altLang="x-none" strike="noStrike" noProof="1"/>
          </a:p>
        </p:txBody>
      </p:sp>
      <p:sp>
        <p:nvSpPr>
          <p:cNvPr id="1029" name="Rectangle 5"/>
          <p:cNvSpPr>
            <a:spLocks noGrp="1"/>
          </p:cNvSpPr>
          <p:nvPr>
            <p:ph type="ftr" sz="quarter" idx="3"/>
          </p:nvPr>
        </p:nvSpPr>
        <p:spPr>
          <a:xfrm>
            <a:off x="3124200" y="4683919"/>
            <a:ext cx="2895600" cy="357188"/>
          </a:xfrm>
          <a:prstGeom prst="rect">
            <a:avLst/>
          </a:prstGeom>
          <a:noFill/>
          <a:ln w="9525">
            <a:noFill/>
            <a:miter/>
          </a:ln>
        </p:spPr>
        <p:txBody>
          <a:bodyPr/>
          <a:lstStyle>
            <a:lvl1pPr algn="ctr">
              <a:defRPr sz="1050"/>
            </a:lvl1pPr>
          </a:lstStyle>
          <a:p>
            <a:pPr lvl="0" eaLnBrk="1" fontAlgn="base" hangingPunct="1"/>
            <a:endParaRPr lang="en-US" altLang="x-none" strike="noStrike" noProof="1"/>
          </a:p>
        </p:txBody>
      </p:sp>
      <p:sp>
        <p:nvSpPr>
          <p:cNvPr id="1030" name="Rectangle 6"/>
          <p:cNvSpPr>
            <a:spLocks noGrp="1"/>
          </p:cNvSpPr>
          <p:nvPr>
            <p:ph type="sldNum" sz="quarter" idx="4"/>
          </p:nvPr>
        </p:nvSpPr>
        <p:spPr>
          <a:xfrm>
            <a:off x="6553200" y="4683919"/>
            <a:ext cx="2133600" cy="357188"/>
          </a:xfrm>
          <a:prstGeom prst="rect">
            <a:avLst/>
          </a:prstGeom>
          <a:noFill/>
          <a:ln w="9525">
            <a:noFill/>
            <a:miter/>
          </a:ln>
        </p:spPr>
        <p:txBody>
          <a:bodyPr/>
          <a:lstStyle>
            <a:lvl1pPr algn="r">
              <a:defRPr sz="1050"/>
            </a:lvl1pPr>
          </a:lstStyle>
          <a:p>
            <a:pPr lvl="0" eaLnBrk="1" fontAlgn="base" hangingPunct="1"/>
            <a:fld id="{9A0DB2DC-4C9A-4742-B13C-FB6460FD3503}" type="slidenum">
              <a:rPr lang="en-US" altLang="x-none" strike="noStrike" noProof="1" dirty="0">
                <a:latin typeface="Arial" panose="020B0604020202020204" pitchFamily="34" charset="0"/>
                <a:ea typeface="宋体" panose="02010600030101010101" pitchFamily="2" charset="-122"/>
                <a:cs typeface="+mn-ea"/>
              </a:rPr>
              <a:t>‹#›</a:t>
            </a:fld>
            <a:endParaRPr lang="en-US" altLang="x-none" strike="noStrike" noProof="1"/>
          </a:p>
        </p:txBody>
      </p:sp>
      <p:pic>
        <p:nvPicPr>
          <p:cNvPr id="2" name="图片 1" descr="水印">
            <a:extLst>
              <a:ext uri="{FF2B5EF4-FFF2-40B4-BE49-F238E27FC236}">
                <a16:creationId xmlns:a16="http://schemas.microsoft.com/office/drawing/2014/main" id="{BA84A2A5-37C7-489D-BD89-04C3BBC144A6}"/>
              </a:ext>
            </a:extLst>
          </p:cNvPr>
          <p:cNvPicPr>
            <a:picLocks noChangeAspect="1"/>
          </p:cNvPicPr>
          <p:nvPr userDrawn="1"/>
        </p:nvPicPr>
        <p:blipFill>
          <a:blip r:embed="rId14"/>
          <a:stretch>
            <a:fillRect/>
          </a:stretch>
        </p:blipFill>
        <p:spPr>
          <a:xfrm>
            <a:off x="4139952" y="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marL="0" lvl="0" indent="0" algn="ctr" defTabSz="685800" eaLnBrk="0" fontAlgn="base" latinLnBrk="0" hangingPunct="0">
        <a:spcBef>
          <a:spcPct val="0"/>
        </a:spcBef>
        <a:spcAft>
          <a:spcPct val="0"/>
        </a:spcAft>
        <a:buClr>
          <a:srgbClr val="000000"/>
        </a:buClr>
        <a:buNone/>
        <a:defRPr sz="3300" b="0" i="0" u="none" kern="1200" baseline="0">
          <a:solidFill>
            <a:schemeClr val="tx2"/>
          </a:solidFill>
          <a:latin typeface="+mj-lt"/>
          <a:ea typeface="+mj-ea"/>
          <a:cs typeface="+mj-cs"/>
        </a:defRPr>
      </a:lvl1pPr>
    </p:titleStyle>
    <p:bodyStyle>
      <a:lvl1pPr marL="257175" lvl="0" indent="-257175" algn="l" defTabSz="685800" eaLnBrk="0" fontAlgn="base" latinLnBrk="0" hangingPunct="0">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0" fontAlgn="base" latinLnBrk="0" hangingPunct="0">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0" fontAlgn="base" latinLnBrk="0" hangingPunct="0">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0" fontAlgn="base" latinLnBrk="0" hangingPunct="0">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0" fontAlgn="base" latinLnBrk="0" hangingPunct="0">
        <a:spcBef>
          <a:spcPct val="0"/>
        </a:spcBef>
        <a:spcAft>
          <a:spcPct val="0"/>
        </a:spcAft>
        <a:buNone/>
        <a:defRPr sz="1350" b="0" i="0" u="none" kern="1200" baseline="0">
          <a:solidFill>
            <a:schemeClr val="tx1"/>
          </a:solidFill>
          <a:latin typeface="+mn-lt"/>
          <a:ea typeface="+mn-ea"/>
          <a:cs typeface="+mn-cs"/>
        </a:defRPr>
      </a:lvl1pPr>
      <a:lvl2pPr marL="342900" lvl="1"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2pPr>
      <a:lvl3pPr marL="685800" lvl="2"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3pPr>
      <a:lvl4pPr marL="1028700" lvl="3"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4pPr>
      <a:lvl5pPr marL="1371600" lvl="4"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5pPr>
      <a:lvl6pPr marL="1714500" lvl="5"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6pPr>
      <a:lvl7pPr marL="2057400" lvl="6"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7pPr>
      <a:lvl8pPr marL="2400300" lvl="7"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8pPr>
      <a:lvl9pPr marL="2743200" lvl="8" indent="0" algn="l" defTabSz="685800" eaLnBrk="1" fontAlgn="base" latinLnBrk="0" hangingPunct="1">
        <a:spcBef>
          <a:spcPct val="0"/>
        </a:spcBef>
        <a:spcAft>
          <a:spcPct val="0"/>
        </a:spcAft>
        <a:buNone/>
        <a:defRPr sz="135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NULL"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1" y="934879"/>
            <a:ext cx="490394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2"/>
            <a:ext cx="27027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pic>
        <p:nvPicPr>
          <p:cNvPr id="3" name="图片 3" descr="http://img35.ddimg.cn/35/25/22890815-1_e.jpg"/>
          <p:cNvPicPr>
            <a:picLocks noChangeAspect="1" noChangeArrowheads="1"/>
          </p:cNvPicPr>
          <p:nvPr/>
        </p:nvPicPr>
        <p:blipFill>
          <a:blip r:embed="rId4" r:link="rId5"/>
          <a:srcRect l="16948" t="9242" r="16316" b="15061"/>
          <a:stretch>
            <a:fillRect/>
          </a:stretch>
        </p:blipFill>
        <p:spPr>
          <a:xfrm>
            <a:off x="4516120" y="662305"/>
            <a:ext cx="4544060" cy="4396740"/>
          </a:xfrm>
          <a:prstGeom prst="rect">
            <a:avLst/>
          </a:prstGeom>
          <a:noFill/>
          <a:ln w="9525">
            <a:noFill/>
            <a:miter lim="800000"/>
            <a:headEnd/>
            <a:tailEnd/>
          </a:ln>
        </p:spPr>
      </p:pic>
      <p:sp>
        <p:nvSpPr>
          <p:cNvPr id="4" name="文本框 3"/>
          <p:cNvSpPr txBox="1"/>
          <p:nvPr/>
        </p:nvSpPr>
        <p:spPr>
          <a:xfrm>
            <a:off x="158115" y="779145"/>
            <a:ext cx="4062095" cy="3969385"/>
          </a:xfrm>
          <a:prstGeom prst="rect">
            <a:avLst/>
          </a:prstGeom>
          <a:noFill/>
        </p:spPr>
        <p:txBody>
          <a:bodyPr wrap="square" rtlCol="0" anchor="t">
            <a:spAutoFit/>
          </a:bodyPr>
          <a:lstStyle/>
          <a:p>
            <a:r>
              <a:rPr lang="en-US" altLang="zh-CN"/>
              <a:t>      </a:t>
            </a:r>
            <a:r>
              <a:rPr lang="zh-CN" altLang="en-US"/>
              <a:t>据说《Hey Jude》是Paul为一个五岁孩子写的歌。他叫Julian，是披头士成员John Lennon与前妻Cynthia的儿子。</a:t>
            </a:r>
          </a:p>
          <a:p>
            <a:r>
              <a:rPr lang="zh-CN" altLang="en-US"/>
              <a:t>       Paul很喜欢好友的儿子Julian，他在驱车看望Cynthia和Julian时，想到父母离异可能带给Julian的心理打击，便在车中创作了这首Hey Jude来安慰Julian，虽然Julian在很多年之后才意识到这首歌实际上是写给自己的。</a:t>
            </a:r>
          </a:p>
          <a:p>
            <a:r>
              <a:rPr lang="zh-CN" altLang="en-US"/>
              <a:t>     这首歌没有前奏，在歌曲一开头，作为主音的Paul便直奔主题，他不带矫饰的声音充满了宽慰，就好像亦师亦友的Paul正轻轻拍着小Julian的头，“别怕，一切都会好”。</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4" name="文本框 3"/>
          <p:cNvSpPr txBox="1"/>
          <p:nvPr/>
        </p:nvSpPr>
        <p:spPr>
          <a:xfrm>
            <a:off x="158115" y="724535"/>
            <a:ext cx="4498975" cy="4246245"/>
          </a:xfrm>
          <a:prstGeom prst="rect">
            <a:avLst/>
          </a:prstGeom>
          <a:noFill/>
        </p:spPr>
        <p:txBody>
          <a:bodyPr wrap="square" rtlCol="0" anchor="t">
            <a:spAutoFit/>
          </a:bodyPr>
          <a:lstStyle/>
          <a:p>
            <a:r>
              <a:rPr lang="en-US" altLang="zh-CN"/>
              <a:t>     </a:t>
            </a:r>
            <a:r>
              <a:rPr lang="zh-CN" altLang="en-US"/>
              <a:t>Paul让这首歌自始至终都富于感染力，振奋人心。它的歌词太容易引起共鸣了。无论遭遇怎样的挫折，先哼上一首歌让自己好过一些，前面还有新的生活，足够我们去追寻自我的价值，那么，勇敢的起程吧。</a:t>
            </a:r>
          </a:p>
          <a:p>
            <a:r>
              <a:rPr lang="zh-CN" altLang="en-US"/>
              <a:t>      歌词结尾部分，那一串渐强的Better不给我们留下任何怀疑，一切都会好起来，只要我们敢于Start to make it better，只要我们学会坚强，只要我们起程追寻自我价值。</a:t>
            </a:r>
          </a:p>
          <a:p>
            <a:r>
              <a:rPr lang="zh-CN" altLang="en-US"/>
              <a:t>    乐评人蒂姆·利雷（Tim Riley）写道“如果这首歌是关于在困难面前的自我价值和自我慰藉，那人声本身的表现传达了这一旅程。他从安慰他人的歌唱开始，然后随着歌曲的进程感情加深，最后在反复的副歌中他自己渐渐坚定，开始相信自己。”</a:t>
            </a:r>
          </a:p>
        </p:txBody>
      </p:sp>
      <p:pic>
        <p:nvPicPr>
          <p:cNvPr id="6" name="图片 5"/>
          <p:cNvPicPr>
            <a:picLocks noChangeAspect="1"/>
          </p:cNvPicPr>
          <p:nvPr/>
        </p:nvPicPr>
        <p:blipFill>
          <a:blip r:embed="rId4"/>
          <a:stretch>
            <a:fillRect/>
          </a:stretch>
        </p:blipFill>
        <p:spPr>
          <a:xfrm>
            <a:off x="4726305" y="951230"/>
            <a:ext cx="4220210" cy="3082925"/>
          </a:xfrm>
          <a:prstGeom prst="rect">
            <a:avLst/>
          </a:prstGeom>
        </p:spPr>
      </p:pic>
      <p:sp>
        <p:nvSpPr>
          <p:cNvPr id="7" name="文本框 6"/>
          <p:cNvSpPr txBox="1"/>
          <p:nvPr/>
        </p:nvSpPr>
        <p:spPr>
          <a:xfrm>
            <a:off x="5203825" y="4178935"/>
            <a:ext cx="3742690" cy="368300"/>
          </a:xfrm>
          <a:prstGeom prst="rect">
            <a:avLst/>
          </a:prstGeom>
          <a:noFill/>
        </p:spPr>
        <p:txBody>
          <a:bodyPr wrap="square" rtlCol="0" anchor="t">
            <a:spAutoFit/>
          </a:bodyPr>
          <a:lstStyle/>
          <a:p>
            <a:r>
              <a:rPr lang="zh-CN" altLang="en-US"/>
              <a:t> 保罗·麦卡特尼和小时候的朱利安</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4" name="文本框 3"/>
          <p:cNvSpPr txBox="1"/>
          <p:nvPr/>
        </p:nvSpPr>
        <p:spPr>
          <a:xfrm>
            <a:off x="147320" y="662305"/>
            <a:ext cx="5337175" cy="4246245"/>
          </a:xfrm>
          <a:prstGeom prst="rect">
            <a:avLst/>
          </a:prstGeom>
          <a:noFill/>
        </p:spPr>
        <p:txBody>
          <a:bodyPr wrap="square" rtlCol="0" anchor="t">
            <a:spAutoFit/>
          </a:bodyPr>
          <a:lstStyle/>
          <a:p>
            <a:r>
              <a:rPr lang="zh-CN" altLang="en-US"/>
              <a:t>      《Hey Jude》以其简单通俗而又内涵丰富的歌词，轻易打破英美两种文化间的隔阂，同时又在两种文化间激起了迥异的想象。</a:t>
            </a:r>
            <a:r>
              <a:rPr lang="zh-CN" altLang="en-US">
                <a:sym typeface="+mn-ea"/>
              </a:rPr>
              <a:t>歌曲《Hey Jules》于1968年8月作为单曲发行（B面为列侬的《Revolution》），是披头士在苹果唱片旗下发行的第一首单曲。这首歌是当时在英国排行榜登顶过的单曲中有史以来最长的，也在美国排行榜第一的位置上停留了9个星期，是所有披头士冠军歌曲中占据第一时间最长的。这首歌已售出近八百万张，经常出现在专业乐评人的史上最伟大歌曲名单中。</a:t>
            </a:r>
            <a:endParaRPr lang="zh-CN" altLang="en-US"/>
          </a:p>
          <a:p>
            <a:r>
              <a:rPr lang="zh-CN" altLang="en-US"/>
              <a:t>     歌曲《Hey Jules》有“英国第二国歌”之称。2012年7月27日的伦敦奥运会开幕式上，</a:t>
            </a:r>
            <a:r>
              <a:rPr lang="zh-CN" altLang="en-US">
                <a:sym typeface="+mn-ea"/>
              </a:rPr>
              <a:t>奥运圣火点燃后，</a:t>
            </a:r>
            <a:r>
              <a:rPr lang="zh-CN" altLang="en-US"/>
              <a:t>70岁的</a:t>
            </a:r>
            <a:r>
              <a:rPr lang="zh-CN" altLang="en-US">
                <a:sym typeface="+mn-ea"/>
              </a:rPr>
              <a:t>保罗· 麦卡特尼</a:t>
            </a:r>
            <a:r>
              <a:rPr lang="zh-CN" altLang="en-US"/>
              <a:t>率领全体观众</a:t>
            </a:r>
            <a:r>
              <a:rPr lang="zh-CN" altLang="en-US">
                <a:sym typeface="+mn-ea"/>
              </a:rPr>
              <a:t>钢琴弹唱</a:t>
            </a:r>
            <a:r>
              <a:rPr lang="zh-CN" altLang="en-US"/>
              <a:t>此歌作为典礼压轴曲，</a:t>
            </a:r>
            <a:r>
              <a:rPr lang="zh-CN" altLang="en-US">
                <a:sym typeface="+mn-ea"/>
              </a:rPr>
              <a:t>把伦敦碗推到又一个高潮，大约8</a:t>
            </a:r>
            <a:r>
              <a:rPr lang="zh-CN" altLang="en-US"/>
              <a:t>万人合唱《Hey Jude》的场面感染了全世界。</a:t>
            </a:r>
          </a:p>
        </p:txBody>
      </p:sp>
      <p:pic>
        <p:nvPicPr>
          <p:cNvPr id="3" name="图片 2"/>
          <p:cNvPicPr>
            <a:picLocks noChangeAspect="1"/>
          </p:cNvPicPr>
          <p:nvPr/>
        </p:nvPicPr>
        <p:blipFill>
          <a:blip r:embed="rId4"/>
          <a:stretch>
            <a:fillRect/>
          </a:stretch>
        </p:blipFill>
        <p:spPr>
          <a:xfrm>
            <a:off x="5484495" y="662305"/>
            <a:ext cx="3511550" cy="4245610"/>
          </a:xfrm>
          <a:prstGeom prst="rect">
            <a:avLst/>
          </a:prstGeom>
        </p:spPr>
      </p:pic>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3" name="文本框 2"/>
          <p:cNvSpPr txBox="1"/>
          <p:nvPr/>
        </p:nvSpPr>
        <p:spPr>
          <a:xfrm>
            <a:off x="485140" y="562610"/>
            <a:ext cx="6073140" cy="460375"/>
          </a:xfrm>
          <a:prstGeom prst="rect">
            <a:avLst/>
          </a:prstGeom>
          <a:noFill/>
        </p:spPr>
        <p:txBody>
          <a:bodyPr wrap="square" rtlCol="0">
            <a:spAutoFit/>
          </a:bodyPr>
          <a:lstStyle/>
          <a:p>
            <a:r>
              <a:rPr lang="en-US" altLang="zh-CN" sz="2400" b="1"/>
              <a:t>Allen teaches you sing this song “Hey Jude ” </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pic>
        <p:nvPicPr>
          <p:cNvPr id="4" name="图片 3">
            <a:extLst>
              <a:ext uri="{FF2B5EF4-FFF2-40B4-BE49-F238E27FC236}">
                <a16:creationId xmlns:a16="http://schemas.microsoft.com/office/drawing/2014/main" id="{3ABB0EA2-2CFC-4D6D-9F1D-64CAD1ABFB2C}"/>
              </a:ext>
            </a:extLst>
          </p:cNvPr>
          <p:cNvPicPr>
            <a:picLocks noChangeAspect="1"/>
          </p:cNvPicPr>
          <p:nvPr/>
        </p:nvPicPr>
        <p:blipFill>
          <a:blip r:embed="rId4"/>
          <a:stretch>
            <a:fillRect/>
          </a:stretch>
        </p:blipFill>
        <p:spPr>
          <a:xfrm>
            <a:off x="1187624" y="1022985"/>
            <a:ext cx="7373009" cy="4045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2"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rcRect l="70488" t="4513" b="77137"/>
          <a:stretch>
            <a:fillRect/>
          </a:stretch>
        </p:blipFill>
        <p:spPr>
          <a:xfrm>
            <a:off x="-14605" y="0"/>
            <a:ext cx="1604010" cy="562610"/>
          </a:xfrm>
          <a:prstGeom prst="rect">
            <a:avLst/>
          </a:prstGeom>
        </p:spPr>
      </p:pic>
      <p:sp>
        <p:nvSpPr>
          <p:cNvPr id="100" name="文本框 99"/>
          <p:cNvSpPr txBox="1"/>
          <p:nvPr/>
        </p:nvSpPr>
        <p:spPr>
          <a:xfrm>
            <a:off x="105410" y="673100"/>
            <a:ext cx="8933815" cy="4092575"/>
          </a:xfrm>
          <a:prstGeom prst="rect">
            <a:avLst/>
          </a:prstGeom>
          <a:noFill/>
          <a:ln w="9525">
            <a:noFill/>
          </a:ln>
        </p:spPr>
        <p:txBody>
          <a:bodyPr wrap="square">
            <a:spAutoFit/>
          </a:bodyPr>
          <a:lstStyle/>
          <a:p>
            <a:pPr indent="0"/>
            <a:r>
              <a:rPr lang="zh-CN" sz="2000" b="1">
                <a:ea typeface="楷体" panose="02010609060101010101" charset="-122"/>
              </a:rPr>
              <a:t>读后续写</a:t>
            </a:r>
            <a:r>
              <a:rPr lang="en-US" altLang="zh-CN" sz="2000" b="1">
                <a:ea typeface="楷体" panose="02010609060101010101" charset="-122"/>
              </a:rPr>
              <a:t>: </a:t>
            </a:r>
            <a:r>
              <a:rPr lang="zh-CN" sz="2000" b="0">
                <a:ea typeface="宋体" panose="02010600030101010101" pitchFamily="2" charset="-122"/>
              </a:rPr>
              <a:t>阅读下面短文，根据所给情节进行续写，使之构成一个完整的故事。</a:t>
            </a:r>
            <a:endParaRPr lang="en-US" sz="2000" b="1">
              <a:latin typeface="Times New Roman" panose="02020603050405020304" charset="0"/>
              <a:ea typeface="楷体" panose="02010609060101010101" charset="-122"/>
            </a:endParaRPr>
          </a:p>
          <a:p>
            <a:pPr indent="0"/>
            <a:r>
              <a:rPr lang="en-US" sz="2000" b="1">
                <a:latin typeface="Times New Roman" panose="02020603050405020304" charset="0"/>
                <a:ea typeface="楷体" panose="02010609060101010101" charset="-122"/>
              </a:rPr>
              <a:t>                                               The Snail(</a:t>
            </a:r>
            <a:r>
              <a:rPr lang="zh-CN" sz="2000" b="1">
                <a:ea typeface="楷体" panose="02010609060101010101" charset="-122"/>
              </a:rPr>
              <a:t>蜗牛</a:t>
            </a:r>
            <a:r>
              <a:rPr lang="en-US" sz="2000" b="1">
                <a:latin typeface="Times New Roman" panose="02020603050405020304" charset="0"/>
                <a:ea typeface="楷体" panose="02010609060101010101" charset="-122"/>
              </a:rPr>
              <a:t>)on the Wall</a:t>
            </a:r>
            <a:endParaRPr lang="en-US" sz="2000" b="0">
              <a:latin typeface="Times New Roman" panose="02020603050405020304" charset="0"/>
            </a:endParaRPr>
          </a:p>
          <a:p>
            <a:pPr indent="0"/>
            <a:r>
              <a:rPr lang="en-US" sz="2000" b="0">
                <a:latin typeface="Times New Roman" panose="02020603050405020304" charset="0"/>
              </a:rPr>
              <a:t>     “What’s wrong with you, dear?” said </a:t>
            </a:r>
            <a:r>
              <a:rPr lang="en-US" sz="2000" b="0" u="sng">
                <a:latin typeface="Times New Roman" panose="02020603050405020304" charset="0"/>
              </a:rPr>
              <a:t>Granny Bell</a:t>
            </a:r>
            <a:r>
              <a:rPr lang="en-US" sz="2000" b="0">
                <a:latin typeface="Times New Roman" panose="02020603050405020304" charset="0"/>
              </a:rPr>
              <a:t> to a little boy, who sat near a wall at the back of her house. He had a book in his hand, and tears were in his eyes.</a:t>
            </a:r>
          </a:p>
          <a:p>
            <a:pPr indent="0"/>
            <a:r>
              <a:rPr lang="en-US" sz="2000" b="0">
                <a:latin typeface="Times New Roman" panose="02020603050405020304" charset="0"/>
              </a:rPr>
              <a:t>     “We have all got a poem called Little Jim to learn,” said the boy, whose name was Tom Blair; “and the one who says it best is to get</a:t>
            </a:r>
            <a:r>
              <a:rPr lang="en-US" sz="2000" b="0" u="sng">
                <a:latin typeface="Times New Roman" panose="02020603050405020304" charset="0"/>
              </a:rPr>
              <a:t> a prize</a:t>
            </a:r>
            <a:r>
              <a:rPr lang="en-US" sz="2000" b="0">
                <a:latin typeface="Times New Roman" panose="02020603050405020304" charset="0"/>
              </a:rPr>
              <a:t> from</a:t>
            </a:r>
            <a:r>
              <a:rPr lang="en-US" sz="2000" b="0" u="sng">
                <a:latin typeface="Times New Roman" panose="02020603050405020304" charset="0"/>
              </a:rPr>
              <a:t> the master</a:t>
            </a:r>
            <a:r>
              <a:rPr lang="en-US" sz="2000" b="0">
                <a:latin typeface="Times New Roman" panose="02020603050405020304" charset="0"/>
              </a:rPr>
              <a:t>. But I don't think I can learn it.”</a:t>
            </a:r>
          </a:p>
          <a:p>
            <a:pPr indent="0"/>
            <a:r>
              <a:rPr lang="en-US" sz="2000" b="0">
                <a:latin typeface="Times New Roman" panose="02020603050405020304" charset="0"/>
              </a:rPr>
              <a:t>      “Why not?” said Granny Bell.</a:t>
            </a:r>
          </a:p>
          <a:p>
            <a:pPr indent="0"/>
            <a:r>
              <a:rPr lang="en-US" sz="2000" b="0">
                <a:latin typeface="Times New Roman" panose="02020603050405020304" charset="0"/>
              </a:rPr>
              <a:t>       “</a:t>
            </a:r>
            <a:r>
              <a:rPr lang="en-US" sz="2000" b="0" u="sng">
                <a:latin typeface="Times New Roman" panose="02020603050405020304" charset="0"/>
              </a:rPr>
              <a:t>The boys</a:t>
            </a:r>
            <a:r>
              <a:rPr lang="en-US" sz="2000" b="0">
                <a:latin typeface="Times New Roman" panose="02020603050405020304" charset="0"/>
              </a:rPr>
              <a:t> say that I can't, and that I need not </a:t>
            </a:r>
            <a:r>
              <a:rPr lang="en-US" sz="2000" b="0" u="sng">
                <a:latin typeface="Times New Roman" panose="02020603050405020304" charset="0"/>
              </a:rPr>
              <a:t>try</a:t>
            </a:r>
            <a:r>
              <a:rPr lang="en-US" sz="2000" b="0">
                <a:latin typeface="Times New Roman" panose="02020603050405020304" charset="0"/>
              </a:rPr>
              <a:t>,” said Tom in a sad tone.</a:t>
            </a:r>
          </a:p>
          <a:p>
            <a:pPr indent="0"/>
            <a:r>
              <a:rPr lang="en-US" sz="2000" b="0">
                <a:latin typeface="Times New Roman" panose="02020603050405020304" charset="0"/>
              </a:rPr>
              <a:t>      “Don't mind what the boys say. Let them see that you can learn it,</a:t>
            </a:r>
            <a:r>
              <a:rPr lang="en-US" altLang="zh-CN" sz="2000" b="0">
                <a:latin typeface="Times New Roman" panose="02020603050405020304" charset="0"/>
              </a:rPr>
              <a:t>”</a:t>
            </a:r>
            <a:r>
              <a:rPr lang="en-US" sz="2000" b="0">
                <a:latin typeface="Times New Roman" panose="02020603050405020304" charset="0"/>
              </a:rPr>
              <a:t> said his friend.</a:t>
            </a:r>
          </a:p>
          <a:p>
            <a:pPr indent="0"/>
            <a:r>
              <a:rPr lang="en-US" sz="2000" b="0">
                <a:latin typeface="Times New Roman" panose="02020603050405020304" charset="0"/>
              </a:rPr>
              <a:t>      “But I don't think I can,” said Tom, “it is so long, and some of the words are so hard. I know I need not try for the prize. But I should like to learn the poem as well as I can; for the boys laugh at me, and call me ‘</a:t>
            </a:r>
            <a:r>
              <a:rPr lang="en-US" sz="2000" b="0" u="sng">
                <a:latin typeface="Times New Roman" panose="02020603050405020304" charset="0"/>
              </a:rPr>
              <a:t>Slow Tom’</a:t>
            </a:r>
            <a:r>
              <a:rPr lang="en-US" sz="2000" b="0">
                <a:latin typeface="Times New Roman" panose="02020603050405020304" charset="0"/>
              </a:rPr>
              <a:t>.”</a:t>
            </a:r>
            <a:endParaRPr lang="zh-CN" altLang="en-US" sz="2000"/>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100" name="文本框 99"/>
          <p:cNvSpPr txBox="1"/>
          <p:nvPr/>
        </p:nvSpPr>
        <p:spPr>
          <a:xfrm>
            <a:off x="187325" y="635635"/>
            <a:ext cx="8752840" cy="2861310"/>
          </a:xfrm>
          <a:prstGeom prst="rect">
            <a:avLst/>
          </a:prstGeom>
          <a:noFill/>
          <a:ln w="9525">
            <a:noFill/>
          </a:ln>
        </p:spPr>
        <p:txBody>
          <a:bodyPr wrap="square">
            <a:spAutoFit/>
          </a:bodyPr>
          <a:lstStyle/>
          <a:p>
            <a:pPr indent="0"/>
            <a:r>
              <a:rPr lang="en-US" sz="2000" b="0">
                <a:latin typeface="Times New Roman" panose="02020603050405020304" charset="0"/>
              </a:rPr>
              <a:t>      “Well, dear,” said the dame, in a kind</a:t>
            </a:r>
            <a:r>
              <a:rPr lang="en-US" sz="2000" b="0" u="sng">
                <a:latin typeface="Times New Roman" panose="02020603050405020304" charset="0"/>
              </a:rPr>
              <a:t> voice</a:t>
            </a:r>
            <a:r>
              <a:rPr lang="en-US" sz="2000" b="0">
                <a:latin typeface="Times New Roman" panose="02020603050405020304" charset="0"/>
              </a:rPr>
              <a:t>, “if you are slow, and can't help it, try to be ‘</a:t>
            </a:r>
            <a:r>
              <a:rPr lang="en-US" sz="2000" b="0" u="sng">
                <a:latin typeface="Times New Roman" panose="02020603050405020304" charset="0"/>
              </a:rPr>
              <a:t>slow and sur</a:t>
            </a:r>
            <a:r>
              <a:rPr lang="en-US" sz="2000" b="0">
                <a:latin typeface="Times New Roman" panose="02020603050405020304" charset="0"/>
              </a:rPr>
              <a:t>e’, as they say. Look at</a:t>
            </a:r>
            <a:r>
              <a:rPr lang="en-US" sz="2000" b="0" u="sng">
                <a:latin typeface="Times New Roman" panose="02020603050405020304" charset="0"/>
              </a:rPr>
              <a:t> the snail</a:t>
            </a:r>
            <a:r>
              <a:rPr lang="en-US" sz="2000" b="0">
                <a:latin typeface="Times New Roman" panose="02020603050405020304" charset="0"/>
              </a:rPr>
              <a:t> on the wall; how slow it is! And yet, if you watch it, you will see it will get to the top in time. So just try to learn a few lines each day, and you may gain the prize in the end. And when you feel like </a:t>
            </a:r>
            <a:r>
              <a:rPr lang="en-US" sz="2000" b="0" u="sng">
                <a:latin typeface="Times New Roman" panose="02020603050405020304" charset="0"/>
              </a:rPr>
              <a:t>losing heart</a:t>
            </a:r>
            <a:r>
              <a:rPr lang="en-US" sz="2000" b="0">
                <a:latin typeface="Times New Roman" panose="02020603050405020304" charset="0"/>
              </a:rPr>
              <a:t>, think of the snail on the wall.”</a:t>
            </a:r>
          </a:p>
          <a:p>
            <a:pPr indent="0"/>
            <a:r>
              <a:rPr lang="en-US" sz="2000" b="0">
                <a:latin typeface="Times New Roman" panose="02020603050405020304" charset="0"/>
              </a:rPr>
              <a:t>      When Granny Bell had said this, she went on her way. And Tom thought that (though he could not keep up with the boys) he might run a race with the snail. So he </a:t>
            </a:r>
            <a:r>
              <a:rPr lang="en-US" sz="2000" b="0" u="sng">
                <a:latin typeface="Times New Roman" panose="02020603050405020304" charset="0"/>
              </a:rPr>
              <a:t>determined</a:t>
            </a:r>
            <a:r>
              <a:rPr lang="en-US" sz="2000" b="0">
                <a:latin typeface="Times New Roman" panose="02020603050405020304" charset="0"/>
              </a:rPr>
              <a:t> to try to learn his task, by the time the snail got to the top of the wall.</a:t>
            </a:r>
          </a:p>
          <a:p>
            <a:pPr indent="0"/>
            <a:r>
              <a:rPr lang="zh-CN" altLang="en-US" sz="2000"/>
              <a:t>     </a:t>
            </a:r>
            <a:r>
              <a:rPr lang="en-US" sz="2000">
                <a:latin typeface="Times New Roman" panose="02020603050405020304" charset="0"/>
              </a:rPr>
              <a:t> At last, the day came on which the master was to give the prize.</a:t>
            </a:r>
          </a:p>
        </p:txBody>
      </p:sp>
      <p:sp>
        <p:nvSpPr>
          <p:cNvPr id="3" name="文本框 2"/>
          <p:cNvSpPr txBox="1"/>
          <p:nvPr/>
        </p:nvSpPr>
        <p:spPr>
          <a:xfrm>
            <a:off x="259080" y="3496945"/>
            <a:ext cx="8681085" cy="1322070"/>
          </a:xfrm>
          <a:prstGeom prst="rect">
            <a:avLst/>
          </a:prstGeom>
          <a:noFill/>
          <a:ln w="12700" cmpd="sng">
            <a:solidFill>
              <a:schemeClr val="accent1">
                <a:shade val="50000"/>
              </a:schemeClr>
            </a:solidFill>
            <a:prstDash val="sysDot"/>
          </a:ln>
        </p:spPr>
        <p:txBody>
          <a:bodyPr wrap="square">
            <a:spAutoFit/>
          </a:bodyPr>
          <a:lstStyle/>
          <a:p>
            <a:pPr indent="0"/>
            <a:r>
              <a:rPr lang="en-US" sz="2000" b="0">
                <a:latin typeface="Times New Roman" panose="02020603050405020304" charset="0"/>
              </a:rPr>
              <a:t>Paragraph 1: </a:t>
            </a:r>
            <a:r>
              <a:rPr lang="en-US" sz="2000" b="0" i="1">
                <a:solidFill>
                  <a:srgbClr val="002060"/>
                </a:solidFill>
                <a:latin typeface="Times New Roman" panose="02020603050405020304" charset="0"/>
              </a:rPr>
              <a:t>And after he called up five or six boys to repeat the poem, it came to Tom's turn.____________</a:t>
            </a:r>
            <a:r>
              <a:rPr lang="en-US" sz="2000" b="0" i="1" u="sng">
                <a:solidFill>
                  <a:srgbClr val="002060"/>
                </a:solidFill>
                <a:latin typeface="Times New Roman" panose="02020603050405020304" charset="0"/>
              </a:rPr>
              <a:t>                                                    </a:t>
            </a:r>
            <a:r>
              <a:rPr lang="en-US" sz="2000" b="0" i="1">
                <a:solidFill>
                  <a:srgbClr val="002060"/>
                </a:solidFill>
                <a:latin typeface="Times New Roman" panose="02020603050405020304" charset="0"/>
              </a:rPr>
              <a:t>_________________</a:t>
            </a:r>
          </a:p>
          <a:p>
            <a:pPr indent="0"/>
            <a:r>
              <a:rPr lang="en-US" sz="2000" b="0">
                <a:latin typeface="Times New Roman" panose="02020603050405020304" charset="0"/>
              </a:rPr>
              <a:t>Paragraph 2: </a:t>
            </a:r>
            <a:r>
              <a:rPr lang="en-US" sz="2000" b="0" i="1">
                <a:solidFill>
                  <a:srgbClr val="002060"/>
                </a:solidFill>
                <a:latin typeface="Times New Roman" panose="02020603050405020304" charset="0"/>
              </a:rPr>
              <a:t>“Well done. Tom. Well done. Tell us how you made it!” said the master with great joy. __________</a:t>
            </a:r>
            <a:r>
              <a:rPr lang="en-US" sz="2000" b="0" i="1" u="sng">
                <a:solidFill>
                  <a:srgbClr val="002060"/>
                </a:solidFill>
                <a:latin typeface="Times New Roman" panose="02020603050405020304" charset="0"/>
              </a:rPr>
              <a:t>                               </a:t>
            </a:r>
            <a:r>
              <a:rPr lang="en-US" sz="2000" b="0" i="1">
                <a:solidFill>
                  <a:srgbClr val="002060"/>
                </a:solidFill>
                <a:latin typeface="Times New Roman" panose="02020603050405020304" charset="0"/>
              </a:rPr>
              <a:t>_____________________</a:t>
            </a:r>
            <a:endParaRPr lang="en-US" altLang="en-US" sz="2000" b="0" i="1">
              <a:solidFill>
                <a:srgbClr val="002060"/>
              </a:solidFill>
              <a:latin typeface="Times New Roman" panose="02020603050405020304" charset="0"/>
            </a:endParaRPr>
          </a:p>
        </p:txBody>
      </p:sp>
      <p:sp>
        <p:nvSpPr>
          <p:cNvPr id="6"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3"/>
          <a:srcRect l="70488" t="4513" b="77137"/>
          <a:stretch>
            <a:fillRect/>
          </a:stretch>
        </p:blipFill>
        <p:spPr>
          <a:xfrm>
            <a:off x="-14605" y="0"/>
            <a:ext cx="1604010" cy="562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图片 28676"/>
          <p:cNvPicPr>
            <a:picLocks noChangeAspect="1"/>
          </p:cNvPicPr>
          <p:nvPr/>
        </p:nvPicPr>
        <p:blipFill>
          <a:blip r:embed="rId3"/>
          <a:stretch>
            <a:fillRect/>
          </a:stretch>
        </p:blipFill>
        <p:spPr>
          <a:xfrm>
            <a:off x="4216400" y="1180783"/>
            <a:ext cx="381000" cy="381000"/>
          </a:xfrm>
          <a:prstGeom prst="rect">
            <a:avLst/>
          </a:prstGeom>
          <a:noFill/>
          <a:ln w="9525">
            <a:noFill/>
          </a:ln>
        </p:spPr>
      </p:pic>
      <p:pic>
        <p:nvPicPr>
          <p:cNvPr id="28678" name="图片 28677"/>
          <p:cNvPicPr>
            <a:picLocks noChangeAspect="1"/>
          </p:cNvPicPr>
          <p:nvPr/>
        </p:nvPicPr>
        <p:blipFill>
          <a:blip r:embed="rId3"/>
          <a:stretch>
            <a:fillRect/>
          </a:stretch>
        </p:blipFill>
        <p:spPr>
          <a:xfrm>
            <a:off x="4216400" y="1941195"/>
            <a:ext cx="381000" cy="381000"/>
          </a:xfrm>
          <a:prstGeom prst="rect">
            <a:avLst/>
          </a:prstGeom>
          <a:noFill/>
          <a:ln w="9525">
            <a:noFill/>
          </a:ln>
        </p:spPr>
      </p:pic>
      <p:pic>
        <p:nvPicPr>
          <p:cNvPr id="28680" name="图片 28679"/>
          <p:cNvPicPr>
            <a:picLocks noChangeAspect="1"/>
          </p:cNvPicPr>
          <p:nvPr/>
        </p:nvPicPr>
        <p:blipFill>
          <a:blip r:embed="rId3"/>
          <a:stretch>
            <a:fillRect/>
          </a:stretch>
        </p:blipFill>
        <p:spPr>
          <a:xfrm>
            <a:off x="4216400" y="4384358"/>
            <a:ext cx="381000" cy="381000"/>
          </a:xfrm>
          <a:prstGeom prst="rect">
            <a:avLst/>
          </a:prstGeom>
          <a:noFill/>
          <a:ln w="9525">
            <a:noFill/>
          </a:ln>
        </p:spPr>
      </p:pic>
      <p:pic>
        <p:nvPicPr>
          <p:cNvPr id="28681" name="图片 28680"/>
          <p:cNvPicPr>
            <a:picLocks noChangeAspect="1"/>
          </p:cNvPicPr>
          <p:nvPr/>
        </p:nvPicPr>
        <p:blipFill>
          <a:blip r:embed="rId3"/>
          <a:stretch>
            <a:fillRect/>
          </a:stretch>
        </p:blipFill>
        <p:spPr>
          <a:xfrm>
            <a:off x="4216400" y="3210560"/>
            <a:ext cx="381000" cy="381000"/>
          </a:xfrm>
          <a:prstGeom prst="rect">
            <a:avLst/>
          </a:prstGeom>
          <a:noFill/>
          <a:ln w="9525">
            <a:noFill/>
          </a:ln>
        </p:spPr>
      </p:pic>
      <p:sp>
        <p:nvSpPr>
          <p:cNvPr id="28683" name="文本框 28682"/>
          <p:cNvSpPr txBox="1"/>
          <p:nvPr/>
        </p:nvSpPr>
        <p:spPr>
          <a:xfrm>
            <a:off x="137160" y="1693545"/>
            <a:ext cx="396240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“I don't think I can learn it.”</a:t>
            </a:r>
          </a:p>
          <a:p>
            <a:pPr marL="342900" indent="-342900" algn="l" fontAlgn="auto">
              <a:lnSpc>
                <a:spcPts val="1900"/>
              </a:lnSpc>
              <a:spcBef>
                <a:spcPts val="0"/>
              </a:spcBef>
              <a:buFont typeface="Arial" panose="020B0604020202020204" pitchFamily="34" charset="0"/>
              <a:buChar char="•"/>
            </a:pPr>
            <a:r>
              <a:rPr lang="en-US" altLang="zh-CN" sz="2000">
                <a:latin typeface="Times New Roman" panose="02020603050405020304" charset="0"/>
              </a:rPr>
              <a:t> “The boys say that I can't, and </a:t>
            </a:r>
          </a:p>
          <a:p>
            <a:pPr indent="0" algn="l" fontAlgn="auto">
              <a:lnSpc>
                <a:spcPts val="1900"/>
              </a:lnSpc>
              <a:spcBef>
                <a:spcPts val="0"/>
              </a:spcBef>
              <a:buFont typeface="Arial" panose="020B0604020202020204" pitchFamily="34" charset="0"/>
              <a:buNone/>
            </a:pPr>
            <a:r>
              <a:rPr lang="en-US" altLang="zh-CN" sz="2000">
                <a:latin typeface="Times New Roman" panose="02020603050405020304" charset="0"/>
              </a:rPr>
              <a:t>that I need not try,” said Tom in a sad tone.</a:t>
            </a:r>
          </a:p>
        </p:txBody>
      </p:sp>
      <p:sp>
        <p:nvSpPr>
          <p:cNvPr id="28684" name="文本框 28683"/>
          <p:cNvSpPr txBox="1"/>
          <p:nvPr/>
        </p:nvSpPr>
        <p:spPr>
          <a:xfrm>
            <a:off x="137160" y="2868295"/>
            <a:ext cx="396240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it is so long, and some of the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words are so hard. </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for the boys laugh at me, and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call me ‘Slow Tom’.</a:t>
            </a:r>
          </a:p>
        </p:txBody>
      </p:sp>
      <p:sp>
        <p:nvSpPr>
          <p:cNvPr id="28685" name="文本框 28684"/>
          <p:cNvSpPr txBox="1"/>
          <p:nvPr/>
        </p:nvSpPr>
        <p:spPr>
          <a:xfrm>
            <a:off x="137160" y="4042410"/>
            <a:ext cx="396113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he might run a race with the snail</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he determined to try to learn his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task, by the time the snail got to the top of the wall.</a:t>
            </a:r>
          </a:p>
        </p:txBody>
      </p:sp>
      <p:sp>
        <p:nvSpPr>
          <p:cNvPr id="28686" name="文本框 28685"/>
          <p:cNvSpPr txBox="1"/>
          <p:nvPr/>
        </p:nvSpPr>
        <p:spPr>
          <a:xfrm>
            <a:off x="136525" y="1187450"/>
            <a:ext cx="3962400" cy="368300"/>
          </a:xfrm>
          <a:prstGeom prst="rect">
            <a:avLst/>
          </a:prstGeom>
          <a:noFill/>
          <a:ln w="9525" cap="flat" cmpd="sng">
            <a:solidFill>
              <a:srgbClr val="00B0F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tears were in his eyes</a:t>
            </a:r>
          </a:p>
        </p:txBody>
      </p:sp>
      <p:sp>
        <p:nvSpPr>
          <p:cNvPr id="28688" name="文本框 28687"/>
          <p:cNvSpPr txBox="1"/>
          <p:nvPr/>
        </p:nvSpPr>
        <p:spPr>
          <a:xfrm>
            <a:off x="4765675" y="1173480"/>
            <a:ext cx="4173855" cy="368300"/>
          </a:xfrm>
          <a:prstGeom prst="rect">
            <a:avLst/>
          </a:prstGeom>
          <a:noFill/>
          <a:ln w="9525" cap="flat" cmpd="sng">
            <a:solidFill>
              <a:srgbClr val="FF000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What’s wrong with you, dear?</a:t>
            </a:r>
          </a:p>
        </p:txBody>
      </p:sp>
      <p:sp>
        <p:nvSpPr>
          <p:cNvPr id="28689" name="文本框 28688"/>
          <p:cNvSpPr txBox="1"/>
          <p:nvPr/>
        </p:nvSpPr>
        <p:spPr>
          <a:xfrm>
            <a:off x="4765040" y="1693545"/>
            <a:ext cx="4175125" cy="645160"/>
          </a:xfrm>
          <a:prstGeom prst="rect">
            <a:avLst/>
          </a:prstGeom>
          <a:noFill/>
          <a:ln w="9525" cap="flat" cmpd="sng">
            <a:solidFill>
              <a:srgbClr val="FF000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“Don't mind what the boys say. Let them see that you can learn it”</a:t>
            </a:r>
          </a:p>
        </p:txBody>
      </p:sp>
      <p:sp>
        <p:nvSpPr>
          <p:cNvPr id="28690" name="文本框 28689"/>
          <p:cNvSpPr txBox="1"/>
          <p:nvPr/>
        </p:nvSpPr>
        <p:spPr>
          <a:xfrm>
            <a:off x="4757420" y="2520315"/>
            <a:ext cx="4190365" cy="2284095"/>
          </a:xfrm>
          <a:prstGeom prst="rect">
            <a:avLst/>
          </a:prstGeom>
          <a:noFill/>
          <a:ln w="9525" cap="flat" cmpd="sng">
            <a:solidFill>
              <a:srgbClr val="FF000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try to be ‘slow and sure’</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Look at the snail on the wall; how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slow it is! And yet, if you watch it, you will see it will get to the top in time.</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 just try to learn a few lines each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day, and you may gain the prize in the end</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when you feel like losing heart,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think of the snail on the wall.</a:t>
            </a:r>
          </a:p>
        </p:txBody>
      </p:sp>
      <p:sp>
        <p:nvSpPr>
          <p:cNvPr id="28695" name="文本框 28694"/>
          <p:cNvSpPr txBox="1"/>
          <p:nvPr/>
        </p:nvSpPr>
        <p:spPr>
          <a:xfrm>
            <a:off x="2845435" y="653415"/>
            <a:ext cx="1487170" cy="368300"/>
          </a:xfrm>
          <a:prstGeom prst="rect">
            <a:avLst/>
          </a:prstGeom>
          <a:solidFill>
            <a:srgbClr val="0070C0"/>
          </a:solidFill>
          <a:ln w="38100" cap="flat" cmpd="sng">
            <a:solidFill>
              <a:schemeClr val="accent1"/>
            </a:solidFill>
            <a:prstDash val="solid"/>
            <a:miter/>
            <a:headEnd type="none" w="med" len="med"/>
            <a:tailEnd type="none" w="med" len="med"/>
          </a:ln>
        </p:spPr>
        <p:txBody>
          <a:bodyPr wrap="square">
            <a:spAutoFit/>
          </a:bodyPr>
          <a:lstStyle/>
          <a:p>
            <a:pPr algn="ctr">
              <a:spcBef>
                <a:spcPct val="50000"/>
              </a:spcBef>
            </a:pPr>
            <a:r>
              <a:rPr lang="en-US" altLang="zh-CN" b="1">
                <a:solidFill>
                  <a:schemeClr val="bg1"/>
                </a:solidFill>
                <a:latin typeface="Georgia" panose="02040502050405020303" pitchFamily="18" charset="0"/>
              </a:rPr>
              <a:t>Tom Blair</a:t>
            </a:r>
          </a:p>
        </p:txBody>
      </p:sp>
      <p:sp>
        <p:nvSpPr>
          <p:cNvPr id="28696" name="文本框 28695"/>
          <p:cNvSpPr txBox="1"/>
          <p:nvPr/>
        </p:nvSpPr>
        <p:spPr>
          <a:xfrm>
            <a:off x="4516755" y="653415"/>
            <a:ext cx="1961515" cy="368300"/>
          </a:xfrm>
          <a:prstGeom prst="rect">
            <a:avLst/>
          </a:prstGeom>
          <a:solidFill>
            <a:srgbClr val="0070C0"/>
          </a:solidFill>
          <a:ln w="38100" cap="flat" cmpd="sng">
            <a:solidFill>
              <a:schemeClr val="accent1"/>
            </a:solidFill>
            <a:prstDash val="solid"/>
            <a:miter/>
            <a:headEnd type="none" w="med" len="med"/>
            <a:tailEnd type="none" w="med" len="med"/>
          </a:ln>
        </p:spPr>
        <p:txBody>
          <a:bodyPr wrap="square">
            <a:spAutoFit/>
          </a:bodyPr>
          <a:lstStyle/>
          <a:p>
            <a:pPr algn="ctr">
              <a:spcBef>
                <a:spcPct val="50000"/>
              </a:spcBef>
            </a:pPr>
            <a:r>
              <a:rPr lang="en-US" altLang="zh-CN" b="1">
                <a:solidFill>
                  <a:schemeClr val="bg1"/>
                </a:solidFill>
                <a:latin typeface="Georgia" panose="02040502050405020303" pitchFamily="18" charset="0"/>
              </a:rPr>
              <a:t>Granny Bell</a:t>
            </a:r>
          </a:p>
        </p:txBody>
      </p:sp>
      <p:pic>
        <p:nvPicPr>
          <p:cNvPr id="28676" name="图片 28675"/>
          <p:cNvPicPr>
            <a:picLocks noChangeAspect="1"/>
          </p:cNvPicPr>
          <p:nvPr/>
        </p:nvPicPr>
        <p:blipFill>
          <a:blip r:embed="rId4"/>
          <a:stretch>
            <a:fillRect/>
          </a:stretch>
        </p:blipFill>
        <p:spPr>
          <a:xfrm>
            <a:off x="4399915" y="561975"/>
            <a:ext cx="295275" cy="4581525"/>
          </a:xfrm>
          <a:prstGeom prst="rect">
            <a:avLst/>
          </a:prstGeom>
          <a:noFill/>
          <a:ln w="9525">
            <a:noFill/>
          </a:ln>
        </p:spPr>
      </p:pic>
      <p:sp>
        <p:nvSpPr>
          <p:cNvPr id="3" name="Rectangle 55"/>
          <p:cNvSpPr/>
          <p:nvPr/>
        </p:nvSpPr>
        <p:spPr>
          <a:xfrm>
            <a:off x="-14605" y="0"/>
            <a:ext cx="9158605" cy="561975"/>
          </a:xfrm>
          <a:prstGeom prst="rect">
            <a:avLst/>
          </a:prstGeom>
          <a:solidFill>
            <a:srgbClr val="2782A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5"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5"/>
          <a:srcRect l="70488" t="4513" b="77137"/>
          <a:stretch>
            <a:fillRect/>
          </a:stretch>
        </p:blipFill>
        <p:spPr>
          <a:xfrm>
            <a:off x="-14605" y="0"/>
            <a:ext cx="1604010" cy="562610"/>
          </a:xfrm>
          <a:prstGeom prst="rect">
            <a:avLst/>
          </a:prstGeom>
        </p:spPr>
      </p:pic>
      <p:sp>
        <p:nvSpPr>
          <p:cNvPr id="19" name="右箭头 18"/>
          <p:cNvSpPr/>
          <p:nvPr/>
        </p:nvSpPr>
        <p:spPr>
          <a:xfrm>
            <a:off x="0" y="561975"/>
            <a:ext cx="1996440" cy="471170"/>
          </a:xfrm>
          <a:prstGeom prst="right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Act it out</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86"/>
                                        </p:tgtEl>
                                        <p:attrNameLst>
                                          <p:attrName>style.visibility</p:attrName>
                                        </p:attrNameLst>
                                      </p:cBhvr>
                                      <p:to>
                                        <p:strVal val="visible"/>
                                      </p:to>
                                    </p:set>
                                    <p:anim calcmode="lin" valueType="num">
                                      <p:cBhvr additive="base">
                                        <p:cTn id="7" dur="500" fill="hold"/>
                                        <p:tgtEl>
                                          <p:spTgt spid="28686"/>
                                        </p:tgtEl>
                                        <p:attrNameLst>
                                          <p:attrName>ppt_x</p:attrName>
                                        </p:attrNameLst>
                                      </p:cBhvr>
                                      <p:tavLst>
                                        <p:tav tm="0">
                                          <p:val>
                                            <p:strVal val="#ppt_x"/>
                                          </p:val>
                                        </p:tav>
                                        <p:tav tm="100000">
                                          <p:val>
                                            <p:strVal val="#ppt_x"/>
                                          </p:val>
                                        </p:tav>
                                      </p:tavLst>
                                    </p:anim>
                                    <p:anim calcmode="lin" valueType="num">
                                      <p:cBhvr additive="base">
                                        <p:cTn id="8" dur="500" fill="hold"/>
                                        <p:tgtEl>
                                          <p:spTgt spid="286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88"/>
                                        </p:tgtEl>
                                        <p:attrNameLst>
                                          <p:attrName>style.visibility</p:attrName>
                                        </p:attrNameLst>
                                      </p:cBhvr>
                                      <p:to>
                                        <p:strVal val="visible"/>
                                      </p:to>
                                    </p:set>
                                    <p:anim calcmode="lin" valueType="num">
                                      <p:cBhvr additive="base">
                                        <p:cTn id="13" dur="500" fill="hold"/>
                                        <p:tgtEl>
                                          <p:spTgt spid="28688"/>
                                        </p:tgtEl>
                                        <p:attrNameLst>
                                          <p:attrName>ppt_x</p:attrName>
                                        </p:attrNameLst>
                                      </p:cBhvr>
                                      <p:tavLst>
                                        <p:tav tm="0">
                                          <p:val>
                                            <p:strVal val="#ppt_x"/>
                                          </p:val>
                                        </p:tav>
                                        <p:tav tm="100000">
                                          <p:val>
                                            <p:strVal val="#ppt_x"/>
                                          </p:val>
                                        </p:tav>
                                      </p:tavLst>
                                    </p:anim>
                                    <p:anim calcmode="lin" valueType="num">
                                      <p:cBhvr additive="base">
                                        <p:cTn id="14" dur="500" fill="hold"/>
                                        <p:tgtEl>
                                          <p:spTgt spid="286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8678"/>
                                        </p:tgtEl>
                                      </p:cBhvr>
                                    </p:animEffect>
                                    <p:animScale>
                                      <p:cBhvr>
                                        <p:cTn id="19" dur="250" autoRev="1" fill="hold"/>
                                        <p:tgtEl>
                                          <p:spTgt spid="28678"/>
                                        </p:tgtEl>
                                      </p:cBhvr>
                                      <p:by x="105000" y="105000"/>
                                    </p:animScale>
                                  </p:childTnLst>
                                </p:cTn>
                              </p:par>
                              <p:par>
                                <p:cTn id="20" presetID="10" presetClass="entr" presetSubtype="0" fill="hold" grpId="0" nodeType="withEffect">
                                  <p:stCondLst>
                                    <p:cond delay="0"/>
                                  </p:stCondLst>
                                  <p:childTnLst>
                                    <p:set>
                                      <p:cBhvr>
                                        <p:cTn id="21" dur="1" fill="hold">
                                          <p:stCondLst>
                                            <p:cond delay="0"/>
                                          </p:stCondLst>
                                        </p:cTn>
                                        <p:tgtEl>
                                          <p:spTgt spid="28683"/>
                                        </p:tgtEl>
                                        <p:attrNameLst>
                                          <p:attrName>style.visibility</p:attrName>
                                        </p:attrNameLst>
                                      </p:cBhvr>
                                      <p:to>
                                        <p:strVal val="visible"/>
                                      </p:to>
                                    </p:set>
                                    <p:animEffect transition="in" filter="fade">
                                      <p:cBhvr>
                                        <p:cTn id="22" dur="2000"/>
                                        <p:tgtEl>
                                          <p:spTgt spid="2868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689"/>
                                        </p:tgtEl>
                                        <p:attrNameLst>
                                          <p:attrName>style.visibility</p:attrName>
                                        </p:attrNameLst>
                                      </p:cBhvr>
                                      <p:to>
                                        <p:strVal val="visible"/>
                                      </p:to>
                                    </p:set>
                                    <p:anim calcmode="lin" valueType="num">
                                      <p:cBhvr additive="base">
                                        <p:cTn id="27" dur="500" fill="hold"/>
                                        <p:tgtEl>
                                          <p:spTgt spid="28689"/>
                                        </p:tgtEl>
                                        <p:attrNameLst>
                                          <p:attrName>ppt_x</p:attrName>
                                        </p:attrNameLst>
                                      </p:cBhvr>
                                      <p:tavLst>
                                        <p:tav tm="0">
                                          <p:val>
                                            <p:strVal val="#ppt_x"/>
                                          </p:val>
                                        </p:tav>
                                        <p:tav tm="100000">
                                          <p:val>
                                            <p:strVal val="#ppt_x"/>
                                          </p:val>
                                        </p:tav>
                                      </p:tavLst>
                                    </p:anim>
                                    <p:anim calcmode="lin" valueType="num">
                                      <p:cBhvr additive="base">
                                        <p:cTn id="28" dur="500" fill="hold"/>
                                        <p:tgtEl>
                                          <p:spTgt spid="2868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8681"/>
                                        </p:tgtEl>
                                      </p:cBhvr>
                                    </p:animEffect>
                                    <p:animScale>
                                      <p:cBhvr>
                                        <p:cTn id="33" dur="250" autoRev="1" fill="hold"/>
                                        <p:tgtEl>
                                          <p:spTgt spid="28681"/>
                                        </p:tgtEl>
                                      </p:cBhvr>
                                      <p:by x="105000" y="105000"/>
                                    </p:animScale>
                                  </p:childTnLst>
                                </p:cTn>
                              </p:par>
                              <p:par>
                                <p:cTn id="34" presetID="10" presetClass="entr" presetSubtype="0" fill="hold" grpId="0" nodeType="withEffect">
                                  <p:stCondLst>
                                    <p:cond delay="0"/>
                                  </p:stCondLst>
                                  <p:childTnLst>
                                    <p:set>
                                      <p:cBhvr>
                                        <p:cTn id="35" dur="1" fill="hold">
                                          <p:stCondLst>
                                            <p:cond delay="0"/>
                                          </p:stCondLst>
                                        </p:cTn>
                                        <p:tgtEl>
                                          <p:spTgt spid="28684"/>
                                        </p:tgtEl>
                                        <p:attrNameLst>
                                          <p:attrName>style.visibility</p:attrName>
                                        </p:attrNameLst>
                                      </p:cBhvr>
                                      <p:to>
                                        <p:strVal val="visible"/>
                                      </p:to>
                                    </p:set>
                                    <p:animEffect transition="in" filter="fade">
                                      <p:cBhvr>
                                        <p:cTn id="36" dur="2000"/>
                                        <p:tgtEl>
                                          <p:spTgt spid="2868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8690"/>
                                        </p:tgtEl>
                                        <p:attrNameLst>
                                          <p:attrName>style.visibility</p:attrName>
                                        </p:attrNameLst>
                                      </p:cBhvr>
                                      <p:to>
                                        <p:strVal val="visible"/>
                                      </p:to>
                                    </p:set>
                                    <p:anim calcmode="lin" valueType="num">
                                      <p:cBhvr additive="base">
                                        <p:cTn id="41" dur="500" fill="hold"/>
                                        <p:tgtEl>
                                          <p:spTgt spid="28690"/>
                                        </p:tgtEl>
                                        <p:attrNameLst>
                                          <p:attrName>ppt_x</p:attrName>
                                        </p:attrNameLst>
                                      </p:cBhvr>
                                      <p:tavLst>
                                        <p:tav tm="0">
                                          <p:val>
                                            <p:strVal val="#ppt_x"/>
                                          </p:val>
                                        </p:tav>
                                        <p:tav tm="100000">
                                          <p:val>
                                            <p:strVal val="#ppt_x"/>
                                          </p:val>
                                        </p:tav>
                                      </p:tavLst>
                                    </p:anim>
                                    <p:anim calcmode="lin" valueType="num">
                                      <p:cBhvr additive="base">
                                        <p:cTn id="42" dur="500" fill="hold"/>
                                        <p:tgtEl>
                                          <p:spTgt spid="2869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28680"/>
                                        </p:tgtEl>
                                      </p:cBhvr>
                                    </p:animEffect>
                                    <p:animScale>
                                      <p:cBhvr>
                                        <p:cTn id="47" dur="250" autoRev="1" fill="hold"/>
                                        <p:tgtEl>
                                          <p:spTgt spid="28680"/>
                                        </p:tgtEl>
                                      </p:cBhvr>
                                      <p:by x="105000" y="105000"/>
                                    </p:animScale>
                                  </p:childTnLst>
                                </p:cTn>
                              </p:par>
                              <p:par>
                                <p:cTn id="48" presetID="10" presetClass="entr" presetSubtype="0" fill="hold" grpId="0" nodeType="withEffect">
                                  <p:stCondLst>
                                    <p:cond delay="0"/>
                                  </p:stCondLst>
                                  <p:childTnLst>
                                    <p:set>
                                      <p:cBhvr>
                                        <p:cTn id="49" dur="1" fill="hold">
                                          <p:stCondLst>
                                            <p:cond delay="0"/>
                                          </p:stCondLst>
                                        </p:cTn>
                                        <p:tgtEl>
                                          <p:spTgt spid="28685"/>
                                        </p:tgtEl>
                                        <p:attrNameLst>
                                          <p:attrName>style.visibility</p:attrName>
                                        </p:attrNameLst>
                                      </p:cBhvr>
                                      <p:to>
                                        <p:strVal val="visible"/>
                                      </p:to>
                                    </p:set>
                                    <p:animEffect transition="in" filter="fade">
                                      <p:cBhvr>
                                        <p:cTn id="50" dur="2000"/>
                                        <p:tgtEl>
                                          <p:spTgt spid="28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bldLvl="0" animBg="1"/>
      <p:bldP spid="28684" grpId="0" bldLvl="0" animBg="1"/>
      <p:bldP spid="28685" grpId="0" bldLvl="0" animBg="1"/>
      <p:bldP spid="28686" grpId="0" animBg="1"/>
      <p:bldP spid="28686" grpId="1" animBg="1"/>
      <p:bldP spid="28688" grpId="0" animBg="1"/>
      <p:bldP spid="28688" grpId="1" animBg="1"/>
      <p:bldP spid="28689" grpId="0" bldLvl="0" animBg="1"/>
      <p:bldP spid="2869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图片 28676"/>
          <p:cNvPicPr>
            <a:picLocks noChangeAspect="1"/>
          </p:cNvPicPr>
          <p:nvPr/>
        </p:nvPicPr>
        <p:blipFill>
          <a:blip r:embed="rId3"/>
          <a:stretch>
            <a:fillRect/>
          </a:stretch>
        </p:blipFill>
        <p:spPr>
          <a:xfrm>
            <a:off x="4216400" y="1180783"/>
            <a:ext cx="381000" cy="381000"/>
          </a:xfrm>
          <a:prstGeom prst="rect">
            <a:avLst/>
          </a:prstGeom>
          <a:noFill/>
          <a:ln w="9525">
            <a:noFill/>
          </a:ln>
        </p:spPr>
      </p:pic>
      <p:pic>
        <p:nvPicPr>
          <p:cNvPr id="28678" name="图片 28677"/>
          <p:cNvPicPr>
            <a:picLocks noChangeAspect="1"/>
          </p:cNvPicPr>
          <p:nvPr/>
        </p:nvPicPr>
        <p:blipFill>
          <a:blip r:embed="rId3"/>
          <a:stretch>
            <a:fillRect/>
          </a:stretch>
        </p:blipFill>
        <p:spPr>
          <a:xfrm>
            <a:off x="4216400" y="1941195"/>
            <a:ext cx="381000" cy="381000"/>
          </a:xfrm>
          <a:prstGeom prst="rect">
            <a:avLst/>
          </a:prstGeom>
          <a:noFill/>
          <a:ln w="9525">
            <a:noFill/>
          </a:ln>
        </p:spPr>
      </p:pic>
      <p:pic>
        <p:nvPicPr>
          <p:cNvPr id="28680" name="图片 28679"/>
          <p:cNvPicPr>
            <a:picLocks noChangeAspect="1"/>
          </p:cNvPicPr>
          <p:nvPr/>
        </p:nvPicPr>
        <p:blipFill>
          <a:blip r:embed="rId3"/>
          <a:stretch>
            <a:fillRect/>
          </a:stretch>
        </p:blipFill>
        <p:spPr>
          <a:xfrm>
            <a:off x="4216400" y="4384358"/>
            <a:ext cx="381000" cy="381000"/>
          </a:xfrm>
          <a:prstGeom prst="rect">
            <a:avLst/>
          </a:prstGeom>
          <a:noFill/>
          <a:ln w="9525">
            <a:noFill/>
          </a:ln>
        </p:spPr>
      </p:pic>
      <p:pic>
        <p:nvPicPr>
          <p:cNvPr id="28681" name="图片 28680"/>
          <p:cNvPicPr>
            <a:picLocks noChangeAspect="1"/>
          </p:cNvPicPr>
          <p:nvPr/>
        </p:nvPicPr>
        <p:blipFill>
          <a:blip r:embed="rId3"/>
          <a:stretch>
            <a:fillRect/>
          </a:stretch>
        </p:blipFill>
        <p:spPr>
          <a:xfrm>
            <a:off x="4216400" y="3210560"/>
            <a:ext cx="381000" cy="381000"/>
          </a:xfrm>
          <a:prstGeom prst="rect">
            <a:avLst/>
          </a:prstGeom>
          <a:noFill/>
          <a:ln w="9525">
            <a:noFill/>
          </a:ln>
        </p:spPr>
      </p:pic>
      <p:sp>
        <p:nvSpPr>
          <p:cNvPr id="28683" name="文本框 28682"/>
          <p:cNvSpPr txBox="1"/>
          <p:nvPr/>
        </p:nvSpPr>
        <p:spPr>
          <a:xfrm>
            <a:off x="137160" y="1693545"/>
            <a:ext cx="396240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“I don't think I can learn it.”</a:t>
            </a:r>
          </a:p>
          <a:p>
            <a:pPr marL="342900" indent="-342900" algn="l" fontAlgn="auto">
              <a:lnSpc>
                <a:spcPts val="1900"/>
              </a:lnSpc>
              <a:spcBef>
                <a:spcPts val="0"/>
              </a:spcBef>
              <a:buFont typeface="Arial" panose="020B0604020202020204" pitchFamily="34" charset="0"/>
              <a:buChar char="•"/>
            </a:pPr>
            <a:r>
              <a:rPr lang="en-US" altLang="zh-CN" sz="2000">
                <a:latin typeface="Times New Roman" panose="02020603050405020304" charset="0"/>
              </a:rPr>
              <a:t> “The boys say that I can't, and </a:t>
            </a:r>
          </a:p>
          <a:p>
            <a:pPr indent="0" algn="l" fontAlgn="auto">
              <a:lnSpc>
                <a:spcPts val="1900"/>
              </a:lnSpc>
              <a:spcBef>
                <a:spcPts val="0"/>
              </a:spcBef>
              <a:buFont typeface="Arial" panose="020B0604020202020204" pitchFamily="34" charset="0"/>
              <a:buNone/>
            </a:pPr>
            <a:r>
              <a:rPr lang="en-US" altLang="zh-CN" sz="2000">
                <a:latin typeface="Times New Roman" panose="02020603050405020304" charset="0"/>
              </a:rPr>
              <a:t>that I need not try,” said Tom in a sad tone.</a:t>
            </a:r>
          </a:p>
        </p:txBody>
      </p:sp>
      <p:sp>
        <p:nvSpPr>
          <p:cNvPr id="28684" name="文本框 28683"/>
          <p:cNvSpPr txBox="1"/>
          <p:nvPr/>
        </p:nvSpPr>
        <p:spPr>
          <a:xfrm>
            <a:off x="137160" y="2868295"/>
            <a:ext cx="396240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it is so long, and some of the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words are so hard. </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for the boys laugh at me, and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call me ‘Slow Tom’.</a:t>
            </a:r>
          </a:p>
        </p:txBody>
      </p:sp>
      <p:sp>
        <p:nvSpPr>
          <p:cNvPr id="28685" name="文本框 28684"/>
          <p:cNvSpPr txBox="1"/>
          <p:nvPr/>
        </p:nvSpPr>
        <p:spPr>
          <a:xfrm>
            <a:off x="137160" y="4042410"/>
            <a:ext cx="3961130" cy="1065530"/>
          </a:xfrm>
          <a:prstGeom prst="rect">
            <a:avLst/>
          </a:prstGeom>
          <a:noFill/>
          <a:ln w="9525" cap="flat" cmpd="sng">
            <a:solidFill>
              <a:srgbClr val="00B0F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he might run a race with the snail</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he determined to try to learn his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task, by the time the snail got to the top of the wall.</a:t>
            </a:r>
          </a:p>
        </p:txBody>
      </p:sp>
      <p:sp>
        <p:nvSpPr>
          <p:cNvPr id="28686" name="文本框 28685"/>
          <p:cNvSpPr txBox="1"/>
          <p:nvPr/>
        </p:nvSpPr>
        <p:spPr>
          <a:xfrm>
            <a:off x="136525" y="1187450"/>
            <a:ext cx="3962400" cy="368300"/>
          </a:xfrm>
          <a:prstGeom prst="rect">
            <a:avLst/>
          </a:prstGeom>
          <a:noFill/>
          <a:ln w="9525" cap="flat" cmpd="sng">
            <a:solidFill>
              <a:srgbClr val="00B0F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tears were in his eyes</a:t>
            </a:r>
          </a:p>
        </p:txBody>
      </p:sp>
      <p:sp>
        <p:nvSpPr>
          <p:cNvPr id="28688" name="文本框 28687"/>
          <p:cNvSpPr txBox="1"/>
          <p:nvPr/>
        </p:nvSpPr>
        <p:spPr>
          <a:xfrm>
            <a:off x="4765675" y="1173480"/>
            <a:ext cx="4173855" cy="368300"/>
          </a:xfrm>
          <a:prstGeom prst="rect">
            <a:avLst/>
          </a:prstGeom>
          <a:noFill/>
          <a:ln w="9525" cap="flat" cmpd="sng">
            <a:solidFill>
              <a:srgbClr val="FF000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What’s wrong with you, dear?</a:t>
            </a:r>
          </a:p>
        </p:txBody>
      </p:sp>
      <p:sp>
        <p:nvSpPr>
          <p:cNvPr id="28689" name="文本框 28688"/>
          <p:cNvSpPr txBox="1"/>
          <p:nvPr/>
        </p:nvSpPr>
        <p:spPr>
          <a:xfrm>
            <a:off x="4765040" y="1693545"/>
            <a:ext cx="4175125" cy="645160"/>
          </a:xfrm>
          <a:prstGeom prst="rect">
            <a:avLst/>
          </a:prstGeom>
          <a:noFill/>
          <a:ln w="9525" cap="flat" cmpd="sng">
            <a:solidFill>
              <a:srgbClr val="FF0000"/>
            </a:solidFill>
            <a:prstDash val="solid"/>
            <a:miter/>
            <a:headEnd type="none" w="med" len="med"/>
            <a:tailEnd type="none" w="med" len="med"/>
          </a:ln>
        </p:spPr>
        <p:txBody>
          <a:bodyPr wrap="square">
            <a:spAutoFit/>
          </a:bodyPr>
          <a:lstStyle/>
          <a:p>
            <a:pPr>
              <a:spcBef>
                <a:spcPct val="50000"/>
              </a:spcBef>
            </a:pPr>
            <a:r>
              <a:rPr lang="en-US" altLang="zh-CN">
                <a:latin typeface="Times New Roman" panose="02020603050405020304" charset="0"/>
              </a:rPr>
              <a:t>“Don't mind what the boys say. Let them see that you can learn it”</a:t>
            </a:r>
          </a:p>
        </p:txBody>
      </p:sp>
      <p:sp>
        <p:nvSpPr>
          <p:cNvPr id="28690" name="文本框 28689"/>
          <p:cNvSpPr txBox="1"/>
          <p:nvPr/>
        </p:nvSpPr>
        <p:spPr>
          <a:xfrm>
            <a:off x="4757420" y="2520315"/>
            <a:ext cx="4190365" cy="2284095"/>
          </a:xfrm>
          <a:prstGeom prst="rect">
            <a:avLst/>
          </a:prstGeom>
          <a:noFill/>
          <a:ln w="9525" cap="flat" cmpd="sng">
            <a:solidFill>
              <a:srgbClr val="FF0000"/>
            </a:solidFill>
            <a:prstDash val="solid"/>
            <a:miter/>
            <a:headEnd type="none" w="med" len="med"/>
            <a:tailEnd type="none" w="med" len="med"/>
          </a:ln>
        </p:spPr>
        <p:txBody>
          <a:bodyPr wrap="square">
            <a:spAutoFit/>
          </a:bodyPr>
          <a:lstStyle/>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try to be ‘slow and sure’</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Look at the snail on the wall; how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slow it is! And yet, if you watch it, you will see it will get to the top in time.</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 just try to learn a few lines each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day, and you may gain the prize in the end</a:t>
            </a:r>
          </a:p>
          <a:p>
            <a:pPr marL="342900" indent="-342900" fontAlgn="auto">
              <a:lnSpc>
                <a:spcPts val="1900"/>
              </a:lnSpc>
              <a:spcBef>
                <a:spcPts val="0"/>
              </a:spcBef>
              <a:buFont typeface="Arial" panose="020B0604020202020204" pitchFamily="34" charset="0"/>
              <a:buChar char="•"/>
            </a:pPr>
            <a:r>
              <a:rPr lang="en-US" altLang="zh-CN" sz="2000">
                <a:latin typeface="Times New Roman" panose="02020603050405020304" charset="0"/>
              </a:rPr>
              <a:t>when you feel like losing heart, </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think of the snail on the wall.</a:t>
            </a:r>
          </a:p>
        </p:txBody>
      </p:sp>
      <p:sp>
        <p:nvSpPr>
          <p:cNvPr id="28695" name="文本框 28694"/>
          <p:cNvSpPr txBox="1"/>
          <p:nvPr/>
        </p:nvSpPr>
        <p:spPr>
          <a:xfrm>
            <a:off x="2865755" y="653415"/>
            <a:ext cx="1463040" cy="368300"/>
          </a:xfrm>
          <a:prstGeom prst="rect">
            <a:avLst/>
          </a:prstGeom>
          <a:solidFill>
            <a:srgbClr val="0070C0"/>
          </a:solidFill>
          <a:ln w="38100" cap="flat" cmpd="sng">
            <a:solidFill>
              <a:schemeClr val="accent1"/>
            </a:solidFill>
            <a:prstDash val="solid"/>
            <a:miter/>
            <a:headEnd type="none" w="med" len="med"/>
            <a:tailEnd type="none" w="med" len="med"/>
          </a:ln>
        </p:spPr>
        <p:txBody>
          <a:bodyPr wrap="square">
            <a:spAutoFit/>
          </a:bodyPr>
          <a:lstStyle/>
          <a:p>
            <a:pPr algn="ctr">
              <a:spcBef>
                <a:spcPct val="50000"/>
              </a:spcBef>
            </a:pPr>
            <a:r>
              <a:rPr lang="en-US" altLang="zh-CN" b="1">
                <a:solidFill>
                  <a:schemeClr val="bg1"/>
                </a:solidFill>
                <a:latin typeface="Georgia" panose="02040502050405020303" pitchFamily="18" charset="0"/>
              </a:rPr>
              <a:t>Tom Blair</a:t>
            </a:r>
          </a:p>
        </p:txBody>
      </p:sp>
      <p:sp>
        <p:nvSpPr>
          <p:cNvPr id="28696" name="文本框 28695"/>
          <p:cNvSpPr txBox="1"/>
          <p:nvPr/>
        </p:nvSpPr>
        <p:spPr>
          <a:xfrm>
            <a:off x="4498975" y="653415"/>
            <a:ext cx="1961515" cy="368300"/>
          </a:xfrm>
          <a:prstGeom prst="rect">
            <a:avLst/>
          </a:prstGeom>
          <a:solidFill>
            <a:srgbClr val="0070C0"/>
          </a:solidFill>
          <a:ln w="38100" cap="flat" cmpd="sng">
            <a:solidFill>
              <a:schemeClr val="accent1"/>
            </a:solidFill>
            <a:prstDash val="solid"/>
            <a:miter/>
            <a:headEnd type="none" w="med" len="med"/>
            <a:tailEnd type="none" w="med" len="med"/>
          </a:ln>
        </p:spPr>
        <p:txBody>
          <a:bodyPr wrap="square">
            <a:spAutoFit/>
          </a:bodyPr>
          <a:lstStyle/>
          <a:p>
            <a:pPr algn="ctr">
              <a:spcBef>
                <a:spcPct val="50000"/>
              </a:spcBef>
            </a:pPr>
            <a:r>
              <a:rPr lang="en-US" altLang="zh-CN" b="1">
                <a:solidFill>
                  <a:schemeClr val="bg1"/>
                </a:solidFill>
                <a:latin typeface="Georgia" panose="02040502050405020303" pitchFamily="18" charset="0"/>
              </a:rPr>
              <a:t>Granny Bell</a:t>
            </a:r>
          </a:p>
        </p:txBody>
      </p:sp>
      <p:pic>
        <p:nvPicPr>
          <p:cNvPr id="28676" name="图片 28675"/>
          <p:cNvPicPr>
            <a:picLocks noChangeAspect="1"/>
          </p:cNvPicPr>
          <p:nvPr/>
        </p:nvPicPr>
        <p:blipFill>
          <a:blip r:embed="rId4"/>
          <a:stretch>
            <a:fillRect/>
          </a:stretch>
        </p:blipFill>
        <p:spPr>
          <a:xfrm>
            <a:off x="4399915" y="561975"/>
            <a:ext cx="295275" cy="4581525"/>
          </a:xfrm>
          <a:prstGeom prst="rect">
            <a:avLst/>
          </a:prstGeom>
          <a:noFill/>
          <a:ln w="9525">
            <a:noFill/>
          </a:ln>
        </p:spPr>
      </p:pic>
      <p:sp>
        <p:nvSpPr>
          <p:cNvPr id="3" name="文本框 2"/>
          <p:cNvSpPr txBox="1"/>
          <p:nvPr/>
        </p:nvSpPr>
        <p:spPr>
          <a:xfrm>
            <a:off x="4773930" y="1181100"/>
            <a:ext cx="4173855" cy="368300"/>
          </a:xfrm>
          <a:prstGeom prst="rect">
            <a:avLst/>
          </a:prstGeom>
          <a:solidFill>
            <a:srgbClr val="FF8787"/>
          </a:solidFill>
          <a:ln w="9525" cap="flat" cmpd="sng">
            <a:solidFill>
              <a:srgbClr val="FF0000"/>
            </a:solidFill>
            <a:prstDash val="solid"/>
            <a:miter/>
            <a:headEnd type="none" w="med" len="med"/>
            <a:tailEnd type="none" w="med" len="med"/>
          </a:ln>
        </p:spPr>
        <p:txBody>
          <a:bodyPr wrap="square">
            <a:spAutoFit/>
          </a:bodyPr>
          <a:lstStyle/>
          <a:p>
            <a:pPr algn="ctr">
              <a:spcBef>
                <a:spcPct val="50000"/>
              </a:spcBef>
            </a:pPr>
            <a:r>
              <a:rPr lang="en-US" altLang="zh-CN" b="1">
                <a:latin typeface="Times New Roman" panose="02020603050405020304" charset="0"/>
              </a:rPr>
              <a:t>caring/ sympathetic/ affectionate</a:t>
            </a:r>
          </a:p>
        </p:txBody>
      </p:sp>
      <p:sp>
        <p:nvSpPr>
          <p:cNvPr id="5" name="文本框 4"/>
          <p:cNvSpPr txBox="1"/>
          <p:nvPr/>
        </p:nvSpPr>
        <p:spPr>
          <a:xfrm>
            <a:off x="137160" y="1193800"/>
            <a:ext cx="3962400" cy="368300"/>
          </a:xfrm>
          <a:prstGeom prst="rect">
            <a:avLst/>
          </a:prstGeom>
          <a:solidFill>
            <a:schemeClr val="tx2">
              <a:lumMod val="20000"/>
              <a:lumOff val="80000"/>
            </a:schemeClr>
          </a:solidFill>
          <a:ln w="9525" cap="flat" cmpd="sng">
            <a:solidFill>
              <a:srgbClr val="00B0F0"/>
            </a:solidFill>
            <a:prstDash val="solid"/>
            <a:miter/>
            <a:headEnd type="none" w="med" len="med"/>
            <a:tailEnd type="none" w="med" len="med"/>
          </a:ln>
        </p:spPr>
        <p:txBody>
          <a:bodyPr wrap="square">
            <a:spAutoFit/>
          </a:bodyPr>
          <a:lstStyle/>
          <a:p>
            <a:pPr algn="ctr">
              <a:spcBef>
                <a:spcPct val="50000"/>
              </a:spcBef>
            </a:pPr>
            <a:r>
              <a:rPr lang="en-US" altLang="zh-CN" b="1">
                <a:latin typeface="Times New Roman" panose="02020603050405020304" charset="0"/>
              </a:rPr>
              <a:t>sad/ in low spirits</a:t>
            </a:r>
          </a:p>
        </p:txBody>
      </p:sp>
      <p:sp>
        <p:nvSpPr>
          <p:cNvPr id="6" name="文本框 5"/>
          <p:cNvSpPr txBox="1"/>
          <p:nvPr/>
        </p:nvSpPr>
        <p:spPr>
          <a:xfrm>
            <a:off x="137160" y="1693545"/>
            <a:ext cx="3962400" cy="1052830"/>
          </a:xfrm>
          <a:prstGeom prst="rect">
            <a:avLst/>
          </a:prstGeom>
          <a:solidFill>
            <a:schemeClr val="tx2">
              <a:lumMod val="20000"/>
              <a:lumOff val="80000"/>
            </a:schemeClr>
          </a:solidFill>
          <a:ln w="9525" cap="flat" cmpd="sng">
            <a:solidFill>
              <a:srgbClr val="00B0F0"/>
            </a:solidFill>
            <a:prstDash val="solid"/>
            <a:miter/>
            <a:headEnd type="none" w="med" len="med"/>
            <a:tailEnd type="none" w="med" len="med"/>
          </a:ln>
        </p:spPr>
        <p:txBody>
          <a:bodyPr wrap="square" anchor="ctr" anchorCtr="0">
            <a:spAutoFit/>
          </a:bodyPr>
          <a:lstStyle/>
          <a:p>
            <a:pPr indent="0" algn="ctr"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algn="ctr" fontAlgn="auto">
              <a:lnSpc>
                <a:spcPts val="1300"/>
              </a:lnSpc>
              <a:spcBef>
                <a:spcPts val="0"/>
              </a:spcBef>
              <a:buFont typeface="Arial" panose="020B0604020202020204" pitchFamily="34" charset="0"/>
              <a:buNone/>
            </a:pPr>
            <a:endParaRPr lang="en-US" altLang="zh-CN" sz="2000" b="1">
              <a:latin typeface="Times New Roman" panose="02020603050405020304" charset="0"/>
            </a:endParaRPr>
          </a:p>
          <a:p>
            <a:pPr indent="0" algn="ctr" fontAlgn="auto">
              <a:lnSpc>
                <a:spcPts val="1900"/>
              </a:lnSpc>
              <a:spcBef>
                <a:spcPts val="0"/>
              </a:spcBef>
              <a:buFont typeface="Arial" panose="020B0604020202020204" pitchFamily="34" charset="0"/>
              <a:buNone/>
            </a:pPr>
            <a:r>
              <a:rPr lang="en-US" altLang="zh-CN" sz="2000" b="1">
                <a:latin typeface="Times New Roman" panose="02020603050405020304" charset="0"/>
              </a:rPr>
              <a:t>unconfident/ </a:t>
            </a:r>
            <a:r>
              <a:rPr lang="en-US" altLang="zh-CN" sz="2000" b="1">
                <a:ln>
                  <a:solidFill>
                    <a:schemeClr val="bg1"/>
                  </a:solidFill>
                </a:ln>
                <a:latin typeface="Times New Roman" panose="02020603050405020304" charset="0"/>
              </a:rPr>
              <a:t> </a:t>
            </a:r>
            <a:r>
              <a:rPr lang="en-US" altLang="zh-CN" sz="2000" b="1">
                <a:ln w="10160">
                  <a:noFill/>
                  <a:prstDash val="solid"/>
                </a:ln>
                <a:solidFill>
                  <a:schemeClr val="tx1"/>
                </a:solidFill>
                <a:effectLst>
                  <a:outerShdw blurRad="38100" dist="22860" dir="5400000" algn="tl" rotWithShape="0">
                    <a:srgbClr val="000000">
                      <a:alpha val="30000"/>
                    </a:srgbClr>
                  </a:outerShdw>
                </a:effectLst>
                <a:latin typeface="Times New Roman" panose="02020603050405020304" charset="0"/>
              </a:rPr>
              <a:t>frustrated</a:t>
            </a:r>
            <a:endParaRPr lang="en-US" altLang="zh-CN" sz="2000" b="1">
              <a:ln>
                <a:solidFill>
                  <a:schemeClr val="bg1"/>
                </a:solidFill>
              </a:ln>
              <a:latin typeface="Times New Roman" panose="02020603050405020304" charset="0"/>
            </a:endParaRPr>
          </a:p>
          <a:p>
            <a:pPr indent="0" algn="ctr" fontAlgn="auto">
              <a:lnSpc>
                <a:spcPts val="1000"/>
              </a:lnSpc>
              <a:spcBef>
                <a:spcPts val="0"/>
              </a:spcBef>
              <a:buFont typeface="Arial" panose="020B0604020202020204" pitchFamily="34" charset="0"/>
              <a:buNone/>
            </a:pPr>
            <a:endParaRPr lang="en-US" altLang="zh-CN" sz="2000">
              <a:latin typeface="Times New Roman" panose="02020603050405020304" charset="0"/>
            </a:endParaRPr>
          </a:p>
          <a:p>
            <a:pPr indent="0" algn="ctr" fontAlgn="auto">
              <a:lnSpc>
                <a:spcPts val="1400"/>
              </a:lnSpc>
              <a:spcBef>
                <a:spcPts val="0"/>
              </a:spcBef>
              <a:buFont typeface="Arial" panose="020B0604020202020204" pitchFamily="34" charset="0"/>
              <a:buNone/>
            </a:pPr>
            <a:endParaRPr lang="en-US" altLang="zh-CN" sz="2000">
              <a:latin typeface="Times New Roman" panose="02020603050405020304" charset="0"/>
            </a:endParaRPr>
          </a:p>
        </p:txBody>
      </p:sp>
      <p:sp>
        <p:nvSpPr>
          <p:cNvPr id="7" name="文本框 6"/>
          <p:cNvSpPr txBox="1"/>
          <p:nvPr/>
        </p:nvSpPr>
        <p:spPr>
          <a:xfrm>
            <a:off x="4757420" y="1693228"/>
            <a:ext cx="4175125" cy="727075"/>
          </a:xfrm>
          <a:prstGeom prst="rect">
            <a:avLst/>
          </a:prstGeom>
          <a:solidFill>
            <a:srgbClr val="FF8787"/>
          </a:solidFill>
          <a:ln w="9525" cap="flat" cmpd="sng">
            <a:solidFill>
              <a:srgbClr val="FF0000"/>
            </a:solidFill>
            <a:prstDash val="solid"/>
            <a:miter/>
            <a:headEnd type="none" w="med" len="med"/>
            <a:tailEnd type="none" w="med" len="med"/>
          </a:ln>
        </p:spPr>
        <p:txBody>
          <a:bodyPr wrap="square" anchor="ctr" anchorCtr="0">
            <a:spAutoFit/>
          </a:bodyPr>
          <a:lstStyle/>
          <a:p>
            <a:pPr fontAlgn="auto">
              <a:lnSpc>
                <a:spcPts val="860"/>
              </a:lnSpc>
              <a:spcBef>
                <a:spcPts val="0"/>
              </a:spcBef>
            </a:pPr>
            <a:endParaRPr lang="en-US" altLang="zh-CN">
              <a:latin typeface="Times New Roman" panose="02020603050405020304" charset="0"/>
            </a:endParaRPr>
          </a:p>
          <a:p>
            <a:pPr algn="ctr">
              <a:spcBef>
                <a:spcPct val="50000"/>
              </a:spcBef>
            </a:pPr>
            <a:r>
              <a:rPr lang="en-US" altLang="zh-CN" b="1">
                <a:latin typeface="Times New Roman" panose="02020603050405020304" charset="0"/>
              </a:rPr>
              <a:t>encouraging</a:t>
            </a:r>
          </a:p>
          <a:p>
            <a:pPr fontAlgn="auto">
              <a:lnSpc>
                <a:spcPts val="860"/>
              </a:lnSpc>
              <a:spcBef>
                <a:spcPts val="0"/>
              </a:spcBef>
            </a:pPr>
            <a:endParaRPr lang="en-US" altLang="zh-CN" b="1">
              <a:latin typeface="Times New Roman" panose="02020603050405020304" charset="0"/>
            </a:endParaRPr>
          </a:p>
        </p:txBody>
      </p:sp>
      <p:sp>
        <p:nvSpPr>
          <p:cNvPr id="8" name="文本框 7"/>
          <p:cNvSpPr txBox="1"/>
          <p:nvPr/>
        </p:nvSpPr>
        <p:spPr>
          <a:xfrm>
            <a:off x="4773930" y="2526030"/>
            <a:ext cx="4190365" cy="2284095"/>
          </a:xfrm>
          <a:prstGeom prst="rect">
            <a:avLst/>
          </a:prstGeom>
          <a:solidFill>
            <a:srgbClr val="FF8787"/>
          </a:solidFill>
          <a:ln w="9525" cap="flat" cmpd="sng">
            <a:solidFill>
              <a:srgbClr val="FF0000"/>
            </a:solidFill>
            <a:prstDash val="solid"/>
            <a:miter/>
            <a:headEnd type="none" w="med" len="med"/>
            <a:tailEnd type="none" w="med" len="med"/>
          </a:ln>
        </p:spPr>
        <p:txBody>
          <a:bodyPr wrap="square">
            <a:spAutoFit/>
          </a:bodyPr>
          <a:lstStyle/>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algn="ctr" fontAlgn="auto">
              <a:lnSpc>
                <a:spcPts val="1900"/>
              </a:lnSpc>
              <a:spcBef>
                <a:spcPts val="0"/>
              </a:spcBef>
              <a:buFont typeface="Arial" panose="020B0604020202020204" pitchFamily="34" charset="0"/>
              <a:buNone/>
            </a:pPr>
            <a:r>
              <a:rPr lang="en-US" altLang="zh-CN" sz="2000" b="1">
                <a:latin typeface="Times New Roman" panose="02020603050405020304" charset="0"/>
              </a:rPr>
              <a:t>skillful and patient</a:t>
            </a:r>
          </a:p>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 </a:t>
            </a: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900"/>
              </a:lnSpc>
              <a:spcBef>
                <a:spcPts val="0"/>
              </a:spcBef>
              <a:buFont typeface="Arial" panose="020B0604020202020204" pitchFamily="34" charset="0"/>
              <a:buNone/>
            </a:pPr>
            <a:endParaRPr lang="en-US" altLang="zh-CN" sz="2000">
              <a:latin typeface="Times New Roman" panose="02020603050405020304" charset="0"/>
            </a:endParaRPr>
          </a:p>
        </p:txBody>
      </p:sp>
      <p:sp>
        <p:nvSpPr>
          <p:cNvPr id="9" name="文本框 8"/>
          <p:cNvSpPr txBox="1"/>
          <p:nvPr/>
        </p:nvSpPr>
        <p:spPr>
          <a:xfrm>
            <a:off x="135890" y="2868295"/>
            <a:ext cx="3962400" cy="1065530"/>
          </a:xfrm>
          <a:prstGeom prst="rect">
            <a:avLst/>
          </a:prstGeom>
          <a:solidFill>
            <a:schemeClr val="tx2">
              <a:lumMod val="20000"/>
              <a:lumOff val="80000"/>
            </a:schemeClr>
          </a:solidFill>
          <a:ln w="9525" cap="flat" cmpd="sng">
            <a:solidFill>
              <a:srgbClr val="00B0F0"/>
            </a:solidFill>
            <a:prstDash val="solid"/>
            <a:miter/>
            <a:headEnd type="none" w="med" len="med"/>
            <a:tailEnd type="none" w="med" len="med"/>
          </a:ln>
        </p:spPr>
        <p:txBody>
          <a:bodyPr wrap="square">
            <a:spAutoFit/>
          </a:bodyPr>
          <a:lstStyle/>
          <a:p>
            <a:pPr indent="0" fontAlgn="auto">
              <a:lnSpc>
                <a:spcPts val="1900"/>
              </a:lnSpc>
              <a:spcBef>
                <a:spcPts val="0"/>
              </a:spcBef>
              <a:buFont typeface="Arial" panose="020B0604020202020204" pitchFamily="34" charset="0"/>
              <a:buNone/>
            </a:pPr>
            <a:r>
              <a:rPr lang="en-US" altLang="zh-CN" sz="2000">
                <a:latin typeface="Times New Roman" panose="02020603050405020304" charset="0"/>
              </a:rPr>
              <a:t>  </a:t>
            </a:r>
          </a:p>
          <a:p>
            <a:pPr indent="0" fontAlgn="auto">
              <a:lnSpc>
                <a:spcPts val="1900"/>
              </a:lnSpc>
              <a:spcBef>
                <a:spcPts val="0"/>
              </a:spcBef>
              <a:buFont typeface="Arial" panose="020B0604020202020204" pitchFamily="34" charset="0"/>
              <a:buNone/>
            </a:pPr>
            <a:endParaRPr lang="en-US" altLang="zh-CN" sz="2000" b="1">
              <a:latin typeface="Times New Roman" panose="02020603050405020304" charset="0"/>
            </a:endParaRPr>
          </a:p>
          <a:p>
            <a:pPr indent="0" algn="ctr" fontAlgn="auto">
              <a:lnSpc>
                <a:spcPts val="1900"/>
              </a:lnSpc>
              <a:spcBef>
                <a:spcPts val="0"/>
              </a:spcBef>
              <a:buFont typeface="Arial" panose="020B0604020202020204" pitchFamily="34" charset="0"/>
              <a:buNone/>
            </a:pPr>
            <a:r>
              <a:rPr lang="en-US" altLang="zh-CN" sz="2000" b="1">
                <a:latin typeface="Times New Roman" panose="02020603050405020304" charset="0"/>
              </a:rPr>
              <a:t>hesitated/ self-doubting</a:t>
            </a:r>
          </a:p>
          <a:p>
            <a:pPr indent="0" fontAlgn="auto">
              <a:lnSpc>
                <a:spcPts val="1900"/>
              </a:lnSpc>
              <a:spcBef>
                <a:spcPts val="0"/>
              </a:spcBef>
              <a:buFont typeface="Arial" panose="020B0604020202020204" pitchFamily="34" charset="0"/>
              <a:buNone/>
            </a:pPr>
            <a:endParaRPr lang="en-US" altLang="zh-CN" sz="2000" b="1">
              <a:latin typeface="Times New Roman" panose="02020603050405020304" charset="0"/>
            </a:endParaRPr>
          </a:p>
        </p:txBody>
      </p:sp>
      <p:sp>
        <p:nvSpPr>
          <p:cNvPr id="10" name="文本框 9"/>
          <p:cNvSpPr txBox="1"/>
          <p:nvPr/>
        </p:nvSpPr>
        <p:spPr>
          <a:xfrm>
            <a:off x="135890" y="4042410"/>
            <a:ext cx="3962400" cy="1027430"/>
          </a:xfrm>
          <a:prstGeom prst="rect">
            <a:avLst/>
          </a:prstGeom>
          <a:solidFill>
            <a:schemeClr val="tx2">
              <a:lumMod val="20000"/>
              <a:lumOff val="80000"/>
            </a:schemeClr>
          </a:solidFill>
          <a:ln w="9525" cap="flat" cmpd="sng">
            <a:solidFill>
              <a:srgbClr val="00B0F0"/>
            </a:solidFill>
            <a:prstDash val="solid"/>
            <a:miter/>
            <a:headEnd type="none" w="med" len="med"/>
            <a:tailEnd type="none" w="med" len="med"/>
          </a:ln>
        </p:spPr>
        <p:txBody>
          <a:bodyPr wrap="square">
            <a:spAutoFit/>
          </a:bodyPr>
          <a:lstStyle/>
          <a:p>
            <a:pPr indent="0" fontAlgn="auto">
              <a:lnSpc>
                <a:spcPts val="14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400"/>
              </a:lnSpc>
              <a:spcBef>
                <a:spcPts val="0"/>
              </a:spcBef>
              <a:buFont typeface="Arial" panose="020B0604020202020204" pitchFamily="34" charset="0"/>
              <a:buNone/>
            </a:pPr>
            <a:endParaRPr lang="en-US" altLang="zh-CN" sz="2000">
              <a:latin typeface="Times New Roman" panose="02020603050405020304" charset="0"/>
            </a:endParaRPr>
          </a:p>
          <a:p>
            <a:pPr indent="0" algn="ctr" fontAlgn="auto">
              <a:lnSpc>
                <a:spcPts val="1900"/>
              </a:lnSpc>
              <a:spcBef>
                <a:spcPts val="0"/>
              </a:spcBef>
              <a:buFont typeface="Arial" panose="020B0604020202020204" pitchFamily="34" charset="0"/>
              <a:buNone/>
            </a:pPr>
            <a:r>
              <a:rPr lang="en-US" altLang="zh-CN" sz="2000" b="1">
                <a:latin typeface="Times New Roman" panose="02020603050405020304" charset="0"/>
              </a:rPr>
              <a:t>challenging/determined </a:t>
            </a:r>
            <a:endParaRPr lang="en-US" altLang="zh-CN" sz="2000">
              <a:latin typeface="Times New Roman" panose="02020603050405020304" charset="0"/>
            </a:endParaRPr>
          </a:p>
          <a:p>
            <a:pPr indent="0" fontAlgn="auto">
              <a:lnSpc>
                <a:spcPts val="1300"/>
              </a:lnSpc>
              <a:spcBef>
                <a:spcPts val="0"/>
              </a:spcBef>
              <a:buFont typeface="Arial" panose="020B0604020202020204" pitchFamily="34" charset="0"/>
              <a:buNone/>
            </a:pPr>
            <a:endParaRPr lang="en-US" altLang="zh-CN" sz="2000">
              <a:latin typeface="Times New Roman" panose="02020603050405020304" charset="0"/>
            </a:endParaRPr>
          </a:p>
          <a:p>
            <a:pPr indent="0" fontAlgn="auto">
              <a:lnSpc>
                <a:spcPts val="1300"/>
              </a:lnSpc>
              <a:spcBef>
                <a:spcPts val="0"/>
              </a:spcBef>
              <a:buFont typeface="Arial" panose="020B0604020202020204" pitchFamily="34" charset="0"/>
              <a:buNone/>
            </a:pPr>
            <a:r>
              <a:rPr lang="en-US" altLang="zh-CN" sz="2000">
                <a:latin typeface="Times New Roman" panose="02020603050405020304" charset="0"/>
              </a:rPr>
              <a:t> </a:t>
            </a:r>
          </a:p>
        </p:txBody>
      </p:sp>
      <p:sp>
        <p:nvSpPr>
          <p:cNvPr id="11" name="Rectangle 55"/>
          <p:cNvSpPr/>
          <p:nvPr/>
        </p:nvSpPr>
        <p:spPr>
          <a:xfrm>
            <a:off x="-14605" y="0"/>
            <a:ext cx="9158605" cy="561975"/>
          </a:xfrm>
          <a:prstGeom prst="rect">
            <a:avLst/>
          </a:prstGeom>
          <a:solidFill>
            <a:srgbClr val="2782A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12"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5"/>
          <a:srcRect l="70488" t="4513" b="77137"/>
          <a:stretch>
            <a:fillRect/>
          </a:stretch>
        </p:blipFill>
        <p:spPr>
          <a:xfrm>
            <a:off x="-14605" y="0"/>
            <a:ext cx="1604010" cy="562610"/>
          </a:xfrm>
          <a:prstGeom prst="rect">
            <a:avLst/>
          </a:prstGeom>
        </p:spPr>
      </p:pic>
      <p:sp>
        <p:nvSpPr>
          <p:cNvPr id="19" name="右箭头 18"/>
          <p:cNvSpPr/>
          <p:nvPr/>
        </p:nvSpPr>
        <p:spPr>
          <a:xfrm>
            <a:off x="0" y="561975"/>
            <a:ext cx="2781300" cy="471170"/>
          </a:xfrm>
          <a:prstGeom prst="right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Analyze characters</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ppt_x</p:attrName>
                                        </p:attrNameLst>
                                      </p:cBhvr>
                                      <p:tavLst>
                                        <p:tav tm="0">
                                          <p:val>
                                            <p:strVal val="#ppt_x-.2"/>
                                          </p:val>
                                        </p:tav>
                                        <p:tav tm="100000">
                                          <p:val>
                                            <p:strVal val="#ppt_x"/>
                                          </p:val>
                                        </p:tav>
                                      </p:tavLst>
                                    </p:anim>
                                    <p:anim calcmode="lin" valueType="num">
                                      <p:cBhvr>
                                        <p:cTn id="2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ppt_x</p:attrName>
                                        </p:attrNameLst>
                                      </p:cBhvr>
                                      <p:tavLst>
                                        <p:tav tm="0">
                                          <p:val>
                                            <p:strVal val="#ppt_x-.2"/>
                                          </p:val>
                                        </p:tav>
                                        <p:tav tm="100000">
                                          <p:val>
                                            <p:strVal val="#ppt_x"/>
                                          </p:val>
                                        </p:tav>
                                      </p:tavLst>
                                    </p:anim>
                                    <p:anim calcmode="lin" valueType="num">
                                      <p:cBhvr>
                                        <p:cTn id="4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6" grpId="1" animBg="1"/>
      <p:bldP spid="28688" grpId="1" animBg="1"/>
      <p:bldP spid="3" grpId="0" animBg="1"/>
      <p:bldP spid="3" grpId="1" animBg="1"/>
      <p:bldP spid="5" grpId="0" bldLvl="0" animBg="1"/>
      <p:bldP spid="5" grpId="1" animBg="1"/>
      <p:bldP spid="6" grpId="0" bldLvl="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238760" y="966470"/>
          <a:ext cx="8667115" cy="4007485"/>
        </p:xfrm>
        <a:graphic>
          <a:graphicData uri="http://schemas.openxmlformats.org/drawingml/2006/table">
            <a:tbl>
              <a:tblPr firstRow="1" bandRow="1">
                <a:tableStyleId>{5940675A-B579-460E-94D1-54222C63F5DA}</a:tableStyleId>
              </a:tblPr>
              <a:tblGrid>
                <a:gridCol w="2047875">
                  <a:extLst>
                    <a:ext uri="{9D8B030D-6E8A-4147-A177-3AD203B41FA5}">
                      <a16:colId xmlns:a16="http://schemas.microsoft.com/office/drawing/2014/main" val="20000"/>
                    </a:ext>
                  </a:extLst>
                </a:gridCol>
                <a:gridCol w="6619240">
                  <a:extLst>
                    <a:ext uri="{9D8B030D-6E8A-4147-A177-3AD203B41FA5}">
                      <a16:colId xmlns:a16="http://schemas.microsoft.com/office/drawing/2014/main" val="20001"/>
                    </a:ext>
                  </a:extLst>
                </a:gridCol>
              </a:tblGrid>
              <a:tr h="325755">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故事背景</a:t>
                      </a:r>
                      <a:r>
                        <a:rPr lang="en-US" sz="1800" b="1">
                          <a:solidFill>
                            <a:srgbClr val="002060"/>
                          </a:solidFill>
                          <a:latin typeface="Times New Roman" panose="02020603050405020304" charset="0"/>
                          <a:ea typeface="宋体" panose="02010600030101010101" pitchFamily="2" charset="-122"/>
                          <a:cs typeface="Times New Roman" panose="02020603050405020304" charset="0"/>
                        </a:rPr>
                        <a:t>setting</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endParaRPr lang="en-US" altLang="en-US" sz="2000" b="1">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8655">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人物性格</a:t>
                      </a:r>
                    </a:p>
                    <a:p>
                      <a:pPr indent="0" algn="ctr">
                        <a:buNone/>
                      </a:pPr>
                      <a:r>
                        <a:rPr lang="en-US" sz="1800" b="1">
                          <a:solidFill>
                            <a:srgbClr val="002060"/>
                          </a:solidFill>
                          <a:latin typeface="Times New Roman" panose="02020603050405020304" charset="0"/>
                          <a:ea typeface="宋体" panose="02010600030101010101" pitchFamily="2" charset="-122"/>
                          <a:cs typeface="Times New Roman" panose="02020603050405020304" charset="0"/>
                        </a:rPr>
                        <a:t>personal character</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r>
                        <a:rPr lang="en-US" sz="2000" b="1">
                          <a:solidFill>
                            <a:srgbClr val="C00000"/>
                          </a:solidFill>
                          <a:latin typeface="Times New Roman" panose="02020603050405020304" charset="0"/>
                          <a:cs typeface="Times New Roman" panose="02020603050405020304" charset="0"/>
                        </a:rPr>
                        <a:t>Tom Blair: </a:t>
                      </a:r>
                    </a:p>
                    <a:p>
                      <a:pPr indent="0">
                        <a:buNone/>
                      </a:pPr>
                      <a:r>
                        <a:rPr lang="en-US" sz="2000" b="1">
                          <a:solidFill>
                            <a:srgbClr val="C00000"/>
                          </a:solidFill>
                          <a:latin typeface="Times New Roman" panose="02020603050405020304" charset="0"/>
                          <a:cs typeface="Times New Roman" panose="02020603050405020304" charset="0"/>
                        </a:rPr>
                        <a:t>Granny Bell:</a:t>
                      </a:r>
                      <a:r>
                        <a:rPr lang="en-US" sz="2000" b="1">
                          <a:solidFill>
                            <a:srgbClr val="000000"/>
                          </a:solidFill>
                          <a:latin typeface="Times New Roman" panose="02020603050405020304" charset="0"/>
                          <a:cs typeface="Times New Roman" panose="02020603050405020304" charset="0"/>
                        </a:rPr>
                        <a:t> </a:t>
                      </a:r>
                      <a:endParaRPr lang="en-US" altLang="en-US" sz="2000" b="1">
                        <a:solidFill>
                          <a:srgbClr val="C00000"/>
                        </a:solidFill>
                        <a:latin typeface="Times New Roman" panose="02020603050405020304" charset="0"/>
                        <a:ea typeface="Times New Roman" panose="02020603050405020304" charset="0"/>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57860">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冲突</a:t>
                      </a:r>
                    </a:p>
                    <a:p>
                      <a:pPr indent="0" algn="ctr">
                        <a:buNone/>
                      </a:pPr>
                      <a:r>
                        <a:rPr lang="en-US" sz="1800" b="1">
                          <a:solidFill>
                            <a:srgbClr val="002060"/>
                          </a:solidFill>
                          <a:latin typeface="Times New Roman" panose="02020603050405020304" charset="0"/>
                          <a:ea typeface="宋体" panose="02010600030101010101" pitchFamily="2" charset="-122"/>
                          <a:cs typeface="Times New Roman" panose="02020603050405020304" charset="0"/>
                        </a:rPr>
                        <a:t>conflict</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endParaRPr lang="en-US" altLang="en-US" sz="2000" b="1">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9280">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铺垫</a:t>
                      </a:r>
                      <a:r>
                        <a:rPr lang="en-US" sz="1800" b="1">
                          <a:solidFill>
                            <a:srgbClr val="002060"/>
                          </a:solidFill>
                          <a:latin typeface="Times New Roman" panose="02020603050405020304" charset="0"/>
                          <a:ea typeface="宋体" panose="02010600030101010101" pitchFamily="2" charset="-122"/>
                          <a:cs typeface="Times New Roman" panose="02020603050405020304" charset="0"/>
                        </a:rPr>
                        <a:t>foreshadowing</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endParaRPr lang="en-US" altLang="en-US" sz="2000" b="1">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悬念</a:t>
                      </a:r>
                    </a:p>
                    <a:p>
                      <a:pPr indent="0" algn="ctr">
                        <a:buNone/>
                      </a:pPr>
                      <a:r>
                        <a:rPr lang="en-US" sz="1800" b="1">
                          <a:solidFill>
                            <a:srgbClr val="002060"/>
                          </a:solidFill>
                          <a:latin typeface="Times New Roman" panose="02020603050405020304" charset="0"/>
                          <a:ea typeface="宋体" panose="02010600030101010101" pitchFamily="2" charset="-122"/>
                          <a:cs typeface="Times New Roman" panose="02020603050405020304" charset="0"/>
                        </a:rPr>
                        <a:t>suspense</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endParaRPr lang="en-US" altLang="en-US" sz="2000" b="1">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53135">
                <a:tc>
                  <a:txBody>
                    <a:bodyPr/>
                    <a:lstStyle/>
                    <a:p>
                      <a:pPr indent="0" algn="ctr">
                        <a:buNone/>
                      </a:pPr>
                      <a:r>
                        <a:rPr lang="en-US" sz="2000" b="1">
                          <a:latin typeface="Times New Roman" panose="02020603050405020304" charset="0"/>
                          <a:ea typeface="宋体" panose="02010600030101010101" pitchFamily="2" charset="-122"/>
                          <a:cs typeface="Times New Roman" panose="02020603050405020304" charset="0"/>
                        </a:rPr>
                        <a:t>首尾呼应</a:t>
                      </a:r>
                    </a:p>
                    <a:p>
                      <a:pPr indent="0" algn="ctr">
                        <a:buNone/>
                      </a:pPr>
                      <a:r>
                        <a:rPr lang="en-US" sz="1800" b="1">
                          <a:solidFill>
                            <a:srgbClr val="002060"/>
                          </a:solidFill>
                          <a:latin typeface="Times New Roman" panose="02020603050405020304" charset="0"/>
                          <a:ea typeface="宋体" panose="02010600030101010101" pitchFamily="2" charset="-122"/>
                          <a:cs typeface="Times New Roman" panose="02020603050405020304" charset="0"/>
                        </a:rPr>
                        <a:t>inclusio</a:t>
                      </a:r>
                      <a:endParaRPr lang="en-US" altLang="en-US" sz="18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buNone/>
                      </a:pPr>
                      <a:endParaRPr lang="en-US" altLang="en-US" sz="2000" b="1">
                        <a:latin typeface="Times New Roman" panose="02020603050405020304" charset="0"/>
                        <a:ea typeface="宋体" panose="02010600030101010101" pitchFamily="2" charset="-122"/>
                        <a:cs typeface="Times New Roman" panose="0202060305040502030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文本框 4"/>
          <p:cNvSpPr txBox="1"/>
          <p:nvPr/>
        </p:nvSpPr>
        <p:spPr>
          <a:xfrm>
            <a:off x="2395855" y="966470"/>
            <a:ext cx="4197985" cy="368300"/>
          </a:xfrm>
          <a:prstGeom prst="rect">
            <a:avLst/>
          </a:prstGeom>
          <a:noFill/>
        </p:spPr>
        <p:txBody>
          <a:bodyPr wrap="none" rtlCol="0" anchor="t">
            <a:spAutoFit/>
          </a:bodyPr>
          <a:lstStyle/>
          <a:p>
            <a:pPr indent="0">
              <a:buNone/>
            </a:pPr>
            <a:r>
              <a:rPr lang="en-US" b="1">
                <a:latin typeface="Times New Roman" panose="02020603050405020304" charset="0"/>
                <a:ea typeface="宋体" panose="02010600030101010101" pitchFamily="2" charset="-122"/>
                <a:cs typeface="Times New Roman" panose="02020603050405020304" charset="0"/>
                <a:sym typeface="+mn-ea"/>
              </a:rPr>
              <a:t>got a poem to get a prize from the master</a:t>
            </a:r>
            <a:endParaRPr lang="zh-CN" altLang="en-US"/>
          </a:p>
        </p:txBody>
      </p:sp>
      <p:sp>
        <p:nvSpPr>
          <p:cNvPr id="6" name="文本框 5"/>
          <p:cNvSpPr txBox="1"/>
          <p:nvPr/>
        </p:nvSpPr>
        <p:spPr>
          <a:xfrm>
            <a:off x="3670300" y="1253490"/>
            <a:ext cx="4542790" cy="368300"/>
          </a:xfrm>
          <a:prstGeom prst="rect">
            <a:avLst/>
          </a:prstGeom>
          <a:noFill/>
        </p:spPr>
        <p:txBody>
          <a:bodyPr wrap="square" rtlCol="0" anchor="t">
            <a:spAutoFit/>
          </a:bodyPr>
          <a:lstStyle/>
          <a:p>
            <a:r>
              <a:rPr lang="zh-CN" altLang="en-US" b="1">
                <a:latin typeface="Times New Roman" panose="02020603050405020304" charset="0"/>
                <a:cs typeface="Times New Roman" panose="02020603050405020304" charset="0"/>
              </a:rPr>
              <a:t>unconfident; frustrated;self-doubting</a:t>
            </a:r>
          </a:p>
        </p:txBody>
      </p:sp>
      <p:sp>
        <p:nvSpPr>
          <p:cNvPr id="7" name="文本框 6"/>
          <p:cNvSpPr txBox="1"/>
          <p:nvPr/>
        </p:nvSpPr>
        <p:spPr>
          <a:xfrm>
            <a:off x="3755390" y="1621790"/>
            <a:ext cx="5040630" cy="368300"/>
          </a:xfrm>
          <a:prstGeom prst="rect">
            <a:avLst/>
          </a:prstGeom>
          <a:noFill/>
        </p:spPr>
        <p:txBody>
          <a:bodyPr wrap="square" rtlCol="0" anchor="t">
            <a:spAutoFit/>
          </a:bodyPr>
          <a:lstStyle/>
          <a:p>
            <a:r>
              <a:rPr lang="zh-CN" altLang="en-US" b="1">
                <a:latin typeface="Times New Roman" panose="02020603050405020304" charset="0"/>
                <a:cs typeface="Times New Roman" panose="02020603050405020304" charset="0"/>
              </a:rPr>
              <a:t>affectionate;encouraging; skillful and patient</a:t>
            </a:r>
          </a:p>
        </p:txBody>
      </p:sp>
      <p:sp>
        <p:nvSpPr>
          <p:cNvPr id="8" name="文本框 7"/>
          <p:cNvSpPr txBox="1"/>
          <p:nvPr/>
        </p:nvSpPr>
        <p:spPr>
          <a:xfrm>
            <a:off x="2306955" y="1927860"/>
            <a:ext cx="6599555" cy="645160"/>
          </a:xfrm>
          <a:prstGeom prst="rect">
            <a:avLst/>
          </a:prstGeom>
          <a:noFill/>
        </p:spPr>
        <p:txBody>
          <a:bodyPr wrap="square" rtlCol="0" anchor="t">
            <a:spAutoFit/>
          </a:bodyPr>
          <a:lstStyle/>
          <a:p>
            <a:pPr algn="l"/>
            <a:r>
              <a:rPr lang="en-US" b="1">
                <a:latin typeface="Times New Roman" panose="02020603050405020304" charset="0"/>
                <a:ea typeface="宋体" panose="02010600030101010101" pitchFamily="2" charset="-122"/>
                <a:cs typeface="Times New Roman" panose="02020603050405020304" charset="0"/>
                <a:sym typeface="+mn-ea"/>
              </a:rPr>
              <a:t>① it is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so long</a:t>
            </a:r>
            <a:r>
              <a:rPr lang="en-US" b="1">
                <a:latin typeface="Times New Roman" panose="02020603050405020304" charset="0"/>
                <a:ea typeface="宋体" panose="02010600030101010101" pitchFamily="2" charset="-122"/>
                <a:cs typeface="Times New Roman" panose="02020603050405020304" charset="0"/>
                <a:sym typeface="+mn-ea"/>
              </a:rPr>
              <a:t>, and some of the words are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so hard</a:t>
            </a:r>
            <a:r>
              <a:rPr lang="en-US" b="1">
                <a:latin typeface="Times New Roman" panose="02020603050405020304" charset="0"/>
                <a:ea typeface="宋体" panose="02010600030101010101" pitchFamily="2" charset="-122"/>
                <a:cs typeface="Times New Roman" panose="02020603050405020304" charset="0"/>
                <a:sym typeface="+mn-ea"/>
              </a:rPr>
              <a:t>. </a:t>
            </a:r>
            <a:endParaRPr lang="en-US" b="1">
              <a:latin typeface="Times New Roman" panose="02020603050405020304" charset="0"/>
              <a:ea typeface="宋体" panose="02010600030101010101" pitchFamily="2" charset="-122"/>
              <a:cs typeface="Times New Roman" panose="02020603050405020304" charset="0"/>
            </a:endParaRPr>
          </a:p>
          <a:p>
            <a:pPr algn="l"/>
            <a:r>
              <a:rPr lang="en-US" b="1">
                <a:latin typeface="Times New Roman" panose="02020603050405020304" charset="0"/>
                <a:ea typeface="宋体" panose="02010600030101010101" pitchFamily="2" charset="-122"/>
                <a:cs typeface="Times New Roman" panose="02020603050405020304" charset="0"/>
                <a:sym typeface="+mn-ea"/>
              </a:rPr>
              <a:t>② for the boys laugh at me, and call me‘</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Slow Tom</a:t>
            </a:r>
            <a:r>
              <a:rPr lang="en-US" b="1">
                <a:latin typeface="Times New Roman" panose="02020603050405020304" charset="0"/>
                <a:ea typeface="宋体" panose="02010600030101010101" pitchFamily="2" charset="-122"/>
                <a:cs typeface="Times New Roman" panose="02020603050405020304" charset="0"/>
                <a:sym typeface="+mn-ea"/>
              </a:rPr>
              <a:t>’.</a:t>
            </a:r>
            <a:endParaRPr lang="zh-CN" altLang="en-US"/>
          </a:p>
        </p:txBody>
      </p:sp>
      <p:sp>
        <p:nvSpPr>
          <p:cNvPr id="9" name="文本框 8"/>
          <p:cNvSpPr txBox="1"/>
          <p:nvPr/>
        </p:nvSpPr>
        <p:spPr>
          <a:xfrm>
            <a:off x="2308225" y="2573020"/>
            <a:ext cx="6598285" cy="645160"/>
          </a:xfrm>
          <a:prstGeom prst="rect">
            <a:avLst/>
          </a:prstGeom>
          <a:noFill/>
        </p:spPr>
        <p:txBody>
          <a:bodyPr wrap="square" rtlCol="0" anchor="t">
            <a:spAutoFit/>
          </a:bodyPr>
          <a:lstStyle/>
          <a:p>
            <a:pPr algn="l"/>
            <a:r>
              <a:rPr lang="en-US" b="1">
                <a:latin typeface="Times New Roman" panose="02020603050405020304" charset="0"/>
                <a:ea typeface="宋体" panose="02010600030101010101" pitchFamily="2" charset="-122"/>
                <a:cs typeface="Times New Roman" panose="02020603050405020304" charset="0"/>
                <a:sym typeface="+mn-ea"/>
              </a:rPr>
              <a:t>Look at the snail on the wall; how slow it is! And yet, if you watch it,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you will see it will get to the top in time</a:t>
            </a:r>
            <a:r>
              <a:rPr lang="en-US" b="1">
                <a:latin typeface="Times New Roman" panose="02020603050405020304" charset="0"/>
                <a:ea typeface="宋体" panose="02010600030101010101" pitchFamily="2" charset="-122"/>
                <a:cs typeface="Times New Roman" panose="02020603050405020304" charset="0"/>
                <a:sym typeface="+mn-ea"/>
              </a:rPr>
              <a:t>.</a:t>
            </a:r>
            <a:endParaRPr lang="en-US" altLang="en-US" b="1">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2306955" y="3147060"/>
            <a:ext cx="6599555" cy="922020"/>
          </a:xfrm>
          <a:prstGeom prst="rect">
            <a:avLst/>
          </a:prstGeom>
          <a:noFill/>
        </p:spPr>
        <p:txBody>
          <a:bodyPr wrap="square" rtlCol="0" anchor="t">
            <a:spAutoFit/>
          </a:bodyPr>
          <a:lstStyle/>
          <a:p>
            <a:pPr algn="l"/>
            <a:r>
              <a:rPr lang="en-US" b="1">
                <a:latin typeface="Times New Roman" panose="02020603050405020304" charset="0"/>
                <a:ea typeface="宋体" panose="02010600030101010101" pitchFamily="2" charset="-122"/>
                <a:cs typeface="Times New Roman" panose="02020603050405020304" charset="0"/>
                <a:sym typeface="+mn-ea"/>
              </a:rPr>
              <a:t> he might run a race with the snail. So he determined to try to learn his task, by the time the snail got to the top of the wall.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(would he be successful?)</a:t>
            </a:r>
            <a:endParaRPr lang="en-US" altLang="en-US"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1" name="文本框 10"/>
          <p:cNvSpPr txBox="1"/>
          <p:nvPr/>
        </p:nvSpPr>
        <p:spPr>
          <a:xfrm>
            <a:off x="2306955" y="4069080"/>
            <a:ext cx="6598920" cy="922020"/>
          </a:xfrm>
          <a:prstGeom prst="rect">
            <a:avLst/>
          </a:prstGeom>
          <a:noFill/>
        </p:spPr>
        <p:txBody>
          <a:bodyPr wrap="square" rtlCol="0" anchor="t">
            <a:spAutoFit/>
          </a:bodyPr>
          <a:lstStyle/>
          <a:p>
            <a:pPr algn="l"/>
            <a:r>
              <a:rPr lang="en-US" b="1">
                <a:latin typeface="Times New Roman" panose="02020603050405020304" charset="0"/>
                <a:ea typeface="宋体" panose="02010600030101010101" pitchFamily="2" charset="-122"/>
                <a:cs typeface="Times New Roman" panose="02020603050405020304" charset="0"/>
                <a:sym typeface="+mn-ea"/>
              </a:rPr>
              <a:t>①try to be‘</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slow and sure</a:t>
            </a:r>
            <a:r>
              <a:rPr lang="en-US" b="1">
                <a:latin typeface="Times New Roman" panose="02020603050405020304" charset="0"/>
                <a:ea typeface="宋体" panose="02010600030101010101" pitchFamily="2" charset="-122"/>
                <a:cs typeface="Times New Roman" panose="02020603050405020304" charset="0"/>
                <a:sym typeface="+mn-ea"/>
              </a:rPr>
              <a:t>’. ②So just try to learn a few lines each day, and you may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gain the prize in the end</a:t>
            </a:r>
            <a:r>
              <a:rPr lang="en-US" b="1">
                <a:latin typeface="Times New Roman" panose="02020603050405020304" charset="0"/>
                <a:ea typeface="宋体" panose="02010600030101010101" pitchFamily="2" charset="-122"/>
                <a:cs typeface="Times New Roman" panose="02020603050405020304" charset="0"/>
                <a:sym typeface="+mn-ea"/>
              </a:rPr>
              <a:t>. ③And when you feel like</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 losing heart</a:t>
            </a:r>
            <a:r>
              <a:rPr lang="en-US" b="1">
                <a:latin typeface="Times New Roman" panose="02020603050405020304" charset="0"/>
                <a:ea typeface="宋体" panose="02010600030101010101" pitchFamily="2" charset="-122"/>
                <a:cs typeface="Times New Roman" panose="02020603050405020304" charset="0"/>
                <a:sym typeface="+mn-ea"/>
              </a:rPr>
              <a:t>, </a:t>
            </a:r>
            <a:r>
              <a:rPr lang="en-US" b="1">
                <a:solidFill>
                  <a:srgbClr val="C00000"/>
                </a:solidFill>
                <a:latin typeface="Times New Roman" panose="02020603050405020304" charset="0"/>
                <a:ea typeface="宋体" panose="02010600030101010101" pitchFamily="2" charset="-122"/>
                <a:cs typeface="Times New Roman" panose="02020603050405020304" charset="0"/>
                <a:sym typeface="+mn-ea"/>
              </a:rPr>
              <a:t>think of the snail on the wall</a:t>
            </a:r>
            <a:r>
              <a:rPr lang="en-US" b="1">
                <a:latin typeface="Times New Roman" panose="02020603050405020304" charset="0"/>
                <a:ea typeface="宋体" panose="02010600030101010101" pitchFamily="2" charset="-122"/>
                <a:cs typeface="Times New Roman" panose="02020603050405020304" charset="0"/>
                <a:sym typeface="+mn-ea"/>
              </a:rPr>
              <a:t>.</a:t>
            </a:r>
            <a:endParaRPr lang="en-US" altLang="en-US" b="1">
              <a:latin typeface="Times New Roman" panose="02020603050405020304" charset="0"/>
              <a:ea typeface="宋体" panose="02010600030101010101" pitchFamily="2" charset="-122"/>
              <a:cs typeface="Times New Roman" panose="02020603050405020304" charset="0"/>
              <a:sym typeface="+mn-ea"/>
            </a:endParaRPr>
          </a:p>
        </p:txBody>
      </p:sp>
      <p:sp>
        <p:nvSpPr>
          <p:cNvPr id="12" name="Rectangle 55"/>
          <p:cNvSpPr/>
          <p:nvPr/>
        </p:nvSpPr>
        <p:spPr>
          <a:xfrm>
            <a:off x="-14605" y="0"/>
            <a:ext cx="9158605" cy="561975"/>
          </a:xfrm>
          <a:prstGeom prst="rect">
            <a:avLst/>
          </a:prstGeom>
          <a:solidFill>
            <a:srgbClr val="2782A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13"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4"/>
          <a:srcRect l="70488" t="4513" b="77137"/>
          <a:stretch>
            <a:fillRect/>
          </a:stretch>
        </p:blipFill>
        <p:spPr>
          <a:xfrm>
            <a:off x="-14605" y="0"/>
            <a:ext cx="1604010" cy="562610"/>
          </a:xfrm>
          <a:prstGeom prst="rect">
            <a:avLst/>
          </a:prstGeom>
        </p:spPr>
      </p:pic>
      <p:sp>
        <p:nvSpPr>
          <p:cNvPr id="19" name="右箭头 18"/>
          <p:cNvSpPr/>
          <p:nvPr/>
        </p:nvSpPr>
        <p:spPr>
          <a:xfrm>
            <a:off x="0" y="561975"/>
            <a:ext cx="4469130" cy="471170"/>
          </a:xfrm>
          <a:prstGeom prst="rightArrow">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narrative elements and structure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ppt_x</p:attrName>
                                        </p:attrNameLst>
                                      </p:cBhvr>
                                      <p:tavLst>
                                        <p:tav tm="0">
                                          <p:val>
                                            <p:strVal val="#ppt_x-.2"/>
                                          </p:val>
                                        </p:tav>
                                        <p:tav tm="100000">
                                          <p:val>
                                            <p:strVal val="#ppt_x"/>
                                          </p:val>
                                        </p:tav>
                                      </p:tavLst>
                                    </p:anim>
                                    <p:anim calcmode="lin" valueType="num">
                                      <p:cBhvr>
                                        <p:cTn id="36"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ppt_x</p:attrName>
                                        </p:attrNameLst>
                                      </p:cBhvr>
                                      <p:tavLst>
                                        <p:tav tm="0">
                                          <p:val>
                                            <p:strVal val="#ppt_x-.2"/>
                                          </p:val>
                                        </p:tav>
                                        <p:tav tm="100000">
                                          <p:val>
                                            <p:strVal val="#ppt_x"/>
                                          </p:val>
                                        </p:tav>
                                      </p:tavLst>
                                    </p:anim>
                                    <p:anim calcmode="lin" valueType="num">
                                      <p:cBhvr>
                                        <p:cTn id="5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custDataLst>
              <p:tags r:id="rId1"/>
            </p:custDataLst>
          </p:nvPr>
        </p:nvGraphicFramePr>
        <p:xfrm>
          <a:off x="168275" y="991235"/>
          <a:ext cx="8771890" cy="4027805"/>
        </p:xfrm>
        <a:graphic>
          <a:graphicData uri="http://schemas.openxmlformats.org/drawingml/2006/table">
            <a:tbl>
              <a:tblPr firstRow="1" bandRow="1">
                <a:tableStyleId>{5940675A-B579-460E-94D1-54222C63F5DA}</a:tableStyleId>
              </a:tblPr>
              <a:tblGrid>
                <a:gridCol w="510540">
                  <a:extLst>
                    <a:ext uri="{9D8B030D-6E8A-4147-A177-3AD203B41FA5}">
                      <a16:colId xmlns:a16="http://schemas.microsoft.com/office/drawing/2014/main" val="20000"/>
                    </a:ext>
                  </a:extLst>
                </a:gridCol>
                <a:gridCol w="616585">
                  <a:extLst>
                    <a:ext uri="{9D8B030D-6E8A-4147-A177-3AD203B41FA5}">
                      <a16:colId xmlns:a16="http://schemas.microsoft.com/office/drawing/2014/main" val="20001"/>
                    </a:ext>
                  </a:extLst>
                </a:gridCol>
                <a:gridCol w="1385570">
                  <a:extLst>
                    <a:ext uri="{9D8B030D-6E8A-4147-A177-3AD203B41FA5}">
                      <a16:colId xmlns:a16="http://schemas.microsoft.com/office/drawing/2014/main" val="20002"/>
                    </a:ext>
                  </a:extLst>
                </a:gridCol>
                <a:gridCol w="3585845">
                  <a:extLst>
                    <a:ext uri="{9D8B030D-6E8A-4147-A177-3AD203B41FA5}">
                      <a16:colId xmlns:a16="http://schemas.microsoft.com/office/drawing/2014/main" val="20003"/>
                    </a:ext>
                  </a:extLst>
                </a:gridCol>
                <a:gridCol w="2673350">
                  <a:extLst>
                    <a:ext uri="{9D8B030D-6E8A-4147-A177-3AD203B41FA5}">
                      <a16:colId xmlns:a16="http://schemas.microsoft.com/office/drawing/2014/main" val="20004"/>
                    </a:ext>
                  </a:extLst>
                </a:gridCol>
              </a:tblGrid>
              <a:tr h="273685">
                <a:tc gridSpan="3">
                  <a:txBody>
                    <a:bodyPr/>
                    <a:lstStyle/>
                    <a:p>
                      <a:pPr indent="0" algn="ctr">
                        <a:buNone/>
                      </a:pPr>
                      <a:r>
                        <a:rPr lang="en-US" sz="2000" b="1">
                          <a:solidFill>
                            <a:srgbClr val="538135"/>
                          </a:solidFill>
                          <a:latin typeface="宋体" panose="02010600030101010101" pitchFamily="2" charset="-122"/>
                          <a:ea typeface="宋体" panose="02010600030101010101" pitchFamily="2" charset="-122"/>
                          <a:cs typeface="宋体" panose="02010600030101010101" pitchFamily="2" charset="-122"/>
                        </a:rPr>
                        <a:t>①时空线（明线）</a:t>
                      </a:r>
                      <a:endParaRPr lang="en-US" altLang="en-US" sz="2000" b="1">
                        <a:solidFill>
                          <a:srgbClr val="538135"/>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2000" b="1">
                          <a:solidFill>
                            <a:srgbClr val="002060"/>
                          </a:solidFill>
                          <a:latin typeface="宋体" panose="02010600030101010101" pitchFamily="2" charset="-122"/>
                          <a:ea typeface="宋体" panose="02010600030101010101" pitchFamily="2" charset="-122"/>
                          <a:cs typeface="宋体" panose="02010600030101010101" pitchFamily="2" charset="-122"/>
                        </a:rPr>
                        <a:t>②情节线（明线）</a:t>
                      </a:r>
                      <a:endParaRPr lang="en-US" altLang="en-US" sz="2000" b="1">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③情感线（暗线）</a:t>
                      </a:r>
                      <a:endParaRPr lang="en-US"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3015">
                <a:tc gridSpan="3">
                  <a:txBody>
                    <a:bodyPr/>
                    <a:lstStyle/>
                    <a:p>
                      <a:pPr indent="0">
                        <a:buNone/>
                      </a:pPr>
                      <a:r>
                        <a:rPr lang="en-US" sz="2000" b="1">
                          <a:solidFill>
                            <a:srgbClr val="538135"/>
                          </a:solidFill>
                          <a:latin typeface="宋体" panose="02010600030101010101" pitchFamily="2" charset="-122"/>
                          <a:ea typeface="宋体" panose="02010600030101010101" pitchFamily="2" charset="-122"/>
                          <a:cs typeface="宋体" panose="02010600030101010101" pitchFamily="2" charset="-122"/>
                        </a:rPr>
                        <a:t>时间：</a:t>
                      </a:r>
                    </a:p>
                    <a:p>
                      <a:pPr indent="0">
                        <a:buNone/>
                      </a:pPr>
                      <a:r>
                        <a:rPr lang="en-US" sz="2000" b="1">
                          <a:solidFill>
                            <a:srgbClr val="538135"/>
                          </a:solidFill>
                          <a:latin typeface="宋体" panose="02010600030101010101" pitchFamily="2" charset="-122"/>
                          <a:ea typeface="宋体" panose="02010600030101010101" pitchFamily="2" charset="-122"/>
                          <a:cs typeface="宋体" panose="02010600030101010101" pitchFamily="2" charset="-122"/>
                        </a:rPr>
                        <a:t>空间：</a:t>
                      </a:r>
                      <a:endParaRPr lang="en-US" altLang="en-US" sz="2000" b="1">
                        <a:solidFill>
                          <a:srgbClr val="538135"/>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2000" b="1">
                          <a:solidFill>
                            <a:srgbClr val="002060"/>
                          </a:solidFill>
                          <a:latin typeface="Times New Roman" panose="02020603050405020304" charset="0"/>
                          <a:ea typeface="宋体" panose="02010600030101010101" pitchFamily="2" charset="-122"/>
                          <a:cs typeface="Times New Roman" panose="02020603050405020304" charset="0"/>
                        </a:rPr>
                        <a:t>人物：Granny Bell, the boys，  </a:t>
                      </a:r>
                    </a:p>
                    <a:p>
                      <a:pPr indent="0">
                        <a:buNone/>
                      </a:pPr>
                      <a:r>
                        <a:rPr lang="en-US" sz="2000" b="1">
                          <a:solidFill>
                            <a:srgbClr val="002060"/>
                          </a:solidFill>
                          <a:latin typeface="Times New Roman" panose="02020603050405020304" charset="0"/>
                          <a:ea typeface="宋体" panose="02010600030101010101" pitchFamily="2" charset="-122"/>
                          <a:cs typeface="Times New Roman" panose="02020603050405020304" charset="0"/>
                        </a:rPr>
                        <a:t>             ‘Slow Tom’</a:t>
                      </a:r>
                    </a:p>
                    <a:p>
                      <a:pPr indent="0">
                        <a:buNone/>
                      </a:pPr>
                      <a:r>
                        <a:rPr lang="en-US" sz="2000" b="1">
                          <a:solidFill>
                            <a:srgbClr val="002060"/>
                          </a:solidFill>
                          <a:latin typeface="Times New Roman" panose="02020603050405020304" charset="0"/>
                          <a:ea typeface="宋体" panose="02010600030101010101" pitchFamily="2" charset="-122"/>
                          <a:cs typeface="Times New Roman" panose="02020603050405020304" charset="0"/>
                        </a:rPr>
                        <a:t>事物：a prize，the snail, voice</a:t>
                      </a:r>
                    </a:p>
                    <a:p>
                      <a:pPr indent="0">
                        <a:buNone/>
                      </a:pPr>
                      <a:r>
                        <a:rPr lang="en-US" sz="2000" b="1">
                          <a:solidFill>
                            <a:srgbClr val="002060"/>
                          </a:solidFill>
                          <a:latin typeface="Times New Roman" panose="02020603050405020304" charset="0"/>
                          <a:ea typeface="宋体" panose="02010600030101010101" pitchFamily="2" charset="-122"/>
                          <a:cs typeface="Times New Roman" panose="02020603050405020304" charset="0"/>
                        </a:rPr>
                        <a:t>动作：try, losing heart</a:t>
                      </a:r>
                      <a:endParaRPr lang="en-US" altLang="en-US" sz="2000" b="1">
                        <a:solidFill>
                          <a:srgbClr val="002060"/>
                        </a:solidFill>
                        <a:latin typeface="Times New Roman" panose="02020603050405020304" charset="0"/>
                        <a:ea typeface="宋体" panose="02010600030101010101" pitchFamily="2"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solidFill>
                            <a:srgbClr val="FF0000"/>
                          </a:solidFill>
                          <a:latin typeface="Times New Roman" panose="02020603050405020304" charset="0"/>
                          <a:ea typeface="宋体" panose="02010600030101010101" pitchFamily="2" charset="-122"/>
                          <a:cs typeface="Times New Roman" panose="02020603050405020304" charset="0"/>
                        </a:rPr>
                        <a:t>slow and sure</a:t>
                      </a:r>
                    </a:p>
                    <a:p>
                      <a:pPr indent="0">
                        <a:buNone/>
                      </a:pPr>
                      <a:r>
                        <a:rPr lang="en-US" sz="2000" b="1">
                          <a:solidFill>
                            <a:srgbClr val="FF0000"/>
                          </a:solidFill>
                          <a:latin typeface="Times New Roman" panose="02020603050405020304" charset="0"/>
                          <a:ea typeface="宋体" panose="02010600030101010101" pitchFamily="2" charset="-122"/>
                          <a:cs typeface="Times New Roman" panose="02020603050405020304" charset="0"/>
                        </a:rPr>
                        <a:t>determined</a:t>
                      </a:r>
                      <a:endParaRPr lang="en-US" altLang="en-US" sz="2000" b="1">
                        <a:solidFill>
                          <a:srgbClr val="FF0000"/>
                        </a:solidFill>
                        <a:latin typeface="Times New Roman" panose="02020603050405020304" charset="0"/>
                        <a:ea typeface="宋体" panose="02010600030101010101" pitchFamily="2"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rowSpan="2">
                  <a:txBody>
                    <a:bodyPr/>
                    <a:lstStyle/>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问题链</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第一段</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indent="0">
                        <a:buNone/>
                      </a:pPr>
                      <a:r>
                        <a:rPr lang="en-US" sz="2000" b="1" i="1">
                          <a:solidFill>
                            <a:srgbClr val="000000"/>
                          </a:solidFill>
                          <a:latin typeface="Times New Roman" panose="02020603050405020304" charset="0"/>
                          <a:ea typeface="宋体" panose="02010600030101010101" pitchFamily="2" charset="-122"/>
                          <a:cs typeface="Times New Roman" panose="02020603050405020304" charset="0"/>
                        </a:rPr>
                        <a:t>And after he called up five or six boys to repeat the poem, it came to Tom's turn. </a:t>
                      </a:r>
                      <a:r>
                        <a:rPr lang="en-US" sz="2000" b="1" i="1">
                          <a:solidFill>
                            <a:srgbClr val="000000"/>
                          </a:solidFill>
                          <a:latin typeface="Times New Roman" panose="02020603050405020304" charset="0"/>
                          <a:cs typeface="Times New Roman" panose="02020603050405020304" charset="0"/>
                        </a:rPr>
                        <a:t> </a:t>
                      </a:r>
                      <a:r>
                        <a:rPr lang="en-US" sz="2000" b="1" i="1">
                          <a:solidFill>
                            <a:srgbClr val="000000"/>
                          </a:solidFill>
                          <a:latin typeface="Times New Roman" panose="02020603050405020304" charset="0"/>
                          <a:ea typeface="宋体" panose="02010600030101010101" pitchFamily="2" charset="-122"/>
                          <a:cs typeface="Times New Roman" panose="02020603050405020304" charset="0"/>
                        </a:rPr>
                        <a:t> </a:t>
                      </a:r>
                      <a:r>
                        <a:rPr lang="en-US" sz="2000" b="1" i="1">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2000" b="1" i="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2"/>
                  </a:ext>
                </a:extLst>
              </a:tr>
              <a:tr h="1161415">
                <a:tc vMerge="1">
                  <a:txBody>
                    <a:bodyPr/>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000" b="1">
                          <a:solidFill>
                            <a:srgbClr val="000000"/>
                          </a:solidFill>
                          <a:latin typeface="宋体" panose="02010600030101010101" pitchFamily="2" charset="-122"/>
                          <a:ea typeface="宋体" panose="02010600030101010101" pitchFamily="2" charset="-122"/>
                          <a:cs typeface="宋体" panose="02010600030101010101" pitchFamily="2" charset="-122"/>
                        </a:rPr>
                        <a:t>第二段</a:t>
                      </a:r>
                      <a:endParaRPr lang="en-US" altLang="en-US" sz="20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indent="0">
                        <a:buNone/>
                      </a:pPr>
                      <a:r>
                        <a:rPr lang="en-US" sz="2000" b="1" i="1">
                          <a:solidFill>
                            <a:srgbClr val="000000"/>
                          </a:solidFill>
                          <a:latin typeface="Times New Roman" panose="02020603050405020304" charset="0"/>
                          <a:ea typeface="宋体" panose="02010600030101010101" pitchFamily="2" charset="-122"/>
                          <a:cs typeface="Times New Roman" panose="02020603050405020304" charset="0"/>
                        </a:rPr>
                        <a:t>“Well done. Tom. Well done. Tell us how you made it!” said the master with great joy.</a:t>
                      </a:r>
                      <a:endParaRPr lang="en-US" altLang="en-US" sz="2000" b="1" i="1">
                        <a:solidFill>
                          <a:srgbClr val="000000"/>
                        </a:solidFill>
                        <a:latin typeface="Times New Roman" panose="02020603050405020304" charset="0"/>
                        <a:ea typeface="宋体" panose="02010600030101010101" pitchFamily="2" charset="-122"/>
                        <a:cs typeface="Times New Roman" panose="0202060305040502030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图片 4"/>
          <p:cNvPicPr/>
          <p:nvPr/>
        </p:nvPicPr>
        <p:blipFill>
          <a:blip r:embed="rId4"/>
          <a:stretch>
            <a:fillRect/>
          </a:stretch>
        </p:blipFill>
        <p:spPr>
          <a:xfrm>
            <a:off x="2555240" y="953135"/>
            <a:ext cx="86360" cy="1618615"/>
          </a:xfrm>
          <a:prstGeom prst="rect">
            <a:avLst/>
          </a:prstGeom>
          <a:noFill/>
          <a:ln w="9525">
            <a:noFill/>
          </a:ln>
        </p:spPr>
      </p:pic>
      <p:pic>
        <p:nvPicPr>
          <p:cNvPr id="6" name="图片 5"/>
          <p:cNvPicPr/>
          <p:nvPr/>
        </p:nvPicPr>
        <p:blipFill>
          <a:blip r:embed="rId5"/>
          <a:stretch>
            <a:fillRect/>
          </a:stretch>
        </p:blipFill>
        <p:spPr>
          <a:xfrm flipH="1">
            <a:off x="6156325" y="952500"/>
            <a:ext cx="97155" cy="1619250"/>
          </a:xfrm>
          <a:prstGeom prst="rect">
            <a:avLst/>
          </a:prstGeom>
          <a:noFill/>
          <a:ln w="9525">
            <a:noFill/>
          </a:ln>
        </p:spPr>
      </p:pic>
      <p:pic>
        <p:nvPicPr>
          <p:cNvPr id="7" name="图片 6"/>
          <p:cNvPicPr/>
          <p:nvPr/>
        </p:nvPicPr>
        <p:blipFill>
          <a:blip r:embed="rId6"/>
          <a:stretch>
            <a:fillRect/>
          </a:stretch>
        </p:blipFill>
        <p:spPr>
          <a:xfrm>
            <a:off x="8841740" y="952500"/>
            <a:ext cx="98425" cy="1618615"/>
          </a:xfrm>
          <a:prstGeom prst="rect">
            <a:avLst/>
          </a:prstGeom>
          <a:noFill/>
          <a:ln w="9525">
            <a:noFill/>
          </a:ln>
        </p:spPr>
      </p:pic>
      <p:sp>
        <p:nvSpPr>
          <p:cNvPr id="9" name="文本框 8"/>
          <p:cNvSpPr txBox="1"/>
          <p:nvPr/>
        </p:nvSpPr>
        <p:spPr>
          <a:xfrm>
            <a:off x="2926080" y="2859405"/>
            <a:ext cx="5334000" cy="92202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solidFill>
                  <a:srgbClr val="7030A0"/>
                </a:solidFill>
              </a:rPr>
              <a:t>How did Tom feel when it was his turn?</a:t>
            </a:r>
          </a:p>
          <a:p>
            <a:pPr marL="285750" indent="-285750">
              <a:buFont typeface="Arial" panose="020B0604020202020204" pitchFamily="34" charset="0"/>
              <a:buChar char="•"/>
            </a:pPr>
            <a:r>
              <a:rPr lang="zh-CN" altLang="en-US" b="1">
                <a:solidFill>
                  <a:srgbClr val="7030A0"/>
                </a:solidFill>
              </a:rPr>
              <a:t>How did he perform </a:t>
            </a:r>
            <a:r>
              <a:rPr lang="en-US" altLang="zh-CN" b="1">
                <a:solidFill>
                  <a:srgbClr val="7030A0"/>
                </a:solidFill>
              </a:rPr>
              <a:t>from the beginning to the end </a:t>
            </a:r>
            <a:r>
              <a:rPr lang="zh-CN" altLang="en-US" b="1">
                <a:solidFill>
                  <a:srgbClr val="7030A0"/>
                </a:solidFill>
              </a:rPr>
              <a:t>? </a:t>
            </a:r>
          </a:p>
          <a:p>
            <a:pPr marL="285750" indent="-285750">
              <a:buFont typeface="Arial" panose="020B0604020202020204" pitchFamily="34" charset="0"/>
              <a:buChar char="•"/>
            </a:pPr>
            <a:r>
              <a:rPr lang="zh-CN" altLang="en-US" b="1">
                <a:solidFill>
                  <a:srgbClr val="7030A0"/>
                </a:solidFill>
              </a:rPr>
              <a:t>What was the reaction of other boys?</a:t>
            </a:r>
          </a:p>
        </p:txBody>
      </p:sp>
      <p:sp>
        <p:nvSpPr>
          <p:cNvPr id="10" name="文本框 9"/>
          <p:cNvSpPr txBox="1"/>
          <p:nvPr/>
        </p:nvSpPr>
        <p:spPr>
          <a:xfrm>
            <a:off x="2926080" y="4097020"/>
            <a:ext cx="5736590" cy="922020"/>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b="1">
                <a:solidFill>
                  <a:srgbClr val="7030A0"/>
                </a:solidFill>
              </a:rPr>
              <a:t>What was the secret of Tom’s success?</a:t>
            </a:r>
          </a:p>
          <a:p>
            <a:pPr marL="285750" indent="-285750">
              <a:buFont typeface="Arial" panose="020B0604020202020204" pitchFamily="34" charset="0"/>
              <a:buChar char="•"/>
            </a:pPr>
            <a:r>
              <a:rPr lang="zh-CN" altLang="en-US" b="1">
                <a:solidFill>
                  <a:srgbClr val="7030A0"/>
                </a:solidFill>
              </a:rPr>
              <a:t>Did the other boys change their attitude toward Tom? </a:t>
            </a:r>
          </a:p>
          <a:p>
            <a:pPr marL="285750" indent="-285750">
              <a:buFont typeface="Arial" panose="020B0604020202020204" pitchFamily="34" charset="0"/>
              <a:buChar char="•"/>
            </a:pPr>
            <a:r>
              <a:rPr lang="zh-CN" altLang="en-US" b="1">
                <a:solidFill>
                  <a:srgbClr val="7030A0"/>
                </a:solidFill>
              </a:rPr>
              <a:t>Is there any lesson about the story?</a:t>
            </a:r>
          </a:p>
        </p:txBody>
      </p:sp>
      <p:sp>
        <p:nvSpPr>
          <p:cNvPr id="11" name="圆角矩形 10"/>
          <p:cNvSpPr/>
          <p:nvPr/>
        </p:nvSpPr>
        <p:spPr>
          <a:xfrm>
            <a:off x="1403350" y="2859405"/>
            <a:ext cx="1151890" cy="28765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4409440" y="3872865"/>
            <a:ext cx="2601595" cy="28765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V="1">
            <a:off x="6384290" y="3443605"/>
            <a:ext cx="1118235" cy="42926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4" name="圆角矩形 13"/>
          <p:cNvSpPr/>
          <p:nvPr/>
        </p:nvSpPr>
        <p:spPr>
          <a:xfrm>
            <a:off x="7108190" y="3155950"/>
            <a:ext cx="1151890" cy="28765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55"/>
          <p:cNvSpPr/>
          <p:nvPr/>
        </p:nvSpPr>
        <p:spPr>
          <a:xfrm>
            <a:off x="-14605" y="0"/>
            <a:ext cx="9158605" cy="561975"/>
          </a:xfrm>
          <a:prstGeom prst="rect">
            <a:avLst/>
          </a:prstGeom>
          <a:solidFill>
            <a:srgbClr val="2782A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16"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17" name="图片 16"/>
          <p:cNvPicPr>
            <a:picLocks noChangeAspect="1"/>
          </p:cNvPicPr>
          <p:nvPr/>
        </p:nvPicPr>
        <p:blipFill>
          <a:blip r:embed="rId7"/>
          <a:srcRect l="70488" t="4513" b="77137"/>
          <a:stretch>
            <a:fillRect/>
          </a:stretch>
        </p:blipFill>
        <p:spPr>
          <a:xfrm>
            <a:off x="-14605" y="0"/>
            <a:ext cx="1604010" cy="562610"/>
          </a:xfrm>
          <a:prstGeom prst="rect">
            <a:avLst/>
          </a:prstGeom>
        </p:spPr>
      </p:pic>
      <p:sp>
        <p:nvSpPr>
          <p:cNvPr id="19" name="右箭头 18"/>
          <p:cNvSpPr/>
          <p:nvPr/>
        </p:nvSpPr>
        <p:spPr>
          <a:xfrm>
            <a:off x="0" y="561975"/>
            <a:ext cx="2783205" cy="4711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t>Writing Scaffold</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ppt_x</p:attrName>
                                        </p:attrNameLst>
                                      </p:cBhvr>
                                      <p:tavLst>
                                        <p:tav tm="0">
                                          <p:val>
                                            <p:strVal val="#ppt_x-.2"/>
                                          </p:val>
                                        </p:tav>
                                        <p:tav tm="100000">
                                          <p:val>
                                            <p:strVal val="#ppt_x"/>
                                          </p:val>
                                        </p:tav>
                                      </p:tavLst>
                                    </p:anim>
                                    <p:anim calcmode="lin" valueType="num">
                                      <p:cBhvr>
                                        <p:cTn id="3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bldLvl="0" animBg="1"/>
      <p:bldP spid="11" grpId="1" animBg="1"/>
      <p:bldP spid="12" grpId="0" bldLvl="0" animBg="1"/>
      <p:bldP spid="12" grpId="1" animBg="1"/>
      <p:bldP spid="14" grpId="0" bldLvl="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6195" y="2252345"/>
            <a:ext cx="9180195" cy="1974215"/>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sz="2000" b="1" dirty="0">
              <a:latin typeface="微软雅黑" panose="020B0503020204020204" charset="-122"/>
              <a:ea typeface="微软雅黑" panose="020B0503020204020204" charset="-122"/>
            </a:endParaRPr>
          </a:p>
        </p:txBody>
      </p:sp>
      <p:sp>
        <p:nvSpPr>
          <p:cNvPr id="6" name="TextBox 5"/>
          <p:cNvSpPr txBox="1"/>
          <p:nvPr/>
        </p:nvSpPr>
        <p:spPr>
          <a:xfrm>
            <a:off x="247650" y="937895"/>
            <a:ext cx="8705215" cy="1197610"/>
          </a:xfrm>
          <a:prstGeom prst="rect">
            <a:avLst/>
          </a:prstGeom>
          <a:noFill/>
          <a:effectLst/>
        </p:spPr>
        <p:txBody>
          <a:bodyPr wrap="square" lIns="91438" tIns="45719" rIns="91438" bIns="45719" rtlCol="0">
            <a:spAutoFit/>
          </a:bodyPr>
          <a:lstStyle/>
          <a:p>
            <a:pPr algn="l"/>
            <a:r>
              <a:rPr lang="en-US" altLang="zh-CN" sz="3600" b="1" dirty="0">
                <a:solidFill>
                  <a:srgbClr val="2782A7"/>
                </a:solidFill>
                <a:latin typeface="微软雅黑" panose="020B0503020204020204" charset="-122"/>
                <a:ea typeface="微软雅黑" panose="020B0503020204020204" charset="-122"/>
              </a:rPr>
              <a:t>Hey Jude, </a:t>
            </a:r>
          </a:p>
          <a:p>
            <a:pPr algn="l"/>
            <a:r>
              <a:rPr lang="en-US" altLang="zh-CN" sz="3600" b="1" dirty="0">
                <a:solidFill>
                  <a:srgbClr val="2782A7"/>
                </a:solidFill>
                <a:latin typeface="微软雅黑" panose="020B0503020204020204" charset="-122"/>
                <a:ea typeface="微软雅黑" panose="020B0503020204020204" charset="-122"/>
              </a:rPr>
              <a:t>remember to let her into your heart!</a:t>
            </a:r>
          </a:p>
        </p:txBody>
      </p:sp>
      <p:sp>
        <p:nvSpPr>
          <p:cNvPr id="2" name="TextBox 1"/>
          <p:cNvSpPr txBox="1"/>
          <p:nvPr/>
        </p:nvSpPr>
        <p:spPr>
          <a:xfrm>
            <a:off x="6239510" y="266065"/>
            <a:ext cx="2713355" cy="460375"/>
          </a:xfrm>
          <a:prstGeom prst="rect">
            <a:avLst/>
          </a:prstGeom>
          <a:noFill/>
        </p:spPr>
        <p:txBody>
          <a:bodyPr wrap="square" rtlCol="0">
            <a:spAutoFit/>
          </a:bodyPr>
          <a:lstStyle/>
          <a:p>
            <a:pPr algn="l"/>
            <a:r>
              <a:rPr lang="en-US" altLang="zh-CN" sz="2400" b="1" i="1" dirty="0">
                <a:solidFill>
                  <a:srgbClr val="2782A7"/>
                </a:solidFill>
                <a:latin typeface="微软雅黑" panose="020B0503020204020204" charset="-122"/>
                <a:ea typeface="微软雅黑" panose="020B0503020204020204" charset="-122"/>
              </a:rPr>
              <a:t>2020</a:t>
            </a:r>
            <a:r>
              <a:rPr lang="zh-CN" altLang="en-US" sz="2400" b="1" i="1" dirty="0">
                <a:solidFill>
                  <a:srgbClr val="2782A7"/>
                </a:solidFill>
                <a:latin typeface="微软雅黑" panose="020B0503020204020204" charset="-122"/>
                <a:ea typeface="微软雅黑" panose="020B0503020204020204" charset="-122"/>
              </a:rPr>
              <a:t>秋季开学季</a:t>
            </a:r>
            <a:endParaRPr lang="en-US" altLang="zh-CN" sz="2400" b="1" i="1" dirty="0">
              <a:solidFill>
                <a:srgbClr val="2782A7"/>
              </a:solidFill>
              <a:latin typeface="微软雅黑" panose="020B0503020204020204" charset="-122"/>
              <a:ea typeface="微软雅黑" panose="020B0503020204020204" charset="-122"/>
            </a:endParaRPr>
          </a:p>
        </p:txBody>
      </p:sp>
      <p:pic>
        <p:nvPicPr>
          <p:cNvPr id="3" name="图片 2"/>
          <p:cNvPicPr>
            <a:picLocks noChangeAspect="1"/>
          </p:cNvPicPr>
          <p:nvPr>
            <p:custDataLst>
              <p:tags r:id="rId1"/>
            </p:custDataLst>
          </p:nvPr>
        </p:nvPicPr>
        <p:blipFill>
          <a:blip r:embed="rId3"/>
          <a:srcRect l="10576" t="23799" r="7779"/>
          <a:stretch>
            <a:fillRect/>
          </a:stretch>
        </p:blipFill>
        <p:spPr>
          <a:xfrm>
            <a:off x="-36830" y="2252345"/>
            <a:ext cx="4435475" cy="1974215"/>
          </a:xfrm>
          <a:prstGeom prst="rect">
            <a:avLst/>
          </a:prstGeom>
        </p:spPr>
      </p:pic>
      <p:pic>
        <p:nvPicPr>
          <p:cNvPr id="7" name="图片 6"/>
          <p:cNvPicPr>
            <a:picLocks noChangeAspect="1"/>
          </p:cNvPicPr>
          <p:nvPr/>
        </p:nvPicPr>
        <p:blipFill rotWithShape="1">
          <a:blip r:embed="rId4">
            <a:extLst>
              <a:ext uri="{BEBA8EAE-BF5A-486C-A8C5-ECC9F3942E4B}">
                <a14:imgProps xmlns:a14="http://schemas.microsoft.com/office/drawing/2010/main">
                  <a14:imgLayer r:embed="rId5">
                    <a14:imgEffect>
                      <a14:backgroundRemoval t="1130" b="100000" l="0" r="39917">
                        <a14:foregroundMark x1="10187" y1="34463" x2="9563" y2="64407"/>
                        <a14:foregroundMark x1="18295" y1="11864" x2="16424" y2="37288"/>
                        <a14:foregroundMark x1="19751" y1="24294" x2="22453" y2="22599"/>
                        <a14:foregroundMark x1="13306" y1="20339" x2="14761" y2="25424"/>
                        <a14:foregroundMark x1="19335" y1="37288" x2="24532" y2="31638"/>
                        <a14:foregroundMark x1="28274" y1="31638" x2="28274" y2="45763"/>
                        <a14:foregroundMark x1="11850" y1="58192" x2="28690" y2="54237"/>
                        <a14:foregroundMark x1="11642" y1="48588" x2="26819" y2="45763"/>
                        <a14:foregroundMark x1="9563" y1="66102" x2="29730" y2="66667"/>
                        <a14:foregroundMark x1="28898" y1="55367" x2="27651" y2="61582"/>
                        <a14:foregroundMark x1="11227" y1="52542" x2="18295" y2="51977"/>
                        <a14:foregroundMark x1="20582" y1="61582" x2="25156" y2="58192"/>
                        <a14:foregroundMark x1="20166" y1="48588" x2="20166" y2="51412"/>
                        <a14:foregroundMark x1="13306" y1="74011" x2="18295" y2="82486"/>
                        <a14:foregroundMark x1="19751" y1="83616" x2="23909" y2="73446"/>
                      </a14:backgroundRemoval>
                    </a14:imgEffect>
                  </a14:imgLayer>
                </a14:imgProps>
              </a:ext>
            </a:extLst>
          </a:blip>
          <a:srcRect r="60124"/>
          <a:stretch>
            <a:fillRect/>
          </a:stretch>
        </p:blipFill>
        <p:spPr>
          <a:xfrm>
            <a:off x="5518150" y="59055"/>
            <a:ext cx="821690" cy="667385"/>
          </a:xfrm>
          <a:prstGeom prst="rect">
            <a:avLst/>
          </a:prstGeom>
        </p:spPr>
      </p:pic>
      <p:sp>
        <p:nvSpPr>
          <p:cNvPr id="4" name="TextBox 1"/>
          <p:cNvSpPr txBox="1"/>
          <p:nvPr/>
        </p:nvSpPr>
        <p:spPr>
          <a:xfrm>
            <a:off x="5624195" y="4269740"/>
            <a:ext cx="3464560" cy="460375"/>
          </a:xfrm>
          <a:prstGeom prst="rect">
            <a:avLst/>
          </a:prstGeom>
          <a:noFill/>
        </p:spPr>
        <p:txBody>
          <a:bodyPr wrap="square" rtlCol="0">
            <a:spAutoFit/>
          </a:bodyPr>
          <a:lstStyle/>
          <a:p>
            <a:pPr algn="l"/>
            <a:r>
              <a:rPr sz="2400" dirty="0">
                <a:solidFill>
                  <a:srgbClr val="2782A7"/>
                </a:solidFill>
                <a:latin typeface="微软雅黑" panose="020B0503020204020204" charset="-122"/>
                <a:ea typeface="微软雅黑" panose="020B0503020204020204" charset="-122"/>
              </a:rPr>
              <a:t>浙江省常山一中  吴俊峰</a:t>
            </a:r>
          </a:p>
        </p:txBody>
      </p:sp>
      <p:sp>
        <p:nvSpPr>
          <p:cNvPr id="5" name="文本框 4"/>
          <p:cNvSpPr txBox="1"/>
          <p:nvPr/>
        </p:nvSpPr>
        <p:spPr>
          <a:xfrm>
            <a:off x="4546600" y="2444115"/>
            <a:ext cx="4405630" cy="1537970"/>
          </a:xfrm>
          <a:prstGeom prst="rect">
            <a:avLst/>
          </a:prstGeom>
          <a:noFill/>
        </p:spPr>
        <p:txBody>
          <a:bodyPr wrap="square" rtlCol="0">
            <a:spAutoFit/>
          </a:bodyPr>
          <a:lstStyle/>
          <a:p>
            <a:pPr fontAlgn="auto">
              <a:lnSpc>
                <a:spcPts val="3760"/>
              </a:lnSpc>
            </a:pPr>
            <a:r>
              <a:rPr lang="en-US" altLang="zh-CN" sz="2800" b="1">
                <a:solidFill>
                  <a:schemeClr val="bg1"/>
                </a:solidFill>
              </a:rPr>
              <a:t>comfort, courage,  conquer</a:t>
            </a:r>
          </a:p>
          <a:p>
            <a:pPr fontAlgn="auto">
              <a:lnSpc>
                <a:spcPts val="3760"/>
              </a:lnSpc>
            </a:pPr>
            <a:r>
              <a:rPr lang="en-US" altLang="zh-CN" sz="2800" b="1">
                <a:solidFill>
                  <a:schemeClr val="bg1"/>
                </a:solidFill>
              </a:rPr>
              <a:t>change, choice, </a:t>
            </a:r>
            <a:r>
              <a:rPr lang="en-US" altLang="zh-CN" sz="2800" b="1">
                <a:solidFill>
                  <a:schemeClr val="bg1"/>
                </a:solidFill>
                <a:sym typeface="+mn-ea"/>
              </a:rPr>
              <a:t>challenge</a:t>
            </a:r>
            <a:endParaRPr lang="en-US" altLang="zh-CN" sz="2800" b="1">
              <a:solidFill>
                <a:schemeClr val="bg1"/>
              </a:solidFill>
            </a:endParaRPr>
          </a:p>
          <a:p>
            <a:pPr fontAlgn="auto">
              <a:lnSpc>
                <a:spcPts val="3760"/>
              </a:lnSpc>
            </a:pPr>
            <a:r>
              <a:rPr lang="en-US" altLang="zh-CN" sz="2800" b="1">
                <a:solidFill>
                  <a:schemeClr val="bg1"/>
                </a:solidFill>
              </a:rPr>
              <a:t>confidence, country, CHINA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5895" y="673100"/>
            <a:ext cx="8764905" cy="4399915"/>
          </a:xfrm>
          <a:prstGeom prst="rect">
            <a:avLst/>
          </a:prstGeom>
          <a:noFill/>
          <a:ln w="9525">
            <a:noFill/>
          </a:ln>
        </p:spPr>
        <p:txBody>
          <a:bodyPr wrap="square">
            <a:spAutoFit/>
          </a:bodyPr>
          <a:lstStyle/>
          <a:p>
            <a:pPr indent="0"/>
            <a:r>
              <a:rPr lang="en-US" sz="2000" i="1">
                <a:latin typeface="Times New Roman" panose="02020603050405020304" charset="0"/>
                <a:cs typeface="Times New Roman" panose="02020603050405020304" charset="0"/>
              </a:rPr>
              <a:t>      A</a:t>
            </a:r>
            <a:r>
              <a:rPr sz="2000" i="1">
                <a:latin typeface="Times New Roman" panose="02020603050405020304" charset="0"/>
                <a:cs typeface="Times New Roman" panose="02020603050405020304" charset="0"/>
              </a:rPr>
              <a:t>nd after he called up five or six boys to repeat the poem, it came to Tom's turn.</a:t>
            </a:r>
            <a:r>
              <a:rPr sz="2000">
                <a:latin typeface="Times New Roman" panose="02020603050405020304" charset="0"/>
                <a:cs typeface="Times New Roman" panose="02020603050405020304" charset="0"/>
              </a:rPr>
              <a:t> His heart was beating wildly. He was even tripped by a chair on his way to the front and nearly fell to the ground. Ignoring all those noises, he took a deep breath, filling his lungs with courage and confidence. The moment Tom opened his mouth and let words pour out in incredible fluency, he sank into his own world. Not until he finished the task did he notice the boys who once laughed at him and called him “slow Tom” gazing at him with their mouths open.</a:t>
            </a:r>
          </a:p>
          <a:p>
            <a:pPr indent="0"/>
            <a:r>
              <a:rPr sz="2000">
                <a:latin typeface="Times New Roman" panose="02020603050405020304" charset="0"/>
                <a:cs typeface="Times New Roman" panose="02020603050405020304" charset="0"/>
              </a:rPr>
              <a:t>   </a:t>
            </a:r>
            <a:r>
              <a:rPr sz="2000" i="1">
                <a:latin typeface="Times New Roman" panose="02020603050405020304" charset="0"/>
                <a:cs typeface="Times New Roman" panose="02020603050405020304" charset="0"/>
              </a:rPr>
              <a:t>  “Well done. Tom. Well done. Tell us how you made it!” said the master with great joy. </a:t>
            </a:r>
            <a:r>
              <a:rPr sz="2000">
                <a:latin typeface="Times New Roman" panose="02020603050405020304" charset="0"/>
                <a:cs typeface="Times New Roman" panose="02020603050405020304" charset="0"/>
              </a:rPr>
              <a:t>“Please, sir, it was the snail on the wall that taught me how to do it," So Tom shared the competition he engaged against the snail and how the determination helped him in days looking up the words and struggling to make his pronunciation right. Overwhelmed by his persistence and courage the boy exhibited, the master announced the prize should go to Tom, not only as a reward for his wonderful performance, but also as a recognition for his</a:t>
            </a:r>
            <a:r>
              <a:rPr sz="2000">
                <a:solidFill>
                  <a:srgbClr val="C00000"/>
                </a:solidFill>
                <a:latin typeface="Times New Roman" panose="02020603050405020304" charset="0"/>
                <a:cs typeface="Times New Roman" panose="02020603050405020304" charset="0"/>
              </a:rPr>
              <a:t> belief in “slow and sure” attitude</a:t>
            </a:r>
            <a:r>
              <a:rPr sz="2000">
                <a:latin typeface="Times New Roman" panose="02020603050405020304" charset="0"/>
                <a:cs typeface="Times New Roman" panose="02020603050405020304" charset="0"/>
              </a:rPr>
              <a:t>.</a:t>
            </a:r>
          </a:p>
        </p:txBody>
      </p:sp>
      <p:sp>
        <p:nvSpPr>
          <p:cNvPr id="3" name="Rectangle 55"/>
          <p:cNvSpPr/>
          <p:nvPr/>
        </p:nvSpPr>
        <p:spPr>
          <a:xfrm>
            <a:off x="-14605" y="0"/>
            <a:ext cx="9158605" cy="561975"/>
          </a:xfrm>
          <a:prstGeom prst="rect">
            <a:avLst/>
          </a:prstGeom>
          <a:solidFill>
            <a:srgbClr val="2782A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5" name="TextBox 56"/>
          <p:cNvSpPr txBox="1"/>
          <p:nvPr/>
        </p:nvSpPr>
        <p:spPr>
          <a:xfrm>
            <a:off x="1589405" y="97155"/>
            <a:ext cx="7554595"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2. </a:t>
            </a:r>
            <a:r>
              <a:rPr lang="zh-CN" altLang="en-US" dirty="0">
                <a:solidFill>
                  <a:srgbClr val="FFFF00"/>
                </a:solidFill>
                <a:latin typeface="微软雅黑" panose="020B0503020204020204" charset="-122"/>
                <a:ea typeface="微软雅黑" panose="020B0503020204020204" charset="-122"/>
              </a:rPr>
              <a:t>The Snail on the Wall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confidence, challenge </a:t>
            </a:r>
            <a:r>
              <a:rPr lang="en-US" altLang="zh-CN" b="1" dirty="0">
                <a:solidFill>
                  <a:srgbClr val="FFFF00"/>
                </a:solidFill>
                <a:latin typeface="微软雅黑" panose="020B0503020204020204" charset="-122"/>
                <a:ea typeface="微软雅黑" panose="020B0503020204020204" charset="-122"/>
                <a:sym typeface="+mn-ea"/>
              </a:rPr>
              <a:t>and conquer</a:t>
            </a:r>
            <a:r>
              <a:rPr lang="en-US" altLang="zh-CN" dirty="0">
                <a:solidFill>
                  <a:srgbClr val="FFFF00"/>
                </a:solidFill>
                <a:latin typeface="微软雅黑" panose="020B0503020204020204" charset="-122"/>
                <a:ea typeface="微软雅黑" panose="020B0503020204020204" charset="-122"/>
              </a:rPr>
              <a:t> </a:t>
            </a:r>
            <a:endParaRPr lang="tr-TR" dirty="0">
              <a:solidFill>
                <a:srgbClr val="FFFF0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a:srcRect l="70488" t="4513" b="77137"/>
          <a:stretch>
            <a:fillRect/>
          </a:stretch>
        </p:blipFill>
        <p:spPr>
          <a:xfrm>
            <a:off x="-14605" y="0"/>
            <a:ext cx="1604010" cy="5626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3" name="图片 2"/>
          <p:cNvPicPr>
            <a:picLocks noChangeAspect="1"/>
          </p:cNvPicPr>
          <p:nvPr/>
        </p:nvPicPr>
        <p:blipFill>
          <a:blip r:embed="rId5"/>
          <a:srcRect l="8140" t="18191" r="10610" b="21307"/>
          <a:stretch>
            <a:fillRect/>
          </a:stretch>
        </p:blipFill>
        <p:spPr>
          <a:xfrm>
            <a:off x="-14605" y="0"/>
            <a:ext cx="1244600" cy="561975"/>
          </a:xfrm>
          <a:prstGeom prst="rect">
            <a:avLst/>
          </a:prstGeom>
        </p:spPr>
      </p:pic>
      <p:sp>
        <p:nvSpPr>
          <p:cNvPr id="2" name="TextBox 56"/>
          <p:cNvSpPr txBox="1"/>
          <p:nvPr/>
        </p:nvSpPr>
        <p:spPr>
          <a:xfrm>
            <a:off x="1125220" y="97155"/>
            <a:ext cx="8018780" cy="367030"/>
          </a:xfrm>
          <a:prstGeom prst="rect">
            <a:avLst/>
          </a:prstGeom>
          <a:noFill/>
        </p:spPr>
        <p:txBody>
          <a:bodyPr wrap="square" lIns="91438" tIns="45719" rIns="91438" bIns="45719" rtlCol="0">
            <a:spAutoFit/>
          </a:bodyPr>
          <a:lstStyle/>
          <a:p>
            <a:r>
              <a:rPr lang="en-US" altLang="zh-CN" dirty="0">
                <a:solidFill>
                  <a:schemeClr val="bg1"/>
                </a:solidFill>
                <a:latin typeface="微软雅黑" panose="020B0503020204020204" charset="-122"/>
                <a:ea typeface="微软雅黑" panose="020B0503020204020204" charset="-122"/>
              </a:rPr>
              <a:t>3. How to choose in the new semester</a:t>
            </a:r>
            <a:r>
              <a:rPr lang="zh-CN" altLang="en-US" dirty="0">
                <a:solidFill>
                  <a:srgbClr val="FFFF00"/>
                </a:solidFill>
                <a:latin typeface="微软雅黑" panose="020B0503020204020204" charset="-122"/>
                <a:ea typeface="微软雅黑" panose="020B0503020204020204" charset="-122"/>
              </a:rPr>
              <a:t> </a:t>
            </a:r>
            <a:r>
              <a:rPr lang="en-US" altLang="zh-CN" dirty="0">
                <a:solidFill>
                  <a:srgbClr val="FFFF00"/>
                </a:solidFill>
                <a:latin typeface="微软雅黑" panose="020B0503020204020204" charset="-122"/>
                <a:ea typeface="微软雅黑" panose="020B0503020204020204" charset="-122"/>
              </a:rPr>
              <a:t>—— </a:t>
            </a:r>
            <a:r>
              <a:rPr lang="en-US" altLang="zh-CN" b="1" dirty="0">
                <a:solidFill>
                  <a:srgbClr val="FFFF00"/>
                </a:solidFill>
                <a:latin typeface="微软雅黑" panose="020B0503020204020204" charset="-122"/>
                <a:ea typeface="微软雅黑" panose="020B0503020204020204" charset="-122"/>
              </a:rPr>
              <a:t>choice, country and China</a:t>
            </a:r>
            <a:endParaRPr lang="en-US" altLang="zh-CN" dirty="0">
              <a:solidFill>
                <a:srgbClr val="FFFF00"/>
              </a:solidFill>
              <a:latin typeface="微软雅黑" panose="020B0503020204020204" charset="-122"/>
              <a:ea typeface="微软雅黑" panose="020B0503020204020204" charset="-122"/>
            </a:endParaRPr>
          </a:p>
        </p:txBody>
      </p:sp>
      <p:sp>
        <p:nvSpPr>
          <p:cNvPr id="5" name="文本框 4"/>
          <p:cNvSpPr txBox="1"/>
          <p:nvPr/>
        </p:nvSpPr>
        <p:spPr>
          <a:xfrm>
            <a:off x="440055" y="692150"/>
            <a:ext cx="7191375" cy="706755"/>
          </a:xfrm>
          <a:prstGeom prst="rect">
            <a:avLst/>
          </a:prstGeom>
          <a:noFill/>
        </p:spPr>
        <p:txBody>
          <a:bodyPr wrap="square" rtlCol="0">
            <a:spAutoFit/>
          </a:bodyPr>
          <a:lstStyle/>
          <a:p>
            <a:r>
              <a:rPr lang="en-US" altLang="zh-CN" sz="2000" b="1">
                <a:latin typeface="Times New Roman" panose="02020603050405020304" charset="0"/>
                <a:cs typeface="Times New Roman" panose="02020603050405020304" charset="0"/>
              </a:rPr>
              <a:t>Choose to love China, </a:t>
            </a:r>
          </a:p>
          <a:p>
            <a:r>
              <a:rPr lang="en-US" altLang="zh-CN" sz="2000" b="1">
                <a:latin typeface="Times New Roman" panose="02020603050405020304" charset="0"/>
                <a:cs typeface="Times New Roman" panose="02020603050405020304" charset="0"/>
              </a:rPr>
              <a:t>Choose to strive for the rejuvenation of the Chinese nation.</a:t>
            </a:r>
          </a:p>
        </p:txBody>
      </p:sp>
      <p:pic>
        <p:nvPicPr>
          <p:cNvPr id="6" name="2020开学季：选C选C都选C！">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1125855" y="1399540"/>
            <a:ext cx="6957695" cy="3520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rcRect t="64020" b="5825"/>
          <a:stretch>
            <a:fillRect/>
          </a:stretch>
        </p:blipFill>
        <p:spPr>
          <a:xfrm>
            <a:off x="0" y="1724660"/>
            <a:ext cx="9157970" cy="1694180"/>
          </a:xfrm>
          <a:prstGeom prst="rect">
            <a:avLst/>
          </a:prstGeom>
        </p:spPr>
      </p:pic>
      <p:pic>
        <p:nvPicPr>
          <p:cNvPr id="3" name="图片 2"/>
          <p:cNvPicPr>
            <a:picLocks noChangeAspect="1"/>
          </p:cNvPicPr>
          <p:nvPr/>
        </p:nvPicPr>
        <p:blipFill>
          <a:blip r:embed="rId4"/>
          <a:srcRect l="45125" t="52167" r="25125" b="26611"/>
          <a:stretch>
            <a:fillRect/>
          </a:stretch>
        </p:blipFill>
        <p:spPr>
          <a:xfrm>
            <a:off x="4678045" y="3418840"/>
            <a:ext cx="4466590" cy="1724025"/>
          </a:xfrm>
          <a:prstGeom prst="rect">
            <a:avLst/>
          </a:prstGeom>
        </p:spPr>
      </p:pic>
      <p:pic>
        <p:nvPicPr>
          <p:cNvPr id="4" name="图片 3"/>
          <p:cNvPicPr>
            <a:picLocks noChangeAspect="1"/>
          </p:cNvPicPr>
          <p:nvPr/>
        </p:nvPicPr>
        <p:blipFill>
          <a:blip r:embed="rId4"/>
          <a:srcRect l="9604" t="13889" r="47094" b="55352"/>
          <a:stretch>
            <a:fillRect/>
          </a:stretch>
        </p:blipFill>
        <p:spPr>
          <a:xfrm>
            <a:off x="0" y="0"/>
            <a:ext cx="4549140" cy="1724660"/>
          </a:xfrm>
          <a:prstGeom prst="rect">
            <a:avLst/>
          </a:prstGeom>
        </p:spPr>
      </p:pic>
      <p:sp>
        <p:nvSpPr>
          <p:cNvPr id="6" name="文本框 5"/>
          <p:cNvSpPr txBox="1"/>
          <p:nvPr/>
        </p:nvSpPr>
        <p:spPr>
          <a:xfrm>
            <a:off x="2344420" y="1969770"/>
            <a:ext cx="5282565" cy="645160"/>
          </a:xfrm>
          <a:prstGeom prst="rect">
            <a:avLst/>
          </a:prstGeom>
          <a:noFill/>
        </p:spPr>
        <p:txBody>
          <a:bodyPr wrap="square" rtlCol="0" anchor="t">
            <a:spAutoFit/>
          </a:bodyPr>
          <a:lstStyle/>
          <a:p>
            <a:r>
              <a:rPr lang="zh-CN" altLang="en-US">
                <a:solidFill>
                  <a:schemeClr val="bg1"/>
                </a:solidFill>
              </a:rPr>
              <a:t>2020年的下半年</a:t>
            </a:r>
            <a:r>
              <a:rPr lang="en-US" altLang="zh-CN">
                <a:solidFill>
                  <a:schemeClr val="bg1"/>
                </a:solidFill>
              </a:rPr>
              <a:t>, </a:t>
            </a:r>
            <a:r>
              <a:rPr lang="zh-CN" altLang="en-US">
                <a:solidFill>
                  <a:schemeClr val="bg1"/>
                </a:solidFill>
              </a:rPr>
              <a:t>你准备好了吗？</a:t>
            </a:r>
          </a:p>
          <a:p>
            <a:r>
              <a:rPr lang="zh-CN" altLang="en-US">
                <a:solidFill>
                  <a:schemeClr val="bg1"/>
                </a:solidFill>
              </a:rPr>
              <a:t>Are you ready </a:t>
            </a:r>
            <a:r>
              <a:rPr lang="en-US" altLang="zh-CN">
                <a:solidFill>
                  <a:schemeClr val="bg1"/>
                </a:solidFill>
              </a:rPr>
              <a:t>for t</a:t>
            </a:r>
            <a:r>
              <a:rPr lang="zh-CN" altLang="en-US">
                <a:solidFill>
                  <a:schemeClr val="bg1"/>
                </a:solidFill>
                <a:sym typeface="+mn-ea"/>
              </a:rPr>
              <a:t>he second half of 2020</a:t>
            </a:r>
            <a:r>
              <a:rPr lang="zh-CN" altLang="en-US">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8"/>
            <a:ext cx="2843808" cy="5155613"/>
          </a:xfrm>
          <a:prstGeom prst="rect">
            <a:avLst/>
          </a:prstGeom>
          <a:solidFill>
            <a:srgbClr val="2782A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sz="2000" dirty="0">
              <a:latin typeface="微软雅黑" panose="020B0503020204020204" charset="-122"/>
              <a:ea typeface="微软雅黑" panose="020B0503020204020204" charset="-122"/>
            </a:endParaRPr>
          </a:p>
        </p:txBody>
      </p:sp>
      <p:sp>
        <p:nvSpPr>
          <p:cNvPr id="26" name="文本框 5"/>
          <p:cNvSpPr>
            <a:spLocks noChangeArrowheads="1"/>
          </p:cNvSpPr>
          <p:nvPr/>
        </p:nvSpPr>
        <p:spPr bwMode="auto">
          <a:xfrm>
            <a:off x="0" y="942340"/>
            <a:ext cx="288480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4000" b="1" dirty="0">
                <a:solidFill>
                  <a:schemeClr val="bg1"/>
                </a:solidFill>
                <a:latin typeface="微软雅黑" panose="020B0503020204020204" charset="-122"/>
                <a:ea typeface="微软雅黑" panose="020B0503020204020204" charset="-122"/>
                <a:sym typeface="微软雅黑" panose="020B0503020204020204" charset="-122"/>
              </a:rPr>
              <a:t>Contents</a:t>
            </a:r>
            <a:r>
              <a:rPr lang="zh-CN" altLang="en-US" sz="4000" b="1" dirty="0">
                <a:solidFill>
                  <a:schemeClr val="bg1"/>
                </a:solidFill>
                <a:latin typeface="微软雅黑" panose="020B0503020204020204" charset="-122"/>
                <a:ea typeface="微软雅黑" panose="020B0503020204020204" charset="-122"/>
                <a:sym typeface="微软雅黑" panose="020B0503020204020204" charset="-122"/>
              </a:rPr>
              <a:t>目录</a:t>
            </a:r>
            <a:endParaRPr lang="zh-CN" altLang="en-US" sz="48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27" name="组合 22"/>
          <p:cNvGrpSpPr/>
          <p:nvPr/>
        </p:nvGrpSpPr>
        <p:grpSpPr bwMode="auto">
          <a:xfrm>
            <a:off x="2113513" y="1688402"/>
            <a:ext cx="427420" cy="431797"/>
            <a:chOff x="0" y="0"/>
            <a:chExt cx="823123" cy="831130"/>
          </a:xfrm>
        </p:grpSpPr>
        <p:sp>
          <p:nvSpPr>
            <p:cNvPr id="28" name="等腰三角形 23"/>
            <p:cNvSpPr>
              <a:spLocks noChangeArrowheads="1"/>
            </p:cNvSpPr>
            <p:nvPr/>
          </p:nvSpPr>
          <p:spPr bwMode="auto">
            <a:xfrm rot="19813541" flipH="1">
              <a:off x="0" y="0"/>
              <a:ext cx="443524" cy="386081"/>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29" name="等腰三角形 24"/>
            <p:cNvSpPr>
              <a:spLocks noChangeArrowheads="1"/>
            </p:cNvSpPr>
            <p:nvPr/>
          </p:nvSpPr>
          <p:spPr bwMode="auto">
            <a:xfrm rot="19813541" flipH="1">
              <a:off x="2" y="445049"/>
              <a:ext cx="443524" cy="386081"/>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0" name="等腰三角形 25"/>
            <p:cNvSpPr>
              <a:spLocks noChangeArrowheads="1"/>
            </p:cNvSpPr>
            <p:nvPr/>
          </p:nvSpPr>
          <p:spPr bwMode="auto">
            <a:xfrm rot="19813541" flipH="1">
              <a:off x="379599" y="222524"/>
              <a:ext cx="443524" cy="386081"/>
            </a:xfrm>
            <a:prstGeom prst="triangle">
              <a:avLst>
                <a:gd name="adj" fmla="val 50000"/>
              </a:avLst>
            </a:prstGeom>
            <a:solidFill>
              <a:schemeClr val="bg1"/>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sp>
        <p:nvSpPr>
          <p:cNvPr id="31" name="等腰三角形 7"/>
          <p:cNvSpPr>
            <a:spLocks noChangeArrowheads="1"/>
          </p:cNvSpPr>
          <p:nvPr/>
        </p:nvSpPr>
        <p:spPr bwMode="auto">
          <a:xfrm rot="5400000" flipH="1">
            <a:off x="3355294" y="994731"/>
            <a:ext cx="398710" cy="347500"/>
          </a:xfrm>
          <a:prstGeom prst="triangle">
            <a:avLst>
              <a:gd name="adj" fmla="val 50000"/>
            </a:avLst>
          </a:prstGeom>
          <a:solidFill>
            <a:srgbClr val="1B90A2"/>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2" name="文本框 14"/>
          <p:cNvSpPr>
            <a:spLocks noChangeArrowheads="1"/>
          </p:cNvSpPr>
          <p:nvPr/>
        </p:nvSpPr>
        <p:spPr bwMode="auto">
          <a:xfrm>
            <a:off x="3923665" y="691515"/>
            <a:ext cx="425577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rgbClr val="595E64"/>
                </a:solidFill>
                <a:latin typeface="微软雅黑" panose="020B0503020204020204" charset="-122"/>
                <a:ea typeface="微软雅黑" panose="020B0503020204020204" charset="-122"/>
                <a:sym typeface="微软雅黑" panose="020B0503020204020204" charset="-122"/>
              </a:rPr>
              <a:t>1. Hey Jude</a:t>
            </a:r>
          </a:p>
          <a:p>
            <a:r>
              <a:rPr lang="zh-CN" altLang="en-US" sz="2800" b="1" dirty="0">
                <a:solidFill>
                  <a:srgbClr val="595E64"/>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595E64"/>
                </a:solidFill>
                <a:latin typeface="微软雅黑" panose="020B0503020204020204" charset="-122"/>
                <a:ea typeface="微软雅黑" panose="020B0503020204020204" charset="-122"/>
                <a:sym typeface="微软雅黑" panose="020B0503020204020204" charset="-122"/>
              </a:rPr>
              <a:t>—— comfort, courage and change</a:t>
            </a:r>
          </a:p>
        </p:txBody>
      </p:sp>
      <p:sp>
        <p:nvSpPr>
          <p:cNvPr id="34" name="等腰三角形 26"/>
          <p:cNvSpPr>
            <a:spLocks noChangeArrowheads="1"/>
          </p:cNvSpPr>
          <p:nvPr/>
        </p:nvSpPr>
        <p:spPr bwMode="auto">
          <a:xfrm rot="5400000" flipH="1">
            <a:off x="3331589" y="2232091"/>
            <a:ext cx="411871" cy="358971"/>
          </a:xfrm>
          <a:prstGeom prst="triangle">
            <a:avLst>
              <a:gd name="adj" fmla="val 50000"/>
            </a:avLst>
          </a:prstGeom>
          <a:solidFill>
            <a:srgbClr val="93B784"/>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6" name="等腰三角形 28"/>
          <p:cNvSpPr>
            <a:spLocks noChangeArrowheads="1"/>
          </p:cNvSpPr>
          <p:nvPr/>
        </p:nvSpPr>
        <p:spPr bwMode="auto">
          <a:xfrm rot="5400000" flipH="1">
            <a:off x="3355294" y="3526227"/>
            <a:ext cx="398709" cy="347499"/>
          </a:xfrm>
          <a:prstGeom prst="triangle">
            <a:avLst>
              <a:gd name="adj" fmla="val 50000"/>
            </a:avLst>
          </a:prstGeom>
          <a:solidFill>
            <a:srgbClr val="55C1E7"/>
          </a:solidFill>
          <a:ln>
            <a:noFill/>
          </a:ln>
          <a:extLst>
            <a:ext uri="{91240B29-F687-4F45-9708-019B960494DF}">
              <a14:hiddenLine xmlns:a14="http://schemas.microsoft.com/office/drawing/2010/main" w="12700">
                <a:solidFill>
                  <a:srgbClr val="000000"/>
                </a:solidFill>
                <a:bevel/>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9" name="文本框 14"/>
          <p:cNvSpPr>
            <a:spLocks noChangeArrowheads="1"/>
          </p:cNvSpPr>
          <p:nvPr/>
        </p:nvSpPr>
        <p:spPr bwMode="auto">
          <a:xfrm>
            <a:off x="3923665" y="2012315"/>
            <a:ext cx="5097145" cy="79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rgbClr val="595E64"/>
                </a:solidFill>
                <a:latin typeface="微软雅黑" panose="020B0503020204020204" charset="-122"/>
                <a:ea typeface="微软雅黑" panose="020B0503020204020204" charset="-122"/>
                <a:sym typeface="微软雅黑" panose="020B0503020204020204" charset="-122"/>
              </a:rPr>
              <a:t>2. The Snail on the Wall </a:t>
            </a:r>
          </a:p>
          <a:p>
            <a:r>
              <a:rPr lang="zh-CN" altLang="en-US" b="1" dirty="0">
                <a:solidFill>
                  <a:srgbClr val="595E64"/>
                </a:solidFill>
                <a:latin typeface="微软雅黑" panose="020B0503020204020204" charset="-122"/>
                <a:ea typeface="微软雅黑" panose="020B0503020204020204" charset="-122"/>
                <a:sym typeface="微软雅黑" panose="020B0503020204020204" charset="-122"/>
              </a:rPr>
              <a:t>  —— confidence, challenge and conquer </a:t>
            </a:r>
          </a:p>
        </p:txBody>
      </p:sp>
      <p:sp>
        <p:nvSpPr>
          <p:cNvPr id="14" name="文本框 14"/>
          <p:cNvSpPr>
            <a:spLocks noChangeArrowheads="1"/>
          </p:cNvSpPr>
          <p:nvPr/>
        </p:nvSpPr>
        <p:spPr bwMode="auto">
          <a:xfrm>
            <a:off x="3923978" y="3223287"/>
            <a:ext cx="4577162"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rgbClr val="595E64"/>
                </a:solidFill>
                <a:latin typeface="微软雅黑" panose="020B0503020204020204" charset="-122"/>
                <a:ea typeface="微软雅黑" panose="020B0503020204020204" charset="-122"/>
                <a:sym typeface="微软雅黑" panose="020B0503020204020204" charset="-122"/>
              </a:rPr>
              <a:t>3. How to choose </a:t>
            </a:r>
          </a:p>
          <a:p>
            <a:r>
              <a:rPr lang="zh-CN" altLang="en-US" sz="2800" b="1" dirty="0">
                <a:solidFill>
                  <a:srgbClr val="595E64"/>
                </a:solidFill>
                <a:latin typeface="微软雅黑" panose="020B0503020204020204" charset="-122"/>
                <a:ea typeface="微软雅黑" panose="020B0503020204020204" charset="-122"/>
                <a:sym typeface="微软雅黑" panose="020B0503020204020204" charset="-122"/>
              </a:rPr>
              <a:t> </a:t>
            </a:r>
            <a:r>
              <a:rPr lang="zh-CN" altLang="en-US" b="1" dirty="0">
                <a:solidFill>
                  <a:srgbClr val="595E64"/>
                </a:solidFill>
                <a:latin typeface="微软雅黑" panose="020B0503020204020204" charset="-122"/>
                <a:ea typeface="微软雅黑" panose="020B0503020204020204" charset="-122"/>
                <a:sym typeface="微软雅黑" panose="020B0503020204020204" charset="-122"/>
              </a:rPr>
              <a:t>—— choice, country and China</a:t>
            </a:r>
          </a:p>
        </p:txBody>
      </p:sp>
      <p:pic>
        <p:nvPicPr>
          <p:cNvPr id="4" name="图片 3"/>
          <p:cNvPicPr>
            <a:picLocks noChangeAspect="1"/>
          </p:cNvPicPr>
          <p:nvPr/>
        </p:nvPicPr>
        <p:blipFill>
          <a:blip r:embed="rId2"/>
          <a:srcRect l="70488" t="4513" b="77137"/>
          <a:stretch>
            <a:fillRect/>
          </a:stretch>
        </p:blipFill>
        <p:spPr>
          <a:xfrm>
            <a:off x="0" y="2847975"/>
            <a:ext cx="28435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3" name="文本框 2"/>
          <p:cNvSpPr txBox="1"/>
          <p:nvPr/>
        </p:nvSpPr>
        <p:spPr>
          <a:xfrm>
            <a:off x="227965" y="3030220"/>
            <a:ext cx="8743315" cy="2030095"/>
          </a:xfrm>
          <a:prstGeom prst="rect">
            <a:avLst/>
          </a:prstGeom>
          <a:noFill/>
          <a:ln w="12700" cmpd="sng">
            <a:solidFill>
              <a:schemeClr val="accent1">
                <a:shade val="50000"/>
              </a:schemeClr>
            </a:solidFill>
            <a:prstDash val="sysDot"/>
          </a:ln>
        </p:spPr>
        <p:txBody>
          <a:bodyPr wrap="square" rtlCol="0" anchor="t">
            <a:spAutoFit/>
          </a:bodyPr>
          <a:lstStyle/>
          <a:p>
            <a:pPr marL="285750" indent="-285750">
              <a:buFont typeface="Wingdings" panose="05000000000000000000" charset="0"/>
              <a:buChar char="Ø"/>
            </a:pPr>
            <a:r>
              <a:rPr lang="zh-CN" altLang="en-US" b="1">
                <a:solidFill>
                  <a:srgbClr val="002060"/>
                </a:solidFill>
              </a:rPr>
              <a:t>The minute</a:t>
            </a:r>
            <a:r>
              <a:rPr lang="zh-CN" altLang="en-US">
                <a:solidFill>
                  <a:srgbClr val="002060"/>
                </a:solidFill>
              </a:rPr>
              <a:t> you let her under your skin,   </a:t>
            </a:r>
            <a:r>
              <a:rPr lang="en-US" altLang="zh-CN">
                <a:solidFill>
                  <a:srgbClr val="002060"/>
                </a:solidFill>
              </a:rPr>
              <a:t>t</a:t>
            </a:r>
            <a:r>
              <a:rPr lang="zh-CN" altLang="en-US">
                <a:solidFill>
                  <a:srgbClr val="002060"/>
                </a:solidFill>
              </a:rPr>
              <a:t>hen you begin to make it better.    </a:t>
            </a:r>
          </a:p>
          <a:p>
            <a:r>
              <a:rPr lang="zh-CN" altLang="en-US">
                <a:solidFill>
                  <a:srgbClr val="002060"/>
                </a:solidFill>
              </a:rPr>
              <a:t>   </a:t>
            </a:r>
            <a:r>
              <a:rPr lang="en-US" altLang="zh-CN">
                <a:solidFill>
                  <a:srgbClr val="002060"/>
                </a:solidFill>
              </a:rPr>
              <a:t>“</a:t>
            </a:r>
            <a:r>
              <a:rPr lang="zh-CN" altLang="en-US">
                <a:solidFill>
                  <a:srgbClr val="002060"/>
                </a:solidFill>
              </a:rPr>
              <a:t> </a:t>
            </a:r>
            <a:r>
              <a:rPr lang="en-US" altLang="zh-CN">
                <a:solidFill>
                  <a:srgbClr val="002060"/>
                </a:solidFill>
              </a:rPr>
              <a:t>t</a:t>
            </a:r>
            <a:r>
              <a:rPr lang="zh-CN" altLang="en-US">
                <a:solidFill>
                  <a:srgbClr val="002060"/>
                </a:solidFill>
              </a:rPr>
              <a:t>he minute</a:t>
            </a:r>
            <a:r>
              <a:rPr lang="en-US" altLang="zh-CN">
                <a:solidFill>
                  <a:srgbClr val="002060"/>
                </a:solidFill>
              </a:rPr>
              <a:t>” </a:t>
            </a:r>
            <a:r>
              <a:rPr lang="zh-CN" altLang="en-US">
                <a:solidFill>
                  <a:srgbClr val="002060"/>
                </a:solidFill>
              </a:rPr>
              <a:t>是</a:t>
            </a:r>
            <a:r>
              <a:rPr lang="zh-CN" altLang="en-US" b="1">
                <a:solidFill>
                  <a:srgbClr val="002060"/>
                </a:solidFill>
              </a:rPr>
              <a:t>由名词转化过来的连词</a:t>
            </a:r>
            <a:r>
              <a:rPr lang="en-US" altLang="zh-CN">
                <a:solidFill>
                  <a:srgbClr val="002060"/>
                </a:solidFill>
              </a:rPr>
              <a:t>。</a:t>
            </a:r>
          </a:p>
          <a:p>
            <a:r>
              <a:rPr lang="en-US" altLang="zh-CN">
                <a:solidFill>
                  <a:srgbClr val="002060"/>
                </a:solidFill>
              </a:rPr>
              <a:t>1.the moment, the instant, the minute这几个词(</a:t>
            </a:r>
            <a:r>
              <a:rPr lang="en-US" altLang="zh-CN">
                <a:solidFill>
                  <a:srgbClr val="002060"/>
                </a:solidFill>
                <a:sym typeface="+mn-ea"/>
              </a:rPr>
              <a:t>前面一般都有定冠词)</a:t>
            </a:r>
            <a:r>
              <a:rPr lang="en-US" altLang="zh-CN">
                <a:solidFill>
                  <a:srgbClr val="002060"/>
                </a:solidFill>
              </a:rPr>
              <a:t>都</a:t>
            </a:r>
            <a:r>
              <a:rPr lang="zh-CN" altLang="zh-CN">
                <a:solidFill>
                  <a:srgbClr val="002060"/>
                </a:solidFill>
              </a:rPr>
              <a:t>可做连词，意为</a:t>
            </a:r>
            <a:r>
              <a:rPr lang="en-US" altLang="zh-CN">
                <a:solidFill>
                  <a:srgbClr val="002060"/>
                </a:solidFill>
              </a:rPr>
              <a:t>“一…就，马上,立刻”</a:t>
            </a:r>
            <a:r>
              <a:rPr lang="zh-CN" altLang="en-US">
                <a:solidFill>
                  <a:srgbClr val="002060"/>
                </a:solidFill>
              </a:rPr>
              <a:t>；引导</a:t>
            </a:r>
            <a:r>
              <a:rPr lang="en-US" altLang="zh-CN">
                <a:solidFill>
                  <a:srgbClr val="002060"/>
                </a:solidFill>
                <a:sym typeface="+mn-ea"/>
              </a:rPr>
              <a:t>时间</a:t>
            </a:r>
            <a:r>
              <a:rPr lang="zh-CN" altLang="en-US">
                <a:solidFill>
                  <a:srgbClr val="002060"/>
                </a:solidFill>
                <a:sym typeface="+mn-ea"/>
              </a:rPr>
              <a:t>状语从句</a:t>
            </a:r>
            <a:r>
              <a:rPr lang="en-US" altLang="zh-CN">
                <a:solidFill>
                  <a:srgbClr val="002060"/>
                </a:solidFill>
              </a:rPr>
              <a:t>。</a:t>
            </a:r>
          </a:p>
          <a:p>
            <a:r>
              <a:rPr lang="en-US" altLang="zh-CN">
                <a:solidFill>
                  <a:srgbClr val="002060"/>
                </a:solidFill>
              </a:rPr>
              <a:t>2.every time(每次)，each time(每次)，(the) next time(下次)，any time(随时)，(the) last time(上次)，the first time(第一次)。注意：every time, each time, any time前不用冠词，(the) next time, (the) last time中的冠词可省略，而the first time中的冠词通常不能省略。</a:t>
            </a:r>
          </a:p>
        </p:txBody>
      </p:sp>
      <p:sp>
        <p:nvSpPr>
          <p:cNvPr id="4" name="文本框 3"/>
          <p:cNvSpPr txBox="1"/>
          <p:nvPr/>
        </p:nvSpPr>
        <p:spPr>
          <a:xfrm>
            <a:off x="227965" y="562610"/>
            <a:ext cx="8744585" cy="2553335"/>
          </a:xfrm>
          <a:prstGeom prst="rect">
            <a:avLst/>
          </a:prstGeom>
          <a:noFill/>
          <a:ln w="9525">
            <a:noFill/>
          </a:ln>
        </p:spPr>
        <p:txBody>
          <a:bodyPr wrap="square">
            <a:spAutoFit/>
          </a:bodyPr>
          <a:lstStyle/>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1</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Hey Jude, don't make it bad.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嘿</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Jude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不要沮丧。</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Take a sad song and make it better.              </a:t>
            </a:r>
            <a:r>
              <a:rPr sz="2000" b="0">
                <a:solidFill>
                  <a:srgbClr val="000000"/>
                </a:solidFill>
                <a:latin typeface="Times New Roman" panose="02020603050405020304" charset="0"/>
                <a:ea typeface="宋体" panose="02010600030101010101" pitchFamily="2" charset="-122"/>
                <a:cs typeface="Times New Roman" panose="02020603050405020304" charset="0"/>
              </a:rPr>
              <a:t>找一首哀伤的歌，把它唱得欢乐些</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endParaRPr sz="2000" b="0">
              <a:solidFill>
                <a:srgbClr val="000000"/>
              </a:solidFill>
              <a:latin typeface="Times New Roman" panose="02020603050405020304" charset="0"/>
              <a:ea typeface="宋体" panose="02010600030101010101" pitchFamily="2" charset="-122"/>
              <a:cs typeface="Times New Roman" panose="02020603050405020304" charset="0"/>
            </a:endParaRP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Remember to let her into your heart,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记得将它唱入你的心田，</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Then you can start to make it better.            </a:t>
            </a:r>
            <a:r>
              <a:rPr sz="2000" b="0">
                <a:solidFill>
                  <a:srgbClr val="000000"/>
                </a:solidFill>
                <a:latin typeface="Times New Roman" panose="02020603050405020304" charset="0"/>
                <a:ea typeface="宋体" panose="02010600030101010101" pitchFamily="2" charset="-122"/>
                <a:cs typeface="Times New Roman" panose="02020603050405020304" charset="0"/>
              </a:rPr>
              <a:t>生活才会更美好</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endParaRPr sz="2000" b="0">
              <a:solidFill>
                <a:srgbClr val="000000"/>
              </a:solidFill>
              <a:latin typeface="Times New Roman" panose="02020603050405020304" charset="0"/>
              <a:ea typeface="宋体" panose="02010600030101010101" pitchFamily="2" charset="-122"/>
              <a:cs typeface="Times New Roman" panose="02020603050405020304" charset="0"/>
            </a:endParaRP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Hey Jude, don't be afraid.                             </a:t>
            </a:r>
            <a:r>
              <a:rPr sz="2000" b="0">
                <a:solidFill>
                  <a:srgbClr val="000000"/>
                </a:solidFill>
                <a:latin typeface="Times New Roman" panose="02020603050405020304" charset="0"/>
                <a:ea typeface="宋体" panose="02010600030101010101" pitchFamily="2" charset="-122"/>
                <a:cs typeface="Times New Roman" panose="02020603050405020304" charset="0"/>
              </a:rPr>
              <a:t>嘿Jude！不要害怕。</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You were made to go out and get her.          </a:t>
            </a:r>
            <a:r>
              <a:rPr sz="2000" b="0">
                <a:solidFill>
                  <a:srgbClr val="000000"/>
                </a:solidFill>
                <a:latin typeface="Times New Roman" panose="02020603050405020304" charset="0"/>
                <a:ea typeface="宋体" panose="02010600030101010101" pitchFamily="2" charset="-122"/>
                <a:cs typeface="Times New Roman" panose="02020603050405020304" charset="0"/>
              </a:rPr>
              <a:t>你天生就要勇于克服恐惧。</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 minute you let her under your skin,      </a:t>
            </a:r>
            <a:r>
              <a:rPr sz="2000" b="0">
                <a:solidFill>
                  <a:srgbClr val="000000"/>
                </a:solidFill>
                <a:latin typeface="Times New Roman" panose="02020603050405020304" charset="0"/>
                <a:ea typeface="宋体" panose="02010600030101010101" pitchFamily="2" charset="-122"/>
                <a:cs typeface="Times New Roman" panose="02020603050405020304" charset="0"/>
              </a:rPr>
              <a:t>当你将它身埋于心底那一刻，</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Then you begin to make it better.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你已经开始过的更好。</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20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100" name="文本框 99"/>
          <p:cNvSpPr txBox="1"/>
          <p:nvPr/>
        </p:nvSpPr>
        <p:spPr>
          <a:xfrm>
            <a:off x="227965" y="673735"/>
            <a:ext cx="8744585" cy="2553335"/>
          </a:xfrm>
          <a:prstGeom prst="rect">
            <a:avLst/>
          </a:prstGeom>
          <a:noFill/>
          <a:ln w="9525">
            <a:noFill/>
          </a:ln>
        </p:spPr>
        <p:txBody>
          <a:bodyPr wrap="square">
            <a:spAutoFit/>
          </a:bodyPr>
          <a:lstStyle/>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1</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Hey Jude, don't make it bad.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嘿</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Jude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不要沮丧。</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Take a sad song and make it better.              </a:t>
            </a:r>
            <a:r>
              <a:rPr sz="2000" b="0">
                <a:solidFill>
                  <a:srgbClr val="000000"/>
                </a:solidFill>
                <a:latin typeface="Times New Roman" panose="02020603050405020304" charset="0"/>
                <a:ea typeface="宋体" panose="02010600030101010101" pitchFamily="2" charset="-122"/>
                <a:cs typeface="Times New Roman" panose="02020603050405020304" charset="0"/>
              </a:rPr>
              <a:t>找一首哀伤的歌，把它唱得欢乐些</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endParaRPr sz="2000" b="0">
              <a:solidFill>
                <a:srgbClr val="000000"/>
              </a:solidFill>
              <a:latin typeface="Times New Roman" panose="02020603050405020304" charset="0"/>
              <a:ea typeface="宋体" panose="02010600030101010101" pitchFamily="2" charset="-122"/>
              <a:cs typeface="Times New Roman" panose="02020603050405020304" charset="0"/>
            </a:endParaRP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Remember to let her into your heart,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记得将它唱入你的心田，</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Then you can start to make it better.            </a:t>
            </a:r>
            <a:r>
              <a:rPr sz="2000" b="0">
                <a:solidFill>
                  <a:srgbClr val="000000"/>
                </a:solidFill>
                <a:latin typeface="Times New Roman" panose="02020603050405020304" charset="0"/>
                <a:ea typeface="宋体" panose="02010600030101010101" pitchFamily="2" charset="-122"/>
                <a:cs typeface="Times New Roman" panose="02020603050405020304" charset="0"/>
              </a:rPr>
              <a:t>生活才会更美好</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endParaRPr sz="2000" b="0">
              <a:solidFill>
                <a:srgbClr val="000000"/>
              </a:solidFill>
              <a:latin typeface="Times New Roman" panose="02020603050405020304" charset="0"/>
              <a:ea typeface="宋体" panose="02010600030101010101" pitchFamily="2" charset="-122"/>
              <a:cs typeface="Times New Roman" panose="02020603050405020304" charset="0"/>
            </a:endParaRP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Hey Jude, don't be afraid.                             </a:t>
            </a:r>
            <a:r>
              <a:rPr sz="2000" b="0">
                <a:solidFill>
                  <a:srgbClr val="000000"/>
                </a:solidFill>
                <a:latin typeface="Times New Roman" panose="02020603050405020304" charset="0"/>
                <a:ea typeface="宋体" panose="02010600030101010101" pitchFamily="2" charset="-122"/>
                <a:cs typeface="Times New Roman" panose="02020603050405020304" charset="0"/>
              </a:rPr>
              <a:t>嘿Jude！不要害怕。</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You were made to go out and get her.          </a:t>
            </a:r>
            <a:r>
              <a:rPr sz="2000" b="0">
                <a:solidFill>
                  <a:srgbClr val="000000"/>
                </a:solidFill>
                <a:latin typeface="Times New Roman" panose="02020603050405020304" charset="0"/>
                <a:ea typeface="宋体" panose="02010600030101010101" pitchFamily="2" charset="-122"/>
                <a:cs typeface="Times New Roman" panose="02020603050405020304" charset="0"/>
              </a:rPr>
              <a:t>你天生就要勇于克服恐惧。</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 minute you let her under your skin,      </a:t>
            </a:r>
            <a:r>
              <a:rPr sz="2000" b="0">
                <a:solidFill>
                  <a:srgbClr val="000000"/>
                </a:solidFill>
                <a:latin typeface="Times New Roman" panose="02020603050405020304" charset="0"/>
                <a:ea typeface="宋体" panose="02010600030101010101" pitchFamily="2" charset="-122"/>
                <a:cs typeface="Times New Roman" panose="02020603050405020304" charset="0"/>
              </a:rPr>
              <a:t>当你将它身埋于心底那一刻，</a:t>
            </a:r>
          </a:p>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Then you begin to make it better.                 </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你已经开始过的更好。</a:t>
            </a:r>
            <a:r>
              <a:rPr lang="en-US" sz="2000" b="0">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2000">
              <a:latin typeface="Times New Roman" panose="02020603050405020304" charset="0"/>
              <a:cs typeface="Times New Roman" panose="02020603050405020304" charset="0"/>
            </a:endParaRPr>
          </a:p>
        </p:txBody>
      </p:sp>
      <p:sp>
        <p:nvSpPr>
          <p:cNvPr id="3" name="文本框 2"/>
          <p:cNvSpPr txBox="1"/>
          <p:nvPr/>
        </p:nvSpPr>
        <p:spPr>
          <a:xfrm>
            <a:off x="228600" y="3227070"/>
            <a:ext cx="8743315" cy="1753235"/>
          </a:xfrm>
          <a:prstGeom prst="rect">
            <a:avLst/>
          </a:prstGeom>
          <a:noFill/>
          <a:ln w="12700" cmpd="sng">
            <a:solidFill>
              <a:schemeClr val="accent1">
                <a:shade val="50000"/>
              </a:schemeClr>
            </a:solidFill>
            <a:prstDash val="sysDot"/>
          </a:ln>
        </p:spPr>
        <p:txBody>
          <a:bodyPr wrap="square" rtlCol="0" anchor="t">
            <a:spAutoFit/>
          </a:bodyPr>
          <a:lstStyle/>
          <a:p>
            <a:pPr marL="285750" indent="-285750">
              <a:buFont typeface="Wingdings" panose="05000000000000000000" charset="0"/>
              <a:buChar char="Ø"/>
            </a:pPr>
            <a:r>
              <a:rPr lang="en-US" altLang="zh-CN" b="1">
                <a:solidFill>
                  <a:srgbClr val="002060"/>
                </a:solidFill>
              </a:rPr>
              <a:t>Find out the object complement in this section</a:t>
            </a:r>
            <a:r>
              <a:rPr lang="en-US" altLang="zh-CN">
                <a:solidFill>
                  <a:srgbClr val="002060"/>
                </a:solidFill>
              </a:rPr>
              <a:t> (</a:t>
            </a:r>
            <a:r>
              <a:rPr lang="zh-CN" altLang="en-US">
                <a:solidFill>
                  <a:srgbClr val="002060"/>
                </a:solidFill>
              </a:rPr>
              <a:t>找出本节中的宾语补足语</a:t>
            </a:r>
            <a:r>
              <a:rPr lang="en-US" altLang="zh-CN">
                <a:solidFill>
                  <a:srgbClr val="002060"/>
                </a:solidFill>
              </a:rPr>
              <a:t>)</a:t>
            </a:r>
          </a:p>
          <a:p>
            <a:pPr marL="285750" indent="-285750">
              <a:buFont typeface="Arial" panose="020B0604020202020204" pitchFamily="34" charset="0"/>
              <a:buChar char="•"/>
            </a:pPr>
            <a:r>
              <a:rPr lang="en-US" altLang="zh-CN">
                <a:solidFill>
                  <a:srgbClr val="002060"/>
                </a:solidFill>
              </a:rPr>
              <a:t>     don't make it</a:t>
            </a:r>
            <a:r>
              <a:rPr lang="en-US" altLang="zh-CN">
                <a:solidFill>
                  <a:srgbClr val="C00000"/>
                </a:solidFill>
              </a:rPr>
              <a:t> bad</a:t>
            </a:r>
          </a:p>
          <a:p>
            <a:pPr marL="285750" indent="-285750">
              <a:buFont typeface="Arial" panose="020B0604020202020204" pitchFamily="34" charset="0"/>
              <a:buChar char="•"/>
            </a:pPr>
            <a:r>
              <a:rPr lang="en-US" altLang="zh-CN">
                <a:solidFill>
                  <a:srgbClr val="002060"/>
                </a:solidFill>
              </a:rPr>
              <a:t>     make it</a:t>
            </a:r>
            <a:r>
              <a:rPr lang="en-US" altLang="zh-CN">
                <a:solidFill>
                  <a:srgbClr val="C00000"/>
                </a:solidFill>
              </a:rPr>
              <a:t> better</a:t>
            </a:r>
          </a:p>
          <a:p>
            <a:pPr marL="285750" indent="-285750">
              <a:buFont typeface="Arial" panose="020B0604020202020204" pitchFamily="34" charset="0"/>
              <a:buChar char="•"/>
            </a:pPr>
            <a:r>
              <a:rPr lang="en-US" altLang="zh-CN">
                <a:solidFill>
                  <a:srgbClr val="002060"/>
                </a:solidFill>
              </a:rPr>
              <a:t>     let her </a:t>
            </a:r>
            <a:r>
              <a:rPr lang="en-US" altLang="zh-CN">
                <a:solidFill>
                  <a:srgbClr val="C00000"/>
                </a:solidFill>
              </a:rPr>
              <a:t>into your heart</a:t>
            </a:r>
          </a:p>
          <a:p>
            <a:pPr marL="285750" indent="-285750">
              <a:buFont typeface="Arial" panose="020B0604020202020204" pitchFamily="34" charset="0"/>
              <a:buChar char="•"/>
            </a:pPr>
            <a:r>
              <a:rPr lang="en-US" altLang="zh-CN">
                <a:solidFill>
                  <a:srgbClr val="002060"/>
                </a:solidFill>
              </a:rPr>
              <a:t>    let her </a:t>
            </a:r>
            <a:r>
              <a:rPr lang="en-US" altLang="zh-CN">
                <a:solidFill>
                  <a:srgbClr val="C00000"/>
                </a:solidFill>
              </a:rPr>
              <a:t>under your skin</a:t>
            </a:r>
          </a:p>
          <a:p>
            <a:pPr marL="285750" indent="-285750">
              <a:buFont typeface="Arial" panose="020B0604020202020204" pitchFamily="34" charset="0"/>
              <a:buChar char="•"/>
            </a:pPr>
            <a:r>
              <a:rPr lang="en-US" altLang="zh-CN">
                <a:solidFill>
                  <a:srgbClr val="C00000"/>
                </a:solidFill>
              </a:rPr>
              <a:t>   </a:t>
            </a:r>
            <a:r>
              <a:rPr lang="en-US" altLang="zh-CN">
                <a:solidFill>
                  <a:srgbClr val="002060"/>
                </a:solidFill>
              </a:rPr>
              <a:t>You were made</a:t>
            </a:r>
            <a:r>
              <a:rPr lang="en-US" altLang="zh-CN">
                <a:solidFill>
                  <a:srgbClr val="C00000"/>
                </a:solidFill>
              </a:rPr>
              <a:t> to go out and get her (Subject complement</a:t>
            </a:r>
            <a:r>
              <a:rPr lang="zh-CN" altLang="en-US">
                <a:solidFill>
                  <a:srgbClr val="C00000"/>
                </a:solidFill>
              </a:rPr>
              <a:t>主语补足语</a:t>
            </a:r>
            <a:r>
              <a:rPr lang="en-US" altLang="zh-CN">
                <a:solidFill>
                  <a:srgbClr val="C00000"/>
                </a:solidFill>
              </a:rPr>
              <a:t>). </a:t>
            </a:r>
          </a:p>
        </p:txBody>
      </p:sp>
      <p:sp>
        <p:nvSpPr>
          <p:cNvPr id="4"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100" name="文本框 99"/>
          <p:cNvSpPr txBox="1"/>
          <p:nvPr/>
        </p:nvSpPr>
        <p:spPr>
          <a:xfrm>
            <a:off x="229235" y="673735"/>
            <a:ext cx="8742680" cy="1630045"/>
          </a:xfrm>
          <a:prstGeom prst="rect">
            <a:avLst/>
          </a:prstGeom>
          <a:noFill/>
          <a:ln w="9525">
            <a:noFill/>
          </a:ln>
        </p:spPr>
        <p:txBody>
          <a:bodyPr wrap="square">
            <a:spAutoFit/>
          </a:bodyPr>
          <a:lstStyle/>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2、And anytime you feel the pain,                  无论何时，当你感受痛苦的滋味</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hey Jude, refrain,                                              嘿 Jude，要</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学会</a:t>
            </a:r>
            <a:r>
              <a:rPr sz="2000" b="0">
                <a:solidFill>
                  <a:srgbClr val="000000"/>
                </a:solidFill>
                <a:latin typeface="Times New Roman" panose="02020603050405020304" charset="0"/>
                <a:ea typeface="宋体" panose="02010600030101010101" pitchFamily="2" charset="-122"/>
                <a:cs typeface="Times New Roman" panose="02020603050405020304" charset="0"/>
              </a:rPr>
              <a:t>忍耐，</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Don't carry the world upon your shoulders.     不要去担负太多自己能力以外的事</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r>
              <a:rPr sz="2000" b="0">
                <a:solidFill>
                  <a:srgbClr val="000000"/>
                </a:solidFill>
                <a:latin typeface="Times New Roman" panose="02020603050405020304" charset="0"/>
                <a:ea typeface="宋体" panose="02010600030101010101" pitchFamily="2" charset="-122"/>
                <a:cs typeface="Times New Roman" panose="02020603050405020304" charset="0"/>
              </a:rPr>
              <a:t> </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For well you know that it's a fool who plays it cool   要知道傻瓜才会假装坚强，</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By making his world a little colder.                  才会把自己的世界变得冷漠</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a:t>
            </a:r>
          </a:p>
        </p:txBody>
      </p:sp>
      <p:sp>
        <p:nvSpPr>
          <p:cNvPr id="4" name="文本框 3"/>
          <p:cNvSpPr txBox="1"/>
          <p:nvPr/>
        </p:nvSpPr>
        <p:spPr>
          <a:xfrm>
            <a:off x="229235" y="2431415"/>
            <a:ext cx="8743315" cy="2584450"/>
          </a:xfrm>
          <a:prstGeom prst="rect">
            <a:avLst/>
          </a:prstGeom>
          <a:noFill/>
          <a:ln w="12700" cmpd="sng">
            <a:solidFill>
              <a:schemeClr val="accent1">
                <a:shade val="50000"/>
              </a:schemeClr>
            </a:solidFill>
            <a:prstDash val="sysDot"/>
          </a:ln>
        </p:spPr>
        <p:txBody>
          <a:bodyPr wrap="square" rtlCol="0" anchor="t">
            <a:spAutoFit/>
          </a:bodyPr>
          <a:lstStyle/>
          <a:p>
            <a:pPr marL="285750" indent="-285750">
              <a:buFont typeface="Wingdings" panose="05000000000000000000" charset="0"/>
              <a:buChar char="Ø"/>
            </a:pPr>
            <a:r>
              <a:rPr b="1">
                <a:solidFill>
                  <a:srgbClr val="002060"/>
                </a:solidFill>
              </a:rPr>
              <a:t>anytime</a:t>
            </a:r>
            <a:r>
              <a:rPr>
                <a:solidFill>
                  <a:srgbClr val="002060"/>
                </a:solidFill>
              </a:rPr>
              <a:t> you feel the pain,   hey Jude, refrain</a:t>
            </a:r>
            <a:r>
              <a:rPr lang="en-US" altLang="zh-CN">
                <a:solidFill>
                  <a:srgbClr val="002060"/>
                </a:solidFill>
              </a:rPr>
              <a:t>    </a:t>
            </a:r>
          </a:p>
          <a:p>
            <a:pPr indent="0">
              <a:buFont typeface="Wingdings" panose="05000000000000000000" charset="0"/>
              <a:buNone/>
            </a:pPr>
            <a:r>
              <a:rPr lang="en-US" altLang="zh-CN">
                <a:solidFill>
                  <a:srgbClr val="C00000"/>
                </a:solidFill>
              </a:rPr>
              <a:t>      </a:t>
            </a:r>
            <a:r>
              <a:rPr lang="en-US" altLang="zh-CN">
                <a:solidFill>
                  <a:srgbClr val="002060"/>
                </a:solidFill>
              </a:rPr>
              <a:t>“ anytime” 是由</a:t>
            </a:r>
            <a:r>
              <a:rPr lang="en-US" altLang="zh-CN" b="1">
                <a:solidFill>
                  <a:srgbClr val="002060"/>
                </a:solidFill>
              </a:rPr>
              <a:t>名词转化过来的连词</a:t>
            </a:r>
            <a:r>
              <a:rPr lang="en-US" altLang="zh-CN">
                <a:solidFill>
                  <a:srgbClr val="002060"/>
                </a:solidFill>
              </a:rPr>
              <a:t>。</a:t>
            </a:r>
          </a:p>
          <a:p>
            <a:pPr marL="285750" indent="-285750">
              <a:buFont typeface="Wingdings" panose="05000000000000000000" charset="0"/>
              <a:buChar char="Ø"/>
            </a:pPr>
            <a:r>
              <a:rPr lang="en-US" altLang="zh-CN" b="1">
                <a:solidFill>
                  <a:srgbClr val="002060"/>
                </a:solidFill>
              </a:rPr>
              <a:t>refrain</a:t>
            </a:r>
            <a:r>
              <a:rPr lang="en-US" altLang="zh-CN">
                <a:solidFill>
                  <a:srgbClr val="002060"/>
                </a:solidFill>
              </a:rPr>
              <a:t> /rɪˈfreɪn/ vi. 忍住; 克制；避免；制止</a:t>
            </a:r>
          </a:p>
          <a:p>
            <a:pPr marL="285750" indent="-285750">
              <a:buFont typeface="Arial" panose="020B0604020202020204" pitchFamily="34" charset="0"/>
              <a:buChar char="•"/>
            </a:pPr>
            <a:r>
              <a:rPr lang="en-US" altLang="zh-CN">
                <a:solidFill>
                  <a:srgbClr val="002060"/>
                </a:solidFill>
              </a:rPr>
              <a:t>I made a terrific effort to </a:t>
            </a:r>
            <a:r>
              <a:rPr lang="en-US" altLang="zh-CN" b="1">
                <a:solidFill>
                  <a:srgbClr val="002060"/>
                </a:solidFill>
              </a:rPr>
              <a:t>refrain</a:t>
            </a:r>
            <a:r>
              <a:rPr lang="en-US" altLang="zh-CN">
                <a:solidFill>
                  <a:srgbClr val="002060"/>
                </a:solidFill>
              </a:rPr>
              <a:t> from tears. 我狠着心把泪止住。</a:t>
            </a:r>
          </a:p>
          <a:p>
            <a:pPr marL="285750" indent="-285750">
              <a:buFont typeface="Arial" panose="020B0604020202020204" pitchFamily="34" charset="0"/>
              <a:buChar char="•"/>
            </a:pPr>
            <a:r>
              <a:rPr lang="en-US" altLang="zh-CN">
                <a:solidFill>
                  <a:srgbClr val="002060"/>
                </a:solidFill>
              </a:rPr>
              <a:t>She couldn't </a:t>
            </a:r>
            <a:r>
              <a:rPr lang="en-US" altLang="zh-CN" b="1">
                <a:solidFill>
                  <a:srgbClr val="002060"/>
                </a:solidFill>
              </a:rPr>
              <a:t>refrain </a:t>
            </a:r>
            <a:r>
              <a:rPr lang="en-US" altLang="zh-CN">
                <a:solidFill>
                  <a:srgbClr val="002060"/>
                </a:solidFill>
              </a:rPr>
              <a:t>from smiling through tears. 她不禁破涕为笑。</a:t>
            </a:r>
          </a:p>
          <a:p>
            <a:pPr marL="285750" indent="-285750">
              <a:buFont typeface="Wingdings" panose="05000000000000000000" charset="0"/>
              <a:buChar char="Ø"/>
            </a:pPr>
            <a:r>
              <a:rPr lang="en-US" altLang="zh-CN" b="1">
                <a:solidFill>
                  <a:srgbClr val="002060"/>
                </a:solidFill>
              </a:rPr>
              <a:t>For</a:t>
            </a:r>
            <a:r>
              <a:rPr lang="en-US" altLang="zh-CN" baseline="30000">
                <a:solidFill>
                  <a:srgbClr val="C00000"/>
                </a:solidFill>
              </a:rPr>
              <a:t>1</a:t>
            </a:r>
            <a:r>
              <a:rPr lang="en-US" altLang="zh-CN">
                <a:solidFill>
                  <a:srgbClr val="002060"/>
                </a:solidFill>
              </a:rPr>
              <a:t> you know well  </a:t>
            </a:r>
            <a:r>
              <a:rPr lang="en-US" altLang="zh-CN" b="1">
                <a:solidFill>
                  <a:srgbClr val="002060"/>
                </a:solidFill>
              </a:rPr>
              <a:t>that</a:t>
            </a:r>
            <a:r>
              <a:rPr lang="en-US" altLang="zh-CN" baseline="30000">
                <a:solidFill>
                  <a:srgbClr val="C00000"/>
                </a:solidFill>
              </a:rPr>
              <a:t>2</a:t>
            </a:r>
            <a:r>
              <a:rPr lang="en-US" altLang="zh-CN">
                <a:solidFill>
                  <a:srgbClr val="002060"/>
                </a:solidFill>
              </a:rPr>
              <a:t> it's a fool </a:t>
            </a:r>
            <a:r>
              <a:rPr lang="en-US" altLang="zh-CN" b="1">
                <a:solidFill>
                  <a:srgbClr val="002060"/>
                </a:solidFill>
              </a:rPr>
              <a:t>who</a:t>
            </a:r>
            <a:r>
              <a:rPr lang="en-US" altLang="zh-CN" baseline="30000">
                <a:solidFill>
                  <a:srgbClr val="C00000"/>
                </a:solidFill>
              </a:rPr>
              <a:t>3</a:t>
            </a:r>
            <a:r>
              <a:rPr lang="en-US" altLang="zh-CN">
                <a:solidFill>
                  <a:srgbClr val="002060"/>
                </a:solidFill>
              </a:rPr>
              <a:t> plays it cool  by making his world a little colder. </a:t>
            </a:r>
          </a:p>
          <a:p>
            <a:pPr marL="285750" indent="-285750">
              <a:buFont typeface="Arial" panose="020B0604020202020204" pitchFamily="34" charset="0"/>
              <a:buChar char="•"/>
            </a:pPr>
            <a:r>
              <a:rPr lang="en-US" altLang="zh-CN">
                <a:solidFill>
                  <a:srgbClr val="002060"/>
                </a:solidFill>
              </a:rPr>
              <a:t>1. for</a:t>
            </a:r>
            <a:r>
              <a:rPr lang="zh-CN" altLang="en-US">
                <a:solidFill>
                  <a:srgbClr val="002060"/>
                </a:solidFill>
              </a:rPr>
              <a:t>连词，</a:t>
            </a:r>
            <a:r>
              <a:rPr lang="en-US" altLang="zh-CN">
                <a:solidFill>
                  <a:srgbClr val="002060"/>
                </a:solidFill>
              </a:rPr>
              <a:t>“</a:t>
            </a:r>
            <a:r>
              <a:rPr lang="zh-CN" altLang="en-US">
                <a:solidFill>
                  <a:srgbClr val="002060"/>
                </a:solidFill>
              </a:rPr>
              <a:t>因为</a:t>
            </a:r>
            <a:r>
              <a:rPr lang="en-US" altLang="zh-CN">
                <a:solidFill>
                  <a:srgbClr val="002060"/>
                </a:solidFill>
              </a:rPr>
              <a:t>”</a:t>
            </a:r>
          </a:p>
          <a:p>
            <a:pPr marL="285750" indent="-285750">
              <a:buFont typeface="Arial" panose="020B0604020202020204" pitchFamily="34" charset="0"/>
              <a:buChar char="•"/>
            </a:pPr>
            <a:r>
              <a:rPr lang="en-US" altLang="zh-CN">
                <a:solidFill>
                  <a:srgbClr val="002060"/>
                </a:solidFill>
              </a:rPr>
              <a:t>2. that</a:t>
            </a:r>
            <a:r>
              <a:rPr lang="zh-CN" altLang="en-US">
                <a:solidFill>
                  <a:srgbClr val="002060"/>
                </a:solidFill>
              </a:rPr>
              <a:t>引导宾语从句</a:t>
            </a:r>
          </a:p>
          <a:p>
            <a:pPr marL="285750" indent="-285750">
              <a:buFont typeface="Arial" panose="020B0604020202020204" pitchFamily="34" charset="0"/>
              <a:buChar char="•"/>
            </a:pPr>
            <a:r>
              <a:rPr lang="en-US" altLang="zh-CN">
                <a:solidFill>
                  <a:srgbClr val="002060"/>
                </a:solidFill>
              </a:rPr>
              <a:t>3. who plays it cool  by making his world a little colder</a:t>
            </a:r>
            <a:r>
              <a:rPr lang="zh-CN" altLang="en-US">
                <a:solidFill>
                  <a:srgbClr val="002060"/>
                </a:solidFill>
              </a:rPr>
              <a:t>，</a:t>
            </a:r>
            <a:r>
              <a:rPr lang="en-US" altLang="zh-CN">
                <a:solidFill>
                  <a:srgbClr val="002060"/>
                </a:solidFill>
              </a:rPr>
              <a:t>who</a:t>
            </a:r>
            <a:r>
              <a:rPr lang="zh-CN" altLang="en-US">
                <a:solidFill>
                  <a:srgbClr val="002060"/>
                </a:solidFill>
              </a:rPr>
              <a:t>引导定语从句</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13" dur="1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xEl>
                                              <p:pRg st="2" end="2"/>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p:cTn id="17" dur="1000" fill="hold"/>
                                        <p:tgtEl>
                                          <p:spTgt spid="4">
                                            <p:txEl>
                                              <p:pRg st="5" end="5"/>
                                            </p:txEl>
                                          </p:spTgt>
                                        </p:tgtEl>
                                        <p:attrNameLst>
                                          <p:attrName>ppt_x</p:attrName>
                                        </p:attrNameLst>
                                      </p:cBhvr>
                                      <p:tavLst>
                                        <p:tav tm="0">
                                          <p:val>
                                            <p:strVal val="#ppt_x-.2"/>
                                          </p:val>
                                        </p:tav>
                                        <p:tav tm="100000">
                                          <p:val>
                                            <p:strVal val="#ppt_x"/>
                                          </p:val>
                                        </p:tav>
                                      </p:tavLst>
                                    </p:anim>
                                    <p:anim calcmode="lin" valueType="num">
                                      <p:cBhvr>
                                        <p:cTn id="18" dur="1000" fill="hold"/>
                                        <p:tgtEl>
                                          <p:spTgt spid="4">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additive="base">
                                        <p:cTn id="3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additive="base">
                                        <p:cTn id="4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100" name="文本框 99"/>
          <p:cNvSpPr txBox="1"/>
          <p:nvPr/>
        </p:nvSpPr>
        <p:spPr>
          <a:xfrm>
            <a:off x="200660" y="562610"/>
            <a:ext cx="8647430" cy="1938020"/>
          </a:xfrm>
          <a:prstGeom prst="rect">
            <a:avLst/>
          </a:prstGeom>
          <a:noFill/>
          <a:ln w="9525">
            <a:noFill/>
          </a:ln>
        </p:spPr>
        <p:txBody>
          <a:bodyPr wrap="square">
            <a:spAutoFit/>
          </a:bodyPr>
          <a:lstStyle/>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3、Hey Jude, don't let me down.                           Hey Jude 不要让我伤心 </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You have found her, now go and get her.               既然找到真爱就要勇敢追求</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Remember to let her into your heart,                     记住要将</a:t>
            </a:r>
            <a:r>
              <a:rPr lang="zh-CN" sz="2000" b="0">
                <a:solidFill>
                  <a:srgbClr val="000000"/>
                </a:solidFill>
                <a:latin typeface="Times New Roman" panose="02020603050405020304" charset="0"/>
                <a:ea typeface="宋体" panose="02010600030101010101" pitchFamily="2" charset="-122"/>
                <a:cs typeface="Times New Roman" panose="02020603050405020304" charset="0"/>
              </a:rPr>
              <a:t>真爱</a:t>
            </a:r>
            <a:r>
              <a:rPr sz="2000" b="0">
                <a:solidFill>
                  <a:srgbClr val="000000"/>
                </a:solidFill>
                <a:latin typeface="Times New Roman" panose="02020603050405020304" charset="0"/>
                <a:ea typeface="宋体" panose="02010600030101010101" pitchFamily="2" charset="-122"/>
                <a:cs typeface="Times New Roman" panose="02020603050405020304" charset="0"/>
              </a:rPr>
              <a:t>揽入你的心房</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Then you can start to make it better.                      那样世界就能开始好转</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4、Better better better better better better, Oh.      会更美好 会更幸福 </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Na na na, na na na na, na na na</a:t>
            </a:r>
          </a:p>
        </p:txBody>
      </p:sp>
      <p:sp>
        <p:nvSpPr>
          <p:cNvPr id="4" name="文本框 3"/>
          <p:cNvSpPr txBox="1"/>
          <p:nvPr/>
        </p:nvSpPr>
        <p:spPr>
          <a:xfrm>
            <a:off x="271780" y="2500630"/>
            <a:ext cx="8743315" cy="2030095"/>
          </a:xfrm>
          <a:prstGeom prst="rect">
            <a:avLst/>
          </a:prstGeom>
          <a:noFill/>
          <a:ln w="12700" cmpd="sng">
            <a:solidFill>
              <a:schemeClr val="accent1">
                <a:shade val="50000"/>
              </a:schemeClr>
            </a:solidFill>
            <a:prstDash val="sysDot"/>
          </a:ln>
        </p:spPr>
        <p:txBody>
          <a:bodyPr wrap="square" rtlCol="0" anchor="t">
            <a:spAutoFit/>
          </a:bodyPr>
          <a:lstStyle/>
          <a:p>
            <a:pPr marL="285750" indent="-285750">
              <a:buFont typeface="Wingdings" panose="05000000000000000000" charset="0"/>
              <a:buChar char="Ø"/>
            </a:pPr>
            <a:r>
              <a:rPr lang="en-US" altLang="zh-CN" b="1">
                <a:solidFill>
                  <a:srgbClr val="002060"/>
                </a:solidFill>
              </a:rPr>
              <a:t>Find out the object complement in this section2-5</a:t>
            </a:r>
            <a:r>
              <a:rPr lang="en-US" altLang="zh-CN">
                <a:solidFill>
                  <a:srgbClr val="002060"/>
                </a:solidFill>
              </a:rPr>
              <a:t> (</a:t>
            </a:r>
            <a:r>
              <a:rPr lang="zh-CN" altLang="en-US">
                <a:solidFill>
                  <a:srgbClr val="002060"/>
                </a:solidFill>
              </a:rPr>
              <a:t>找出</a:t>
            </a:r>
            <a:r>
              <a:rPr lang="en-US" altLang="zh-CN">
                <a:solidFill>
                  <a:srgbClr val="002060"/>
                </a:solidFill>
              </a:rPr>
              <a:t>2-5</a:t>
            </a:r>
            <a:r>
              <a:rPr lang="zh-CN" altLang="en-US">
                <a:solidFill>
                  <a:srgbClr val="002060"/>
                </a:solidFill>
              </a:rPr>
              <a:t>节中的宾语补足语</a:t>
            </a:r>
            <a:r>
              <a:rPr lang="en-US" altLang="zh-CN">
                <a:solidFill>
                  <a:srgbClr val="002060"/>
                </a:solidFill>
              </a:rPr>
              <a:t>)</a:t>
            </a:r>
          </a:p>
          <a:p>
            <a:pPr marL="285750" indent="-285750">
              <a:buFont typeface="Arial" panose="020B0604020202020204" pitchFamily="34" charset="0"/>
              <a:buChar char="•"/>
            </a:pPr>
            <a:r>
              <a:rPr lang="en-US" altLang="zh-CN">
                <a:solidFill>
                  <a:srgbClr val="002060"/>
                </a:solidFill>
              </a:rPr>
              <a:t>  making his world</a:t>
            </a:r>
            <a:r>
              <a:rPr lang="en-US" altLang="zh-CN">
                <a:solidFill>
                  <a:srgbClr val="C00000"/>
                </a:solidFill>
              </a:rPr>
              <a:t> a little colder</a:t>
            </a:r>
            <a:endParaRPr lang="en-US" altLang="zh-CN">
              <a:solidFill>
                <a:srgbClr val="002060"/>
              </a:solidFill>
            </a:endParaRPr>
          </a:p>
          <a:p>
            <a:pPr marL="285750" indent="-285750">
              <a:buFont typeface="Arial" panose="020B0604020202020204" pitchFamily="34" charset="0"/>
              <a:buChar char="•"/>
            </a:pPr>
            <a:r>
              <a:rPr lang="en-US" altLang="zh-CN">
                <a:solidFill>
                  <a:srgbClr val="002060"/>
                </a:solidFill>
              </a:rPr>
              <a:t>  don't let me </a:t>
            </a:r>
            <a:r>
              <a:rPr lang="en-US" altLang="zh-CN">
                <a:solidFill>
                  <a:srgbClr val="C00000"/>
                </a:solidFill>
              </a:rPr>
              <a:t>down</a:t>
            </a:r>
            <a:endParaRPr lang="en-US" altLang="zh-CN">
              <a:solidFill>
                <a:srgbClr val="002060"/>
              </a:solidFill>
            </a:endParaRPr>
          </a:p>
          <a:p>
            <a:pPr marL="285750" indent="-285750">
              <a:buFont typeface="Arial" panose="020B0604020202020204" pitchFamily="34" charset="0"/>
              <a:buChar char="•"/>
            </a:pPr>
            <a:r>
              <a:rPr lang="en-US" altLang="zh-CN">
                <a:solidFill>
                  <a:srgbClr val="002060"/>
                </a:solidFill>
              </a:rPr>
              <a:t>  let her </a:t>
            </a:r>
            <a:r>
              <a:rPr lang="en-US" altLang="zh-CN">
                <a:solidFill>
                  <a:srgbClr val="C00000"/>
                </a:solidFill>
              </a:rPr>
              <a:t>into your heart</a:t>
            </a:r>
            <a:endParaRPr lang="en-US" altLang="zh-CN">
              <a:solidFill>
                <a:srgbClr val="002060"/>
              </a:solidFill>
            </a:endParaRPr>
          </a:p>
          <a:p>
            <a:pPr marL="285750" indent="-285750">
              <a:buFont typeface="Arial" panose="020B0604020202020204" pitchFamily="34" charset="0"/>
              <a:buChar char="•"/>
            </a:pPr>
            <a:r>
              <a:rPr lang="en-US" altLang="zh-CN">
                <a:solidFill>
                  <a:srgbClr val="002060"/>
                </a:solidFill>
              </a:rPr>
              <a:t>  make it </a:t>
            </a:r>
            <a:r>
              <a:rPr lang="en-US" altLang="zh-CN">
                <a:solidFill>
                  <a:srgbClr val="C00000"/>
                </a:solidFill>
              </a:rPr>
              <a:t>better</a:t>
            </a:r>
            <a:endParaRPr lang="en-US" altLang="zh-CN">
              <a:solidFill>
                <a:srgbClr val="002060"/>
              </a:solidFill>
            </a:endParaRPr>
          </a:p>
          <a:p>
            <a:pPr marL="285750" indent="-285750">
              <a:buFont typeface="Arial" panose="020B0604020202020204" pitchFamily="34" charset="0"/>
              <a:buChar char="•"/>
            </a:pPr>
            <a:r>
              <a:rPr lang="en-US" altLang="zh-CN">
                <a:solidFill>
                  <a:srgbClr val="002060"/>
                </a:solidFill>
              </a:rPr>
              <a:t>  let it </a:t>
            </a:r>
            <a:r>
              <a:rPr lang="en-US" altLang="zh-CN">
                <a:solidFill>
                  <a:srgbClr val="C00000"/>
                </a:solidFill>
              </a:rPr>
              <a:t>out</a:t>
            </a:r>
            <a:r>
              <a:rPr lang="en-US" altLang="zh-CN">
                <a:solidFill>
                  <a:srgbClr val="002060"/>
                </a:solidFill>
              </a:rPr>
              <a:t> and let it </a:t>
            </a:r>
            <a:r>
              <a:rPr lang="en-US" altLang="zh-CN">
                <a:solidFill>
                  <a:srgbClr val="C00000"/>
                </a:solidFill>
              </a:rPr>
              <a:t>in</a:t>
            </a:r>
            <a:endParaRPr lang="en-US" altLang="zh-CN">
              <a:solidFill>
                <a:srgbClr val="002060"/>
              </a:solidFill>
            </a:endParaRPr>
          </a:p>
          <a:p>
            <a:pPr marL="285750" indent="-285750">
              <a:buFont typeface="Arial" panose="020B0604020202020204" pitchFamily="34" charset="0"/>
              <a:buChar char="•"/>
            </a:pPr>
            <a:r>
              <a:rPr lang="en-US" altLang="zh-CN">
                <a:solidFill>
                  <a:srgbClr val="002060"/>
                </a:solidFill>
              </a:rPr>
              <a:t>  </a:t>
            </a:r>
            <a:r>
              <a:rPr>
                <a:solidFill>
                  <a:srgbClr val="002060"/>
                </a:solidFill>
              </a:rPr>
              <a:t>You're waiting for someone </a:t>
            </a:r>
            <a:r>
              <a:rPr>
                <a:solidFill>
                  <a:srgbClr val="C00000"/>
                </a:solidFill>
              </a:rPr>
              <a:t>to perform with</a:t>
            </a:r>
          </a:p>
        </p:txBody>
      </p:sp>
      <p:sp>
        <p:nvSpPr>
          <p:cNvPr id="5" name="文本框 4"/>
          <p:cNvSpPr txBox="1"/>
          <p:nvPr/>
        </p:nvSpPr>
        <p:spPr>
          <a:xfrm>
            <a:off x="271780" y="4643755"/>
            <a:ext cx="8743315" cy="368300"/>
          </a:xfrm>
          <a:prstGeom prst="rect">
            <a:avLst/>
          </a:prstGeom>
          <a:noFill/>
          <a:ln>
            <a:solidFill>
              <a:srgbClr val="0070C0"/>
            </a:solidFill>
            <a:prstDash val="sysDot"/>
          </a:ln>
        </p:spPr>
        <p:txBody>
          <a:bodyPr wrap="square" rtlCol="0" anchor="t">
            <a:spAutoFit/>
          </a:bodyPr>
          <a:lstStyle/>
          <a:p>
            <a:pPr marL="285750" indent="-285750">
              <a:buFont typeface="Wingdings" panose="05000000000000000000" charset="0"/>
              <a:buChar char="Ø"/>
            </a:pPr>
            <a:r>
              <a:rPr lang="zh-CN" altLang="en-US" b="1">
                <a:solidFill>
                  <a:srgbClr val="002060"/>
                </a:solidFill>
              </a:rPr>
              <a:t>let sb down </a:t>
            </a:r>
            <a:r>
              <a:rPr lang="zh-CN" altLang="en-US">
                <a:solidFill>
                  <a:srgbClr val="002060"/>
                </a:solidFill>
              </a:rPr>
              <a:t>使某人失望或沮丧</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additive="base">
                                        <p:cTn id="2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 calcmode="lin" valueType="num">
                                      <p:cBhvr additive="base">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 calcmode="lin" valueType="num">
                                      <p:cBhvr additive="base">
                                        <p:cTn id="4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 calcmode="lin" valueType="num">
                                      <p:cBhvr>
                                        <p:cTn id="50"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2610"/>
          </a:xfrm>
          <a:prstGeom prst="rect">
            <a:avLst/>
          </a:prstGeom>
        </p:spPr>
      </p:pic>
      <p:sp>
        <p:nvSpPr>
          <p:cNvPr id="100" name="文本框 99"/>
          <p:cNvSpPr txBox="1"/>
          <p:nvPr/>
        </p:nvSpPr>
        <p:spPr>
          <a:xfrm>
            <a:off x="223520" y="673735"/>
            <a:ext cx="8647430" cy="2245360"/>
          </a:xfrm>
          <a:prstGeom prst="rect">
            <a:avLst/>
          </a:prstGeom>
          <a:noFill/>
          <a:ln w="9525">
            <a:noFill/>
          </a:ln>
        </p:spPr>
        <p:txBody>
          <a:bodyPr wrap="square">
            <a:spAutoFit/>
          </a:bodyPr>
          <a:lstStyle/>
          <a:p>
            <a:pPr indent="0"/>
            <a:r>
              <a:rPr lang="en-US" sz="2000" b="0">
                <a:solidFill>
                  <a:srgbClr val="000000"/>
                </a:solidFill>
                <a:latin typeface="Times New Roman" panose="02020603050405020304" charset="0"/>
                <a:ea typeface="宋体" panose="02010600030101010101" pitchFamily="2" charset="-122"/>
                <a:cs typeface="Times New Roman" panose="02020603050405020304" charset="0"/>
              </a:rPr>
              <a:t>5</a:t>
            </a:r>
            <a:r>
              <a:rPr sz="2000" b="0">
                <a:solidFill>
                  <a:srgbClr val="000000"/>
                </a:solidFill>
                <a:latin typeface="Times New Roman" panose="02020603050405020304" charset="0"/>
                <a:ea typeface="宋体" panose="02010600030101010101" pitchFamily="2" charset="-122"/>
                <a:cs typeface="Times New Roman" panose="02020603050405020304" charset="0"/>
              </a:rPr>
              <a:t>、So let it out and let it in                                 所以啊，让你的爱自由来去</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Hey Jude, begin                                                   嘿朱迪，开始</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You're waiting for someone to perform with       你期待有个人与你同台表演</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And don't you know that it's just you                   你不知道那个人就是你自已吗</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Hey Jude, you'll do                                              嘿朱迪，你会办到</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The movement you need is on your shoulder     下一步该怎麼做就全看你自己</a:t>
            </a:r>
          </a:p>
          <a:p>
            <a:pPr indent="0"/>
            <a:r>
              <a:rPr sz="2000" b="0">
                <a:solidFill>
                  <a:srgbClr val="000000"/>
                </a:solidFill>
                <a:latin typeface="Times New Roman" panose="02020603050405020304" charset="0"/>
                <a:ea typeface="宋体" panose="02010600030101010101" pitchFamily="2" charset="-122"/>
                <a:cs typeface="Times New Roman" panose="02020603050405020304" charset="0"/>
              </a:rPr>
              <a:t>Na na na na na na na na na                                   啦啦啦啦</a:t>
            </a:r>
          </a:p>
        </p:txBody>
      </p:sp>
      <p:sp>
        <p:nvSpPr>
          <p:cNvPr id="4" name="文本框 3"/>
          <p:cNvSpPr txBox="1"/>
          <p:nvPr/>
        </p:nvSpPr>
        <p:spPr>
          <a:xfrm>
            <a:off x="297180" y="3088005"/>
            <a:ext cx="8499475" cy="1753235"/>
          </a:xfrm>
          <a:prstGeom prst="rect">
            <a:avLst/>
          </a:prstGeom>
          <a:noFill/>
          <a:ln>
            <a:solidFill>
              <a:srgbClr val="0070C0"/>
            </a:solidFill>
            <a:prstDash val="sysDot"/>
          </a:ln>
        </p:spPr>
        <p:txBody>
          <a:bodyPr wrap="square" rtlCol="0" anchor="t">
            <a:spAutoFit/>
          </a:bodyPr>
          <a:lstStyle/>
          <a:p>
            <a:pPr marL="285750" indent="-285750">
              <a:buFont typeface="Wingdings" panose="05000000000000000000" charset="0"/>
              <a:buChar char="Ø"/>
            </a:pPr>
            <a:r>
              <a:rPr lang="zh-CN" altLang="en-US" b="1">
                <a:solidFill>
                  <a:srgbClr val="002060"/>
                </a:solidFill>
              </a:rPr>
              <a:t>on one's shoulders 由某人负责</a:t>
            </a:r>
            <a:r>
              <a:rPr lang="en-US" altLang="zh-CN" b="1">
                <a:solidFill>
                  <a:srgbClr val="002060"/>
                </a:solidFill>
              </a:rPr>
              <a:t>;</a:t>
            </a:r>
            <a:r>
              <a:rPr lang="zh-CN" altLang="en-US" b="1">
                <a:solidFill>
                  <a:srgbClr val="002060"/>
                </a:solidFill>
              </a:rPr>
              <a:t>由某人承担</a:t>
            </a:r>
          </a:p>
          <a:p>
            <a:pPr marL="285750" indent="-285750">
              <a:buFont typeface="Arial" panose="020B0604020202020204" pitchFamily="34" charset="0"/>
              <a:buChar char="•"/>
            </a:pPr>
            <a:r>
              <a:rPr lang="zh-CN" altLang="en-US">
                <a:solidFill>
                  <a:srgbClr val="002060"/>
                </a:solidFill>
              </a:rPr>
              <a:t>be looking over your ˈshoulder惴惴不安；小心提防</a:t>
            </a:r>
          </a:p>
          <a:p>
            <a:pPr marL="285750" indent="-285750">
              <a:buFont typeface="Arial" panose="020B0604020202020204" pitchFamily="34" charset="0"/>
              <a:buChar char="•"/>
            </a:pPr>
            <a:r>
              <a:rPr lang="zh-CN" altLang="en-US">
                <a:solidFill>
                  <a:srgbClr val="002060"/>
                </a:solidFill>
              </a:rPr>
              <a:t>shoulder to ˈshoulder (with sb)肩并肩地；紧挨着；齐心协力</a:t>
            </a:r>
          </a:p>
          <a:p>
            <a:pPr marL="285750" indent="-285750">
              <a:buFont typeface="Arial" panose="020B0604020202020204" pitchFamily="34" charset="0"/>
              <a:buChar char="•"/>
            </a:pPr>
            <a:r>
              <a:rPr lang="zh-CN" altLang="en-US">
                <a:solidFill>
                  <a:srgbClr val="002060"/>
                </a:solidFill>
              </a:rPr>
              <a:t>a shoulder to ˈcry on 倾诉的对象</a:t>
            </a:r>
          </a:p>
          <a:p>
            <a:pPr marL="285750" indent="-285750">
              <a:buFont typeface="Wingdings" panose="05000000000000000000" charset="0"/>
              <a:buChar char="Ø"/>
            </a:pPr>
            <a:r>
              <a:rPr lang="zh-CN" altLang="en-US">
                <a:solidFill>
                  <a:srgbClr val="002060"/>
                </a:solidFill>
              </a:rPr>
              <a:t>The movement </a:t>
            </a:r>
            <a:r>
              <a:rPr lang="zh-CN" altLang="en-US" b="1">
                <a:solidFill>
                  <a:srgbClr val="002060"/>
                </a:solidFill>
              </a:rPr>
              <a:t>you need</a:t>
            </a:r>
            <a:r>
              <a:rPr lang="zh-CN" altLang="en-US">
                <a:solidFill>
                  <a:srgbClr val="002060"/>
                </a:solidFill>
              </a:rPr>
              <a:t> is on your shoulder </a:t>
            </a:r>
          </a:p>
          <a:p>
            <a:pPr marL="285750" indent="-285750">
              <a:buFont typeface="Arial" panose="020B0604020202020204" pitchFamily="34" charset="0"/>
              <a:buChar char="•"/>
            </a:pPr>
            <a:r>
              <a:rPr lang="zh-CN" altLang="en-US">
                <a:solidFill>
                  <a:srgbClr val="002060"/>
                </a:solidFill>
              </a:rPr>
              <a:t> </a:t>
            </a:r>
            <a:r>
              <a:rPr lang="en-US" altLang="zh-CN">
                <a:solidFill>
                  <a:srgbClr val="002060"/>
                </a:solidFill>
              </a:rPr>
              <a:t>the moment</a:t>
            </a:r>
            <a:r>
              <a:rPr lang="zh-CN" altLang="en-US">
                <a:solidFill>
                  <a:srgbClr val="002060"/>
                </a:solidFill>
              </a:rPr>
              <a:t>为先行词，</a:t>
            </a:r>
            <a:r>
              <a:rPr lang="en-US" altLang="zh-CN">
                <a:solidFill>
                  <a:srgbClr val="002060"/>
                </a:solidFill>
                <a:sym typeface="+mn-ea"/>
              </a:rPr>
              <a:t>you need </a:t>
            </a:r>
            <a:r>
              <a:rPr lang="zh-CN" altLang="en-US">
                <a:solidFill>
                  <a:srgbClr val="002060"/>
                </a:solidFill>
                <a:sym typeface="+mn-ea"/>
              </a:rPr>
              <a:t>为定语从句，省略关系代词</a:t>
            </a:r>
            <a:r>
              <a:rPr lang="en-US" altLang="zh-CN">
                <a:solidFill>
                  <a:srgbClr val="002060"/>
                </a:solidFill>
                <a:sym typeface="+mn-ea"/>
              </a:rPr>
              <a:t>that</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additive="base">
                                        <p:cTn id="1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 calcmode="lin" valueType="num">
                                      <p:cBhvr additive="base">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 calcmode="lin" valueType="num">
                                      <p:cBhvr additive="base">
                                        <p:cTn id="2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14605" y="0"/>
            <a:ext cx="9158605" cy="561975"/>
          </a:xfrm>
          <a:prstGeom prst="rect">
            <a:avLst/>
          </a:prstGeom>
          <a:solidFill>
            <a:srgbClr val="2782A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tr-TR"/>
          </a:p>
        </p:txBody>
      </p:sp>
      <p:pic>
        <p:nvPicPr>
          <p:cNvPr id="2" name="图片 1"/>
          <p:cNvPicPr>
            <a:picLocks noChangeAspect="1"/>
          </p:cNvPicPr>
          <p:nvPr/>
        </p:nvPicPr>
        <p:blipFill>
          <a:blip r:embed="rId3"/>
          <a:srcRect l="27630" t="32745" r="27323" b="33137"/>
          <a:stretch>
            <a:fillRect/>
          </a:stretch>
        </p:blipFill>
        <p:spPr>
          <a:xfrm>
            <a:off x="-14605" y="0"/>
            <a:ext cx="1877695" cy="561975"/>
          </a:xfrm>
          <a:prstGeom prst="rect">
            <a:avLst/>
          </a:prstGeom>
        </p:spPr>
      </p:pic>
      <p:pic>
        <p:nvPicPr>
          <p:cNvPr id="3" name="图片 2"/>
          <p:cNvPicPr>
            <a:picLocks noChangeAspect="1"/>
          </p:cNvPicPr>
          <p:nvPr/>
        </p:nvPicPr>
        <p:blipFill>
          <a:blip r:embed="rId4"/>
          <a:stretch>
            <a:fillRect/>
          </a:stretch>
        </p:blipFill>
        <p:spPr>
          <a:xfrm>
            <a:off x="126365" y="639445"/>
            <a:ext cx="8948420" cy="3864610"/>
          </a:xfrm>
          <a:prstGeom prst="rect">
            <a:avLst/>
          </a:prstGeom>
        </p:spPr>
      </p:pic>
      <p:sp>
        <p:nvSpPr>
          <p:cNvPr id="100" name="文本框 99"/>
          <p:cNvSpPr txBox="1"/>
          <p:nvPr/>
        </p:nvSpPr>
        <p:spPr>
          <a:xfrm>
            <a:off x="125730" y="3599180"/>
            <a:ext cx="8949055" cy="1476375"/>
          </a:xfrm>
          <a:prstGeom prst="rect">
            <a:avLst/>
          </a:prstGeom>
          <a:solidFill>
            <a:srgbClr val="FFFF00">
              <a:alpha val="66000"/>
            </a:srgbClr>
          </a:solidFill>
          <a:ln w="9525">
            <a:noFill/>
          </a:ln>
        </p:spPr>
        <p:txBody>
          <a:bodyPr wrap="square">
            <a:spAutoFit/>
          </a:bodyPr>
          <a:lstStyle/>
          <a:p>
            <a:pPr indent="0"/>
            <a:r>
              <a:rPr b="0">
                <a:solidFill>
                  <a:srgbClr val="000000"/>
                </a:solidFill>
                <a:latin typeface="Times New Roman" panose="02020603050405020304" charset="0"/>
                <a:ea typeface="宋体" panose="02010600030101010101" pitchFamily="2" charset="-122"/>
                <a:cs typeface="Times New Roman" panose="02020603050405020304" charset="0"/>
              </a:rPr>
              <a:t>   </a:t>
            </a:r>
            <a:r>
              <a:rPr b="1">
                <a:solidFill>
                  <a:srgbClr val="000000"/>
                </a:solidFill>
                <a:latin typeface="Times New Roman" panose="02020603050405020304" charset="0"/>
                <a:ea typeface="宋体" panose="02010600030101010101" pitchFamily="2" charset="-122"/>
                <a:cs typeface="Times New Roman" panose="02020603050405020304" charset="0"/>
              </a:rPr>
              <a:t>  The Beatles，英国摇滚乐队，由约翰·列侬、保罗·麦卡特尼、乔治·哈里森和林戈·斯塔尔四名成员组成。The Beatles的音乐呈现了多元风格，其中有主流摇滚、交响摇滚、民谣摇滚、先锋摇滚、迷幻摇滚等等。他们不仅在音乐中运用各种不同元素，而且还吸收了其他艺术种类的风格特点，我们可以从中听到各种乐器的美妙旋律，他们的音乐还具备轻松、愉快的特点。</a:t>
            </a:r>
          </a:p>
        </p:txBody>
      </p:sp>
      <p:sp>
        <p:nvSpPr>
          <p:cNvPr id="57" name="TextBox 56"/>
          <p:cNvSpPr txBox="1"/>
          <p:nvPr/>
        </p:nvSpPr>
        <p:spPr>
          <a:xfrm>
            <a:off x="1863725" y="82550"/>
            <a:ext cx="6467475" cy="397510"/>
          </a:xfrm>
          <a:prstGeom prst="rect">
            <a:avLst/>
          </a:prstGeom>
          <a:noFill/>
        </p:spPr>
        <p:txBody>
          <a:bodyPr wrap="square" lIns="91438" tIns="45719" rIns="91438" bIns="45719" rtlCol="0">
            <a:spAutoFit/>
          </a:bodyPr>
          <a:lstStyle/>
          <a:p>
            <a:r>
              <a:rPr lang="en-US" altLang="zh-CN" sz="2000" dirty="0">
                <a:solidFill>
                  <a:schemeClr val="bg1"/>
                </a:solidFill>
                <a:latin typeface="微软雅黑" panose="020B0503020204020204" charset="-122"/>
                <a:ea typeface="微软雅黑" panose="020B0503020204020204" charset="-122"/>
              </a:rPr>
              <a:t>1. </a:t>
            </a:r>
            <a:r>
              <a:rPr lang="zh-CN" altLang="en-US" sz="2000" dirty="0">
                <a:solidFill>
                  <a:srgbClr val="FFFF00"/>
                </a:solidFill>
                <a:latin typeface="微软雅黑" panose="020B0503020204020204" charset="-122"/>
                <a:ea typeface="微软雅黑" panose="020B0503020204020204" charset="-122"/>
              </a:rPr>
              <a:t>Hey Jude </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rPr>
              <a:t>comfort, courage</a:t>
            </a:r>
            <a:r>
              <a:rPr lang="en-US" altLang="zh-CN" sz="2000" dirty="0">
                <a:solidFill>
                  <a:srgbClr val="FFFF00"/>
                </a:solidFill>
                <a:latin typeface="微软雅黑" panose="020B0503020204020204" charset="-122"/>
                <a:ea typeface="微软雅黑" panose="020B0503020204020204" charset="-122"/>
              </a:rPr>
              <a:t> </a:t>
            </a:r>
            <a:r>
              <a:rPr lang="en-US" altLang="zh-CN" sz="2000" b="1" dirty="0">
                <a:solidFill>
                  <a:srgbClr val="FFFF00"/>
                </a:solidFill>
                <a:latin typeface="微软雅黑" panose="020B0503020204020204" charset="-122"/>
                <a:ea typeface="微软雅黑" panose="020B0503020204020204" charset="-122"/>
                <a:sym typeface="+mn-ea"/>
              </a:rPr>
              <a:t>and change</a:t>
            </a:r>
          </a:p>
        </p:txBody>
      </p:sp>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80,&quot;width&quot;:1076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6d9645fe-33a1-4442-a662-6d9828da3e26}"/>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00bc0360-18c8-4fad-a074-fadf9a62accc}"/>
</p:tagLst>
</file>

<file path=ppt/theme/theme1.xml><?xml version="1.0" encoding="utf-8"?>
<a:theme xmlns:a="http://schemas.openxmlformats.org/drawingml/2006/main" name="PPT分享网整理发布www.pptfx.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3304</Words>
  <Application>Microsoft Office PowerPoint</Application>
  <PresentationFormat>全屏显示(16:9)</PresentationFormat>
  <Paragraphs>265</Paragraphs>
  <Slides>22</Slides>
  <Notes>19</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22</vt:i4>
      </vt:variant>
    </vt:vector>
  </HeadingPairs>
  <TitlesOfParts>
    <vt:vector size="33" baseType="lpstr">
      <vt:lpstr>HelveticaNeue</vt:lpstr>
      <vt:lpstr>华文新魏</vt:lpstr>
      <vt:lpstr>宋体</vt:lpstr>
      <vt:lpstr>微软雅黑</vt:lpstr>
      <vt:lpstr>Arial</vt:lpstr>
      <vt:lpstr>Calibri</vt:lpstr>
      <vt:lpstr>Georgia</vt:lpstr>
      <vt:lpstr>Times New Roman</vt:lpstr>
      <vt:lpstr>Wingdings</vt:lpstr>
      <vt:lpstr>PPT分享网整理发布www.pptfx.com</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www.1ppt.com</dc:creator>
  <dc:description>www.1ppt.com;</dc:description>
  <cp:lastModifiedBy>陈 顺坤</cp:lastModifiedBy>
  <cp:revision>408</cp:revision>
  <dcterms:created xsi:type="dcterms:W3CDTF">2013-09-19T08:29:00Z</dcterms:created>
  <dcterms:modified xsi:type="dcterms:W3CDTF">2020-09-04T14:02:55Z</dcterms:modified>
  <cp:category>www.1ppt.com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