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81" r:id="rId5"/>
    <p:sldId id="257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image" Target="../media/image2.png"/><Relationship Id="rId4" Type="http://schemas.openxmlformats.org/officeDocument/2006/relationships/tags" Target="../tags/tag53.xml"/><Relationship Id="rId3" Type="http://schemas.openxmlformats.org/officeDocument/2006/relationships/image" Target="../media/image7.png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9" Type="http://schemas.openxmlformats.org/officeDocument/2006/relationships/tags" Target="../tags/tag264.xml"/><Relationship Id="rId18" Type="http://schemas.openxmlformats.org/officeDocument/2006/relationships/tags" Target="../tags/tag263.xml"/><Relationship Id="rId17" Type="http://schemas.openxmlformats.org/officeDocument/2006/relationships/tags" Target="../tags/tag262.xml"/><Relationship Id="rId16" Type="http://schemas.openxmlformats.org/officeDocument/2006/relationships/tags" Target="../tags/tag261.xml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../media/image2.png"/><Relationship Id="rId6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tags" Target="../tags/tag18.xml"/><Relationship Id="rId3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33" name="@svg_lin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7095" y="901065"/>
            <a:ext cx="10414000" cy="4445"/>
          </a:xfrm>
          <a:prstGeom prst="rect">
            <a:avLst/>
          </a:prstGeom>
        </p:spPr>
      </p:pic>
      <p:pic>
        <p:nvPicPr>
          <p:cNvPr id="34" name="@svg_logo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7095" y="5842635"/>
            <a:ext cx="887095" cy="1282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838200" y="1550221"/>
            <a:ext cx="10515600" cy="2420857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838200" y="4202936"/>
            <a:ext cx="10515600" cy="97200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838199" y="504000"/>
            <a:ext cx="2743199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1773714" y="5544000"/>
            <a:ext cx="9580086" cy="50400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pic>
        <p:nvPicPr>
          <p:cNvPr id="8" name="@svg_lin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6206" y="900684"/>
            <a:ext cx="10415016" cy="45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6"/>
            </p:custDataLst>
          </p:nvPr>
        </p:nvSpPr>
        <p:spPr>
          <a:xfrm>
            <a:off x="838200" y="900430"/>
            <a:ext cx="10514965" cy="2784475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"/>
            </p:custDataLst>
          </p:nvPr>
        </p:nvSpPr>
        <p:spPr>
          <a:xfrm>
            <a:off x="885825" y="4164535"/>
            <a:ext cx="10467975" cy="50419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 userDrawn="1">
            <p:custDataLst>
              <p:tags r:id="rId2"/>
            </p:custDataLst>
          </p:nvPr>
        </p:nvSpPr>
        <p:spPr>
          <a:xfrm>
            <a:off x="6922327" y="0"/>
            <a:ext cx="4255001" cy="6858000"/>
          </a:xfrm>
          <a:custGeom>
            <a:avLst/>
            <a:gdLst>
              <a:gd name="connsiteX0" fmla="*/ 10047 w 4255001"/>
              <a:gd name="connsiteY0" fmla="*/ 0 h 6858000"/>
              <a:gd name="connsiteX1" fmla="*/ 1582133 w 4255001"/>
              <a:gd name="connsiteY1" fmla="*/ 0 h 6858000"/>
              <a:gd name="connsiteX2" fmla="*/ 4255001 w 4255001"/>
              <a:gd name="connsiteY2" fmla="*/ 3421116 h 6858000"/>
              <a:gd name="connsiteX3" fmla="*/ 4253144 w 4255001"/>
              <a:gd name="connsiteY3" fmla="*/ 3422567 h 6858000"/>
              <a:gd name="connsiteX4" fmla="*/ 4255000 w 4255001"/>
              <a:gd name="connsiteY4" fmla="*/ 3424018 h 6858000"/>
              <a:gd name="connsiteX5" fmla="*/ 1572143 w 4255001"/>
              <a:gd name="connsiteY5" fmla="*/ 6858000 h 6858000"/>
              <a:gd name="connsiteX6" fmla="*/ 0 w 4255001"/>
              <a:gd name="connsiteY6" fmla="*/ 6858000 h 6858000"/>
              <a:gd name="connsiteX7" fmla="*/ 2684020 w 4255001"/>
              <a:gd name="connsiteY7" fmla="*/ 3422531 h 6858000"/>
              <a:gd name="connsiteX8" fmla="*/ 10047 w 425500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1" h="6858000">
                <a:moveTo>
                  <a:pt x="10047" y="0"/>
                </a:moveTo>
                <a:lnTo>
                  <a:pt x="1582133" y="0"/>
                </a:lnTo>
                <a:lnTo>
                  <a:pt x="4255001" y="3421116"/>
                </a:lnTo>
                <a:lnTo>
                  <a:pt x="4253144" y="3422567"/>
                </a:lnTo>
                <a:lnTo>
                  <a:pt x="4255000" y="3424018"/>
                </a:lnTo>
                <a:lnTo>
                  <a:pt x="1572143" y="6858000"/>
                </a:lnTo>
                <a:lnTo>
                  <a:pt x="0" y="6858000"/>
                </a:lnTo>
                <a:lnTo>
                  <a:pt x="2684020" y="3422531"/>
                </a:lnTo>
                <a:lnTo>
                  <a:pt x="10047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3"/>
            </p:custDataLst>
          </p:nvPr>
        </p:nvSpPr>
        <p:spPr>
          <a:xfrm>
            <a:off x="8102006" y="1"/>
            <a:ext cx="4088966" cy="6857998"/>
          </a:xfrm>
          <a:custGeom>
            <a:avLst/>
            <a:gdLst>
              <a:gd name="connsiteX0" fmla="*/ 0 w 4088966"/>
              <a:gd name="connsiteY0" fmla="*/ 0 h 6857998"/>
              <a:gd name="connsiteX1" fmla="*/ 1572086 w 4088966"/>
              <a:gd name="connsiteY1" fmla="*/ 0 h 6857998"/>
              <a:gd name="connsiteX2" fmla="*/ 4088966 w 4088966"/>
              <a:gd name="connsiteY2" fmla="*/ 3221459 h 6857998"/>
              <a:gd name="connsiteX3" fmla="*/ 4088966 w 4088966"/>
              <a:gd name="connsiteY3" fmla="*/ 3646538 h 6857998"/>
              <a:gd name="connsiteX4" fmla="*/ 1579958 w 4088966"/>
              <a:gd name="connsiteY4" fmla="*/ 6857997 h 6857998"/>
              <a:gd name="connsiteX5" fmla="*/ 7814 w 4088966"/>
              <a:gd name="connsiteY5" fmla="*/ 6857998 h 6857998"/>
              <a:gd name="connsiteX6" fmla="*/ 2682903 w 4088966"/>
              <a:gd name="connsiteY6" fmla="*/ 34339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966" h="6857998">
                <a:moveTo>
                  <a:pt x="0" y="0"/>
                </a:moveTo>
                <a:lnTo>
                  <a:pt x="1572086" y="0"/>
                </a:lnTo>
                <a:lnTo>
                  <a:pt x="4088966" y="3221459"/>
                </a:lnTo>
                <a:lnTo>
                  <a:pt x="4088966" y="3646538"/>
                </a:lnTo>
                <a:lnTo>
                  <a:pt x="1579958" y="6857997"/>
                </a:lnTo>
                <a:lnTo>
                  <a:pt x="7814" y="6857998"/>
                </a:lnTo>
                <a:lnTo>
                  <a:pt x="2682903" y="343396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9" name="任意多边形: 形状 38"/>
          <p:cNvSpPr/>
          <p:nvPr userDrawn="1">
            <p:custDataLst>
              <p:tags r:id="rId4"/>
            </p:custDataLst>
          </p:nvPr>
        </p:nvSpPr>
        <p:spPr>
          <a:xfrm>
            <a:off x="7385876" y="0"/>
            <a:ext cx="4255002" cy="6858000"/>
          </a:xfrm>
          <a:custGeom>
            <a:avLst/>
            <a:gdLst>
              <a:gd name="connsiteX0" fmla="*/ 10048 w 4255002"/>
              <a:gd name="connsiteY0" fmla="*/ 0 h 6858000"/>
              <a:gd name="connsiteX1" fmla="*/ 1582134 w 4255002"/>
              <a:gd name="connsiteY1" fmla="*/ 0 h 6858000"/>
              <a:gd name="connsiteX2" fmla="*/ 4255002 w 4255002"/>
              <a:gd name="connsiteY2" fmla="*/ 3421116 h 6858000"/>
              <a:gd name="connsiteX3" fmla="*/ 4253145 w 4255002"/>
              <a:gd name="connsiteY3" fmla="*/ 3422567 h 6858000"/>
              <a:gd name="connsiteX4" fmla="*/ 4255001 w 4255002"/>
              <a:gd name="connsiteY4" fmla="*/ 3424018 h 6858000"/>
              <a:gd name="connsiteX5" fmla="*/ 1572144 w 4255002"/>
              <a:gd name="connsiteY5" fmla="*/ 6858000 h 6858000"/>
              <a:gd name="connsiteX6" fmla="*/ 0 w 4255002"/>
              <a:gd name="connsiteY6" fmla="*/ 6857999 h 6858000"/>
              <a:gd name="connsiteX7" fmla="*/ 2684021 w 4255002"/>
              <a:gd name="connsiteY7" fmla="*/ 3422531 h 6858000"/>
              <a:gd name="connsiteX8" fmla="*/ 10048 w 425500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2" h="6858000">
                <a:moveTo>
                  <a:pt x="10048" y="0"/>
                </a:moveTo>
                <a:lnTo>
                  <a:pt x="1582134" y="0"/>
                </a:lnTo>
                <a:lnTo>
                  <a:pt x="4255002" y="3421116"/>
                </a:lnTo>
                <a:lnTo>
                  <a:pt x="4253145" y="3422567"/>
                </a:lnTo>
                <a:lnTo>
                  <a:pt x="4255001" y="3424018"/>
                </a:lnTo>
                <a:lnTo>
                  <a:pt x="1572144" y="6858000"/>
                </a:lnTo>
                <a:lnTo>
                  <a:pt x="0" y="6857999"/>
                </a:lnTo>
                <a:lnTo>
                  <a:pt x="2684021" y="3422531"/>
                </a:lnTo>
                <a:lnTo>
                  <a:pt x="100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875665" y="586613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87566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123315" y="586613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123315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>
            <a:off x="136969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>
            <a:off x="1616710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92000" y="2653200"/>
            <a:ext cx="7632000" cy="1637610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91845" y="1878965"/>
            <a:ext cx="7632700" cy="58293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6"/>
            </p:custDataLst>
          </p:nvPr>
        </p:nvSpPr>
        <p:spPr>
          <a:xfrm>
            <a:off x="867600" y="4363200"/>
            <a:ext cx="2880000" cy="576000"/>
          </a:xfrm>
          <a:prstGeom prst="chevron">
            <a:avLst>
              <a:gd name="adj" fmla="val 30157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37600" y="853200"/>
            <a:ext cx="2779200" cy="925200"/>
          </a:xfrm>
        </p:spPr>
        <p:txBody>
          <a:bodyPr wrap="square" anchor="ctr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flipH="1">
            <a:off x="10922635" y="110553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flipH="1">
            <a:off x="1092263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flipH="1">
            <a:off x="10674985" y="110553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flipH="1">
            <a:off x="10674985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flipH="1">
            <a:off x="1042860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flipH="1">
            <a:off x="10181590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 userDrawn="1">
            <p:custDataLst>
              <p:tags r:id="rId2"/>
            </p:custDataLst>
          </p:nvPr>
        </p:nvSpPr>
        <p:spPr>
          <a:xfrm>
            <a:off x="1027" y="0"/>
            <a:ext cx="3393240" cy="6858000"/>
          </a:xfrm>
          <a:custGeom>
            <a:avLst/>
            <a:gdLst>
              <a:gd name="connsiteX0" fmla="*/ 0 w 3393240"/>
              <a:gd name="connsiteY0" fmla="*/ 0 h 6858000"/>
              <a:gd name="connsiteX1" fmla="*/ 720451 w 3393240"/>
              <a:gd name="connsiteY1" fmla="*/ 1 h 6858000"/>
              <a:gd name="connsiteX2" fmla="*/ 3393240 w 3393240"/>
              <a:gd name="connsiteY2" fmla="*/ 3421015 h 6858000"/>
              <a:gd name="connsiteX3" fmla="*/ 3391382 w 3393240"/>
              <a:gd name="connsiteY3" fmla="*/ 3422466 h 6858000"/>
              <a:gd name="connsiteX4" fmla="*/ 3393239 w 3393240"/>
              <a:gd name="connsiteY4" fmla="*/ 3423917 h 6858000"/>
              <a:gd name="connsiteX5" fmla="*/ 710239 w 3393240"/>
              <a:gd name="connsiteY5" fmla="*/ 6858000 h 6858000"/>
              <a:gd name="connsiteX6" fmla="*/ 0 w 3393240"/>
              <a:gd name="connsiteY6" fmla="*/ 6858000 h 6858000"/>
              <a:gd name="connsiteX7" fmla="*/ 0 w 3393240"/>
              <a:gd name="connsiteY7" fmla="*/ 5754817 h 6858000"/>
              <a:gd name="connsiteX8" fmla="*/ 1822233 w 3393240"/>
              <a:gd name="connsiteY8" fmla="*/ 3422467 h 6858000"/>
              <a:gd name="connsiteX9" fmla="*/ 0 w 3393240"/>
              <a:gd name="connsiteY9" fmla="*/ 1090115 h 6858000"/>
              <a:gd name="connsiteX10" fmla="*/ 0 w 339324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3240" h="6858000">
                <a:moveTo>
                  <a:pt x="0" y="0"/>
                </a:moveTo>
                <a:lnTo>
                  <a:pt x="720451" y="1"/>
                </a:lnTo>
                <a:lnTo>
                  <a:pt x="3393240" y="3421015"/>
                </a:lnTo>
                <a:lnTo>
                  <a:pt x="3391382" y="3422466"/>
                </a:lnTo>
                <a:lnTo>
                  <a:pt x="3393239" y="3423917"/>
                </a:lnTo>
                <a:lnTo>
                  <a:pt x="710239" y="6858000"/>
                </a:lnTo>
                <a:lnTo>
                  <a:pt x="0" y="6858000"/>
                </a:lnTo>
                <a:lnTo>
                  <a:pt x="0" y="5754817"/>
                </a:lnTo>
                <a:lnTo>
                  <a:pt x="1822233" y="3422467"/>
                </a:lnTo>
                <a:lnTo>
                  <a:pt x="0" y="1090115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3"/>
            </p:custDataLst>
          </p:nvPr>
        </p:nvSpPr>
        <p:spPr>
          <a:xfrm>
            <a:off x="319213" y="1"/>
            <a:ext cx="4253614" cy="6858000"/>
          </a:xfrm>
          <a:custGeom>
            <a:avLst/>
            <a:gdLst>
              <a:gd name="connsiteX0" fmla="*/ 0 w 4253614"/>
              <a:gd name="connsiteY0" fmla="*/ 0 h 6858000"/>
              <a:gd name="connsiteX1" fmla="*/ 1572141 w 4253614"/>
              <a:gd name="connsiteY1" fmla="*/ 0 h 6858000"/>
              <a:gd name="connsiteX2" fmla="*/ 4253613 w 4253614"/>
              <a:gd name="connsiteY2" fmla="*/ 3432127 h 6858000"/>
              <a:gd name="connsiteX3" fmla="*/ 4251756 w 4253614"/>
              <a:gd name="connsiteY3" fmla="*/ 3433579 h 6858000"/>
              <a:gd name="connsiteX4" fmla="*/ 4253614 w 4253614"/>
              <a:gd name="connsiteY4" fmla="*/ 3435029 h 6858000"/>
              <a:gd name="connsiteX5" fmla="*/ 1579296 w 4253614"/>
              <a:gd name="connsiteY5" fmla="*/ 6858000 h 6858000"/>
              <a:gd name="connsiteX6" fmla="*/ 7155 w 4253614"/>
              <a:gd name="connsiteY6" fmla="*/ 6857999 h 6858000"/>
              <a:gd name="connsiteX7" fmla="*/ 2682607 w 4253614"/>
              <a:gd name="connsiteY7" fmla="*/ 3433579 h 6858000"/>
              <a:gd name="connsiteX8" fmla="*/ 0 w 425361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3614" h="6858000">
                <a:moveTo>
                  <a:pt x="0" y="0"/>
                </a:moveTo>
                <a:lnTo>
                  <a:pt x="1572141" y="0"/>
                </a:lnTo>
                <a:lnTo>
                  <a:pt x="4253613" y="3432127"/>
                </a:lnTo>
                <a:lnTo>
                  <a:pt x="4251756" y="3433579"/>
                </a:lnTo>
                <a:lnTo>
                  <a:pt x="4253614" y="3435029"/>
                </a:lnTo>
                <a:lnTo>
                  <a:pt x="1579296" y="6858000"/>
                </a:lnTo>
                <a:lnTo>
                  <a:pt x="7155" y="6857999"/>
                </a:lnTo>
                <a:lnTo>
                  <a:pt x="2682607" y="3433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4"/>
            </p:custDataLst>
          </p:nvPr>
        </p:nvSpPr>
        <p:spPr>
          <a:xfrm>
            <a:off x="1026" y="0"/>
            <a:ext cx="3856790" cy="6858000"/>
          </a:xfrm>
          <a:custGeom>
            <a:avLst/>
            <a:gdLst>
              <a:gd name="connsiteX0" fmla="*/ 1183999 w 3856790"/>
              <a:gd name="connsiteY0" fmla="*/ 0 h 6858000"/>
              <a:gd name="connsiteX1" fmla="*/ 3856790 w 3856790"/>
              <a:gd name="connsiteY1" fmla="*/ 3421016 h 6858000"/>
              <a:gd name="connsiteX2" fmla="*/ 3854932 w 3856790"/>
              <a:gd name="connsiteY2" fmla="*/ 3422467 h 6858000"/>
              <a:gd name="connsiteX3" fmla="*/ 3856789 w 3856790"/>
              <a:gd name="connsiteY3" fmla="*/ 3423919 h 6858000"/>
              <a:gd name="connsiteX4" fmla="*/ 1173791 w 3856790"/>
              <a:gd name="connsiteY4" fmla="*/ 6858000 h 6858000"/>
              <a:gd name="connsiteX5" fmla="*/ 0 w 3856790"/>
              <a:gd name="connsiteY5" fmla="*/ 6858000 h 6858000"/>
              <a:gd name="connsiteX6" fmla="*/ 0 w 3856790"/>
              <a:gd name="connsiteY6" fmla="*/ 6348134 h 6858000"/>
              <a:gd name="connsiteX7" fmla="*/ 2285782 w 3856790"/>
              <a:gd name="connsiteY7" fmla="*/ 3422467 h 6858000"/>
              <a:gd name="connsiteX8" fmla="*/ 0 w 3856790"/>
              <a:gd name="connsiteY8" fmla="*/ 496800 h 6858000"/>
              <a:gd name="connsiteX9" fmla="*/ 0 w 3856790"/>
              <a:gd name="connsiteY9" fmla="*/ 1 h 6858000"/>
              <a:gd name="connsiteX10" fmla="*/ 1183999 w 385679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790" h="6858000">
                <a:moveTo>
                  <a:pt x="1183999" y="0"/>
                </a:moveTo>
                <a:lnTo>
                  <a:pt x="3856790" y="3421016"/>
                </a:lnTo>
                <a:lnTo>
                  <a:pt x="3854932" y="3422467"/>
                </a:lnTo>
                <a:lnTo>
                  <a:pt x="3856789" y="3423919"/>
                </a:lnTo>
                <a:lnTo>
                  <a:pt x="1173791" y="6858000"/>
                </a:lnTo>
                <a:lnTo>
                  <a:pt x="0" y="6858000"/>
                </a:lnTo>
                <a:lnTo>
                  <a:pt x="0" y="6348134"/>
                </a:lnTo>
                <a:lnTo>
                  <a:pt x="2285782" y="3422467"/>
                </a:lnTo>
                <a:lnTo>
                  <a:pt x="0" y="496800"/>
                </a:lnTo>
                <a:lnTo>
                  <a:pt x="0" y="1"/>
                </a:lnTo>
                <a:lnTo>
                  <a:pt x="11839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11"/>
            </p:custDataLst>
          </p:nvPr>
        </p:nvSpPr>
        <p:spPr>
          <a:xfrm flipH="1">
            <a:off x="5564051" y="3197355"/>
            <a:ext cx="2484000" cy="1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436000" y="3600000"/>
            <a:ext cx="6534000" cy="2055600"/>
          </a:xfrm>
        </p:spPr>
        <p:txBody>
          <a:bodyPr wrap="square" anchor="t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5436000" y="2005200"/>
            <a:ext cx="3895200" cy="83160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962000"/>
            <a:ext cx="12192000" cy="489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 userDrawn="1">
            <p:custDataLst>
              <p:tags r:id="rId2"/>
            </p:custDataLst>
          </p:nvPr>
        </p:nvSpPr>
        <p:spPr>
          <a:xfrm>
            <a:off x="1710632" y="0"/>
            <a:ext cx="4326440" cy="6857999"/>
          </a:xfrm>
          <a:custGeom>
            <a:avLst/>
            <a:gdLst>
              <a:gd name="connsiteX0" fmla="*/ 2601428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8 w 4326440"/>
              <a:gd name="connsiteY6" fmla="*/ 3331127 h 6857999"/>
              <a:gd name="connsiteX7" fmla="*/ 0 w 4326440"/>
              <a:gd name="connsiteY7" fmla="*/ 3329676 h 6857999"/>
              <a:gd name="connsiteX8" fmla="*/ 2601428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8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8" y="3331127"/>
                </a:lnTo>
                <a:lnTo>
                  <a:pt x="0" y="3329676"/>
                </a:lnTo>
                <a:lnTo>
                  <a:pt x="2601428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3"/>
            </p:custDataLst>
          </p:nvPr>
        </p:nvSpPr>
        <p:spPr>
          <a:xfrm>
            <a:off x="532072" y="0"/>
            <a:ext cx="4317512" cy="6857999"/>
          </a:xfrm>
          <a:custGeom>
            <a:avLst/>
            <a:gdLst>
              <a:gd name="connsiteX0" fmla="*/ 2610358 w 4317512"/>
              <a:gd name="connsiteY0" fmla="*/ 0 h 6857999"/>
              <a:gd name="connsiteX1" fmla="*/ 4182444 w 4317512"/>
              <a:gd name="connsiteY1" fmla="*/ 1 h 6857999"/>
              <a:gd name="connsiteX2" fmla="*/ 1570981 w 4317512"/>
              <a:gd name="connsiteY2" fmla="*/ 3342521 h 6857999"/>
              <a:gd name="connsiteX3" fmla="*/ 4317512 w 4317512"/>
              <a:gd name="connsiteY3" fmla="*/ 6857999 h 6857999"/>
              <a:gd name="connsiteX4" fmla="*/ 2745367 w 4317512"/>
              <a:gd name="connsiteY4" fmla="*/ 6857999 h 6857999"/>
              <a:gd name="connsiteX5" fmla="*/ 1 w 4317512"/>
              <a:gd name="connsiteY5" fmla="*/ 3344008 h 6857999"/>
              <a:gd name="connsiteX6" fmla="*/ 1858 w 4317512"/>
              <a:gd name="connsiteY6" fmla="*/ 3342558 h 6857999"/>
              <a:gd name="connsiteX7" fmla="*/ 0 w 4317512"/>
              <a:gd name="connsiteY7" fmla="*/ 3341106 h 6857999"/>
              <a:gd name="connsiteX8" fmla="*/ 2610358 w 4317512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512" h="6857999">
                <a:moveTo>
                  <a:pt x="2610358" y="0"/>
                </a:moveTo>
                <a:lnTo>
                  <a:pt x="4182444" y="1"/>
                </a:lnTo>
                <a:lnTo>
                  <a:pt x="1570981" y="3342521"/>
                </a:lnTo>
                <a:lnTo>
                  <a:pt x="4317512" y="6857999"/>
                </a:lnTo>
                <a:lnTo>
                  <a:pt x="2745367" y="6857999"/>
                </a:lnTo>
                <a:lnTo>
                  <a:pt x="1" y="3344008"/>
                </a:lnTo>
                <a:lnTo>
                  <a:pt x="1858" y="3342558"/>
                </a:lnTo>
                <a:lnTo>
                  <a:pt x="0" y="3341106"/>
                </a:lnTo>
                <a:lnTo>
                  <a:pt x="261035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任意多边形: 形状 37"/>
          <p:cNvSpPr/>
          <p:nvPr userDrawn="1">
            <p:custDataLst>
              <p:tags r:id="rId4"/>
            </p:custDataLst>
          </p:nvPr>
        </p:nvSpPr>
        <p:spPr>
          <a:xfrm>
            <a:off x="1247082" y="0"/>
            <a:ext cx="4326440" cy="6857999"/>
          </a:xfrm>
          <a:custGeom>
            <a:avLst/>
            <a:gdLst>
              <a:gd name="connsiteX0" fmla="*/ 2601429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7 w 4326440"/>
              <a:gd name="connsiteY6" fmla="*/ 3331127 h 6857999"/>
              <a:gd name="connsiteX7" fmla="*/ 0 w 4326440"/>
              <a:gd name="connsiteY7" fmla="*/ 3329676 h 6857999"/>
              <a:gd name="connsiteX8" fmla="*/ 2601429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9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7" y="3331127"/>
                </a:lnTo>
                <a:lnTo>
                  <a:pt x="0" y="3329676"/>
                </a:lnTo>
                <a:lnTo>
                  <a:pt x="260142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1"/>
            </p:custDataLst>
          </p:nvPr>
        </p:nvSpPr>
        <p:spPr>
          <a:xfrm>
            <a:off x="4593600" y="2671200"/>
            <a:ext cx="5997600" cy="1548000"/>
          </a:xfrm>
        </p:spPr>
        <p:txBody>
          <a:bodyPr wrap="square" anchor="t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2"/>
            </p:custDataLst>
          </p:nvPr>
        </p:nvSpPr>
        <p:spPr>
          <a:xfrm>
            <a:off x="4594225" y="1918970"/>
            <a:ext cx="5996940" cy="521970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6"/>
            </p:custDataLst>
          </p:nvPr>
        </p:nvSpPr>
        <p:spPr>
          <a:xfrm flipH="1">
            <a:off x="7650000" y="4446000"/>
            <a:ext cx="2851200" cy="576000"/>
          </a:xfrm>
          <a:prstGeom prst="chevron">
            <a:avLst>
              <a:gd name="adj" fmla="val 36771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6919595" y="0"/>
            <a:ext cx="5272405" cy="4873625"/>
          </a:xfrm>
          <a:custGeom>
            <a:avLst/>
            <a:gdLst>
              <a:gd name="connsiteX0" fmla="*/ 0 w 5045967"/>
              <a:gd name="connsiteY0" fmla="*/ 0 h 5048938"/>
              <a:gd name="connsiteX1" fmla="*/ 5045967 w 5045967"/>
              <a:gd name="connsiteY1" fmla="*/ 0 h 5048938"/>
              <a:gd name="connsiteX2" fmla="*/ 5045967 w 5045967"/>
              <a:gd name="connsiteY2" fmla="*/ 5048938 h 5048938"/>
              <a:gd name="connsiteX3" fmla="*/ 4808055 w 5045967"/>
              <a:gd name="connsiteY3" fmla="*/ 5042922 h 5048938"/>
              <a:gd name="connsiteX4" fmla="*/ 6093 w 5045967"/>
              <a:gd name="connsiteY4" fmla="*/ 240959 h 50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967" h="5048938">
                <a:moveTo>
                  <a:pt x="0" y="0"/>
                </a:moveTo>
                <a:lnTo>
                  <a:pt x="5045967" y="0"/>
                </a:lnTo>
                <a:lnTo>
                  <a:pt x="5045967" y="5048938"/>
                </a:lnTo>
                <a:lnTo>
                  <a:pt x="4808055" y="5042922"/>
                </a:lnTo>
                <a:cubicBezTo>
                  <a:pt x="2215925" y="4911527"/>
                  <a:pt x="137488" y="2833089"/>
                  <a:pt x="6093" y="2409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8441055" y="0"/>
            <a:ext cx="3750945" cy="3641725"/>
          </a:xfrm>
          <a:custGeom>
            <a:avLst/>
            <a:gdLst>
              <a:gd name="connsiteX0" fmla="*/ 0 w 5045967"/>
              <a:gd name="connsiteY0" fmla="*/ 0 h 5048938"/>
              <a:gd name="connsiteX1" fmla="*/ 5045967 w 5045967"/>
              <a:gd name="connsiteY1" fmla="*/ 0 h 5048938"/>
              <a:gd name="connsiteX2" fmla="*/ 5045967 w 5045967"/>
              <a:gd name="connsiteY2" fmla="*/ 5048938 h 5048938"/>
              <a:gd name="connsiteX3" fmla="*/ 4808055 w 5045967"/>
              <a:gd name="connsiteY3" fmla="*/ 5042922 h 5048938"/>
              <a:gd name="connsiteX4" fmla="*/ 6093 w 5045967"/>
              <a:gd name="connsiteY4" fmla="*/ 240959 h 50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967" h="5048938">
                <a:moveTo>
                  <a:pt x="0" y="0"/>
                </a:moveTo>
                <a:lnTo>
                  <a:pt x="5045967" y="0"/>
                </a:lnTo>
                <a:lnTo>
                  <a:pt x="5045967" y="5048938"/>
                </a:lnTo>
                <a:lnTo>
                  <a:pt x="4808055" y="5042922"/>
                </a:lnTo>
                <a:cubicBezTo>
                  <a:pt x="2215925" y="4911527"/>
                  <a:pt x="137488" y="2833089"/>
                  <a:pt x="6093" y="24095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>
            <p:custDataLst>
              <p:tags r:id="rId5"/>
            </p:custDataLst>
          </p:nvPr>
        </p:nvCxnSpPr>
        <p:spPr>
          <a:xfrm>
            <a:off x="1069698" y="688340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6"/>
            </p:custDataLst>
          </p:nvPr>
        </p:nvCxnSpPr>
        <p:spPr>
          <a:xfrm>
            <a:off x="1069698" y="757555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7"/>
            </p:custDataLst>
          </p:nvPr>
        </p:nvCxnSpPr>
        <p:spPr>
          <a:xfrm>
            <a:off x="1069698" y="826135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 userDrawn="1">
            <p:custDataLst>
              <p:tags r:id="rId8"/>
            </p:custDataLst>
          </p:nvPr>
        </p:nvSpPr>
        <p:spPr>
          <a:xfrm>
            <a:off x="6892945" y="969581"/>
            <a:ext cx="288925" cy="288925"/>
          </a:xfrm>
          <a:prstGeom prst="ellipse">
            <a:avLst/>
          </a:prstGeom>
          <a:gradFill flip="none" rotWithShape="1">
            <a:gsLst>
              <a:gs pos="13000">
                <a:schemeClr val="accent1">
                  <a:lumMod val="40000"/>
                  <a:lumOff val="60000"/>
                </a:schemeClr>
              </a:gs>
              <a:gs pos="85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190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5" name="椭圆 24"/>
          <p:cNvSpPr/>
          <p:nvPr userDrawn="1">
            <p:custDataLst>
              <p:tags r:id="rId9"/>
            </p:custDataLst>
          </p:nvPr>
        </p:nvSpPr>
        <p:spPr>
          <a:xfrm>
            <a:off x="9102739" y="4021926"/>
            <a:ext cx="808355" cy="808355"/>
          </a:xfrm>
          <a:prstGeom prst="ellipse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54000" dist="254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10"/>
            </p:custDataLst>
          </p:nvPr>
        </p:nvSpPr>
        <p:spPr>
          <a:xfrm>
            <a:off x="9963150" y="0"/>
            <a:ext cx="2228850" cy="2164080"/>
          </a:xfrm>
          <a:custGeom>
            <a:avLst/>
            <a:gdLst>
              <a:gd name="connsiteX0" fmla="*/ 0 w 5045967"/>
              <a:gd name="connsiteY0" fmla="*/ 0 h 5048938"/>
              <a:gd name="connsiteX1" fmla="*/ 5045967 w 5045967"/>
              <a:gd name="connsiteY1" fmla="*/ 0 h 5048938"/>
              <a:gd name="connsiteX2" fmla="*/ 5045967 w 5045967"/>
              <a:gd name="connsiteY2" fmla="*/ 5048938 h 5048938"/>
              <a:gd name="connsiteX3" fmla="*/ 4808055 w 5045967"/>
              <a:gd name="connsiteY3" fmla="*/ 5042922 h 5048938"/>
              <a:gd name="connsiteX4" fmla="*/ 6093 w 5045967"/>
              <a:gd name="connsiteY4" fmla="*/ 240959 h 50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967" h="5048938">
                <a:moveTo>
                  <a:pt x="0" y="0"/>
                </a:moveTo>
                <a:lnTo>
                  <a:pt x="5045967" y="0"/>
                </a:lnTo>
                <a:lnTo>
                  <a:pt x="5045967" y="5048938"/>
                </a:lnTo>
                <a:lnTo>
                  <a:pt x="4808055" y="5042922"/>
                </a:lnTo>
                <a:cubicBezTo>
                  <a:pt x="2215925" y="4911527"/>
                  <a:pt x="137488" y="2833089"/>
                  <a:pt x="6093" y="24095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图形 24"/>
          <p:cNvSpPr/>
          <p:nvPr userDrawn="1">
            <p:custDataLst>
              <p:tags r:id="rId11"/>
            </p:custDataLst>
          </p:nvPr>
        </p:nvSpPr>
        <p:spPr>
          <a:xfrm>
            <a:off x="9963150" y="589915"/>
            <a:ext cx="2228850" cy="1643380"/>
          </a:xfrm>
          <a:custGeom>
            <a:avLst/>
            <a:gdLst>
              <a:gd name="connsiteX0" fmla="*/ 305151 w 1622268"/>
              <a:gd name="connsiteY0" fmla="*/ 689 h 1196098"/>
              <a:gd name="connsiteX1" fmla="*/ 532418 w 1622268"/>
              <a:gd name="connsiteY1" fmla="*/ 142707 h 1196098"/>
              <a:gd name="connsiteX2" fmla="*/ 1579882 w 1622268"/>
              <a:gd name="connsiteY2" fmla="*/ 601241 h 1196098"/>
              <a:gd name="connsiteX3" fmla="*/ 1622269 w 1622268"/>
              <a:gd name="connsiteY3" fmla="*/ 589430 h 1196098"/>
              <a:gd name="connsiteX4" fmla="*/ 1622269 w 1622268"/>
              <a:gd name="connsiteY4" fmla="*/ 1173217 h 1196098"/>
              <a:gd name="connsiteX5" fmla="*/ 1567976 w 1622268"/>
              <a:gd name="connsiteY5" fmla="*/ 1183123 h 1196098"/>
              <a:gd name="connsiteX6" fmla="*/ 970282 w 1622268"/>
              <a:gd name="connsiteY6" fmla="*/ 1143118 h 1196098"/>
              <a:gd name="connsiteX7" fmla="*/ 38261 w 1622268"/>
              <a:gd name="connsiteY7" fmla="*/ 427981 h 1196098"/>
              <a:gd name="connsiteX8" fmla="*/ 142655 w 1622268"/>
              <a:gd name="connsiteY8" fmla="*/ 38313 h 1196098"/>
              <a:gd name="connsiteX9" fmla="*/ 305151 w 1622268"/>
              <a:gd name="connsiteY9" fmla="*/ 689 h 1196098"/>
              <a:gd name="connsiteX10" fmla="*/ 305151 w 1622268"/>
              <a:gd name="connsiteY10" fmla="*/ 689 h 119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2268" h="1196098">
                <a:moveTo>
                  <a:pt x="305151" y="689"/>
                </a:moveTo>
                <a:cubicBezTo>
                  <a:pt x="396496" y="7166"/>
                  <a:pt x="483174" y="57363"/>
                  <a:pt x="532418" y="142707"/>
                </a:cubicBezTo>
                <a:cubicBezTo>
                  <a:pt x="748445" y="516849"/>
                  <a:pt x="1178975" y="691538"/>
                  <a:pt x="1579882" y="601241"/>
                </a:cubicBezTo>
                <a:lnTo>
                  <a:pt x="1622269" y="589430"/>
                </a:lnTo>
                <a:lnTo>
                  <a:pt x="1622269" y="1173217"/>
                </a:lnTo>
                <a:cubicBezTo>
                  <a:pt x="1622269" y="1173217"/>
                  <a:pt x="1567976" y="1183123"/>
                  <a:pt x="1567976" y="1183123"/>
                </a:cubicBezTo>
                <a:cubicBezTo>
                  <a:pt x="1370713" y="1209126"/>
                  <a:pt x="1168307" y="1196172"/>
                  <a:pt x="970282" y="1143118"/>
                </a:cubicBezTo>
                <a:cubicBezTo>
                  <a:pt x="574233" y="1037009"/>
                  <a:pt x="243239" y="783073"/>
                  <a:pt x="38261" y="427981"/>
                </a:cubicBezTo>
                <a:cubicBezTo>
                  <a:pt x="-40511" y="291583"/>
                  <a:pt x="6257" y="117085"/>
                  <a:pt x="142655" y="38313"/>
                </a:cubicBezTo>
                <a:cubicBezTo>
                  <a:pt x="193804" y="8786"/>
                  <a:pt x="250287" y="-3121"/>
                  <a:pt x="305151" y="689"/>
                </a:cubicBezTo>
                <a:lnTo>
                  <a:pt x="305151" y="68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图形 16"/>
          <p:cNvSpPr/>
          <p:nvPr userDrawn="1">
            <p:custDataLst>
              <p:tags r:id="rId12"/>
            </p:custDataLst>
          </p:nvPr>
        </p:nvSpPr>
        <p:spPr>
          <a:xfrm>
            <a:off x="7713345" y="0"/>
            <a:ext cx="3648710" cy="3936365"/>
          </a:xfrm>
          <a:custGeom>
            <a:avLst/>
            <a:gdLst>
              <a:gd name="connsiteX0" fmla="*/ 4671 w 2738556"/>
              <a:gd name="connsiteY0" fmla="*/ 0 h 2954675"/>
              <a:gd name="connsiteX1" fmla="*/ 1087663 w 2738556"/>
              <a:gd name="connsiteY1" fmla="*/ 0 h 2954675"/>
              <a:gd name="connsiteX2" fmla="*/ 1079662 w 2738556"/>
              <a:gd name="connsiteY2" fmla="*/ 159068 h 2954675"/>
              <a:gd name="connsiteX3" fmla="*/ 2359727 w 2738556"/>
              <a:gd name="connsiteY3" fmla="*/ 1900523 h 2954675"/>
              <a:gd name="connsiteX4" fmla="*/ 2713962 w 2738556"/>
              <a:gd name="connsiteY4" fmla="*/ 2575846 h 2954675"/>
              <a:gd name="connsiteX5" fmla="*/ 2038639 w 2738556"/>
              <a:gd name="connsiteY5" fmla="*/ 2930081 h 2954675"/>
              <a:gd name="connsiteX6" fmla="*/ 333378 w 2738556"/>
              <a:gd name="connsiteY6" fmla="*/ 1507998 h 2954675"/>
              <a:gd name="connsiteX7" fmla="*/ 99 w 2738556"/>
              <a:gd name="connsiteY7" fmla="*/ 140399 h 2954675"/>
              <a:gd name="connsiteX8" fmla="*/ 4671 w 2738556"/>
              <a:gd name="connsiteY8" fmla="*/ 0 h 29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556" h="2954675">
                <a:moveTo>
                  <a:pt x="4671" y="0"/>
                </a:moveTo>
                <a:lnTo>
                  <a:pt x="1087663" y="0"/>
                </a:lnTo>
                <a:cubicBezTo>
                  <a:pt x="1087663" y="0"/>
                  <a:pt x="1079662" y="159068"/>
                  <a:pt x="1079662" y="159068"/>
                </a:cubicBezTo>
                <a:cubicBezTo>
                  <a:pt x="1079472" y="935736"/>
                  <a:pt x="1580201" y="1657350"/>
                  <a:pt x="2359727" y="1900523"/>
                </a:cubicBezTo>
                <a:cubicBezTo>
                  <a:pt x="2643953" y="1989201"/>
                  <a:pt x="2802639" y="2291620"/>
                  <a:pt x="2713962" y="2575846"/>
                </a:cubicBezTo>
                <a:cubicBezTo>
                  <a:pt x="2625284" y="2860072"/>
                  <a:pt x="2322865" y="3018758"/>
                  <a:pt x="2038639" y="2930081"/>
                </a:cubicBezTo>
                <a:cubicBezTo>
                  <a:pt x="1298928" y="2699290"/>
                  <a:pt x="693328" y="2194274"/>
                  <a:pt x="333378" y="1507998"/>
                </a:cubicBezTo>
                <a:cubicBezTo>
                  <a:pt x="108398" y="1079087"/>
                  <a:pt x="-3807" y="611410"/>
                  <a:pt x="99" y="140399"/>
                </a:cubicBezTo>
                <a:lnTo>
                  <a:pt x="467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93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068110" y="1415134"/>
            <a:ext cx="6217877" cy="2610488"/>
          </a:xfrm>
          <a:noFill/>
        </p:spPr>
        <p:txBody>
          <a:bodyPr wrap="square" anchor="b" anchorCtr="0">
            <a:normAutofit/>
          </a:bodyPr>
          <a:lstStyle>
            <a:lvl1pPr>
              <a:defRPr lang="zh-CN" altLang="en-US" sz="6000" dirty="0">
                <a:solidFill>
                  <a:schemeClr val="tx2"/>
                </a:solidFill>
                <a:latin typeface="+mj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</a:t>
            </a:r>
            <a:br>
              <a:rPr lang="en-US" altLang="zh-CN" dirty="0"/>
            </a:br>
            <a:r>
              <a:rPr lang="zh-CN" altLang="en-US" dirty="0"/>
              <a:t>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1442126" y="523878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068109" y="4481316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 flipV="1">
            <a:off x="10654388" y="5436721"/>
            <a:ext cx="1537612" cy="1421279"/>
          </a:xfrm>
          <a:custGeom>
            <a:avLst/>
            <a:gdLst>
              <a:gd name="connsiteX0" fmla="*/ 0 w 5045967"/>
              <a:gd name="connsiteY0" fmla="*/ 0 h 5048938"/>
              <a:gd name="connsiteX1" fmla="*/ 5045967 w 5045967"/>
              <a:gd name="connsiteY1" fmla="*/ 0 h 5048938"/>
              <a:gd name="connsiteX2" fmla="*/ 5045967 w 5045967"/>
              <a:gd name="connsiteY2" fmla="*/ 5048938 h 5048938"/>
              <a:gd name="connsiteX3" fmla="*/ 4808055 w 5045967"/>
              <a:gd name="connsiteY3" fmla="*/ 5042922 h 5048938"/>
              <a:gd name="connsiteX4" fmla="*/ 6093 w 5045967"/>
              <a:gd name="connsiteY4" fmla="*/ 240959 h 50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967" h="5048938">
                <a:moveTo>
                  <a:pt x="0" y="0"/>
                </a:moveTo>
                <a:lnTo>
                  <a:pt x="5045967" y="0"/>
                </a:lnTo>
                <a:lnTo>
                  <a:pt x="5045967" y="5048938"/>
                </a:lnTo>
                <a:lnTo>
                  <a:pt x="4808055" y="5042922"/>
                </a:lnTo>
                <a:cubicBezTo>
                  <a:pt x="2215925" y="4911527"/>
                  <a:pt x="137488" y="2833089"/>
                  <a:pt x="6093" y="240959"/>
                </a:cubicBezTo>
                <a:close/>
              </a:path>
            </a:pathLst>
          </a:custGeom>
          <a:gradFill>
            <a:gsLst>
              <a:gs pos="14000">
                <a:schemeClr val="accent1">
                  <a:alpha val="15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4"/>
            </p:custDataLst>
          </p:nvPr>
        </p:nvSpPr>
        <p:spPr>
          <a:xfrm>
            <a:off x="11353800" y="1026561"/>
            <a:ext cx="70184" cy="305594"/>
          </a:xfrm>
          <a:custGeom>
            <a:avLst/>
            <a:gdLst>
              <a:gd name="connsiteX0" fmla="*/ 35092 w 70184"/>
              <a:gd name="connsiteY0" fmla="*/ 235410 h 305594"/>
              <a:gd name="connsiteX1" fmla="*/ 70184 w 70184"/>
              <a:gd name="connsiteY1" fmla="*/ 270502 h 305594"/>
              <a:gd name="connsiteX2" fmla="*/ 35092 w 70184"/>
              <a:gd name="connsiteY2" fmla="*/ 305594 h 305594"/>
              <a:gd name="connsiteX3" fmla="*/ 0 w 70184"/>
              <a:gd name="connsiteY3" fmla="*/ 270502 h 305594"/>
              <a:gd name="connsiteX4" fmla="*/ 35092 w 70184"/>
              <a:gd name="connsiteY4" fmla="*/ 235410 h 305594"/>
              <a:gd name="connsiteX5" fmla="*/ 35092 w 70184"/>
              <a:gd name="connsiteY5" fmla="*/ 117705 h 305594"/>
              <a:gd name="connsiteX6" fmla="*/ 70184 w 70184"/>
              <a:gd name="connsiteY6" fmla="*/ 152797 h 305594"/>
              <a:gd name="connsiteX7" fmla="*/ 35092 w 70184"/>
              <a:gd name="connsiteY7" fmla="*/ 187889 h 305594"/>
              <a:gd name="connsiteX8" fmla="*/ 0 w 70184"/>
              <a:gd name="connsiteY8" fmla="*/ 152797 h 305594"/>
              <a:gd name="connsiteX9" fmla="*/ 35092 w 70184"/>
              <a:gd name="connsiteY9" fmla="*/ 117705 h 305594"/>
              <a:gd name="connsiteX10" fmla="*/ 35092 w 70184"/>
              <a:gd name="connsiteY10" fmla="*/ 0 h 305594"/>
              <a:gd name="connsiteX11" fmla="*/ 70184 w 70184"/>
              <a:gd name="connsiteY11" fmla="*/ 35092 h 305594"/>
              <a:gd name="connsiteX12" fmla="*/ 35092 w 70184"/>
              <a:gd name="connsiteY12" fmla="*/ 70184 h 305594"/>
              <a:gd name="connsiteX13" fmla="*/ 0 w 70184"/>
              <a:gd name="connsiteY13" fmla="*/ 35092 h 305594"/>
              <a:gd name="connsiteX14" fmla="*/ 35092 w 70184"/>
              <a:gd name="connsiteY14" fmla="*/ 0 h 30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184" h="305594">
                <a:moveTo>
                  <a:pt x="35092" y="235410"/>
                </a:moveTo>
                <a:cubicBezTo>
                  <a:pt x="54473" y="235410"/>
                  <a:pt x="70184" y="251121"/>
                  <a:pt x="70184" y="270502"/>
                </a:cubicBezTo>
                <a:cubicBezTo>
                  <a:pt x="70184" y="289883"/>
                  <a:pt x="54473" y="305594"/>
                  <a:pt x="35092" y="305594"/>
                </a:cubicBezTo>
                <a:cubicBezTo>
                  <a:pt x="15711" y="305594"/>
                  <a:pt x="0" y="289883"/>
                  <a:pt x="0" y="270502"/>
                </a:cubicBezTo>
                <a:cubicBezTo>
                  <a:pt x="0" y="251121"/>
                  <a:pt x="15711" y="235410"/>
                  <a:pt x="35092" y="235410"/>
                </a:cubicBezTo>
                <a:close/>
                <a:moveTo>
                  <a:pt x="35092" y="117705"/>
                </a:moveTo>
                <a:cubicBezTo>
                  <a:pt x="54473" y="117705"/>
                  <a:pt x="70184" y="133416"/>
                  <a:pt x="70184" y="152797"/>
                </a:cubicBezTo>
                <a:cubicBezTo>
                  <a:pt x="70184" y="172178"/>
                  <a:pt x="54473" y="187889"/>
                  <a:pt x="35092" y="187889"/>
                </a:cubicBezTo>
                <a:cubicBezTo>
                  <a:pt x="15711" y="187889"/>
                  <a:pt x="0" y="172178"/>
                  <a:pt x="0" y="152797"/>
                </a:cubicBezTo>
                <a:cubicBezTo>
                  <a:pt x="0" y="133416"/>
                  <a:pt x="15711" y="117705"/>
                  <a:pt x="35092" y="117705"/>
                </a:cubicBezTo>
                <a:close/>
                <a:moveTo>
                  <a:pt x="35092" y="0"/>
                </a:moveTo>
                <a:cubicBezTo>
                  <a:pt x="54473" y="0"/>
                  <a:pt x="70184" y="15711"/>
                  <a:pt x="70184" y="35092"/>
                </a:cubicBezTo>
                <a:cubicBezTo>
                  <a:pt x="70184" y="54473"/>
                  <a:pt x="54473" y="70184"/>
                  <a:pt x="35092" y="70184"/>
                </a:cubicBezTo>
                <a:cubicBezTo>
                  <a:pt x="15711" y="70184"/>
                  <a:pt x="0" y="54473"/>
                  <a:pt x="0" y="35092"/>
                </a:cubicBezTo>
                <a:cubicBezTo>
                  <a:pt x="0" y="15711"/>
                  <a:pt x="15711" y="0"/>
                  <a:pt x="350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图形 12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2095499" cy="2260811"/>
          </a:xfrm>
          <a:custGeom>
            <a:avLst/>
            <a:gdLst>
              <a:gd name="connsiteX0" fmla="*/ 2815 w 1616032"/>
              <a:gd name="connsiteY0" fmla="*/ 0 h 1743519"/>
              <a:gd name="connsiteX1" fmla="*/ 641847 w 1616032"/>
              <a:gd name="connsiteY1" fmla="*/ 0 h 1743519"/>
              <a:gd name="connsiteX2" fmla="*/ 637180 w 1616032"/>
              <a:gd name="connsiteY2" fmla="*/ 93917 h 1743519"/>
              <a:gd name="connsiteX3" fmla="*/ 1392513 w 1616032"/>
              <a:gd name="connsiteY3" fmla="*/ 1121474 h 1743519"/>
              <a:gd name="connsiteX4" fmla="*/ 1601491 w 1616032"/>
              <a:gd name="connsiteY4" fmla="*/ 1520000 h 1743519"/>
              <a:gd name="connsiteX5" fmla="*/ 1202965 w 1616032"/>
              <a:gd name="connsiteY5" fmla="*/ 1728978 h 1743519"/>
              <a:gd name="connsiteX6" fmla="*/ 196744 w 1616032"/>
              <a:gd name="connsiteY6" fmla="*/ 889826 h 1743519"/>
              <a:gd name="connsiteX7" fmla="*/ 53 w 1616032"/>
              <a:gd name="connsiteY7" fmla="*/ 82868 h 1743519"/>
              <a:gd name="connsiteX8" fmla="*/ 2815 w 1616032"/>
              <a:gd name="connsiteY8" fmla="*/ 0 h 174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6032" h="1743519">
                <a:moveTo>
                  <a:pt x="2815" y="0"/>
                </a:moveTo>
                <a:lnTo>
                  <a:pt x="641847" y="0"/>
                </a:lnTo>
                <a:cubicBezTo>
                  <a:pt x="641847" y="0"/>
                  <a:pt x="637180" y="93917"/>
                  <a:pt x="637180" y="93917"/>
                </a:cubicBezTo>
                <a:cubicBezTo>
                  <a:pt x="637085" y="552164"/>
                  <a:pt x="932550" y="978027"/>
                  <a:pt x="1392513" y="1121474"/>
                </a:cubicBezTo>
                <a:cubicBezTo>
                  <a:pt x="1560248" y="1173766"/>
                  <a:pt x="1653879" y="1352264"/>
                  <a:pt x="1601491" y="1520000"/>
                </a:cubicBezTo>
                <a:cubicBezTo>
                  <a:pt x="1549199" y="1687735"/>
                  <a:pt x="1370700" y="1781366"/>
                  <a:pt x="1202965" y="1728978"/>
                </a:cubicBezTo>
                <a:cubicBezTo>
                  <a:pt x="766434" y="1592866"/>
                  <a:pt x="409151" y="1294829"/>
                  <a:pt x="196744" y="889826"/>
                </a:cubicBezTo>
                <a:cubicBezTo>
                  <a:pt x="63965" y="636746"/>
                  <a:pt x="-2138" y="360807"/>
                  <a:pt x="53" y="82868"/>
                </a:cubicBezTo>
                <a:lnTo>
                  <a:pt x="2815" y="0"/>
                </a:lnTo>
                <a:close/>
              </a:path>
            </a:pathLst>
          </a:custGeom>
          <a:gradFill flip="none" rotWithShape="1">
            <a:gsLst>
              <a:gs pos="13000">
                <a:schemeClr val="accent1">
                  <a:lumMod val="40000"/>
                  <a:lumOff val="60000"/>
                </a:schemeClr>
              </a:gs>
              <a:gs pos="93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: 形状 3"/>
          <p:cNvSpPr/>
          <p:nvPr userDrawn="1">
            <p:custDataLst>
              <p:tags r:id="rId6"/>
            </p:custDataLst>
          </p:nvPr>
        </p:nvSpPr>
        <p:spPr>
          <a:xfrm flipH="1">
            <a:off x="1" y="331978"/>
            <a:ext cx="767050" cy="815541"/>
          </a:xfrm>
          <a:custGeom>
            <a:avLst/>
            <a:gdLst>
              <a:gd name="connsiteX0" fmla="*/ 266085 w 960878"/>
              <a:gd name="connsiteY0" fmla="*/ 601 h 1021622"/>
              <a:gd name="connsiteX1" fmla="*/ 124392 w 960878"/>
              <a:gd name="connsiteY1" fmla="*/ 33408 h 1021622"/>
              <a:gd name="connsiteX2" fmla="*/ 33363 w 960878"/>
              <a:gd name="connsiteY2" fmla="*/ 373190 h 1021622"/>
              <a:gd name="connsiteX3" fmla="*/ 846063 w 960878"/>
              <a:gd name="connsiteY3" fmla="*/ 996773 h 1021622"/>
              <a:gd name="connsiteX4" fmla="*/ 960878 w 960878"/>
              <a:gd name="connsiteY4" fmla="*/ 1021622 h 1021622"/>
              <a:gd name="connsiteX5" fmla="*/ 960878 w 960878"/>
              <a:gd name="connsiteY5" fmla="*/ 510304 h 1021622"/>
              <a:gd name="connsiteX6" fmla="*/ 860484 w 960878"/>
              <a:gd name="connsiteY6" fmla="*/ 476220 h 1021622"/>
              <a:gd name="connsiteX7" fmla="*/ 464256 w 960878"/>
              <a:gd name="connsiteY7" fmla="*/ 124437 h 1021622"/>
              <a:gd name="connsiteX8" fmla="*/ 266085 w 960878"/>
              <a:gd name="connsiteY8" fmla="*/ 601 h 102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878" h="1021622">
                <a:moveTo>
                  <a:pt x="266085" y="601"/>
                </a:moveTo>
                <a:cubicBezTo>
                  <a:pt x="218244" y="-2721"/>
                  <a:pt x="168993" y="7661"/>
                  <a:pt x="124392" y="33408"/>
                </a:cubicBezTo>
                <a:cubicBezTo>
                  <a:pt x="5456" y="102096"/>
                  <a:pt x="-35325" y="254254"/>
                  <a:pt x="33363" y="373190"/>
                </a:cubicBezTo>
                <a:cubicBezTo>
                  <a:pt x="212099" y="682822"/>
                  <a:pt x="500718" y="904248"/>
                  <a:pt x="846063" y="996773"/>
                </a:cubicBezTo>
                <a:lnTo>
                  <a:pt x="960878" y="1021622"/>
                </a:lnTo>
                <a:lnTo>
                  <a:pt x="960878" y="510304"/>
                </a:lnTo>
                <a:lnTo>
                  <a:pt x="860484" y="476220"/>
                </a:lnTo>
                <a:cubicBezTo>
                  <a:pt x="699387" y="407201"/>
                  <a:pt x="558441" y="287559"/>
                  <a:pt x="464256" y="124437"/>
                </a:cubicBezTo>
                <a:cubicBezTo>
                  <a:pt x="421317" y="50019"/>
                  <a:pt x="345735" y="6249"/>
                  <a:pt x="266085" y="6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102870" y="140335"/>
            <a:ext cx="171450" cy="171450"/>
          </a:xfrm>
          <a:prstGeom prst="ellipse">
            <a:avLst/>
          </a:prstGeom>
          <a:gradFill flip="none" rotWithShape="1">
            <a:gsLst>
              <a:gs pos="76000">
                <a:schemeClr val="accent1"/>
              </a:gs>
              <a:gs pos="1200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椭圆 15"/>
          <p:cNvSpPr/>
          <p:nvPr userDrawn="1">
            <p:custDataLst>
              <p:tags r:id="rId8"/>
            </p:custDataLst>
          </p:nvPr>
        </p:nvSpPr>
        <p:spPr>
          <a:xfrm>
            <a:off x="1499843" y="1269396"/>
            <a:ext cx="546697" cy="546697"/>
          </a:xfrm>
          <a:prstGeom prst="ellipse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54000" dist="254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9283700" y="547696"/>
            <a:ext cx="1814518" cy="1263324"/>
          </a:xfrm>
          <a:noFill/>
        </p:spPr>
        <p:txBody>
          <a:bodyPr vert="horz" wrap="square" rtlCol="0" anchor="ctr" anchorCtr="0">
            <a:normAutofit/>
          </a:bodyPr>
          <a:lstStyle>
            <a:lvl1pPr algn="ctr">
              <a:defRPr lang="zh-CN" altLang="en-US" sz="6000" dirty="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62000">
                      <a:schemeClr val="accent1"/>
                    </a:gs>
                  </a:gsLst>
                  <a:lin ang="2700000" scaled="1"/>
                </a:gradFill>
              </a:defRPr>
            </a:lvl1pPr>
          </a:lstStyle>
          <a:p>
            <a:pPr marL="0" lvl="0" algn="r"/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形 23"/>
          <p:cNvSpPr/>
          <p:nvPr userDrawn="1">
            <p:custDataLst>
              <p:tags r:id="rId3"/>
            </p:custDataLst>
          </p:nvPr>
        </p:nvSpPr>
        <p:spPr>
          <a:xfrm>
            <a:off x="1068515" y="803142"/>
            <a:ext cx="4202128" cy="4488048"/>
          </a:xfrm>
          <a:custGeom>
            <a:avLst/>
            <a:gdLst>
              <a:gd name="connsiteX0" fmla="*/ 585922 w 3326429"/>
              <a:gd name="connsiteY0" fmla="*/ 283866 h 3552767"/>
              <a:gd name="connsiteX1" fmla="*/ 3042610 w 3326429"/>
              <a:gd name="connsiteY1" fmla="*/ 812123 h 3552767"/>
              <a:gd name="connsiteX2" fmla="*/ 2514258 w 3326429"/>
              <a:gd name="connsiteY2" fmla="*/ 3268906 h 3552767"/>
              <a:gd name="connsiteX3" fmla="*/ 57475 w 3326429"/>
              <a:gd name="connsiteY3" fmla="*/ 2740554 h 3552767"/>
              <a:gd name="connsiteX4" fmla="*/ 164250 w 3326429"/>
              <a:gd name="connsiteY4" fmla="*/ 2244302 h 3552767"/>
              <a:gd name="connsiteX5" fmla="*/ 660503 w 3326429"/>
              <a:gd name="connsiteY5" fmla="*/ 2351077 h 3552767"/>
              <a:gd name="connsiteX6" fmla="*/ 2124686 w 3326429"/>
              <a:gd name="connsiteY6" fmla="*/ 2665974 h 3552767"/>
              <a:gd name="connsiteX7" fmla="*/ 2439582 w 3326429"/>
              <a:gd name="connsiteY7" fmla="*/ 1201790 h 3552767"/>
              <a:gd name="connsiteX8" fmla="*/ 975399 w 3326429"/>
              <a:gd name="connsiteY8" fmla="*/ 886894 h 3552767"/>
              <a:gd name="connsiteX9" fmla="*/ 479147 w 3326429"/>
              <a:gd name="connsiteY9" fmla="*/ 780119 h 3552767"/>
              <a:gd name="connsiteX10" fmla="*/ 585922 w 3326429"/>
              <a:gd name="connsiteY10" fmla="*/ 283866 h 3552767"/>
              <a:gd name="connsiteX11" fmla="*/ 585922 w 3326429"/>
              <a:gd name="connsiteY11" fmla="*/ 283866 h 355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6429" h="3552767">
                <a:moveTo>
                  <a:pt x="585922" y="283866"/>
                </a:moveTo>
                <a:cubicBezTo>
                  <a:pt x="1408977" y="-247819"/>
                  <a:pt x="2511020" y="-10742"/>
                  <a:pt x="3042610" y="812123"/>
                </a:cubicBezTo>
                <a:cubicBezTo>
                  <a:pt x="3574200" y="1634987"/>
                  <a:pt x="3337218" y="2737220"/>
                  <a:pt x="2514258" y="3268906"/>
                </a:cubicBezTo>
                <a:cubicBezTo>
                  <a:pt x="1691203" y="3800592"/>
                  <a:pt x="589160" y="3563514"/>
                  <a:pt x="57475" y="2740554"/>
                </a:cubicBezTo>
                <a:cubicBezTo>
                  <a:pt x="-50062" y="2574057"/>
                  <a:pt x="-2342" y="2351839"/>
                  <a:pt x="164250" y="2244302"/>
                </a:cubicBezTo>
                <a:cubicBezTo>
                  <a:pt x="330747" y="2136764"/>
                  <a:pt x="552965" y="2184485"/>
                  <a:pt x="660503" y="2351077"/>
                </a:cubicBezTo>
                <a:cubicBezTo>
                  <a:pt x="977304" y="2841519"/>
                  <a:pt x="1634148" y="2982870"/>
                  <a:pt x="2124686" y="2665974"/>
                </a:cubicBezTo>
                <a:cubicBezTo>
                  <a:pt x="2615223" y="2349077"/>
                  <a:pt x="2756479" y="1692328"/>
                  <a:pt x="2439582" y="1201790"/>
                </a:cubicBezTo>
                <a:cubicBezTo>
                  <a:pt x="2122686" y="711253"/>
                  <a:pt x="1465937" y="569997"/>
                  <a:pt x="975399" y="886894"/>
                </a:cubicBezTo>
                <a:cubicBezTo>
                  <a:pt x="808902" y="994431"/>
                  <a:pt x="586684" y="946711"/>
                  <a:pt x="479147" y="780119"/>
                </a:cubicBezTo>
                <a:cubicBezTo>
                  <a:pt x="371609" y="613622"/>
                  <a:pt x="419330" y="391403"/>
                  <a:pt x="585922" y="283866"/>
                </a:cubicBezTo>
                <a:lnTo>
                  <a:pt x="585922" y="2838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8469650" y="2639425"/>
            <a:ext cx="2477770" cy="3346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图形 13"/>
          <p:cNvSpPr/>
          <p:nvPr userDrawn="1">
            <p:custDataLst>
              <p:tags r:id="rId5"/>
            </p:custDataLst>
          </p:nvPr>
        </p:nvSpPr>
        <p:spPr>
          <a:xfrm>
            <a:off x="1312042" y="1331347"/>
            <a:ext cx="3352258" cy="3352256"/>
          </a:xfrm>
          <a:custGeom>
            <a:avLst/>
            <a:gdLst>
              <a:gd name="connsiteX0" fmla="*/ 1509808 w 3019615"/>
              <a:gd name="connsiteY0" fmla="*/ 3019520 h 3019615"/>
              <a:gd name="connsiteX1" fmla="*/ 0 w 3019615"/>
              <a:gd name="connsiteY1" fmla="*/ 1509808 h 3019615"/>
              <a:gd name="connsiteX2" fmla="*/ 1509808 w 3019615"/>
              <a:gd name="connsiteY2" fmla="*/ 0 h 3019615"/>
              <a:gd name="connsiteX3" fmla="*/ 3019616 w 3019615"/>
              <a:gd name="connsiteY3" fmla="*/ 1509808 h 3019615"/>
              <a:gd name="connsiteX4" fmla="*/ 2638616 w 3019615"/>
              <a:gd name="connsiteY4" fmla="*/ 1890808 h 3019615"/>
              <a:gd name="connsiteX5" fmla="*/ 2257616 w 3019615"/>
              <a:gd name="connsiteY5" fmla="*/ 1509808 h 3019615"/>
              <a:gd name="connsiteX6" fmla="*/ 1509808 w 3019615"/>
              <a:gd name="connsiteY6" fmla="*/ 762000 h 3019615"/>
              <a:gd name="connsiteX7" fmla="*/ 762000 w 3019615"/>
              <a:gd name="connsiteY7" fmla="*/ 1509808 h 3019615"/>
              <a:gd name="connsiteX8" fmla="*/ 1509808 w 3019615"/>
              <a:gd name="connsiteY8" fmla="*/ 2257616 h 3019615"/>
              <a:gd name="connsiteX9" fmla="*/ 1890808 w 3019615"/>
              <a:gd name="connsiteY9" fmla="*/ 2638616 h 3019615"/>
              <a:gd name="connsiteX10" fmla="*/ 1509808 w 3019615"/>
              <a:gd name="connsiteY10" fmla="*/ 3019616 h 30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9615" h="3019615">
                <a:moveTo>
                  <a:pt x="1509808" y="3019520"/>
                </a:moveTo>
                <a:cubicBezTo>
                  <a:pt x="677323" y="3019520"/>
                  <a:pt x="0" y="2342293"/>
                  <a:pt x="0" y="1509808"/>
                </a:cubicBezTo>
                <a:cubicBezTo>
                  <a:pt x="0" y="677323"/>
                  <a:pt x="677323" y="0"/>
                  <a:pt x="1509808" y="0"/>
                </a:cubicBezTo>
                <a:cubicBezTo>
                  <a:pt x="2342293" y="0"/>
                  <a:pt x="3019616" y="677323"/>
                  <a:pt x="3019616" y="1509808"/>
                </a:cubicBezTo>
                <a:cubicBezTo>
                  <a:pt x="3019616" y="1720215"/>
                  <a:pt x="2849023" y="1890808"/>
                  <a:pt x="2638616" y="1890808"/>
                </a:cubicBezTo>
                <a:cubicBezTo>
                  <a:pt x="2428208" y="1890808"/>
                  <a:pt x="2257616" y="1720215"/>
                  <a:pt x="2257616" y="1509808"/>
                </a:cubicBezTo>
                <a:cubicBezTo>
                  <a:pt x="2257616" y="1097471"/>
                  <a:pt x="1922145" y="762000"/>
                  <a:pt x="1509808" y="762000"/>
                </a:cubicBezTo>
                <a:cubicBezTo>
                  <a:pt x="1097471" y="762000"/>
                  <a:pt x="762000" y="1097471"/>
                  <a:pt x="762000" y="1509808"/>
                </a:cubicBezTo>
                <a:cubicBezTo>
                  <a:pt x="762000" y="1922145"/>
                  <a:pt x="1097471" y="2257616"/>
                  <a:pt x="1509808" y="2257616"/>
                </a:cubicBezTo>
                <a:cubicBezTo>
                  <a:pt x="1720215" y="2257616"/>
                  <a:pt x="1890808" y="2428208"/>
                  <a:pt x="1890808" y="2638616"/>
                </a:cubicBezTo>
                <a:cubicBezTo>
                  <a:pt x="1890808" y="2849023"/>
                  <a:pt x="1720215" y="3019616"/>
                  <a:pt x="1509808" y="30196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cxnSp>
        <p:nvCxnSpPr>
          <p:cNvPr id="13" name="直接连接符 12"/>
          <p:cNvCxnSpPr/>
          <p:nvPr userDrawn="1">
            <p:custDataLst>
              <p:tags r:id="rId6"/>
            </p:custDataLst>
          </p:nvPr>
        </p:nvCxnSpPr>
        <p:spPr>
          <a:xfrm>
            <a:off x="11778000" y="2356902"/>
            <a:ext cx="0" cy="2871449"/>
          </a:xfrm>
          <a:prstGeom prst="line">
            <a:avLst/>
          </a:prstGeom>
          <a:ln>
            <a:solidFill>
              <a:schemeClr val="accent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 userDrawn="1">
            <p:custDataLst>
              <p:tags r:id="rId7"/>
            </p:custDataLst>
          </p:nvPr>
        </p:nvSpPr>
        <p:spPr>
          <a:xfrm>
            <a:off x="2620121" y="2639425"/>
            <a:ext cx="736100" cy="736100"/>
          </a:xfrm>
          <a:prstGeom prst="ellipse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54000" dist="254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8"/>
            </p:custDataLst>
          </p:nvPr>
        </p:nvSpPr>
        <p:spPr>
          <a:xfrm>
            <a:off x="4745253" y="3924161"/>
            <a:ext cx="444436" cy="444436"/>
          </a:xfrm>
          <a:prstGeom prst="ellipse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54000" dist="254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9"/>
            </p:custDataLst>
          </p:nvPr>
        </p:nvSpPr>
        <p:spPr>
          <a:xfrm flipH="1" flipV="1">
            <a:off x="0" y="0"/>
            <a:ext cx="1259205" cy="833120"/>
          </a:xfrm>
          <a:custGeom>
            <a:avLst/>
            <a:gdLst>
              <a:gd name="connsiteX0" fmla="*/ 1259430 w 1259430"/>
              <a:gd name="connsiteY0" fmla="*/ 833045 h 833045"/>
              <a:gd name="connsiteX1" fmla="*/ 0 w 1259430"/>
              <a:gd name="connsiteY1" fmla="*/ 833045 h 833045"/>
              <a:gd name="connsiteX2" fmla="*/ 10126 w 1259430"/>
              <a:gd name="connsiteY2" fmla="*/ 819504 h 833045"/>
              <a:gd name="connsiteX3" fmla="*/ 1126137 w 1259430"/>
              <a:gd name="connsiteY3" fmla="*/ 38726 h 833045"/>
              <a:gd name="connsiteX4" fmla="*/ 1259430 w 1259430"/>
              <a:gd name="connsiteY4" fmla="*/ 0 h 8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430" h="833045">
                <a:moveTo>
                  <a:pt x="1259430" y="833045"/>
                </a:moveTo>
                <a:lnTo>
                  <a:pt x="0" y="833045"/>
                </a:lnTo>
                <a:lnTo>
                  <a:pt x="10126" y="819504"/>
                </a:lnTo>
                <a:cubicBezTo>
                  <a:pt x="301323" y="466655"/>
                  <a:pt x="685952" y="193770"/>
                  <a:pt x="1126137" y="38726"/>
                </a:cubicBezTo>
                <a:lnTo>
                  <a:pt x="125943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0"/>
            </p:custDataLst>
          </p:nvPr>
        </p:nvSpPr>
        <p:spPr>
          <a:xfrm>
            <a:off x="1482507" y="4643034"/>
            <a:ext cx="217666" cy="217664"/>
          </a:xfrm>
          <a:prstGeom prst="ellipse">
            <a:avLst/>
          </a:prstGeom>
          <a:gradFill flip="none" rotWithShape="1">
            <a:gsLst>
              <a:gs pos="13000">
                <a:schemeClr val="accent1">
                  <a:lumMod val="40000"/>
                  <a:lumOff val="60000"/>
                </a:schemeClr>
              </a:gs>
              <a:gs pos="85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190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29" name="直接连接符 28"/>
          <p:cNvCxnSpPr/>
          <p:nvPr userDrawn="1">
            <p:custDataLst>
              <p:tags r:id="rId11"/>
            </p:custDataLst>
          </p:nvPr>
        </p:nvCxnSpPr>
        <p:spPr>
          <a:xfrm>
            <a:off x="1069698" y="688340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2"/>
            </p:custDataLst>
          </p:nvPr>
        </p:nvCxnSpPr>
        <p:spPr>
          <a:xfrm>
            <a:off x="1069698" y="757555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>
            <p:custDataLst>
              <p:tags r:id="rId13"/>
            </p:custDataLst>
          </p:nvPr>
        </p:nvCxnSpPr>
        <p:spPr>
          <a:xfrm>
            <a:off x="1069698" y="826135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5514170" y="3048024"/>
            <a:ext cx="5412458" cy="1759920"/>
          </a:xfrm>
        </p:spPr>
        <p:txBody>
          <a:bodyPr wrap="square" anchor="b">
            <a:normAutofit/>
          </a:bodyPr>
          <a:lstStyle>
            <a:lvl1pPr algn="r"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6575549" y="966615"/>
            <a:ext cx="4351080" cy="2062700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000" b="1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4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6" name="@svg_lin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7095" y="900430"/>
            <a:ext cx="10414000" cy="44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838200" y="1124350"/>
            <a:ext cx="2880000" cy="108108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V="1">
            <a:off x="10733104" y="5509481"/>
            <a:ext cx="1458895" cy="1348518"/>
          </a:xfrm>
          <a:custGeom>
            <a:avLst/>
            <a:gdLst>
              <a:gd name="connsiteX0" fmla="*/ 0 w 5045967"/>
              <a:gd name="connsiteY0" fmla="*/ 0 h 5048938"/>
              <a:gd name="connsiteX1" fmla="*/ 5045967 w 5045967"/>
              <a:gd name="connsiteY1" fmla="*/ 0 h 5048938"/>
              <a:gd name="connsiteX2" fmla="*/ 5045967 w 5045967"/>
              <a:gd name="connsiteY2" fmla="*/ 5048938 h 5048938"/>
              <a:gd name="connsiteX3" fmla="*/ 4808055 w 5045967"/>
              <a:gd name="connsiteY3" fmla="*/ 5042922 h 5048938"/>
              <a:gd name="connsiteX4" fmla="*/ 6093 w 5045967"/>
              <a:gd name="connsiteY4" fmla="*/ 240959 h 50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967" h="5048938">
                <a:moveTo>
                  <a:pt x="0" y="0"/>
                </a:moveTo>
                <a:lnTo>
                  <a:pt x="5045967" y="0"/>
                </a:lnTo>
                <a:lnTo>
                  <a:pt x="5045967" y="5048938"/>
                </a:lnTo>
                <a:lnTo>
                  <a:pt x="4808055" y="5042922"/>
                </a:lnTo>
                <a:cubicBezTo>
                  <a:pt x="2215925" y="4911527"/>
                  <a:pt x="137488" y="2833089"/>
                  <a:pt x="6093" y="24095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50000"/>
                </a:schemeClr>
              </a:gs>
              <a:gs pos="72000">
                <a:schemeClr val="accent1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4"/>
            </p:custDataLst>
          </p:nvPr>
        </p:nvSpPr>
        <p:spPr>
          <a:xfrm flipH="1">
            <a:off x="0" y="0"/>
            <a:ext cx="5272405" cy="4873625"/>
          </a:xfrm>
          <a:custGeom>
            <a:avLst/>
            <a:gdLst>
              <a:gd name="connsiteX0" fmla="*/ 0 w 5045967"/>
              <a:gd name="connsiteY0" fmla="*/ 0 h 5048938"/>
              <a:gd name="connsiteX1" fmla="*/ 5045967 w 5045967"/>
              <a:gd name="connsiteY1" fmla="*/ 0 h 5048938"/>
              <a:gd name="connsiteX2" fmla="*/ 5045967 w 5045967"/>
              <a:gd name="connsiteY2" fmla="*/ 5048938 h 5048938"/>
              <a:gd name="connsiteX3" fmla="*/ 4808055 w 5045967"/>
              <a:gd name="connsiteY3" fmla="*/ 5042922 h 5048938"/>
              <a:gd name="connsiteX4" fmla="*/ 6093 w 5045967"/>
              <a:gd name="connsiteY4" fmla="*/ 240959 h 50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967" h="5048938">
                <a:moveTo>
                  <a:pt x="0" y="0"/>
                </a:moveTo>
                <a:lnTo>
                  <a:pt x="5045967" y="0"/>
                </a:lnTo>
                <a:lnTo>
                  <a:pt x="5045967" y="5048938"/>
                </a:lnTo>
                <a:lnTo>
                  <a:pt x="4808055" y="5042922"/>
                </a:lnTo>
                <a:cubicBezTo>
                  <a:pt x="2215925" y="4911527"/>
                  <a:pt x="137488" y="2833089"/>
                  <a:pt x="6093" y="2409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3750945" cy="3641725"/>
          </a:xfrm>
          <a:custGeom>
            <a:avLst/>
            <a:gdLst>
              <a:gd name="connsiteX0" fmla="*/ 0 w 5045967"/>
              <a:gd name="connsiteY0" fmla="*/ 0 h 5048938"/>
              <a:gd name="connsiteX1" fmla="*/ 5045967 w 5045967"/>
              <a:gd name="connsiteY1" fmla="*/ 0 h 5048938"/>
              <a:gd name="connsiteX2" fmla="*/ 5045967 w 5045967"/>
              <a:gd name="connsiteY2" fmla="*/ 5048938 h 5048938"/>
              <a:gd name="connsiteX3" fmla="*/ 4808055 w 5045967"/>
              <a:gd name="connsiteY3" fmla="*/ 5042922 h 5048938"/>
              <a:gd name="connsiteX4" fmla="*/ 6093 w 5045967"/>
              <a:gd name="connsiteY4" fmla="*/ 240959 h 50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967" h="5048938">
                <a:moveTo>
                  <a:pt x="0" y="0"/>
                </a:moveTo>
                <a:lnTo>
                  <a:pt x="5045967" y="0"/>
                </a:lnTo>
                <a:lnTo>
                  <a:pt x="5045967" y="5048938"/>
                </a:lnTo>
                <a:lnTo>
                  <a:pt x="4808055" y="5042922"/>
                </a:lnTo>
                <a:cubicBezTo>
                  <a:pt x="2215925" y="4911527"/>
                  <a:pt x="137488" y="2833089"/>
                  <a:pt x="6093" y="24095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6"/>
            </p:custDataLst>
          </p:nvPr>
        </p:nvSpPr>
        <p:spPr>
          <a:xfrm flipH="1">
            <a:off x="4859423" y="917634"/>
            <a:ext cx="288925" cy="288925"/>
          </a:xfrm>
          <a:prstGeom prst="ellipse">
            <a:avLst/>
          </a:prstGeom>
          <a:gradFill flip="none" rotWithShape="1">
            <a:gsLst>
              <a:gs pos="13000">
                <a:schemeClr val="accent1">
                  <a:lumMod val="40000"/>
                  <a:lumOff val="60000"/>
                </a:schemeClr>
              </a:gs>
              <a:gs pos="85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190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7"/>
            </p:custDataLst>
          </p:nvPr>
        </p:nvSpPr>
        <p:spPr>
          <a:xfrm flipH="1">
            <a:off x="0" y="0"/>
            <a:ext cx="2228850" cy="2164080"/>
          </a:xfrm>
          <a:custGeom>
            <a:avLst/>
            <a:gdLst>
              <a:gd name="connsiteX0" fmla="*/ 0 w 5045967"/>
              <a:gd name="connsiteY0" fmla="*/ 0 h 5048938"/>
              <a:gd name="connsiteX1" fmla="*/ 5045967 w 5045967"/>
              <a:gd name="connsiteY1" fmla="*/ 0 h 5048938"/>
              <a:gd name="connsiteX2" fmla="*/ 5045967 w 5045967"/>
              <a:gd name="connsiteY2" fmla="*/ 5048938 h 5048938"/>
              <a:gd name="connsiteX3" fmla="*/ 4808055 w 5045967"/>
              <a:gd name="connsiteY3" fmla="*/ 5042922 h 5048938"/>
              <a:gd name="connsiteX4" fmla="*/ 6093 w 5045967"/>
              <a:gd name="connsiteY4" fmla="*/ 240959 h 50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5967" h="5048938">
                <a:moveTo>
                  <a:pt x="0" y="0"/>
                </a:moveTo>
                <a:lnTo>
                  <a:pt x="5045967" y="0"/>
                </a:lnTo>
                <a:lnTo>
                  <a:pt x="5045967" y="5048938"/>
                </a:lnTo>
                <a:lnTo>
                  <a:pt x="4808055" y="5042922"/>
                </a:lnTo>
                <a:cubicBezTo>
                  <a:pt x="2215925" y="4911527"/>
                  <a:pt x="137488" y="2833089"/>
                  <a:pt x="6093" y="24095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6" name="图形 24"/>
          <p:cNvSpPr/>
          <p:nvPr userDrawn="1">
            <p:custDataLst>
              <p:tags r:id="rId8"/>
            </p:custDataLst>
          </p:nvPr>
        </p:nvSpPr>
        <p:spPr>
          <a:xfrm flipH="1">
            <a:off x="0" y="589915"/>
            <a:ext cx="2228850" cy="1643380"/>
          </a:xfrm>
          <a:custGeom>
            <a:avLst/>
            <a:gdLst>
              <a:gd name="connsiteX0" fmla="*/ 305151 w 1622268"/>
              <a:gd name="connsiteY0" fmla="*/ 689 h 1196098"/>
              <a:gd name="connsiteX1" fmla="*/ 532418 w 1622268"/>
              <a:gd name="connsiteY1" fmla="*/ 142707 h 1196098"/>
              <a:gd name="connsiteX2" fmla="*/ 1579882 w 1622268"/>
              <a:gd name="connsiteY2" fmla="*/ 601241 h 1196098"/>
              <a:gd name="connsiteX3" fmla="*/ 1622269 w 1622268"/>
              <a:gd name="connsiteY3" fmla="*/ 589430 h 1196098"/>
              <a:gd name="connsiteX4" fmla="*/ 1622269 w 1622268"/>
              <a:gd name="connsiteY4" fmla="*/ 1173217 h 1196098"/>
              <a:gd name="connsiteX5" fmla="*/ 1567976 w 1622268"/>
              <a:gd name="connsiteY5" fmla="*/ 1183123 h 1196098"/>
              <a:gd name="connsiteX6" fmla="*/ 970282 w 1622268"/>
              <a:gd name="connsiteY6" fmla="*/ 1143118 h 1196098"/>
              <a:gd name="connsiteX7" fmla="*/ 38261 w 1622268"/>
              <a:gd name="connsiteY7" fmla="*/ 427981 h 1196098"/>
              <a:gd name="connsiteX8" fmla="*/ 142655 w 1622268"/>
              <a:gd name="connsiteY8" fmla="*/ 38313 h 1196098"/>
              <a:gd name="connsiteX9" fmla="*/ 305151 w 1622268"/>
              <a:gd name="connsiteY9" fmla="*/ 689 h 1196098"/>
              <a:gd name="connsiteX10" fmla="*/ 305151 w 1622268"/>
              <a:gd name="connsiteY10" fmla="*/ 689 h 119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2268" h="1196098">
                <a:moveTo>
                  <a:pt x="305151" y="689"/>
                </a:moveTo>
                <a:cubicBezTo>
                  <a:pt x="396496" y="7166"/>
                  <a:pt x="483174" y="57363"/>
                  <a:pt x="532418" y="142707"/>
                </a:cubicBezTo>
                <a:cubicBezTo>
                  <a:pt x="748445" y="516849"/>
                  <a:pt x="1178975" y="691538"/>
                  <a:pt x="1579882" y="601241"/>
                </a:cubicBezTo>
                <a:lnTo>
                  <a:pt x="1622269" y="589430"/>
                </a:lnTo>
                <a:lnTo>
                  <a:pt x="1622269" y="1173217"/>
                </a:lnTo>
                <a:cubicBezTo>
                  <a:pt x="1622269" y="1173217"/>
                  <a:pt x="1567976" y="1183123"/>
                  <a:pt x="1567976" y="1183123"/>
                </a:cubicBezTo>
                <a:cubicBezTo>
                  <a:pt x="1370713" y="1209126"/>
                  <a:pt x="1168307" y="1196172"/>
                  <a:pt x="970282" y="1143118"/>
                </a:cubicBezTo>
                <a:cubicBezTo>
                  <a:pt x="574233" y="1037009"/>
                  <a:pt x="243239" y="783073"/>
                  <a:pt x="38261" y="427981"/>
                </a:cubicBezTo>
                <a:cubicBezTo>
                  <a:pt x="-40511" y="291583"/>
                  <a:pt x="6257" y="117085"/>
                  <a:pt x="142655" y="38313"/>
                </a:cubicBezTo>
                <a:cubicBezTo>
                  <a:pt x="193804" y="8786"/>
                  <a:pt x="250287" y="-3121"/>
                  <a:pt x="305151" y="689"/>
                </a:cubicBezTo>
                <a:lnTo>
                  <a:pt x="305151" y="68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图形 16"/>
          <p:cNvSpPr/>
          <p:nvPr userDrawn="1">
            <p:custDataLst>
              <p:tags r:id="rId9"/>
            </p:custDataLst>
          </p:nvPr>
        </p:nvSpPr>
        <p:spPr>
          <a:xfrm flipH="1">
            <a:off x="829945" y="0"/>
            <a:ext cx="3648710" cy="3936365"/>
          </a:xfrm>
          <a:custGeom>
            <a:avLst/>
            <a:gdLst>
              <a:gd name="connsiteX0" fmla="*/ 4671 w 2738556"/>
              <a:gd name="connsiteY0" fmla="*/ 0 h 2954675"/>
              <a:gd name="connsiteX1" fmla="*/ 1087663 w 2738556"/>
              <a:gd name="connsiteY1" fmla="*/ 0 h 2954675"/>
              <a:gd name="connsiteX2" fmla="*/ 1079662 w 2738556"/>
              <a:gd name="connsiteY2" fmla="*/ 159068 h 2954675"/>
              <a:gd name="connsiteX3" fmla="*/ 2359727 w 2738556"/>
              <a:gd name="connsiteY3" fmla="*/ 1900523 h 2954675"/>
              <a:gd name="connsiteX4" fmla="*/ 2713962 w 2738556"/>
              <a:gd name="connsiteY4" fmla="*/ 2575846 h 2954675"/>
              <a:gd name="connsiteX5" fmla="*/ 2038639 w 2738556"/>
              <a:gd name="connsiteY5" fmla="*/ 2930081 h 2954675"/>
              <a:gd name="connsiteX6" fmla="*/ 333378 w 2738556"/>
              <a:gd name="connsiteY6" fmla="*/ 1507998 h 2954675"/>
              <a:gd name="connsiteX7" fmla="*/ 99 w 2738556"/>
              <a:gd name="connsiteY7" fmla="*/ 140399 h 2954675"/>
              <a:gd name="connsiteX8" fmla="*/ 4671 w 2738556"/>
              <a:gd name="connsiteY8" fmla="*/ 0 h 29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8556" h="2954675">
                <a:moveTo>
                  <a:pt x="4671" y="0"/>
                </a:moveTo>
                <a:lnTo>
                  <a:pt x="1087663" y="0"/>
                </a:lnTo>
                <a:cubicBezTo>
                  <a:pt x="1087663" y="0"/>
                  <a:pt x="1079662" y="159068"/>
                  <a:pt x="1079662" y="159068"/>
                </a:cubicBezTo>
                <a:cubicBezTo>
                  <a:pt x="1079472" y="935736"/>
                  <a:pt x="1580201" y="1657350"/>
                  <a:pt x="2359727" y="1900523"/>
                </a:cubicBezTo>
                <a:cubicBezTo>
                  <a:pt x="2643953" y="1989201"/>
                  <a:pt x="2802639" y="2291620"/>
                  <a:pt x="2713962" y="2575846"/>
                </a:cubicBezTo>
                <a:cubicBezTo>
                  <a:pt x="2625284" y="2860072"/>
                  <a:pt x="2322865" y="3018758"/>
                  <a:pt x="2038639" y="2930081"/>
                </a:cubicBezTo>
                <a:cubicBezTo>
                  <a:pt x="1298928" y="2699290"/>
                  <a:pt x="693328" y="2194274"/>
                  <a:pt x="333378" y="1507998"/>
                </a:cubicBezTo>
                <a:cubicBezTo>
                  <a:pt x="108398" y="1079087"/>
                  <a:pt x="-3807" y="611410"/>
                  <a:pt x="99" y="140399"/>
                </a:cubicBezTo>
                <a:lnTo>
                  <a:pt x="467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93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cxnSp>
        <p:nvCxnSpPr>
          <p:cNvPr id="27" name="直接连接符 26"/>
          <p:cNvCxnSpPr/>
          <p:nvPr userDrawn="1">
            <p:custDataLst>
              <p:tags r:id="rId10"/>
            </p:custDataLst>
          </p:nvPr>
        </p:nvCxnSpPr>
        <p:spPr>
          <a:xfrm>
            <a:off x="10930251" y="688340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1"/>
            </p:custDataLst>
          </p:nvPr>
        </p:nvCxnSpPr>
        <p:spPr>
          <a:xfrm>
            <a:off x="10930251" y="757555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2"/>
            </p:custDataLst>
          </p:nvPr>
        </p:nvCxnSpPr>
        <p:spPr>
          <a:xfrm>
            <a:off x="10930251" y="826135"/>
            <a:ext cx="19177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 userDrawn="1">
            <p:custDataLst>
              <p:tags r:id="rId13"/>
            </p:custDataLst>
          </p:nvPr>
        </p:nvSpPr>
        <p:spPr>
          <a:xfrm flipH="1">
            <a:off x="1401445" y="4279089"/>
            <a:ext cx="808355" cy="808355"/>
          </a:xfrm>
          <a:prstGeom prst="ellipse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54000" dist="254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7"/>
            </p:custDataLst>
          </p:nvPr>
        </p:nvSpPr>
        <p:spPr>
          <a:xfrm>
            <a:off x="2351686" y="2487519"/>
            <a:ext cx="8810024" cy="1222785"/>
          </a:xfrm>
        </p:spPr>
        <p:txBody>
          <a:bodyPr wrap="square" anchor="b" anchorCtr="0">
            <a:normAutofit/>
          </a:bodyPr>
          <a:lstStyle>
            <a:lvl1pPr algn="r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7861296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0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8284455" y="4085899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png_b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62" y="0"/>
            <a:ext cx="12193524" cy="6858000"/>
          </a:xfrm>
          <a:prstGeom prst="rect">
            <a:avLst/>
          </a:prstGeom>
        </p:spPr>
      </p:pic>
      <p:pic>
        <p:nvPicPr>
          <p:cNvPr id="9" name="@svg_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4254" y="5843016"/>
            <a:ext cx="886968" cy="128016"/>
          </a:xfrm>
          <a:prstGeom prst="rect">
            <a:avLst/>
          </a:prstGeom>
        </p:spPr>
      </p:pic>
      <p:pic>
        <p:nvPicPr>
          <p:cNvPr id="10" name="@svg_line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6206" y="900684"/>
            <a:ext cx="10415016" cy="45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1526400" y="2968700"/>
            <a:ext cx="9144000" cy="2485200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9"/>
            </p:custDataLst>
          </p:nvPr>
        </p:nvSpPr>
        <p:spPr>
          <a:xfrm>
            <a:off x="1524000" y="1493000"/>
            <a:ext cx="9144000" cy="1224000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image" Target="../media/image4.png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image" Target="../media/image8.jpeg"/><Relationship Id="rId25" Type="http://schemas.openxmlformats.org/officeDocument/2006/relationships/tags" Target="../tags/tag166.xml"/><Relationship Id="rId24" Type="http://schemas.openxmlformats.org/officeDocument/2006/relationships/tags" Target="../tags/tag165.xml"/><Relationship Id="rId23" Type="http://schemas.openxmlformats.org/officeDocument/2006/relationships/tags" Target="../tags/tag164.xml"/><Relationship Id="rId22" Type="http://schemas.openxmlformats.org/officeDocument/2006/relationships/tags" Target="../tags/tag163.xml"/><Relationship Id="rId21" Type="http://schemas.openxmlformats.org/officeDocument/2006/relationships/tags" Target="../tags/tag162.xml"/><Relationship Id="rId20" Type="http://schemas.openxmlformats.org/officeDocument/2006/relationships/tags" Target="../tags/tag16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4" Type="http://schemas.openxmlformats.org/officeDocument/2006/relationships/theme" Target="../theme/theme3.xml"/><Relationship Id="rId23" Type="http://schemas.openxmlformats.org/officeDocument/2006/relationships/tags" Target="../tags/tag276.xml"/><Relationship Id="rId22" Type="http://schemas.openxmlformats.org/officeDocument/2006/relationships/tags" Target="../tags/tag275.xml"/><Relationship Id="rId21" Type="http://schemas.openxmlformats.org/officeDocument/2006/relationships/tags" Target="../tags/tag274.xml"/><Relationship Id="rId20" Type="http://schemas.openxmlformats.org/officeDocument/2006/relationships/tags" Target="../tags/tag273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272.xml"/><Relationship Id="rId18" Type="http://schemas.openxmlformats.org/officeDocument/2006/relationships/tags" Target="../tags/tag271.xml"/><Relationship Id="rId17" Type="http://schemas.openxmlformats.org/officeDocument/2006/relationships/tags" Target="../tags/tag270.xml"/><Relationship Id="rId16" Type="http://schemas.openxmlformats.org/officeDocument/2006/relationships/tags" Target="../tags/tag269.xml"/><Relationship Id="rId15" Type="http://schemas.openxmlformats.org/officeDocument/2006/relationships/tags" Target="../tags/tag268.xml"/><Relationship Id="rId14" Type="http://schemas.openxmlformats.org/officeDocument/2006/relationships/tags" Target="../tags/tag267.xml"/><Relationship Id="rId13" Type="http://schemas.openxmlformats.org/officeDocument/2006/relationships/tags" Target="../tags/tag266.xml"/><Relationship Id="rId12" Type="http://schemas.openxmlformats.org/officeDocument/2006/relationships/tags" Target="../tags/tag265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@png_bg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1962000"/>
            <a:ext cx="12192000" cy="4896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000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 userDrawn="1">
            <p:custDataLst>
              <p:tags r:id="rId12"/>
            </p:custDataLst>
          </p:nvPr>
        </p:nvSpPr>
        <p:spPr>
          <a:xfrm>
            <a:off x="6917887" y="2"/>
            <a:ext cx="2686050" cy="6858000"/>
          </a:xfrm>
          <a:custGeom>
            <a:avLst/>
            <a:gdLst>
              <a:gd name="connsiteX0" fmla="*/ 23 w 4230"/>
              <a:gd name="connsiteY0" fmla="*/ 10800 h 10800"/>
              <a:gd name="connsiteX1" fmla="*/ 4230 w 4230"/>
              <a:gd name="connsiteY1" fmla="*/ 5414 h 10800"/>
              <a:gd name="connsiteX2" fmla="*/ 0 w 4230"/>
              <a:gd name="connsiteY2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" h="10800">
                <a:moveTo>
                  <a:pt x="23" y="10800"/>
                </a:moveTo>
                <a:lnTo>
                  <a:pt x="4230" y="5414"/>
                </a:lnTo>
                <a:lnTo>
                  <a:pt x="0" y="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3000"/>
                  </a:schemeClr>
                </a:gs>
                <a:gs pos="100000">
                  <a:schemeClr val="accent1">
                    <a:alpha val="8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  <p:sp>
        <p:nvSpPr>
          <p:cNvPr id="31" name="任意多边形: 形状 30"/>
          <p:cNvSpPr/>
          <p:nvPr userDrawn="1">
            <p:custDataLst>
              <p:tags r:id="rId13"/>
            </p:custDataLst>
          </p:nvPr>
        </p:nvSpPr>
        <p:spPr>
          <a:xfrm>
            <a:off x="7916756" y="0"/>
            <a:ext cx="4124960" cy="6858000"/>
          </a:xfrm>
          <a:custGeom>
            <a:avLst/>
            <a:gdLst>
              <a:gd name="connsiteX0" fmla="*/ 2249 w 6496"/>
              <a:gd name="connsiteY0" fmla="*/ 0 h 10800"/>
              <a:gd name="connsiteX1" fmla="*/ 6496 w 6496"/>
              <a:gd name="connsiteY1" fmla="*/ 5436 h 10800"/>
              <a:gd name="connsiteX2" fmla="*/ 6492 w 6496"/>
              <a:gd name="connsiteY2" fmla="*/ 5438 h 10800"/>
              <a:gd name="connsiteX3" fmla="*/ 6496 w 6496"/>
              <a:gd name="connsiteY3" fmla="*/ 5441 h 10800"/>
              <a:gd name="connsiteX4" fmla="*/ 2309 w 6496"/>
              <a:gd name="connsiteY4" fmla="*/ 10800 h 10800"/>
              <a:gd name="connsiteX5" fmla="*/ 26 w 6496"/>
              <a:gd name="connsiteY5" fmla="*/ 10800 h 10800"/>
              <a:gd name="connsiteX6" fmla="*/ 4230 w 6496"/>
              <a:gd name="connsiteY6" fmla="*/ 5420 h 10800"/>
              <a:gd name="connsiteX7" fmla="*/ 4226 w 6496"/>
              <a:gd name="connsiteY7" fmla="*/ 5417 h 10800"/>
              <a:gd name="connsiteX8" fmla="*/ 4230 w 6496"/>
              <a:gd name="connsiteY8" fmla="*/ 5414 h 10800"/>
              <a:gd name="connsiteX9" fmla="*/ 0 w 6496"/>
              <a:gd name="connsiteY9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6" h="10800">
                <a:moveTo>
                  <a:pt x="2249" y="0"/>
                </a:moveTo>
                <a:lnTo>
                  <a:pt x="6496" y="5436"/>
                </a:lnTo>
                <a:lnTo>
                  <a:pt x="6492" y="5438"/>
                </a:lnTo>
                <a:lnTo>
                  <a:pt x="6496" y="5441"/>
                </a:lnTo>
                <a:lnTo>
                  <a:pt x="2309" y="10800"/>
                </a:lnTo>
                <a:lnTo>
                  <a:pt x="26" y="10800"/>
                </a:lnTo>
                <a:lnTo>
                  <a:pt x="4230" y="5420"/>
                </a:lnTo>
                <a:lnTo>
                  <a:pt x="4226" y="5417"/>
                </a:lnTo>
                <a:lnTo>
                  <a:pt x="4230" y="5414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80000">
                <a:schemeClr val="accent1">
                  <a:alpha val="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295210" y="620599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295210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>
            <a:spLocks noChangeAspect="1"/>
          </p:cNvSpPr>
          <p:nvPr userDrawn="1">
            <p:custDataLst>
              <p:tags r:id="rId16"/>
            </p:custDataLst>
          </p:nvPr>
        </p:nvSpPr>
        <p:spPr>
          <a:xfrm>
            <a:off x="542865" y="620599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 userDrawn="1">
            <p:custDataLst>
              <p:tags r:id="rId17"/>
            </p:custDataLst>
          </p:nvPr>
        </p:nvSpPr>
        <p:spPr>
          <a:xfrm>
            <a:off x="542865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 userDrawn="1">
            <p:custDataLst>
              <p:tags r:id="rId18"/>
            </p:custDataLst>
          </p:nvPr>
        </p:nvSpPr>
        <p:spPr>
          <a:xfrm>
            <a:off x="789147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 userDrawn="1">
            <p:custDataLst>
              <p:tags r:id="rId19"/>
            </p:custDataLst>
          </p:nvPr>
        </p:nvSpPr>
        <p:spPr>
          <a:xfrm>
            <a:off x="1036266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13"/>
            </p:custDataLst>
          </p:nvPr>
        </p:nvSpPr>
        <p:spPr>
          <a:xfrm>
            <a:off x="10287001" y="450850"/>
            <a:ext cx="1219200" cy="711200"/>
          </a:xfrm>
          <a:custGeom>
            <a:avLst/>
            <a:gdLst>
              <a:gd name="connsiteX0" fmla="*/ 0 w 1219200"/>
              <a:gd name="connsiteY0" fmla="*/ 0 h 711200"/>
              <a:gd name="connsiteX1" fmla="*/ 1219200 w 1219200"/>
              <a:gd name="connsiteY1" fmla="*/ 165100 h 711200"/>
              <a:gd name="connsiteX2" fmla="*/ 488950 w 1219200"/>
              <a:gd name="connsiteY2" fmla="*/ 711200 h 711200"/>
              <a:gd name="connsiteX3" fmla="*/ 0 w 1219200"/>
              <a:gd name="connsiteY3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711200">
                <a:moveTo>
                  <a:pt x="0" y="0"/>
                </a:moveTo>
                <a:lnTo>
                  <a:pt x="1219200" y="165100"/>
                </a:lnTo>
                <a:lnTo>
                  <a:pt x="488950" y="71120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accent1">
                <a:lumMod val="20000"/>
                <a:lumOff val="8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14"/>
            </p:custDataLst>
          </p:nvPr>
        </p:nvSpPr>
        <p:spPr>
          <a:xfrm>
            <a:off x="10718801" y="0"/>
            <a:ext cx="1473199" cy="1361739"/>
          </a:xfrm>
          <a:custGeom>
            <a:avLst/>
            <a:gdLst>
              <a:gd name="connsiteX0" fmla="*/ 0 w 3276599"/>
              <a:gd name="connsiteY0" fmla="*/ 0 h 3028696"/>
              <a:gd name="connsiteX1" fmla="*/ 945683 w 3276599"/>
              <a:gd name="connsiteY1" fmla="*/ 0 h 3028696"/>
              <a:gd name="connsiteX2" fmla="*/ 948498 w 3276599"/>
              <a:gd name="connsiteY2" fmla="*/ 108002 h 3028696"/>
              <a:gd name="connsiteX3" fmla="*/ 3166700 w 3276599"/>
              <a:gd name="connsiteY3" fmla="*/ 2260336 h 3028696"/>
              <a:gd name="connsiteX4" fmla="*/ 3276599 w 3276599"/>
              <a:gd name="connsiteY4" fmla="*/ 2263032 h 3028696"/>
              <a:gd name="connsiteX5" fmla="*/ 3276599 w 3276599"/>
              <a:gd name="connsiteY5" fmla="*/ 3028696 h 3028696"/>
              <a:gd name="connsiteX6" fmla="*/ 3122111 w 3276599"/>
              <a:gd name="connsiteY6" fmla="*/ 3025087 h 3028696"/>
              <a:gd name="connsiteX7" fmla="*/ 3956 w 3276599"/>
              <a:gd name="connsiteY7" fmla="*/ 144544 h 30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6599" h="3028696">
                <a:moveTo>
                  <a:pt x="0" y="0"/>
                </a:moveTo>
                <a:lnTo>
                  <a:pt x="945683" y="0"/>
                </a:lnTo>
                <a:lnTo>
                  <a:pt x="948498" y="108002"/>
                </a:lnTo>
                <a:cubicBezTo>
                  <a:pt x="1009194" y="1269845"/>
                  <a:pt x="1969300" y="2201442"/>
                  <a:pt x="3166700" y="2260336"/>
                </a:cubicBezTo>
                <a:lnTo>
                  <a:pt x="3276599" y="2263032"/>
                </a:lnTo>
                <a:lnTo>
                  <a:pt x="3276599" y="3028696"/>
                </a:lnTo>
                <a:lnTo>
                  <a:pt x="3122111" y="3025087"/>
                </a:lnTo>
                <a:cubicBezTo>
                  <a:pt x="1438911" y="2946268"/>
                  <a:pt x="89278" y="1699479"/>
                  <a:pt x="3956" y="14454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1238485" y="423882"/>
            <a:ext cx="532212" cy="5322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85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190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3" name="椭圆 22"/>
          <p:cNvSpPr/>
          <p:nvPr userDrawn="1">
            <p:custDataLst>
              <p:tags r:id="rId16"/>
            </p:custDataLst>
          </p:nvPr>
        </p:nvSpPr>
        <p:spPr>
          <a:xfrm>
            <a:off x="10321724" y="357339"/>
            <a:ext cx="222138" cy="222138"/>
          </a:xfrm>
          <a:prstGeom prst="ellipse">
            <a:avLst/>
          </a:prstGeom>
          <a:gradFill flip="none" rotWithShape="1">
            <a:gsLst>
              <a:gs pos="76000">
                <a:schemeClr val="accent1"/>
              </a:gs>
              <a:gs pos="1200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" name="椭圆 23"/>
          <p:cNvSpPr/>
          <p:nvPr userDrawn="1">
            <p:custDataLst>
              <p:tags r:id="rId17"/>
            </p:custDataLst>
          </p:nvPr>
        </p:nvSpPr>
        <p:spPr>
          <a:xfrm>
            <a:off x="10856597" y="1110794"/>
            <a:ext cx="130033" cy="130033"/>
          </a:xfrm>
          <a:prstGeom prst="ellipse">
            <a:avLst/>
          </a:prstGeom>
          <a:gradFill flip="none" rotWithShape="1">
            <a:gsLst>
              <a:gs pos="13000">
                <a:schemeClr val="accent1">
                  <a:lumMod val="20000"/>
                  <a:lumOff val="80000"/>
                </a:schemeClr>
              </a:gs>
              <a:gs pos="75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93000">
                <a:schemeClr val="accent3"/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7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08.xml"/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tags" Target="../tags/tag30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10.xml"/><Relationship Id="rId2" Type="http://schemas.openxmlformats.org/officeDocument/2006/relationships/image" Target="../media/image20.png"/><Relationship Id="rId1" Type="http://schemas.openxmlformats.org/officeDocument/2006/relationships/tags" Target="../tags/tag3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1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321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330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1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9" Type="http://schemas.openxmlformats.org/officeDocument/2006/relationships/slideLayout" Target="../slideLayouts/slideLayout25.xml"/><Relationship Id="rId18" Type="http://schemas.openxmlformats.org/officeDocument/2006/relationships/tags" Target="../tags/tag299.xml"/><Relationship Id="rId17" Type="http://schemas.openxmlformats.org/officeDocument/2006/relationships/tags" Target="../tags/tag298.xml"/><Relationship Id="rId16" Type="http://schemas.openxmlformats.org/officeDocument/2006/relationships/tags" Target="../tags/tag297.xml"/><Relationship Id="rId15" Type="http://schemas.openxmlformats.org/officeDocument/2006/relationships/tags" Target="../tags/tag296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tags" Target="../tags/tag28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00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2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05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06.xml"/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2800"/>
              <a:t>Ⅱ</a:t>
            </a:r>
            <a:r>
              <a:rPr lang="en-US" altLang="zh-CN" sz="2800"/>
              <a:t>.</a:t>
            </a:r>
            <a:r>
              <a:rPr lang="zh-CN" altLang="en-US" sz="2800"/>
              <a:t>对于选择</a:t>
            </a:r>
            <a:r>
              <a:rPr lang="en-US" altLang="zh-CN" sz="2800"/>
              <a:t>A </a:t>
            </a:r>
            <a:r>
              <a:rPr lang="zh-CN" altLang="en-US" sz="2800"/>
              <a:t>不选</a:t>
            </a:r>
            <a:r>
              <a:rPr lang="en-US" altLang="zh-CN" sz="2800"/>
              <a:t>B/C</a:t>
            </a:r>
            <a:r>
              <a:rPr lang="zh-CN" altLang="en-US" sz="2800"/>
              <a:t>类型的理由阐述，除了正面，还需要？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8634095" y="1080135"/>
            <a:ext cx="3340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说明其他的缺点</a:t>
            </a:r>
            <a:endParaRPr lang="zh-CN" altLang="en-US" sz="2000" b="1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181100" y="1827530"/>
          <a:ext cx="9420225" cy="421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825"/>
                <a:gridCol w="7645400"/>
              </a:tblGrid>
              <a:tr h="5295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Logo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Shortcomings</a:t>
                      </a:r>
                      <a:endParaRPr lang="en-US"/>
                    </a:p>
                  </a:txBody>
                  <a:tcPr anchor="ctr" anchorCtr="0"/>
                </a:tc>
              </a:tr>
              <a:tr h="12274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12274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122745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6" name="Drawing 2"/>
          <p:cNvPicPr>
            <a:picLocks noChangeAspect="1"/>
          </p:cNvPicPr>
          <p:nvPr/>
        </p:nvPicPr>
        <p:blipFill>
          <a:blip r:embed="rId2"/>
          <a:srcRect r="71609"/>
          <a:stretch>
            <a:fillRect/>
          </a:stretch>
        </p:blipFill>
        <p:spPr>
          <a:xfrm>
            <a:off x="1381760" y="2385695"/>
            <a:ext cx="1355090" cy="1149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60" y="3533140"/>
            <a:ext cx="1334135" cy="1243330"/>
          </a:xfrm>
          <a:prstGeom prst="rect">
            <a:avLst/>
          </a:prstGeom>
        </p:spPr>
      </p:pic>
      <p:pic>
        <p:nvPicPr>
          <p:cNvPr id="8" name="Drawing 2"/>
          <p:cNvPicPr>
            <a:picLocks noChangeAspect="1"/>
          </p:cNvPicPr>
          <p:nvPr/>
        </p:nvPicPr>
        <p:blipFill>
          <a:blip r:embed="rId2"/>
          <a:srcRect l="72891" r="-1038"/>
          <a:stretch>
            <a:fillRect/>
          </a:stretch>
        </p:blipFill>
        <p:spPr>
          <a:xfrm>
            <a:off x="1381760" y="4840605"/>
            <a:ext cx="1401445" cy="11988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31645" y="1393190"/>
            <a:ext cx="9139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Brainstorm:</a:t>
            </a:r>
            <a:r>
              <a:rPr lang="en-US" altLang="zh-CN" sz="2000"/>
              <a:t> Come up with </a:t>
            </a:r>
            <a:r>
              <a:rPr lang="en-US" altLang="zh-CN" sz="2000" b="1"/>
              <a:t>at least</a:t>
            </a:r>
            <a:r>
              <a:rPr lang="en-US" altLang="zh-CN" sz="2000"/>
              <a:t> one idea about each logo’s shortcomings.</a:t>
            </a:r>
            <a:endParaRPr lang="en-US" altLang="zh-CN" sz="2000"/>
          </a:p>
        </p:txBody>
      </p:sp>
      <p:sp>
        <p:nvSpPr>
          <p:cNvPr id="10" name="文本框 9"/>
          <p:cNvSpPr txBox="1"/>
          <p:nvPr/>
        </p:nvSpPr>
        <p:spPr>
          <a:xfrm>
            <a:off x="3211830" y="2453005"/>
            <a:ext cx="72567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may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feel too generic or abstract.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The image of the globe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may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not immediately evoke the particular richness of literature or the specific educational goals.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11830" y="3686175"/>
            <a:ext cx="70186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might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be too focused on the idea of success and achievement, which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could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limit the broader, more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intrinsic value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of reading—such as enjoyment, personal enrichment, or the love of learning..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67710" y="4932680"/>
            <a:ext cx="71012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might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be too introspective for an academic setting.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This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could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make the logo feel a bit too narrow or individualistic for </a:t>
            </a:r>
            <a:r>
              <a:rPr lang="en-US" altLang="zh-CN" sz="2000" u="sng">
                <a:latin typeface="Times New Roman" panose="02020603050405020304" charset="0"/>
                <a:cs typeface="Times New Roman" panose="02020603050405020304" charset="0"/>
              </a:rPr>
              <a:t>a reading room that aims to foster a collective academic experience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80820" y="6179185"/>
            <a:ext cx="3497580" cy="46037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2400"/>
              <a:t>考虑功能适配性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5576570" y="6224905"/>
            <a:ext cx="508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highlight>
                  <a:srgbClr val="FFFF00"/>
                </a:highlight>
              </a:rPr>
              <a:t>注意场景是英语文学阅读室</a:t>
            </a:r>
            <a:endParaRPr lang="zh-CN" altLang="en-US" b="1"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6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Ⅱ.</a:t>
            </a:r>
            <a:r>
              <a:rPr lang="en-US" altLang="zh-CN"/>
              <a:t>Accumulation of Common Imagery Symbolism</a:t>
            </a:r>
            <a:endParaRPr lang="en-US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224915" y="1115060"/>
          <a:ext cx="934212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040"/>
                <a:gridCol w="3484880"/>
                <a:gridCol w="274320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意象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象征义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适合语境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Tree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Growth &amp; Resilience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个人发展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环境保护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Lighthouse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Guidance &amp; Hope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教育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人生导师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Seed 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Potential &amp; Possibility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创新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青年成长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Key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Opportunity &amp; Access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国际交流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Mirror 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Self-reflection/Truth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个人发展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心理健康</a:t>
                      </a:r>
                      <a:endParaRPr 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Bridge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Bond &amp; Understanding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文化融合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国际关系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(Quill) Pen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Literary Heritage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传统文化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数字时代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DNA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Life Code &amp; Diversity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生物科技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社会包容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Dragon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Power &amp; Cultural Identity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中国故事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全球化影响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376170" y="5095240"/>
            <a:ext cx="967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Practice: Write a sentence to describe/figure out the underlying meanings of the logo</a:t>
            </a:r>
            <a:endParaRPr lang="en-US" altLang="zh-CN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959985"/>
            <a:ext cx="2369820" cy="19221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80640" y="5510530"/>
            <a:ext cx="9150985" cy="1198880"/>
          </a:xfrm>
          <a:prstGeom prst="rect">
            <a:avLst/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en-US" altLang="zh-CN"/>
              <a:t>The logo symbolizes knowledge in the book guiding like a lighthouse, </a:t>
            </a:r>
            <a:r>
              <a:rPr lang="en-US" altLang="zh-CN" b="1"/>
              <a:t>illuminating paths and steering away from ignorance.</a:t>
            </a:r>
            <a:endParaRPr lang="en-US" altLang="zh-CN"/>
          </a:p>
          <a:p>
            <a:r>
              <a:rPr lang="en-US" altLang="zh-CN"/>
              <a:t>This logo underscores the importance of </a:t>
            </a:r>
            <a:r>
              <a:rPr lang="en-US" altLang="zh-CN" b="1"/>
              <a:t>continuous learning </a:t>
            </a:r>
            <a:r>
              <a:rPr lang="en-US" altLang="zh-CN"/>
              <a:t>and the transformative power of knowledge in guiding one's journey.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Ⅱ.</a:t>
            </a:r>
            <a:r>
              <a:rPr lang="zh-CN" altLang="en-US"/>
              <a:t>思维升华总结</a:t>
            </a:r>
            <a:r>
              <a:rPr lang="en-US" altLang="zh-CN" sz="2400"/>
              <a:t>——</a:t>
            </a:r>
            <a:r>
              <a:rPr lang="zh-CN" altLang="en-US" sz="2400"/>
              <a:t>如何写好这类比较</a:t>
            </a:r>
            <a:r>
              <a:rPr lang="en-US" altLang="zh-CN" sz="2400"/>
              <a:t>+</a:t>
            </a:r>
            <a:r>
              <a:rPr lang="zh-CN" altLang="en-US" sz="2400"/>
              <a:t>说理型要点？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/>
              <a:t>     </a:t>
            </a:r>
            <a:r>
              <a:rPr lang="zh-CN" altLang="en-US" sz="2000"/>
              <a:t>在深圳一模应用文</a:t>
            </a:r>
            <a:r>
              <a:rPr lang="en-US" altLang="zh-CN" sz="2000"/>
              <a:t>"</a:t>
            </a:r>
            <a:r>
              <a:rPr lang="zh-CN" altLang="en-US" sz="2000"/>
              <a:t>选择文学阅读室标识并说明理由</a:t>
            </a:r>
            <a:r>
              <a:rPr lang="en-US" altLang="zh-CN" sz="2000"/>
              <a:t>"</a:t>
            </a:r>
            <a:r>
              <a:rPr lang="zh-CN" altLang="en-US" sz="2000"/>
              <a:t>的情境中，</a:t>
            </a:r>
            <a:r>
              <a:rPr lang="en-US" altLang="zh-CN" sz="2000" b="1" u="sng"/>
              <a:t>"</a:t>
            </a:r>
            <a:r>
              <a:rPr lang="zh-CN" altLang="en-US" sz="2000" b="1" u="sng"/>
              <a:t>说明理由</a:t>
            </a:r>
            <a:r>
              <a:rPr lang="en-US" altLang="zh-CN" sz="2000" b="1" u="sng"/>
              <a:t>"</a:t>
            </a:r>
            <a:r>
              <a:rPr lang="zh-CN" altLang="en-US" sz="2000" b="1" u="sng"/>
              <a:t>需紧扣解构符号象征意义与考虑功能适配性</a:t>
            </a:r>
            <a:r>
              <a:rPr lang="zh-CN" altLang="en-US" sz="2000"/>
              <a:t>。需运用自身素养（审美、符号解读）解析视觉元素（书本、地球</a:t>
            </a:r>
            <a:r>
              <a:rPr lang="en-US" altLang="zh-CN" sz="2000"/>
              <a:t>……</a:t>
            </a:r>
            <a:r>
              <a:rPr lang="zh-CN" altLang="en-US" sz="2000"/>
              <a:t>），并关联英语文学的核心价值（探索、智慧、见识）。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     </a:t>
            </a:r>
            <a:r>
              <a:rPr lang="zh-CN" altLang="en-US" sz="2000"/>
              <a:t>此过程尤其考察符号解读能力</a:t>
            </a:r>
            <a:r>
              <a:rPr lang="en-US" altLang="zh-CN" sz="2000"/>
              <a:t>——</a:t>
            </a:r>
            <a:r>
              <a:rPr lang="zh-CN" altLang="en-US" sz="2000" b="1" u="sng"/>
              <a:t>将图像符号转译为文化隐喻，以及语境化论证能力</a:t>
            </a:r>
            <a:r>
              <a:rPr lang="en-US" altLang="zh-CN" sz="2000"/>
              <a:t>——</a:t>
            </a:r>
            <a:r>
              <a:rPr lang="zh-CN" altLang="en-US" sz="2000"/>
              <a:t>结合阅读室的实际功能（鼓励创造性阅读）证明标识的适用性。例如选择</a:t>
            </a:r>
            <a:r>
              <a:rPr lang="en-US" altLang="zh-CN" sz="2000"/>
              <a:t>"</a:t>
            </a:r>
            <a:r>
              <a:rPr lang="zh-CN" altLang="en-US" sz="2000"/>
              <a:t>书中地球</a:t>
            </a:r>
            <a:r>
              <a:rPr lang="en-US" altLang="zh-CN" sz="2000"/>
              <a:t>"</a:t>
            </a:r>
            <a:r>
              <a:rPr lang="zh-CN" altLang="en-US" sz="2000"/>
              <a:t>标识，需阐明为什么书本中蕴含着</a:t>
            </a:r>
            <a:r>
              <a:rPr lang="en-US" altLang="zh-CN" sz="2000"/>
              <a:t>“</a:t>
            </a:r>
            <a:r>
              <a:rPr lang="zh-CN" altLang="en-US" sz="2000"/>
              <a:t>地球</a:t>
            </a:r>
            <a:r>
              <a:rPr lang="en-US" altLang="zh-CN" sz="2000"/>
              <a:t>”</a:t>
            </a:r>
            <a:r>
              <a:rPr lang="zh-CN" altLang="en-US" sz="2000"/>
              <a:t>，进而思考地球隐喻什么（如全球视野、国际眼光）。此外，向外教阐述需采用较为正式的阐释话语，区别于对普通师生的口语化说明，检验读者意识与语体选择能力。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2037715" y="4589145"/>
            <a:ext cx="930592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 </a:t>
            </a:r>
            <a:r>
              <a:rPr lang="zh-CN" altLang="en-US" sz="2000"/>
              <a:t>元素拆解法：描述标识</a:t>
            </a:r>
            <a:r>
              <a:rPr lang="en-US" altLang="zh-CN" sz="2000"/>
              <a:t>—</a:t>
            </a:r>
            <a:r>
              <a:rPr lang="zh-CN" altLang="en-US" sz="2000"/>
              <a:t>形状象征义解读</a:t>
            </a:r>
            <a:r>
              <a:rPr lang="en-US" altLang="zh-CN" sz="2000"/>
              <a:t> </a:t>
            </a:r>
            <a:r>
              <a:rPr lang="zh-CN" altLang="en-US" sz="2000"/>
              <a:t>图文互动（延伸成路</a:t>
            </a:r>
            <a:r>
              <a:rPr lang="en-US" altLang="zh-CN" sz="2000"/>
              <a:t>=</a:t>
            </a:r>
            <a:r>
              <a:rPr lang="zh-CN" altLang="en-US" sz="2000"/>
              <a:t>通向成功）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2.</a:t>
            </a:r>
            <a:r>
              <a:rPr lang="zh-CN" altLang="en-US" sz="2000"/>
              <a:t>深联结：绑定主题语境</a:t>
            </a:r>
            <a:r>
              <a:rPr lang="en-US" altLang="zh-CN" sz="2000"/>
              <a:t>+</a:t>
            </a:r>
            <a:r>
              <a:rPr lang="zh-CN" altLang="en-US" sz="2000"/>
              <a:t>注意场合（文学阅读室）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3.</a:t>
            </a:r>
            <a:r>
              <a:rPr lang="zh-CN" altLang="en-US" sz="2000"/>
              <a:t>避免平行列举，用逻辑链连接理由（如：视觉吸引</a:t>
            </a:r>
            <a:r>
              <a:rPr lang="en-US" altLang="en-US" sz="2000"/>
              <a:t>→</a:t>
            </a:r>
            <a:r>
              <a:rPr lang="zh-CN" altLang="en-US" sz="2000"/>
              <a:t>文化共鸣</a:t>
            </a:r>
            <a:r>
              <a:rPr lang="en-US" altLang="en-US" sz="2000"/>
              <a:t>→</a:t>
            </a:r>
            <a:r>
              <a:rPr lang="zh-CN" altLang="en-US" sz="2000"/>
              <a:t>功能延伸）</a:t>
            </a:r>
            <a:endParaRPr lang="zh-CN" altLang="en-US" sz="2000"/>
          </a:p>
          <a:p>
            <a:pPr algn="ctr">
              <a:lnSpc>
                <a:spcPct val="130000"/>
              </a:lnSpc>
            </a:pPr>
            <a:r>
              <a:rPr lang="zh-CN" altLang="en-US" sz="2000"/>
              <a:t>最后牢记：</a:t>
            </a:r>
            <a:r>
              <a:rPr lang="zh-CN" altLang="en-US" sz="2000" b="1">
                <a:highlight>
                  <a:srgbClr val="FFFF00"/>
                </a:highlight>
              </a:rPr>
              <a:t>选择理由</a:t>
            </a:r>
            <a:r>
              <a:rPr lang="en-US" altLang="zh-CN" sz="2000" b="1">
                <a:highlight>
                  <a:srgbClr val="FFFF00"/>
                </a:highlight>
              </a:rPr>
              <a:t>=</a:t>
            </a:r>
            <a:r>
              <a:rPr lang="zh-CN" altLang="en-US" sz="2000" b="1">
                <a:highlight>
                  <a:srgbClr val="FFFF00"/>
                </a:highlight>
              </a:rPr>
              <a:t>视觉描述</a:t>
            </a:r>
            <a:r>
              <a:rPr lang="en-US" altLang="en-US" sz="2000" b="1">
                <a:highlight>
                  <a:srgbClr val="FFFF00"/>
                </a:highlight>
              </a:rPr>
              <a:t>×</a:t>
            </a:r>
            <a:r>
              <a:rPr lang="zh-CN" altLang="en-US" sz="2000" b="1">
                <a:highlight>
                  <a:srgbClr val="FFFF00"/>
                </a:highlight>
              </a:rPr>
              <a:t>文化诠释</a:t>
            </a:r>
            <a:r>
              <a:rPr lang="en-US" altLang="zh-CN" sz="2000" b="1">
                <a:highlight>
                  <a:srgbClr val="FFFF00"/>
                </a:highlight>
              </a:rPr>
              <a:t>+</a:t>
            </a:r>
            <a:r>
              <a:rPr lang="zh-CN" altLang="en-US" sz="2000" b="1">
                <a:highlight>
                  <a:srgbClr val="FFFF00"/>
                </a:highlight>
              </a:rPr>
              <a:t>功能论证</a:t>
            </a:r>
            <a:endParaRPr lang="zh-CN" altLang="en-US" sz="2000" b="1">
              <a:highlight>
                <a:srgbClr val="FFFF00"/>
              </a:highligh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7065" y="4788535"/>
            <a:ext cx="1263015" cy="11988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3600"/>
              <a:t>备考</a:t>
            </a:r>
            <a:endParaRPr lang="zh-CN" altLang="en-US" sz="3600"/>
          </a:p>
          <a:p>
            <a:pPr algn="ctr"/>
            <a:r>
              <a:rPr lang="zh-CN" altLang="en-US" sz="3600"/>
              <a:t>建议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Ⅲ.</a:t>
            </a:r>
            <a:r>
              <a:rPr lang="zh-CN" altLang="en-US"/>
              <a:t>动机阐释</a:t>
            </a:r>
            <a:r>
              <a:rPr lang="en-US" altLang="zh-CN"/>
              <a:t>——</a:t>
            </a:r>
            <a:r>
              <a:rPr lang="zh-CN" altLang="en-US"/>
              <a:t>武汉二调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37285" y="1247140"/>
            <a:ext cx="9283065" cy="3162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000">
                <a:sym typeface="+mn-ea"/>
              </a:rPr>
              <a:t>    </a:t>
            </a:r>
            <a:r>
              <a:rPr lang="zh-CN" altLang="en-US" sz="2000">
                <a:sym typeface="+mn-ea"/>
              </a:rPr>
              <a:t>【</a:t>
            </a:r>
            <a:r>
              <a:rPr lang="en-US" altLang="zh-CN" sz="2000">
                <a:sym typeface="+mn-ea"/>
              </a:rPr>
              <a:t>2025.2</a:t>
            </a:r>
            <a:r>
              <a:rPr lang="zh-CN" altLang="en-US" sz="2000">
                <a:sym typeface="+mn-ea"/>
              </a:rPr>
              <a:t>武汉二调】</a:t>
            </a:r>
            <a:r>
              <a:rPr lang="zh-CN" altLang="en-US" sz="2000"/>
              <a:t>你班英语课开展“手工制作丰富生活(</a:t>
            </a:r>
            <a:r>
              <a:rPr lang="zh-CN" altLang="en-US" sz="2000" b="1"/>
              <a:t>Handicrafting </a:t>
            </a:r>
            <a:r>
              <a:rPr lang="zh-CN" altLang="en-US" sz="2000" b="1">
                <a:solidFill>
                  <a:srgbClr val="FF0000"/>
                </a:solidFill>
              </a:rPr>
              <a:t>Enriches Life</a:t>
            </a:r>
            <a:r>
              <a:rPr lang="zh-CN" altLang="en-US" sz="2000"/>
              <a:t>)”为主题的项目学习活动。请你写一篇</a:t>
            </a:r>
            <a:r>
              <a:rPr lang="zh-CN" altLang="en-US" sz="2000" b="1" u="sng"/>
              <a:t>发言稿</a:t>
            </a:r>
            <a:r>
              <a:rPr lang="zh-CN" altLang="en-US" sz="2000"/>
              <a:t>，</a:t>
            </a:r>
            <a:r>
              <a:rPr lang="zh-CN" altLang="en-US" sz="2000" b="1" u="sng"/>
              <a:t>代表小组</a:t>
            </a:r>
            <a:r>
              <a:rPr lang="zh-CN" altLang="en-US" sz="2000"/>
              <a:t>介绍你们的作品，内容包括：</a:t>
            </a:r>
            <a:endParaRPr lang="zh-CN" altLang="en-US" sz="2000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000"/>
              <a:t>    </a:t>
            </a:r>
            <a:r>
              <a:rPr lang="zh-CN" altLang="en-US" sz="2000"/>
              <a:t>1. 作品描述；</a:t>
            </a:r>
            <a:endParaRPr lang="zh-CN" altLang="en-US" sz="2000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000"/>
              <a:t>    </a:t>
            </a:r>
            <a:r>
              <a:rPr lang="zh-CN" altLang="en-US" sz="2000"/>
              <a:t>2. 创作缘由。</a:t>
            </a:r>
            <a:endParaRPr lang="zh-CN" altLang="en-US" sz="2000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/>
              <a:t>注意：</a:t>
            </a:r>
            <a:endParaRPr lang="zh-CN" altLang="en-US" sz="2000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/>
              <a:t>1. 写作词数应为80左右；</a:t>
            </a:r>
            <a:endParaRPr lang="zh-CN" altLang="en-US" sz="2000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/>
              <a:t>2. 请按如下格式在答题卡的相应位置作答。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6925945" y="2473325"/>
            <a:ext cx="5054600" cy="3683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/>
              <a:t>格式双核验：发言稿称呼</a:t>
            </a:r>
            <a:r>
              <a:rPr lang="en-US" altLang="zh-CN"/>
              <a:t>+</a:t>
            </a:r>
            <a:r>
              <a:rPr lang="zh-CN" altLang="en-US"/>
              <a:t>结语，避免书信格式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30090" y="3258820"/>
            <a:ext cx="3615055" cy="3683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内容双驱动：实物描述+意义阐释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8370" y="624205"/>
            <a:ext cx="4145915" cy="368300"/>
          </a:xfrm>
          <a:prstGeom prst="rect">
            <a:avLst/>
          </a:pr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/>
              <a:t>视角转换：</a:t>
            </a:r>
            <a:r>
              <a:rPr lang="en-US" altLang="zh-CN"/>
              <a:t>we</a:t>
            </a:r>
            <a:r>
              <a:rPr lang="zh-CN" altLang="en-US"/>
              <a:t>表集体智慧，慎用</a:t>
            </a:r>
            <a:r>
              <a:rPr lang="en-US" altLang="zh-CN"/>
              <a:t>I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65830" y="5026025"/>
            <a:ext cx="5033010" cy="3987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zh-CN" altLang="en-US" sz="2000"/>
              <a:t>勿写制作步骤（属流程说明，非创作缘由）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3383915" y="5715635"/>
            <a:ext cx="5114290" cy="3987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2000"/>
              <a:t>忌空喊口号（需具体说明如何：</a:t>
            </a:r>
            <a:r>
              <a:rPr lang="en-US" altLang="zh-CN" sz="2000"/>
              <a:t>“</a:t>
            </a:r>
            <a:r>
              <a:rPr lang="zh-CN" altLang="en-US" sz="2000"/>
              <a:t>丰富</a:t>
            </a:r>
            <a:r>
              <a:rPr lang="en-US" altLang="zh-CN" sz="2000"/>
              <a:t>”</a:t>
            </a:r>
            <a:r>
              <a:rPr lang="zh-CN" altLang="en-US" sz="2000"/>
              <a:t>生活）</a:t>
            </a:r>
            <a:endParaRPr lang="zh-CN" altLang="en-US" sz="2000"/>
          </a:p>
        </p:txBody>
      </p:sp>
      <p:pic>
        <p:nvPicPr>
          <p:cNvPr id="10" name="图片 9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320000">
            <a:off x="7313295" y="1809115"/>
            <a:ext cx="927735" cy="835660"/>
          </a:xfrm>
          <a:prstGeom prst="rect">
            <a:avLst/>
          </a:prstGeom>
        </p:spPr>
      </p:pic>
      <p:pic>
        <p:nvPicPr>
          <p:cNvPr id="11" name="图片 10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6240000">
            <a:off x="3287395" y="2194560"/>
            <a:ext cx="927735" cy="1717040"/>
          </a:xfrm>
          <a:prstGeom prst="rect">
            <a:avLst/>
          </a:prstGeom>
        </p:spPr>
      </p:pic>
      <p:pic>
        <p:nvPicPr>
          <p:cNvPr id="12" name="图片 11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640000">
            <a:off x="9253220" y="883285"/>
            <a:ext cx="927735" cy="1309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Ⅲ.</a:t>
            </a:r>
            <a:r>
              <a:rPr lang="zh-CN" altLang="en-US"/>
              <a:t>三维度</a:t>
            </a:r>
            <a:r>
              <a:rPr lang="en-US" altLang="zh-CN"/>
              <a:t>“</a:t>
            </a:r>
            <a:r>
              <a:rPr lang="zh-CN" altLang="en-US"/>
              <a:t>脚手架</a:t>
            </a:r>
            <a:r>
              <a:rPr lang="en-US" altLang="zh-CN"/>
              <a:t>”</a:t>
            </a:r>
            <a:r>
              <a:rPr lang="zh-CN" altLang="en-US"/>
              <a:t>：说理的层次递进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9170" y="1267460"/>
            <a:ext cx="9829800" cy="92202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en-US" altLang="zh-CN"/>
              <a:t>The core argument of this piece lies in </a:t>
            </a:r>
            <a:r>
              <a:rPr lang="en-US" altLang="zh-CN" b="1" u="sng"/>
              <a:t>grasping the intrinsic connection</a:t>
            </a:r>
            <a:r>
              <a:rPr lang="en-US" altLang="zh-CN"/>
              <a:t> between the description of the work and its creative rationale, meaning that the two are closely bound. </a:t>
            </a:r>
            <a:r>
              <a:rPr lang="en-US" altLang="zh-CN" b="1">
                <a:highlight>
                  <a:srgbClr val="FFFF00"/>
                </a:highlight>
              </a:rPr>
              <a:t>Whatever specific work exists, there corresponds a fitting reason for its creation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13130" y="3058160"/>
            <a:ext cx="1340485" cy="1035685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2800"/>
              <a:t>环保</a:t>
            </a:r>
            <a:endParaRPr lang="zh-CN" altLang="en-US" sz="2800"/>
          </a:p>
          <a:p>
            <a:pPr algn="ctr"/>
            <a:r>
              <a:rPr lang="zh-CN" altLang="en-US" sz="2800"/>
              <a:t>再生类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68960" y="4093845"/>
            <a:ext cx="2209165" cy="92202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ctr"/>
            <a:r>
              <a:rPr lang="en-US" altLang="zh-CN"/>
              <a:t>e.g.</a:t>
            </a:r>
            <a:endParaRPr lang="en-US" altLang="zh-CN"/>
          </a:p>
          <a:p>
            <a:pPr algn="ctr"/>
            <a:r>
              <a:rPr lang="en-US" altLang="zh-CN" b="1"/>
              <a:t>Plastic Bottle </a:t>
            </a:r>
            <a:endParaRPr lang="en-US" altLang="zh-CN" b="1"/>
          </a:p>
          <a:p>
            <a:pPr algn="ctr"/>
            <a:r>
              <a:rPr lang="en-US" altLang="zh-CN" b="1"/>
              <a:t>Herb Garden</a:t>
            </a:r>
            <a:endParaRPr lang="zh-CN" altLang="en-US" b="1"/>
          </a:p>
        </p:txBody>
      </p:sp>
      <p:pic>
        <p:nvPicPr>
          <p:cNvPr id="10" name="图片 9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580000">
            <a:off x="3023235" y="2759710"/>
            <a:ext cx="927735" cy="1880870"/>
          </a:xfrm>
          <a:prstGeom prst="rect">
            <a:avLst/>
          </a:prstGeom>
        </p:spPr>
      </p:pic>
      <p:pic>
        <p:nvPicPr>
          <p:cNvPr id="8" name="图片 7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140710" y="3642995"/>
            <a:ext cx="927735" cy="1419225"/>
          </a:xfrm>
          <a:prstGeom prst="rect">
            <a:avLst/>
          </a:prstGeom>
        </p:spPr>
      </p:pic>
      <p:pic>
        <p:nvPicPr>
          <p:cNvPr id="9" name="图片 8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440000">
            <a:off x="3200400" y="3956685"/>
            <a:ext cx="927735" cy="188087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220210" y="2730500"/>
            <a:ext cx="2188210" cy="46037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 b="1"/>
              <a:t>物质层面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314190" y="4131310"/>
            <a:ext cx="2188210" cy="46037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 b="1"/>
              <a:t>意识层面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328795" y="5445125"/>
            <a:ext cx="2188210" cy="46037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 b="1"/>
              <a:t>社会文化层面</a:t>
            </a:r>
            <a:endParaRPr lang="zh-CN" altLang="en-US" sz="2400" b="1"/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6629400" y="2501265"/>
            <a:ext cx="5090795" cy="8299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Reuse waste materials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Reduce campus plastic pollution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629400" y="3986530"/>
            <a:ext cx="5090795" cy="8299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Visual reminder of sustainable living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Inspire classmates’ eco-habits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6679565" y="5471795"/>
            <a:ext cx="5160010" cy="8299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Embodies Sustainable Development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→ youth’s role in green China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下箭头 16"/>
          <p:cNvSpPr/>
          <p:nvPr>
            <p:custDataLst>
              <p:tags r:id="rId8"/>
            </p:custDataLst>
          </p:nvPr>
        </p:nvSpPr>
        <p:spPr>
          <a:xfrm>
            <a:off x="5250180" y="3315970"/>
            <a:ext cx="315595" cy="6216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>
            <p:custDataLst>
              <p:tags r:id="rId9"/>
            </p:custDataLst>
          </p:nvPr>
        </p:nvSpPr>
        <p:spPr>
          <a:xfrm rot="10800000" flipV="1">
            <a:off x="5280025" y="4785360"/>
            <a:ext cx="285750" cy="6597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>
                <a:sym typeface="+mn-ea"/>
              </a:rPr>
              <a:t>Ⅲ.</a:t>
            </a:r>
            <a:r>
              <a:rPr lang="zh-CN" altLang="en-US"/>
              <a:t>三维度</a:t>
            </a:r>
            <a:r>
              <a:rPr lang="en-US" altLang="zh-CN"/>
              <a:t>“</a:t>
            </a:r>
            <a:r>
              <a:rPr lang="zh-CN" altLang="en-US"/>
              <a:t>脚手架</a:t>
            </a:r>
            <a:r>
              <a:rPr lang="en-US" altLang="zh-CN"/>
              <a:t>”</a:t>
            </a:r>
            <a:r>
              <a:rPr lang="zh-CN" altLang="en-US"/>
              <a:t>：说理的层次递进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9170" y="1267460"/>
            <a:ext cx="9829800" cy="92202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en-US" altLang="zh-CN"/>
              <a:t>The core argument of this piece lies in </a:t>
            </a:r>
            <a:r>
              <a:rPr lang="en-US" altLang="zh-CN" b="1" u="sng"/>
              <a:t>grasping the intrinsic connection</a:t>
            </a:r>
            <a:r>
              <a:rPr lang="en-US" altLang="zh-CN"/>
              <a:t> between the description of the work and its creative rationale, meaning that the two are closely bound. </a:t>
            </a:r>
            <a:r>
              <a:rPr lang="en-US" altLang="zh-CN" b="1">
                <a:highlight>
                  <a:srgbClr val="FFFF00"/>
                </a:highlight>
              </a:rPr>
              <a:t>Whatever specific work exists, there corresponds a fitting reason for its creation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13130" y="3058160"/>
            <a:ext cx="1340485" cy="1035685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2800"/>
              <a:t>传统</a:t>
            </a:r>
            <a:endParaRPr lang="zh-CN" altLang="en-US" sz="2800"/>
          </a:p>
          <a:p>
            <a:pPr algn="ctr"/>
            <a:r>
              <a:rPr lang="zh-CN" altLang="en-US" sz="2800"/>
              <a:t>文化类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68960" y="4093845"/>
            <a:ext cx="2209165" cy="119888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ctr"/>
            <a:r>
              <a:rPr lang="en-US" altLang="zh-CN"/>
              <a:t>e.g.</a:t>
            </a:r>
            <a:endParaRPr lang="en-US" altLang="zh-CN"/>
          </a:p>
          <a:p>
            <a:pPr algn="ctr"/>
            <a:r>
              <a:rPr lang="en-US" altLang="zh-CN" b="1"/>
              <a:t>Intangible Heritage Shadow Puppet Bookmark</a:t>
            </a:r>
            <a:endParaRPr lang="en-US" altLang="zh-CN" b="1"/>
          </a:p>
        </p:txBody>
      </p:sp>
      <p:pic>
        <p:nvPicPr>
          <p:cNvPr id="10" name="图片 9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580000">
            <a:off x="3023235" y="2759710"/>
            <a:ext cx="927735" cy="1880870"/>
          </a:xfrm>
          <a:prstGeom prst="rect">
            <a:avLst/>
          </a:prstGeom>
        </p:spPr>
      </p:pic>
      <p:pic>
        <p:nvPicPr>
          <p:cNvPr id="8" name="图片 7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140710" y="3642995"/>
            <a:ext cx="927735" cy="1419225"/>
          </a:xfrm>
          <a:prstGeom prst="rect">
            <a:avLst/>
          </a:prstGeom>
        </p:spPr>
      </p:pic>
      <p:pic>
        <p:nvPicPr>
          <p:cNvPr id="9" name="图片 8" descr="箭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440000">
            <a:off x="3200400" y="3956685"/>
            <a:ext cx="927735" cy="188087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220210" y="2730500"/>
            <a:ext cx="2188210" cy="46037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 b="1"/>
              <a:t>器物层面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314190" y="4131310"/>
            <a:ext cx="2188210" cy="46037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 b="1"/>
              <a:t>文化层面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328795" y="5445125"/>
            <a:ext cx="2188210" cy="46037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 b="1"/>
              <a:t>国际交流层面</a:t>
            </a:r>
            <a:endParaRPr lang="zh-CN" altLang="en-US" sz="2400" b="1"/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6629400" y="2501265"/>
            <a:ext cx="5090795" cy="8299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Learn paper-cutting techniques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Relieve daily stress and add color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629400" y="4025265"/>
            <a:ext cx="5090795" cy="8299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Provide an insight into traditions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Spark interest in classic literature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6679565" y="5355590"/>
            <a:ext cx="5253990" cy="8299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As cultural gifts for exchange students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Soft power transmission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下箭头 16"/>
          <p:cNvSpPr/>
          <p:nvPr>
            <p:custDataLst>
              <p:tags r:id="rId8"/>
            </p:custDataLst>
          </p:nvPr>
        </p:nvSpPr>
        <p:spPr>
          <a:xfrm>
            <a:off x="5250180" y="3315970"/>
            <a:ext cx="315595" cy="6216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>
            <p:custDataLst>
              <p:tags r:id="rId9"/>
            </p:custDataLst>
          </p:nvPr>
        </p:nvSpPr>
        <p:spPr>
          <a:xfrm rot="10800000" flipV="1">
            <a:off x="5280025" y="4785360"/>
            <a:ext cx="285750" cy="6597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7" grpId="0" animBg="1"/>
      <p:bldP spid="18" grpId="0" animBg="1"/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Ⅲ.</a:t>
            </a:r>
            <a:r>
              <a:rPr lang="zh-CN" altLang="en-US"/>
              <a:t>描述</a:t>
            </a:r>
            <a:r>
              <a:rPr lang="en-US" altLang="zh-CN"/>
              <a:t>→</a:t>
            </a:r>
            <a:r>
              <a:rPr lang="zh-CN" altLang="en-US"/>
              <a:t>缘由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" y="1374775"/>
            <a:ext cx="10809605" cy="1360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2050" y="592455"/>
            <a:ext cx="7677785" cy="39878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练习：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Brainstorm your reasons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for choosing this handicraft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0095" y="3328670"/>
            <a:ext cx="1057148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We chose to create this lantern because it _________________ of Chinese festivals and brings warmth to our lives. In a __________ world, we wanted to____________________________ and share this festive spirit with everyone.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我们选择制作这个灯笼，因为它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象征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着中国节日的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精神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，为我们的生活带来温暖。在这个快节奏的世界里，我们希望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重新连接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我们的文化根源，并与大家分享这份节日的喜悦。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2385" y="3328670"/>
            <a:ext cx="2259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represents the spirit</a:t>
            </a:r>
            <a:endParaRPr lang="en-US" altLang="zh-CN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49955" y="3677285"/>
            <a:ext cx="1311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fast-paced</a:t>
            </a:r>
            <a:endParaRPr lang="en-US" altLang="zh-CN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2445" y="3677285"/>
            <a:ext cx="3716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reconnect with our cultural roots</a:t>
            </a:r>
            <a:endParaRPr lang="en-US" altLang="zh-CN" sz="2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Ⅲ.</a:t>
            </a:r>
            <a:r>
              <a:rPr lang="zh-CN" altLang="en-US"/>
              <a:t>思维升华总结</a:t>
            </a:r>
            <a:r>
              <a:rPr lang="en-US" altLang="zh-CN" sz="2400"/>
              <a:t>——</a:t>
            </a:r>
            <a:r>
              <a:rPr lang="zh-CN" altLang="en-US" sz="2400"/>
              <a:t>如何写好这类对应动机型要点？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 </a:t>
            </a:r>
            <a:r>
              <a:rPr lang="zh-CN" altLang="en-US" sz="2000"/>
              <a:t>武汉二调应用文</a:t>
            </a:r>
            <a:r>
              <a:rPr lang="en-US" altLang="zh-CN" sz="2000"/>
              <a:t>"</a:t>
            </a:r>
            <a:r>
              <a:rPr lang="zh-CN" altLang="en-US" sz="2000"/>
              <a:t>阐释手工作品创作缘由</a:t>
            </a:r>
            <a:r>
              <a:rPr lang="en-US" altLang="zh-CN" sz="2000"/>
              <a:t>"</a:t>
            </a:r>
            <a:r>
              <a:rPr lang="zh-CN" altLang="en-US" sz="2000"/>
              <a:t>聚焦现实问题解决与价值升华，其更倾向于动机阐述。如学生以制作再生纸笔记本为例，理由说明可能需要完成双重跨越：</a:t>
            </a:r>
            <a:r>
              <a:rPr lang="en-US" altLang="zh-CN" sz="2000"/>
              <a:t>1</a:t>
            </a:r>
            <a:r>
              <a:rPr lang="zh-CN" altLang="en-US" sz="2000"/>
              <a:t>）</a:t>
            </a:r>
            <a:r>
              <a:rPr lang="zh-CN" altLang="en-US" sz="2000" b="1"/>
              <a:t>具象到抽象</a:t>
            </a:r>
            <a:r>
              <a:rPr lang="en-US" altLang="zh-CN" sz="2000"/>
              <a:t>——</a:t>
            </a:r>
            <a:r>
              <a:rPr lang="zh-CN" altLang="en-US" sz="2000"/>
              <a:t>从</a:t>
            </a:r>
            <a:r>
              <a:rPr lang="en-US" altLang="zh-CN" sz="2000"/>
              <a:t>"</a:t>
            </a:r>
            <a:r>
              <a:rPr lang="zh-CN" altLang="en-US" sz="2000"/>
              <a:t>利用废纸</a:t>
            </a:r>
            <a:r>
              <a:rPr lang="en-US" altLang="zh-CN" sz="2000"/>
              <a:t>"</a:t>
            </a:r>
            <a:r>
              <a:rPr lang="zh-CN" altLang="en-US" sz="2000"/>
              <a:t>的操作行为，上升到</a:t>
            </a:r>
            <a:r>
              <a:rPr lang="en-US" altLang="zh-CN" sz="2000"/>
              <a:t>"</a:t>
            </a:r>
            <a:r>
              <a:rPr lang="zh-CN" altLang="en-US" sz="2000"/>
              <a:t>培养环保意识</a:t>
            </a:r>
            <a:r>
              <a:rPr lang="en-US" altLang="zh-CN" sz="2000"/>
              <a:t>"</a:t>
            </a:r>
            <a:r>
              <a:rPr lang="zh-CN" altLang="en-US" sz="2000"/>
              <a:t>；</a:t>
            </a:r>
            <a:r>
              <a:rPr lang="en-US" altLang="zh-CN" sz="2000"/>
              <a:t>2</a:t>
            </a:r>
            <a:r>
              <a:rPr lang="zh-CN" altLang="en-US" sz="2000"/>
              <a:t>）</a:t>
            </a:r>
            <a:r>
              <a:rPr lang="zh-CN" altLang="en-US" sz="2000" b="1"/>
              <a:t>实用到育人</a:t>
            </a:r>
            <a:r>
              <a:rPr lang="en-US" altLang="zh-CN" sz="2000"/>
              <a:t>——</a:t>
            </a:r>
            <a:r>
              <a:rPr lang="zh-CN" altLang="en-US" sz="2000"/>
              <a:t>既说明</a:t>
            </a:r>
            <a:r>
              <a:rPr lang="en-US" altLang="zh-CN" sz="2000"/>
              <a:t>"</a:t>
            </a:r>
            <a:r>
              <a:rPr lang="zh-CN" altLang="en-US" sz="2000"/>
              <a:t>记录学习心得</a:t>
            </a:r>
            <a:r>
              <a:rPr lang="en-US" altLang="zh-CN" sz="2000"/>
              <a:t>"</a:t>
            </a:r>
            <a:r>
              <a:rPr lang="zh-CN" altLang="en-US" sz="2000"/>
              <a:t>的功能性，更需揭示</a:t>
            </a:r>
            <a:r>
              <a:rPr lang="en-US" altLang="zh-CN" sz="2000"/>
              <a:t>"</a:t>
            </a:r>
            <a:r>
              <a:rPr lang="zh-CN" altLang="en-US" sz="2000"/>
              <a:t>手工实践促进抗挫力</a:t>
            </a:r>
            <a:r>
              <a:rPr lang="en-US" altLang="zh-CN" sz="2000"/>
              <a:t>"</a:t>
            </a:r>
            <a:r>
              <a:rPr lang="zh-CN" altLang="en-US" sz="2000"/>
              <a:t>的成长意义。</a:t>
            </a:r>
            <a:endParaRPr lang="zh-CN" altLang="en-US" sz="20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/>
              <a:t> </a:t>
            </a:r>
            <a:r>
              <a:rPr lang="en-US" altLang="zh-CN" sz="2000"/>
              <a:t>     </a:t>
            </a:r>
            <a:r>
              <a:rPr lang="zh-CN" altLang="en-US" sz="2000"/>
              <a:t>此类写作考察多维度价值提炼能力，要求在生活经验与宏观主题（如劳动教育、可持续发展）间建立逻辑桥梁</a:t>
            </a:r>
            <a:r>
              <a:rPr lang="zh-CN" sz="2000"/>
              <a:t>。</a:t>
            </a:r>
            <a:endParaRPr lang="zh-CN" sz="2000"/>
          </a:p>
        </p:txBody>
      </p:sp>
      <p:sp>
        <p:nvSpPr>
          <p:cNvPr id="4" name="文本框 3"/>
          <p:cNvSpPr txBox="1"/>
          <p:nvPr/>
        </p:nvSpPr>
        <p:spPr>
          <a:xfrm>
            <a:off x="2037715" y="4589145"/>
            <a:ext cx="930592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/>
              <a:t>1.</a:t>
            </a:r>
            <a:r>
              <a:rPr lang="zh-CN" altLang="en-US" sz="2000"/>
              <a:t>价值避免单一，有递进性：实际功能</a:t>
            </a:r>
            <a:r>
              <a:rPr lang="en-US" altLang="en-US" sz="2000"/>
              <a:t>→</a:t>
            </a:r>
            <a:r>
              <a:rPr lang="zh-CN" altLang="en-US" sz="2000"/>
              <a:t>教育</a:t>
            </a:r>
            <a:r>
              <a:rPr lang="en-US" altLang="en-US" sz="2000"/>
              <a:t>→</a:t>
            </a:r>
            <a:r>
              <a:rPr lang="zh-CN" altLang="en-US" sz="2000"/>
              <a:t>社会影响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2.</a:t>
            </a:r>
            <a:r>
              <a:rPr lang="zh-CN" altLang="en-US" sz="2000"/>
              <a:t>痛点反推法：先预设生活问题，倒推作品针对性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3.</a:t>
            </a:r>
            <a:r>
              <a:rPr lang="zh-CN" altLang="en-US" sz="2000"/>
              <a:t>避免泛泛而谈或强行拔高主题，必须注意到两个要点的</a:t>
            </a:r>
            <a:r>
              <a:rPr lang="zh-CN" altLang="en-US" sz="2000" b="1"/>
              <a:t>相互对应、深度联系</a:t>
            </a:r>
            <a:endParaRPr lang="zh-CN" altLang="en-US" sz="2000"/>
          </a:p>
          <a:p>
            <a:pPr algn="ctr">
              <a:lnSpc>
                <a:spcPct val="130000"/>
              </a:lnSpc>
            </a:pPr>
            <a:r>
              <a:rPr lang="zh-CN" altLang="en-US" sz="2000" b="1">
                <a:highlight>
                  <a:srgbClr val="FFFF00"/>
                </a:highlight>
              </a:rPr>
              <a:t>微观细节</a:t>
            </a:r>
            <a:r>
              <a:rPr lang="en-US" altLang="en-US" sz="2000" b="1">
                <a:highlight>
                  <a:srgbClr val="FFFF00"/>
                </a:highlight>
              </a:rPr>
              <a:t>→</a:t>
            </a:r>
            <a:r>
              <a:rPr lang="zh-CN" altLang="en-US" sz="2000" b="1">
                <a:highlight>
                  <a:srgbClr val="FFFF00"/>
                </a:highlight>
              </a:rPr>
              <a:t>中观价值</a:t>
            </a:r>
            <a:r>
              <a:rPr lang="en-US" altLang="en-US" sz="2000" b="1">
                <a:highlight>
                  <a:srgbClr val="FFFF00"/>
                </a:highlight>
              </a:rPr>
              <a:t>→</a:t>
            </a:r>
            <a:r>
              <a:rPr lang="zh-CN" altLang="en-US" sz="2000" b="1">
                <a:highlight>
                  <a:srgbClr val="FFFF00"/>
                </a:highlight>
              </a:rPr>
              <a:t>宏观启示</a:t>
            </a:r>
            <a:r>
              <a:rPr lang="en-US" altLang="zh-CN" sz="2000" b="1">
                <a:highlight>
                  <a:srgbClr val="FFFF00"/>
                </a:highlight>
              </a:rPr>
              <a:t> </a:t>
            </a:r>
            <a:r>
              <a:rPr lang="zh-CN" altLang="en-US" sz="2000" b="1">
                <a:highlight>
                  <a:srgbClr val="FFFF00"/>
                </a:highlight>
              </a:rPr>
              <a:t>的隐形逻辑链</a:t>
            </a:r>
            <a:endParaRPr lang="zh-CN" altLang="en-US" sz="2000" b="1">
              <a:highlight>
                <a:srgbClr val="FFFF00"/>
              </a:highligh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7065" y="4655185"/>
            <a:ext cx="1263015" cy="11988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3600"/>
              <a:t>备考</a:t>
            </a:r>
            <a:endParaRPr lang="zh-CN" altLang="en-US" sz="3600"/>
          </a:p>
          <a:p>
            <a:pPr algn="ctr"/>
            <a:r>
              <a:rPr lang="zh-CN" altLang="en-US" sz="3600"/>
              <a:t>建议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Ⅳ. Assignment</a:t>
            </a:r>
            <a:endParaRPr lang="en-US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301750"/>
            <a:ext cx="10800080" cy="5034280"/>
          </a:xfrm>
        </p:spPr>
        <p:txBody>
          <a:bodyPr>
            <a:normAutofit fontScale="90000" lnSpcReduction="20000"/>
          </a:bodyPr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</a:t>
            </a:r>
            <a:r>
              <a:rPr lang="zh-CN" altLang="en-US" b="1"/>
              <a:t>【笔者原创】</a:t>
            </a:r>
            <a:endParaRPr lang="zh-CN" altLang="en-US" b="1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/>
              <a:t> </a:t>
            </a:r>
            <a:r>
              <a:rPr lang="en-US" altLang="zh-CN" b="1"/>
              <a:t>    </a:t>
            </a:r>
            <a:r>
              <a:rPr lang="zh-CN" altLang="en-US"/>
              <a:t>假定你是李华，你校英文报</a:t>
            </a:r>
            <a:r>
              <a:rPr lang="en-US" altLang="zh-CN"/>
              <a:t>“Psychology of Teenagers”</a:t>
            </a:r>
            <a:r>
              <a:rPr lang="zh-CN" altLang="en-US"/>
              <a:t>栏目正在征稿，请你选取图中反映的一个青少年心理问题，写一篇短文投稿，内容包括：</a:t>
            </a:r>
            <a:endParaRPr lang="zh-CN" altLang="en-US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1.</a:t>
            </a:r>
            <a:r>
              <a:rPr lang="zh-CN" altLang="en-US"/>
              <a:t>问题产生的</a:t>
            </a:r>
            <a:r>
              <a:rPr lang="zh-CN" altLang="en-US" b="1"/>
              <a:t>原因</a:t>
            </a:r>
            <a:r>
              <a:rPr lang="zh-CN" altLang="en-US"/>
              <a:t>；</a:t>
            </a:r>
            <a:endParaRPr lang="zh-CN" altLang="en-US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2.</a:t>
            </a:r>
            <a:r>
              <a:rPr lang="zh-CN" altLang="en-US"/>
              <a:t>你的</a:t>
            </a:r>
            <a:r>
              <a:rPr lang="zh-CN" altLang="en-US" b="1"/>
              <a:t>建议</a:t>
            </a:r>
            <a:r>
              <a:rPr lang="zh-CN" altLang="en-US"/>
              <a:t>。</a:t>
            </a:r>
            <a:endParaRPr lang="zh-CN" altLang="en-US"/>
          </a:p>
          <a:p>
            <a:pPr marL="0" indent="0">
              <a:lnSpc>
                <a:spcPct val="150000"/>
              </a:lnSpc>
              <a:buNone/>
            </a:pPr>
            <a:endParaRPr lang="en-US" altLang="zh-CN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注意：</a:t>
            </a:r>
            <a:endParaRPr lang="zh-CN" altLang="en-US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1.</a:t>
            </a:r>
            <a:r>
              <a:rPr lang="zh-CN" altLang="en-US"/>
              <a:t>写作词数应为</a:t>
            </a:r>
            <a:r>
              <a:rPr lang="en-US" altLang="zh-CN"/>
              <a:t> 80 </a:t>
            </a:r>
            <a:r>
              <a:rPr lang="zh-CN" altLang="en-US"/>
              <a:t>个左右；</a:t>
            </a:r>
            <a:endParaRPr lang="zh-CN" altLang="en-US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2.</a:t>
            </a:r>
            <a:r>
              <a:rPr lang="zh-CN" altLang="en-US"/>
              <a:t>请按如下格式在答题纸的相应位置作答。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920" y="2743835"/>
            <a:ext cx="5203825" cy="29432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30555" y="503555"/>
            <a:ext cx="10862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 b="1"/>
              <a:t>笔者命题的思维倾向于传统的</a:t>
            </a:r>
            <a:r>
              <a:rPr lang="en-US" altLang="zh-CN" b="1"/>
              <a:t>“</a:t>
            </a:r>
            <a:r>
              <a:rPr lang="zh-CN" altLang="en-US" b="1"/>
              <a:t>发现问题</a:t>
            </a:r>
            <a:r>
              <a:rPr lang="en-US" altLang="zh-CN" b="1"/>
              <a:t>—</a:t>
            </a:r>
            <a:r>
              <a:rPr lang="zh-CN" altLang="en-US" b="1"/>
              <a:t>分析问题</a:t>
            </a:r>
            <a:r>
              <a:rPr lang="en-US" altLang="zh-CN" b="1"/>
              <a:t>—</a:t>
            </a:r>
            <a:r>
              <a:rPr lang="zh-CN" altLang="en-US" b="1"/>
              <a:t>解决问题</a:t>
            </a:r>
            <a:r>
              <a:rPr lang="en-US" altLang="zh-CN" b="1"/>
              <a:t>”</a:t>
            </a:r>
            <a:r>
              <a:rPr lang="zh-CN" altLang="en-US" b="1"/>
              <a:t>，写作是问题（任务）驱动的，其特征通俗来讲是</a:t>
            </a:r>
            <a:r>
              <a:rPr lang="en-US" altLang="zh-CN" b="1"/>
              <a:t>“</a:t>
            </a:r>
            <a:r>
              <a:rPr lang="zh-CN" altLang="en-US" b="1"/>
              <a:t>指出不好的，分析为什么，提出更好的做法</a:t>
            </a:r>
            <a:r>
              <a:rPr lang="en-US" altLang="zh-CN" b="1"/>
              <a:t>”</a:t>
            </a:r>
            <a:r>
              <a:rPr lang="zh-CN" altLang="en-US" b="1"/>
              <a:t>，而像深圳一模则是</a:t>
            </a:r>
            <a:r>
              <a:rPr lang="en-US" altLang="zh-CN" b="1"/>
              <a:t>“</a:t>
            </a:r>
            <a:r>
              <a:rPr lang="zh-CN" altLang="en-US" b="1"/>
              <a:t>选出最好的，分析为什么</a:t>
            </a:r>
            <a:r>
              <a:rPr lang="en-US" altLang="zh-CN" b="1"/>
              <a:t>”</a:t>
            </a:r>
            <a:r>
              <a:rPr lang="zh-CN" altLang="en-US" b="1"/>
              <a:t>。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675005" y="1384300"/>
            <a:ext cx="1125601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Sample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Caring Too Much About Others’ Opinions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Many students grapple with the issue of caring deeply about what others think of them.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This concern can </a:t>
            </a:r>
            <a:r>
              <a:rPr lang="en-US" altLang="zh-CN" sz="2400" b="1" u="sng">
                <a:latin typeface="Times New Roman" panose="02020603050405020304" charset="0"/>
                <a:cs typeface="Times New Roman" panose="02020603050405020304" charset="0"/>
              </a:rPr>
              <a:t>stem from a strong desire for social acceptance and fear of rejection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 Another reason for this sensitivity is the </a:t>
            </a:r>
            <a:r>
              <a:rPr lang="en-US" altLang="zh-CN" sz="2400" b="1" u="sng">
                <a:latin typeface="Times New Roman" panose="02020603050405020304" charset="0"/>
                <a:cs typeface="Times New Roman" panose="02020603050405020304" charset="0"/>
              </a:rPr>
              <a:t>formative stage of identity development during adolescence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zh-CN" sz="2400" b="1" u="sng">
                <a:latin typeface="Times New Roman" panose="02020603050405020304" charset="0"/>
                <a:cs typeface="Times New Roman" panose="02020603050405020304" charset="0"/>
              </a:rPr>
              <a:t>Peer influence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is also a significant factor, as teenagers often seek validation from their social circle to fit in.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To overcome this challenge, my suggestion is to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cultivate self-awareness and self-acceptance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Engaging in activities that build confidence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, such as hobbies and sports, can also be beneficial. It's essential to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remember that everyone has unique qualities, and embracing individuality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is crucial for personal growth and happiness.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Let's encourage our peers to be true to themselves and not let the opinions of others define their self-worth.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27455" y="1143635"/>
            <a:ext cx="10758805" cy="2613025"/>
          </a:xfrm>
        </p:spPr>
        <p:txBody>
          <a:bodyPr>
            <a:normAutofit/>
          </a:bodyPr>
          <a:lstStyle/>
          <a:p>
            <a:r>
              <a:rPr lang="en-US" altLang="zh-CN"/>
              <a:t> </a:t>
            </a:r>
            <a:br>
              <a:rPr lang="en-US" altLang="zh-CN"/>
            </a:br>
            <a:r>
              <a:rPr lang="zh-CN" altLang="en-US">
                <a:sym typeface="+mn-ea"/>
              </a:rPr>
              <a:t>应用文</a:t>
            </a:r>
            <a:br>
              <a:rPr lang="zh-CN" altLang="en-US">
                <a:sym typeface="+mn-ea"/>
              </a:rPr>
            </a:br>
            <a:r>
              <a:rPr lang="en-US" altLang="zh-CN"/>
              <a:t>“</a:t>
            </a:r>
            <a:r>
              <a:rPr lang="zh-CN" altLang="en-US"/>
              <a:t>理由阐释</a:t>
            </a:r>
            <a:r>
              <a:rPr lang="en-US" altLang="zh-CN"/>
              <a:t>”</a:t>
            </a:r>
            <a:r>
              <a:rPr lang="zh-CN" altLang="en-US"/>
              <a:t>类要点突破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92200" y="3987671"/>
            <a:ext cx="10515600" cy="972000"/>
          </a:xfrm>
        </p:spPr>
        <p:txBody>
          <a:bodyPr/>
          <a:lstStyle/>
          <a:p>
            <a:r>
              <a:rPr lang="en-US" altLang="zh-CN" sz="2400"/>
              <a:t>——</a:t>
            </a:r>
            <a:r>
              <a:rPr lang="zh-CN" altLang="en-US" sz="2400"/>
              <a:t>对比解析深圳一模和武汉二调应用文</a:t>
            </a:r>
            <a:endParaRPr lang="zh-CN" altLang="en-US" sz="240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1160939" y="5262060"/>
            <a:ext cx="9580086" cy="504000"/>
          </a:xfrm>
        </p:spPr>
        <p:txBody>
          <a:bodyPr/>
          <a:lstStyle/>
          <a:p>
            <a:r>
              <a:rPr lang="zh-CN"/>
              <a:t>郭烨辉</a:t>
            </a:r>
            <a:endParaRPr lang="zh-CN"/>
          </a:p>
        </p:txBody>
      </p:sp>
      <p:sp>
        <p:nvSpPr>
          <p:cNvPr id="2" name="文本占位符 1"/>
          <p:cNvSpPr/>
          <p:nvPr>
            <p:ph type="body" sz="quarter" idx="13"/>
          </p:nvPr>
        </p:nvSpPr>
        <p:spPr>
          <a:xfrm>
            <a:off x="838200" y="504190"/>
            <a:ext cx="3025775" cy="504190"/>
          </a:xfrm>
        </p:spPr>
        <p:txBody>
          <a:bodyPr>
            <a:noAutofit/>
          </a:bodyPr>
          <a:p>
            <a:r>
              <a:rPr lang="en-US" altLang="zh-CN" sz="2800" b="1"/>
              <a:t>2025</a:t>
            </a:r>
            <a:r>
              <a:rPr lang="zh-CN" altLang="en-US" sz="2800" b="1"/>
              <a:t>高考二轮专题</a:t>
            </a:r>
            <a:endParaRPr lang="zh-CN" altLang="en-US" sz="2800" b="1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83700" y="547696"/>
            <a:ext cx="1814518" cy="1263324"/>
          </a:xfrm>
        </p:spPr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83" name="矩形: 圆角 82"/>
          <p:cNvSpPr/>
          <p:nvPr>
            <p:custDataLst>
              <p:tags r:id="rId2"/>
            </p:custDataLst>
          </p:nvPr>
        </p:nvSpPr>
        <p:spPr>
          <a:xfrm>
            <a:off x="839789" y="2220664"/>
            <a:ext cx="5148000" cy="1525906"/>
          </a:xfrm>
          <a:prstGeom prst="roundRect">
            <a:avLst>
              <a:gd name="adj" fmla="val 16290"/>
            </a:avLst>
          </a:prstGeom>
          <a:solidFill>
            <a:schemeClr val="lt1"/>
          </a:solidFill>
          <a:ln>
            <a:noFill/>
          </a:ln>
          <a:effectLst>
            <a:outerShdw blurRad="127000" dist="127000" dir="3600000" sx="95000" sy="95000" algn="t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2112937" y="2752785"/>
            <a:ext cx="34537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b="1" dirty="0">
                <a:solidFill>
                  <a:schemeClr val="dk2"/>
                </a:solidFill>
                <a:latin typeface="+mn-ea"/>
              </a:rPr>
              <a:t>导入分析与理论</a:t>
            </a:r>
            <a:endParaRPr lang="zh-CN" altLang="en-US" sz="2400" b="1" dirty="0">
              <a:solidFill>
                <a:schemeClr val="dk2"/>
              </a:solidFill>
              <a:latin typeface="+mn-ea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 flipH="1">
            <a:off x="1158532" y="3106787"/>
            <a:ext cx="1309468" cy="155874"/>
          </a:xfrm>
          <a:prstGeom prst="rect">
            <a:avLst/>
          </a:prstGeom>
          <a:gradFill>
            <a:gsLst>
              <a:gs pos="30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1158532" y="2629674"/>
            <a:ext cx="954405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altLang="zh-CN" sz="4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4" name="矩形: 圆角 23"/>
          <p:cNvSpPr/>
          <p:nvPr>
            <p:custDataLst>
              <p:tags r:id="rId6"/>
            </p:custDataLst>
          </p:nvPr>
        </p:nvSpPr>
        <p:spPr>
          <a:xfrm>
            <a:off x="6204211" y="2220664"/>
            <a:ext cx="5148000" cy="1525906"/>
          </a:xfrm>
          <a:prstGeom prst="roundRect">
            <a:avLst>
              <a:gd name="adj" fmla="val 16290"/>
            </a:avLst>
          </a:prstGeom>
          <a:solidFill>
            <a:schemeClr val="lt1"/>
          </a:solidFill>
          <a:ln>
            <a:noFill/>
          </a:ln>
          <a:effectLst>
            <a:outerShdw blurRad="127000" dist="127000" dir="3600000" sx="95000" sy="95000" algn="t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7477359" y="2752785"/>
            <a:ext cx="34537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b="1" dirty="0">
                <a:solidFill>
                  <a:schemeClr val="dk2"/>
                </a:solidFill>
                <a:latin typeface="+mn-ea"/>
              </a:rPr>
              <a:t>解构</a:t>
            </a:r>
            <a:r>
              <a:rPr lang="en-US" altLang="zh-CN" sz="2400" b="1" dirty="0">
                <a:solidFill>
                  <a:schemeClr val="dk2"/>
                </a:solidFill>
                <a:latin typeface="+mn-ea"/>
              </a:rPr>
              <a:t>+</a:t>
            </a:r>
            <a:r>
              <a:rPr lang="zh-CN" altLang="en-US" sz="2400" b="1" dirty="0">
                <a:solidFill>
                  <a:schemeClr val="dk2"/>
                </a:solidFill>
                <a:latin typeface="+mn-ea"/>
              </a:rPr>
              <a:t>适配：深一模</a:t>
            </a:r>
            <a:endParaRPr lang="zh-CN" altLang="en-US" sz="2400" b="1" dirty="0">
              <a:solidFill>
                <a:schemeClr val="dk2"/>
              </a:solidFill>
              <a:latin typeface="+mn-ea"/>
            </a:endParaRPr>
          </a:p>
        </p:txBody>
      </p:sp>
      <p:sp>
        <p:nvSpPr>
          <p:cNvPr id="27" name="矩形 26"/>
          <p:cNvSpPr/>
          <p:nvPr>
            <p:custDataLst>
              <p:tags r:id="rId8"/>
            </p:custDataLst>
          </p:nvPr>
        </p:nvSpPr>
        <p:spPr>
          <a:xfrm flipH="1">
            <a:off x="6522954" y="3106787"/>
            <a:ext cx="1309468" cy="155874"/>
          </a:xfrm>
          <a:prstGeom prst="rect">
            <a:avLst/>
          </a:prstGeom>
          <a:gradFill>
            <a:gsLst>
              <a:gs pos="30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6522954" y="2629674"/>
            <a:ext cx="954405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altLang="zh-CN" sz="4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9" name="矩形: 圆角 28"/>
          <p:cNvSpPr/>
          <p:nvPr>
            <p:custDataLst>
              <p:tags r:id="rId10"/>
            </p:custDataLst>
          </p:nvPr>
        </p:nvSpPr>
        <p:spPr>
          <a:xfrm>
            <a:off x="839789" y="4008506"/>
            <a:ext cx="5148000" cy="1525906"/>
          </a:xfrm>
          <a:prstGeom prst="roundRect">
            <a:avLst>
              <a:gd name="adj" fmla="val 16290"/>
            </a:avLst>
          </a:prstGeom>
          <a:solidFill>
            <a:schemeClr val="lt1"/>
          </a:solidFill>
          <a:ln>
            <a:noFill/>
          </a:ln>
          <a:effectLst>
            <a:outerShdw blurRad="127000" dist="127000" dir="3600000" sx="95000" sy="95000" algn="t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2180247" y="4540627"/>
            <a:ext cx="34537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b="1" dirty="0">
                <a:solidFill>
                  <a:schemeClr val="dk2"/>
                </a:solidFill>
                <a:latin typeface="+mn-ea"/>
              </a:rPr>
              <a:t>动机</a:t>
            </a:r>
            <a:r>
              <a:rPr lang="en-US" altLang="zh-CN" sz="2400" b="1" dirty="0">
                <a:solidFill>
                  <a:schemeClr val="dk2"/>
                </a:solidFill>
                <a:latin typeface="+mn-ea"/>
              </a:rPr>
              <a:t>+</a:t>
            </a:r>
            <a:r>
              <a:rPr lang="zh-CN" altLang="en-US" sz="2400" b="1" dirty="0">
                <a:solidFill>
                  <a:schemeClr val="dk2"/>
                </a:solidFill>
                <a:latin typeface="+mn-ea"/>
              </a:rPr>
              <a:t>价值：</a:t>
            </a:r>
            <a:r>
              <a:rPr lang="en-US" altLang="zh-CN" sz="2400" b="1" dirty="0">
                <a:solidFill>
                  <a:schemeClr val="dk2"/>
                </a:solidFill>
                <a:latin typeface="+mn-ea"/>
              </a:rPr>
              <a:t>*</a:t>
            </a:r>
            <a:r>
              <a:rPr lang="zh-CN" altLang="en-US" sz="2400" b="1" dirty="0">
                <a:solidFill>
                  <a:schemeClr val="dk2"/>
                </a:solidFill>
                <a:latin typeface="+mn-ea"/>
              </a:rPr>
              <a:t>武二调</a:t>
            </a:r>
            <a:endParaRPr lang="zh-CN" altLang="en-US" sz="2400" b="1" dirty="0">
              <a:solidFill>
                <a:schemeClr val="dk2"/>
              </a:solidFill>
              <a:latin typeface="+mn-ea"/>
            </a:endParaRPr>
          </a:p>
        </p:txBody>
      </p:sp>
      <p:sp>
        <p:nvSpPr>
          <p:cNvPr id="64" name="矩形 63"/>
          <p:cNvSpPr/>
          <p:nvPr>
            <p:custDataLst>
              <p:tags r:id="rId12"/>
            </p:custDataLst>
          </p:nvPr>
        </p:nvSpPr>
        <p:spPr>
          <a:xfrm flipH="1">
            <a:off x="1158532" y="4894629"/>
            <a:ext cx="1309468" cy="155874"/>
          </a:xfrm>
          <a:prstGeom prst="rect">
            <a:avLst/>
          </a:prstGeom>
          <a:gradFill>
            <a:gsLst>
              <a:gs pos="30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65" name="文本框 64"/>
          <p:cNvSpPr txBox="1"/>
          <p:nvPr>
            <p:custDataLst>
              <p:tags r:id="rId13"/>
            </p:custDataLst>
          </p:nvPr>
        </p:nvSpPr>
        <p:spPr>
          <a:xfrm>
            <a:off x="1158532" y="4417516"/>
            <a:ext cx="954405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altLang="zh-CN" sz="4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66" name="矩形: 圆角 65"/>
          <p:cNvSpPr/>
          <p:nvPr>
            <p:custDataLst>
              <p:tags r:id="rId14"/>
            </p:custDataLst>
          </p:nvPr>
        </p:nvSpPr>
        <p:spPr>
          <a:xfrm>
            <a:off x="6204211" y="4008506"/>
            <a:ext cx="5148000" cy="1525906"/>
          </a:xfrm>
          <a:prstGeom prst="roundRect">
            <a:avLst>
              <a:gd name="adj" fmla="val 16290"/>
            </a:avLst>
          </a:prstGeom>
          <a:solidFill>
            <a:schemeClr val="lt1"/>
          </a:solidFill>
          <a:ln>
            <a:noFill/>
          </a:ln>
          <a:effectLst>
            <a:outerShdw blurRad="127000" dist="127000" dir="3600000" sx="95000" sy="95000" algn="t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>
            <p:custDataLst>
              <p:tags r:id="rId15"/>
            </p:custDataLst>
          </p:nvPr>
        </p:nvSpPr>
        <p:spPr>
          <a:xfrm>
            <a:off x="7477359" y="4540627"/>
            <a:ext cx="34537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b="1" dirty="0">
                <a:solidFill>
                  <a:schemeClr val="dk2"/>
                </a:solidFill>
                <a:latin typeface="+mn-ea"/>
              </a:rPr>
              <a:t>课后作业</a:t>
            </a:r>
            <a:endParaRPr lang="zh-CN" altLang="en-US" sz="2400" b="1" dirty="0">
              <a:solidFill>
                <a:schemeClr val="dk2"/>
              </a:solidFill>
              <a:latin typeface="+mn-ea"/>
            </a:endParaRPr>
          </a:p>
        </p:txBody>
      </p:sp>
      <p:sp>
        <p:nvSpPr>
          <p:cNvPr id="69" name="矩形 68"/>
          <p:cNvSpPr/>
          <p:nvPr>
            <p:custDataLst>
              <p:tags r:id="rId16"/>
            </p:custDataLst>
          </p:nvPr>
        </p:nvSpPr>
        <p:spPr>
          <a:xfrm flipH="1">
            <a:off x="6522954" y="4894629"/>
            <a:ext cx="1309468" cy="155874"/>
          </a:xfrm>
          <a:prstGeom prst="rect">
            <a:avLst/>
          </a:prstGeom>
          <a:gradFill>
            <a:gsLst>
              <a:gs pos="30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70" name="文本框 69"/>
          <p:cNvSpPr txBox="1"/>
          <p:nvPr>
            <p:custDataLst>
              <p:tags r:id="rId17"/>
            </p:custDataLst>
          </p:nvPr>
        </p:nvSpPr>
        <p:spPr>
          <a:xfrm>
            <a:off x="6522954" y="4417516"/>
            <a:ext cx="954405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altLang="zh-CN" sz="4000" b="1" dirty="0">
              <a:solidFill>
                <a:schemeClr val="accent1"/>
              </a:solidFill>
              <a:latin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330" y="156165"/>
            <a:ext cx="10800000" cy="720000"/>
          </a:xfrm>
        </p:spPr>
        <p:txBody>
          <a:bodyPr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Ⅰ.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Lead-in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4710" y="208280"/>
            <a:ext cx="9190355" cy="101473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Life is filled with countless choices, and each of your decisions often harbors profound reasons. Here are three sets of images. For each set, one student will be asked to 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 a selection and explain the rationale behind your choice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" y="1455420"/>
            <a:ext cx="2126615" cy="2282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6095" y="2301875"/>
            <a:ext cx="673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VS</a:t>
            </a:r>
            <a:endParaRPr lang="en-US" altLang="zh-CN" sz="2800" b="1"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753485" y="1455420"/>
            <a:ext cx="2127250" cy="22821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8285" y="3808095"/>
            <a:ext cx="356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bg1">
                    <a:lumMod val="6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人教版选必</a:t>
            </a:r>
            <a:r>
              <a:rPr lang="en-US" altLang="zh-CN" b="1">
                <a:solidFill>
                  <a:schemeClr val="bg1">
                    <a:lumMod val="6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 Healthy Lifestyle</a:t>
            </a:r>
            <a:endParaRPr lang="en-US" altLang="zh-CN" b="1">
              <a:solidFill>
                <a:schemeClr val="bg1">
                  <a:lumMod val="6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285" y="1455420"/>
            <a:ext cx="2266315" cy="22821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33180" y="2335530"/>
            <a:ext cx="673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VS</a:t>
            </a:r>
            <a:endParaRPr lang="en-US" altLang="zh-CN" sz="2800" b="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860" y="1433830"/>
            <a:ext cx="2395220" cy="22885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02500" y="3808095"/>
            <a:ext cx="3970655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b="1">
                <a:solidFill>
                  <a:schemeClr val="bg1">
                    <a:lumMod val="6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人教版选必</a:t>
            </a:r>
            <a:r>
              <a:rPr lang="en-US" altLang="zh-CN" b="1">
                <a:solidFill>
                  <a:schemeClr val="bg1">
                    <a:lumMod val="6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 Launching Your Career</a:t>
            </a:r>
            <a:endParaRPr lang="en-US" altLang="zh-CN" b="1">
              <a:solidFill>
                <a:schemeClr val="bg1">
                  <a:lumMod val="6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892550" y="4246880"/>
            <a:ext cx="1849120" cy="26079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985510" y="5280660"/>
            <a:ext cx="673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VS</a:t>
            </a:r>
            <a:endParaRPr lang="en-US" altLang="zh-CN" sz="2800" b="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610" y="4262120"/>
            <a:ext cx="1755140" cy="26022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538845" y="5802630"/>
            <a:ext cx="3204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b="1">
                <a:solidFill>
                  <a:schemeClr val="bg1">
                    <a:lumMod val="6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外研版必修二</a:t>
            </a:r>
            <a:endParaRPr lang="en-US" altLang="zh-CN" b="1">
              <a:solidFill>
                <a:schemeClr val="bg1">
                  <a:lumMod val="6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ClrTx/>
              <a:buSzTx/>
              <a:buFontTx/>
            </a:pPr>
            <a:r>
              <a:rPr lang="en-US" altLang="zh-CN" b="1">
                <a:solidFill>
                  <a:schemeClr val="bg1">
                    <a:lumMod val="6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Unit4 Writing a movie review</a:t>
            </a:r>
            <a:endParaRPr lang="en-US" altLang="zh-CN" b="1">
              <a:solidFill>
                <a:schemeClr val="bg1">
                  <a:lumMod val="6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354330" y="15616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Lead-in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7065" y="419735"/>
            <a:ext cx="8583930" cy="39878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Let’s review our responses and assess whether they have achieved the following: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98065" y="1059815"/>
            <a:ext cx="83959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Diverse Reasons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(Emotional/Logical/Ethical)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Hierarchical Structure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(Clear prioritization)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Transition Techniques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(Use of transitional words and clauses)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Avioding Vagueness, repetition, going off-topic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550" y="2811780"/>
            <a:ext cx="10729595" cy="39878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Next, let’s evaluate these two excerpts to determine which one presents a more compelling argument?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9595" y="3762375"/>
            <a:ext cx="5092065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b="1"/>
              <a:t>Version A</a:t>
            </a:r>
            <a:endParaRPr lang="en-US" altLang="zh-CN" b="1"/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  I suggest improving the library because it's important. First, the environment is not good now. Students need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better places for study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Second, we need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more books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Some books are old. Third, activities can make the library more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popular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I hope you will consider my ideas.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63260" y="3681730"/>
            <a:ext cx="6096000" cy="2830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sym typeface="+mn-ea"/>
              </a:rPr>
              <a:t>Version B</a:t>
            </a:r>
            <a:endParaRPr lang="en-US" altLang="zh-CN" b="1"/>
          </a:p>
          <a:p>
            <a:pPr algn="l">
              <a:buClrTx/>
              <a:buSzTx/>
              <a:buFontTx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 suggest improving the library because it’s important in three key aspects. Academically, creating quiet study zones will directly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support research projects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Culturally, introducing a monthly Book Explorer event—where students recommend books—could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boost reading rates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Environmentally, replacing plastic chairs with with those made from recycled materials would 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align with our Eco-School motto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0825" y="6242050"/>
            <a:ext cx="4281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highlight>
                  <a:srgbClr val="FFFF00"/>
                </a:highlight>
              </a:rPr>
              <a:t>Which one is more convincing?</a:t>
            </a:r>
            <a:endParaRPr lang="en-US" altLang="zh-CN" sz="2000" b="1"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9560" y="6405245"/>
            <a:ext cx="3632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具体化、结构化、情境化</a:t>
            </a:r>
            <a:endParaRPr lang="zh-CN" alt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深圳一模和武汉二调应用文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5635" y="1197610"/>
            <a:ext cx="5704840" cy="374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/>
              <a:t>    </a:t>
            </a:r>
            <a:r>
              <a:rPr lang="zh-CN" altLang="en-US"/>
              <a:t>【</a:t>
            </a:r>
            <a:r>
              <a:rPr lang="en-US" altLang="zh-CN"/>
              <a:t>2025.2</a:t>
            </a:r>
            <a:r>
              <a:rPr lang="zh-CN" altLang="en-US"/>
              <a:t>深圳一模】</a:t>
            </a:r>
            <a:r>
              <a:rPr lang="en-US" altLang="zh-CN"/>
              <a:t> </a:t>
            </a:r>
            <a:r>
              <a:rPr lang="zh-CN" altLang="en-US"/>
              <a:t>假定你是李华，你校正在为英语文学阅读室设计标识，现向学生征集意见。请你给负责此项工作的外教</a:t>
            </a:r>
            <a:r>
              <a:rPr lang="en-US" altLang="zh-CN"/>
              <a:t> Mr.Green</a:t>
            </a:r>
            <a:r>
              <a:rPr lang="zh-CN" altLang="en-US"/>
              <a:t>写邮件，从以下标识中选择你</a:t>
            </a:r>
            <a:r>
              <a:rPr lang="zh-CN" altLang="en-US" u="sng"/>
              <a:t>最喜欢的一个</a:t>
            </a:r>
            <a:r>
              <a:rPr lang="zh-CN" altLang="en-US"/>
              <a:t>，并说明理由。</a:t>
            </a:r>
            <a:endParaRPr lang="zh-CN" altLang="en-US"/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endParaRPr lang="zh-CN" altLang="en-US"/>
          </a:p>
          <a:p>
            <a:pPr>
              <a:lnSpc>
                <a:spcPct val="110000"/>
              </a:lnSpc>
            </a:pPr>
            <a:endParaRPr lang="zh-CN" altLang="en-US"/>
          </a:p>
          <a:p>
            <a:pPr>
              <a:lnSpc>
                <a:spcPct val="110000"/>
              </a:lnSpc>
            </a:pP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注意：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1. </a:t>
            </a:r>
            <a:r>
              <a:rPr lang="zh-CN" altLang="en-US"/>
              <a:t>写作词数为</a:t>
            </a:r>
            <a:r>
              <a:rPr lang="en-US" altLang="zh-CN"/>
              <a:t>80</a:t>
            </a:r>
            <a:r>
              <a:rPr lang="zh-CN" altLang="en-US"/>
              <a:t>左右；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2. </a:t>
            </a:r>
            <a:r>
              <a:rPr lang="zh-CN" altLang="en-US"/>
              <a:t>可以增加适当细节，以使行文连贯；</a:t>
            </a:r>
            <a:endParaRPr lang="zh-CN" altLang="en-US"/>
          </a:p>
          <a:p>
            <a:pPr>
              <a:lnSpc>
                <a:spcPct val="110000"/>
              </a:lnSpc>
            </a:pPr>
            <a:endParaRPr lang="zh-CN" altLang="en-US"/>
          </a:p>
        </p:txBody>
      </p:sp>
      <p:pic>
        <p:nvPicPr>
          <p:cNvPr id="7" name="Drawing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865" y="2709545"/>
            <a:ext cx="4381500" cy="1054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55410" y="1197610"/>
            <a:ext cx="5173345" cy="3179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【</a:t>
            </a:r>
            <a:r>
              <a:rPr lang="en-US" altLang="zh-CN">
                <a:sym typeface="+mn-ea"/>
              </a:rPr>
              <a:t>2025.2</a:t>
            </a:r>
            <a:r>
              <a:rPr lang="zh-CN" altLang="en-US">
                <a:sym typeface="+mn-ea"/>
              </a:rPr>
              <a:t>武汉二调】</a:t>
            </a:r>
            <a:r>
              <a:rPr lang="zh-CN" altLang="en-US"/>
              <a:t>你班英语课开展“手工制作丰富生活(Handicrafting Enriches Life)”为主题的项目学习活动。请你写一篇发言稿，代表小组介绍你们的作品，内容包括：</a:t>
            </a:r>
            <a:endParaRPr lang="zh-CN" altLang="en-US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/>
              <a:t>1. 作品描述；</a:t>
            </a:r>
            <a:endParaRPr lang="zh-CN" altLang="en-US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/>
              <a:t>2. 创作缘由。</a:t>
            </a:r>
            <a:endParaRPr lang="zh-CN" altLang="en-US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/>
              <a:t>注意：</a:t>
            </a:r>
            <a:endParaRPr lang="zh-CN" altLang="en-US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/>
              <a:t>1. 写作词数应为80左右；</a:t>
            </a:r>
            <a:endParaRPr lang="zh-CN" altLang="en-US"/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/>
              <a:t>2. 请按如下格式在答题卡的相应位置作答。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95755" y="5109210"/>
            <a:ext cx="9229725" cy="127000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</a:rPr>
              <a:t>《课标》明确将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思维品质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列为学科核心素养之一。说明理由的过程本质上是学生逻辑论证能力的展现，要求学生运用各种思维方法，体现命题者对批判性思维的重视。如深圳一模需比较</a:t>
            </a:r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</a:rPr>
              <a:t>标识设计的象征意义</a:t>
            </a:r>
            <a:r>
              <a:rPr lang="zh-CN" altLang="en-US">
                <a:solidFill>
                  <a:schemeClr val="tx1"/>
                </a:solidFill>
              </a:rPr>
              <a:t>，武汉调考要求阐释</a:t>
            </a:r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</a:rPr>
              <a:t>手工创作的社会价值</a:t>
            </a:r>
            <a:r>
              <a:rPr lang="zh-CN" altLang="en-US">
                <a:solidFill>
                  <a:schemeClr val="tx1"/>
                </a:solidFill>
              </a:rPr>
              <a:t>，均需要建立事物间的逻辑关联。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深圳一模</a:t>
            </a:r>
            <a:r>
              <a:rPr lang="en-US" altLang="zh-CN">
                <a:sym typeface="+mn-ea"/>
              </a:rPr>
              <a:t>VS</a:t>
            </a:r>
            <a:r>
              <a:rPr lang="zh-CN" altLang="en-US">
                <a:sym typeface="+mn-ea"/>
              </a:rPr>
              <a:t>武汉二调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20115" y="1409065"/>
          <a:ext cx="10062210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/>
                <a:gridCol w="4090670"/>
                <a:gridCol w="4074160"/>
              </a:tblGrid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维度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2025</a:t>
                      </a:r>
                      <a:r>
                        <a:rPr lang="zh-CN" altLang="en-US"/>
                        <a:t>深圳一模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2025</a:t>
                      </a:r>
                      <a:r>
                        <a:rPr lang="zh-CN" altLang="en-US"/>
                        <a:t>武汉调考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主题语境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校园生活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个人成长与社会实践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体裁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建议信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发言稿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人称时态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第一人称单数（</a:t>
                      </a:r>
                      <a:r>
                        <a:rPr lang="en-US" altLang="zh-CN" sz="1800"/>
                        <a:t>I</a:t>
                      </a:r>
                      <a:r>
                        <a:rPr lang="zh-CN" altLang="en-US" sz="1800"/>
                        <a:t>）为主，少量第二人称（</a:t>
                      </a:r>
                      <a:r>
                        <a:rPr lang="en-US" altLang="zh-CN" sz="1800"/>
                        <a:t>you</a:t>
                      </a:r>
                      <a:r>
                        <a:rPr lang="zh-CN" altLang="en-US" sz="1800"/>
                        <a:t>礼貌建议），一般现在时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第一人称复数（</a:t>
                      </a:r>
                      <a:r>
                        <a:rPr lang="en-US" altLang="zh-CN" sz="1800"/>
                        <a:t>we</a:t>
                      </a:r>
                      <a:r>
                        <a:rPr lang="zh-CN" altLang="en-US" sz="1800"/>
                        <a:t>）为主，兼顾听众互动（</a:t>
                      </a:r>
                      <a:r>
                        <a:rPr lang="en-US" altLang="zh-CN" sz="1800"/>
                        <a:t>you</a:t>
                      </a:r>
                      <a:r>
                        <a:rPr lang="zh-CN" altLang="en-US" sz="1800"/>
                        <a:t>），</a:t>
                      </a:r>
                      <a:r>
                        <a:rPr lang="en-US" altLang="zh-CN" sz="1800"/>
                        <a:t> + </a:t>
                      </a:r>
                      <a:r>
                        <a:rPr lang="zh-CN" altLang="en-US" sz="1800"/>
                        <a:t>一般现在时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说理层次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 </a:t>
                      </a:r>
                      <a:r>
                        <a:rPr lang="zh-CN" altLang="en-US" sz="1800"/>
                        <a:t>标识选择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en-US" altLang="zh-CN" sz="1800"/>
                        <a:t>2. </a:t>
                      </a:r>
                      <a:r>
                        <a:rPr lang="zh-CN" altLang="en-US" sz="1800"/>
                        <a:t>分层理由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（设计元素</a:t>
                      </a:r>
                      <a:r>
                        <a:rPr lang="en-US" altLang="zh-CN" sz="1800"/>
                        <a:t>/</a:t>
                      </a:r>
                      <a:r>
                        <a:rPr lang="zh-CN" altLang="en-US" sz="1800"/>
                        <a:t>文化契合</a:t>
                      </a:r>
                      <a:r>
                        <a:rPr lang="en-US" altLang="zh-CN" sz="1800"/>
                        <a:t>/</a:t>
                      </a:r>
                      <a:r>
                        <a:rPr lang="zh-CN" altLang="en-US" sz="1800"/>
                        <a:t>实用功能）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1. </a:t>
                      </a:r>
                      <a:r>
                        <a:rPr lang="zh-CN" altLang="en-US" sz="1800"/>
                        <a:t>作品描述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en-US" altLang="zh-CN" sz="1800"/>
                        <a:t>2. </a:t>
                      </a:r>
                      <a:r>
                        <a:rPr lang="zh-CN" altLang="en-US" sz="1800"/>
                        <a:t>创作动机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（兴趣驱动</a:t>
                      </a:r>
                      <a:r>
                        <a:rPr lang="en-US" altLang="zh-CN" sz="1800"/>
                        <a:t>/</a:t>
                      </a:r>
                      <a:r>
                        <a:rPr lang="zh-CN" altLang="en-US" sz="1800"/>
                        <a:t>教育意义</a:t>
                      </a:r>
                      <a:r>
                        <a:rPr lang="en-US" altLang="zh-CN" sz="1800"/>
                        <a:t>/</a:t>
                      </a:r>
                      <a:r>
                        <a:rPr lang="zh-CN" altLang="en-US" sz="1800"/>
                        <a:t>情感表达）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核心说服策略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通过比较标识差异突出所选优势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制作过程体现的生活与人文价值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关键难点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审美素养的实践运用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如何将视觉符号转化为文字描述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如何将制作流程升华为精神价值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如耐心培养</a:t>
                      </a:r>
                      <a:r>
                        <a:rPr lang="en-US" altLang="zh-CN" sz="1800"/>
                        <a:t>/</a:t>
                      </a:r>
                      <a:r>
                        <a:rPr lang="zh-CN" altLang="en-US" sz="1800"/>
                        <a:t>文化传承</a:t>
                      </a:r>
                      <a:r>
                        <a:rPr lang="en-US" altLang="zh-CN" sz="1800"/>
                        <a:t>/</a:t>
                      </a:r>
                      <a:r>
                        <a:rPr lang="zh-CN" altLang="en-US" sz="1800"/>
                        <a:t>环保意识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443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易错点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主次不分，过度描写非选标识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忽略与阅读室功能的直接关联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细节堆砌缺乏重点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/>
                        <a:t>创作理由未体现</a:t>
                      </a:r>
                      <a:r>
                        <a:rPr lang="en-US" altLang="zh-CN" sz="1800"/>
                        <a:t>enrich life</a:t>
                      </a:r>
                      <a:r>
                        <a:rPr lang="zh-CN" altLang="en-US" sz="1800"/>
                        <a:t>的主题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Ⅱ.</a:t>
            </a:r>
            <a:r>
              <a:rPr lang="zh-CN" altLang="en-US"/>
              <a:t>破解意象象征义</a:t>
            </a:r>
            <a:r>
              <a:rPr lang="en-US" altLang="zh-CN"/>
              <a:t>——</a:t>
            </a:r>
            <a:r>
              <a:rPr lang="zh-CN" altLang="en-US"/>
              <a:t>深一模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5635" y="1197610"/>
            <a:ext cx="10373995" cy="2052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en-US" altLang="zh-CN"/>
              <a:t>    </a:t>
            </a:r>
            <a:r>
              <a:rPr lang="zh-CN" altLang="en-US"/>
              <a:t>【</a:t>
            </a:r>
            <a:r>
              <a:rPr lang="en-US" altLang="zh-CN"/>
              <a:t>2025.2</a:t>
            </a:r>
            <a:r>
              <a:rPr lang="zh-CN" altLang="en-US"/>
              <a:t>深圳一模】</a:t>
            </a:r>
            <a:r>
              <a:rPr lang="en-US" altLang="zh-CN"/>
              <a:t> </a:t>
            </a:r>
            <a:r>
              <a:rPr lang="zh-CN" altLang="en-US"/>
              <a:t>假定你是李华，你校正在为英语文学阅读室设计标识，现向学生征集意见。请你给负责此项工作的外教</a:t>
            </a:r>
            <a:r>
              <a:rPr lang="en-US" altLang="zh-CN"/>
              <a:t> Mr.Green</a:t>
            </a:r>
            <a:r>
              <a:rPr lang="zh-CN" altLang="en-US"/>
              <a:t>写邮件，从以下标识中选择你最喜欢的一个，并说明理由。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注意：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1. </a:t>
            </a:r>
            <a:r>
              <a:rPr lang="zh-CN" altLang="en-US"/>
              <a:t>写作词数为</a:t>
            </a:r>
            <a:r>
              <a:rPr lang="en-US" altLang="zh-CN"/>
              <a:t>80</a:t>
            </a:r>
            <a:r>
              <a:rPr lang="zh-CN" altLang="en-US"/>
              <a:t>左右；</a:t>
            </a: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2. </a:t>
            </a:r>
            <a:r>
              <a:rPr lang="zh-CN" altLang="en-US"/>
              <a:t>可以增加适当细节，以使行文连贯；</a:t>
            </a:r>
            <a:endParaRPr lang="zh-CN" altLang="en-US"/>
          </a:p>
          <a:p>
            <a:pPr>
              <a:lnSpc>
                <a:spcPct val="110000"/>
              </a:lnSpc>
            </a:pPr>
            <a:endParaRPr lang="zh-CN" altLang="en-US"/>
          </a:p>
        </p:txBody>
      </p:sp>
      <p:pic>
        <p:nvPicPr>
          <p:cNvPr id="7" name="Drawing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2050415"/>
            <a:ext cx="4381500" cy="1054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3425" y="6120130"/>
            <a:ext cx="3497580" cy="46037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2400"/>
              <a:t>考虑功能适配性</a:t>
            </a:r>
            <a:endParaRPr lang="zh-CN" altLang="en-US" sz="2400"/>
          </a:p>
        </p:txBody>
      </p:sp>
      <p:pic>
        <p:nvPicPr>
          <p:cNvPr id="5" name="Drawing 2"/>
          <p:cNvPicPr>
            <a:picLocks noChangeAspect="1"/>
          </p:cNvPicPr>
          <p:nvPr/>
        </p:nvPicPr>
        <p:blipFill>
          <a:blip r:embed="rId1"/>
          <a:srcRect r="71609"/>
          <a:stretch>
            <a:fillRect/>
          </a:stretch>
        </p:blipFill>
        <p:spPr>
          <a:xfrm>
            <a:off x="1082040" y="3324225"/>
            <a:ext cx="2178050" cy="18465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5130" y="5299710"/>
            <a:ext cx="3453765" cy="46037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lt1"/>
                </a:solidFill>
              </a:rPr>
              <a:t>紧扣解构符号象征意义</a:t>
            </a:r>
            <a:endParaRPr lang="zh-CN" altLang="en-US" sz="2400">
              <a:solidFill>
                <a:schemeClr val="lt1"/>
              </a:solidFill>
            </a:endParaRPr>
          </a:p>
        </p:txBody>
      </p:sp>
      <p:pic>
        <p:nvPicPr>
          <p:cNvPr id="10" name="图片 9" descr="箭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0">
            <a:off x="2979420" y="3007995"/>
            <a:ext cx="927735" cy="1696085"/>
          </a:xfrm>
          <a:prstGeom prst="rect">
            <a:avLst/>
          </a:prstGeom>
        </p:spPr>
      </p:pic>
      <p:pic>
        <p:nvPicPr>
          <p:cNvPr id="12" name="图片 11" descr="箭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20000">
            <a:off x="2980055" y="3605530"/>
            <a:ext cx="927735" cy="16960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69765" y="3397885"/>
            <a:ext cx="6296660" cy="64516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/>
              <a:t>Books can connect us to the wider world, allowing us to explore different perspectives, places, and experiences.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69765" y="4336415"/>
            <a:ext cx="6296660" cy="64516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/>
              <a:t>The act of opening a book symbolizes the beginning of a journey into new knowledge, ideas, and cultures.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4342130" y="5227955"/>
            <a:ext cx="7486015" cy="1630045"/>
          </a:xfrm>
          <a:prstGeom prst="rect">
            <a:avLst/>
          </a:prstGeom>
        </p:spPr>
        <p:style>
          <a:lnRef idx="3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 choose this slogan because it perfectly captures the essence of what an English literature reading room should represent: </a:t>
            </a:r>
            <a:r>
              <a:rPr lang="en-US" altLang="zh-CN" sz="2000" b="1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a gateway to endless learning and discovery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It encourages students to see books not just as sources of information, but as windows to explore the world and enrich our lives by expanding our horizons.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2220595" y="5774690"/>
            <a:ext cx="221615" cy="2933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7" grpId="0" animBg="1"/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Ⅱ.</a:t>
            </a:r>
            <a:r>
              <a:rPr lang="zh-CN" altLang="en-US">
                <a:sym typeface="+mn-ea"/>
              </a:rPr>
              <a:t>破解意象象征义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深一模</a:t>
            </a:r>
            <a:endParaRPr lang="zh-CN" altLang="en-US"/>
          </a:p>
        </p:txBody>
      </p:sp>
      <p:pic>
        <p:nvPicPr>
          <p:cNvPr id="5" name="Drawing 2"/>
          <p:cNvPicPr>
            <a:picLocks noChangeAspect="1"/>
          </p:cNvPicPr>
          <p:nvPr/>
        </p:nvPicPr>
        <p:blipFill>
          <a:blip r:embed="rId1"/>
          <a:srcRect l="72891" r="-1038"/>
          <a:stretch>
            <a:fillRect/>
          </a:stretch>
        </p:blipFill>
        <p:spPr>
          <a:xfrm>
            <a:off x="1007110" y="4305935"/>
            <a:ext cx="2520950" cy="2154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10" y="1574165"/>
            <a:ext cx="2586355" cy="2409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42815" y="1882140"/>
            <a:ext cx="5060315" cy="36830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progress, achievement, and personal growth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0" name="图片 9" descr="箭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17240" y="1218565"/>
            <a:ext cx="927735" cy="1696085"/>
          </a:xfrm>
          <a:prstGeom prst="rect">
            <a:avLst/>
          </a:prstGeom>
        </p:spPr>
      </p:pic>
      <p:pic>
        <p:nvPicPr>
          <p:cNvPr id="9" name="图片 8" descr="箭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0">
            <a:off x="3146425" y="1456690"/>
            <a:ext cx="852170" cy="23171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29150" y="2444750"/>
            <a:ext cx="6998335" cy="1476375"/>
          </a:xfrm>
          <a:prstGeom prst="rect">
            <a:avLst/>
          </a:pr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en-US" altLang="zh-CN"/>
              <a:t>I would choose this logo because it offers a </a:t>
            </a:r>
            <a:r>
              <a:rPr lang="en-US" altLang="zh-CN" b="1"/>
              <a:t>direct and motivating connection</a:t>
            </a:r>
            <a:r>
              <a:rPr lang="en-US" altLang="zh-CN"/>
              <a:t> between reading and success. It is likely to resonate with students who are looking for practical outcomes from their studies. The imagery of trophies and a road to success makes the idea of reading</a:t>
            </a:r>
            <a:r>
              <a:rPr lang="en-US" altLang="zh-CN" b="1">
                <a:highlight>
                  <a:srgbClr val="FFFF00"/>
                </a:highlight>
              </a:rPr>
              <a:t> tangible and goal-oriented</a:t>
            </a:r>
            <a:r>
              <a:rPr lang="en-US" altLang="zh-CN"/>
              <a:t>.</a:t>
            </a:r>
            <a:endParaRPr lang="en-US" altLang="zh-CN"/>
          </a:p>
        </p:txBody>
      </p:sp>
      <p:pic>
        <p:nvPicPr>
          <p:cNvPr id="12" name="图片 11" descr="箭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17240" y="4093845"/>
            <a:ext cx="927735" cy="16960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42815" y="4521835"/>
            <a:ext cx="6582410" cy="645160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r>
              <a:rPr lang="en-US" altLang="zh-CN"/>
              <a:t>How reading can help individuals explore their own identity, thoughts, and emotions.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69765" y="5285740"/>
            <a:ext cx="7026910" cy="922020"/>
          </a:xfrm>
          <a:prstGeom prst="rect">
            <a:avLst/>
          </a:prstGeom>
        </p:spPr>
        <p:style>
          <a:lnRef idx="3">
            <a:schemeClr val="accent4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en-US" altLang="zh-CN"/>
              <a:t> I would choose this logo because it helps me gain insights about who we are and what we value. It emphasizes the </a:t>
            </a:r>
            <a:r>
              <a:rPr lang="en-US" altLang="zh-CN" b="1">
                <a:highlight>
                  <a:srgbClr val="FFFF00"/>
                </a:highlight>
              </a:rPr>
              <a:t>introspective and self-discovery</a:t>
            </a:r>
            <a:r>
              <a:rPr lang="en-US" altLang="zh-CN"/>
              <a:t> aspect of reading.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871460" y="100965"/>
            <a:ext cx="3453765" cy="460375"/>
          </a:xfrm>
          <a:prstGeom prst="rect">
            <a:avLst/>
          </a:prstGeom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lt1"/>
                </a:solidFill>
              </a:rPr>
              <a:t>紧扣解构符号象征意义</a:t>
            </a:r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9509760" y="603885"/>
            <a:ext cx="221615" cy="2933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871460" y="940435"/>
            <a:ext cx="3497580" cy="46037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2400"/>
              <a:t>考虑功能适配性</a:t>
            </a:r>
            <a:endParaRPr lang="zh-CN" altLang="en-US" sz="2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  <p:bldP spid="8" grpId="0" animBg="1"/>
      <p:bldP spid="11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0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4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1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15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16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17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1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13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14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2"/>
</p:tagLst>
</file>

<file path=ppt/tags/tag14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5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2"/>
</p:tagLst>
</file>

<file path=ppt/tags/tag15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6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17"/>
</p:tagLst>
</file>

<file path=ppt/tags/tag16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17"/>
</p:tagLst>
</file>

<file path=ppt/tags/tag16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17"/>
  <p:tag name="KSO_WM_TEMPLATE_CATEGORY" val="custom"/>
  <p:tag name="KSO_WM_TEMPLATE_MASTER_TYPE" val="0"/>
</p:tagLst>
</file>

<file path=ppt/tags/tag1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&#13;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79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8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0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1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2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2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22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2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22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2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3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24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63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19"/>
</p:tagLst>
</file>

<file path=ppt/tags/tag27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19"/>
</p:tagLst>
</file>

<file path=ppt/tags/tag27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19"/>
  <p:tag name="KSO_WM_TEMPLATE_CATEGORY" val="custom"/>
  <p:tag name="KSO_WM_TEMPLATE_MASTER_TYPE" val="0"/>
  <p:tag name="KSO_WM_TEMPLATE_COLORSEQUENCE" val="1,2,3,1,2,3"/>
</p:tagLst>
</file>

<file path=ppt/tags/tag277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2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217_1*a*1"/>
  <p:tag name="KSO_WM_TEMPLATE_CATEGORY" val="custom"/>
  <p:tag name="KSO_WM_TEMPLATE_INDEX" val="20231217"/>
  <p:tag name="KSO_WM_UNIT_LAYERLEVEL" val="1"/>
  <p:tag name="KSO_WM_TAG_VERSION" val="1.0"/>
  <p:tag name="KSO_WM_BEAUTIFY_FLAG" val="#wm#"/>
  <p:tag name="KSO_WM_UNIT_PRESET_TEXT" val="单击此处添加&#10;文档标题"/>
  <p:tag name="KSO_WM_UNIT_TEXT_TYPE" val="1"/>
</p:tagLst>
</file>

<file path=ppt/tags/tag2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217_1*b*1"/>
  <p:tag name="KSO_WM_TEMPLATE_CATEGORY" val="custom"/>
  <p:tag name="KSO_WM_TEMPLATE_INDEX" val="20231217"/>
  <p:tag name="KSO_WM_UNIT_LAYERLEVEL" val="1"/>
  <p:tag name="KSO_WM_TAG_VERSION" val="1.0"/>
  <p:tag name="KSO_WM_BEAUTIFY_FLAG" val="#wm#"/>
  <p:tag name="KSO_WM_UNIT_PRESET_TEXT" val="单击添加副标题"/>
  <p:tag name="KSO_WM_UNIT_TEXT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8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1217_1*f*4"/>
  <p:tag name="KSO_WM_TEMPLATE_CATEGORY" val="custom"/>
  <p:tag name="KSO_WM_TEMPLATE_INDEX" val="20231217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ID" val="custom20231217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1217"/>
  <p:tag name="KSO_WM_SLIDE_LAYOUT" val="a_b_f"/>
  <p:tag name="KSO_WM_SLIDE_LAYOUT_CNT" val="1_1_2"/>
  <p:tag name="KSO_WM_SLIDE_TYPE" val="title"/>
  <p:tag name="KSO_WM_SLIDE_SUBTYPE" val="pureTxt"/>
  <p:tag name="KSO_WM_TEMPLATE_THUMBS_INDEX" val="1、11"/>
</p:tagLst>
</file>

<file path=ppt/tags/tag2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5919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19"/>
  <p:tag name="KSO_WM_TEMPLATE_CATEGORY" val="custom"/>
  <p:tag name="KSO_WM_UNIT_TEXT_FILL_FORE_SCHEMECOLOR_INDEX" val="5"/>
  <p:tag name="KSO_WM_UNIT_USESOURCEFORMAT_APPLY" val="1"/>
</p:tagLst>
</file>

<file path=ppt/tags/tag283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.6000000238418579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UNIT_PRESET_TEXT" val="添加目录项标题"/>
  <p:tag name="KSO_WM_DIAGRAM_GROUP_CODE" val="l1-1"/>
  <p:tag name="KSO_WM_DIAGRAM_COLOR_TRICK" val="1"/>
  <p:tag name="KSO_WM_DIAGRAM_COLOR_TEXT_CAN_REMOVE" val="n"/>
  <p:tag name="KSO_WM_UNIT_ID" val="custom20235919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3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gradient&quot;:[{&quot;brightness&quot;:0.800000011920929,&quot;colorType&quot;:1,&quot;foreColorIndex&quot;:5,&quot;pos&quot;:0.30000001192092896,&quot;transparency&quot;:1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.6000000238418579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UNIT_PRESET_TEXT" val="添加目录项标题"/>
  <p:tag name="KSO_WM_DIAGRAM_GROUP_CODE" val="l1-1"/>
  <p:tag name="KSO_WM_DIAGRAM_COLOR_TRICK" val="1"/>
  <p:tag name="KSO_WM_DIAGRAM_COLOR_TEXT_CAN_REMOVE" val="n"/>
  <p:tag name="KSO_WM_UNIT_ID" val="custom20235919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3"/>
  <p:tag name="KSO_WM_UNIT_TEXT_FILL_TYPE" val="1"/>
  <p:tag name="KSO_WM_UNIT_USESOURCEFORMAT_APPLY" val="1"/>
</p:tagLst>
</file>

<file path=ppt/tags/tag289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gradient&quot;:[{&quot;brightness&quot;:0.800000011920929,&quot;colorType&quot;:1,&quot;foreColorIndex&quot;:5,&quot;pos&quot;:0.30000001192092896,&quot;transparency&quot;:1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290.xml><?xml version="1.0" encoding="utf-8"?>
<p:tagLst xmlns:p="http://schemas.openxmlformats.org/presentationml/2006/main">
  <p:tag name="KSO_WM_UNIT_TYPE" val="l_h_i"/>
  <p:tag name="KSO_WM_UNIT_SUBTYPE" val="d"/>
  <p:tag name="KSO_WM_UNIT_INDEX" val="1_2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.6000000238418579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UNIT_PRESET_TEXT" val="添加目录项标题"/>
  <p:tag name="KSO_WM_DIAGRAM_GROUP_CODE" val="l1-1"/>
  <p:tag name="KSO_WM_DIAGRAM_COLOR_TRICK" val="1"/>
  <p:tag name="KSO_WM_DIAGRAM_COLOR_TEXT_CAN_REMOVE" val="n"/>
  <p:tag name="KSO_WM_UNIT_ID" val="custom20235919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3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gradient&quot;:[{&quot;brightness&quot;:0.800000011920929,&quot;colorType&quot;:1,&quot;foreColorIndex&quot;:5,&quot;pos&quot;:0.30000001192092896,&quot;transparency&quot;:1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TYPE" val="l_h_i"/>
  <p:tag name="KSO_WM_UNIT_SUBTYPE" val="d"/>
  <p:tag name="KSO_WM_UNIT_INDEX" val="1_3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.6000000238418579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UNIT_PRESET_TEXT" val="添加目录项标题"/>
  <p:tag name="KSO_WM_DIAGRAM_GROUP_CODE" val="l1-1"/>
  <p:tag name="KSO_WM_DIAGRAM_COLOR_TRICK" val="1"/>
  <p:tag name="KSO_WM_DIAGRAM_COLOR_TEXT_CAN_REMOVE" val="n"/>
  <p:tag name="KSO_WM_UNIT_ID" val="custom20235919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gradient&quot;:[{&quot;brightness&quot;:0.800000011920929,&quot;colorType&quot;:1,&quot;foreColorIndex&quot;:5,&quot;pos&quot;:0.30000001192092896,&quot;transparency&quot;:1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5919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5919"/>
  <p:tag name="KSO_WM_TEMPLATE_CATEGORY" val="custom"/>
  <p:tag name="KSO_WM_DIAGRAM_MAX_ITEMCNT" val="6"/>
  <p:tag name="KSO_WM_DIAGRAM_MIN_ITEMCNT" val="2"/>
  <p:tag name="KSO_WM_DIAGRAM_VIRTUALLY_FRAME" val="{&quot;height&quot;:266.669921875,&quot;left&quot;:66.12503051757821,&quot;top&quot;:171.98299181840548,&quot;width&quot;:827.749938964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919"/>
  <p:tag name="KSO_WM_TEMPLATE_CATEGORY" val="custom"/>
  <p:tag name="KSO_WM_SLIDE_INDEX" val="4"/>
  <p:tag name="KSO_WM_SLIDE_ID" val="custom20235919_4"/>
  <p:tag name="KSO_WM_TEMPLATE_MASTER_TYPE" val="0"/>
  <p:tag name="KSO_WM_SLIDE_LAYOUT" val="a_l"/>
  <p:tag name="KSO_WM_SLIDE_LAYOUT_CNT" val="1_1"/>
  <p:tag name="KSO_WM_SLIDE_DIAGTYPE" val="l"/>
  <p:tag name="KSO_WM_TEMPLATE_COLORSEQUENCE" val="1,2,3,1,2,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0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0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0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03.xml><?xml version="1.0" encoding="utf-8"?>
<p:tagLst xmlns:p="http://schemas.openxmlformats.org/presentationml/2006/main">
  <p:tag name="TABLE_ENDDRAG_ORIGIN_RECT" val="792*349"/>
  <p:tag name="TABLE_ENDDRAG_RECT" val="81*106*792*349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05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  <p:tag name="resource_record_key" val="{&quot;10&quot;:[19977445],&quot;65&quot;:[20238617]}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07.xml><?xml version="1.0" encoding="utf-8"?>
<p:tagLst xmlns:p="http://schemas.openxmlformats.org/presentationml/2006/main">
  <p:tag name="TABLE_ENDDRAG_ORIGIN_RECT" val="741*386"/>
  <p:tag name="TABLE_ENDDRAG_RECT" val="103*99*741*386"/>
</p:tagLst>
</file>

<file path=ppt/tags/tag308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09.xml><?xml version="1.0" encoding="utf-8"?>
<p:tagLst xmlns:p="http://schemas.openxmlformats.org/presentationml/2006/main">
  <p:tag name="TABLE_ENDDRAG_ORIGIN_RECT" val="735*300"/>
  <p:tag name="TABLE_ENDDRAG_RECT" val="96*110*735*30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1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1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1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13.xml><?xml version="1.0" encoding="utf-8"?>
<p:tagLst xmlns:p="http://schemas.openxmlformats.org/presentationml/2006/main">
  <p:tag name="KSO_WM_DIAGRAM_VIRTUALLY_FRAME" val="{&quot;height&quot;:299.25,&quot;left&quot;:332.3,&quot;top&quot;:196.95,&quot;width&quot;:599.95}"/>
</p:tagLst>
</file>

<file path=ppt/tags/tag314.xml><?xml version="1.0" encoding="utf-8"?>
<p:tagLst xmlns:p="http://schemas.openxmlformats.org/presentationml/2006/main">
  <p:tag name="KSO_WM_DIAGRAM_VIRTUALLY_FRAME" val="{&quot;height&quot;:299.25,&quot;left&quot;:332.3,&quot;top&quot;:196.95,&quot;width&quot;:599.95}"/>
</p:tagLst>
</file>

<file path=ppt/tags/tag315.xml><?xml version="1.0" encoding="utf-8"?>
<p:tagLst xmlns:p="http://schemas.openxmlformats.org/presentationml/2006/main">
  <p:tag name="KSO_WM_DIAGRAM_VIRTUALLY_FRAME" val="{&quot;height&quot;:299.25,&quot;left&quot;:332.3,&quot;top&quot;:196.95,&quot;width&quot;:599.95}"/>
</p:tagLst>
</file>

<file path=ppt/tags/tag316.xml><?xml version="1.0" encoding="utf-8"?>
<p:tagLst xmlns:p="http://schemas.openxmlformats.org/presentationml/2006/main">
  <p:tag name="KSO_WM_DIAGRAM_VIRTUALLY_FRAME" val="{&quot;height&quot;:299.25,&quot;left&quot;:332.3,&quot;top&quot;:196.95,&quot;width&quot;:599.95}"/>
</p:tagLst>
</file>

<file path=ppt/tags/tag317.xml><?xml version="1.0" encoding="utf-8"?>
<p:tagLst xmlns:p="http://schemas.openxmlformats.org/presentationml/2006/main">
  <p:tag name="KSO_WM_DIAGRAM_VIRTUALLY_FRAME" val="{&quot;height&quot;:299.25,&quot;left&quot;:332.3,&quot;top&quot;:196.95,&quot;width&quot;:599.95}"/>
</p:tagLst>
</file>

<file path=ppt/tags/tag318.xml><?xml version="1.0" encoding="utf-8"?>
<p:tagLst xmlns:p="http://schemas.openxmlformats.org/presentationml/2006/main">
  <p:tag name="KSO_WM_DIAGRAM_VIRTUALLY_FRAME" val="{&quot;height&quot;:299.25,&quot;left&quot;:332.3,&quot;top&quot;:196.95,&quot;width&quot;:599.95}"/>
</p:tagLst>
</file>

<file path=ppt/tags/tag319.xml><?xml version="1.0" encoding="utf-8"?>
<p:tagLst xmlns:p="http://schemas.openxmlformats.org/presentationml/2006/main">
  <p:tag name="KSO_WM_DIAGRAM_VIRTUALLY_FRAME" val="{&quot;height&quot;:299.25,&quot;left&quot;:332.3,&quot;top&quot;:196.95,&quot;width&quot;:599.95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20.xml><?xml version="1.0" encoding="utf-8"?>
<p:tagLst xmlns:p="http://schemas.openxmlformats.org/presentationml/2006/main">
  <p:tag name="KSO_WM_DIAGRAM_VIRTUALLY_FRAME" val="{&quot;height&quot;:299.25,&quot;left&quot;:332.3,&quot;top&quot;:196.95,&quot;width&quot;:599.95}"/>
</p:tagLst>
</file>

<file path=ppt/tags/tag32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22.xml><?xml version="1.0" encoding="utf-8"?>
<p:tagLst xmlns:p="http://schemas.openxmlformats.org/presentationml/2006/main">
  <p:tag name="KSO_WM_DIAGRAM_VIRTUALLY_FRAME" val="{&quot;height&quot;:319.15,&quot;left&quot;:332.3,&quot;top&quot;:196.95,&quot;width&quot;:623.05}"/>
</p:tagLst>
</file>

<file path=ppt/tags/tag323.xml><?xml version="1.0" encoding="utf-8"?>
<p:tagLst xmlns:p="http://schemas.openxmlformats.org/presentationml/2006/main">
  <p:tag name="KSO_WM_DIAGRAM_VIRTUALLY_FRAME" val="{&quot;height&quot;:319.15,&quot;left&quot;:332.3,&quot;top&quot;:196.95,&quot;width&quot;:623.05}"/>
</p:tagLst>
</file>

<file path=ppt/tags/tag324.xml><?xml version="1.0" encoding="utf-8"?>
<p:tagLst xmlns:p="http://schemas.openxmlformats.org/presentationml/2006/main">
  <p:tag name="KSO_WM_DIAGRAM_VIRTUALLY_FRAME" val="{&quot;height&quot;:319.15,&quot;left&quot;:332.3,&quot;top&quot;:196.95,&quot;width&quot;:623.05}"/>
</p:tagLst>
</file>

<file path=ppt/tags/tag325.xml><?xml version="1.0" encoding="utf-8"?>
<p:tagLst xmlns:p="http://schemas.openxmlformats.org/presentationml/2006/main">
  <p:tag name="KSO_WM_DIAGRAM_VIRTUALLY_FRAME" val="{&quot;height&quot;:319.15,&quot;left&quot;:332.3,&quot;top&quot;:196.95,&quot;width&quot;:623.05}"/>
</p:tagLst>
</file>

<file path=ppt/tags/tag326.xml><?xml version="1.0" encoding="utf-8"?>
<p:tagLst xmlns:p="http://schemas.openxmlformats.org/presentationml/2006/main">
  <p:tag name="KSO_WM_DIAGRAM_VIRTUALLY_FRAME" val="{&quot;height&quot;:319.15,&quot;left&quot;:332.3,&quot;top&quot;:196.95,&quot;width&quot;:623.05}"/>
</p:tagLst>
</file>

<file path=ppt/tags/tag327.xml><?xml version="1.0" encoding="utf-8"?>
<p:tagLst xmlns:p="http://schemas.openxmlformats.org/presentationml/2006/main">
  <p:tag name="KSO_WM_DIAGRAM_VIRTUALLY_FRAME" val="{&quot;height&quot;:319.15,&quot;left&quot;:332.3,&quot;top&quot;:196.95,&quot;width&quot;:623.05}"/>
</p:tagLst>
</file>

<file path=ppt/tags/tag328.xml><?xml version="1.0" encoding="utf-8"?>
<p:tagLst xmlns:p="http://schemas.openxmlformats.org/presentationml/2006/main">
  <p:tag name="KSO_WM_DIAGRAM_VIRTUALLY_FRAME" val="{&quot;height&quot;:319.15,&quot;left&quot;:332.3,&quot;top&quot;:196.95,&quot;width&quot;:623.05}"/>
</p:tagLst>
</file>

<file path=ppt/tags/tag329.xml><?xml version="1.0" encoding="utf-8"?>
<p:tagLst xmlns:p="http://schemas.openxmlformats.org/presentationml/2006/main">
  <p:tag name="KSO_WM_DIAGRAM_VIRTUALLY_FRAME" val="{&quot;height&quot;:319.15,&quot;left&quot;:332.3,&quot;top&quot;:196.95,&quot;width&quot;:623.05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31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32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33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34.xml><?xml version="1.0" encoding="utf-8"?>
<p:tagLst xmlns:p="http://schemas.openxmlformats.org/presentationml/2006/main">
  <p:tag name="KSO_WM_BEAUTIFY_FLAG" val="#wm#"/>
  <p:tag name="KSO_WM_TEMPLATE_CATEGORY" val="custom"/>
  <p:tag name="KSO_WM_TEMPLATE_INDEX" val="20238617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TEMPLATE_CATEGORY" val="custom"/>
  <p:tag name="KSO_WM_TEMPLATE_INDEX" val="20231217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NOCLEAR" val="0"/>
  <p:tag name="KSO_WM_TEMPLATE_CATEGORY" val="custom"/>
  <p:tag name="KSO_WM_TEMPLATE_INDEX" val="20231217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5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11"/>
  <p:tag name="KSO_WM_UNIT_TYPE" val="f"/>
  <p:tag name="KSO_WM_UNIT_INDEX" val="5"/>
  <p:tag name="KSO_WM_UNIT_SUBTYPE" val="g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1217"/>
  <p:tag name="KSO_WM_TEMPLATE_THUMBS_INDEX" val="1、11"/>
</p:tagLst>
</file>

<file path=ppt/tags/tag6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7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7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9"/>
</p:tagLst>
</file>

<file path=ppt/tags/tag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8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376FFF"/>
      </a:accent1>
      <a:accent2>
        <a:srgbClr val="FF7429"/>
      </a:accent2>
      <a:accent3>
        <a:srgbClr val="8830FE"/>
      </a:accent3>
      <a:accent4>
        <a:srgbClr val="17D594"/>
      </a:accent4>
      <a:accent5>
        <a:srgbClr val="F84949"/>
      </a:accent5>
      <a:accent6>
        <a:srgbClr val="FFC000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b">
        <a:normAutofit/>
      </a:bodyPr>
      <a:lstStyle>
        <a:defPPr algn="r">
          <a:lnSpc>
            <a:spcPct val="100000"/>
          </a:lnSpc>
          <a:defRPr b="1" spc="300" dirty="0">
            <a:solidFill>
              <a:schemeClr val="tx1">
                <a:lumMod val="85000"/>
                <a:lumOff val="15000"/>
              </a:schemeClr>
            </a:solidFill>
            <a:latin typeface="+mj-ea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通用箭头职场办公">
  <a:themeElements>
    <a:clrScheme name="蓝色通用箭头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62DF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024.3.8【NO.09】-几何简约风主题模板">
      <a:dk1>
        <a:srgbClr val="333333"/>
      </a:dk1>
      <a:lt1>
        <a:sysClr val="window" lastClr="FFFFFF"/>
      </a:lt1>
      <a:dk2>
        <a:srgbClr val="001A3A"/>
      </a:dk2>
      <a:lt2>
        <a:srgbClr val="F7FAFF"/>
      </a:lt2>
      <a:accent1>
        <a:srgbClr val="016EFF"/>
      </a:accent1>
      <a:accent2>
        <a:srgbClr val="624AF0"/>
      </a:accent2>
      <a:accent3>
        <a:srgbClr val="9618F4"/>
      </a:accent3>
      <a:accent4>
        <a:srgbClr val="F7219B"/>
      </a:accent4>
      <a:accent5>
        <a:srgbClr val="F02836"/>
      </a:accent5>
      <a:accent6>
        <a:srgbClr val="EE672A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93000">
              <a:schemeClr val="accent3"/>
            </a:gs>
            <a:gs pos="52000">
              <a:schemeClr val="accent1"/>
            </a:gs>
          </a:gsLst>
          <a:path path="circle">
            <a:fillToRect r="100000" b="100000"/>
          </a:path>
          <a:tileRect l="-100000" t="-10000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buClrTx/>
          <a:buSzTx/>
          <a:buFontTx/>
          <a:defRPr>
            <a:solidFill>
              <a:schemeClr val="lt1"/>
            </a:solidFill>
            <a:sym typeface="+mn-ea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0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8808</Words>
  <Application>WPS 演示</Application>
  <PresentationFormat>宽屏</PresentationFormat>
  <Paragraphs>400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江城圆体 400W</vt:lpstr>
      <vt:lpstr>Times New Roman</vt:lpstr>
      <vt:lpstr>Wingdings</vt:lpstr>
      <vt:lpstr>微软雅黑</vt:lpstr>
      <vt:lpstr>Arial Unicode MS</vt:lpstr>
      <vt:lpstr>Calibri</vt:lpstr>
      <vt:lpstr>HelveticaNeue</vt:lpstr>
      <vt:lpstr>华文新魏</vt:lpstr>
      <vt:lpstr>Segoe Print</vt:lpstr>
      <vt:lpstr>1_Office 主题​​</vt:lpstr>
      <vt:lpstr>简约风通用箭头职场办公</vt:lpstr>
      <vt:lpstr>2_Office 主题​​</vt:lpstr>
      <vt:lpstr>PowerPoint 演示文稿</vt:lpstr>
      <vt:lpstr>  应用文 “理由阐释”类要点突破</vt:lpstr>
      <vt:lpstr>目录</vt:lpstr>
      <vt:lpstr>Ⅰ.Lead-in</vt:lpstr>
      <vt:lpstr>PowerPoint 演示文稿</vt:lpstr>
      <vt:lpstr>深圳一模和武汉二调应用文</vt:lpstr>
      <vt:lpstr>深圳一模VS武汉二调</vt:lpstr>
      <vt:lpstr>Ⅱ.破解意象象征义——深一模</vt:lpstr>
      <vt:lpstr>Ⅱ.破解意象象征义——深一模</vt:lpstr>
      <vt:lpstr>Ⅱ.对于选择A 不选B/C类型的理由阐述，除了正面，还需要？</vt:lpstr>
      <vt:lpstr>Ⅱ.Accumulation of Common Imagery Symbolism</vt:lpstr>
      <vt:lpstr>Ⅱ.思维升华总结——如何写好这类比较+说理型要点？</vt:lpstr>
      <vt:lpstr>Ⅲ.动机阐释——武汉二调</vt:lpstr>
      <vt:lpstr>Ⅲ.三维度“脚手架”：说理的层次递进</vt:lpstr>
      <vt:lpstr>Ⅲ.三维度“脚手架”：说理的层次递进</vt:lpstr>
      <vt:lpstr>Ⅲ.描述→缘由</vt:lpstr>
      <vt:lpstr>Ⅲ.思维升华总结——如何写好这类对应动机型要点？</vt:lpstr>
      <vt:lpstr>Ⅳ. Assignment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32062</dc:creator>
  <cp:lastModifiedBy>Administrator</cp:lastModifiedBy>
  <cp:revision>13</cp:revision>
  <dcterms:created xsi:type="dcterms:W3CDTF">2023-08-09T12:44:00Z</dcterms:created>
  <dcterms:modified xsi:type="dcterms:W3CDTF">2025-03-06T06:24:11Z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2052-11.8.2.7978</vt:lpwstr>
  </property>
</Properties>
</file>