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35" r:id="rId3"/>
    <p:sldId id="340" r:id="rId4"/>
    <p:sldId id="366" r:id="rId6"/>
    <p:sldId id="351" r:id="rId7"/>
    <p:sldId id="350" r:id="rId8"/>
    <p:sldId id="367" r:id="rId9"/>
    <p:sldId id="357" r:id="rId10"/>
    <p:sldId id="375" r:id="rId11"/>
    <p:sldId id="361" r:id="rId12"/>
    <p:sldId id="385" r:id="rId13"/>
    <p:sldId id="373" r:id="rId14"/>
    <p:sldId id="358" r:id="rId15"/>
    <p:sldId id="409" r:id="rId16"/>
    <p:sldId id="411" r:id="rId17"/>
    <p:sldId id="410" r:id="rId18"/>
    <p:sldId id="413" r:id="rId19"/>
    <p:sldId id="412" r:id="rId20"/>
    <p:sldId id="414" r:id="rId21"/>
    <p:sldId id="370" r:id="rId22"/>
    <p:sldId id="374" r:id="rId23"/>
    <p:sldId id="376" r:id="rId24"/>
    <p:sldId id="359" r:id="rId25"/>
    <p:sldId id="362" r:id="rId26"/>
    <p:sldId id="416" r:id="rId27"/>
    <p:sldId id="387" r:id="rId28"/>
    <p:sldId id="371" r:id="rId29"/>
    <p:sldId id="392" r:id="rId30"/>
    <p:sldId id="393" r:id="rId31"/>
    <p:sldId id="360" r:id="rId32"/>
    <p:sldId id="364" r:id="rId33"/>
    <p:sldId id="363" r:id="rId34"/>
    <p:sldId id="417" r:id="rId35"/>
    <p:sldId id="388" r:id="rId36"/>
    <p:sldId id="347" r:id="rId37"/>
    <p:sldId id="395" r:id="rId38"/>
    <p:sldId id="389" r:id="rId39"/>
    <p:sldId id="394" r:id="rId40"/>
  </p:sldIdLst>
  <p:sldSz cx="12192000" cy="6858000"/>
  <p:notesSz cx="7103745" cy="1023429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F5EED8"/>
    <a:srgbClr val="FFFFE1"/>
    <a:srgbClr val="FFF9E4"/>
    <a:srgbClr val="000000"/>
    <a:srgbClr val="CCECFF"/>
    <a:srgbClr val="FFFFFF"/>
    <a:srgbClr val="FFFBEB"/>
    <a:srgbClr val="EFB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90" d="100"/>
          <a:sy n="90" d="100"/>
        </p:scale>
        <p:origin x="43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xfrm>
            <a:off x="481013" y="1279525"/>
            <a:ext cx="6140450"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a:noFill/>
        </p:spPr>
        <p:txBody>
          <a:bodyPr/>
          <a:lstStyle/>
          <a:p>
            <a:pPr eaLnBrk="1" hangingPunct="1"/>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0DB47A-FD85-4A6D-AD28-5650643CF2F1}"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22.png"/><Relationship Id="rId3" Type="http://schemas.microsoft.com/office/2007/relationships/media" Target="file:///D:\&#25991;&#20214;\&#37101;&#21512;&#33521;\&#32517;&#24576;&#35768;&#28170;&#20914;&#20808;&#29983;\&#23186;&#20307;2.mp4" TargetMode="External"/><Relationship Id="rId2" Type="http://schemas.openxmlformats.org/officeDocument/2006/relationships/video" Target="file:///D:\&#25991;&#20214;\&#37101;&#21512;&#33521;\&#32517;&#24576;&#35768;&#28170;&#20914;&#20808;&#29983;\&#23186;&#20307;2.mp4" TargetMode="Externa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image" Target="../media/image32.png"/><Relationship Id="rId3" Type="http://schemas.microsoft.com/office/2007/relationships/media" Target="file:///D:\&#25991;&#20214;\&#37101;&#21512;&#33521;\&#32517;&#24576;&#35768;&#28170;&#20914;&#20808;&#29983;\&#23186;&#20307;3.mp4" TargetMode="External"/><Relationship Id="rId2" Type="http://schemas.openxmlformats.org/officeDocument/2006/relationships/video" Target="file:///D:\&#25991;&#20214;\&#37101;&#21512;&#33521;\&#32517;&#24576;&#35768;&#28170;&#20914;&#20808;&#29983;\&#23186;&#20307;3.mp4" TargetMode="Externa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42.png"/><Relationship Id="rId3" Type="http://schemas.microsoft.com/office/2007/relationships/media" Target="file:///D:\&#25991;&#20214;\&#37101;&#21512;&#33521;\&#32517;&#24576;&#35768;&#28170;&#20914;&#20808;&#29983;\&#23186;&#20307;4.mp4" TargetMode="External"/><Relationship Id="rId2" Type="http://schemas.openxmlformats.org/officeDocument/2006/relationships/video" Target="file:///D:\&#25991;&#20214;\&#37101;&#21512;&#33521;\&#32517;&#24576;&#35768;&#28170;&#20914;&#20808;&#29983;\&#23186;&#20307;4.mp4" TargetMode="Externa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hyperlink" Target="https://www.zuijuzi.com/ju/103411" TargetMode="Externa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7.png"/><Relationship Id="rId3" Type="http://schemas.microsoft.com/office/2007/relationships/media" Target="file:///D:\&#25991;&#20214;\&#37101;&#21512;&#33521;\&#32517;&#24576;&#35768;&#28170;&#20914;&#20808;&#29983;\&#23186;&#20307;1.mp4" TargetMode="External"/><Relationship Id="rId2" Type="http://schemas.openxmlformats.org/officeDocument/2006/relationships/video" Target="file:///D:\&#25991;&#20214;\&#37101;&#21512;&#33521;\&#32517;&#24576;&#35768;&#28170;&#20914;&#20808;&#29983;\&#23186;&#20307;1.mp4" TargetMode="Externa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3400" y="21277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41" name="组合 40"/>
          <p:cNvGrpSpPr/>
          <p:nvPr/>
        </p:nvGrpSpPr>
        <p:grpSpPr bwMode="auto">
          <a:xfrm>
            <a:off x="2911718" y="185738"/>
            <a:ext cx="7158111" cy="736600"/>
            <a:chOff x="10723" y="3151"/>
            <a:chExt cx="7528" cy="1160"/>
          </a:xfrm>
        </p:grpSpPr>
        <p:grpSp>
          <p:nvGrpSpPr>
            <p:cNvPr id="42" name="组合 108"/>
            <p:cNvGrpSpPr/>
            <p:nvPr/>
          </p:nvGrpSpPr>
          <p:grpSpPr bwMode="auto">
            <a:xfrm>
              <a:off x="10723" y="3200"/>
              <a:ext cx="7084" cy="1106"/>
              <a:chOff x="6096000" y="2874993"/>
              <a:chExt cx="5059680" cy="921642"/>
            </a:xfrm>
          </p:grpSpPr>
          <p:grpSp>
            <p:nvGrpSpPr>
              <p:cNvPr id="46" name="组合 107"/>
              <p:cNvGrpSpPr/>
              <p:nvPr/>
            </p:nvGrpSpPr>
            <p:grpSpPr bwMode="auto">
              <a:xfrm>
                <a:off x="6264494" y="2941842"/>
                <a:ext cx="4891186" cy="854793"/>
                <a:chOff x="6264494" y="2949462"/>
                <a:chExt cx="5469254" cy="854793"/>
              </a:xfrm>
            </p:grpSpPr>
            <p:sp>
              <p:nvSpPr>
                <p:cNvPr id="48" name="任意多边形: 形状 47"/>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9" name="直接连接符 48"/>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47"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43" name="组合 59"/>
            <p:cNvGrpSpPr/>
            <p:nvPr/>
          </p:nvGrpSpPr>
          <p:grpSpPr bwMode="auto">
            <a:xfrm>
              <a:off x="11258" y="3151"/>
              <a:ext cx="6993" cy="1160"/>
              <a:chOff x="2840" y="3677"/>
              <a:chExt cx="6993" cy="1160"/>
            </a:xfrm>
          </p:grpSpPr>
          <p:sp>
            <p:nvSpPr>
              <p:cNvPr id="44"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02</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45" name="文本框 14"/>
              <p:cNvSpPr txBox="1"/>
              <p:nvPr/>
            </p:nvSpPr>
            <p:spPr>
              <a:xfrm>
                <a:off x="3724" y="3774"/>
                <a:ext cx="6109"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translation theory </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2" name="矩形: 圆角 1"/>
          <p:cNvSpPr/>
          <p:nvPr/>
        </p:nvSpPr>
        <p:spPr>
          <a:xfrm>
            <a:off x="1394640" y="1915319"/>
            <a:ext cx="3030280" cy="435133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矩形 2"/>
          <p:cNvSpPr/>
          <p:nvPr/>
        </p:nvSpPr>
        <p:spPr>
          <a:xfrm>
            <a:off x="4429009" y="969060"/>
            <a:ext cx="3352200" cy="646331"/>
          </a:xfrm>
          <a:prstGeom prst="rect">
            <a:avLst/>
          </a:prstGeom>
          <a:noFill/>
        </p:spPr>
        <p:txBody>
          <a:bodyPr wrap="none" lIns="91440" tIns="45720" rIns="91440" bIns="45720">
            <a:spAutoFit/>
          </a:bodyPr>
          <a:lstStyle/>
          <a:p>
            <a:pPr algn="ctr"/>
            <a:r>
              <a:rPr lang="zh-CN" altLang="en-US" sz="3600" b="1" dirty="0">
                <a:ln w="22225">
                  <a:solidFill>
                    <a:schemeClr val="accent2"/>
                  </a:solidFill>
                  <a:prstDash val="solid"/>
                </a:ln>
                <a:solidFill>
                  <a:schemeClr val="accent2">
                    <a:lumMod val="40000"/>
                    <a:lumOff val="60000"/>
                  </a:schemeClr>
                </a:solidFill>
              </a:rPr>
              <a:t>许渊冲的“三论”</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1588085" y="1915319"/>
            <a:ext cx="2520827" cy="523220"/>
          </a:xfrm>
          <a:prstGeom prst="rect">
            <a:avLst/>
          </a:prstGeom>
          <a:noFill/>
        </p:spPr>
        <p:txBody>
          <a:bodyPr wrap="square" rtlCol="0">
            <a:spAutoFit/>
          </a:bodyPr>
          <a:lstStyle/>
          <a:p>
            <a:pPr algn="ctr"/>
            <a:r>
              <a:rPr lang="zh-CN" altLang="en-US" sz="2800" b="1" dirty="0"/>
              <a:t>三美论</a:t>
            </a:r>
            <a:endParaRPr lang="en-US" altLang="zh-CN" sz="2800" b="1" dirty="0"/>
          </a:p>
        </p:txBody>
      </p:sp>
      <p:sp>
        <p:nvSpPr>
          <p:cNvPr id="38" name="文本框 37"/>
          <p:cNvSpPr txBox="1"/>
          <p:nvPr/>
        </p:nvSpPr>
        <p:spPr>
          <a:xfrm>
            <a:off x="1418259" y="2617926"/>
            <a:ext cx="3013172" cy="2677656"/>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Beauty in sense   “</a:t>
            </a:r>
            <a:r>
              <a:rPr lang="zh-CN" altLang="en-US" sz="2800" dirty="0">
                <a:latin typeface="Times New Roman" panose="02020603050405020304" pitchFamily="18" charset="0"/>
                <a:cs typeface="Times New Roman" panose="02020603050405020304" pitchFamily="18" charset="0"/>
              </a:rPr>
              <a:t>意美”</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Beauty in sound </a:t>
            </a:r>
            <a:r>
              <a:rPr lang="zh-CN" altLang="en-US" sz="2800" dirty="0">
                <a:latin typeface="Times New Roman" panose="02020603050405020304" pitchFamily="18" charset="0"/>
                <a:cs typeface="Times New Roman" panose="02020603050405020304" pitchFamily="18" charset="0"/>
              </a:rPr>
              <a:t> “音美”</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Beauty in form     </a:t>
            </a:r>
            <a:r>
              <a:rPr lang="zh-CN" altLang="en-US" sz="2800" dirty="0">
                <a:latin typeface="Times New Roman" panose="02020603050405020304" pitchFamily="18" charset="0"/>
                <a:cs typeface="Times New Roman" panose="02020603050405020304" pitchFamily="18" charset="0"/>
              </a:rPr>
              <a:t>“形美”</a:t>
            </a:r>
            <a:endParaRPr lang="en-US" altLang="zh-CN" sz="2800" dirty="0">
              <a:latin typeface="Times New Roman" panose="02020603050405020304" pitchFamily="18" charset="0"/>
              <a:cs typeface="Times New Roman" panose="02020603050405020304" pitchFamily="18" charset="0"/>
            </a:endParaRPr>
          </a:p>
        </p:txBody>
      </p:sp>
      <p:sp>
        <p:nvSpPr>
          <p:cNvPr id="50" name="矩形: 圆角 49"/>
          <p:cNvSpPr/>
          <p:nvPr/>
        </p:nvSpPr>
        <p:spPr>
          <a:xfrm>
            <a:off x="4850063" y="1931672"/>
            <a:ext cx="3030280" cy="435133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5" name="图片 4"/>
          <p:cNvPicPr>
            <a:picLocks noChangeAspect="1"/>
          </p:cNvPicPr>
          <p:nvPr/>
        </p:nvPicPr>
        <p:blipFill>
          <a:blip r:embed="rId2"/>
          <a:stretch>
            <a:fillRect/>
          </a:stretch>
        </p:blipFill>
        <p:spPr>
          <a:xfrm>
            <a:off x="8360543" y="1947864"/>
            <a:ext cx="3042168" cy="4365114"/>
          </a:xfrm>
          <a:prstGeom prst="rect">
            <a:avLst/>
          </a:prstGeom>
        </p:spPr>
      </p:pic>
      <p:sp>
        <p:nvSpPr>
          <p:cNvPr id="51" name="文本框 50"/>
          <p:cNvSpPr txBox="1"/>
          <p:nvPr/>
        </p:nvSpPr>
        <p:spPr>
          <a:xfrm>
            <a:off x="4741586" y="1947864"/>
            <a:ext cx="3344332" cy="523220"/>
          </a:xfrm>
          <a:prstGeom prst="rect">
            <a:avLst/>
          </a:prstGeom>
          <a:noFill/>
        </p:spPr>
        <p:txBody>
          <a:bodyPr wrap="square" rtlCol="0">
            <a:spAutoFit/>
          </a:bodyPr>
          <a:lstStyle/>
          <a:p>
            <a:pPr algn="ctr"/>
            <a:r>
              <a:rPr lang="zh-CN" altLang="en-US" sz="2800" b="1" dirty="0"/>
              <a:t>三化论</a:t>
            </a:r>
            <a:endParaRPr lang="en-US" altLang="zh-CN" sz="2800" b="1" dirty="0"/>
          </a:p>
        </p:txBody>
      </p:sp>
      <p:sp>
        <p:nvSpPr>
          <p:cNvPr id="52" name="文本框 51"/>
          <p:cNvSpPr txBox="1"/>
          <p:nvPr/>
        </p:nvSpPr>
        <p:spPr>
          <a:xfrm>
            <a:off x="9049783" y="2055243"/>
            <a:ext cx="1839433" cy="523220"/>
          </a:xfrm>
          <a:prstGeom prst="rect">
            <a:avLst/>
          </a:prstGeom>
          <a:noFill/>
        </p:spPr>
        <p:txBody>
          <a:bodyPr wrap="square" rtlCol="0">
            <a:spAutoFit/>
          </a:bodyPr>
          <a:lstStyle/>
          <a:p>
            <a:pPr algn="ctr"/>
            <a:r>
              <a:rPr lang="zh-CN" altLang="en-US" sz="2800" b="1" dirty="0"/>
              <a:t>三之论</a:t>
            </a:r>
            <a:endParaRPr lang="en-US" altLang="zh-CN" sz="2800" b="1" dirty="0"/>
          </a:p>
        </p:txBody>
      </p:sp>
      <p:sp>
        <p:nvSpPr>
          <p:cNvPr id="53" name="文本框 52"/>
          <p:cNvSpPr txBox="1"/>
          <p:nvPr/>
        </p:nvSpPr>
        <p:spPr>
          <a:xfrm>
            <a:off x="4850063" y="2685812"/>
            <a:ext cx="3013172" cy="2677656"/>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Aufhellung</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浅化”</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err="1">
                <a:latin typeface="Times New Roman" panose="02020603050405020304" pitchFamily="18" charset="0"/>
                <a:cs typeface="Times New Roman" panose="02020603050405020304" pitchFamily="18" charset="0"/>
              </a:rPr>
              <a:t>Equaliation</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“等化”</a:t>
            </a:r>
            <a:endParaRPr lang="en-US" altLang="zh-CN" sz="2800" dirty="0">
              <a:latin typeface="Times New Roman" panose="02020603050405020304" pitchFamily="18" charset="0"/>
              <a:cs typeface="Times New Roman" panose="02020603050405020304" pitchFamily="18" charset="0"/>
            </a:endParaRPr>
          </a:p>
          <a:p>
            <a:pPr algn="ctr"/>
            <a:r>
              <a:rPr lang="en-US" altLang="zh-CN" sz="2800" b="0" i="0" dirty="0">
                <a:solidFill>
                  <a:srgbClr val="333333"/>
                </a:solidFill>
                <a:effectLst/>
                <a:latin typeface="PingFang SC"/>
              </a:rPr>
              <a:t>Deepening</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“深化”</a:t>
            </a:r>
            <a:endParaRPr lang="en-US" altLang="zh-CN" sz="2800" dirty="0">
              <a:latin typeface="Times New Roman" panose="02020603050405020304" pitchFamily="18" charset="0"/>
              <a:cs typeface="Times New Roman" panose="02020603050405020304" pitchFamily="18" charset="0"/>
            </a:endParaRPr>
          </a:p>
        </p:txBody>
      </p:sp>
      <p:sp>
        <p:nvSpPr>
          <p:cNvPr id="54" name="文本框 53"/>
          <p:cNvSpPr txBox="1"/>
          <p:nvPr/>
        </p:nvSpPr>
        <p:spPr>
          <a:xfrm>
            <a:off x="8445815" y="2835639"/>
            <a:ext cx="3013172" cy="1384995"/>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知之”</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“好之”</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“乐之”</a:t>
            </a:r>
            <a:endParaRPr lang="en-US" altLang="zh-CN" sz="28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3"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3400" y="21277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41" name="组合 40"/>
          <p:cNvGrpSpPr/>
          <p:nvPr/>
        </p:nvGrpSpPr>
        <p:grpSpPr bwMode="auto">
          <a:xfrm>
            <a:off x="2911718" y="185738"/>
            <a:ext cx="7158111" cy="736600"/>
            <a:chOff x="10723" y="3151"/>
            <a:chExt cx="7528" cy="1160"/>
          </a:xfrm>
        </p:grpSpPr>
        <p:grpSp>
          <p:nvGrpSpPr>
            <p:cNvPr id="42" name="组合 108"/>
            <p:cNvGrpSpPr/>
            <p:nvPr/>
          </p:nvGrpSpPr>
          <p:grpSpPr bwMode="auto">
            <a:xfrm>
              <a:off x="10723" y="3200"/>
              <a:ext cx="7084" cy="1106"/>
              <a:chOff x="6096000" y="2874993"/>
              <a:chExt cx="5059680" cy="921642"/>
            </a:xfrm>
          </p:grpSpPr>
          <p:grpSp>
            <p:nvGrpSpPr>
              <p:cNvPr id="46" name="组合 107"/>
              <p:cNvGrpSpPr/>
              <p:nvPr/>
            </p:nvGrpSpPr>
            <p:grpSpPr bwMode="auto">
              <a:xfrm>
                <a:off x="6264494" y="2941842"/>
                <a:ext cx="4891186" cy="854793"/>
                <a:chOff x="6264494" y="2949462"/>
                <a:chExt cx="5469254" cy="854793"/>
              </a:xfrm>
            </p:grpSpPr>
            <p:sp>
              <p:nvSpPr>
                <p:cNvPr id="48" name="任意多边形: 形状 47"/>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9" name="直接连接符 48"/>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47"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43" name="组合 59"/>
            <p:cNvGrpSpPr/>
            <p:nvPr/>
          </p:nvGrpSpPr>
          <p:grpSpPr bwMode="auto">
            <a:xfrm>
              <a:off x="11258" y="3151"/>
              <a:ext cx="6993" cy="1160"/>
              <a:chOff x="2840" y="3677"/>
              <a:chExt cx="6993" cy="1160"/>
            </a:xfrm>
          </p:grpSpPr>
          <p:sp>
            <p:nvSpPr>
              <p:cNvPr id="44"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02</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45" name="文本框 14"/>
              <p:cNvSpPr txBox="1"/>
              <p:nvPr/>
            </p:nvSpPr>
            <p:spPr>
              <a:xfrm>
                <a:off x="3724" y="3774"/>
                <a:ext cx="6109"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translation theory </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2" name="矩形: 圆角 1"/>
          <p:cNvSpPr/>
          <p:nvPr/>
        </p:nvSpPr>
        <p:spPr>
          <a:xfrm>
            <a:off x="1394640" y="1915319"/>
            <a:ext cx="3030280" cy="435133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矩形 2"/>
          <p:cNvSpPr/>
          <p:nvPr/>
        </p:nvSpPr>
        <p:spPr>
          <a:xfrm>
            <a:off x="4429009" y="969060"/>
            <a:ext cx="3352200" cy="646331"/>
          </a:xfrm>
          <a:prstGeom prst="rect">
            <a:avLst/>
          </a:prstGeom>
          <a:noFill/>
        </p:spPr>
        <p:txBody>
          <a:bodyPr wrap="none" lIns="91440" tIns="45720" rIns="91440" bIns="45720">
            <a:spAutoFit/>
          </a:bodyPr>
          <a:lstStyle/>
          <a:p>
            <a:pPr algn="ctr"/>
            <a:r>
              <a:rPr lang="zh-CN" altLang="en-US" sz="3600" b="1" dirty="0">
                <a:ln w="22225">
                  <a:solidFill>
                    <a:schemeClr val="accent2"/>
                  </a:solidFill>
                  <a:prstDash val="solid"/>
                </a:ln>
                <a:solidFill>
                  <a:schemeClr val="accent2">
                    <a:lumMod val="40000"/>
                    <a:lumOff val="60000"/>
                  </a:schemeClr>
                </a:solidFill>
              </a:rPr>
              <a:t>许渊冲的“三论”</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1588085" y="1915319"/>
            <a:ext cx="2520827" cy="523220"/>
          </a:xfrm>
          <a:prstGeom prst="rect">
            <a:avLst/>
          </a:prstGeom>
          <a:noFill/>
        </p:spPr>
        <p:txBody>
          <a:bodyPr wrap="square" rtlCol="0">
            <a:spAutoFit/>
          </a:bodyPr>
          <a:lstStyle/>
          <a:p>
            <a:pPr algn="ctr"/>
            <a:r>
              <a:rPr lang="zh-CN" altLang="en-US" sz="2800" b="1" dirty="0"/>
              <a:t>优化论</a:t>
            </a:r>
            <a:endParaRPr lang="en-US" altLang="zh-CN" sz="2800" b="1" dirty="0"/>
          </a:p>
        </p:txBody>
      </p:sp>
      <p:sp>
        <p:nvSpPr>
          <p:cNvPr id="38" name="文本框 37"/>
          <p:cNvSpPr txBox="1"/>
          <p:nvPr/>
        </p:nvSpPr>
        <p:spPr>
          <a:xfrm>
            <a:off x="1418259" y="2617926"/>
            <a:ext cx="3013172" cy="1200329"/>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cs typeface="Times New Roman" panose="02020603050405020304" pitchFamily="18" charset="0"/>
              </a:rPr>
              <a:t>    优化论认为文学译文应该用最好的译语表达方式。</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p:txBody>
      </p:sp>
      <p:sp>
        <p:nvSpPr>
          <p:cNvPr id="50" name="矩形: 圆角 49"/>
          <p:cNvSpPr/>
          <p:nvPr/>
        </p:nvSpPr>
        <p:spPr>
          <a:xfrm>
            <a:off x="4850063" y="1931672"/>
            <a:ext cx="3030280" cy="435133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5" name="图片 4"/>
          <p:cNvPicPr>
            <a:picLocks noChangeAspect="1"/>
          </p:cNvPicPr>
          <p:nvPr/>
        </p:nvPicPr>
        <p:blipFill>
          <a:blip r:embed="rId2"/>
          <a:stretch>
            <a:fillRect/>
          </a:stretch>
        </p:blipFill>
        <p:spPr>
          <a:xfrm>
            <a:off x="8360543" y="1947864"/>
            <a:ext cx="3042168" cy="4365114"/>
          </a:xfrm>
          <a:prstGeom prst="rect">
            <a:avLst/>
          </a:prstGeom>
        </p:spPr>
      </p:pic>
      <p:sp>
        <p:nvSpPr>
          <p:cNvPr id="51" name="文本框 50"/>
          <p:cNvSpPr txBox="1"/>
          <p:nvPr/>
        </p:nvSpPr>
        <p:spPr>
          <a:xfrm>
            <a:off x="4741586" y="1947864"/>
            <a:ext cx="3344332" cy="523220"/>
          </a:xfrm>
          <a:prstGeom prst="rect">
            <a:avLst/>
          </a:prstGeom>
          <a:noFill/>
        </p:spPr>
        <p:txBody>
          <a:bodyPr wrap="square" rtlCol="0">
            <a:spAutoFit/>
          </a:bodyPr>
          <a:lstStyle/>
          <a:p>
            <a:pPr algn="ctr"/>
            <a:r>
              <a:rPr lang="zh-CN" altLang="en-US" sz="2800" b="1" dirty="0"/>
              <a:t>三势论</a:t>
            </a:r>
            <a:endParaRPr lang="en-US" altLang="zh-CN" sz="2800" b="1" dirty="0"/>
          </a:p>
        </p:txBody>
      </p:sp>
      <p:sp>
        <p:nvSpPr>
          <p:cNvPr id="52" name="文本框 51"/>
          <p:cNvSpPr txBox="1"/>
          <p:nvPr/>
        </p:nvSpPr>
        <p:spPr>
          <a:xfrm>
            <a:off x="9049783" y="2055243"/>
            <a:ext cx="1839433" cy="523220"/>
          </a:xfrm>
          <a:prstGeom prst="rect">
            <a:avLst/>
          </a:prstGeom>
          <a:noFill/>
        </p:spPr>
        <p:txBody>
          <a:bodyPr wrap="square" rtlCol="0">
            <a:spAutoFit/>
          </a:bodyPr>
          <a:lstStyle/>
          <a:p>
            <a:pPr algn="ctr"/>
            <a:r>
              <a:rPr lang="zh-CN" altLang="en-US" sz="2800" b="1" dirty="0"/>
              <a:t>三似论</a:t>
            </a:r>
            <a:endParaRPr lang="en-US" altLang="zh-CN" sz="2800" b="1" dirty="0"/>
          </a:p>
        </p:txBody>
      </p:sp>
      <p:sp>
        <p:nvSpPr>
          <p:cNvPr id="53" name="文本框 52"/>
          <p:cNvSpPr txBox="1"/>
          <p:nvPr/>
        </p:nvSpPr>
        <p:spPr>
          <a:xfrm>
            <a:off x="4858617" y="2420238"/>
            <a:ext cx="3013172" cy="2677656"/>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cs typeface="Times New Roman" panose="02020603050405020304" pitchFamily="18" charset="0"/>
              </a:rPr>
              <a:t>    两种文字对等叫均势，如果不等，那么一种就有优势，另一种就有劣势。翻译时尽可能做到发挥译语优势，改变劣势，争取均势。</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p:txBody>
      </p:sp>
      <p:sp>
        <p:nvSpPr>
          <p:cNvPr id="54" name="文本框 53"/>
          <p:cNvSpPr txBox="1"/>
          <p:nvPr/>
        </p:nvSpPr>
        <p:spPr>
          <a:xfrm>
            <a:off x="8389539" y="2881902"/>
            <a:ext cx="3013172" cy="1384995"/>
          </a:xfrm>
          <a:prstGeom prst="rect">
            <a:avLst/>
          </a:prstGeom>
          <a:noFill/>
        </p:spPr>
        <p:txBody>
          <a:bodyPr wrap="square" rtlCol="0">
            <a:spAutoFit/>
          </a:bodyPr>
          <a:lstStyle/>
          <a:p>
            <a:pPr algn="ct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形似”</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“意似”</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“神似”</a:t>
            </a:r>
            <a:endParaRPr lang="en-US" altLang="zh-CN" sz="2800" dirty="0">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3"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dirty="0">
              <a:solidFill>
                <a:schemeClr val="tx1"/>
              </a:solidFill>
              <a:latin typeface="Times New Roman" panose="02020603050405020304" pitchFamily="18" charset="0"/>
              <a:cs typeface="Times New Roman" panose="02020603050405020304" pitchFamily="18" charset="0"/>
            </a:endParaRPr>
          </a:p>
          <a:p>
            <a:endParaRPr lang="en-US" altLang="zh-CN" sz="2400" dirty="0">
              <a:solidFill>
                <a:schemeClr val="tx1"/>
              </a:solidFill>
              <a:latin typeface="Times New Roman" panose="02020603050405020304" pitchFamily="18" charset="0"/>
              <a:cs typeface="Times New Roman" panose="02020603050405020304" pitchFamily="18" charset="0"/>
            </a:endParaRPr>
          </a:p>
          <a:p>
            <a:r>
              <a:rPr lang="en-US" altLang="zh-CN" sz="2400" dirty="0">
                <a:solidFill>
                  <a:schemeClr val="tx1"/>
                </a:solidFill>
                <a:latin typeface="Times New Roman" panose="02020603050405020304" pitchFamily="18" charset="0"/>
                <a:cs typeface="Times New Roman" panose="02020603050405020304" pitchFamily="18" charset="0"/>
              </a:rPr>
              <a:t>Beauty in sense </a:t>
            </a:r>
            <a:r>
              <a:rPr lang="zh-CN" altLang="en-US" sz="2400" dirty="0">
                <a:solidFill>
                  <a:schemeClr val="tx1"/>
                </a:solidFill>
                <a:latin typeface="Times New Roman" panose="02020603050405020304" pitchFamily="18" charset="0"/>
                <a:cs typeface="Times New Roman" panose="02020603050405020304" pitchFamily="18" charset="0"/>
              </a:rPr>
              <a:t>“意美” 是作者的思想感情与实际景物相融合的产物，是诗之灵魂，翻译时要保留原诗的韵味及传递其诗歌背后的意义。</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旨在“感心”：保留诗魂，再现意象。</a:t>
            </a:r>
            <a:endParaRPr lang="en-US" altLang="zh-CN" sz="2400" b="1" dirty="0">
              <a:solidFill>
                <a:srgbClr val="FF0000"/>
              </a:solidFill>
              <a:latin typeface="Times New Roman" panose="02020603050405020304" pitchFamily="18" charset="0"/>
              <a:cs typeface="Times New Roman" panose="02020603050405020304" pitchFamily="18" charset="0"/>
            </a:endParaRPr>
          </a:p>
          <a:p>
            <a:r>
              <a:rPr lang="en-US" altLang="zh-CN" sz="2400" dirty="0">
                <a:solidFill>
                  <a:schemeClr val="tx1"/>
                </a:solidFill>
                <a:latin typeface="Times New Roman" panose="02020603050405020304" pitchFamily="18" charset="0"/>
                <a:cs typeface="Times New Roman" panose="02020603050405020304" pitchFamily="18" charset="0"/>
              </a:rPr>
              <a:t>Beauty in sound </a:t>
            </a:r>
            <a:r>
              <a:rPr lang="zh-CN" altLang="en-US" sz="2400" dirty="0">
                <a:solidFill>
                  <a:schemeClr val="tx1"/>
                </a:solidFill>
                <a:latin typeface="Times New Roman" panose="02020603050405020304" pitchFamily="18" charset="0"/>
                <a:cs typeface="Times New Roman" panose="02020603050405020304" pitchFamily="18" charset="0"/>
              </a:rPr>
              <a:t>“音美” 要留原诗的神韵，使译文押韵、有节奏且好听。</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旨在“感耳”：韵式灵活，琅琅上口。</a:t>
            </a:r>
            <a:endParaRPr lang="en-US" altLang="zh-CN" sz="2400" b="1" dirty="0">
              <a:solidFill>
                <a:srgbClr val="FF0000"/>
              </a:solidFill>
              <a:latin typeface="Times New Roman" panose="02020603050405020304" pitchFamily="18" charset="0"/>
              <a:cs typeface="Times New Roman" panose="02020603050405020304" pitchFamily="18" charset="0"/>
            </a:endParaRPr>
          </a:p>
          <a:p>
            <a:r>
              <a:rPr lang="en-US" altLang="zh-CN" sz="2400" dirty="0">
                <a:solidFill>
                  <a:schemeClr val="tx1"/>
                </a:solidFill>
                <a:latin typeface="Times New Roman" panose="02020603050405020304" pitchFamily="18" charset="0"/>
                <a:cs typeface="Times New Roman" panose="02020603050405020304" pitchFamily="18" charset="0"/>
              </a:rPr>
              <a:t>Beauty in form </a:t>
            </a:r>
            <a:r>
              <a:rPr lang="zh-CN" altLang="en-US" sz="2400" dirty="0">
                <a:solidFill>
                  <a:schemeClr val="tx1"/>
                </a:solidFill>
                <a:latin typeface="Times New Roman" panose="02020603050405020304" pitchFamily="18" charset="0"/>
                <a:cs typeface="Times New Roman" panose="02020603050405020304" pitchFamily="18" charset="0"/>
              </a:rPr>
              <a:t>“形美” 即翻译的诗歌在句子长短和对仗工整等方面要尽可能与原诗歌形式保持一致或相似，而且行数相同，分节相当。</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旨在“感目”：长短相当，对仗工整。</a:t>
            </a:r>
            <a:endParaRPr lang="en-US" altLang="zh-CN" sz="2400" b="1" dirty="0">
              <a:solidFill>
                <a:srgbClr val="FF0000"/>
              </a:solidFill>
              <a:latin typeface="Times New Roman" panose="02020603050405020304" pitchFamily="18" charset="0"/>
              <a:cs typeface="Times New Roman" panose="02020603050405020304" pitchFamily="18" charset="0"/>
            </a:endParaRPr>
          </a:p>
          <a:p>
            <a:endParaRPr lang="en-US" altLang="zh-CN" sz="2400" b="1" dirty="0">
              <a:solidFill>
                <a:srgbClr val="FF0000"/>
              </a:solidFill>
              <a:latin typeface="Times New Roman" panose="02020603050405020304" pitchFamily="18" charset="0"/>
              <a:cs typeface="Times New Roman" panose="02020603050405020304" pitchFamily="18" charset="0"/>
            </a:endParaRPr>
          </a:p>
          <a:p>
            <a:pPr algn="ctr"/>
            <a:endParaRPr lang="zh-CN" altLang="en-US" sz="2400" dirty="0">
              <a:solidFill>
                <a:schemeClr val="tx1"/>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Beauty in sense </a:t>
            </a:r>
            <a:r>
              <a:rPr lang="zh-CN" altLang="en-US" sz="2400" dirty="0">
                <a:solidFill>
                  <a:schemeClr val="tx1"/>
                </a:solidFill>
                <a:latin typeface="Times New Roman" panose="02020603050405020304" pitchFamily="18" charset="0"/>
                <a:cs typeface="Times New Roman" panose="02020603050405020304" pitchFamily="18" charset="0"/>
              </a:rPr>
              <a:t>“意美” 是作者的思想感情与实际景物相融合的产物，是诗之灵魂，翻译时要保留原诗的韵味及传递其诗歌背后的意义。</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旨在“感心”：保留诗魂，再现意象。</a:t>
            </a:r>
            <a:endParaRPr lang="en-US" altLang="zh-CN" sz="2400" b="1" dirty="0">
              <a:solidFill>
                <a:srgbClr val="FF0000"/>
              </a:solidFill>
              <a:latin typeface="Times New Roman" panose="02020603050405020304" pitchFamily="18" charset="0"/>
              <a:cs typeface="Times New Roman" panose="02020603050405020304" pitchFamily="18" charset="0"/>
            </a:endParaRPr>
          </a:p>
          <a:p>
            <a:endParaRPr lang="en-US" altLang="zh-CN" sz="2400" b="1" dirty="0">
              <a:solidFill>
                <a:srgbClr val="FF0000"/>
              </a:solidFill>
              <a:latin typeface="Times New Roman" panose="02020603050405020304" pitchFamily="18" charset="0"/>
              <a:cs typeface="Times New Roman" panose="02020603050405020304" pitchFamily="18" charset="0"/>
            </a:endParaRPr>
          </a:p>
          <a:p>
            <a:pPr algn="l"/>
            <a:r>
              <a:rPr lang="zh-CN" altLang="en-US" sz="2400" dirty="0">
                <a:solidFill>
                  <a:schemeClr val="tx1"/>
                </a:solidFill>
              </a:rPr>
              <a:t>【原诗】床前明月光，疑是地上霜。</a:t>
            </a:r>
            <a:endParaRPr lang="zh-CN" altLang="en-US" sz="2400" dirty="0">
              <a:solidFill>
                <a:schemeClr val="tx1"/>
              </a:solidFill>
            </a:endParaRPr>
          </a:p>
          <a:p>
            <a:pPr algn="l"/>
            <a:r>
              <a:rPr lang="zh-CN" altLang="en-US" sz="2400" dirty="0">
                <a:solidFill>
                  <a:schemeClr val="tx1"/>
                </a:solidFill>
              </a:rPr>
              <a:t>【译文】Before my bed </a:t>
            </a:r>
            <a:r>
              <a:rPr lang="zh-CN" altLang="en-US" sz="2400" dirty="0">
                <a:solidFill>
                  <a:srgbClr val="FF0000"/>
                </a:solidFill>
              </a:rPr>
              <a:t>a pool</a:t>
            </a:r>
            <a:r>
              <a:rPr lang="zh-CN" altLang="en-US" sz="2400" dirty="0">
                <a:solidFill>
                  <a:schemeClr val="tx1"/>
                </a:solidFill>
              </a:rPr>
              <a:t> of light,</a:t>
            </a:r>
            <a:endParaRPr lang="zh-CN" altLang="en-US" sz="2400" dirty="0">
              <a:solidFill>
                <a:schemeClr val="tx1"/>
              </a:solidFill>
            </a:endParaRPr>
          </a:p>
          <a:p>
            <a:pPr algn="l"/>
            <a:r>
              <a:rPr lang="zh-CN" altLang="en-US" sz="2400" dirty="0">
                <a:solidFill>
                  <a:schemeClr val="tx1"/>
                </a:solidFill>
              </a:rPr>
              <a:t>  </a:t>
            </a:r>
            <a:r>
              <a:rPr lang="en-US" altLang="zh-CN" sz="2400" dirty="0">
                <a:solidFill>
                  <a:schemeClr val="tx1"/>
                </a:solidFill>
              </a:rPr>
              <a:t>                </a:t>
            </a:r>
            <a:r>
              <a:rPr lang="zh-CN" altLang="en-US" sz="2400" dirty="0">
                <a:solidFill>
                  <a:schemeClr val="tx1"/>
                </a:solidFill>
              </a:rPr>
              <a:t>Can it be frost on the ground?</a:t>
            </a:r>
            <a:endParaRPr lang="zh-CN" altLang="en-US" sz="2400" dirty="0">
              <a:solidFill>
                <a:schemeClr val="tx1"/>
              </a:solidFill>
            </a:endParaRPr>
          </a:p>
          <a:p>
            <a:pPr algn="l"/>
            <a:r>
              <a:rPr lang="zh-CN" altLang="en-US" sz="2400" dirty="0">
                <a:solidFill>
                  <a:schemeClr val="tx1"/>
                </a:solidFill>
              </a:rPr>
              <a:t>【注解】这里把月光比作“a pool”，说明月光的明亮，意境美妙。</a:t>
            </a:r>
            <a:endParaRPr lang="zh-CN" altLang="en-US" sz="2400" dirty="0">
              <a:solidFill>
                <a:schemeClr val="tx1"/>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400" dirty="0">
              <a:solidFill>
                <a:schemeClr val="tx1"/>
              </a:solidFill>
              <a:latin typeface="Times New Roman" panose="02020603050405020304" pitchFamily="18" charset="0"/>
              <a:cs typeface="Times New Roman" panose="02020603050405020304" pitchFamily="18" charset="0"/>
            </a:endParaRPr>
          </a:p>
          <a:p>
            <a:r>
              <a:rPr lang="en-US" altLang="zh-CN" sz="2400" dirty="0">
                <a:solidFill>
                  <a:schemeClr val="tx1"/>
                </a:solidFill>
                <a:latin typeface="Times New Roman" panose="02020603050405020304" pitchFamily="18" charset="0"/>
                <a:cs typeface="Times New Roman" panose="02020603050405020304" pitchFamily="18" charset="0"/>
              </a:rPr>
              <a:t>Beauty in sound </a:t>
            </a:r>
            <a:r>
              <a:rPr lang="zh-CN" altLang="en-US" sz="2400" dirty="0">
                <a:solidFill>
                  <a:schemeClr val="tx1"/>
                </a:solidFill>
                <a:latin typeface="Times New Roman" panose="02020603050405020304" pitchFamily="18" charset="0"/>
                <a:cs typeface="Times New Roman" panose="02020603050405020304" pitchFamily="18" charset="0"/>
              </a:rPr>
              <a:t>“音美” 要留原诗的神韵，使译文押韵、有节奏且好听。</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旨在“感耳”：韵式灵活，琅琅上口。</a:t>
            </a:r>
            <a:endParaRPr lang="en-US" altLang="zh-CN" sz="2400" b="1" dirty="0">
              <a:solidFill>
                <a:srgbClr val="FF0000"/>
              </a:solidFill>
              <a:latin typeface="Times New Roman" panose="02020603050405020304" pitchFamily="18" charset="0"/>
              <a:cs typeface="Times New Roman" panose="02020603050405020304" pitchFamily="18" charset="0"/>
            </a:endParaRPr>
          </a:p>
          <a:p>
            <a:endParaRPr lang="en-US" altLang="zh-CN" sz="2400" b="1" dirty="0">
              <a:solidFill>
                <a:srgbClr val="FF0000"/>
              </a:solidFill>
              <a:latin typeface="Times New Roman" panose="02020603050405020304" pitchFamily="18" charset="0"/>
              <a:cs typeface="Times New Roman" panose="02020603050405020304" pitchFamily="18" charset="0"/>
            </a:endParaRPr>
          </a:p>
          <a:p>
            <a:r>
              <a:rPr lang="zh-CN" altLang="en-US" sz="2400" dirty="0">
                <a:solidFill>
                  <a:schemeClr val="tx1"/>
                </a:solidFill>
                <a:latin typeface="Times New Roman" panose="02020603050405020304" pitchFamily="18" charset="0"/>
                <a:cs typeface="Times New Roman" panose="02020603050405020304" pitchFamily="18" charset="0"/>
              </a:rPr>
              <a:t>【原诗】大漠沙如雪，燕山月似钩。</a:t>
            </a:r>
            <a:endParaRPr lang="zh-CN" altLang="en-US" sz="2400" dirty="0">
              <a:solidFill>
                <a:schemeClr val="tx1"/>
              </a:solidFill>
              <a:latin typeface="Times New Roman" panose="02020603050405020304" pitchFamily="18" charset="0"/>
              <a:cs typeface="Times New Roman" panose="02020603050405020304" pitchFamily="18" charset="0"/>
            </a:endParaRPr>
          </a:p>
          <a:p>
            <a:r>
              <a:rPr lang="zh-CN" altLang="en-US" sz="2400" dirty="0">
                <a:solidFill>
                  <a:schemeClr val="tx1"/>
                </a:solidFill>
                <a:latin typeface="Times New Roman" panose="02020603050405020304" pitchFamily="18" charset="0"/>
                <a:cs typeface="Times New Roman" panose="02020603050405020304" pitchFamily="18" charset="0"/>
              </a:rPr>
              <a:t>【译文】The desert sand looks white as </a:t>
            </a:r>
            <a:r>
              <a:rPr lang="zh-CN" altLang="en-US" sz="2400" dirty="0">
                <a:solidFill>
                  <a:srgbClr val="FF0000"/>
                </a:solidFill>
                <a:latin typeface="Times New Roman" panose="02020603050405020304" pitchFamily="18" charset="0"/>
                <a:cs typeface="Times New Roman" panose="02020603050405020304" pitchFamily="18" charset="0"/>
              </a:rPr>
              <a:t>snow</a:t>
            </a:r>
            <a:r>
              <a:rPr lang="zh-CN" altLang="en-US" sz="2400" dirty="0">
                <a:solidFill>
                  <a:schemeClr val="tx1"/>
                </a:solidFill>
                <a:latin typeface="Times New Roman" panose="02020603050405020304" pitchFamily="18" charset="0"/>
                <a:cs typeface="Times New Roman" panose="02020603050405020304" pitchFamily="18" charset="0"/>
              </a:rPr>
              <a:t>;</a:t>
            </a:r>
            <a:endParaRPr lang="zh-CN" altLang="en-US" sz="2400" dirty="0">
              <a:solidFill>
                <a:schemeClr val="tx1"/>
              </a:solidFill>
              <a:latin typeface="Times New Roman" panose="02020603050405020304" pitchFamily="18" charset="0"/>
              <a:cs typeface="Times New Roman" panose="02020603050405020304" pitchFamily="18" charset="0"/>
            </a:endParaRPr>
          </a:p>
          <a:p>
            <a:r>
              <a:rPr lang="zh-CN" altLang="en-US" sz="2400" dirty="0">
                <a:solidFill>
                  <a:schemeClr val="tx1"/>
                </a:solidFill>
                <a:latin typeface="Times New Roman" panose="02020603050405020304" pitchFamily="18" charset="0"/>
                <a:cs typeface="Times New Roman" panose="02020603050405020304" pitchFamily="18" charset="0"/>
              </a:rPr>
              <a:t> </a:t>
            </a:r>
            <a:r>
              <a:rPr lang="en-US" altLang="zh-CN" sz="2400" dirty="0">
                <a:solidFill>
                  <a:schemeClr val="tx1"/>
                </a:solidFill>
                <a:latin typeface="Times New Roman" panose="02020603050405020304" pitchFamily="18" charset="0"/>
                <a:cs typeface="Times New Roman" panose="02020603050405020304" pitchFamily="18" charset="0"/>
              </a:rPr>
              <a:t>               </a:t>
            </a:r>
            <a:r>
              <a:rPr lang="zh-CN" altLang="en-US" sz="2400" dirty="0">
                <a:solidFill>
                  <a:schemeClr val="tx1"/>
                </a:solidFill>
                <a:latin typeface="Times New Roman" panose="02020603050405020304" pitchFamily="18" charset="0"/>
                <a:cs typeface="Times New Roman" panose="02020603050405020304" pitchFamily="18" charset="0"/>
              </a:rPr>
              <a:t>The crescent moon hangs like a </a:t>
            </a:r>
            <a:r>
              <a:rPr lang="zh-CN" altLang="en-US" sz="2400" dirty="0">
                <a:solidFill>
                  <a:srgbClr val="FF0000"/>
                </a:solidFill>
                <a:latin typeface="Times New Roman" panose="02020603050405020304" pitchFamily="18" charset="0"/>
                <a:cs typeface="Times New Roman" panose="02020603050405020304" pitchFamily="18" charset="0"/>
              </a:rPr>
              <a:t>bow</a:t>
            </a:r>
            <a:r>
              <a:rPr lang="zh-CN" altLang="en-US" sz="2400" dirty="0">
                <a:solidFill>
                  <a:schemeClr val="tx1"/>
                </a:solidFill>
                <a:latin typeface="Times New Roman" panose="02020603050405020304" pitchFamily="18" charset="0"/>
                <a:cs typeface="Times New Roman" panose="02020603050405020304" pitchFamily="18" charset="0"/>
              </a:rPr>
              <a:t>.</a:t>
            </a:r>
            <a:endParaRPr lang="zh-CN" altLang="en-US" sz="2400" dirty="0">
              <a:solidFill>
                <a:schemeClr val="tx1"/>
              </a:solidFill>
              <a:latin typeface="Times New Roman" panose="02020603050405020304" pitchFamily="18" charset="0"/>
              <a:cs typeface="Times New Roman" panose="02020603050405020304" pitchFamily="18" charset="0"/>
            </a:endParaRPr>
          </a:p>
          <a:p>
            <a:r>
              <a:rPr lang="zh-CN" altLang="en-US" sz="2400" dirty="0">
                <a:solidFill>
                  <a:schemeClr val="tx1"/>
                </a:solidFill>
                <a:latin typeface="Times New Roman" panose="02020603050405020304" pitchFamily="18" charset="0"/>
                <a:cs typeface="Times New Roman" panose="02020603050405020304" pitchFamily="18" charset="0"/>
              </a:rPr>
              <a:t>【注解】“钩”用“bow”来翻译才能和“snow”押韵。</a:t>
            </a:r>
            <a:endParaRPr lang="zh-CN" altLang="en-US" sz="2400" dirty="0">
              <a:solidFill>
                <a:schemeClr val="tx1"/>
              </a:solidFill>
              <a:latin typeface="Times New Roman" panose="02020603050405020304" pitchFamily="18" charset="0"/>
              <a:cs typeface="Times New Roman" panose="02020603050405020304" pitchFamily="18" charset="0"/>
            </a:endParaRPr>
          </a:p>
          <a:p>
            <a:pPr algn="ctr"/>
            <a:endParaRPr lang="zh-CN" altLang="en-US" sz="2400" dirty="0">
              <a:solidFill>
                <a:schemeClr val="tx1"/>
              </a:solidFill>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Beauty in form </a:t>
            </a:r>
            <a:r>
              <a:rPr lang="zh-CN" altLang="en-US" sz="2400" dirty="0">
                <a:solidFill>
                  <a:schemeClr val="tx1"/>
                </a:solidFill>
                <a:latin typeface="Times New Roman" panose="02020603050405020304" pitchFamily="18" charset="0"/>
                <a:cs typeface="Times New Roman" panose="02020603050405020304" pitchFamily="18" charset="0"/>
              </a:rPr>
              <a:t>“形美” 即翻译的诗歌在句子长短和对仗工整等方面要尽可能与原诗歌形式保持一致或相似，而且行数相同，分节相当。</a:t>
            </a:r>
            <a:endParaRPr lang="en-US" altLang="zh-CN" sz="2400" dirty="0">
              <a:solidFill>
                <a:schemeClr val="tx1"/>
              </a:solidFill>
              <a:latin typeface="Times New Roman" panose="02020603050405020304" pitchFamily="18" charset="0"/>
              <a:cs typeface="Times New Roman" panose="02020603050405020304" pitchFamily="18" charset="0"/>
            </a:endParaRPr>
          </a:p>
          <a:p>
            <a:r>
              <a:rPr lang="zh-CN" altLang="en-US" sz="2400" b="1" dirty="0">
                <a:solidFill>
                  <a:srgbClr val="FF0000"/>
                </a:solidFill>
                <a:latin typeface="Times New Roman" panose="02020603050405020304" pitchFamily="18" charset="0"/>
                <a:cs typeface="Times New Roman" panose="02020603050405020304" pitchFamily="18" charset="0"/>
              </a:rPr>
              <a:t>旨在“感目”：长短相当，对仗工整。</a:t>
            </a:r>
            <a:endParaRPr lang="en-US" altLang="zh-CN" sz="2400" b="1" dirty="0">
              <a:solidFill>
                <a:srgbClr val="FF0000"/>
              </a:solidFill>
              <a:latin typeface="Times New Roman" panose="02020603050405020304" pitchFamily="18" charset="0"/>
              <a:cs typeface="Times New Roman" panose="02020603050405020304" pitchFamily="18" charset="0"/>
            </a:endParaRPr>
          </a:p>
          <a:p>
            <a:pPr algn="l"/>
            <a:endParaRPr lang="en-US" altLang="zh-CN" sz="2400" b="1" dirty="0">
              <a:solidFill>
                <a:srgbClr val="FF0000"/>
              </a:solidFill>
              <a:latin typeface="Times New Roman" panose="02020603050405020304" pitchFamily="18" charset="0"/>
              <a:cs typeface="Times New Roman" panose="02020603050405020304" pitchFamily="18" charset="0"/>
            </a:endParaRPr>
          </a:p>
          <a:p>
            <a:pPr algn="l"/>
            <a:r>
              <a:rPr lang="zh-CN" altLang="en-US" sz="2400" dirty="0">
                <a:solidFill>
                  <a:schemeClr val="tx1"/>
                </a:solidFill>
              </a:rPr>
              <a:t>【原诗】几处早莺争暖树，谁家新燕啄春泥。</a:t>
            </a:r>
            <a:endParaRPr lang="zh-CN" altLang="en-US" sz="2400" dirty="0">
              <a:solidFill>
                <a:schemeClr val="tx1"/>
              </a:solidFill>
            </a:endParaRPr>
          </a:p>
          <a:p>
            <a:pPr algn="l"/>
            <a:r>
              <a:rPr lang="zh-CN" altLang="en-US" sz="2400" dirty="0">
                <a:solidFill>
                  <a:schemeClr val="tx1"/>
                </a:solidFill>
              </a:rPr>
              <a:t>【译文】Disput</a:t>
            </a:r>
            <a:r>
              <a:rPr lang="zh-CN" altLang="en-US" sz="2400" dirty="0">
                <a:solidFill>
                  <a:srgbClr val="FF0000"/>
                </a:solidFill>
              </a:rPr>
              <a:t>ing</a:t>
            </a:r>
            <a:r>
              <a:rPr lang="zh-CN" altLang="en-US" sz="2400" dirty="0">
                <a:solidFill>
                  <a:schemeClr val="tx1"/>
                </a:solidFill>
              </a:rPr>
              <a:t> for sunny trees, early orioles trill;</a:t>
            </a:r>
            <a:endParaRPr lang="zh-CN" altLang="en-US" sz="2400" dirty="0">
              <a:solidFill>
                <a:schemeClr val="tx1"/>
              </a:solidFill>
            </a:endParaRPr>
          </a:p>
          <a:p>
            <a:pPr algn="l"/>
            <a:r>
              <a:rPr lang="en-US" altLang="zh-CN" sz="2400" dirty="0">
                <a:solidFill>
                  <a:schemeClr val="tx1"/>
                </a:solidFill>
              </a:rPr>
              <a:t>                 </a:t>
            </a:r>
            <a:r>
              <a:rPr lang="zh-CN" altLang="en-US" sz="2400" dirty="0">
                <a:solidFill>
                  <a:schemeClr val="tx1"/>
                </a:solidFill>
              </a:rPr>
              <a:t>Peck</a:t>
            </a:r>
            <a:r>
              <a:rPr lang="zh-CN" altLang="en-US" sz="2400" dirty="0">
                <a:solidFill>
                  <a:srgbClr val="FF0000"/>
                </a:solidFill>
              </a:rPr>
              <a:t>ing</a:t>
            </a:r>
            <a:r>
              <a:rPr lang="zh-CN" altLang="en-US" sz="2400" dirty="0">
                <a:solidFill>
                  <a:schemeClr val="tx1"/>
                </a:solidFill>
              </a:rPr>
              <a:t> vernal mud in, young swallow come and go.</a:t>
            </a:r>
            <a:endParaRPr lang="zh-CN" altLang="en-US" sz="2400" dirty="0">
              <a:solidFill>
                <a:schemeClr val="tx1"/>
              </a:solidFill>
            </a:endParaRPr>
          </a:p>
          <a:p>
            <a:pPr algn="l"/>
            <a:r>
              <a:rPr lang="zh-CN" altLang="en-US" sz="2400" dirty="0">
                <a:solidFill>
                  <a:schemeClr val="tx1"/>
                </a:solidFill>
              </a:rPr>
              <a:t>【注解】两行诗句都用“ing”分词结构作为状语，结构上达成平行，体现出了形式上的美。</a:t>
            </a:r>
            <a:endParaRPr lang="zh-CN" altLang="en-US" sz="2400" dirty="0">
              <a:solidFill>
                <a:schemeClr val="tx1"/>
              </a:solidFill>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981075" y="35285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332615"/>
            <a:ext cx="10319030" cy="416025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1941年，美国飞虎队来昆明帮助中国抗日，许渊冲为其担任翻译。</a:t>
            </a:r>
            <a:endParaRPr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招待宴会上，美方想理解孙中山提出的</a:t>
            </a:r>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三民主义</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到底是什么意思。可在场官员的翻译实在是让他们摸不着头脑。这时许渊冲站了出来，他引用了林肯的话，让美方感受到中国语言是</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rgbClr val="FF0000"/>
                </a:solidFill>
                <a:latin typeface="Times New Roman" panose="02020603050405020304" pitchFamily="18" charset="0"/>
                <a:cs typeface="Times New Roman" panose="02020603050405020304" pitchFamily="18" charset="0"/>
              </a:rPr>
              <a:t>简洁中带着深刻</a:t>
            </a:r>
            <a:r>
              <a:rPr lang="en-US" sz="2400" dirty="0">
                <a:solidFill>
                  <a:srgbClr val="FF0000"/>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a:t>
            </a:r>
            <a:endParaRPr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of the people,</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by the people,</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for the people.</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民有，民治，民享</a:t>
            </a:r>
            <a:endParaRPr sz="2400" b="1" dirty="0">
              <a:solidFill>
                <a:srgbClr val="FF0000"/>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相比直白机械的翻译，</a:t>
            </a:r>
            <a:r>
              <a:rPr sz="2400" dirty="0">
                <a:solidFill>
                  <a:schemeClr val="tx1"/>
                </a:solidFill>
                <a:latin typeface="Times New Roman" panose="02020603050405020304" pitchFamily="18" charset="0"/>
                <a:cs typeface="Times New Roman" panose="02020603050405020304" pitchFamily="18" charset="0"/>
                <a:sym typeface="+mn-ea"/>
              </a:rPr>
              <a:t>许渊冲</a:t>
            </a:r>
            <a:r>
              <a:rPr sz="2400" dirty="0">
                <a:solidFill>
                  <a:schemeClr val="tx1"/>
                </a:solidFill>
                <a:latin typeface="Times New Roman" panose="02020603050405020304" pitchFamily="18" charset="0"/>
                <a:cs typeface="Times New Roman" panose="02020603050405020304" pitchFamily="18" charset="0"/>
              </a:rPr>
              <a:t>可以将中国文化的美感和内涵，用外文表达得淋漓尽致。甚至某种程度上，打破了中文世界和欧美国家的精神隔阂。</a:t>
            </a:r>
            <a:endParaRPr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许渊冲</a:t>
            </a:r>
            <a:r>
              <a:rPr lang="zh-CN" altLang="en-US" sz="2400" dirty="0">
                <a:solidFill>
                  <a:schemeClr val="tx1"/>
                </a:solidFill>
                <a:latin typeface="Times New Roman" panose="02020603050405020304" pitchFamily="18" charset="0"/>
                <a:cs typeface="Times New Roman" panose="02020603050405020304" pitchFamily="18" charset="0"/>
              </a:rPr>
              <a:t>对</a:t>
            </a:r>
            <a:r>
              <a:rPr lang="en-US" sz="2400" dirty="0">
                <a:solidFill>
                  <a:schemeClr val="tx1"/>
                </a:solidFill>
                <a:latin typeface="Times New Roman" panose="02020603050405020304" pitchFamily="18" charset="0"/>
                <a:cs typeface="Times New Roman" panose="02020603050405020304" pitchFamily="18" charset="0"/>
              </a:rPr>
              <a:t>毛泽东</a:t>
            </a:r>
            <a:r>
              <a:rPr lang="zh-CN" altLang="en-US" sz="2400" dirty="0">
                <a:solidFill>
                  <a:schemeClr val="tx1"/>
                </a:solidFill>
                <a:latin typeface="Times New Roman" panose="02020603050405020304" pitchFamily="18" charset="0"/>
                <a:cs typeface="Times New Roman" panose="02020603050405020304" pitchFamily="18" charset="0"/>
              </a:rPr>
              <a:t>主席诗词</a:t>
            </a:r>
            <a:r>
              <a:rPr lang="en-US" sz="2400" dirty="0">
                <a:solidFill>
                  <a:schemeClr val="tx1"/>
                </a:solidFill>
                <a:latin typeface="Times New Roman" panose="02020603050405020304" pitchFamily="18" charset="0"/>
                <a:cs typeface="Times New Roman" panose="02020603050405020304" pitchFamily="18" charset="0"/>
              </a:rPr>
              <a:t>“不爱红装爱武装”</a:t>
            </a:r>
            <a:r>
              <a:rPr lang="zh-CN" altLang="en-US" sz="2400" dirty="0">
                <a:solidFill>
                  <a:schemeClr val="tx1"/>
                </a:solidFill>
                <a:latin typeface="Times New Roman" panose="02020603050405020304" pitchFamily="18" charset="0"/>
                <a:cs typeface="Times New Roman" panose="02020603050405020304" pitchFamily="18" charset="0"/>
              </a:rPr>
              <a:t>一句的翻译：</a:t>
            </a:r>
            <a:endParaRPr lang="zh-CN" altLang="en-US" sz="2400" dirty="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To face the powder and not to powder the face.</a:t>
            </a:r>
            <a:endParaRPr sz="2400" b="1" dirty="0">
              <a:solidFill>
                <a:schemeClr val="tx1"/>
              </a:solidFill>
              <a:latin typeface="Times New Roman" panose="02020603050405020304" pitchFamily="18" charset="0"/>
              <a:cs typeface="Times New Roman" panose="02020603050405020304" pitchFamily="18" charset="0"/>
            </a:endParaRPr>
          </a:p>
          <a:p>
            <a:endParaRPr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Face the powder 是</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面对硝烟</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的意思，而Powder the face 则有</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涂脂抹粉</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的意味。</a:t>
            </a:r>
            <a:endParaRPr sz="2400" dirty="0">
              <a:solidFill>
                <a:schemeClr val="tx1"/>
              </a:solidFill>
              <a:latin typeface="Times New Roman" panose="02020603050405020304" pitchFamily="18" charset="0"/>
              <a:cs typeface="Times New Roman" panose="02020603050405020304" pitchFamily="18" charset="0"/>
            </a:endParaRPr>
          </a:p>
          <a:p>
            <a:endParaRPr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形意神兼具，实在是妙不可言</a:t>
            </a:r>
            <a:endParaRPr sz="2400" dirty="0">
              <a:solidFill>
                <a:schemeClr val="tx1"/>
              </a:solidFill>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32055"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914400" y="809625"/>
            <a:ext cx="4527550" cy="1198880"/>
          </a:xfrm>
          <a:prstGeom prst="rect">
            <a:avLst/>
          </a:prstGeom>
          <a:noFill/>
        </p:spPr>
        <p:txBody>
          <a:bodyPr wrap="squar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Three Beauty Theory</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dirty="0">
                <a:ln w="22225">
                  <a:solidFill>
                    <a:schemeClr val="accent2"/>
                  </a:solidFill>
                  <a:prstDash val="solid"/>
                </a:ln>
                <a:solidFill>
                  <a:schemeClr val="accent2">
                    <a:lumMod val="40000"/>
                    <a:lumOff val="60000"/>
                  </a:schemeClr>
                </a:solidFill>
              </a:rPr>
              <a:t>三美论</a:t>
            </a:r>
            <a:endParaRPr lang="en-US" altLang="zh-CN" sz="3600" b="1" dirty="0">
              <a:ln w="22225">
                <a:solidFill>
                  <a:schemeClr val="accent2"/>
                </a:solidFill>
                <a:prstDash val="solid"/>
              </a:ln>
              <a:solidFill>
                <a:schemeClr val="accent2">
                  <a:lumMod val="40000"/>
                  <a:lumOff val="60000"/>
                </a:schemeClr>
              </a:solidFill>
            </a:endParaRPr>
          </a:p>
        </p:txBody>
      </p:sp>
      <p:sp>
        <p:nvSpPr>
          <p:cNvPr id="3" name="文本框 2"/>
          <p:cNvSpPr txBox="1"/>
          <p:nvPr/>
        </p:nvSpPr>
        <p:spPr>
          <a:xfrm>
            <a:off x="1061085" y="481965"/>
            <a:ext cx="10448925" cy="1932940"/>
          </a:xfrm>
          <a:prstGeom prst="rect">
            <a:avLst/>
          </a:prstGeom>
          <a:noFill/>
          <a:ln>
            <a:solidFill>
              <a:srgbClr val="00B0F0"/>
            </a:solidFill>
          </a:ln>
          <a:effectLst>
            <a:innerShdw blurRad="114300">
              <a:prstClr val="black"/>
            </a:innerShdw>
          </a:effectLst>
        </p:spPr>
        <p:txBody>
          <a:bodyPr wrap="square" rtlCol="0">
            <a:spAutoFit/>
          </a:bodyPr>
          <a:lstStyle/>
          <a:p>
            <a:pPr algn="ctr"/>
            <a:endParaRPr lang="en-US" altLang="zh-CN" sz="1600" dirty="0">
              <a:solidFill>
                <a:srgbClr val="FF0000"/>
              </a:solidFill>
            </a:endParaRPr>
          </a:p>
          <a:p>
            <a:r>
              <a:rPr lang="en-US" altLang="zh-CN" sz="2800" dirty="0">
                <a:latin typeface="Times New Roman" panose="02020603050405020304" pitchFamily="18" charset="0"/>
                <a:cs typeface="Times New Roman" panose="02020603050405020304" pitchFamily="18" charset="0"/>
              </a:rPr>
              <a:t>                                                  Beauty in sense   </a:t>
            </a:r>
            <a:r>
              <a:rPr lang="zh-CN" altLang="en-US" sz="2800" dirty="0">
                <a:latin typeface="宋体" panose="02010600030101010101" pitchFamily="2" charset="-122"/>
                <a:ea typeface="宋体" panose="02010600030101010101" pitchFamily="2" charset="-122"/>
              </a:rPr>
              <a:t>“意美”是第一位的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sound </a:t>
            </a: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rPr>
              <a:t>“音美”是第二位的</a:t>
            </a:r>
            <a:endParaRPr lang="en-US" altLang="zh-CN" sz="2800" dirty="0">
              <a:latin typeface="宋体" panose="02010600030101010101" pitchFamily="2" charset="-122"/>
              <a:ea typeface="宋体" panose="02010600030101010101" pitchFamily="2" charset="-122"/>
            </a:endParaRPr>
          </a:p>
          <a:p>
            <a:r>
              <a:rPr lang="en-US" altLang="zh-CN" sz="2800" dirty="0">
                <a:latin typeface="Times New Roman" panose="02020603050405020304" pitchFamily="18" charset="0"/>
                <a:cs typeface="Times New Roman" panose="02020603050405020304" pitchFamily="18" charset="0"/>
              </a:rPr>
              <a:t>                                                  Beauty in form     </a:t>
            </a:r>
            <a:r>
              <a:rPr lang="zh-CN" altLang="en-US" sz="2800" dirty="0">
                <a:latin typeface="宋体" panose="02010600030101010101" pitchFamily="2" charset="-122"/>
                <a:ea typeface="宋体" panose="02010600030101010101" pitchFamily="2" charset="-122"/>
              </a:rPr>
              <a:t>“形美”是第三位的</a:t>
            </a:r>
            <a:endParaRPr lang="zh-CN" altLang="en-US" sz="2800" dirty="0">
              <a:latin typeface="宋体" panose="02010600030101010101" pitchFamily="2" charset="-122"/>
              <a:ea typeface="宋体" panose="02010600030101010101" pitchFamily="2" charset="-122"/>
            </a:endParaRPr>
          </a:p>
          <a:p>
            <a:pPr fontAlgn="auto">
              <a:lnSpc>
                <a:spcPts val="2360"/>
              </a:lnSpc>
            </a:pPr>
            <a:endParaRPr lang="en-US" altLang="zh-CN" sz="2800" dirty="0">
              <a:latin typeface="宋体" panose="02010600030101010101" pitchFamily="2" charset="-122"/>
              <a:ea typeface="宋体" panose="02010600030101010101" pitchFamily="2" charset="-122"/>
            </a:endParaRPr>
          </a:p>
        </p:txBody>
      </p:sp>
      <p:sp>
        <p:nvSpPr>
          <p:cNvPr id="4" name="矩形: 圆角 3"/>
          <p:cNvSpPr/>
          <p:nvPr/>
        </p:nvSpPr>
        <p:spPr>
          <a:xfrm>
            <a:off x="1131650" y="2604236"/>
            <a:ext cx="10319030" cy="385961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许渊冲的妻子照君，是一名俄罗斯语教师。</a:t>
            </a:r>
            <a:r>
              <a:rPr sz="2400" dirty="0">
                <a:solidFill>
                  <a:schemeClr val="tx1"/>
                </a:solidFill>
                <a:latin typeface="Times New Roman" panose="02020603050405020304" pitchFamily="18" charset="0"/>
                <a:cs typeface="Times New Roman" panose="02020603050405020304" pitchFamily="18" charset="0"/>
              </a:rPr>
              <a:t>两人在同学舞会上相遇，随后便开启了相遇、相知、相濡以沫的人生旅程。</a:t>
            </a:r>
            <a:endParaRPr sz="2400" dirty="0">
              <a:solidFill>
                <a:schemeClr val="tx1"/>
              </a:solidFill>
              <a:latin typeface="Times New Roman" panose="02020603050405020304" pitchFamily="18" charset="0"/>
              <a:cs typeface="Times New Roman" panose="02020603050405020304" pitchFamily="18" charset="0"/>
            </a:endParaRPr>
          </a:p>
          <a:p>
            <a:r>
              <a:rPr sz="2400"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Love once begun，will never end.</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情不知所起，一往而深。</a:t>
            </a:r>
            <a:endParaRPr sz="2400" b="1" dirty="0">
              <a:solidFill>
                <a:srgbClr val="FF0000"/>
              </a:solidFill>
              <a:latin typeface="Times New Roman" panose="02020603050405020304" pitchFamily="18" charset="0"/>
              <a:cs typeface="Times New Roman" panose="02020603050405020304" pitchFamily="18" charset="0"/>
            </a:endParaRPr>
          </a:p>
          <a:p>
            <a:r>
              <a:rPr lang="en-US" sz="2400" dirty="0">
                <a:solidFill>
                  <a:srgbClr val="FF0000"/>
                </a:solidFill>
                <a:latin typeface="Times New Roman" panose="02020603050405020304" pitchFamily="18" charset="0"/>
                <a:cs typeface="Times New Roman" panose="02020603050405020304" pitchFamily="18" charset="0"/>
              </a:rPr>
              <a:t> </a:t>
            </a:r>
            <a:r>
              <a:rPr sz="2400" dirty="0">
                <a:solidFill>
                  <a:schemeClr val="tx1"/>
                </a:solidFill>
                <a:latin typeface="Times New Roman" panose="02020603050405020304" pitchFamily="18" charset="0"/>
                <a:cs typeface="Times New Roman" panose="02020603050405020304" pitchFamily="18" charset="0"/>
              </a:rPr>
              <a:t> 诠释了</a:t>
            </a:r>
            <a:r>
              <a:rPr sz="2400" dirty="0">
                <a:solidFill>
                  <a:schemeClr val="tx1"/>
                </a:solidFill>
                <a:latin typeface="Times New Roman" panose="02020603050405020304" pitchFamily="18" charset="0"/>
                <a:cs typeface="Times New Roman" panose="02020603050405020304" pitchFamily="18" charset="0"/>
                <a:sym typeface="+mn-ea"/>
              </a:rPr>
              <a:t>许渊冲对妻子的爱，</a:t>
            </a:r>
            <a:r>
              <a:rPr sz="2400" dirty="0">
                <a:solidFill>
                  <a:srgbClr val="FF0000"/>
                </a:solidFill>
                <a:latin typeface="Times New Roman" panose="02020603050405020304" pitchFamily="18" charset="0"/>
                <a:cs typeface="Times New Roman" panose="02020603050405020304" pitchFamily="18" charset="0"/>
              </a:rPr>
              <a:t>爱一人，择一事，终一生</a:t>
            </a:r>
            <a:r>
              <a:rPr sz="2400" dirty="0">
                <a:solidFill>
                  <a:schemeClr val="tx1"/>
                </a:solidFill>
                <a:latin typeface="Times New Roman" panose="02020603050405020304" pitchFamily="18" charset="0"/>
                <a:cs typeface="Times New Roman" panose="02020603050405020304" pitchFamily="18" charset="0"/>
              </a:rPr>
              <a:t>。这个和时间赛跑的老人，虽然在生命的最后时刻开始与孤独为伴。但他依旧相信妻子在自己身旁，恰如</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情不知所起，一往而深</a:t>
            </a:r>
            <a:r>
              <a:rPr lang="en-US" sz="2400" dirty="0">
                <a:solidFill>
                  <a:schemeClr val="tx1"/>
                </a:solidFill>
                <a:latin typeface="Times New Roman" panose="02020603050405020304" pitchFamily="18" charset="0"/>
                <a:cs typeface="Times New Roman" panose="02020603050405020304" pitchFamily="18" charset="0"/>
              </a:rPr>
              <a:t>”</a:t>
            </a:r>
            <a:r>
              <a:rPr sz="2400" dirty="0">
                <a:solidFill>
                  <a:schemeClr val="tx1"/>
                </a:solidFill>
                <a:latin typeface="Times New Roman" panose="02020603050405020304" pitchFamily="18" charset="0"/>
                <a:cs typeface="Times New Roman" panose="02020603050405020304" pitchFamily="18" charset="0"/>
              </a:rPr>
              <a:t>的后两句。</a:t>
            </a:r>
            <a:endParaRPr sz="2400" dirty="0">
              <a:solidFill>
                <a:schemeClr val="tx1"/>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The lovers may die for love，</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In China The dead in love may revive.</a:t>
            </a:r>
            <a:endParaRPr sz="2400" b="1" dirty="0">
              <a:solidFill>
                <a:srgbClr val="FF0000"/>
              </a:solidFill>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   </a:t>
            </a:r>
            <a:r>
              <a:rPr sz="2400" b="1" dirty="0">
                <a:solidFill>
                  <a:srgbClr val="FF0000"/>
                </a:solidFill>
                <a:latin typeface="Times New Roman" panose="02020603050405020304" pitchFamily="18" charset="0"/>
                <a:cs typeface="Times New Roman" panose="02020603050405020304" pitchFamily="18" charset="0"/>
              </a:rPr>
              <a:t>生者可以死，死者可以生。</a:t>
            </a:r>
            <a:endParaRPr sz="2400" b="1" dirty="0">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5591175" y="481965"/>
            <a:ext cx="5808345" cy="193294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3400" y="21277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100" y="3572402"/>
            <a:ext cx="7980632" cy="2473898"/>
          </a:xfrm>
          <a:prstGeom prst="rect">
            <a:avLst/>
          </a:prstGeom>
        </p:spPr>
      </p:pic>
      <p:grpSp>
        <p:nvGrpSpPr>
          <p:cNvPr id="21" name="组合 20"/>
          <p:cNvGrpSpPr/>
          <p:nvPr/>
        </p:nvGrpSpPr>
        <p:grpSpPr bwMode="auto">
          <a:xfrm>
            <a:off x="2609459" y="561285"/>
            <a:ext cx="8201480" cy="736600"/>
            <a:chOff x="10723" y="3151"/>
            <a:chExt cx="8494" cy="1160"/>
          </a:xfrm>
        </p:grpSpPr>
        <p:grpSp>
          <p:nvGrpSpPr>
            <p:cNvPr id="22" name="组合 108"/>
            <p:cNvGrpSpPr/>
            <p:nvPr/>
          </p:nvGrpSpPr>
          <p:grpSpPr bwMode="auto">
            <a:xfrm>
              <a:off x="10723" y="3200"/>
              <a:ext cx="7084" cy="1106"/>
              <a:chOff x="6096000" y="2874993"/>
              <a:chExt cx="5059680" cy="921642"/>
            </a:xfrm>
          </p:grpSpPr>
          <p:grpSp>
            <p:nvGrpSpPr>
              <p:cNvPr id="37" name="组合 107"/>
              <p:cNvGrpSpPr/>
              <p:nvPr/>
            </p:nvGrpSpPr>
            <p:grpSpPr bwMode="auto">
              <a:xfrm>
                <a:off x="6264494" y="2941842"/>
                <a:ext cx="4891186" cy="854793"/>
                <a:chOff x="6264494" y="2949462"/>
                <a:chExt cx="5469254" cy="854793"/>
              </a:xfrm>
            </p:grpSpPr>
            <p:sp>
              <p:nvSpPr>
                <p:cNvPr id="39" name="任意多边形: 形状 38"/>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0" name="直接连接符 39"/>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38"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23" name="组合 59"/>
            <p:cNvGrpSpPr/>
            <p:nvPr/>
          </p:nvGrpSpPr>
          <p:grpSpPr bwMode="auto">
            <a:xfrm>
              <a:off x="11258" y="3151"/>
              <a:ext cx="7959" cy="1160"/>
              <a:chOff x="2840" y="3677"/>
              <a:chExt cx="7959" cy="1160"/>
            </a:xfrm>
          </p:grpSpPr>
          <p:sp>
            <p:nvSpPr>
              <p:cNvPr id="25"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03</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36" name="文本框 14"/>
              <p:cNvSpPr txBox="1"/>
              <p:nvPr/>
            </p:nvSpPr>
            <p:spPr>
              <a:xfrm>
                <a:off x="3713" y="3790"/>
                <a:ext cx="7086"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major works</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41" name="文本框 40"/>
          <p:cNvSpPr txBox="1"/>
          <p:nvPr/>
        </p:nvSpPr>
        <p:spPr>
          <a:xfrm>
            <a:off x="1543767" y="1646238"/>
            <a:ext cx="9267172" cy="1569660"/>
          </a:xfrm>
          <a:prstGeom prst="rect">
            <a:avLst/>
          </a:prstGeom>
          <a:noFill/>
        </p:spPr>
        <p:txBody>
          <a:bodyPr wrap="square">
            <a:spAutoFit/>
          </a:bodyPr>
          <a:lstStyle/>
          <a:p>
            <a:r>
              <a:rPr lang="zh-CN" altLang="en-US" sz="2400" b="0" i="0" dirty="0">
                <a:effectLst/>
                <a:latin typeface="宋体" panose="02010600030101010101" pitchFamily="2" charset="-122"/>
                <a:ea typeface="宋体" panose="02010600030101010101" pitchFamily="2" charset="-122"/>
              </a:rPr>
              <a:t>    从事文学翻译六十余年，许渊冲先后出版了</a:t>
            </a:r>
            <a:r>
              <a:rPr lang="en-US" altLang="zh-CN" sz="2400" b="0" i="0" dirty="0">
                <a:effectLst/>
                <a:latin typeface="宋体" panose="02010600030101010101" pitchFamily="2" charset="-122"/>
                <a:ea typeface="宋体" panose="02010600030101010101" pitchFamily="2" charset="-122"/>
              </a:rPr>
              <a:t>180</a:t>
            </a:r>
            <a:r>
              <a:rPr lang="zh-CN" altLang="en-US" sz="2400" b="0" i="0" dirty="0">
                <a:effectLst/>
                <a:latin typeface="宋体" panose="02010600030101010101" pitchFamily="2" charset="-122"/>
                <a:ea typeface="宋体" panose="02010600030101010101" pitchFamily="2" charset="-122"/>
              </a:rPr>
              <a:t>多本中英法文翻译著作。他将西方名著</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包法利夫人</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红与黑</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李尔王</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罗密欧与朱丽叶</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等译成中文，将唐诗宋词以及</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诗经</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楚辞</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论语</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桃花扇</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牡丹亭</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西厢记</a:t>
            </a:r>
            <a:r>
              <a:rPr lang="en-US" altLang="zh-CN" sz="2400" b="0" i="0" dirty="0">
                <a:effectLst/>
                <a:latin typeface="宋体" panose="02010600030101010101" pitchFamily="2" charset="-122"/>
                <a:ea typeface="宋体" panose="02010600030101010101" pitchFamily="2" charset="-122"/>
              </a:rPr>
              <a:t>》</a:t>
            </a:r>
            <a:r>
              <a:rPr lang="zh-CN" altLang="en-US" sz="2400" b="0" i="0" dirty="0">
                <a:effectLst/>
                <a:latin typeface="宋体" panose="02010600030101010101" pitchFamily="2" charset="-122"/>
                <a:ea typeface="宋体" panose="02010600030101010101" pitchFamily="2" charset="-122"/>
              </a:rPr>
              <a:t>等翻译成英文、法文。</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37" y="239293"/>
            <a:ext cx="11668125" cy="6379413"/>
            <a:chOff x="1415" y="1600"/>
            <a:chExt cx="16258" cy="8109"/>
          </a:xfrm>
        </p:grpSpPr>
        <p:sp>
          <p:nvSpPr>
            <p:cNvPr id="24" name="矩形 23"/>
            <p:cNvSpPr/>
            <p:nvPr/>
          </p:nvSpPr>
          <p:spPr>
            <a:xfrm>
              <a:off x="1415" y="1600"/>
              <a:ext cx="16258" cy="8109"/>
            </a:xfrm>
            <a:prstGeom prst="rect">
              <a:avLst/>
            </a:prstGeom>
            <a:solidFill>
              <a:schemeClr val="bg1"/>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2" name="文本框 21"/>
          <p:cNvSpPr txBox="1"/>
          <p:nvPr/>
        </p:nvSpPr>
        <p:spPr>
          <a:xfrm>
            <a:off x="1039291" y="2268292"/>
            <a:ext cx="6733625" cy="2215991"/>
          </a:xfrm>
          <a:prstGeom prst="rect">
            <a:avLst/>
          </a:prstGeom>
          <a:noFill/>
        </p:spPr>
        <p:txBody>
          <a:bodyPr wrap="square">
            <a:spAutoFit/>
          </a:bodyPr>
          <a:lstStyle/>
          <a:p>
            <a:pPr algn="l"/>
            <a:endParaRPr lang="en-US" altLang="zh-CN" b="1" i="0" dirty="0">
              <a:solidFill>
                <a:srgbClr val="404040"/>
              </a:solidFill>
              <a:effectLst/>
              <a:latin typeface="PingFang SC"/>
            </a:endParaRPr>
          </a:p>
          <a:p>
            <a:pPr algn="l"/>
            <a:r>
              <a:rPr lang="zh-CN" altLang="en-US" sz="6000" b="1" i="0" dirty="0">
                <a:solidFill>
                  <a:srgbClr val="404040"/>
                </a:solidFill>
                <a:effectLst/>
                <a:latin typeface="宋体" panose="02010600030101010101" pitchFamily="2" charset="-122"/>
                <a:ea typeface="宋体" panose="02010600030101010101" pitchFamily="2" charset="-122"/>
              </a:rPr>
              <a:t>翻译泰斗许渊冲：“诗译英法唯一人”</a:t>
            </a:r>
            <a:endParaRPr lang="zh-CN" altLang="en-US" sz="6000" b="1" i="0" dirty="0">
              <a:solidFill>
                <a:srgbClr val="404040"/>
              </a:solidFill>
              <a:effectLst/>
              <a:latin typeface="宋体" panose="02010600030101010101" pitchFamily="2" charset="-122"/>
              <a:ea typeface="宋体" panose="02010600030101010101" pitchFamily="2" charset="-122"/>
            </a:endParaRPr>
          </a:p>
        </p:txBody>
      </p:sp>
      <p:sp>
        <p:nvSpPr>
          <p:cNvPr id="4" name="矩形 3"/>
          <p:cNvSpPr/>
          <p:nvPr/>
        </p:nvSpPr>
        <p:spPr>
          <a:xfrm>
            <a:off x="2017155" y="888672"/>
            <a:ext cx="4743267" cy="1323439"/>
          </a:xfrm>
          <a:prstGeom prst="rect">
            <a:avLst/>
          </a:prstGeom>
          <a:noFill/>
        </p:spPr>
        <p:txBody>
          <a:bodyPr wrap="square" lIns="91440" tIns="45720" rIns="91440" bIns="45720">
            <a:spAutoFit/>
          </a:bodyPr>
          <a:lstStyle/>
          <a:p>
            <a:pPr algn="ctr"/>
            <a:r>
              <a:rPr lang="zh-CN" altLang="en-US" sz="8000" b="1" dirty="0">
                <a:ln w="22225">
                  <a:solidFill>
                    <a:schemeClr val="accent2"/>
                  </a:solidFill>
                  <a:prstDash val="solid"/>
                </a:ln>
                <a:solidFill>
                  <a:schemeClr val="accent2">
                    <a:lumMod val="40000"/>
                    <a:lumOff val="60000"/>
                  </a:schemeClr>
                </a:solidFill>
              </a:rPr>
              <a:t>缅怀</a:t>
            </a:r>
            <a:endParaRPr lang="zh-CN" altLang="en-US" sz="8000" b="1" cap="none" spc="0" dirty="0">
              <a:ln w="22225">
                <a:solidFill>
                  <a:schemeClr val="accent2"/>
                </a:solidFill>
                <a:prstDash val="solid"/>
              </a:ln>
              <a:solidFill>
                <a:schemeClr val="accent2">
                  <a:lumMod val="40000"/>
                  <a:lumOff val="60000"/>
                </a:schemeClr>
              </a:solidFill>
              <a:effectLst/>
            </a:endParaRPr>
          </a:p>
        </p:txBody>
      </p:sp>
      <p:pic>
        <p:nvPicPr>
          <p:cNvPr id="25" name="图片 24"/>
          <p:cNvPicPr>
            <a:picLocks noChangeAspect="1"/>
          </p:cNvPicPr>
          <p:nvPr/>
        </p:nvPicPr>
        <p:blipFill>
          <a:blip r:embed="rId2" cstate="print">
            <a:duotone>
              <a:schemeClr val="accent5">
                <a:shade val="45000"/>
                <a:satMod val="135000"/>
              </a:schemeClr>
              <a:prstClr val="white"/>
            </a:duotone>
            <a:lum bright="-66000"/>
            <a:extLst>
              <a:ext uri="{28A0092B-C50C-407E-A947-70E740481C1C}">
                <a14:useLocalDpi xmlns:a14="http://schemas.microsoft.com/office/drawing/2010/main" val="0"/>
              </a:ext>
            </a:extLst>
          </a:blip>
          <a:stretch>
            <a:fillRect/>
          </a:stretch>
        </p:blipFill>
        <p:spPr>
          <a:xfrm rot="873709">
            <a:off x="429186" y="123518"/>
            <a:ext cx="5935721" cy="2190191"/>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916" y="861807"/>
            <a:ext cx="3565532" cy="4714875"/>
          </a:xfrm>
          <a:prstGeom prst="rect">
            <a:avLst/>
          </a:prstGeom>
        </p:spPr>
      </p:pic>
      <p:sp>
        <p:nvSpPr>
          <p:cNvPr id="2" name="文本框 1"/>
          <p:cNvSpPr txBox="1"/>
          <p:nvPr/>
        </p:nvSpPr>
        <p:spPr>
          <a:xfrm>
            <a:off x="949438" y="5001713"/>
            <a:ext cx="6699540" cy="954107"/>
          </a:xfrm>
          <a:prstGeom prst="rect">
            <a:avLst/>
          </a:prstGeom>
          <a:noFill/>
        </p:spPr>
        <p:txBody>
          <a:bodyPr wrap="square" rtlCol="0">
            <a:spAutoFit/>
          </a:bodyPr>
          <a:lstStyle/>
          <a:p>
            <a:pPr algn="ctr"/>
            <a:r>
              <a:rPr lang="zh-CN" altLang="en-US" sz="2800" dirty="0">
                <a:latin typeface="宋体" panose="02010600030101010101" pitchFamily="2" charset="-122"/>
                <a:ea typeface="宋体" panose="02010600030101010101" pitchFamily="2" charset="-122"/>
              </a:rPr>
              <a:t>杭州二中树兰高级中学  郭合英</a:t>
            </a:r>
            <a:endParaRPr lang="en-US" altLang="zh-CN" sz="2800" dirty="0">
              <a:latin typeface="宋体" panose="02010600030101010101" pitchFamily="2" charset="-122"/>
              <a:ea typeface="宋体" panose="02010600030101010101" pitchFamily="2" charset="-122"/>
            </a:endParaRPr>
          </a:p>
          <a:p>
            <a:pPr algn="ctr"/>
            <a:r>
              <a:rPr lang="zh-CN" altLang="en-US" sz="2800" dirty="0">
                <a:latin typeface="宋体" panose="02010600030101010101" pitchFamily="2" charset="-122"/>
                <a:ea typeface="宋体" panose="02010600030101010101" pitchFamily="2" charset="-122"/>
              </a:rPr>
              <a:t>浙江省常山县第一中学  吴俊峰</a:t>
            </a:r>
            <a:endParaRPr lang="zh-CN" altLang="en-US" sz="2800" dirty="0">
              <a:latin typeface="宋体" panose="02010600030101010101" pitchFamily="2" charset="-122"/>
              <a:ea typeface="宋体" panose="02010600030101010101" pitchFamily="2" charset="-122"/>
            </a:endParaRPr>
          </a:p>
        </p:txBody>
      </p:sp>
    </p:spTree>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6615" y="288972"/>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 name="矩形 2"/>
          <p:cNvSpPr/>
          <p:nvPr/>
        </p:nvSpPr>
        <p:spPr>
          <a:xfrm>
            <a:off x="1347634" y="83482"/>
            <a:ext cx="9509270"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Xu’s first poem: Don’t Cast Away</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38" name="图片 37" descr="2018-03-08 01:34:22.525000"/>
          <p:cNvPicPr>
            <a:picLocks noChangeAspect="1"/>
          </p:cNvPicPr>
          <p:nvPr/>
        </p:nvPicPr>
        <p:blipFill>
          <a:blip r:embed="rId2"/>
          <a:stretch>
            <a:fillRect/>
          </a:stretch>
        </p:blipFill>
        <p:spPr>
          <a:xfrm>
            <a:off x="960381" y="1006812"/>
            <a:ext cx="6263083" cy="5328444"/>
          </a:xfrm>
          <a:prstGeom prst="rect">
            <a:avLst/>
          </a:prstGeom>
        </p:spPr>
      </p:pic>
      <p:sp>
        <p:nvSpPr>
          <p:cNvPr id="39" name="文本框 38"/>
          <p:cNvSpPr txBox="1"/>
          <p:nvPr/>
        </p:nvSpPr>
        <p:spPr>
          <a:xfrm>
            <a:off x="7563070" y="1297562"/>
            <a:ext cx="4084395" cy="1815882"/>
          </a:xfrm>
          <a:prstGeom prst="rect">
            <a:avLst/>
          </a:prstGeom>
          <a:solidFill>
            <a:srgbClr val="00B0F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Why was  Xu’s first translated poem “Don’t throw away”? Let’s enjoy the video. </a:t>
            </a:r>
            <a:endParaRPr lang="zh-CN" altLang="en-US" sz="2800"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437" y="3163480"/>
            <a:ext cx="2893251" cy="3192870"/>
          </a:xfrm>
          <a:prstGeom prst="rect">
            <a:avLst/>
          </a:prstGeom>
        </p:spPr>
      </p:pic>
      <p:sp>
        <p:nvSpPr>
          <p:cNvPr id="10" name="文本框 9"/>
          <p:cNvSpPr txBox="1"/>
          <p:nvPr/>
        </p:nvSpPr>
        <p:spPr>
          <a:xfrm>
            <a:off x="10334564" y="5969655"/>
            <a:ext cx="1470248" cy="523220"/>
          </a:xfrm>
          <a:prstGeom prst="rect">
            <a:avLst/>
          </a:prstGeom>
          <a:noFill/>
        </p:spPr>
        <p:txBody>
          <a:bodyPr wrap="square" rtlCol="0">
            <a:spAutoFit/>
          </a:bodyPr>
          <a:lstStyle/>
          <a:p>
            <a:pPr algn="ctr"/>
            <a:r>
              <a:rPr lang="zh-CN" altLang="en-US" sz="2800" dirty="0">
                <a:latin typeface="宋体" panose="02010600030101010101" pitchFamily="2" charset="-122"/>
                <a:ea typeface="宋体" panose="02010600030101010101" pitchFamily="2" charset="-122"/>
              </a:rPr>
              <a:t>林徽因</a:t>
            </a:r>
            <a:endParaRPr lang="zh-CN" altLang="en-US" sz="2800" dirty="0">
              <a:latin typeface="宋体" panose="02010600030101010101" pitchFamily="2" charset="-122"/>
              <a:ea typeface="宋体" panose="02010600030101010101" pitchFamily="2" charset="-122"/>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12772"/>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3" name="许和林徽因">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1524000" y="857250"/>
            <a:ext cx="9144000"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37" y="224328"/>
            <a:ext cx="11733656" cy="6508702"/>
            <a:chOff x="1415" y="1600"/>
            <a:chExt cx="16258" cy="7715"/>
          </a:xfrm>
        </p:grpSpPr>
        <p:sp>
          <p:nvSpPr>
            <p:cNvPr id="24" name="矩形 23"/>
            <p:cNvSpPr/>
            <p:nvPr/>
          </p:nvSpPr>
          <p:spPr>
            <a:xfrm>
              <a:off x="1415" y="1600"/>
              <a:ext cx="16258" cy="7537"/>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1" name="文本框 20"/>
          <p:cNvSpPr txBox="1"/>
          <p:nvPr/>
        </p:nvSpPr>
        <p:spPr>
          <a:xfrm>
            <a:off x="1471600" y="363590"/>
            <a:ext cx="2559050" cy="523220"/>
          </a:xfrm>
          <a:prstGeom prst="rect">
            <a:avLst/>
          </a:prstGeom>
          <a:noFill/>
        </p:spPr>
        <p:txBody>
          <a:bodyPr wrap="square" rtlCol="0">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Major works</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cxnSp>
        <p:nvCxnSpPr>
          <p:cNvPr id="22" name="直接连接符 21"/>
          <p:cNvCxnSpPr/>
          <p:nvPr/>
        </p:nvCxnSpPr>
        <p:spPr>
          <a:xfrm flipV="1">
            <a:off x="1416000" y="860050"/>
            <a:ext cx="9360000" cy="0"/>
          </a:xfrm>
          <a:prstGeom prst="line">
            <a:avLst/>
          </a:prstGeom>
          <a:ln w="19050">
            <a:solidFill>
              <a:srgbClr val="478700"/>
            </a:solidFill>
            <a:tailEnd type="oval"/>
          </a:ln>
        </p:spPr>
        <p:style>
          <a:lnRef idx="1">
            <a:schemeClr val="accent1"/>
          </a:lnRef>
          <a:fillRef idx="0">
            <a:schemeClr val="accent1"/>
          </a:fillRef>
          <a:effectRef idx="0">
            <a:schemeClr val="accent1"/>
          </a:effectRef>
          <a:fontRef idx="minor">
            <a:schemeClr val="tx1"/>
          </a:fontRef>
        </p:style>
      </p:cxnSp>
      <p:sp>
        <p:nvSpPr>
          <p:cNvPr id="23" name="圆角矩形 13"/>
          <p:cNvSpPr/>
          <p:nvPr/>
        </p:nvSpPr>
        <p:spPr>
          <a:xfrm>
            <a:off x="881287" y="962412"/>
            <a:ext cx="3356632" cy="5214551"/>
          </a:xfrm>
          <a:prstGeom prst="roundRect">
            <a:avLst>
              <a:gd name="adj" fmla="val 9957"/>
            </a:avLst>
          </a:prstGeom>
          <a:noFill/>
          <a:ln>
            <a:solidFill>
              <a:srgbClr val="47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5" name="圆角矩形 13"/>
          <p:cNvSpPr/>
          <p:nvPr/>
        </p:nvSpPr>
        <p:spPr>
          <a:xfrm>
            <a:off x="4406859" y="985045"/>
            <a:ext cx="3851016" cy="5191918"/>
          </a:xfrm>
          <a:prstGeom prst="roundRect">
            <a:avLst>
              <a:gd name="adj" fmla="val 9957"/>
            </a:avLst>
          </a:prstGeom>
          <a:noFill/>
          <a:ln>
            <a:solidFill>
              <a:srgbClr val="47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6" name="文本框 35"/>
          <p:cNvSpPr txBox="1"/>
          <p:nvPr/>
        </p:nvSpPr>
        <p:spPr>
          <a:xfrm>
            <a:off x="1162025" y="1208006"/>
            <a:ext cx="2918496" cy="830997"/>
          </a:xfrm>
          <a:prstGeom prst="rect">
            <a:avLst/>
          </a:prstGeom>
          <a:noFill/>
        </p:spPr>
        <p:txBody>
          <a:bodyPr wrap="square">
            <a:spAutoFit/>
          </a:bodyPr>
          <a:lstStyle/>
          <a:p>
            <a:pPr algn="ctr"/>
            <a:r>
              <a:rPr lang="en-US" altLang="zh-CN" sz="2400" dirty="0">
                <a:latin typeface="Times New Roman" panose="02020603050405020304" pitchFamily="18" charset="0"/>
                <a:cs typeface="Times New Roman" panose="02020603050405020304" pitchFamily="18" charset="0"/>
              </a:rPr>
              <a:t>The Art of Translation</a:t>
            </a:r>
            <a:endParaRPr lang="en-US" altLang="zh-CN" sz="2400" dirty="0">
              <a:latin typeface="Times New Roman" panose="02020603050405020304" pitchFamily="18" charset="0"/>
              <a:cs typeface="Times New Roman" panose="02020603050405020304" pitchFamily="18" charset="0"/>
            </a:endParaRPr>
          </a:p>
          <a:p>
            <a:pPr algn="ctr"/>
            <a:r>
              <a:rPr lang="en-US" altLang="zh-CN" sz="2400" dirty="0"/>
              <a:t>《</a:t>
            </a:r>
            <a:r>
              <a:rPr lang="zh-CN" altLang="en-US" sz="2400" dirty="0"/>
              <a:t>翻译的艺术</a:t>
            </a:r>
            <a:r>
              <a:rPr lang="en-US" altLang="zh-CN" sz="2400" dirty="0"/>
              <a:t>》</a:t>
            </a:r>
            <a:endParaRPr lang="en-US" altLang="zh-CN" sz="2400" dirty="0"/>
          </a:p>
        </p:txBody>
      </p:sp>
      <p:pic>
        <p:nvPicPr>
          <p:cNvPr id="37" name="图片 36" descr="2018-03-08 01:38:18.507000"/>
          <p:cNvPicPr>
            <a:picLocks noChangeAspect="1"/>
          </p:cNvPicPr>
          <p:nvPr/>
        </p:nvPicPr>
        <p:blipFill>
          <a:blip r:embed="rId2"/>
          <a:stretch>
            <a:fillRect/>
          </a:stretch>
        </p:blipFill>
        <p:spPr>
          <a:xfrm>
            <a:off x="1566478" y="2372142"/>
            <a:ext cx="2155190" cy="3376930"/>
          </a:xfrm>
          <a:prstGeom prst="rect">
            <a:avLst/>
          </a:prstGeom>
        </p:spPr>
      </p:pic>
      <p:sp>
        <p:nvSpPr>
          <p:cNvPr id="38" name="圆角矩形 13"/>
          <p:cNvSpPr/>
          <p:nvPr/>
        </p:nvSpPr>
        <p:spPr>
          <a:xfrm>
            <a:off x="8411799" y="985045"/>
            <a:ext cx="3083225" cy="5191918"/>
          </a:xfrm>
          <a:prstGeom prst="roundRect">
            <a:avLst>
              <a:gd name="adj" fmla="val 9957"/>
            </a:avLst>
          </a:prstGeom>
          <a:noFill/>
          <a:ln>
            <a:solidFill>
              <a:srgbClr val="47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9" name="文本框 38"/>
          <p:cNvSpPr txBox="1"/>
          <p:nvPr/>
        </p:nvSpPr>
        <p:spPr>
          <a:xfrm>
            <a:off x="4401347" y="1208006"/>
            <a:ext cx="3791639" cy="830997"/>
          </a:xfrm>
          <a:prstGeom prst="rect">
            <a:avLst/>
          </a:prstGeom>
          <a:noFill/>
        </p:spPr>
        <p:txBody>
          <a:bodyPr wrap="square">
            <a:spAutoFit/>
          </a:bodyPr>
          <a:lstStyle/>
          <a:p>
            <a:pPr algn="ctr"/>
            <a:r>
              <a:rPr lang="en-US" altLang="zh-CN" sz="2400" dirty="0"/>
              <a:t>Literary Translation Theories</a:t>
            </a:r>
            <a:endParaRPr lang="en-US" altLang="zh-CN" sz="2400" dirty="0"/>
          </a:p>
          <a:p>
            <a:pPr marL="0" indent="0" algn="ctr">
              <a:buNone/>
            </a:pPr>
            <a:r>
              <a:rPr lang="en-US" altLang="zh-CN" sz="2400" dirty="0"/>
              <a:t>   《</a:t>
            </a:r>
            <a:r>
              <a:rPr lang="zh-CN" altLang="en-US" sz="2400" dirty="0"/>
              <a:t>文学翻译谈</a:t>
            </a:r>
            <a:r>
              <a:rPr lang="en-US" altLang="zh-CN" sz="2400" dirty="0"/>
              <a:t>》</a:t>
            </a:r>
            <a:endParaRPr lang="en-US" altLang="zh-CN" sz="2400" dirty="0"/>
          </a:p>
        </p:txBody>
      </p:sp>
      <p:pic>
        <p:nvPicPr>
          <p:cNvPr id="40" name="图片 39" descr="2018-03-08 01:41:53.127000"/>
          <p:cNvPicPr>
            <a:picLocks noChangeAspect="1"/>
          </p:cNvPicPr>
          <p:nvPr/>
        </p:nvPicPr>
        <p:blipFill>
          <a:blip r:embed="rId3"/>
          <a:stretch>
            <a:fillRect/>
          </a:stretch>
        </p:blipFill>
        <p:spPr>
          <a:xfrm>
            <a:off x="5012528" y="2552540"/>
            <a:ext cx="2319020" cy="3320415"/>
          </a:xfrm>
          <a:prstGeom prst="rect">
            <a:avLst/>
          </a:prstGeom>
        </p:spPr>
      </p:pic>
      <p:sp>
        <p:nvSpPr>
          <p:cNvPr id="41" name="文本框 40"/>
          <p:cNvSpPr txBox="1"/>
          <p:nvPr/>
        </p:nvSpPr>
        <p:spPr>
          <a:xfrm>
            <a:off x="8736389" y="1153838"/>
            <a:ext cx="2596266" cy="830997"/>
          </a:xfrm>
          <a:prstGeom prst="rect">
            <a:avLst/>
          </a:prstGeom>
          <a:noFill/>
        </p:spPr>
        <p:txBody>
          <a:bodyPr wrap="square">
            <a:spAutoFit/>
          </a:bodyPr>
          <a:lstStyle/>
          <a:p>
            <a:pPr algn="ctr"/>
            <a:r>
              <a:rPr lang="en-US" altLang="zh-CN" sz="2400" dirty="0"/>
              <a:t>Vanished Springs</a:t>
            </a:r>
            <a:endParaRPr lang="en-US" altLang="zh-CN" sz="2400" dirty="0"/>
          </a:p>
          <a:p>
            <a:pPr marL="0" indent="0" algn="ctr">
              <a:buNone/>
            </a:pPr>
            <a:r>
              <a:rPr lang="en-US" altLang="zh-CN" sz="2400" dirty="0"/>
              <a:t>  《</a:t>
            </a:r>
            <a:r>
              <a:rPr lang="zh-CN" altLang="en-US" sz="2400" dirty="0"/>
              <a:t>续忆逝水年华</a:t>
            </a:r>
            <a:r>
              <a:rPr lang="en-US" altLang="zh-CN" sz="2400" dirty="0"/>
              <a:t>》</a:t>
            </a:r>
            <a:endParaRPr lang="en-US" altLang="zh-CN" sz="2400" dirty="0"/>
          </a:p>
        </p:txBody>
      </p:sp>
      <p:pic>
        <p:nvPicPr>
          <p:cNvPr id="42" name="图片 41" descr="2018-03-08 01:41:20.558000"/>
          <p:cNvPicPr>
            <a:picLocks noChangeAspect="1"/>
          </p:cNvPicPr>
          <p:nvPr/>
        </p:nvPicPr>
        <p:blipFill>
          <a:blip r:embed="rId4"/>
          <a:srcRect l="11806" r="12326"/>
          <a:stretch>
            <a:fillRect/>
          </a:stretch>
        </p:blipFill>
        <p:spPr>
          <a:xfrm>
            <a:off x="8917281" y="2588475"/>
            <a:ext cx="2215825" cy="3000193"/>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37" y="136525"/>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1" name="文本框 20"/>
          <p:cNvSpPr txBox="1"/>
          <p:nvPr/>
        </p:nvSpPr>
        <p:spPr>
          <a:xfrm>
            <a:off x="1403300" y="185198"/>
            <a:ext cx="3600130" cy="523220"/>
          </a:xfrm>
          <a:prstGeom prst="rect">
            <a:avLst/>
          </a:prstGeom>
          <a:noFill/>
        </p:spPr>
        <p:txBody>
          <a:bodyPr wrap="squar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Translation Works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22" name="直接连接符 21"/>
          <p:cNvCxnSpPr/>
          <p:nvPr/>
        </p:nvCxnSpPr>
        <p:spPr>
          <a:xfrm flipV="1">
            <a:off x="1403300" y="731890"/>
            <a:ext cx="9360000" cy="0"/>
          </a:xfrm>
          <a:prstGeom prst="line">
            <a:avLst/>
          </a:prstGeom>
          <a:ln w="19050">
            <a:solidFill>
              <a:srgbClr val="478700"/>
            </a:solidFill>
            <a:tailEnd type="oval"/>
          </a:ln>
        </p:spPr>
        <p:style>
          <a:lnRef idx="1">
            <a:schemeClr val="accent1"/>
          </a:lnRef>
          <a:fillRef idx="0">
            <a:schemeClr val="accent1"/>
          </a:fillRef>
          <a:effectRef idx="0">
            <a:schemeClr val="accent1"/>
          </a:effectRef>
          <a:fontRef idx="minor">
            <a:schemeClr val="tx1"/>
          </a:fontRef>
        </p:style>
      </p:cxnSp>
      <p:sp>
        <p:nvSpPr>
          <p:cNvPr id="23" name="圆角矩形 13"/>
          <p:cNvSpPr/>
          <p:nvPr/>
        </p:nvSpPr>
        <p:spPr>
          <a:xfrm>
            <a:off x="700660" y="1027906"/>
            <a:ext cx="10515599" cy="4851895"/>
          </a:xfrm>
          <a:prstGeom prst="roundRect">
            <a:avLst>
              <a:gd name="adj" fmla="val 9957"/>
            </a:avLst>
          </a:prstGeom>
          <a:noFill/>
          <a:ln>
            <a:solidFill>
              <a:srgbClr val="47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25" name="Group 3"/>
          <p:cNvGrpSpPr/>
          <p:nvPr/>
        </p:nvGrpSpPr>
        <p:grpSpPr bwMode="auto">
          <a:xfrm>
            <a:off x="1126035" y="1428750"/>
            <a:ext cx="6167438" cy="3988609"/>
            <a:chOff x="166" y="981"/>
            <a:chExt cx="3885" cy="2177"/>
          </a:xfrm>
        </p:grpSpPr>
        <p:sp>
          <p:nvSpPr>
            <p:cNvPr id="37" name="AutoShape 4"/>
            <p:cNvSpPr>
              <a:spLocks noChangeArrowheads="1"/>
            </p:cNvSpPr>
            <p:nvPr/>
          </p:nvSpPr>
          <p:spPr bwMode="gray">
            <a:xfrm>
              <a:off x="2781" y="981"/>
              <a:ext cx="1270" cy="2177"/>
            </a:xfrm>
            <a:prstGeom prst="homePlate">
              <a:avLst>
                <a:gd name="adj" fmla="val 25000"/>
              </a:avLst>
            </a:prstGeom>
            <a:solidFill>
              <a:schemeClr val="accent2">
                <a:lumMod val="20000"/>
                <a:lumOff val="80000"/>
              </a:schemeClr>
            </a:solidFill>
            <a:ln>
              <a:noFill/>
            </a:ln>
            <a:effectLst>
              <a:outerShdw dist="71842" dir="2700000" algn="ctr" rotWithShape="0">
                <a:srgbClr val="808080">
                  <a:alpha val="50000"/>
                </a:srgbClr>
              </a:outerShdw>
            </a:effectLst>
            <a:extLst>
              <a:ext uri="{91240B29-F687-4F45-9708-019B960494DF}">
                <a14:hiddenLine xmlns:a14="http://schemas.microsoft.com/office/drawing/2010/main" w="12700">
                  <a:solidFill>
                    <a:srgbClr val="292929"/>
                  </a:solidFill>
                  <a:prstDash val="dash"/>
                  <a:miter lim="800000"/>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8" name="AutoShape 5"/>
            <p:cNvSpPr>
              <a:spLocks noChangeArrowheads="1"/>
            </p:cNvSpPr>
            <p:nvPr/>
          </p:nvSpPr>
          <p:spPr bwMode="gray">
            <a:xfrm>
              <a:off x="1565" y="981"/>
              <a:ext cx="1497" cy="2177"/>
            </a:xfrm>
            <a:prstGeom prst="homePlate">
              <a:avLst>
                <a:gd name="adj" fmla="val 25000"/>
              </a:avLst>
            </a:prstGeom>
            <a:gradFill rotWithShape="1">
              <a:gsLst>
                <a:gs pos="0">
                  <a:schemeClr val="hlink">
                    <a:gamma/>
                    <a:tint val="0"/>
                    <a:invGamma/>
                  </a:schemeClr>
                </a:gs>
                <a:gs pos="100000">
                  <a:schemeClr val="hlink"/>
                </a:gs>
              </a:gsLst>
              <a:lin ang="18900000" scaled="1"/>
            </a:gradFill>
            <a:ln>
              <a:noFill/>
            </a:ln>
            <a:effectLst>
              <a:outerShdw dist="71842" dir="2700000" algn="ctr" rotWithShape="0">
                <a:srgbClr val="808080">
                  <a:alpha val="50000"/>
                </a:srgbClr>
              </a:outerShdw>
            </a:effectLst>
          </p:spPr>
          <p:txBody>
            <a:bodyPr wrap="none" anchor="ctr"/>
            <a:lstStyle/>
            <a:p>
              <a:pPr eaLnBrk="1" hangingPunct="1">
                <a:defRPr/>
              </a:pPr>
              <a:endParaRPr lang="zh-CN" altLang="en-US"/>
            </a:p>
          </p:txBody>
        </p:sp>
        <p:sp>
          <p:nvSpPr>
            <p:cNvPr id="39" name="AutoShape 6"/>
            <p:cNvSpPr>
              <a:spLocks noChangeArrowheads="1"/>
            </p:cNvSpPr>
            <p:nvPr/>
          </p:nvSpPr>
          <p:spPr bwMode="ltGray">
            <a:xfrm>
              <a:off x="204" y="981"/>
              <a:ext cx="1814" cy="2177"/>
            </a:xfrm>
            <a:prstGeom prst="homePlate">
              <a:avLst>
                <a:gd name="adj" fmla="val 25000"/>
              </a:avLst>
            </a:prstGeom>
            <a:solidFill>
              <a:srgbClr val="FFCCFF"/>
            </a:solidFill>
            <a:ln>
              <a:noFill/>
            </a:ln>
            <a:effectLst>
              <a:outerShdw dist="56796" dir="3806097" algn="ctr" rotWithShape="0">
                <a:srgbClr val="808080">
                  <a:alpha val="50000"/>
                </a:srgbClr>
              </a:outerShdw>
            </a:effectLst>
          </p:spPr>
          <p:txBody>
            <a:bodyPr wrap="none" anchor="ctr"/>
            <a:lstStyle/>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endParaRPr lang="en-US" altLang="zh-CN"/>
            </a:p>
            <a:p>
              <a:pPr algn="ctr" eaLnBrk="1" hangingPunct="1">
                <a:defRPr/>
              </a:pPr>
              <a:r>
                <a:rPr lang="en-US" altLang="zh-CN"/>
                <a:t>  </a:t>
              </a:r>
              <a:endParaRPr lang="en-US" altLang="zh-CN"/>
            </a:p>
          </p:txBody>
        </p:sp>
        <p:sp>
          <p:nvSpPr>
            <p:cNvPr id="40" name="Text Box 7"/>
            <p:cNvSpPr txBox="1">
              <a:spLocks noChangeArrowheads="1"/>
            </p:cNvSpPr>
            <p:nvPr/>
          </p:nvSpPr>
          <p:spPr bwMode="auto">
            <a:xfrm>
              <a:off x="181" y="1083"/>
              <a:ext cx="1609"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中国古诗词六百首</a:t>
              </a:r>
              <a:r>
                <a:rPr lang="en-US" altLang="zh-CN" sz="2400" b="1" dirty="0"/>
                <a:t>》</a:t>
              </a:r>
              <a:endParaRPr lang="en-US" altLang="zh-CN" sz="2400" b="1" dirty="0"/>
            </a:p>
          </p:txBody>
        </p:sp>
        <p:sp>
          <p:nvSpPr>
            <p:cNvPr id="41" name="Text Box 8"/>
            <p:cNvSpPr txBox="1">
              <a:spLocks noChangeArrowheads="1"/>
            </p:cNvSpPr>
            <p:nvPr/>
          </p:nvSpPr>
          <p:spPr bwMode="auto">
            <a:xfrm>
              <a:off x="166" y="2468"/>
              <a:ext cx="1587"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元明清诗一百五十首</a:t>
              </a:r>
              <a:r>
                <a:rPr lang="en-US" altLang="zh-CN" sz="2400" b="1" dirty="0"/>
                <a:t>》</a:t>
              </a:r>
              <a:endParaRPr lang="en-US" altLang="zh-CN" sz="2400" b="1" dirty="0"/>
            </a:p>
          </p:txBody>
        </p:sp>
        <p:sp>
          <p:nvSpPr>
            <p:cNvPr id="42" name="Text Box 9"/>
            <p:cNvSpPr txBox="1">
              <a:spLocks noChangeArrowheads="1"/>
            </p:cNvSpPr>
            <p:nvPr/>
          </p:nvSpPr>
          <p:spPr bwMode="auto">
            <a:xfrm>
              <a:off x="265" y="1752"/>
              <a:ext cx="1790"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汉魏六朝诗</a:t>
              </a:r>
              <a:endParaRPr lang="en-US" altLang="zh-CN" sz="2400" b="1" dirty="0"/>
            </a:p>
            <a:p>
              <a:pPr eaLnBrk="1" hangingPunct="1">
                <a:spcBef>
                  <a:spcPct val="50000"/>
                </a:spcBef>
              </a:pPr>
              <a:r>
                <a:rPr lang="zh-CN" altLang="en-US" sz="2400" b="1" dirty="0"/>
                <a:t>一百五十首</a:t>
              </a:r>
              <a:r>
                <a:rPr lang="en-US" altLang="zh-CN" sz="2400" b="1" dirty="0"/>
                <a:t>》</a:t>
              </a:r>
              <a:endParaRPr lang="en-US" altLang="zh-CN" sz="2400" b="1" dirty="0"/>
            </a:p>
          </p:txBody>
        </p:sp>
        <p:sp>
          <p:nvSpPr>
            <p:cNvPr id="43" name="Text Box 10"/>
            <p:cNvSpPr txBox="1">
              <a:spLocks noChangeArrowheads="1"/>
            </p:cNvSpPr>
            <p:nvPr/>
          </p:nvSpPr>
          <p:spPr bwMode="auto">
            <a:xfrm>
              <a:off x="1791" y="1081"/>
              <a:ext cx="998"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宋词三百首</a:t>
              </a:r>
              <a:r>
                <a:rPr lang="en-US" altLang="zh-CN" sz="2400" b="1" dirty="0"/>
                <a:t>》</a:t>
              </a:r>
              <a:r>
                <a:rPr lang="en-US" altLang="zh-CN" sz="2400" dirty="0"/>
                <a:t> </a:t>
              </a:r>
              <a:endParaRPr lang="en-US" altLang="zh-CN" sz="2400" dirty="0"/>
            </a:p>
          </p:txBody>
        </p:sp>
        <p:sp>
          <p:nvSpPr>
            <p:cNvPr id="44" name="Text Box 11"/>
            <p:cNvSpPr txBox="1">
              <a:spLocks noChangeArrowheads="1"/>
            </p:cNvSpPr>
            <p:nvPr/>
          </p:nvSpPr>
          <p:spPr bwMode="auto">
            <a:xfrm>
              <a:off x="2022" y="1752"/>
              <a:ext cx="998"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唐诗三百首</a:t>
              </a:r>
              <a:r>
                <a:rPr lang="en-US" altLang="zh-CN" sz="2400" b="1" dirty="0"/>
                <a:t>》</a:t>
              </a:r>
              <a:r>
                <a:rPr lang="en-US" altLang="zh-CN" sz="2400" dirty="0"/>
                <a:t> </a:t>
              </a:r>
              <a:endParaRPr lang="en-US" altLang="zh-CN" sz="2400" dirty="0"/>
            </a:p>
          </p:txBody>
        </p:sp>
        <p:sp>
          <p:nvSpPr>
            <p:cNvPr id="45" name="Text Box 12"/>
            <p:cNvSpPr txBox="1">
              <a:spLocks noChangeArrowheads="1"/>
            </p:cNvSpPr>
            <p:nvPr/>
          </p:nvSpPr>
          <p:spPr bwMode="auto">
            <a:xfrm>
              <a:off x="1790" y="2441"/>
              <a:ext cx="907"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新编千家诗</a:t>
              </a:r>
              <a:r>
                <a:rPr lang="en-US" altLang="zh-CN" sz="2400" b="1" dirty="0"/>
                <a:t>》</a:t>
              </a:r>
              <a:r>
                <a:rPr lang="en-US" altLang="zh-CN" sz="2400" dirty="0"/>
                <a:t> </a:t>
              </a:r>
              <a:endParaRPr lang="en-US" altLang="zh-CN" sz="2400" dirty="0"/>
            </a:p>
          </p:txBody>
        </p:sp>
        <p:sp>
          <p:nvSpPr>
            <p:cNvPr id="46" name="Text Box 13"/>
            <p:cNvSpPr txBox="1">
              <a:spLocks noChangeArrowheads="1"/>
            </p:cNvSpPr>
            <p:nvPr/>
          </p:nvSpPr>
          <p:spPr bwMode="auto">
            <a:xfrm>
              <a:off x="2891" y="1124"/>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t>《</a:t>
              </a:r>
              <a:r>
                <a:rPr lang="zh-CN" altLang="en-US" sz="2400" b="1" dirty="0"/>
                <a:t>诗经</a:t>
              </a:r>
              <a:r>
                <a:rPr lang="en-US" altLang="zh-CN" sz="2400" b="1" dirty="0"/>
                <a:t>》</a:t>
              </a:r>
              <a:r>
                <a:rPr lang="en-US" altLang="zh-CN" sz="2400" dirty="0"/>
                <a:t> </a:t>
              </a:r>
              <a:endParaRPr lang="en-US" altLang="zh-CN" sz="2400" dirty="0"/>
            </a:p>
          </p:txBody>
        </p:sp>
        <p:sp>
          <p:nvSpPr>
            <p:cNvPr id="47" name="Text Box 14"/>
            <p:cNvSpPr txBox="1">
              <a:spLocks noChangeArrowheads="1"/>
            </p:cNvSpPr>
            <p:nvPr/>
          </p:nvSpPr>
          <p:spPr bwMode="auto">
            <a:xfrm>
              <a:off x="2924" y="1896"/>
              <a:ext cx="99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solidFill>
                    <a:srgbClr val="191C06"/>
                  </a:solidFill>
                </a:rPr>
                <a:t>《</a:t>
              </a:r>
              <a:r>
                <a:rPr lang="zh-CN" altLang="en-US" sz="2400" b="1" dirty="0">
                  <a:solidFill>
                    <a:srgbClr val="191C06"/>
                  </a:solidFill>
                </a:rPr>
                <a:t>西厢记</a:t>
              </a:r>
              <a:r>
                <a:rPr lang="en-US" altLang="zh-CN" sz="2400" b="1" dirty="0">
                  <a:solidFill>
                    <a:srgbClr val="191C06"/>
                  </a:solidFill>
                </a:rPr>
                <a:t>》</a:t>
              </a:r>
              <a:r>
                <a:rPr lang="en-US" altLang="zh-CN" sz="2400" dirty="0"/>
                <a:t> </a:t>
              </a:r>
              <a:endParaRPr lang="en-US" altLang="zh-CN" sz="2400" dirty="0"/>
            </a:p>
          </p:txBody>
        </p:sp>
        <p:sp>
          <p:nvSpPr>
            <p:cNvPr id="48" name="Text Box 15"/>
            <p:cNvSpPr txBox="1">
              <a:spLocks noChangeArrowheads="1"/>
            </p:cNvSpPr>
            <p:nvPr/>
          </p:nvSpPr>
          <p:spPr bwMode="auto">
            <a:xfrm>
              <a:off x="2903" y="2644"/>
              <a:ext cx="80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b="1" dirty="0">
                  <a:solidFill>
                    <a:srgbClr val="191C06"/>
                  </a:solidFill>
                </a:rPr>
                <a:t>《</a:t>
              </a:r>
              <a:r>
                <a:rPr lang="zh-CN" altLang="en-US" sz="2400" b="1" dirty="0">
                  <a:solidFill>
                    <a:srgbClr val="191C06"/>
                  </a:solidFill>
                </a:rPr>
                <a:t>楚辞</a:t>
              </a:r>
              <a:r>
                <a:rPr lang="en-US" altLang="zh-CN" sz="2400" b="1" dirty="0">
                  <a:solidFill>
                    <a:srgbClr val="191C06"/>
                  </a:solidFill>
                </a:rPr>
                <a:t>》</a:t>
              </a:r>
              <a:r>
                <a:rPr lang="en-US" altLang="zh-CN" sz="2400" dirty="0"/>
                <a:t> </a:t>
              </a:r>
              <a:endParaRPr lang="en-US" altLang="zh-CN" sz="2400" dirty="0"/>
            </a:p>
          </p:txBody>
        </p:sp>
      </p:grpSp>
      <p:sp>
        <p:nvSpPr>
          <p:cNvPr id="55" name="Freeform 4"/>
          <p:cNvSpPr/>
          <p:nvPr/>
        </p:nvSpPr>
        <p:spPr bwMode="gray">
          <a:xfrm rot="16200000">
            <a:off x="7908787" y="2759845"/>
            <a:ext cx="366712" cy="1189315"/>
          </a:xfrm>
          <a:custGeom>
            <a:avLst/>
            <a:gdLst>
              <a:gd name="T0" fmla="*/ 95552 w 142"/>
              <a:gd name="T1" fmla="*/ 2586 h 604"/>
              <a:gd name="T2" fmla="*/ 116212 w 142"/>
              <a:gd name="T3" fmla="*/ 1220714 h 604"/>
              <a:gd name="T4" fmla="*/ 0 w 142"/>
              <a:gd name="T5" fmla="*/ 1225886 h 604"/>
              <a:gd name="T6" fmla="*/ 185938 w 142"/>
              <a:gd name="T7" fmla="*/ 1562100 h 604"/>
              <a:gd name="T8" fmla="*/ 366712 w 142"/>
              <a:gd name="T9" fmla="*/ 1225886 h 604"/>
              <a:gd name="T10" fmla="*/ 258248 w 142"/>
              <a:gd name="T11" fmla="*/ 1225886 h 604"/>
              <a:gd name="T12" fmla="*/ 255665 w 142"/>
              <a:gd name="T13" fmla="*/ 0 h 604"/>
              <a:gd name="T14" fmla="*/ 95552 w 142"/>
              <a:gd name="T15" fmla="*/ 2586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a:noFill/>
          </a:ln>
          <a:effectLst/>
        </p:spPr>
        <p:txBody>
          <a:bodyPr wrap="none" anchor="ctr"/>
          <a:lstStyle/>
          <a:p>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021" y="1051379"/>
            <a:ext cx="1967781" cy="4828420"/>
          </a:xfrm>
          <a:prstGeom prst="rect">
            <a:avLst/>
          </a:prstGeom>
        </p:spPr>
      </p:pic>
      <p:sp>
        <p:nvSpPr>
          <p:cNvPr id="49" name="矩形 48"/>
          <p:cNvSpPr/>
          <p:nvPr/>
        </p:nvSpPr>
        <p:spPr>
          <a:xfrm>
            <a:off x="9596762" y="1437895"/>
            <a:ext cx="646331" cy="3970318"/>
          </a:xfrm>
          <a:prstGeom prst="rect">
            <a:avLst/>
          </a:prstGeom>
          <a:noFill/>
        </p:spPr>
        <p:txBody>
          <a:bodyPr wrap="none" lIns="91440" tIns="45720" rIns="91440" bIns="45720">
            <a:spAutoFit/>
          </a:bodyPr>
          <a:lstStyle/>
          <a:p>
            <a:pPr algn="ctr"/>
            <a:r>
              <a:rPr lang="zh-CN" altLang="en-US" sz="3600" b="1" kern="10" dirty="0">
                <a:ln w="22225">
                  <a:solidFill>
                    <a:schemeClr val="accent2"/>
                  </a:solidFill>
                  <a:prstDash val="solid"/>
                </a:ln>
                <a:solidFill>
                  <a:schemeClr val="accent2">
                    <a:lumMod val="40000"/>
                    <a:lumOff val="60000"/>
                  </a:schemeClr>
                </a:solidFill>
                <a:latin typeface="宋体" panose="02010600030101010101" pitchFamily="2" charset="-122"/>
              </a:rPr>
              <a:t>英</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文</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译</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著</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代</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表</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作</a:t>
            </a:r>
            <a:endParaRPr lang="zh-CN" altLang="en-US" sz="3600" b="1" cap="none" spc="0" dirty="0">
              <a:ln w="22225">
                <a:solidFill>
                  <a:schemeClr val="accent2"/>
                </a:solidFill>
                <a:prstDash val="solid"/>
              </a:ln>
              <a:solidFill>
                <a:schemeClr val="accent2">
                  <a:lumMod val="40000"/>
                  <a:lumOff val="60000"/>
                </a:schemeClr>
              </a:solidFill>
              <a:effectLst/>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19969"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1" name="文本框 20"/>
          <p:cNvSpPr txBox="1"/>
          <p:nvPr/>
        </p:nvSpPr>
        <p:spPr>
          <a:xfrm>
            <a:off x="1403300" y="185198"/>
            <a:ext cx="3600130" cy="523220"/>
          </a:xfrm>
          <a:prstGeom prst="rect">
            <a:avLst/>
          </a:prstGeom>
          <a:noFill/>
        </p:spPr>
        <p:txBody>
          <a:bodyPr wrap="square" rtlCol="0">
            <a:spAutoFit/>
          </a:bodyPr>
          <a:lstStyle/>
          <a:p>
            <a:r>
              <a:rPr lang="en-US" altLang="zh-CN" sz="2800" b="1" dirty="0">
                <a:solidFill>
                  <a:srgbClr val="FF0000"/>
                </a:solidFill>
                <a:latin typeface="Times New Roman" panose="02020603050405020304" pitchFamily="18" charset="0"/>
                <a:cs typeface="Times New Roman" panose="02020603050405020304" pitchFamily="18" charset="0"/>
              </a:rPr>
              <a:t>Translation Works</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22" name="直接连接符 21"/>
          <p:cNvCxnSpPr/>
          <p:nvPr/>
        </p:nvCxnSpPr>
        <p:spPr>
          <a:xfrm flipV="1">
            <a:off x="1403300" y="731890"/>
            <a:ext cx="9360000" cy="0"/>
          </a:xfrm>
          <a:prstGeom prst="line">
            <a:avLst/>
          </a:prstGeom>
          <a:ln w="19050">
            <a:solidFill>
              <a:srgbClr val="478700"/>
            </a:solidFill>
            <a:tailEnd type="oval"/>
          </a:ln>
        </p:spPr>
        <p:style>
          <a:lnRef idx="1">
            <a:schemeClr val="accent1"/>
          </a:lnRef>
          <a:fillRef idx="0">
            <a:schemeClr val="accent1"/>
          </a:fillRef>
          <a:effectRef idx="0">
            <a:schemeClr val="accent1"/>
          </a:effectRef>
          <a:fontRef idx="minor">
            <a:schemeClr val="tx1"/>
          </a:fontRef>
        </p:style>
      </p:cxnSp>
      <p:sp>
        <p:nvSpPr>
          <p:cNvPr id="23" name="圆角矩形 13"/>
          <p:cNvSpPr/>
          <p:nvPr/>
        </p:nvSpPr>
        <p:spPr>
          <a:xfrm>
            <a:off x="1255699" y="1027905"/>
            <a:ext cx="9908487" cy="5149057"/>
          </a:xfrm>
          <a:prstGeom prst="roundRect">
            <a:avLst>
              <a:gd name="adj" fmla="val 9957"/>
            </a:avLst>
          </a:prstGeom>
          <a:noFill/>
          <a:ln>
            <a:solidFill>
              <a:srgbClr val="47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 name="矩形: 圆角 2"/>
          <p:cNvSpPr/>
          <p:nvPr/>
        </p:nvSpPr>
        <p:spPr>
          <a:xfrm>
            <a:off x="1666103" y="1169779"/>
            <a:ext cx="2402958" cy="1448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p:cNvSpPr/>
          <p:nvPr/>
        </p:nvSpPr>
        <p:spPr>
          <a:xfrm>
            <a:off x="1633288" y="2777913"/>
            <a:ext cx="2468587" cy="13997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p:nvSpPr>
        <p:spPr>
          <a:xfrm>
            <a:off x="1666103" y="4390400"/>
            <a:ext cx="2402958" cy="13997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Rectangle 9"/>
          <p:cNvSpPr>
            <a:spLocks noChangeArrowheads="1"/>
          </p:cNvSpPr>
          <p:nvPr/>
        </p:nvSpPr>
        <p:spPr bwMode="gray">
          <a:xfrm>
            <a:off x="2012139" y="1312270"/>
            <a:ext cx="1671578" cy="954107"/>
          </a:xfrm>
          <a:prstGeom prst="rect">
            <a:avLst/>
          </a:prstGeom>
          <a:noFill/>
          <a:ln>
            <a:noFill/>
          </a:ln>
          <a:effectLst/>
          <a:extLst>
            <a:ext uri="{909E8E84-426E-40DD-AFC4-6F175D3DCCD1}">
              <a14:hiddenFill xmlns:a14="http://schemas.microsoft.com/office/drawing/2010/main">
                <a:gradFill rotWithShape="1">
                  <a:gsLst>
                    <a:gs pos="0">
                      <a:srgbClr val="88A3A5"/>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t>《</a:t>
            </a:r>
            <a:r>
              <a:rPr lang="zh-CN" altLang="en-US" sz="2800" b="1" dirty="0"/>
              <a:t>唐宋词选一百首</a:t>
            </a:r>
            <a:r>
              <a:rPr lang="en-US" altLang="zh-CN" sz="2800" b="1" dirty="0"/>
              <a:t>》</a:t>
            </a:r>
            <a:endParaRPr lang="en-US" altLang="zh-CN" sz="2800" b="1" dirty="0"/>
          </a:p>
        </p:txBody>
      </p:sp>
      <p:sp>
        <p:nvSpPr>
          <p:cNvPr id="50" name="Rectangle 16"/>
          <p:cNvSpPr>
            <a:spLocks noChangeArrowheads="1"/>
          </p:cNvSpPr>
          <p:nvPr/>
        </p:nvSpPr>
        <p:spPr bwMode="gray">
          <a:xfrm>
            <a:off x="1682900" y="2972234"/>
            <a:ext cx="2230432" cy="954107"/>
          </a:xfrm>
          <a:prstGeom prst="rect">
            <a:avLst/>
          </a:prstGeom>
          <a:noFill/>
          <a:ln>
            <a:noFill/>
          </a:ln>
          <a:effectLst/>
          <a:extLst>
            <a:ext uri="{909E8E84-426E-40DD-AFC4-6F175D3DCCD1}">
              <a14:hiddenFill xmlns:a14="http://schemas.microsoft.com/office/drawing/2010/main">
                <a:gradFill rotWithShape="1">
                  <a:gsLst>
                    <a:gs pos="0">
                      <a:srgbClr val="88A3A5"/>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b="1" dirty="0"/>
              <a:t>《</a:t>
            </a:r>
            <a:r>
              <a:rPr lang="zh-CN" altLang="en-US" sz="2800" b="1" dirty="0"/>
              <a:t>中国古诗词三百首 </a:t>
            </a:r>
            <a:r>
              <a:rPr lang="en-US" altLang="zh-CN" sz="2800" b="1" dirty="0"/>
              <a:t>》</a:t>
            </a:r>
            <a:endParaRPr lang="en-US" altLang="zh-CN" sz="2800" b="1" dirty="0"/>
          </a:p>
        </p:txBody>
      </p:sp>
      <p:sp>
        <p:nvSpPr>
          <p:cNvPr id="51" name="Rectangle 17"/>
          <p:cNvSpPr>
            <a:spLocks noChangeArrowheads="1"/>
          </p:cNvSpPr>
          <p:nvPr/>
        </p:nvSpPr>
        <p:spPr bwMode="gray">
          <a:xfrm>
            <a:off x="1807281" y="4823084"/>
            <a:ext cx="2120599" cy="461665"/>
          </a:xfrm>
          <a:prstGeom prst="rect">
            <a:avLst/>
          </a:prstGeom>
          <a:noFill/>
          <a:ln>
            <a:noFill/>
          </a:ln>
          <a:effectLst/>
          <a:extLst>
            <a:ext uri="{909E8E84-426E-40DD-AFC4-6F175D3DCCD1}">
              <a14:hiddenFill xmlns:a14="http://schemas.microsoft.com/office/drawing/2010/main">
                <a:gradFill rotWithShape="1">
                  <a:gsLst>
                    <a:gs pos="0">
                      <a:srgbClr val="88A3A5"/>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C0C0C0"/>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b="1" dirty="0"/>
              <a:t>《</a:t>
            </a:r>
            <a:r>
              <a:rPr lang="zh-CN" altLang="en-US" sz="2400" b="1" dirty="0"/>
              <a:t>汉魏六朝诗</a:t>
            </a:r>
            <a:r>
              <a:rPr lang="en-US" altLang="zh-CN" sz="2400" b="1" dirty="0"/>
              <a:t>》</a:t>
            </a:r>
            <a:endParaRPr lang="en-US" altLang="zh-CN" sz="2400" b="1" dirty="0"/>
          </a:p>
        </p:txBody>
      </p:sp>
      <p:sp>
        <p:nvSpPr>
          <p:cNvPr id="53" name="Freeform 4"/>
          <p:cNvSpPr/>
          <p:nvPr/>
        </p:nvSpPr>
        <p:spPr bwMode="gray">
          <a:xfrm rot="16200000">
            <a:off x="4975275" y="2442287"/>
            <a:ext cx="366712" cy="2070966"/>
          </a:xfrm>
          <a:custGeom>
            <a:avLst/>
            <a:gdLst>
              <a:gd name="T0" fmla="*/ 95552 w 142"/>
              <a:gd name="T1" fmla="*/ 2586 h 604"/>
              <a:gd name="T2" fmla="*/ 116212 w 142"/>
              <a:gd name="T3" fmla="*/ 1220714 h 604"/>
              <a:gd name="T4" fmla="*/ 0 w 142"/>
              <a:gd name="T5" fmla="*/ 1225886 h 604"/>
              <a:gd name="T6" fmla="*/ 185938 w 142"/>
              <a:gd name="T7" fmla="*/ 1562100 h 604"/>
              <a:gd name="T8" fmla="*/ 366712 w 142"/>
              <a:gd name="T9" fmla="*/ 1225886 h 604"/>
              <a:gd name="T10" fmla="*/ 258248 w 142"/>
              <a:gd name="T11" fmla="*/ 1225886 h 604"/>
              <a:gd name="T12" fmla="*/ 255665 w 142"/>
              <a:gd name="T13" fmla="*/ 0 h 604"/>
              <a:gd name="T14" fmla="*/ 95552 w 142"/>
              <a:gd name="T15" fmla="*/ 2586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38100">
            <a:solidFill>
              <a:schemeClr val="tx1"/>
            </a:solidFill>
          </a:ln>
          <a:effectLst/>
        </p:spPr>
        <p:txBody>
          <a:bodyPr wrap="none" anchor="ctr"/>
          <a:lstStyle/>
          <a:p>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4673">
            <a:off x="10014543" y="545883"/>
            <a:ext cx="1533412" cy="2132922"/>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17081" t="4693" r="21664" b="5921"/>
          <a:stretch>
            <a:fillRect/>
          </a:stretch>
        </p:blipFill>
        <p:spPr>
          <a:xfrm rot="19832425">
            <a:off x="8732119" y="1469117"/>
            <a:ext cx="1727751" cy="252207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4240">
            <a:off x="9261625" y="3628883"/>
            <a:ext cx="1756724" cy="2458766"/>
          </a:xfrm>
          <a:prstGeom prst="rect">
            <a:avLst/>
          </a:prstGeom>
        </p:spPr>
      </p:pic>
      <p:sp>
        <p:nvSpPr>
          <p:cNvPr id="37" name="Freeform 4"/>
          <p:cNvSpPr/>
          <p:nvPr/>
        </p:nvSpPr>
        <p:spPr bwMode="gray">
          <a:xfrm rot="17389829">
            <a:off x="4917862" y="1750220"/>
            <a:ext cx="366712" cy="2295634"/>
          </a:xfrm>
          <a:custGeom>
            <a:avLst/>
            <a:gdLst>
              <a:gd name="T0" fmla="*/ 95552 w 142"/>
              <a:gd name="T1" fmla="*/ 2586 h 604"/>
              <a:gd name="T2" fmla="*/ 116212 w 142"/>
              <a:gd name="T3" fmla="*/ 1220714 h 604"/>
              <a:gd name="T4" fmla="*/ 0 w 142"/>
              <a:gd name="T5" fmla="*/ 1225886 h 604"/>
              <a:gd name="T6" fmla="*/ 185938 w 142"/>
              <a:gd name="T7" fmla="*/ 1562100 h 604"/>
              <a:gd name="T8" fmla="*/ 366712 w 142"/>
              <a:gd name="T9" fmla="*/ 1225886 h 604"/>
              <a:gd name="T10" fmla="*/ 258248 w 142"/>
              <a:gd name="T11" fmla="*/ 1225886 h 604"/>
              <a:gd name="T12" fmla="*/ 255665 w 142"/>
              <a:gd name="T13" fmla="*/ 0 h 604"/>
              <a:gd name="T14" fmla="*/ 95552 w 142"/>
              <a:gd name="T15" fmla="*/ 2586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38100">
            <a:solidFill>
              <a:schemeClr val="tx1"/>
            </a:solidFill>
          </a:ln>
          <a:effectLst/>
        </p:spPr>
        <p:txBody>
          <a:bodyPr wrap="none" anchor="ctr"/>
          <a:lstStyle/>
          <a:p>
            <a:endParaRPr lang="zh-CN" altLang="en-US"/>
          </a:p>
        </p:txBody>
      </p:sp>
      <p:sp>
        <p:nvSpPr>
          <p:cNvPr id="38" name="Freeform 4"/>
          <p:cNvSpPr/>
          <p:nvPr/>
        </p:nvSpPr>
        <p:spPr bwMode="gray">
          <a:xfrm rot="14912077">
            <a:off x="4939934" y="2938222"/>
            <a:ext cx="366712" cy="2273634"/>
          </a:xfrm>
          <a:custGeom>
            <a:avLst/>
            <a:gdLst>
              <a:gd name="T0" fmla="*/ 95552 w 142"/>
              <a:gd name="T1" fmla="*/ 2586 h 604"/>
              <a:gd name="T2" fmla="*/ 116212 w 142"/>
              <a:gd name="T3" fmla="*/ 1220714 h 604"/>
              <a:gd name="T4" fmla="*/ 0 w 142"/>
              <a:gd name="T5" fmla="*/ 1225886 h 604"/>
              <a:gd name="T6" fmla="*/ 185938 w 142"/>
              <a:gd name="T7" fmla="*/ 1562100 h 604"/>
              <a:gd name="T8" fmla="*/ 366712 w 142"/>
              <a:gd name="T9" fmla="*/ 1225886 h 604"/>
              <a:gd name="T10" fmla="*/ 258248 w 142"/>
              <a:gd name="T11" fmla="*/ 1225886 h 604"/>
              <a:gd name="T12" fmla="*/ 255665 w 142"/>
              <a:gd name="T13" fmla="*/ 0 h 604"/>
              <a:gd name="T14" fmla="*/ 95552 w 142"/>
              <a:gd name="T15" fmla="*/ 2586 h 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0000"/>
          </a:solidFill>
          <a:ln w="38100">
            <a:solidFill>
              <a:schemeClr val="tx1"/>
            </a:solidFill>
          </a:ln>
          <a:effectLst/>
        </p:spPr>
        <p:txBody>
          <a:bodyPr wrap="none" anchor="ctr"/>
          <a:lstStyle/>
          <a:p>
            <a:endParaRPr lang="zh-CN" altLang="en-US"/>
          </a:p>
        </p:txBody>
      </p:sp>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710" y="1051378"/>
            <a:ext cx="1967781" cy="5125584"/>
          </a:xfrm>
          <a:prstGeom prst="rect">
            <a:avLst/>
          </a:prstGeom>
        </p:spPr>
      </p:pic>
      <p:sp>
        <p:nvSpPr>
          <p:cNvPr id="40" name="矩形 39"/>
          <p:cNvSpPr/>
          <p:nvPr/>
        </p:nvSpPr>
        <p:spPr>
          <a:xfrm>
            <a:off x="6876434" y="1586458"/>
            <a:ext cx="646331" cy="3970318"/>
          </a:xfrm>
          <a:prstGeom prst="rect">
            <a:avLst/>
          </a:prstGeom>
          <a:noFill/>
        </p:spPr>
        <p:txBody>
          <a:bodyPr wrap="none" lIns="91440" tIns="45720" rIns="91440" bIns="45720">
            <a:spAutoFit/>
          </a:bodyPr>
          <a:lstStyle/>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法</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文</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译</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著</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代</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表</a:t>
            </a:r>
            <a:endParaRPr lang="en-US" altLang="zh-CN"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endParaRPr>
          </a:p>
          <a:p>
            <a:pPr algn="ctr"/>
            <a:r>
              <a:rPr lang="zh-CN" altLang="en-US" sz="3600" b="1" kern="10" cap="none" spc="0" dirty="0">
                <a:ln w="22225">
                  <a:solidFill>
                    <a:schemeClr val="accent2"/>
                  </a:solidFill>
                  <a:prstDash val="solid"/>
                </a:ln>
                <a:solidFill>
                  <a:schemeClr val="accent2">
                    <a:lumMod val="40000"/>
                    <a:lumOff val="60000"/>
                  </a:schemeClr>
                </a:solidFill>
                <a:effectLst/>
                <a:latin typeface="宋体" panose="02010600030101010101" pitchFamily="2" charset="-122"/>
              </a:rPr>
              <a:t>作</a:t>
            </a:r>
            <a:endParaRPr lang="zh-CN" altLang="en-US" sz="36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17525" y="102528"/>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0" name="Group 10"/>
          <p:cNvGrpSpPr/>
          <p:nvPr/>
        </p:nvGrpSpPr>
        <p:grpSpPr bwMode="auto">
          <a:xfrm>
            <a:off x="834175" y="614585"/>
            <a:ext cx="376238" cy="5652071"/>
            <a:chOff x="793" y="1026"/>
            <a:chExt cx="1720" cy="2631"/>
          </a:xfrm>
        </p:grpSpPr>
        <p:grpSp>
          <p:nvGrpSpPr>
            <p:cNvPr id="21" name="Group 11"/>
            <p:cNvGrpSpPr/>
            <p:nvPr/>
          </p:nvGrpSpPr>
          <p:grpSpPr bwMode="auto">
            <a:xfrm>
              <a:off x="793" y="2655"/>
              <a:ext cx="1720" cy="1002"/>
              <a:chOff x="471" y="272"/>
              <a:chExt cx="1161" cy="1539"/>
            </a:xfrm>
          </p:grpSpPr>
          <p:sp>
            <p:nvSpPr>
              <p:cNvPr id="39" name="Oval 12"/>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AutoShape 13"/>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2" name="Group 14"/>
            <p:cNvGrpSpPr/>
            <p:nvPr/>
          </p:nvGrpSpPr>
          <p:grpSpPr bwMode="auto">
            <a:xfrm>
              <a:off x="793" y="1845"/>
              <a:ext cx="1720" cy="1002"/>
              <a:chOff x="471" y="272"/>
              <a:chExt cx="1161" cy="1539"/>
            </a:xfrm>
          </p:grpSpPr>
          <p:sp>
            <p:nvSpPr>
              <p:cNvPr id="37" name="Oval 15"/>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AutoShape 16"/>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3" name="Group 17"/>
            <p:cNvGrpSpPr/>
            <p:nvPr/>
          </p:nvGrpSpPr>
          <p:grpSpPr bwMode="auto">
            <a:xfrm>
              <a:off x="793" y="1026"/>
              <a:ext cx="1720" cy="1002"/>
              <a:chOff x="471" y="272"/>
              <a:chExt cx="1161" cy="1539"/>
            </a:xfrm>
          </p:grpSpPr>
          <p:sp>
            <p:nvSpPr>
              <p:cNvPr id="25" name="Oval 18"/>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AutoShape 19"/>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2" name="矩形 1"/>
          <p:cNvSpPr/>
          <p:nvPr/>
        </p:nvSpPr>
        <p:spPr>
          <a:xfrm>
            <a:off x="4602679" y="42652"/>
            <a:ext cx="2655022" cy="646331"/>
          </a:xfrm>
          <a:prstGeom prst="rect">
            <a:avLst/>
          </a:prstGeom>
          <a:noFill/>
        </p:spPr>
        <p:txBody>
          <a:bodyPr wrap="non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Appreciation</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42" name="文本框 41"/>
          <p:cNvSpPr txBox="1"/>
          <p:nvPr/>
        </p:nvSpPr>
        <p:spPr>
          <a:xfrm>
            <a:off x="1360713" y="1086471"/>
            <a:ext cx="3719583" cy="3539430"/>
          </a:xfrm>
          <a:prstGeom prst="rect">
            <a:avLst/>
          </a:prstGeom>
          <a:noFill/>
        </p:spPr>
        <p:txBody>
          <a:bodyPr wrap="square">
            <a:spAutoFit/>
          </a:bodyPr>
          <a:lstStyle/>
          <a:p>
            <a:pPr algn="ctr"/>
            <a:r>
              <a:rPr lang="en-US" altLang="zh-CN" sz="2800" b="1" dirty="0">
                <a:solidFill>
                  <a:srgbClr val="565656"/>
                </a:solidFill>
                <a:effectLst/>
                <a:latin typeface="PingFangSC-Light"/>
              </a:rPr>
              <a:t>《</a:t>
            </a:r>
            <a:r>
              <a:rPr lang="zh-CN" altLang="en-US" sz="2800" b="1" dirty="0">
                <a:solidFill>
                  <a:srgbClr val="565656"/>
                </a:solidFill>
                <a:effectLst/>
                <a:latin typeface="PingFangSC-Light"/>
              </a:rPr>
              <a:t>天净沙</a:t>
            </a:r>
            <a:r>
              <a:rPr lang="en-US" altLang="zh-CN" sz="2800" b="1" dirty="0">
                <a:solidFill>
                  <a:srgbClr val="565656"/>
                </a:solidFill>
                <a:effectLst/>
                <a:latin typeface="PingFangSC-Light"/>
              </a:rPr>
              <a:t>·</a:t>
            </a:r>
            <a:r>
              <a:rPr lang="zh-CN" altLang="en-US" sz="2800" b="1" dirty="0">
                <a:solidFill>
                  <a:srgbClr val="565656"/>
                </a:solidFill>
                <a:effectLst/>
                <a:latin typeface="PingFangSC-Light"/>
              </a:rPr>
              <a:t>秋思</a:t>
            </a:r>
            <a:r>
              <a:rPr lang="en-US" altLang="zh-CN" sz="2800" b="1" dirty="0">
                <a:solidFill>
                  <a:srgbClr val="565656"/>
                </a:solidFill>
                <a:effectLst/>
                <a:latin typeface="PingFangSC-Light"/>
              </a:rPr>
              <a:t>》</a:t>
            </a:r>
            <a:endParaRPr lang="zh-CN" altLang="en-US" sz="2800" dirty="0">
              <a:effectLst/>
            </a:endParaRPr>
          </a:p>
          <a:p>
            <a:pPr algn="ctr"/>
            <a:r>
              <a:rPr lang="zh-CN" altLang="en-US" sz="2800" b="1" dirty="0">
                <a:solidFill>
                  <a:srgbClr val="565656"/>
                </a:solidFill>
                <a:effectLst/>
                <a:latin typeface="PingFangSC-Light"/>
              </a:rPr>
              <a:t>马致远</a:t>
            </a:r>
            <a:endParaRPr lang="zh-CN" altLang="en-US" sz="2800" dirty="0">
              <a:effectLst/>
            </a:endParaRPr>
          </a:p>
          <a:p>
            <a:pPr algn="ctr"/>
            <a:endParaRPr lang="en-US" altLang="zh-CN" sz="2800" b="0" i="0" dirty="0">
              <a:effectLst/>
              <a:latin typeface="宋体" panose="02010600030101010101" pitchFamily="2" charset="-122"/>
              <a:ea typeface="宋体" panose="02010600030101010101" pitchFamily="2" charset="-122"/>
            </a:endParaRPr>
          </a:p>
          <a:p>
            <a:pPr algn="ctr"/>
            <a:r>
              <a:rPr lang="zh-CN" altLang="en-US" sz="2800" b="0" i="0" dirty="0">
                <a:effectLst/>
                <a:latin typeface="宋体" panose="02010600030101010101" pitchFamily="2" charset="-122"/>
                <a:ea typeface="宋体" panose="02010600030101010101" pitchFamily="2" charset="-122"/>
              </a:rPr>
              <a:t>枯藤老树昏鸦，</a:t>
            </a:r>
            <a:endParaRPr lang="zh-CN" altLang="en-US" sz="2800" b="0" i="0" dirty="0">
              <a:effectLst/>
              <a:latin typeface="宋体" panose="02010600030101010101" pitchFamily="2" charset="-122"/>
              <a:ea typeface="宋体" panose="02010600030101010101" pitchFamily="2" charset="-122"/>
            </a:endParaRPr>
          </a:p>
          <a:p>
            <a:pPr algn="ctr"/>
            <a:r>
              <a:rPr lang="zh-CN" altLang="en-US" sz="2800" b="0" i="0" dirty="0">
                <a:effectLst/>
                <a:latin typeface="宋体" panose="02010600030101010101" pitchFamily="2" charset="-122"/>
                <a:ea typeface="宋体" panose="02010600030101010101" pitchFamily="2" charset="-122"/>
              </a:rPr>
              <a:t>小桥流水人家。</a:t>
            </a:r>
            <a:endParaRPr lang="zh-CN" altLang="en-US" sz="2800" b="0" i="0" dirty="0">
              <a:effectLst/>
              <a:latin typeface="宋体" panose="02010600030101010101" pitchFamily="2" charset="-122"/>
              <a:ea typeface="宋体" panose="02010600030101010101" pitchFamily="2" charset="-122"/>
            </a:endParaRPr>
          </a:p>
          <a:p>
            <a:pPr algn="ctr"/>
            <a:r>
              <a:rPr lang="zh-CN" altLang="en-US" sz="2800" b="0" i="0" dirty="0">
                <a:effectLst/>
                <a:latin typeface="宋体" panose="02010600030101010101" pitchFamily="2" charset="-122"/>
                <a:ea typeface="宋体" panose="02010600030101010101" pitchFamily="2" charset="-122"/>
              </a:rPr>
              <a:t>古道西风瘦马，</a:t>
            </a:r>
            <a:endParaRPr lang="zh-CN" altLang="en-US" sz="2800" b="0" i="0" dirty="0">
              <a:effectLst/>
              <a:latin typeface="宋体" panose="02010600030101010101" pitchFamily="2" charset="-122"/>
              <a:ea typeface="宋体" panose="02010600030101010101" pitchFamily="2" charset="-122"/>
            </a:endParaRPr>
          </a:p>
          <a:p>
            <a:pPr algn="ctr"/>
            <a:r>
              <a:rPr lang="zh-CN" altLang="en-US" sz="2800" b="0" i="0" dirty="0">
                <a:effectLst/>
                <a:latin typeface="宋体" panose="02010600030101010101" pitchFamily="2" charset="-122"/>
                <a:ea typeface="宋体" panose="02010600030101010101" pitchFamily="2" charset="-122"/>
              </a:rPr>
              <a:t>夕阳西下，</a:t>
            </a:r>
            <a:endParaRPr lang="zh-CN" altLang="en-US" sz="2800" b="0" i="0" dirty="0">
              <a:effectLst/>
              <a:latin typeface="宋体" panose="02010600030101010101" pitchFamily="2" charset="-122"/>
              <a:ea typeface="宋体" panose="02010600030101010101" pitchFamily="2" charset="-122"/>
            </a:endParaRPr>
          </a:p>
          <a:p>
            <a:pPr algn="ctr"/>
            <a:r>
              <a:rPr lang="zh-CN" altLang="en-US" sz="2800" b="0" i="0" dirty="0">
                <a:effectLst/>
                <a:latin typeface="宋体" panose="02010600030101010101" pitchFamily="2" charset="-122"/>
                <a:ea typeface="宋体" panose="02010600030101010101" pitchFamily="2" charset="-122"/>
              </a:rPr>
              <a:t>断肠人在天涯。</a:t>
            </a:r>
            <a:endParaRPr lang="zh-CN" altLang="en-US" sz="2800" b="0" i="0" dirty="0">
              <a:effectLst/>
              <a:latin typeface="宋体" panose="02010600030101010101" pitchFamily="2" charset="-122"/>
              <a:ea typeface="宋体" panose="02010600030101010101" pitchFamily="2" charset="-122"/>
            </a:endParaRPr>
          </a:p>
        </p:txBody>
      </p:sp>
      <p:sp>
        <p:nvSpPr>
          <p:cNvPr id="43" name="文本框 42"/>
          <p:cNvSpPr txBox="1"/>
          <p:nvPr/>
        </p:nvSpPr>
        <p:spPr>
          <a:xfrm>
            <a:off x="5056509" y="953129"/>
            <a:ext cx="6280642" cy="3539430"/>
          </a:xfrm>
          <a:prstGeom prst="rect">
            <a:avLst/>
          </a:prstGeom>
          <a:noFill/>
        </p:spPr>
        <p:txBody>
          <a:bodyPr wrap="square">
            <a:spAutoFit/>
          </a:bodyPr>
          <a:lstStyle/>
          <a:p>
            <a:pPr algn="ctr"/>
            <a:r>
              <a:rPr lang="en-US" altLang="zh-CN" sz="2800" b="0" i="1" dirty="0">
                <a:solidFill>
                  <a:srgbClr val="565656"/>
                </a:solidFill>
                <a:effectLst/>
                <a:latin typeface="Times New Roman" panose="02020603050405020304" pitchFamily="18" charset="0"/>
                <a:cs typeface="Times New Roman" panose="02020603050405020304" pitchFamily="18" charset="0"/>
              </a:rPr>
              <a:t>Over old trees wreathed with rotten vines fly evening crows;</a:t>
            </a:r>
            <a:endParaRPr lang="en-US" altLang="zh-CN" sz="2800" b="0" i="0" dirty="0">
              <a:solidFill>
                <a:srgbClr val="333333"/>
              </a:solidFill>
              <a:effectLst/>
              <a:latin typeface="Times New Roman" panose="02020603050405020304" pitchFamily="18" charset="0"/>
              <a:cs typeface="Times New Roman" panose="02020603050405020304" pitchFamily="18" charset="0"/>
            </a:endParaRPr>
          </a:p>
          <a:p>
            <a:pPr algn="ctr"/>
            <a:r>
              <a:rPr lang="en-US" altLang="zh-CN" sz="2800" b="0" i="1" dirty="0">
                <a:solidFill>
                  <a:srgbClr val="565656"/>
                </a:solidFill>
                <a:effectLst/>
                <a:latin typeface="Times New Roman" panose="02020603050405020304" pitchFamily="18" charset="0"/>
                <a:cs typeface="Times New Roman" panose="02020603050405020304" pitchFamily="18" charset="0"/>
              </a:rPr>
              <a:t>Under a small bridge near a cottage a stream flows;</a:t>
            </a:r>
            <a:endParaRPr lang="en-US" altLang="zh-CN" sz="2800" b="0" i="0" dirty="0">
              <a:solidFill>
                <a:srgbClr val="333333"/>
              </a:solidFill>
              <a:effectLst/>
              <a:latin typeface="Times New Roman" panose="02020603050405020304" pitchFamily="18" charset="0"/>
              <a:cs typeface="Times New Roman" panose="02020603050405020304" pitchFamily="18" charset="0"/>
            </a:endParaRPr>
          </a:p>
          <a:p>
            <a:pPr algn="ctr"/>
            <a:r>
              <a:rPr lang="en-US" altLang="zh-CN" sz="2800" b="0" i="1" dirty="0">
                <a:solidFill>
                  <a:srgbClr val="565656"/>
                </a:solidFill>
                <a:effectLst/>
                <a:latin typeface="Times New Roman" panose="02020603050405020304" pitchFamily="18" charset="0"/>
                <a:cs typeface="Times New Roman" panose="02020603050405020304" pitchFamily="18" charset="0"/>
              </a:rPr>
              <a:t>One ancient road in the west wind a lean horse goes.</a:t>
            </a:r>
            <a:endParaRPr lang="en-US" altLang="zh-CN" sz="2800" b="0" i="0" dirty="0">
              <a:solidFill>
                <a:srgbClr val="333333"/>
              </a:solidFill>
              <a:effectLst/>
              <a:latin typeface="Times New Roman" panose="02020603050405020304" pitchFamily="18" charset="0"/>
              <a:cs typeface="Times New Roman" panose="02020603050405020304" pitchFamily="18" charset="0"/>
            </a:endParaRPr>
          </a:p>
          <a:p>
            <a:pPr algn="ctr"/>
            <a:r>
              <a:rPr lang="en-US" altLang="zh-CN" sz="2800" b="0" i="1" dirty="0">
                <a:solidFill>
                  <a:srgbClr val="565656"/>
                </a:solidFill>
                <a:effectLst/>
                <a:latin typeface="Times New Roman" panose="02020603050405020304" pitchFamily="18" charset="0"/>
                <a:cs typeface="Times New Roman" panose="02020603050405020304" pitchFamily="18" charset="0"/>
              </a:rPr>
              <a:t>Westward declines the sun;</a:t>
            </a:r>
            <a:endParaRPr lang="en-US" altLang="zh-CN" sz="2800" b="0" i="0" dirty="0">
              <a:solidFill>
                <a:srgbClr val="333333"/>
              </a:solidFill>
              <a:effectLst/>
              <a:latin typeface="Times New Roman" panose="02020603050405020304" pitchFamily="18" charset="0"/>
              <a:cs typeface="Times New Roman" panose="02020603050405020304" pitchFamily="18" charset="0"/>
            </a:endParaRPr>
          </a:p>
          <a:p>
            <a:pPr algn="ctr"/>
            <a:r>
              <a:rPr lang="en-US" altLang="zh-CN" sz="2800" b="0" i="1" dirty="0">
                <a:solidFill>
                  <a:srgbClr val="565656"/>
                </a:solidFill>
                <a:effectLst/>
                <a:latin typeface="Times New Roman" panose="02020603050405020304" pitchFamily="18" charset="0"/>
                <a:cs typeface="Times New Roman" panose="02020603050405020304" pitchFamily="18" charset="0"/>
              </a:rPr>
              <a:t>Far, far from home is the heartbroken one.</a:t>
            </a:r>
            <a:endParaRPr lang="zh-CN" altLang="en-US" sz="28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861" y="4726010"/>
            <a:ext cx="4343387" cy="1627869"/>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031" y="4693369"/>
            <a:ext cx="6228207" cy="1631789"/>
          </a:xfrm>
          <a:prstGeom prst="rect">
            <a:avLst/>
          </a:prstGeom>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3400" y="21277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1" name="矩形 20"/>
          <p:cNvSpPr/>
          <p:nvPr/>
        </p:nvSpPr>
        <p:spPr>
          <a:xfrm>
            <a:off x="3770902" y="185738"/>
            <a:ext cx="3884653"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Appreciation</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2" name="英文版的天净沙秋思听过吗 超清(720P)">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1524000" y="857250"/>
            <a:ext cx="9144000"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3400" y="21277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4602679" y="42652"/>
            <a:ext cx="2655022" cy="646331"/>
          </a:xfrm>
          <a:prstGeom prst="rect">
            <a:avLst/>
          </a:prstGeom>
          <a:noFill/>
        </p:spPr>
        <p:txBody>
          <a:bodyPr wrap="non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Appreciation</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41" name="文本框 40"/>
          <p:cNvSpPr txBox="1"/>
          <p:nvPr/>
        </p:nvSpPr>
        <p:spPr>
          <a:xfrm>
            <a:off x="2004114" y="817055"/>
            <a:ext cx="4688425" cy="3950953"/>
          </a:xfrm>
          <a:prstGeom prst="rect">
            <a:avLst/>
          </a:prstGeom>
          <a:noFill/>
        </p:spPr>
        <p:txBody>
          <a:bodyPr wrap="square">
            <a:spAutoFit/>
          </a:bodyPr>
          <a:lstStyle/>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关雎</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Cooing</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And</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Wooing</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关关雎鸠</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Hebrew Scholar"/>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By</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riverside</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are</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cooing</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在河之洲</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pair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of</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turtledoves</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窈窕淑女</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good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young</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man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is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nl-NL" altLang="zh-CN" sz="1800" kern="100" dirty="0">
                <a:solidFill>
                  <a:srgbClr val="000000"/>
                </a:solidFill>
                <a:effectLst/>
                <a:uFill>
                  <a:solidFill>
                    <a:srgbClr val="000000"/>
                  </a:solidFill>
                </a:uFill>
                <a:latin typeface="Arial Unicode MS"/>
                <a:ea typeface="Arial Unicode MS"/>
                <a:cs typeface="Arial Unicode MS"/>
              </a:rPr>
              <a:t>wooing</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君子好逑</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fair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maiden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loves</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参差荇菜</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Water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flows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left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right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左右流之</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Of</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cress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long</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here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short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there</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窈窕淑女</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youth</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yearns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day</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night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寤寐求之</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For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good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maiden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fair</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求之不得</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His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yearning</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grows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strong</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寤寐思服</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can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not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fall</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asleep</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p:txBody>
      </p:sp>
      <p:sp>
        <p:nvSpPr>
          <p:cNvPr id="44" name="文本框 43"/>
          <p:cNvSpPr txBox="1"/>
          <p:nvPr/>
        </p:nvSpPr>
        <p:spPr>
          <a:xfrm>
            <a:off x="6838589" y="2815816"/>
            <a:ext cx="4988097" cy="3392339"/>
          </a:xfrm>
          <a:prstGeom prst="rect">
            <a:avLst/>
          </a:prstGeom>
          <a:noFill/>
        </p:spPr>
        <p:txBody>
          <a:bodyPr wrap="square">
            <a:spAutoFit/>
          </a:bodyPr>
          <a:lstStyle/>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悠哉悠哉，</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But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tosses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all</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night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long</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辗转反侧</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deep</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in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love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deep</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en-US"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参差荇菜</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Now</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gather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left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right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左右采之</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Cress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long</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short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tender</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窈窕淑女</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lute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play</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music</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bright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琴瑟友之</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en-US" altLang="zh-CN" sz="1800" kern="100" dirty="0">
                <a:solidFill>
                  <a:srgbClr val="000000"/>
                </a:solidFill>
                <a:effectLst/>
                <a:uFill>
                  <a:solidFill>
                    <a:srgbClr val="000000"/>
                  </a:solidFill>
                </a:uFill>
                <a:latin typeface="Arial Unicode MS"/>
                <a:ea typeface="Arial Unicode MS"/>
                <a:cs typeface="Arial Unicode MS"/>
              </a:rPr>
              <a:t>For</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bride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sweet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slender</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参差荇菜</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Feast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friends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left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right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左右芼之</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On</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cress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cooked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till</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tender</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窈窕淑女</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bells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drums</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delight</a:t>
            </a:r>
            <a:endParaRPr lang="zh-CN" altLang="zh-CN" sz="1200" kern="100" dirty="0">
              <a:solidFill>
                <a:srgbClr val="000000"/>
              </a:solidFill>
              <a:effectLst/>
              <a:uFill>
                <a:solidFill>
                  <a:srgbClr val="000000"/>
                </a:solidFill>
              </a:uFill>
              <a:latin typeface="Times New Roman" panose="02020603050405020304" pitchFamily="18" charset="0"/>
              <a:ea typeface="Arial Unicode MS"/>
              <a:cs typeface="Arial Unicode MS"/>
            </a:endParaRPr>
          </a:p>
          <a:p>
            <a:pPr algn="just">
              <a:lnSpc>
                <a:spcPct val="120000"/>
              </a:lnSpc>
            </a:pPr>
            <a:r>
              <a:rPr lang="zh-CN" altLang="zh-CN" sz="1800" kern="100" dirty="0">
                <a:solidFill>
                  <a:srgbClr val="000000"/>
                </a:solidFill>
                <a:effectLst/>
                <a:uFill>
                  <a:solidFill>
                    <a:srgbClr val="000000"/>
                  </a:solidFill>
                </a:uFill>
                <a:latin typeface="Times New Roman" panose="02020603050405020304" pitchFamily="18" charset="0"/>
                <a:ea typeface="Arial Unicode MS"/>
                <a:cs typeface="Arial Unicode MS"/>
              </a:rPr>
              <a:t>钟鼓乐之</a:t>
            </a:r>
            <a:r>
              <a:rPr lang="en-US" altLang="zh-CN" sz="1800" kern="100" dirty="0">
                <a:solidFill>
                  <a:srgbClr val="000000"/>
                </a:solidFill>
                <a:effectLst/>
                <a:uFill>
                  <a:solidFill>
                    <a:srgbClr val="000000"/>
                  </a:solidFill>
                </a:uFill>
                <a:latin typeface="Arial Hebrew Scholar"/>
                <a:ea typeface="Arial Unicode MS"/>
                <a:cs typeface="Arial Unicode MS"/>
              </a:rPr>
              <a:t>.</a:t>
            </a:r>
            <a:r>
              <a:rPr lang="zh-CN" altLang="zh-CN" sz="1800" kern="100" dirty="0">
                <a:solidFill>
                  <a:srgbClr val="000000"/>
                </a:solidFill>
                <a:effectLst/>
                <a:uFill>
                  <a:solidFill>
                    <a:srgbClr val="000000"/>
                  </a:solidFill>
                </a:uFill>
                <a:latin typeface="Times New Roman" panose="02020603050405020304" pitchFamily="18" charset="0"/>
                <a:ea typeface="Arial Hebrew Scholar"/>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The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bride</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so</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sweet</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and</a:t>
            </a:r>
            <a:r>
              <a:rPr lang="en-US" altLang="zh-CN" sz="1800" kern="100" dirty="0">
                <a:solidFill>
                  <a:srgbClr val="000000"/>
                </a:solidFill>
                <a:effectLst/>
                <a:uFill>
                  <a:solidFill>
                    <a:srgbClr val="000000"/>
                  </a:solidFill>
                </a:uFill>
                <a:latin typeface="Arial Hebrew Scholar"/>
                <a:ea typeface="Arial Unicode MS"/>
                <a:cs typeface="Arial Unicode MS"/>
              </a:rPr>
              <a:t> </a:t>
            </a:r>
            <a:r>
              <a:rPr lang="en-US" altLang="zh-CN" sz="1800" kern="100" dirty="0">
                <a:solidFill>
                  <a:srgbClr val="000000"/>
                </a:solidFill>
                <a:effectLst/>
                <a:uFill>
                  <a:solidFill>
                    <a:srgbClr val="000000"/>
                  </a:solidFill>
                </a:uFill>
                <a:latin typeface="Arial Unicode MS"/>
                <a:ea typeface="Arial Unicode MS"/>
                <a:cs typeface="Arial Unicode MS"/>
              </a:rPr>
              <a:t>slender</a:t>
            </a:r>
            <a:r>
              <a:rPr lang="en-US" altLang="zh-CN" sz="1800" kern="100" dirty="0">
                <a:solidFill>
                  <a:srgbClr val="000000"/>
                </a:solidFill>
                <a:effectLst/>
                <a:uFill>
                  <a:solidFill>
                    <a:srgbClr val="000000"/>
                  </a:solidFill>
                </a:uFill>
                <a:latin typeface="Arial Hebrew Scholar"/>
                <a:ea typeface="Arial Unicode MS"/>
                <a:cs typeface="Arial Unicode MS"/>
              </a:rPr>
              <a:t>!</a:t>
            </a:r>
            <a:endParaRPr lang="zh-CN" altLang="en-US" dirty="0"/>
          </a:p>
        </p:txBody>
      </p:sp>
      <p:grpSp>
        <p:nvGrpSpPr>
          <p:cNvPr id="11" name="组合 10"/>
          <p:cNvGrpSpPr/>
          <p:nvPr/>
        </p:nvGrpSpPr>
        <p:grpSpPr>
          <a:xfrm>
            <a:off x="0" y="2330974"/>
            <a:ext cx="6578460" cy="4261211"/>
            <a:chOff x="0" y="2330974"/>
            <a:chExt cx="6578460" cy="426121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0974"/>
              <a:ext cx="1907296" cy="426121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961" y="4877555"/>
              <a:ext cx="4672499" cy="1714630"/>
            </a:xfrm>
            <a:prstGeom prst="rect">
              <a:avLst/>
            </a:prstGeom>
          </p:spPr>
        </p:pic>
      </p:gr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4041" r="14839"/>
          <a:stretch>
            <a:fillRect/>
          </a:stretch>
        </p:blipFill>
        <p:spPr>
          <a:xfrm>
            <a:off x="7666702" y="458347"/>
            <a:ext cx="3573493" cy="2041248"/>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36615" y="288972"/>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0" name="Group 10"/>
          <p:cNvGrpSpPr/>
          <p:nvPr/>
        </p:nvGrpSpPr>
        <p:grpSpPr bwMode="auto">
          <a:xfrm>
            <a:off x="5137914" y="1339442"/>
            <a:ext cx="376238" cy="4537865"/>
            <a:chOff x="793" y="1026"/>
            <a:chExt cx="1720" cy="2631"/>
          </a:xfrm>
        </p:grpSpPr>
        <p:grpSp>
          <p:nvGrpSpPr>
            <p:cNvPr id="21" name="Group 11"/>
            <p:cNvGrpSpPr/>
            <p:nvPr/>
          </p:nvGrpSpPr>
          <p:grpSpPr bwMode="auto">
            <a:xfrm>
              <a:off x="793" y="2655"/>
              <a:ext cx="1720" cy="1002"/>
              <a:chOff x="471" y="272"/>
              <a:chExt cx="1161" cy="1539"/>
            </a:xfrm>
          </p:grpSpPr>
          <p:sp>
            <p:nvSpPr>
              <p:cNvPr id="39" name="Oval 12"/>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AutoShape 13"/>
              <p:cNvSpPr>
                <a:spLocks noChangeArrowheads="1"/>
              </p:cNvSpPr>
              <p:nvPr/>
            </p:nvSpPr>
            <p:spPr bwMode="lt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2" name="Group 14"/>
            <p:cNvGrpSpPr/>
            <p:nvPr/>
          </p:nvGrpSpPr>
          <p:grpSpPr bwMode="auto">
            <a:xfrm>
              <a:off x="793" y="1845"/>
              <a:ext cx="1720" cy="1002"/>
              <a:chOff x="471" y="272"/>
              <a:chExt cx="1161" cy="1539"/>
            </a:xfrm>
          </p:grpSpPr>
          <p:sp>
            <p:nvSpPr>
              <p:cNvPr id="37" name="Oval 15"/>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AutoShape 16"/>
              <p:cNvSpPr>
                <a:spLocks noChangeArrowheads="1"/>
              </p:cNvSpPr>
              <p:nvPr/>
            </p:nvSpPr>
            <p:spPr bwMode="lt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dirty="0"/>
              </a:p>
            </p:txBody>
          </p:sp>
        </p:grpSp>
        <p:grpSp>
          <p:nvGrpSpPr>
            <p:cNvPr id="23" name="Group 17"/>
            <p:cNvGrpSpPr/>
            <p:nvPr/>
          </p:nvGrpSpPr>
          <p:grpSpPr bwMode="auto">
            <a:xfrm>
              <a:off x="793" y="1026"/>
              <a:ext cx="1720" cy="1002"/>
              <a:chOff x="471" y="272"/>
              <a:chExt cx="1161" cy="1539"/>
            </a:xfrm>
          </p:grpSpPr>
          <p:sp>
            <p:nvSpPr>
              <p:cNvPr id="25" name="Oval 18"/>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AutoShape 19"/>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2" name="矩形 1"/>
          <p:cNvSpPr/>
          <p:nvPr/>
        </p:nvSpPr>
        <p:spPr>
          <a:xfrm>
            <a:off x="2584370" y="42652"/>
            <a:ext cx="6691640" cy="646331"/>
          </a:xfrm>
          <a:prstGeom prst="rect">
            <a:avLst/>
          </a:prstGeom>
          <a:noFill/>
        </p:spPr>
        <p:txBody>
          <a:bodyPr wrap="none" lIns="91440" tIns="45720" rIns="91440" bIns="45720">
            <a:spAutoFit/>
          </a:bodyPr>
          <a:lstStyle/>
          <a:p>
            <a:pPr algn="ctr"/>
            <a:r>
              <a:rPr lang="en-US" altLang="zh-CN" sz="3600" b="1" dirty="0">
                <a:ln w="22225">
                  <a:solidFill>
                    <a:schemeClr val="accent2"/>
                  </a:solidFill>
                  <a:prstDash val="solid"/>
                </a:ln>
                <a:solidFill>
                  <a:schemeClr val="accent2">
                    <a:lumMod val="40000"/>
                    <a:lumOff val="60000"/>
                  </a:schemeClr>
                </a:solidFill>
              </a:rPr>
              <a:t>Appreciation of famous sentences</a:t>
            </a:r>
            <a:endParaRPr lang="zh-CN" altLang="en-US" sz="3600" b="1" cap="none" spc="0" dirty="0">
              <a:ln w="22225">
                <a:solidFill>
                  <a:schemeClr val="accent2"/>
                </a:solidFill>
                <a:prstDash val="solid"/>
              </a:ln>
              <a:solidFill>
                <a:schemeClr val="accent2">
                  <a:lumMod val="40000"/>
                  <a:lumOff val="60000"/>
                </a:schemeClr>
              </a:solidFill>
              <a:effectLst/>
            </a:endParaRPr>
          </a:p>
        </p:txBody>
      </p:sp>
      <p:grpSp>
        <p:nvGrpSpPr>
          <p:cNvPr id="42" name="Group 3"/>
          <p:cNvGrpSpPr/>
          <p:nvPr/>
        </p:nvGrpSpPr>
        <p:grpSpPr bwMode="auto">
          <a:xfrm>
            <a:off x="2000163" y="1334203"/>
            <a:ext cx="3165475" cy="4556234"/>
            <a:chOff x="-569" y="1206"/>
            <a:chExt cx="3197" cy="2421"/>
          </a:xfrm>
        </p:grpSpPr>
        <p:sp>
          <p:nvSpPr>
            <p:cNvPr id="43" name="AutoShape 4"/>
            <p:cNvSpPr>
              <a:spLocks noChangeArrowheads="1"/>
            </p:cNvSpPr>
            <p:nvPr/>
          </p:nvSpPr>
          <p:spPr bwMode="ltGray">
            <a:xfrm rot="10800000">
              <a:off x="-569" y="2871"/>
              <a:ext cx="3169" cy="756"/>
            </a:xfrm>
            <a:prstGeom prst="roundRect">
              <a:avLst>
                <a:gd name="adj" fmla="val 11505"/>
              </a:avLst>
            </a:prstGeom>
            <a:gradFill rotWithShape="1">
              <a:gsLst>
                <a:gs pos="0">
                  <a:schemeClr val="accent2"/>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 name="AutoShape 5"/>
            <p:cNvSpPr>
              <a:spLocks noChangeArrowheads="1"/>
            </p:cNvSpPr>
            <p:nvPr/>
          </p:nvSpPr>
          <p:spPr bwMode="ltGray">
            <a:xfrm rot="10800000">
              <a:off x="-553" y="2018"/>
              <a:ext cx="3163" cy="732"/>
            </a:xfrm>
            <a:prstGeom prst="roundRect">
              <a:avLst>
                <a:gd name="adj" fmla="val 11505"/>
              </a:avLst>
            </a:prstGeom>
            <a:gradFill rotWithShape="1">
              <a:gsLst>
                <a:gs pos="0">
                  <a:schemeClr val="folHlink"/>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 name="AutoShape 6"/>
            <p:cNvSpPr>
              <a:spLocks noChangeArrowheads="1"/>
            </p:cNvSpPr>
            <p:nvPr/>
          </p:nvSpPr>
          <p:spPr bwMode="ltGray">
            <a:xfrm rot="10800000">
              <a:off x="-552" y="1206"/>
              <a:ext cx="3180" cy="741"/>
            </a:xfrm>
            <a:prstGeom prst="roundRect">
              <a:avLst>
                <a:gd name="adj" fmla="val 11505"/>
              </a:avLst>
            </a:prstGeom>
            <a:gradFill rotWithShape="1">
              <a:gsLst>
                <a:gs pos="0">
                  <a:schemeClr val="accent1"/>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47" name="组合 46"/>
          <p:cNvGrpSpPr/>
          <p:nvPr/>
        </p:nvGrpSpPr>
        <p:grpSpPr>
          <a:xfrm>
            <a:off x="5447287" y="1334204"/>
            <a:ext cx="4509630" cy="4530750"/>
            <a:chOff x="3355975" y="1843088"/>
            <a:chExt cx="4509630" cy="3841750"/>
          </a:xfrm>
        </p:grpSpPr>
        <p:sp>
          <p:nvSpPr>
            <p:cNvPr id="48" name="AutoShape 7"/>
            <p:cNvSpPr>
              <a:spLocks noChangeArrowheads="1"/>
            </p:cNvSpPr>
            <p:nvPr/>
          </p:nvSpPr>
          <p:spPr bwMode="ltGray">
            <a:xfrm>
              <a:off x="3394075" y="1843088"/>
              <a:ext cx="4451350" cy="1200150"/>
            </a:xfrm>
            <a:prstGeom prst="roundRect">
              <a:avLst>
                <a:gd name="adj" fmla="val 11505"/>
              </a:avLst>
            </a:prstGeom>
            <a:gradFill rotWithShape="1">
              <a:gsLst>
                <a:gs pos="0">
                  <a:schemeClr val="accent2"/>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9" name="AutoShape 8"/>
            <p:cNvSpPr>
              <a:spLocks noChangeArrowheads="1"/>
            </p:cNvSpPr>
            <p:nvPr/>
          </p:nvSpPr>
          <p:spPr bwMode="ltGray">
            <a:xfrm>
              <a:off x="3422192" y="3118947"/>
              <a:ext cx="4443413" cy="1162050"/>
            </a:xfrm>
            <a:prstGeom prst="roundRect">
              <a:avLst>
                <a:gd name="adj" fmla="val 11505"/>
              </a:avLst>
            </a:prstGeom>
            <a:gradFill rotWithShape="1">
              <a:gsLst>
                <a:gs pos="0">
                  <a:schemeClr val="folHlink"/>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0" name="AutoShape 9"/>
            <p:cNvSpPr>
              <a:spLocks noChangeArrowheads="1"/>
            </p:cNvSpPr>
            <p:nvPr/>
          </p:nvSpPr>
          <p:spPr bwMode="ltGray">
            <a:xfrm>
              <a:off x="3355975" y="4508500"/>
              <a:ext cx="4467225" cy="1176338"/>
            </a:xfrm>
            <a:prstGeom prst="roundRect">
              <a:avLst>
                <a:gd name="adj" fmla="val 11505"/>
              </a:avLst>
            </a:prstGeom>
            <a:gradFill rotWithShape="1">
              <a:gsLst>
                <a:gs pos="0">
                  <a:schemeClr val="accent1"/>
                </a:gs>
                <a:gs pos="100000">
                  <a:schemeClr val="bg1">
                    <a:alpha val="0"/>
                  </a:schemeClr>
                </a:gs>
              </a:gsLst>
              <a:lin ang="0" scaled="1"/>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51" name="Text Box 23"/>
          <p:cNvSpPr txBox="1">
            <a:spLocks noChangeArrowheads="1"/>
          </p:cNvSpPr>
          <p:nvPr/>
        </p:nvSpPr>
        <p:spPr bwMode="auto">
          <a:xfrm>
            <a:off x="1811249" y="1725715"/>
            <a:ext cx="30205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a:solidFill>
                  <a:srgbClr val="191C06"/>
                </a:solidFill>
                <a:latin typeface="宋体" panose="02010600030101010101" pitchFamily="2" charset="-122"/>
                <a:ea typeface="宋体" panose="02010600030101010101" pitchFamily="2" charset="-122"/>
              </a:rPr>
              <a:t>春风又绿江南岸。</a:t>
            </a:r>
            <a:r>
              <a:rPr lang="zh-CN" altLang="en-US" sz="2800" dirty="0">
                <a:latin typeface="宋体" panose="02010600030101010101" pitchFamily="2" charset="-122"/>
                <a:ea typeface="宋体" panose="02010600030101010101" pitchFamily="2" charset="-122"/>
              </a:rPr>
              <a:t> </a:t>
            </a:r>
            <a:endParaRPr lang="zh-CN" altLang="en-US" sz="2800" dirty="0">
              <a:latin typeface="宋体" panose="02010600030101010101" pitchFamily="2" charset="-122"/>
              <a:ea typeface="宋体" panose="02010600030101010101" pitchFamily="2" charset="-122"/>
            </a:endParaRPr>
          </a:p>
        </p:txBody>
      </p:sp>
      <p:sp>
        <p:nvSpPr>
          <p:cNvPr id="52" name="Text Box 20"/>
          <p:cNvSpPr txBox="1">
            <a:spLocks noChangeArrowheads="1"/>
          </p:cNvSpPr>
          <p:nvPr/>
        </p:nvSpPr>
        <p:spPr bwMode="gray">
          <a:xfrm>
            <a:off x="5702253" y="1277338"/>
            <a:ext cx="5735844" cy="110799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endParaRPr lang="en-US" altLang="zh-CN" b="1" dirty="0">
              <a:solidFill>
                <a:srgbClr val="000000"/>
              </a:solidFill>
              <a:cs typeface="Arial" panose="020B0604020202020204" pitchFamily="34" charset="0"/>
            </a:endParaRPr>
          </a:p>
          <a:p>
            <a:pPr>
              <a:buFontTx/>
              <a:buChar char="•"/>
            </a:pPr>
            <a:r>
              <a:rPr lang="en-US" altLang="zh-CN" sz="2400" b="1" dirty="0">
                <a:solidFill>
                  <a:srgbClr val="000000"/>
                </a:solidFill>
                <a:latin typeface="Times New Roman" panose="02020603050405020304" pitchFamily="18" charset="0"/>
                <a:cs typeface="Times New Roman" panose="02020603050405020304" pitchFamily="18" charset="0"/>
              </a:rPr>
              <a:t> </a:t>
            </a:r>
            <a:r>
              <a:rPr lang="en-US" altLang="zh-CN" sz="2400" b="1" dirty="0">
                <a:solidFill>
                  <a:srgbClr val="191C06"/>
                </a:solidFill>
                <a:latin typeface="Times New Roman" panose="02020603050405020304" pitchFamily="18" charset="0"/>
                <a:cs typeface="Times New Roman" panose="02020603050405020304" pitchFamily="18" charset="0"/>
              </a:rPr>
              <a:t>Again the vernal wind has greened the Southern shore.</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p:txBody>
      </p:sp>
      <p:sp>
        <p:nvSpPr>
          <p:cNvPr id="53" name="Text Box 25"/>
          <p:cNvSpPr txBox="1">
            <a:spLocks noChangeArrowheads="1"/>
          </p:cNvSpPr>
          <p:nvPr/>
        </p:nvSpPr>
        <p:spPr bwMode="auto">
          <a:xfrm>
            <a:off x="1724853" y="3022143"/>
            <a:ext cx="33702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b="1" dirty="0">
                <a:solidFill>
                  <a:srgbClr val="131505"/>
                </a:solidFill>
              </a:rPr>
              <a:t> </a:t>
            </a:r>
            <a:r>
              <a:rPr lang="zh-CN" altLang="en-US" sz="2800" b="1" dirty="0">
                <a:solidFill>
                  <a:srgbClr val="191C06"/>
                </a:solidFill>
                <a:latin typeface="宋体" panose="02010600030101010101" pitchFamily="2" charset="-122"/>
                <a:ea typeface="宋体" panose="02010600030101010101" pitchFamily="2" charset="-122"/>
              </a:rPr>
              <a:t>两情若是久长时，</a:t>
            </a:r>
            <a:endParaRPr lang="zh-CN" altLang="en-US" sz="2800" b="1" dirty="0">
              <a:solidFill>
                <a:srgbClr val="191C06"/>
              </a:solidFill>
              <a:latin typeface="宋体" panose="02010600030101010101" pitchFamily="2" charset="-122"/>
              <a:ea typeface="宋体" panose="02010600030101010101" pitchFamily="2" charset="-122"/>
            </a:endParaRPr>
          </a:p>
          <a:p>
            <a:r>
              <a:rPr lang="zh-CN" altLang="en-US" sz="2800" b="1" dirty="0">
                <a:solidFill>
                  <a:srgbClr val="191C06"/>
                </a:solidFill>
                <a:latin typeface="宋体" panose="02010600030101010101" pitchFamily="2" charset="-122"/>
                <a:ea typeface="宋体" panose="02010600030101010101" pitchFamily="2" charset="-122"/>
              </a:rPr>
              <a:t>又岂在朝朝暮暮？ </a:t>
            </a:r>
            <a:endParaRPr lang="zh-CN" altLang="en-US" sz="2800" b="1" dirty="0">
              <a:solidFill>
                <a:srgbClr val="191C06"/>
              </a:solidFill>
              <a:latin typeface="宋体" panose="02010600030101010101" pitchFamily="2" charset="-122"/>
              <a:ea typeface="宋体" panose="02010600030101010101" pitchFamily="2" charset="-122"/>
            </a:endParaRPr>
          </a:p>
        </p:txBody>
      </p:sp>
      <p:sp>
        <p:nvSpPr>
          <p:cNvPr id="54" name="Text Box 22"/>
          <p:cNvSpPr txBox="1">
            <a:spLocks noChangeArrowheads="1"/>
          </p:cNvSpPr>
          <p:nvPr/>
        </p:nvSpPr>
        <p:spPr bwMode="gray">
          <a:xfrm>
            <a:off x="5503603" y="2995915"/>
            <a:ext cx="6416987" cy="83099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zh-CN" sz="2400" b="1" dirty="0">
                <a:solidFill>
                  <a:srgbClr val="000000"/>
                </a:solidFill>
                <a:latin typeface="Times New Roman" panose="02020603050405020304" pitchFamily="18" charset="0"/>
                <a:cs typeface="Times New Roman" panose="02020603050405020304" pitchFamily="18" charset="0"/>
              </a:rPr>
              <a:t> </a:t>
            </a:r>
            <a:r>
              <a:rPr lang="en-US" altLang="zh-CN" sz="2400" b="1" dirty="0">
                <a:solidFill>
                  <a:srgbClr val="191C06"/>
                </a:solidFill>
                <a:latin typeface="Times New Roman" panose="02020603050405020304" pitchFamily="18" charset="0"/>
                <a:cs typeface="Times New Roman" panose="02020603050405020304" pitchFamily="18" charset="0"/>
              </a:rPr>
              <a:t>If love between both sides can last for aye,</a:t>
            </a:r>
            <a:endParaRPr lang="en-US" altLang="zh-CN" sz="2400" b="1" dirty="0">
              <a:solidFill>
                <a:srgbClr val="191C06"/>
              </a:solidFill>
              <a:latin typeface="Times New Roman" panose="02020603050405020304" pitchFamily="18" charset="0"/>
              <a:cs typeface="Times New Roman" panose="02020603050405020304" pitchFamily="18" charset="0"/>
            </a:endParaRPr>
          </a:p>
          <a:p>
            <a:pPr>
              <a:buFontTx/>
              <a:buChar char="•"/>
            </a:pPr>
            <a:r>
              <a:rPr lang="en-US" altLang="zh-CN" sz="2400" b="1" dirty="0">
                <a:solidFill>
                  <a:srgbClr val="191C06"/>
                </a:solidFill>
                <a:latin typeface="Times New Roman" panose="02020603050405020304" pitchFamily="18" charset="0"/>
                <a:cs typeface="Times New Roman" panose="02020603050405020304" pitchFamily="18" charset="0"/>
              </a:rPr>
              <a:t> Why need they stay together night and day?</a:t>
            </a:r>
            <a:endParaRPr lang="en-US" altLang="zh-CN" sz="2400" b="1" dirty="0">
              <a:solidFill>
                <a:srgbClr val="191C06"/>
              </a:solidFill>
              <a:latin typeface="Times New Roman" panose="02020603050405020304" pitchFamily="18" charset="0"/>
              <a:cs typeface="Times New Roman" panose="02020603050405020304" pitchFamily="18" charset="0"/>
            </a:endParaRPr>
          </a:p>
        </p:txBody>
      </p:sp>
      <p:sp>
        <p:nvSpPr>
          <p:cNvPr id="55" name="Text Box 24"/>
          <p:cNvSpPr txBox="1">
            <a:spLocks noChangeArrowheads="1"/>
          </p:cNvSpPr>
          <p:nvPr/>
        </p:nvSpPr>
        <p:spPr bwMode="auto">
          <a:xfrm>
            <a:off x="2206720" y="4666031"/>
            <a:ext cx="22047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800" b="1" dirty="0">
                <a:solidFill>
                  <a:srgbClr val="191C06"/>
                </a:solidFill>
                <a:latin typeface="宋体" panose="02010600030101010101" pitchFamily="2" charset="-122"/>
                <a:ea typeface="宋体" panose="02010600030101010101" pitchFamily="2" charset="-122"/>
              </a:rPr>
              <a:t>海内存知己， </a:t>
            </a:r>
            <a:endParaRPr lang="zh-CN" altLang="en-US" sz="2800" b="1" dirty="0">
              <a:solidFill>
                <a:srgbClr val="191C06"/>
              </a:solidFill>
              <a:latin typeface="宋体" panose="02010600030101010101" pitchFamily="2" charset="-122"/>
              <a:ea typeface="宋体" panose="02010600030101010101" pitchFamily="2" charset="-122"/>
            </a:endParaRPr>
          </a:p>
          <a:p>
            <a:r>
              <a:rPr lang="zh-CN" altLang="en-US" sz="2800" b="1" dirty="0">
                <a:solidFill>
                  <a:srgbClr val="191C06"/>
                </a:solidFill>
                <a:latin typeface="宋体" panose="02010600030101010101" pitchFamily="2" charset="-122"/>
                <a:ea typeface="宋体" panose="02010600030101010101" pitchFamily="2" charset="-122"/>
              </a:rPr>
              <a:t>天涯若比邻。</a:t>
            </a:r>
            <a:endParaRPr lang="zh-CN" altLang="en-US" sz="2800" b="1" dirty="0">
              <a:solidFill>
                <a:srgbClr val="191C06"/>
              </a:solidFill>
              <a:latin typeface="宋体" panose="02010600030101010101" pitchFamily="2" charset="-122"/>
              <a:ea typeface="宋体" panose="02010600030101010101" pitchFamily="2" charset="-122"/>
            </a:endParaRPr>
          </a:p>
        </p:txBody>
      </p:sp>
      <p:sp>
        <p:nvSpPr>
          <p:cNvPr id="56" name="Text Box 21"/>
          <p:cNvSpPr txBox="1">
            <a:spLocks noChangeArrowheads="1"/>
          </p:cNvSpPr>
          <p:nvPr/>
        </p:nvSpPr>
        <p:spPr bwMode="gray">
          <a:xfrm>
            <a:off x="5684429" y="4688127"/>
            <a:ext cx="5965395" cy="83099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zh-CN" sz="2400" b="1" dirty="0">
                <a:solidFill>
                  <a:srgbClr val="000000"/>
                </a:solidFill>
                <a:latin typeface="Times New Roman" panose="02020603050405020304" pitchFamily="18" charset="0"/>
                <a:cs typeface="Times New Roman" panose="02020603050405020304" pitchFamily="18" charset="0"/>
              </a:rPr>
              <a:t> </a:t>
            </a:r>
            <a:r>
              <a:rPr lang="en-US" altLang="zh-CN" sz="2400" b="1" dirty="0">
                <a:solidFill>
                  <a:srgbClr val="191C06"/>
                </a:solidFill>
                <a:latin typeface="Times New Roman" panose="02020603050405020304" pitchFamily="18" charset="0"/>
                <a:cs typeface="Times New Roman" panose="02020603050405020304" pitchFamily="18" charset="0"/>
              </a:rPr>
              <a:t>If you‘ve a friend who knows your heart,</a:t>
            </a:r>
            <a:endParaRPr lang="en-US" altLang="zh-CN" sz="2400" b="1" dirty="0">
              <a:solidFill>
                <a:srgbClr val="191C06"/>
              </a:solidFill>
              <a:latin typeface="Times New Roman" panose="02020603050405020304" pitchFamily="18" charset="0"/>
              <a:cs typeface="Times New Roman" panose="02020603050405020304" pitchFamily="18" charset="0"/>
            </a:endParaRPr>
          </a:p>
          <a:p>
            <a:r>
              <a:rPr lang="en-US" altLang="zh-CN" sz="2400" b="1" dirty="0">
                <a:solidFill>
                  <a:srgbClr val="191C06"/>
                </a:solidFill>
                <a:latin typeface="Times New Roman" panose="02020603050405020304" pitchFamily="18" charset="0"/>
                <a:cs typeface="Times New Roman" panose="02020603050405020304" pitchFamily="18" charset="0"/>
              </a:rPr>
              <a:t> Distance cannot keep you two apart</a:t>
            </a:r>
            <a:r>
              <a:rPr lang="en-US" altLang="zh-CN" sz="2400" b="1" dirty="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42408">
            <a:off x="340462" y="164194"/>
            <a:ext cx="1896962" cy="1685721"/>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 name="文本框 2"/>
          <p:cNvSpPr txBox="1"/>
          <p:nvPr/>
        </p:nvSpPr>
        <p:spPr>
          <a:xfrm>
            <a:off x="1429037" y="1053973"/>
            <a:ext cx="9131528" cy="4832092"/>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       He has been proclaimed as the only expert in the world who can translate Chinese poetry into English and French rhyme.</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cs typeface="Times New Roman" panose="02020603050405020304" pitchFamily="18" charset="0"/>
              </a:rPr>
              <a:t>他被评价为诗译英法唯一人。</a:t>
            </a: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He is not an academician but better than academicians.</a:t>
            </a:r>
            <a:endParaRPr lang="en-US" altLang="zh-CN" sz="2800" dirty="0">
              <a:latin typeface="Times New Roman" panose="02020603050405020304" pitchFamily="18" charset="0"/>
              <a:cs typeface="Times New Roman" panose="02020603050405020304" pitchFamily="18" charset="0"/>
            </a:endParaRPr>
          </a:p>
          <a:p>
            <a:pPr algn="ctr"/>
            <a:r>
              <a:rPr lang="en-US" altLang="zh-CN"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cs typeface="Times New Roman" panose="02020603050405020304" pitchFamily="18" charset="0"/>
              </a:rPr>
              <a:t>他不是院士胜院士。</a:t>
            </a:r>
            <a:endParaRPr lang="en-US" altLang="zh-CN" sz="2800" dirty="0">
              <a:latin typeface="宋体" panose="02010600030101010101" pitchFamily="2" charset="-122"/>
              <a:ea typeface="宋体" panose="02010600030101010101" pitchFamily="2"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I have just finished reading it and marvel at the supple ease with which you dance in the clogs and fetters of rhyme and meter.</a:t>
            </a:r>
            <a:endParaRPr lang="en-US" altLang="zh-CN" sz="2800" dirty="0">
              <a:latin typeface="Times New Roman" panose="02020603050405020304" pitchFamily="18" charset="0"/>
              <a:cs typeface="Times New Roman" panose="02020603050405020304" pitchFamily="18" charset="0"/>
            </a:endParaRPr>
          </a:p>
          <a:p>
            <a:pPr algn="ctr"/>
            <a:r>
              <a:rPr lang="zh-CN" altLang="en-US" sz="2800" dirty="0">
                <a:latin typeface="Times New Roman" panose="02020603050405020304" pitchFamily="18" charset="0"/>
                <a:cs typeface="Times New Roman" panose="02020603050405020304" pitchFamily="18" charset="0"/>
              </a:rPr>
              <a:t>       </a:t>
            </a:r>
            <a:r>
              <a:rPr lang="zh-CN" altLang="en-US" sz="2800" dirty="0">
                <a:latin typeface="宋体" panose="02010600030101010101" pitchFamily="2" charset="-122"/>
                <a:ea typeface="宋体" panose="02010600030101010101" pitchFamily="2" charset="-122"/>
                <a:cs typeface="Times New Roman" panose="02020603050405020304" pitchFamily="18" charset="0"/>
              </a:rPr>
              <a:t>你带着音韵和节奏的镣铐跳舞，灵活自如，令人惊奇。</a:t>
            </a:r>
            <a:endParaRPr lang="en-US" altLang="zh-CN" sz="2800" dirty="0">
              <a:latin typeface="宋体" panose="02010600030101010101" pitchFamily="2" charset="-122"/>
              <a:ea typeface="宋体" panose="02010600030101010101" pitchFamily="2" charset="-122"/>
              <a:cs typeface="Times New Roman" panose="02020603050405020304" pitchFamily="18" charset="0"/>
            </a:endParaRPr>
          </a:p>
          <a:p>
            <a:pPr algn="ctr"/>
            <a:r>
              <a:rPr lang="en-US" altLang="zh-CN" sz="2800" dirty="0">
                <a:latin typeface="宋体" panose="02010600030101010101" pitchFamily="2" charset="-122"/>
                <a:ea typeface="宋体" panose="02010600030101010101" pitchFamily="2" charset="-122"/>
                <a:cs typeface="Times New Roman" panose="02020603050405020304" pitchFamily="18" charset="0"/>
              </a:rPr>
              <a:t>    ----- </a:t>
            </a:r>
            <a:r>
              <a:rPr lang="zh-CN" altLang="en-US" sz="2800" dirty="0">
                <a:latin typeface="宋体" panose="02010600030101010101" pitchFamily="2" charset="-122"/>
                <a:ea typeface="宋体" panose="02010600030101010101" pitchFamily="2" charset="-122"/>
                <a:cs typeface="Times New Roman" panose="02020603050405020304" pitchFamily="18" charset="0"/>
              </a:rPr>
              <a:t>钱钟书对许老的</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en-US" sz="2800" dirty="0">
                <a:latin typeface="宋体" panose="02010600030101010101" pitchFamily="2" charset="-122"/>
                <a:ea typeface="宋体" panose="02010600030101010101" pitchFamily="2" charset="-122"/>
                <a:cs typeface="Times New Roman" panose="02020603050405020304" pitchFamily="18" charset="0"/>
              </a:rPr>
              <a:t>毛泽东诗词</a:t>
            </a:r>
            <a:r>
              <a:rPr lang="en-US" altLang="zh-CN" sz="2800" dirty="0">
                <a:latin typeface="宋体" panose="02010600030101010101" pitchFamily="2" charset="-122"/>
                <a:ea typeface="宋体" panose="02010600030101010101" pitchFamily="2" charset="-122"/>
                <a:cs typeface="Times New Roman" panose="02020603050405020304" pitchFamily="18" charset="0"/>
              </a:rPr>
              <a:t>》</a:t>
            </a:r>
            <a:r>
              <a:rPr lang="zh-CN" altLang="en-US" sz="2800" dirty="0">
                <a:latin typeface="宋体" panose="02010600030101010101" pitchFamily="2" charset="-122"/>
                <a:ea typeface="宋体" panose="02010600030101010101" pitchFamily="2" charset="-122"/>
                <a:cs typeface="Times New Roman" panose="02020603050405020304" pitchFamily="18" charset="0"/>
              </a:rPr>
              <a:t>译本的褒奖</a:t>
            </a:r>
            <a:endParaRPr lang="en-US" altLang="zh-CN" sz="2800" dirty="0">
              <a:latin typeface="宋体" panose="02010600030101010101" pitchFamily="2" charset="-122"/>
              <a:ea typeface="宋体" panose="02010600030101010101" pitchFamily="2" charset="-122"/>
              <a:cs typeface="Times New Roman" panose="02020603050405020304" pitchFamily="18" charset="0"/>
            </a:endParaRPr>
          </a:p>
        </p:txBody>
      </p:sp>
      <p:grpSp>
        <p:nvGrpSpPr>
          <p:cNvPr id="22" name="组合 21"/>
          <p:cNvGrpSpPr/>
          <p:nvPr/>
        </p:nvGrpSpPr>
        <p:grpSpPr bwMode="auto">
          <a:xfrm>
            <a:off x="2076536" y="228158"/>
            <a:ext cx="9638895" cy="752475"/>
            <a:chOff x="10723" y="3151"/>
            <a:chExt cx="9975" cy="1185"/>
          </a:xfrm>
        </p:grpSpPr>
        <p:grpSp>
          <p:nvGrpSpPr>
            <p:cNvPr id="23" name="组合 108"/>
            <p:cNvGrpSpPr/>
            <p:nvPr/>
          </p:nvGrpSpPr>
          <p:grpSpPr bwMode="auto">
            <a:xfrm>
              <a:off x="10723" y="3200"/>
              <a:ext cx="7084" cy="1106"/>
              <a:chOff x="6096000" y="2874993"/>
              <a:chExt cx="5059680" cy="921642"/>
            </a:xfrm>
          </p:grpSpPr>
          <p:grpSp>
            <p:nvGrpSpPr>
              <p:cNvPr id="38" name="组合 107"/>
              <p:cNvGrpSpPr/>
              <p:nvPr/>
            </p:nvGrpSpPr>
            <p:grpSpPr bwMode="auto">
              <a:xfrm>
                <a:off x="6264494" y="2941842"/>
                <a:ext cx="4891186" cy="854793"/>
                <a:chOff x="6264494" y="2949462"/>
                <a:chExt cx="5469254" cy="854793"/>
              </a:xfrm>
            </p:grpSpPr>
            <p:sp>
              <p:nvSpPr>
                <p:cNvPr id="40" name="任意多边形: 形状 39"/>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1" name="直接连接符 40"/>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39"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25" name="组合 59"/>
            <p:cNvGrpSpPr/>
            <p:nvPr/>
          </p:nvGrpSpPr>
          <p:grpSpPr bwMode="auto">
            <a:xfrm>
              <a:off x="11258" y="3151"/>
              <a:ext cx="9440" cy="1185"/>
              <a:chOff x="2840" y="3677"/>
              <a:chExt cx="9440" cy="1185"/>
            </a:xfrm>
          </p:grpSpPr>
          <p:sp>
            <p:nvSpPr>
              <p:cNvPr id="36"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04</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37" name="文本框 14"/>
              <p:cNvSpPr txBox="1"/>
              <p:nvPr/>
            </p:nvSpPr>
            <p:spPr>
              <a:xfrm>
                <a:off x="3761" y="3844"/>
                <a:ext cx="8519"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comments from others</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926" y="5059856"/>
            <a:ext cx="1495605" cy="1516004"/>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7827" y="266047"/>
            <a:ext cx="1077231" cy="172137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3276023" y="265814"/>
            <a:ext cx="5573962"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Guess: Who is he? </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1769299" y="1229231"/>
            <a:ext cx="8587410" cy="954107"/>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This class, I’ll introduce a special person to you. According to the three clues, can you guess who he is ? </a:t>
            </a:r>
            <a:endParaRPr lang="zh-CN" altLang="en-US" sz="2800"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1304211" y="2318275"/>
            <a:ext cx="9588059" cy="1384995"/>
          </a:xfrm>
          <a:prstGeom prst="rect">
            <a:avLst/>
          </a:prstGeom>
          <a:noFill/>
        </p:spPr>
        <p:txBody>
          <a:bodyPr wrap="square">
            <a:spAutoFit/>
          </a:bodyPr>
          <a:lstStyle/>
          <a:p>
            <a:pPr algn="ctr"/>
            <a:r>
              <a:rPr lang="en-US" altLang="zh-CN" sz="2800" b="1" kern="100" dirty="0">
                <a:solidFill>
                  <a:srgbClr val="FF0000"/>
                </a:solidFill>
                <a:latin typeface="Times New Roman" panose="02020603050405020304" pitchFamily="18" charset="0"/>
                <a:ea typeface="宋体" panose="02010600030101010101" pitchFamily="2" charset="-122"/>
              </a:rPr>
              <a:t> Clue 1</a:t>
            </a:r>
            <a:r>
              <a:rPr lang="en-US" altLang="zh-CN" sz="2800" kern="100" dirty="0">
                <a:solidFill>
                  <a:srgbClr val="FF0000"/>
                </a:solidFill>
                <a:latin typeface="Times New Roman" panose="02020603050405020304" pitchFamily="18" charset="0"/>
                <a:ea typeface="宋体" panose="02010600030101010101" pitchFamily="2" charset="-122"/>
              </a:rPr>
              <a:t>: </a:t>
            </a:r>
            <a:r>
              <a:rPr lang="en-US" altLang="zh-CN" sz="2800" kern="100" dirty="0">
                <a:effectLst/>
                <a:latin typeface="Times New Roman" panose="02020603050405020304" pitchFamily="18" charset="0"/>
                <a:ea typeface="宋体" panose="02010600030101010101" pitchFamily="2" charset="-122"/>
              </a:rPr>
              <a:t>He has been proclaimed as the only expert in the world who can translate Chinese poetry into English and French rhyme.   </a:t>
            </a:r>
            <a:r>
              <a:rPr lang="zh-CN" altLang="zh-CN" sz="2800" kern="100" dirty="0">
                <a:effectLst/>
                <a:latin typeface="Times New Roman" panose="02020603050405020304" pitchFamily="18" charset="0"/>
                <a:ea typeface="宋体" panose="02010600030101010101" pitchFamily="2" charset="-122"/>
              </a:rPr>
              <a:t>诗译英法唯一人。</a:t>
            </a:r>
            <a:endParaRPr lang="zh-CN" altLang="zh-CN" sz="2800" kern="100" dirty="0">
              <a:effectLst/>
              <a:latin typeface="Times New Roman" panose="02020603050405020304" pitchFamily="18" charset="0"/>
              <a:ea typeface="宋体" panose="02010600030101010101" pitchFamily="2" charset="-122"/>
            </a:endParaRPr>
          </a:p>
        </p:txBody>
      </p:sp>
      <p:sp>
        <p:nvSpPr>
          <p:cNvPr id="36" name="文本框 35"/>
          <p:cNvSpPr txBox="1"/>
          <p:nvPr/>
        </p:nvSpPr>
        <p:spPr>
          <a:xfrm>
            <a:off x="1304211" y="3838207"/>
            <a:ext cx="9817445" cy="954107"/>
          </a:xfrm>
          <a:prstGeom prst="rect">
            <a:avLst/>
          </a:prstGeom>
          <a:noFill/>
        </p:spPr>
        <p:txBody>
          <a:bodyPr wrap="square">
            <a:spAutoFit/>
          </a:bodyPr>
          <a:lstStyle/>
          <a:p>
            <a:pPr algn="just"/>
            <a:r>
              <a:rPr lang="en-US" altLang="zh-CN" sz="1800" b="1" kern="100" dirty="0">
                <a:solidFill>
                  <a:srgbClr val="FF0000"/>
                </a:solidFill>
                <a:latin typeface="Times New Roman" panose="02020603050405020304" pitchFamily="18" charset="0"/>
                <a:ea typeface="宋体" panose="02010600030101010101" pitchFamily="2" charset="-122"/>
              </a:rPr>
              <a:t> </a:t>
            </a:r>
            <a:r>
              <a:rPr lang="en-US" altLang="zh-CN" sz="2800" b="1" kern="100" dirty="0">
                <a:solidFill>
                  <a:srgbClr val="FF0000"/>
                </a:solidFill>
                <a:latin typeface="Times New Roman" panose="02020603050405020304" pitchFamily="18" charset="0"/>
                <a:ea typeface="宋体" panose="02010600030101010101" pitchFamily="2" charset="-122"/>
              </a:rPr>
              <a:t>Clue 2: </a:t>
            </a:r>
            <a:r>
              <a:rPr lang="en-US" altLang="zh-CN" sz="2800" kern="100" dirty="0">
                <a:latin typeface="Times New Roman" panose="02020603050405020304" pitchFamily="18" charset="0"/>
                <a:ea typeface="宋体" panose="02010600030101010101" pitchFamily="2" charset="-122"/>
              </a:rPr>
              <a:t>He is not an academician but better than academicians.</a:t>
            </a:r>
            <a:endParaRPr lang="en-US" altLang="zh-CN" sz="2800" kern="100" dirty="0">
              <a:latin typeface="Times New Roman" panose="02020603050405020304" pitchFamily="18" charset="0"/>
              <a:ea typeface="宋体" panose="02010600030101010101" pitchFamily="2" charset="-122"/>
            </a:endParaRPr>
          </a:p>
          <a:p>
            <a:pPr algn="just"/>
            <a:r>
              <a:rPr lang="en-US" altLang="zh-CN" sz="2800" kern="100" dirty="0">
                <a:latin typeface="Times New Roman" panose="02020603050405020304" pitchFamily="18" charset="0"/>
                <a:ea typeface="宋体" panose="02010600030101010101" pitchFamily="2" charset="-122"/>
              </a:rPr>
              <a:t>                               </a:t>
            </a:r>
            <a:r>
              <a:rPr lang="zh-CN" altLang="zh-CN" sz="2800" kern="100" dirty="0">
                <a:latin typeface="Times New Roman" panose="02020603050405020304" pitchFamily="18" charset="0"/>
                <a:ea typeface="宋体" panose="02010600030101010101" pitchFamily="2" charset="-122"/>
              </a:rPr>
              <a:t>不是院士胜院士。</a:t>
            </a:r>
            <a:endParaRPr lang="zh-CN" altLang="zh-CN" sz="2800" kern="100" dirty="0">
              <a:latin typeface="Times New Roman" panose="02020603050405020304" pitchFamily="18" charset="0"/>
              <a:ea typeface="宋体" panose="02010600030101010101" pitchFamily="2" charset="-122"/>
            </a:endParaRPr>
          </a:p>
        </p:txBody>
      </p:sp>
      <p:sp>
        <p:nvSpPr>
          <p:cNvPr id="37" name="文本框 36"/>
          <p:cNvSpPr txBox="1"/>
          <p:nvPr/>
        </p:nvSpPr>
        <p:spPr>
          <a:xfrm>
            <a:off x="1280314" y="4898015"/>
            <a:ext cx="9380870" cy="1384995"/>
          </a:xfrm>
          <a:prstGeom prst="rect">
            <a:avLst/>
          </a:prstGeom>
          <a:noFill/>
        </p:spPr>
        <p:txBody>
          <a:bodyPr wrap="square">
            <a:spAutoFit/>
          </a:bodyPr>
          <a:lstStyle/>
          <a:p>
            <a:pPr algn="just"/>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Clue 3:</a:t>
            </a:r>
            <a:r>
              <a:rPr lang="en-US" altLang="zh-CN" sz="1800" kern="100" dirty="0">
                <a:effectLst/>
                <a:latin typeface="Times New Roman" panose="02020603050405020304" pitchFamily="18" charset="0"/>
                <a:ea typeface="宋体" panose="02010600030101010101" pitchFamily="2" charset="-122"/>
              </a:rPr>
              <a:t> </a:t>
            </a:r>
            <a:r>
              <a:rPr lang="en-US" altLang="zh-CN" sz="2800" kern="100" dirty="0">
                <a:latin typeface="Times New Roman" panose="02020603050405020304" pitchFamily="18" charset="0"/>
                <a:ea typeface="宋体" panose="02010600030101010101" pitchFamily="2" charset="-122"/>
              </a:rPr>
              <a:t>The mad translation genius is confident or conceited?</a:t>
            </a:r>
            <a:endParaRPr lang="en-US" altLang="zh-CN" sz="2800" kern="100" dirty="0">
              <a:latin typeface="Times New Roman" panose="02020603050405020304" pitchFamily="18" charset="0"/>
              <a:ea typeface="宋体" panose="02010600030101010101" pitchFamily="2" charset="-122"/>
            </a:endParaRPr>
          </a:p>
          <a:p>
            <a:pPr algn="just"/>
            <a:r>
              <a:rPr lang="en-US" altLang="zh-CN" sz="2800" kern="100" dirty="0">
                <a:latin typeface="Times New Roman" panose="02020603050405020304" pitchFamily="18" charset="0"/>
                <a:ea typeface="宋体" panose="02010600030101010101" pitchFamily="2" charset="-122"/>
              </a:rPr>
              <a:t>                             </a:t>
            </a:r>
            <a:r>
              <a:rPr lang="zh-CN" altLang="zh-CN" sz="2800" kern="100" dirty="0">
                <a:latin typeface="Times New Roman" panose="02020603050405020304" pitchFamily="18" charset="0"/>
                <a:ea typeface="宋体" panose="02010600030101010101" pitchFamily="2" charset="-122"/>
              </a:rPr>
              <a:t>译界狂才是自信还是自负？ </a:t>
            </a:r>
            <a:endParaRPr lang="zh-CN" altLang="zh-CN" sz="2800" kern="100" dirty="0">
              <a:latin typeface="Times New Roman" panose="02020603050405020304" pitchFamily="18" charset="0"/>
              <a:ea typeface="宋体" panose="02010600030101010101" pitchFamily="2" charset="-122"/>
            </a:endParaRPr>
          </a:p>
          <a:p>
            <a:pPr algn="just"/>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endParaRPr lang="zh-CN" altLang="zh-CN" sz="1400" kern="100" dirty="0">
              <a:effectLst/>
              <a:latin typeface="Times New Roman" panose="02020603050405020304" pitchFamily="18" charset="0"/>
              <a:ea typeface="宋体" panose="02010600030101010101" pitchFamily="2" charset="-122"/>
            </a:endParaRPr>
          </a:p>
        </p:txBody>
      </p:sp>
      <p:sp>
        <p:nvSpPr>
          <p:cNvPr id="9" name="矩形: 圆角 8"/>
          <p:cNvSpPr/>
          <p:nvPr/>
        </p:nvSpPr>
        <p:spPr>
          <a:xfrm>
            <a:off x="2163861" y="3168502"/>
            <a:ext cx="8192847" cy="2079573"/>
          </a:xfrm>
          <a:prstGeom prst="roundRect">
            <a:avLst/>
          </a:prstGeom>
          <a:solidFill>
            <a:srgbClr val="FFF9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dirty="0">
                <a:solidFill>
                  <a:schemeClr val="tx1"/>
                </a:solidFill>
                <a:latin typeface="宋体" panose="02010600030101010101" pitchFamily="2" charset="-122"/>
                <a:ea typeface="宋体" panose="02010600030101010101" pitchFamily="2" charset="-122"/>
              </a:rPr>
              <a:t>翻译界泰斗：许渊冲</a:t>
            </a:r>
            <a:endParaRPr lang="zh-CN" altLang="en-US" sz="6600" dirty="0">
              <a:solidFill>
                <a:schemeClr val="tx1"/>
              </a:solidFill>
              <a:latin typeface="宋体" panose="02010600030101010101" pitchFamily="2" charset="-122"/>
              <a:ea typeface="宋体" panose="0201060003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37"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0" name="矩形 19"/>
          <p:cNvSpPr/>
          <p:nvPr/>
        </p:nvSpPr>
        <p:spPr>
          <a:xfrm>
            <a:off x="610817" y="192273"/>
            <a:ext cx="11306558"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Two poems concerning Xu </a:t>
            </a:r>
            <a:r>
              <a:rPr lang="en-US" altLang="zh-CN" sz="5400" b="1" dirty="0" err="1">
                <a:ln w="22225">
                  <a:solidFill>
                    <a:schemeClr val="accent2"/>
                  </a:solidFill>
                  <a:prstDash val="solid"/>
                </a:ln>
                <a:solidFill>
                  <a:schemeClr val="accent2">
                    <a:lumMod val="40000"/>
                    <a:lumOff val="60000"/>
                  </a:schemeClr>
                </a:solidFill>
              </a:rPr>
              <a:t>Yuanchong</a:t>
            </a:r>
            <a:r>
              <a:rPr lang="en-US" altLang="zh-CN" sz="5400" b="1" dirty="0">
                <a:ln w="22225">
                  <a:solidFill>
                    <a:schemeClr val="accent2"/>
                  </a:solidFill>
                  <a:prstDash val="solid"/>
                </a:ln>
                <a:solidFill>
                  <a:schemeClr val="accent2">
                    <a:lumMod val="40000"/>
                    <a:lumOff val="60000"/>
                  </a:schemeClr>
                </a:solidFill>
              </a:rPr>
              <a:t>  </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225" y="1559811"/>
            <a:ext cx="7361275" cy="4351338"/>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4405591" y="321289"/>
            <a:ext cx="2765565"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Poem (1)</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2326329" y="1457392"/>
            <a:ext cx="7539341" cy="1815882"/>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Xu, respected Translator gifted by Lord of Sky,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You walk poetic oceans, sing in sprit high.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Zeal for poems court, your melodies skyward fly,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Songs of China’s huge arenas for poets to vie.</a:t>
            </a:r>
            <a:endParaRPr lang="zh-CN" altLang="en-US" sz="28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3079395" y="3422339"/>
            <a:ext cx="5518505" cy="2800767"/>
          </a:xfrm>
          <a:prstGeom prst="rect">
            <a:avLst/>
          </a:prstGeom>
          <a:noFill/>
        </p:spPr>
        <p:txBody>
          <a:bodyPr wrap="square" rtlCol="0">
            <a:spAutoFit/>
          </a:bodyPr>
          <a:lstStyle/>
          <a:p>
            <a:pPr algn="ctr"/>
            <a:r>
              <a:rPr lang="zh-CN" altLang="en-US" sz="4400" dirty="0"/>
              <a:t>是天公赐译才，</a:t>
            </a:r>
            <a:endParaRPr lang="en-US" altLang="zh-CN" sz="4400" dirty="0"/>
          </a:p>
          <a:p>
            <a:pPr algn="ctr"/>
            <a:r>
              <a:rPr lang="zh-CN" altLang="en-US" sz="4400" dirty="0"/>
              <a:t>深海阔踏歌来。</a:t>
            </a:r>
            <a:endParaRPr lang="en-US" altLang="zh-CN" sz="4400" dirty="0"/>
          </a:p>
          <a:p>
            <a:pPr algn="ctr"/>
            <a:r>
              <a:rPr lang="zh-CN" altLang="en-US" sz="4400" dirty="0"/>
              <a:t>霄信步诗歌原，</a:t>
            </a:r>
            <a:endParaRPr lang="en-US" altLang="zh-CN" sz="4400" dirty="0"/>
          </a:p>
          <a:p>
            <a:pPr algn="ctr"/>
            <a:r>
              <a:rPr lang="zh-CN" altLang="en-US" sz="4400" dirty="0"/>
              <a:t>我中华大擂台。</a:t>
            </a:r>
            <a:endParaRPr lang="zh-CN" altLang="en-US" sz="44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2977" y="3145405"/>
            <a:ext cx="2303573" cy="3446781"/>
          </a:xfrm>
          <a:prstGeom prst="rect">
            <a:avLst/>
          </a:prstGeom>
        </p:spPr>
      </p:pic>
      <p:sp>
        <p:nvSpPr>
          <p:cNvPr id="25" name="矩形 24"/>
          <p:cNvSpPr/>
          <p:nvPr/>
        </p:nvSpPr>
        <p:spPr>
          <a:xfrm>
            <a:off x="3089468" y="3337648"/>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许</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6" name="矩形 35"/>
          <p:cNvSpPr/>
          <p:nvPr/>
        </p:nvSpPr>
        <p:spPr>
          <a:xfrm>
            <a:off x="3070181" y="4007711"/>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渊</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7" name="矩形 36"/>
          <p:cNvSpPr/>
          <p:nvPr/>
        </p:nvSpPr>
        <p:spPr>
          <a:xfrm>
            <a:off x="3083545" y="4645637"/>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冲</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8" name="矩形 37"/>
          <p:cNvSpPr/>
          <p:nvPr/>
        </p:nvSpPr>
        <p:spPr>
          <a:xfrm>
            <a:off x="3092759" y="5320255"/>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赞</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25"/>
                                        </p:tgtEl>
                                        <p:attrNameLst>
                                          <p:attrName>style.color</p:attrName>
                                        </p:attrNameLst>
                                      </p:cBhvr>
                                      <p:by>
                                        <p:hsl h="7200000" s="0" l="0"/>
                                      </p:by>
                                    </p:animClr>
                                    <p:animClr clrSpc="hsl" dir="cw">
                                      <p:cBhvr>
                                        <p:cTn id="7" dur="500" fill="hold"/>
                                        <p:tgtEl>
                                          <p:spTgt spid="25"/>
                                        </p:tgtEl>
                                        <p:attrNameLst>
                                          <p:attrName>fillcolor</p:attrName>
                                        </p:attrNameLst>
                                      </p:cBhvr>
                                      <p:by>
                                        <p:hsl h="7200000" s="0" l="0"/>
                                      </p:by>
                                    </p:animClr>
                                    <p:animClr clrSpc="hsl" dir="cw">
                                      <p:cBhvr>
                                        <p:cTn id="8" dur="500" fill="hold"/>
                                        <p:tgtEl>
                                          <p:spTgt spid="25"/>
                                        </p:tgtEl>
                                        <p:attrNameLst>
                                          <p:attrName>stroke.color</p:attrName>
                                        </p:attrNameLst>
                                      </p:cBhvr>
                                      <p:by>
                                        <p:hsl h="7200000" s="0" l="0"/>
                                      </p:by>
                                    </p:animClr>
                                    <p:set>
                                      <p:cBhvr>
                                        <p:cTn id="9" dur="500" fill="hold"/>
                                        <p:tgtEl>
                                          <p:spTgt spid="25"/>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36"/>
                                        </p:tgtEl>
                                        <p:attrNameLst>
                                          <p:attrName>style.color</p:attrName>
                                        </p:attrNameLst>
                                      </p:cBhvr>
                                      <p:by>
                                        <p:hsl h="7200000" s="0" l="0"/>
                                      </p:by>
                                    </p:animClr>
                                    <p:animClr clrSpc="hsl" dir="cw">
                                      <p:cBhvr>
                                        <p:cTn id="12" dur="500" fill="hold"/>
                                        <p:tgtEl>
                                          <p:spTgt spid="36"/>
                                        </p:tgtEl>
                                        <p:attrNameLst>
                                          <p:attrName>fillcolor</p:attrName>
                                        </p:attrNameLst>
                                      </p:cBhvr>
                                      <p:by>
                                        <p:hsl h="7200000" s="0" l="0"/>
                                      </p:by>
                                    </p:animClr>
                                    <p:animClr clrSpc="hsl" dir="cw">
                                      <p:cBhvr>
                                        <p:cTn id="13" dur="500" fill="hold"/>
                                        <p:tgtEl>
                                          <p:spTgt spid="36"/>
                                        </p:tgtEl>
                                        <p:attrNameLst>
                                          <p:attrName>stroke.color</p:attrName>
                                        </p:attrNameLst>
                                      </p:cBhvr>
                                      <p:by>
                                        <p:hsl h="7200000" s="0" l="0"/>
                                      </p:by>
                                    </p:animClr>
                                    <p:set>
                                      <p:cBhvr>
                                        <p:cTn id="14" dur="500" fill="hold"/>
                                        <p:tgtEl>
                                          <p:spTgt spid="36"/>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37"/>
                                        </p:tgtEl>
                                        <p:attrNameLst>
                                          <p:attrName>style.color</p:attrName>
                                        </p:attrNameLst>
                                      </p:cBhvr>
                                      <p:by>
                                        <p:hsl h="7200000" s="0" l="0"/>
                                      </p:by>
                                    </p:animClr>
                                    <p:animClr clrSpc="hsl" dir="cw">
                                      <p:cBhvr>
                                        <p:cTn id="17" dur="500" fill="hold"/>
                                        <p:tgtEl>
                                          <p:spTgt spid="37"/>
                                        </p:tgtEl>
                                        <p:attrNameLst>
                                          <p:attrName>fillcolor</p:attrName>
                                        </p:attrNameLst>
                                      </p:cBhvr>
                                      <p:by>
                                        <p:hsl h="7200000" s="0" l="0"/>
                                      </p:by>
                                    </p:animClr>
                                    <p:animClr clrSpc="hsl" dir="cw">
                                      <p:cBhvr>
                                        <p:cTn id="18" dur="500" fill="hold"/>
                                        <p:tgtEl>
                                          <p:spTgt spid="37"/>
                                        </p:tgtEl>
                                        <p:attrNameLst>
                                          <p:attrName>stroke.color</p:attrName>
                                        </p:attrNameLst>
                                      </p:cBhvr>
                                      <p:by>
                                        <p:hsl h="7200000" s="0" l="0"/>
                                      </p:by>
                                    </p:animClr>
                                    <p:set>
                                      <p:cBhvr>
                                        <p:cTn id="19" dur="500" fill="hold"/>
                                        <p:tgtEl>
                                          <p:spTgt spid="37"/>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38"/>
                                        </p:tgtEl>
                                        <p:attrNameLst>
                                          <p:attrName>style.color</p:attrName>
                                        </p:attrNameLst>
                                      </p:cBhvr>
                                      <p:by>
                                        <p:hsl h="7200000" s="0" l="0"/>
                                      </p:by>
                                    </p:animClr>
                                    <p:animClr clrSpc="hsl" dir="cw">
                                      <p:cBhvr>
                                        <p:cTn id="22" dur="500" fill="hold"/>
                                        <p:tgtEl>
                                          <p:spTgt spid="38"/>
                                        </p:tgtEl>
                                        <p:attrNameLst>
                                          <p:attrName>fillcolor</p:attrName>
                                        </p:attrNameLst>
                                      </p:cBhvr>
                                      <p:by>
                                        <p:hsl h="7200000" s="0" l="0"/>
                                      </p:by>
                                    </p:animClr>
                                    <p:animClr clrSpc="hsl" dir="cw">
                                      <p:cBhvr>
                                        <p:cTn id="23" dur="500" fill="hold"/>
                                        <p:tgtEl>
                                          <p:spTgt spid="38"/>
                                        </p:tgtEl>
                                        <p:attrNameLst>
                                          <p:attrName>stroke.color</p:attrName>
                                        </p:attrNameLst>
                                      </p:cBhvr>
                                      <p:by>
                                        <p:hsl h="7200000" s="0" l="0"/>
                                      </p:by>
                                    </p:animClr>
                                    <p:set>
                                      <p:cBhvr>
                                        <p:cTn id="24" dur="500" fill="hold"/>
                                        <p:tgtEl>
                                          <p:spTgt spid="38"/>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53" presetClass="entr" presetSubtype="16" fill="hold" grpId="1"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grpId="1"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par>
                                <p:cTn id="42" presetID="53" presetClass="entr" presetSubtype="16" fill="hold" grpId="1"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animEffect transition="in" filter="fade">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36" grpId="0"/>
      <p:bldP spid="36" grpId="1"/>
      <p:bldP spid="37" grpId="0"/>
      <p:bldP spid="37" grpId="1"/>
      <p:bldP spid="38" grpId="0"/>
      <p:bldP spid="3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157298"/>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4398410" y="321289"/>
            <a:ext cx="2779927" cy="923330"/>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poem (2)</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2326329" y="1457392"/>
            <a:ext cx="7539341" cy="1815882"/>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Xu, believing promise much easier than practice,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You take translation as meals, the daily business.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Zesting poets’ salons, your life composes a master,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Song to a studious and ever tireless translator.</a:t>
            </a:r>
            <a:endParaRPr lang="zh-CN" altLang="en-US" sz="28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3079395" y="3422339"/>
            <a:ext cx="5518505" cy="2800767"/>
          </a:xfrm>
          <a:prstGeom prst="rect">
            <a:avLst/>
          </a:prstGeom>
          <a:noFill/>
        </p:spPr>
        <p:txBody>
          <a:bodyPr wrap="square" rtlCol="0">
            <a:spAutoFit/>
          </a:bodyPr>
          <a:lstStyle/>
          <a:p>
            <a:pPr algn="ctr"/>
            <a:r>
              <a:rPr lang="zh-CN" altLang="en-US" sz="4400" dirty="0"/>
              <a:t>诺何难实干难，</a:t>
            </a:r>
            <a:endParaRPr lang="en-US" altLang="zh-CN" sz="4400" dirty="0"/>
          </a:p>
          <a:p>
            <a:pPr algn="ctr"/>
            <a:r>
              <a:rPr lang="zh-CN" altLang="en-US" sz="4400" dirty="0"/>
              <a:t>源远愿译为餐。</a:t>
            </a:r>
            <a:endParaRPr lang="en-US" altLang="zh-CN" sz="4400" dirty="0"/>
          </a:p>
          <a:p>
            <a:pPr algn="ctr"/>
            <a:r>
              <a:rPr lang="zh-CN" altLang="en-US" sz="4400" dirty="0"/>
              <a:t>茶款客诗词宴，</a:t>
            </a:r>
            <a:endParaRPr lang="en-US" altLang="zh-CN" sz="4400" dirty="0"/>
          </a:p>
          <a:p>
            <a:pPr algn="ctr"/>
            <a:r>
              <a:rPr lang="zh-CN" altLang="en-US" sz="4400" dirty="0"/>
              <a:t>美人生不赋闲。</a:t>
            </a:r>
            <a:endParaRPr lang="zh-CN" altLang="en-US" sz="44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3495" y="3116646"/>
            <a:ext cx="2157480" cy="3435661"/>
          </a:xfrm>
          <a:prstGeom prst="rect">
            <a:avLst/>
          </a:prstGeom>
        </p:spPr>
      </p:pic>
      <p:sp>
        <p:nvSpPr>
          <p:cNvPr id="7" name="矩形 6"/>
          <p:cNvSpPr/>
          <p:nvPr/>
        </p:nvSpPr>
        <p:spPr>
          <a:xfrm>
            <a:off x="3089468" y="3337648"/>
            <a:ext cx="877163" cy="923330"/>
          </a:xfrm>
          <a:prstGeom prst="rect">
            <a:avLst/>
          </a:prstGeom>
          <a:noFill/>
        </p:spPr>
        <p:txBody>
          <a:bodyPr wrap="none" lIns="91440" tIns="45720" rIns="91440" bIns="45720">
            <a:spAutoFit/>
          </a:bodyPr>
          <a:lstStyle/>
          <a:p>
            <a:pPr algn="ctr"/>
            <a:r>
              <a:rPr lang="zh-CN" altLang="en-US" sz="5400" b="1" dirty="0">
                <a:ln w="22225">
                  <a:solidFill>
                    <a:schemeClr val="accent2"/>
                  </a:solidFill>
                  <a:prstDash val="solid"/>
                </a:ln>
                <a:solidFill>
                  <a:schemeClr val="accent2">
                    <a:lumMod val="40000"/>
                    <a:lumOff val="60000"/>
                  </a:schemeClr>
                </a:solidFill>
              </a:rPr>
              <a:t>许</a:t>
            </a:r>
            <a:endParaRPr lang="zh-CN" altLang="en-US" sz="5400" b="1" dirty="0">
              <a:ln w="22225">
                <a:solidFill>
                  <a:schemeClr val="accent2"/>
                </a:solidFill>
                <a:prstDash val="solid"/>
              </a:ln>
              <a:solidFill>
                <a:schemeClr val="accent2">
                  <a:lumMod val="40000"/>
                  <a:lumOff val="60000"/>
                </a:schemeClr>
              </a:solidFill>
            </a:endParaRPr>
          </a:p>
        </p:txBody>
      </p:sp>
      <p:sp>
        <p:nvSpPr>
          <p:cNvPr id="9" name="矩形 8"/>
          <p:cNvSpPr/>
          <p:nvPr/>
        </p:nvSpPr>
        <p:spPr>
          <a:xfrm>
            <a:off x="3070181" y="4007711"/>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渊</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0" name="矩形 9"/>
          <p:cNvSpPr/>
          <p:nvPr/>
        </p:nvSpPr>
        <p:spPr>
          <a:xfrm>
            <a:off x="3083545" y="4645637"/>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冲</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1" name="矩形 10"/>
          <p:cNvSpPr/>
          <p:nvPr/>
        </p:nvSpPr>
        <p:spPr>
          <a:xfrm>
            <a:off x="3092759" y="5320255"/>
            <a:ext cx="877163"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赞</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par>
                                <p:cTn id="10" presetID="21" presetClass="emph" presetSubtype="0" fill="hold" grpId="0" nodeType="withEffect">
                                  <p:stCondLst>
                                    <p:cond delay="0"/>
                                  </p:stCondLst>
                                  <p:childTnLst>
                                    <p:animClr clrSpc="hsl" dir="cw">
                                      <p:cBhvr override="childStyle">
                                        <p:cTn id="11" dur="500" fill="hold"/>
                                        <p:tgtEl>
                                          <p:spTgt spid="9"/>
                                        </p:tgtEl>
                                        <p:attrNameLst>
                                          <p:attrName>style.color</p:attrName>
                                        </p:attrNameLst>
                                      </p:cBhvr>
                                      <p:by>
                                        <p:hsl h="7200000" s="0" l="0"/>
                                      </p:by>
                                    </p:animClr>
                                    <p:animClr clrSpc="hsl" dir="cw">
                                      <p:cBhvr>
                                        <p:cTn id="12" dur="500" fill="hold"/>
                                        <p:tgtEl>
                                          <p:spTgt spid="9"/>
                                        </p:tgtEl>
                                        <p:attrNameLst>
                                          <p:attrName>fillcolor</p:attrName>
                                        </p:attrNameLst>
                                      </p:cBhvr>
                                      <p:by>
                                        <p:hsl h="7200000" s="0" l="0"/>
                                      </p:by>
                                    </p:animClr>
                                    <p:animClr clrSpc="hsl" dir="cw">
                                      <p:cBhvr>
                                        <p:cTn id="13" dur="500" fill="hold"/>
                                        <p:tgtEl>
                                          <p:spTgt spid="9"/>
                                        </p:tgtEl>
                                        <p:attrNameLst>
                                          <p:attrName>stroke.color</p:attrName>
                                        </p:attrNameLst>
                                      </p:cBhvr>
                                      <p:by>
                                        <p:hsl h="7200000" s="0" l="0"/>
                                      </p:by>
                                    </p:animClr>
                                    <p:set>
                                      <p:cBhvr>
                                        <p:cTn id="14" dur="500" fill="hold"/>
                                        <p:tgtEl>
                                          <p:spTgt spid="9"/>
                                        </p:tgtEl>
                                        <p:attrNameLst>
                                          <p:attrName>fill.type</p:attrName>
                                        </p:attrNameLst>
                                      </p:cBhvr>
                                      <p:to>
                                        <p:strVal val="solid"/>
                                      </p:to>
                                    </p:set>
                                  </p:childTnLst>
                                </p:cTn>
                              </p:par>
                              <p:par>
                                <p:cTn id="15" presetID="21" presetClass="emph" presetSubtype="0" fill="hold" grpId="0" nodeType="withEffect">
                                  <p:stCondLst>
                                    <p:cond delay="0"/>
                                  </p:stCondLst>
                                  <p:childTnLst>
                                    <p:animClr clrSpc="hsl" dir="cw">
                                      <p:cBhvr override="childStyle">
                                        <p:cTn id="16" dur="500" fill="hold"/>
                                        <p:tgtEl>
                                          <p:spTgt spid="10"/>
                                        </p:tgtEl>
                                        <p:attrNameLst>
                                          <p:attrName>style.color</p:attrName>
                                        </p:attrNameLst>
                                      </p:cBhvr>
                                      <p:by>
                                        <p:hsl h="7200000" s="0" l="0"/>
                                      </p:by>
                                    </p:animClr>
                                    <p:animClr clrSpc="hsl" dir="cw">
                                      <p:cBhvr>
                                        <p:cTn id="17" dur="500" fill="hold"/>
                                        <p:tgtEl>
                                          <p:spTgt spid="10"/>
                                        </p:tgtEl>
                                        <p:attrNameLst>
                                          <p:attrName>fillcolor</p:attrName>
                                        </p:attrNameLst>
                                      </p:cBhvr>
                                      <p:by>
                                        <p:hsl h="7200000" s="0" l="0"/>
                                      </p:by>
                                    </p:animClr>
                                    <p:animClr clrSpc="hsl" dir="cw">
                                      <p:cBhvr>
                                        <p:cTn id="18" dur="500" fill="hold"/>
                                        <p:tgtEl>
                                          <p:spTgt spid="10"/>
                                        </p:tgtEl>
                                        <p:attrNameLst>
                                          <p:attrName>stroke.color</p:attrName>
                                        </p:attrNameLst>
                                      </p:cBhvr>
                                      <p:by>
                                        <p:hsl h="7200000" s="0" l="0"/>
                                      </p:by>
                                    </p:animClr>
                                    <p:set>
                                      <p:cBhvr>
                                        <p:cTn id="19" dur="500" fill="hold"/>
                                        <p:tgtEl>
                                          <p:spTgt spid="10"/>
                                        </p:tgtEl>
                                        <p:attrNameLst>
                                          <p:attrName>fill.type</p:attrName>
                                        </p:attrNameLst>
                                      </p:cBhvr>
                                      <p:to>
                                        <p:strVal val="solid"/>
                                      </p:to>
                                    </p:set>
                                  </p:childTnLst>
                                </p:cTn>
                              </p:par>
                              <p:par>
                                <p:cTn id="20" presetID="21" presetClass="emph" presetSubtype="0" fill="hold" grpId="0" nodeType="withEffect">
                                  <p:stCondLst>
                                    <p:cond delay="0"/>
                                  </p:stCondLst>
                                  <p:childTnLst>
                                    <p:animClr clrSpc="hsl" dir="cw">
                                      <p:cBhvr override="childStyle">
                                        <p:cTn id="21" dur="500" fill="hold"/>
                                        <p:tgtEl>
                                          <p:spTgt spid="11"/>
                                        </p:tgtEl>
                                        <p:attrNameLst>
                                          <p:attrName>style.color</p:attrName>
                                        </p:attrNameLst>
                                      </p:cBhvr>
                                      <p:by>
                                        <p:hsl h="7200000" s="0" l="0"/>
                                      </p:by>
                                    </p:animClr>
                                    <p:animClr clrSpc="hsl" dir="cw">
                                      <p:cBhvr>
                                        <p:cTn id="22" dur="500" fill="hold"/>
                                        <p:tgtEl>
                                          <p:spTgt spid="11"/>
                                        </p:tgtEl>
                                        <p:attrNameLst>
                                          <p:attrName>fillcolor</p:attrName>
                                        </p:attrNameLst>
                                      </p:cBhvr>
                                      <p:by>
                                        <p:hsl h="7200000" s="0" l="0"/>
                                      </p:by>
                                    </p:animClr>
                                    <p:animClr clrSpc="hsl" dir="cw">
                                      <p:cBhvr>
                                        <p:cTn id="23" dur="500" fill="hold"/>
                                        <p:tgtEl>
                                          <p:spTgt spid="11"/>
                                        </p:tgtEl>
                                        <p:attrNameLst>
                                          <p:attrName>stroke.color</p:attrName>
                                        </p:attrNameLst>
                                      </p:cBhvr>
                                      <p:by>
                                        <p:hsl h="7200000" s="0" l="0"/>
                                      </p:by>
                                    </p:animClr>
                                    <p:set>
                                      <p:cBhvr>
                                        <p:cTn id="24" dur="500" fill="hold"/>
                                        <p:tgtEl>
                                          <p:spTgt spid="1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1"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43" name="组合 42"/>
          <p:cNvGrpSpPr/>
          <p:nvPr/>
        </p:nvGrpSpPr>
        <p:grpSpPr bwMode="auto">
          <a:xfrm>
            <a:off x="2522680" y="235836"/>
            <a:ext cx="8034059" cy="736600"/>
            <a:chOff x="10723" y="3151"/>
            <a:chExt cx="8242" cy="1160"/>
          </a:xfrm>
        </p:grpSpPr>
        <p:grpSp>
          <p:nvGrpSpPr>
            <p:cNvPr id="44" name="组合 108"/>
            <p:cNvGrpSpPr/>
            <p:nvPr/>
          </p:nvGrpSpPr>
          <p:grpSpPr bwMode="auto">
            <a:xfrm>
              <a:off x="10723" y="3200"/>
              <a:ext cx="7084" cy="1106"/>
              <a:chOff x="6096000" y="2874993"/>
              <a:chExt cx="5059680" cy="921642"/>
            </a:xfrm>
          </p:grpSpPr>
          <p:grpSp>
            <p:nvGrpSpPr>
              <p:cNvPr id="48" name="组合 107"/>
              <p:cNvGrpSpPr/>
              <p:nvPr/>
            </p:nvGrpSpPr>
            <p:grpSpPr bwMode="auto">
              <a:xfrm>
                <a:off x="6264494" y="2941842"/>
                <a:ext cx="4891186" cy="854793"/>
                <a:chOff x="6264494" y="2949462"/>
                <a:chExt cx="5469254" cy="854793"/>
              </a:xfrm>
            </p:grpSpPr>
            <p:sp>
              <p:nvSpPr>
                <p:cNvPr id="50" name="任意多边形: 形状 49"/>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51" name="直接连接符 50"/>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49"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45" name="组合 59"/>
            <p:cNvGrpSpPr/>
            <p:nvPr/>
          </p:nvGrpSpPr>
          <p:grpSpPr bwMode="auto">
            <a:xfrm>
              <a:off x="11258" y="3151"/>
              <a:ext cx="7707" cy="1160"/>
              <a:chOff x="2840" y="3677"/>
              <a:chExt cx="7707" cy="1160"/>
            </a:xfrm>
          </p:grpSpPr>
          <p:sp>
            <p:nvSpPr>
              <p:cNvPr id="46"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05</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47" name="文本框 14"/>
              <p:cNvSpPr txBox="1"/>
              <p:nvPr/>
            </p:nvSpPr>
            <p:spPr>
              <a:xfrm>
                <a:off x="3697" y="3708"/>
                <a:ext cx="6850"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effect on us</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89" y="1114723"/>
            <a:ext cx="9386417" cy="5062239"/>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chemeClr val="bg1"/>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3" name="2 许渊冲000000-000115">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1524000" y="857250"/>
            <a:ext cx="9144000"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4" name="文本框 3"/>
          <p:cNvSpPr txBox="1"/>
          <p:nvPr/>
        </p:nvSpPr>
        <p:spPr>
          <a:xfrm>
            <a:off x="3698233" y="883414"/>
            <a:ext cx="7380893" cy="544764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    许老曾说：</a:t>
            </a:r>
            <a:r>
              <a:rPr lang="zh-CN" altLang="en-US" sz="3200" b="0" i="0" u="none" strike="noStrike" dirty="0">
                <a:solidFill>
                  <a:srgbClr val="212529"/>
                </a:solidFill>
                <a:effectLst/>
                <a:latin typeface="微软雅黑" panose="020B0503020204020204" charset="-122"/>
                <a:ea typeface="微软雅黑" panose="020B0503020204020204" charset="-122"/>
                <a:hlinkClick r:id="rId2"/>
              </a:rPr>
              <a:t>生命不是你活了多少日子，而是你记住了多少日子。你要使你过的每一天都值得记忆。</a:t>
            </a:r>
            <a:r>
              <a:rPr lang="zh-CN" altLang="en-US" sz="3200" dirty="0">
                <a:latin typeface="宋体" panose="02010600030101010101" pitchFamily="2" charset="-122"/>
                <a:ea typeface="宋体" panose="02010600030101010101" pitchFamily="2" charset="-122"/>
              </a:rPr>
              <a:t>为了有更多的译品，他经常向夜里偷时间来弥补白天的损失。这种精神难道不值得我们学习吗？</a:t>
            </a:r>
            <a:endParaRPr lang="en-US" altLang="zh-CN" sz="3200" dirty="0">
              <a:latin typeface="宋体" panose="02010600030101010101" pitchFamily="2" charset="-122"/>
              <a:ea typeface="宋体" panose="02010600030101010101" pitchFamily="2" charset="-122"/>
            </a:endParaRPr>
          </a:p>
          <a:p>
            <a:r>
              <a:rPr lang="zh-CN" altLang="en-US" sz="3200" dirty="0">
                <a:latin typeface="宋体" panose="02010600030101010101" pitchFamily="2" charset="-122"/>
                <a:ea typeface="宋体" panose="02010600030101010101" pitchFamily="2" charset="-122"/>
              </a:rPr>
              <a:t>    今天我以许老的译作王之涣的</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登鹳雀楼</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结束今天的课堂，希望许渊冲老先生的精神永远激励我们</a:t>
            </a:r>
            <a:r>
              <a:rPr lang="en-US" altLang="zh-CN" sz="3200" dirty="0">
                <a:latin typeface="宋体" panose="02010600030101010101" pitchFamily="2" charset="-122"/>
                <a:ea typeface="宋体" panose="02010600030101010101" pitchFamily="2" charset="-122"/>
              </a:rPr>
              <a:t>!</a:t>
            </a:r>
            <a:endParaRPr lang="en-US" altLang="zh-CN" sz="3200" dirty="0">
              <a:latin typeface="宋体" panose="02010600030101010101" pitchFamily="2" charset="-122"/>
              <a:ea typeface="宋体" panose="02010600030101010101" pitchFamily="2" charset="-122"/>
            </a:endParaRPr>
          </a:p>
          <a:p>
            <a:pPr algn="ctr"/>
            <a:r>
              <a:rPr lang="zh-CN" altLang="en-US" sz="6000" b="1" dirty="0">
                <a:solidFill>
                  <a:srgbClr val="FF0000"/>
                </a:solidFill>
                <a:latin typeface="宋体" panose="02010600030101010101" pitchFamily="2" charset="-122"/>
                <a:ea typeface="宋体" panose="02010600030101010101" pitchFamily="2" charset="-122"/>
              </a:rPr>
              <a:t>生命不息，奋斗不止！</a:t>
            </a:r>
            <a:endParaRPr lang="zh-CN" altLang="en-US" sz="6000" b="1" dirty="0">
              <a:solidFill>
                <a:srgbClr val="FF0000"/>
              </a:solidFill>
              <a:latin typeface="宋体" panose="02010600030101010101" pitchFamily="2" charset="-122"/>
              <a:ea typeface="宋体" panose="02010600030101010101" pitchFamily="2" charset="-122"/>
            </a:endParaRPr>
          </a:p>
        </p:txBody>
      </p:sp>
      <p:grpSp>
        <p:nvGrpSpPr>
          <p:cNvPr id="2" name="组合 1"/>
          <p:cNvGrpSpPr/>
          <p:nvPr/>
        </p:nvGrpSpPr>
        <p:grpSpPr>
          <a:xfrm>
            <a:off x="296870" y="169476"/>
            <a:ext cx="2886139" cy="6392253"/>
            <a:chOff x="296870" y="169476"/>
            <a:chExt cx="2886139" cy="6392253"/>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2037" r="5885"/>
            <a:stretch>
              <a:fillRect/>
            </a:stretch>
          </p:blipFill>
          <p:spPr>
            <a:xfrm>
              <a:off x="296870" y="2498651"/>
              <a:ext cx="2886139" cy="406307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674" y="169476"/>
              <a:ext cx="2293686" cy="2669229"/>
            </a:xfrm>
            <a:prstGeom prst="rect">
              <a:avLst/>
            </a:prstGeom>
          </p:spPr>
        </p:pic>
      </p:gr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spd="slow">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3" name="文本框 22"/>
          <p:cNvSpPr txBox="1"/>
          <p:nvPr/>
        </p:nvSpPr>
        <p:spPr>
          <a:xfrm>
            <a:off x="850900" y="1718764"/>
            <a:ext cx="6633219" cy="4031873"/>
          </a:xfrm>
          <a:prstGeom prst="rect">
            <a:avLst/>
          </a:prstGeom>
          <a:noFill/>
        </p:spPr>
        <p:txBody>
          <a:bodyPr wrap="square">
            <a:spAutoFit/>
          </a:bodyPr>
          <a:lstStyle/>
          <a:p>
            <a:pPr algn="ctr" latinLnBrk="1"/>
            <a:r>
              <a:rPr lang="zh-CN" altLang="en-US" sz="3200" b="1" i="0" dirty="0">
                <a:solidFill>
                  <a:srgbClr val="222222"/>
                </a:solidFill>
                <a:effectLst/>
                <a:latin typeface="Times New Roman" panose="02020603050405020304" pitchFamily="18" charset="0"/>
                <a:cs typeface="Times New Roman" panose="02020603050405020304" pitchFamily="18" charset="0"/>
              </a:rPr>
              <a:t>白日依山尽，</a:t>
            </a:r>
            <a:endParaRPr lang="zh-CN" altLang="en-US"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en-US" altLang="zh-CN" sz="3200" b="1" i="0" dirty="0">
                <a:solidFill>
                  <a:srgbClr val="222222"/>
                </a:solidFill>
                <a:effectLst/>
                <a:latin typeface="Times New Roman" panose="02020603050405020304" pitchFamily="18" charset="0"/>
                <a:cs typeface="Times New Roman" panose="02020603050405020304" pitchFamily="18" charset="0"/>
              </a:rPr>
              <a:t>The sun beyond the mountain glows;</a:t>
            </a:r>
            <a:endParaRPr lang="en-US" altLang="zh-CN"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zh-CN" altLang="en-US" sz="3200" b="1" i="0" dirty="0">
                <a:solidFill>
                  <a:srgbClr val="222222"/>
                </a:solidFill>
                <a:effectLst/>
                <a:latin typeface="Times New Roman" panose="02020603050405020304" pitchFamily="18" charset="0"/>
                <a:cs typeface="Times New Roman" panose="02020603050405020304" pitchFamily="18" charset="0"/>
              </a:rPr>
              <a:t>黄河入海流。</a:t>
            </a:r>
            <a:endParaRPr lang="zh-CN" altLang="en-US"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en-US" altLang="zh-CN" sz="3200" b="1" i="0" dirty="0">
                <a:solidFill>
                  <a:srgbClr val="222222"/>
                </a:solidFill>
                <a:effectLst/>
                <a:latin typeface="Times New Roman" panose="02020603050405020304" pitchFamily="18" charset="0"/>
                <a:cs typeface="Times New Roman" panose="02020603050405020304" pitchFamily="18" charset="0"/>
              </a:rPr>
              <a:t>The Yellow River seawards flows.</a:t>
            </a:r>
            <a:endParaRPr lang="en-US" altLang="zh-CN"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zh-CN" altLang="en-US" sz="3200" b="1" i="0" dirty="0">
                <a:solidFill>
                  <a:srgbClr val="222222"/>
                </a:solidFill>
                <a:effectLst/>
                <a:latin typeface="Times New Roman" panose="02020603050405020304" pitchFamily="18" charset="0"/>
                <a:cs typeface="Times New Roman" panose="02020603050405020304" pitchFamily="18" charset="0"/>
              </a:rPr>
              <a:t>欲穷千里目，</a:t>
            </a:r>
            <a:endParaRPr lang="zh-CN" altLang="en-US"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en-US" altLang="zh-CN" sz="3200" b="1" i="0" dirty="0">
                <a:solidFill>
                  <a:srgbClr val="222222"/>
                </a:solidFill>
                <a:effectLst/>
                <a:latin typeface="Times New Roman" panose="02020603050405020304" pitchFamily="18" charset="0"/>
                <a:cs typeface="Times New Roman" panose="02020603050405020304" pitchFamily="18" charset="0"/>
              </a:rPr>
              <a:t>You can enjoy a great sight;</a:t>
            </a:r>
            <a:endParaRPr lang="en-US" altLang="zh-CN"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zh-CN" altLang="en-US" sz="3200" b="1" i="0" dirty="0">
                <a:solidFill>
                  <a:srgbClr val="222222"/>
                </a:solidFill>
                <a:effectLst/>
                <a:latin typeface="Times New Roman" panose="02020603050405020304" pitchFamily="18" charset="0"/>
                <a:cs typeface="Times New Roman" panose="02020603050405020304" pitchFamily="18" charset="0"/>
              </a:rPr>
              <a:t>更上一层楼。</a:t>
            </a:r>
            <a:endParaRPr lang="zh-CN" altLang="en-US" sz="3200" b="0" i="0" dirty="0">
              <a:solidFill>
                <a:srgbClr val="222222"/>
              </a:solidFill>
              <a:effectLst/>
              <a:latin typeface="Times New Roman" panose="02020603050405020304" pitchFamily="18" charset="0"/>
              <a:cs typeface="Times New Roman" panose="02020603050405020304" pitchFamily="18" charset="0"/>
            </a:endParaRPr>
          </a:p>
          <a:p>
            <a:pPr algn="ctr" latinLnBrk="1"/>
            <a:r>
              <a:rPr lang="en-US" altLang="zh-CN" sz="3200" b="1" i="0" dirty="0">
                <a:solidFill>
                  <a:srgbClr val="222222"/>
                </a:solidFill>
                <a:effectLst/>
                <a:latin typeface="Times New Roman" panose="02020603050405020304" pitchFamily="18" charset="0"/>
                <a:cs typeface="Times New Roman" panose="02020603050405020304" pitchFamily="18" charset="0"/>
              </a:rPr>
              <a:t>By climbing to a greater height.</a:t>
            </a:r>
            <a:endParaRPr lang="en-US" altLang="zh-CN" sz="3200" b="0" i="0" dirty="0">
              <a:solidFill>
                <a:srgbClr val="222222"/>
              </a:solidFill>
              <a:effectLst/>
              <a:latin typeface="Times New Roman" panose="02020603050405020304" pitchFamily="18" charset="0"/>
              <a:cs typeface="Times New Roman" panose="02020603050405020304" pitchFamily="18" charset="0"/>
            </a:endParaRPr>
          </a:p>
        </p:txBody>
      </p:sp>
      <p:sp>
        <p:nvSpPr>
          <p:cNvPr id="4" name="矩形 3"/>
          <p:cNvSpPr/>
          <p:nvPr/>
        </p:nvSpPr>
        <p:spPr>
          <a:xfrm>
            <a:off x="2777508" y="279142"/>
            <a:ext cx="3058851" cy="1200329"/>
          </a:xfrm>
          <a:prstGeom prst="rect">
            <a:avLst/>
          </a:prstGeom>
          <a:noFill/>
        </p:spPr>
        <p:txBody>
          <a:bodyPr wrap="none" lIns="91440" tIns="45720" rIns="91440" bIns="45720">
            <a:spAutoFit/>
          </a:bodyPr>
          <a:lstStyle/>
          <a:p>
            <a:pPr algn="ctr"/>
            <a:r>
              <a:rPr lang="en-US" altLang="zh-CN" sz="3600" b="1" i="0" cap="none" spc="0" dirty="0">
                <a:ln w="22225">
                  <a:solidFill>
                    <a:schemeClr val="accent2"/>
                  </a:solidFill>
                  <a:prstDash val="solid"/>
                </a:ln>
                <a:solidFill>
                  <a:schemeClr val="accent2">
                    <a:lumMod val="40000"/>
                    <a:lumOff val="60000"/>
                  </a:schemeClr>
                </a:solidFill>
                <a:effectLst/>
                <a:latin typeface="-apple-system"/>
              </a:rPr>
              <a:t>《</a:t>
            </a:r>
            <a:r>
              <a:rPr lang="zh-CN" altLang="en-US" sz="3600" b="1" i="0" cap="none" spc="0" dirty="0">
                <a:ln w="22225">
                  <a:solidFill>
                    <a:schemeClr val="accent2"/>
                  </a:solidFill>
                  <a:prstDash val="solid"/>
                </a:ln>
                <a:solidFill>
                  <a:schemeClr val="accent2">
                    <a:lumMod val="40000"/>
                    <a:lumOff val="60000"/>
                  </a:schemeClr>
                </a:solidFill>
                <a:effectLst/>
                <a:latin typeface="-apple-system"/>
              </a:rPr>
              <a:t>登鹳雀楼</a:t>
            </a:r>
            <a:r>
              <a:rPr lang="en-US" altLang="zh-CN" sz="3600" b="1" i="0" cap="none" spc="0" dirty="0">
                <a:ln w="22225">
                  <a:solidFill>
                    <a:schemeClr val="accent2"/>
                  </a:solidFill>
                  <a:prstDash val="solid"/>
                </a:ln>
                <a:solidFill>
                  <a:schemeClr val="accent2">
                    <a:lumMod val="40000"/>
                    <a:lumOff val="60000"/>
                  </a:schemeClr>
                </a:solidFill>
                <a:effectLst/>
                <a:latin typeface="-apple-system"/>
              </a:rPr>
              <a:t>》 </a:t>
            </a:r>
            <a:endParaRPr lang="en-US" altLang="zh-CN" sz="3600" b="1" i="0" cap="none" spc="0" dirty="0">
              <a:ln w="22225">
                <a:solidFill>
                  <a:schemeClr val="accent2"/>
                </a:solidFill>
                <a:prstDash val="solid"/>
              </a:ln>
              <a:solidFill>
                <a:schemeClr val="accent2">
                  <a:lumMod val="40000"/>
                  <a:lumOff val="60000"/>
                </a:schemeClr>
              </a:solidFill>
              <a:effectLst/>
              <a:latin typeface="-apple-system"/>
            </a:endParaRPr>
          </a:p>
          <a:p>
            <a:pPr algn="ctr"/>
            <a:r>
              <a:rPr lang="zh-CN" altLang="en-US" sz="3600" b="1" i="0" cap="none" spc="0" dirty="0">
                <a:ln w="22225">
                  <a:solidFill>
                    <a:schemeClr val="accent2"/>
                  </a:solidFill>
                  <a:prstDash val="solid"/>
                </a:ln>
                <a:solidFill>
                  <a:schemeClr val="accent2">
                    <a:lumMod val="40000"/>
                    <a:lumOff val="60000"/>
                  </a:schemeClr>
                </a:solidFill>
                <a:effectLst/>
                <a:latin typeface="-apple-system"/>
              </a:rPr>
              <a:t>王之涣</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6" name="矩形 5"/>
          <p:cNvSpPr/>
          <p:nvPr/>
        </p:nvSpPr>
        <p:spPr>
          <a:xfrm>
            <a:off x="9117579" y="728371"/>
            <a:ext cx="1569660" cy="1200329"/>
          </a:xfrm>
          <a:prstGeom prst="rect">
            <a:avLst/>
          </a:prstGeom>
          <a:noFill/>
        </p:spPr>
        <p:txBody>
          <a:bodyPr wrap="none" lIns="91440" tIns="45720" rIns="91440" bIns="45720">
            <a:spAutoFit/>
          </a:bodyPr>
          <a:lstStyle/>
          <a:p>
            <a:pPr algn="ctr"/>
            <a:r>
              <a:rPr lang="zh-CN" altLang="en-US" sz="3600" b="1" dirty="0">
                <a:ln w="22225">
                  <a:solidFill>
                    <a:schemeClr val="accent2"/>
                  </a:solidFill>
                  <a:prstDash val="solid"/>
                </a:ln>
                <a:solidFill>
                  <a:schemeClr val="accent2">
                    <a:lumMod val="40000"/>
                    <a:lumOff val="60000"/>
                  </a:schemeClr>
                </a:solidFill>
              </a:rPr>
              <a:t>译者</a:t>
            </a:r>
            <a:endParaRPr lang="en-US" altLang="zh-CN" sz="3600" b="1" dirty="0">
              <a:ln w="22225">
                <a:solidFill>
                  <a:schemeClr val="accent2"/>
                </a:solidFill>
                <a:prstDash val="solid"/>
              </a:ln>
              <a:solidFill>
                <a:schemeClr val="accent2">
                  <a:lumMod val="40000"/>
                  <a:lumOff val="60000"/>
                </a:schemeClr>
              </a:solidFill>
            </a:endParaRPr>
          </a:p>
          <a:p>
            <a:pPr algn="ctr"/>
            <a:r>
              <a:rPr lang="zh-CN" altLang="en-US" sz="3600" b="1" cap="none" spc="0" dirty="0">
                <a:ln w="22225">
                  <a:solidFill>
                    <a:schemeClr val="accent2"/>
                  </a:solidFill>
                  <a:prstDash val="solid"/>
                </a:ln>
                <a:solidFill>
                  <a:schemeClr val="accent2">
                    <a:lumMod val="40000"/>
                    <a:lumOff val="60000"/>
                  </a:schemeClr>
                </a:solidFill>
                <a:effectLst/>
              </a:rPr>
              <a:t>许渊冲</a:t>
            </a:r>
            <a:endParaRPr lang="zh-CN" altLang="en-US" sz="3600" b="1" cap="none" spc="0" dirty="0">
              <a:ln w="22225">
                <a:solidFill>
                  <a:schemeClr val="accent2"/>
                </a:solidFill>
                <a:prstDash val="solid"/>
              </a:ln>
              <a:solidFill>
                <a:schemeClr val="accent2">
                  <a:lumMod val="40000"/>
                  <a:lumOff val="60000"/>
                </a:schemeClr>
              </a:solidFill>
              <a:effectLs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5780" y="2081763"/>
            <a:ext cx="3000675" cy="3532452"/>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20" name="图片 19"/>
          <p:cNvPicPr>
            <a:picLocks noChangeAspect="1"/>
          </p:cNvPicPr>
          <p:nvPr/>
        </p:nvPicPr>
        <p:blipFill rotWithShape="1">
          <a:blip r:embed="rId2">
            <a:extLst>
              <a:ext uri="{28A0092B-C50C-407E-A947-70E740481C1C}">
                <a14:useLocalDpi xmlns:a14="http://schemas.microsoft.com/office/drawing/2010/main" val="0"/>
              </a:ext>
            </a:extLst>
          </a:blip>
          <a:srcRect r="1164" b="11061"/>
          <a:stretch>
            <a:fillRect/>
          </a:stretch>
        </p:blipFill>
        <p:spPr>
          <a:xfrm>
            <a:off x="1912088" y="1204415"/>
            <a:ext cx="8367823" cy="4189225"/>
          </a:xfrm>
          <a:prstGeom prst="rect">
            <a:avLst/>
          </a:prstGeom>
        </p:spPr>
      </p:pic>
    </p:spTree>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49250" y="21277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3" name="1 许渊冲">
            <a:hlinkClick r:id="" action="ppaction://media"/>
          </p:cNvPr>
          <p:cNvPicPr>
            <a:picLocks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1524000" y="857250"/>
            <a:ext cx="9144000"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07395"/>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5" name="组合 24"/>
          <p:cNvGrpSpPr/>
          <p:nvPr/>
        </p:nvGrpSpPr>
        <p:grpSpPr bwMode="auto">
          <a:xfrm>
            <a:off x="1241142" y="629299"/>
            <a:ext cx="7129628" cy="736600"/>
            <a:chOff x="10723" y="3151"/>
            <a:chExt cx="7459" cy="1160"/>
          </a:xfrm>
        </p:grpSpPr>
        <p:grpSp>
          <p:nvGrpSpPr>
            <p:cNvPr id="36" name="组合 108"/>
            <p:cNvGrpSpPr/>
            <p:nvPr/>
          </p:nvGrpSpPr>
          <p:grpSpPr bwMode="auto">
            <a:xfrm>
              <a:off x="10723" y="3200"/>
              <a:ext cx="7084" cy="1106"/>
              <a:chOff x="6096000" y="2874993"/>
              <a:chExt cx="5059680" cy="921642"/>
            </a:xfrm>
          </p:grpSpPr>
          <p:grpSp>
            <p:nvGrpSpPr>
              <p:cNvPr id="40" name="组合 107"/>
              <p:cNvGrpSpPr/>
              <p:nvPr/>
            </p:nvGrpSpPr>
            <p:grpSpPr bwMode="auto">
              <a:xfrm>
                <a:off x="6264494" y="2941842"/>
                <a:ext cx="4891186" cy="854793"/>
                <a:chOff x="6264494" y="2949462"/>
                <a:chExt cx="5469254" cy="854793"/>
              </a:xfrm>
            </p:grpSpPr>
            <p:sp>
              <p:nvSpPr>
                <p:cNvPr id="42" name="任意多边形: 形状 41"/>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3" name="直接连接符 42"/>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41"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37" name="组合 59"/>
            <p:cNvGrpSpPr/>
            <p:nvPr/>
          </p:nvGrpSpPr>
          <p:grpSpPr bwMode="auto">
            <a:xfrm>
              <a:off x="11258" y="3151"/>
              <a:ext cx="6924" cy="1160"/>
              <a:chOff x="2840" y="3677"/>
              <a:chExt cx="6924" cy="1160"/>
            </a:xfrm>
          </p:grpSpPr>
          <p:sp>
            <p:nvSpPr>
              <p:cNvPr id="38"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01</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39" name="文本框 14"/>
              <p:cNvSpPr txBox="1"/>
              <p:nvPr/>
            </p:nvSpPr>
            <p:spPr>
              <a:xfrm>
                <a:off x="3761" y="3814"/>
                <a:ext cx="6003"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Xu’s life introduction</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44" name="组合 43"/>
          <p:cNvGrpSpPr/>
          <p:nvPr/>
        </p:nvGrpSpPr>
        <p:grpSpPr bwMode="auto">
          <a:xfrm>
            <a:off x="1362045" y="1697479"/>
            <a:ext cx="7158111" cy="736600"/>
            <a:chOff x="10723" y="3151"/>
            <a:chExt cx="7528" cy="1160"/>
          </a:xfrm>
        </p:grpSpPr>
        <p:grpSp>
          <p:nvGrpSpPr>
            <p:cNvPr id="45" name="组合 108"/>
            <p:cNvGrpSpPr/>
            <p:nvPr/>
          </p:nvGrpSpPr>
          <p:grpSpPr bwMode="auto">
            <a:xfrm>
              <a:off x="10723" y="3200"/>
              <a:ext cx="7084" cy="1106"/>
              <a:chOff x="6096000" y="2874993"/>
              <a:chExt cx="5059680" cy="921642"/>
            </a:xfrm>
          </p:grpSpPr>
          <p:grpSp>
            <p:nvGrpSpPr>
              <p:cNvPr id="49" name="组合 107"/>
              <p:cNvGrpSpPr/>
              <p:nvPr/>
            </p:nvGrpSpPr>
            <p:grpSpPr bwMode="auto">
              <a:xfrm>
                <a:off x="6264494" y="2941842"/>
                <a:ext cx="4891186" cy="854793"/>
                <a:chOff x="6264494" y="2949462"/>
                <a:chExt cx="5469254" cy="854793"/>
              </a:xfrm>
            </p:grpSpPr>
            <p:sp>
              <p:nvSpPr>
                <p:cNvPr id="51" name="任意多边形: 形状 50"/>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52" name="直接连接符 51"/>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50"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46" name="组合 59"/>
            <p:cNvGrpSpPr/>
            <p:nvPr/>
          </p:nvGrpSpPr>
          <p:grpSpPr bwMode="auto">
            <a:xfrm>
              <a:off x="11258" y="3151"/>
              <a:ext cx="6993" cy="1160"/>
              <a:chOff x="2840" y="3677"/>
              <a:chExt cx="6993" cy="1160"/>
            </a:xfrm>
          </p:grpSpPr>
          <p:sp>
            <p:nvSpPr>
              <p:cNvPr id="47"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02</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48" name="文本框 14"/>
              <p:cNvSpPr txBox="1"/>
              <p:nvPr/>
            </p:nvSpPr>
            <p:spPr>
              <a:xfrm>
                <a:off x="3724" y="3774"/>
                <a:ext cx="6109"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translation theories </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69" name="组合 68"/>
          <p:cNvGrpSpPr/>
          <p:nvPr/>
        </p:nvGrpSpPr>
        <p:grpSpPr bwMode="auto">
          <a:xfrm>
            <a:off x="1376082" y="2784237"/>
            <a:ext cx="8201480" cy="736600"/>
            <a:chOff x="10723" y="3151"/>
            <a:chExt cx="8494" cy="1160"/>
          </a:xfrm>
        </p:grpSpPr>
        <p:grpSp>
          <p:nvGrpSpPr>
            <p:cNvPr id="70" name="组合 108"/>
            <p:cNvGrpSpPr/>
            <p:nvPr/>
          </p:nvGrpSpPr>
          <p:grpSpPr bwMode="auto">
            <a:xfrm>
              <a:off x="10723" y="3200"/>
              <a:ext cx="7084" cy="1106"/>
              <a:chOff x="6096000" y="2874993"/>
              <a:chExt cx="5059680" cy="921642"/>
            </a:xfrm>
          </p:grpSpPr>
          <p:grpSp>
            <p:nvGrpSpPr>
              <p:cNvPr id="74" name="组合 107"/>
              <p:cNvGrpSpPr/>
              <p:nvPr/>
            </p:nvGrpSpPr>
            <p:grpSpPr bwMode="auto">
              <a:xfrm>
                <a:off x="6264494" y="2941842"/>
                <a:ext cx="4891186" cy="854793"/>
                <a:chOff x="6264494" y="2949462"/>
                <a:chExt cx="5469254" cy="854793"/>
              </a:xfrm>
            </p:grpSpPr>
            <p:sp>
              <p:nvSpPr>
                <p:cNvPr id="76" name="任意多边形: 形状 75"/>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77" name="直接连接符 76"/>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75"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71" name="组合 59"/>
            <p:cNvGrpSpPr/>
            <p:nvPr/>
          </p:nvGrpSpPr>
          <p:grpSpPr bwMode="auto">
            <a:xfrm>
              <a:off x="11258" y="3151"/>
              <a:ext cx="7959" cy="1160"/>
              <a:chOff x="2840" y="3677"/>
              <a:chExt cx="7959" cy="1160"/>
            </a:xfrm>
          </p:grpSpPr>
          <p:sp>
            <p:nvSpPr>
              <p:cNvPr id="72"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03</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73" name="文本框 14"/>
              <p:cNvSpPr txBox="1"/>
              <p:nvPr/>
            </p:nvSpPr>
            <p:spPr>
              <a:xfrm>
                <a:off x="3713" y="3790"/>
                <a:ext cx="7086"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major works and appreciation</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78" name="组合 77"/>
          <p:cNvGrpSpPr/>
          <p:nvPr/>
        </p:nvGrpSpPr>
        <p:grpSpPr bwMode="auto">
          <a:xfrm>
            <a:off x="1362045" y="3922741"/>
            <a:ext cx="9638895" cy="752475"/>
            <a:chOff x="10723" y="3151"/>
            <a:chExt cx="9975" cy="1185"/>
          </a:xfrm>
        </p:grpSpPr>
        <p:grpSp>
          <p:nvGrpSpPr>
            <p:cNvPr id="79" name="组合 108"/>
            <p:cNvGrpSpPr/>
            <p:nvPr/>
          </p:nvGrpSpPr>
          <p:grpSpPr bwMode="auto">
            <a:xfrm>
              <a:off x="10723" y="3200"/>
              <a:ext cx="7084" cy="1106"/>
              <a:chOff x="6096000" y="2874993"/>
              <a:chExt cx="5059680" cy="921642"/>
            </a:xfrm>
          </p:grpSpPr>
          <p:grpSp>
            <p:nvGrpSpPr>
              <p:cNvPr id="83" name="组合 107"/>
              <p:cNvGrpSpPr/>
              <p:nvPr/>
            </p:nvGrpSpPr>
            <p:grpSpPr bwMode="auto">
              <a:xfrm>
                <a:off x="6264494" y="2941842"/>
                <a:ext cx="4891186" cy="854793"/>
                <a:chOff x="6264494" y="2949462"/>
                <a:chExt cx="5469254" cy="854793"/>
              </a:xfrm>
            </p:grpSpPr>
            <p:sp>
              <p:nvSpPr>
                <p:cNvPr id="85" name="任意多边形: 形状 84"/>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86" name="直接连接符 85"/>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84"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80" name="组合 59"/>
            <p:cNvGrpSpPr/>
            <p:nvPr/>
          </p:nvGrpSpPr>
          <p:grpSpPr bwMode="auto">
            <a:xfrm>
              <a:off x="11258" y="3151"/>
              <a:ext cx="9440" cy="1185"/>
              <a:chOff x="2840" y="3677"/>
              <a:chExt cx="9440" cy="1185"/>
            </a:xfrm>
          </p:grpSpPr>
          <p:sp>
            <p:nvSpPr>
              <p:cNvPr id="81"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04</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82" name="文本框 14"/>
              <p:cNvSpPr txBox="1"/>
              <p:nvPr/>
            </p:nvSpPr>
            <p:spPr>
              <a:xfrm>
                <a:off x="3761" y="3844"/>
                <a:ext cx="8519"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comments from others</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87" name="组合 86"/>
          <p:cNvGrpSpPr/>
          <p:nvPr/>
        </p:nvGrpSpPr>
        <p:grpSpPr bwMode="auto">
          <a:xfrm>
            <a:off x="1406261" y="5086084"/>
            <a:ext cx="8034059" cy="736600"/>
            <a:chOff x="10723" y="3151"/>
            <a:chExt cx="8242" cy="1160"/>
          </a:xfrm>
        </p:grpSpPr>
        <p:grpSp>
          <p:nvGrpSpPr>
            <p:cNvPr id="88" name="组合 108"/>
            <p:cNvGrpSpPr/>
            <p:nvPr/>
          </p:nvGrpSpPr>
          <p:grpSpPr bwMode="auto">
            <a:xfrm>
              <a:off x="10723" y="3200"/>
              <a:ext cx="7084" cy="1106"/>
              <a:chOff x="6096000" y="2874993"/>
              <a:chExt cx="5059680" cy="921642"/>
            </a:xfrm>
          </p:grpSpPr>
          <p:grpSp>
            <p:nvGrpSpPr>
              <p:cNvPr id="92" name="组合 107"/>
              <p:cNvGrpSpPr/>
              <p:nvPr/>
            </p:nvGrpSpPr>
            <p:grpSpPr bwMode="auto">
              <a:xfrm>
                <a:off x="6264494" y="2941842"/>
                <a:ext cx="4891186" cy="854793"/>
                <a:chOff x="6264494" y="2949462"/>
                <a:chExt cx="5469254" cy="854793"/>
              </a:xfrm>
            </p:grpSpPr>
            <p:sp>
              <p:nvSpPr>
                <p:cNvPr id="94" name="任意多边形: 形状 93"/>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95" name="直接连接符 94"/>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93"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89" name="组合 59"/>
            <p:cNvGrpSpPr/>
            <p:nvPr/>
          </p:nvGrpSpPr>
          <p:grpSpPr bwMode="auto">
            <a:xfrm>
              <a:off x="11258" y="3151"/>
              <a:ext cx="7707" cy="1160"/>
              <a:chOff x="2840" y="3677"/>
              <a:chExt cx="7707" cy="1160"/>
            </a:xfrm>
          </p:grpSpPr>
          <p:sp>
            <p:nvSpPr>
              <p:cNvPr id="90"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05</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91" name="文本框 14"/>
              <p:cNvSpPr txBox="1"/>
              <p:nvPr/>
            </p:nvSpPr>
            <p:spPr>
              <a:xfrm>
                <a:off x="3697" y="3708"/>
                <a:ext cx="6850"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The effect on us</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sp>
        <p:nvSpPr>
          <p:cNvPr id="96" name="矩形 95"/>
          <p:cNvSpPr/>
          <p:nvPr/>
        </p:nvSpPr>
        <p:spPr>
          <a:xfrm>
            <a:off x="8384333" y="3674814"/>
            <a:ext cx="3346968" cy="1754326"/>
          </a:xfrm>
          <a:prstGeom prst="rect">
            <a:avLst/>
          </a:prstGeom>
          <a:noFill/>
        </p:spPr>
        <p:txBody>
          <a:bodyPr wrap="squar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Learning</a:t>
            </a:r>
            <a:endParaRPr lang="en-US" altLang="zh-CN" sz="5400" b="1" dirty="0">
              <a:ln w="22225">
                <a:solidFill>
                  <a:schemeClr val="accent2"/>
                </a:solidFill>
                <a:prstDash val="solid"/>
              </a:ln>
              <a:solidFill>
                <a:schemeClr val="accent2">
                  <a:lumMod val="40000"/>
                  <a:lumOff val="60000"/>
                </a:schemeClr>
              </a:solidFill>
            </a:endParaRPr>
          </a:p>
          <a:p>
            <a:pPr algn="ctr"/>
            <a:r>
              <a:rPr lang="en-US" altLang="zh-CN" sz="5400" b="1" dirty="0">
                <a:ln w="22225">
                  <a:solidFill>
                    <a:schemeClr val="accent2"/>
                  </a:solidFill>
                  <a:prstDash val="solid"/>
                </a:ln>
                <a:solidFill>
                  <a:schemeClr val="accent2">
                    <a:lumMod val="40000"/>
                    <a:lumOff val="60000"/>
                  </a:schemeClr>
                </a:solidFill>
              </a:rPr>
              <a:t>Contents</a:t>
            </a:r>
            <a:endParaRPr lang="en-US" altLang="zh-CN" sz="5400" b="1" dirty="0">
              <a:ln w="22225">
                <a:solidFill>
                  <a:schemeClr val="accent2"/>
                </a:solidFill>
                <a:prstDash val="solid"/>
              </a:ln>
              <a:solidFill>
                <a:schemeClr val="accent2">
                  <a:lumMod val="40000"/>
                  <a:lumOff val="60000"/>
                </a:schemeClr>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177" y="432814"/>
            <a:ext cx="2825974" cy="240793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anim calcmode="lin" valueType="num">
                                      <p:cBhvr>
                                        <p:cTn id="29" dur="1000" fill="hold"/>
                                        <p:tgtEl>
                                          <p:spTgt spid="78"/>
                                        </p:tgtEl>
                                        <p:attrNameLst>
                                          <p:attrName>ppt_x</p:attrName>
                                        </p:attrNameLst>
                                      </p:cBhvr>
                                      <p:tavLst>
                                        <p:tav tm="0">
                                          <p:val>
                                            <p:strVal val="#ppt_x"/>
                                          </p:val>
                                        </p:tav>
                                        <p:tav tm="100000">
                                          <p:val>
                                            <p:strVal val="#ppt_x"/>
                                          </p:val>
                                        </p:tav>
                                      </p:tavLst>
                                    </p:anim>
                                    <p:anim calcmode="lin" valueType="num">
                                      <p:cBhvr>
                                        <p:cTn id="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1000"/>
                                        <p:tgtEl>
                                          <p:spTgt spid="87"/>
                                        </p:tgtEl>
                                      </p:cBhvr>
                                    </p:animEffect>
                                    <p:anim calcmode="lin" valueType="num">
                                      <p:cBhvr>
                                        <p:cTn id="36" dur="1000" fill="hold"/>
                                        <p:tgtEl>
                                          <p:spTgt spid="87"/>
                                        </p:tgtEl>
                                        <p:attrNameLst>
                                          <p:attrName>ppt_x</p:attrName>
                                        </p:attrNameLst>
                                      </p:cBhvr>
                                      <p:tavLst>
                                        <p:tav tm="0">
                                          <p:val>
                                            <p:strVal val="#ppt_x"/>
                                          </p:val>
                                        </p:tav>
                                        <p:tav tm="100000">
                                          <p:val>
                                            <p:strVal val="#ppt_x"/>
                                          </p:val>
                                        </p:tav>
                                      </p:tavLst>
                                    </p:anim>
                                    <p:anim calcmode="lin" valueType="num">
                                      <p:cBhvr>
                                        <p:cTn id="37"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39293"/>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grpSp>
        <p:nvGrpSpPr>
          <p:cNvPr id="22" name="组合 21"/>
          <p:cNvGrpSpPr/>
          <p:nvPr/>
        </p:nvGrpSpPr>
        <p:grpSpPr bwMode="auto">
          <a:xfrm>
            <a:off x="2559861" y="441219"/>
            <a:ext cx="7072277" cy="736600"/>
            <a:chOff x="10723" y="3151"/>
            <a:chExt cx="7399" cy="1160"/>
          </a:xfrm>
        </p:grpSpPr>
        <p:grpSp>
          <p:nvGrpSpPr>
            <p:cNvPr id="23" name="组合 108"/>
            <p:cNvGrpSpPr/>
            <p:nvPr/>
          </p:nvGrpSpPr>
          <p:grpSpPr bwMode="auto">
            <a:xfrm>
              <a:off x="10723" y="3200"/>
              <a:ext cx="7084" cy="1106"/>
              <a:chOff x="6096000" y="2874993"/>
              <a:chExt cx="5059680" cy="921642"/>
            </a:xfrm>
          </p:grpSpPr>
          <p:grpSp>
            <p:nvGrpSpPr>
              <p:cNvPr id="38" name="组合 107"/>
              <p:cNvGrpSpPr/>
              <p:nvPr/>
            </p:nvGrpSpPr>
            <p:grpSpPr bwMode="auto">
              <a:xfrm>
                <a:off x="6264494" y="2941842"/>
                <a:ext cx="4891186" cy="854793"/>
                <a:chOff x="6264494" y="2949462"/>
                <a:chExt cx="5469254" cy="854793"/>
              </a:xfrm>
            </p:grpSpPr>
            <p:sp>
              <p:nvSpPr>
                <p:cNvPr id="40" name="任意多边形: 形状 39"/>
                <p:cNvSpPr/>
                <p:nvPr/>
              </p:nvSpPr>
              <p:spPr>
                <a:xfrm>
                  <a:off x="6263758" y="3414683"/>
                  <a:ext cx="5470432" cy="389572"/>
                </a:xfrm>
                <a:custGeom>
                  <a:avLst/>
                  <a:gdLst>
                    <a:gd name="connsiteX0" fmla="*/ 0 w 2527300"/>
                    <a:gd name="connsiteY0" fmla="*/ 0 h 165100"/>
                    <a:gd name="connsiteX1" fmla="*/ 165100 w 2527300"/>
                    <a:gd name="connsiteY1" fmla="*/ 165100 h 165100"/>
                    <a:gd name="connsiteX2" fmla="*/ 2527300 w 2527300"/>
                    <a:gd name="connsiteY2" fmla="*/ 158750 h 165100"/>
                    <a:gd name="connsiteX0-1" fmla="*/ 0 w 2527300"/>
                    <a:gd name="connsiteY0-2" fmla="*/ 0 h 165100"/>
                    <a:gd name="connsiteX1-3" fmla="*/ 165100 w 2527300"/>
                    <a:gd name="connsiteY1-4" fmla="*/ 165100 h 165100"/>
                    <a:gd name="connsiteX2-5" fmla="*/ 2527300 w 2527300"/>
                    <a:gd name="connsiteY2-6" fmla="*/ 158750 h 165100"/>
                    <a:gd name="connsiteX0-7" fmla="*/ 0 w 2527300"/>
                    <a:gd name="connsiteY0-8" fmla="*/ 0 h 165100"/>
                    <a:gd name="connsiteX1-9" fmla="*/ 165100 w 2527300"/>
                    <a:gd name="connsiteY1-10" fmla="*/ 165100 h 165100"/>
                    <a:gd name="connsiteX2-11" fmla="*/ 2527300 w 2527300"/>
                    <a:gd name="connsiteY2-12" fmla="*/ 158750 h 165100"/>
                    <a:gd name="connsiteX0-13" fmla="*/ 0 w 2524919"/>
                    <a:gd name="connsiteY0-14" fmla="*/ 0 h 165100"/>
                    <a:gd name="connsiteX1-15" fmla="*/ 165100 w 2524919"/>
                    <a:gd name="connsiteY1-16" fmla="*/ 165100 h 165100"/>
                    <a:gd name="connsiteX2-17" fmla="*/ 2524919 w 2524919"/>
                    <a:gd name="connsiteY2-18" fmla="*/ 163512 h 165100"/>
                    <a:gd name="connsiteX0-19" fmla="*/ 0 w 2527114"/>
                    <a:gd name="connsiteY0-20" fmla="*/ 0 h 284635"/>
                    <a:gd name="connsiteX1-21" fmla="*/ 167295 w 2527114"/>
                    <a:gd name="connsiteY1-22" fmla="*/ 284635 h 284635"/>
                    <a:gd name="connsiteX2-23" fmla="*/ 2527114 w 2527114"/>
                    <a:gd name="connsiteY2-24" fmla="*/ 283047 h 284635"/>
                    <a:gd name="connsiteX0-25" fmla="*/ 786 w 2527900"/>
                    <a:gd name="connsiteY0-26" fmla="*/ 0 h 284635"/>
                    <a:gd name="connsiteX1-27" fmla="*/ 168081 w 2527900"/>
                    <a:gd name="connsiteY1-28" fmla="*/ 284635 h 284635"/>
                    <a:gd name="connsiteX2-29" fmla="*/ 2527900 w 2527900"/>
                    <a:gd name="connsiteY2-30" fmla="*/ 283047 h 284635"/>
                    <a:gd name="connsiteX0-31" fmla="*/ 888 w 2518125"/>
                    <a:gd name="connsiteY0-32" fmla="*/ 0 h 292225"/>
                    <a:gd name="connsiteX1-33" fmla="*/ 158306 w 2518125"/>
                    <a:gd name="connsiteY1-34" fmla="*/ 292225 h 292225"/>
                    <a:gd name="connsiteX2-35" fmla="*/ 2518125 w 2518125"/>
                    <a:gd name="connsiteY2-36" fmla="*/ 290637 h 292225"/>
                    <a:gd name="connsiteX0-37" fmla="*/ 712 w 2517949"/>
                    <a:gd name="connsiteY0-38" fmla="*/ 0 h 292225"/>
                    <a:gd name="connsiteX1-39" fmla="*/ 158130 w 2517949"/>
                    <a:gd name="connsiteY1-40" fmla="*/ 292225 h 292225"/>
                    <a:gd name="connsiteX2-41" fmla="*/ 2517949 w 2517949"/>
                    <a:gd name="connsiteY2-42" fmla="*/ 290637 h 292225"/>
                    <a:gd name="connsiteX0-43" fmla="*/ 681 w 2521210"/>
                    <a:gd name="connsiteY0-44" fmla="*/ 0 h 311199"/>
                    <a:gd name="connsiteX1-45" fmla="*/ 161391 w 2521210"/>
                    <a:gd name="connsiteY1-46" fmla="*/ 311199 h 311199"/>
                    <a:gd name="connsiteX2-47" fmla="*/ 2521210 w 2521210"/>
                    <a:gd name="connsiteY2-48" fmla="*/ 309611 h 311199"/>
                    <a:gd name="connsiteX0-49" fmla="*/ 0 w 2520529"/>
                    <a:gd name="connsiteY0-50" fmla="*/ 0 h 311199"/>
                    <a:gd name="connsiteX1-51" fmla="*/ 160710 w 2520529"/>
                    <a:gd name="connsiteY1-52" fmla="*/ 311199 h 311199"/>
                    <a:gd name="connsiteX2-53" fmla="*/ 2520529 w 2520529"/>
                    <a:gd name="connsiteY2-54" fmla="*/ 309611 h 311199"/>
                  </a:gdLst>
                  <a:ahLst/>
                  <a:cxnLst>
                    <a:cxn ang="0">
                      <a:pos x="connsiteX0-1" y="connsiteY0-2"/>
                    </a:cxn>
                    <a:cxn ang="0">
                      <a:pos x="connsiteX1-3" y="connsiteY1-4"/>
                    </a:cxn>
                    <a:cxn ang="0">
                      <a:pos x="connsiteX2-5" y="connsiteY2-6"/>
                    </a:cxn>
                  </a:cxnLst>
                  <a:rect l="l" t="t" r="r" b="b"/>
                  <a:pathLst>
                    <a:path w="2520529" h="311199">
                      <a:moveTo>
                        <a:pt x="0" y="0"/>
                      </a:moveTo>
                      <a:cubicBezTo>
                        <a:pt x="1550" y="208426"/>
                        <a:pt x="60433" y="306172"/>
                        <a:pt x="160710" y="311199"/>
                      </a:cubicBezTo>
                      <a:lnTo>
                        <a:pt x="2520529" y="309611"/>
                      </a:lnTo>
                    </a:path>
                  </a:pathLst>
                </a:custGeom>
                <a:noFill/>
                <a:ln w="25400">
                  <a:solidFill>
                    <a:srgbClr val="5DB5B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latin typeface="黑体" panose="02010609060101010101" pitchFamily="49" charset="-122"/>
                    <a:ea typeface="黑体" panose="02010609060101010101" pitchFamily="49" charset="-122"/>
                    <a:cs typeface="+mn-ea"/>
                    <a:sym typeface="+mn-lt"/>
                  </a:endParaRPr>
                </a:p>
              </p:txBody>
            </p:sp>
            <p:cxnSp>
              <p:nvCxnSpPr>
                <p:cNvPr id="41" name="直接连接符 40"/>
                <p:cNvCxnSpPr/>
                <p:nvPr/>
              </p:nvCxnSpPr>
              <p:spPr>
                <a:xfrm>
                  <a:off x="6501343" y="2950112"/>
                  <a:ext cx="5232847" cy="0"/>
                </a:xfrm>
                <a:prstGeom prst="line">
                  <a:avLst/>
                </a:prstGeom>
                <a:ln w="25400">
                  <a:solidFill>
                    <a:srgbClr val="5DB5B4"/>
                  </a:solidFill>
                </a:ln>
              </p:spPr>
              <p:style>
                <a:lnRef idx="1">
                  <a:schemeClr val="accent1"/>
                </a:lnRef>
                <a:fillRef idx="0">
                  <a:schemeClr val="accent1"/>
                </a:fillRef>
                <a:effectRef idx="0">
                  <a:schemeClr val="accent1"/>
                </a:effectRef>
                <a:fontRef idx="minor">
                  <a:schemeClr val="tx1"/>
                </a:fontRef>
              </p:style>
            </p:cxnSp>
          </p:grpSp>
          <p:sp>
            <p:nvSpPr>
              <p:cNvPr id="39" name="bright-light-bulb_74072"/>
              <p:cNvSpPr>
                <a:spLocks noChangeAspect="1"/>
              </p:cNvSpPr>
              <p:nvPr/>
            </p:nvSpPr>
            <p:spPr bwMode="auto">
              <a:xfrm>
                <a:off x="6096000" y="2875826"/>
                <a:ext cx="348171" cy="445821"/>
              </a:xfrm>
              <a:custGeom>
                <a:avLst/>
                <a:gdLst>
                  <a:gd name="connsiteX0" fmla="*/ 189537 w 472647"/>
                  <a:gd name="connsiteY0" fmla="*/ 558666 h 606439"/>
                  <a:gd name="connsiteX1" fmla="*/ 284310 w 472647"/>
                  <a:gd name="connsiteY1" fmla="*/ 558666 h 606439"/>
                  <a:gd name="connsiteX2" fmla="*/ 309500 w 472647"/>
                  <a:gd name="connsiteY2" fmla="*/ 582591 h 606439"/>
                  <a:gd name="connsiteX3" fmla="*/ 284310 w 472647"/>
                  <a:gd name="connsiteY3" fmla="*/ 606439 h 606439"/>
                  <a:gd name="connsiteX4" fmla="*/ 189537 w 472647"/>
                  <a:gd name="connsiteY4" fmla="*/ 606439 h 606439"/>
                  <a:gd name="connsiteX5" fmla="*/ 164347 w 472647"/>
                  <a:gd name="connsiteY5" fmla="*/ 582591 h 606439"/>
                  <a:gd name="connsiteX6" fmla="*/ 189537 w 472647"/>
                  <a:gd name="connsiteY6" fmla="*/ 558666 h 606439"/>
                  <a:gd name="connsiteX7" fmla="*/ 177251 w 472647"/>
                  <a:gd name="connsiteY7" fmla="*/ 488030 h 606439"/>
                  <a:gd name="connsiteX8" fmla="*/ 295255 w 472647"/>
                  <a:gd name="connsiteY8" fmla="*/ 488030 h 606439"/>
                  <a:gd name="connsiteX9" fmla="*/ 318109 w 472647"/>
                  <a:gd name="connsiteY9" fmla="*/ 511878 h 606439"/>
                  <a:gd name="connsiteX10" fmla="*/ 295255 w 472647"/>
                  <a:gd name="connsiteY10" fmla="*/ 535803 h 606439"/>
                  <a:gd name="connsiteX11" fmla="*/ 177251 w 472647"/>
                  <a:gd name="connsiteY11" fmla="*/ 535803 h 606439"/>
                  <a:gd name="connsiteX12" fmla="*/ 154397 w 472647"/>
                  <a:gd name="connsiteY12" fmla="*/ 511878 h 606439"/>
                  <a:gd name="connsiteX13" fmla="*/ 177251 w 472647"/>
                  <a:gd name="connsiteY13" fmla="*/ 488030 h 606439"/>
                  <a:gd name="connsiteX14" fmla="*/ 64619 w 472647"/>
                  <a:gd name="connsiteY14" fmla="*/ 303643 h 606439"/>
                  <a:gd name="connsiteX15" fmla="*/ 67729 w 472647"/>
                  <a:gd name="connsiteY15" fmla="*/ 304186 h 606439"/>
                  <a:gd name="connsiteX16" fmla="*/ 73406 w 472647"/>
                  <a:gd name="connsiteY16" fmla="*/ 309620 h 606439"/>
                  <a:gd name="connsiteX17" fmla="*/ 88570 w 472647"/>
                  <a:gd name="connsiteY17" fmla="*/ 343773 h 606439"/>
                  <a:gd name="connsiteX18" fmla="*/ 84759 w 472647"/>
                  <a:gd name="connsiteY18" fmla="*/ 356115 h 606439"/>
                  <a:gd name="connsiteX19" fmla="*/ 54043 w 472647"/>
                  <a:gd name="connsiteY19" fmla="*/ 373735 h 606439"/>
                  <a:gd name="connsiteX20" fmla="*/ 49300 w 472647"/>
                  <a:gd name="connsiteY20" fmla="*/ 375055 h 606439"/>
                  <a:gd name="connsiteX21" fmla="*/ 41057 w 472647"/>
                  <a:gd name="connsiteY21" fmla="*/ 370320 h 606439"/>
                  <a:gd name="connsiteX22" fmla="*/ 22160 w 472647"/>
                  <a:gd name="connsiteY22" fmla="*/ 337564 h 606439"/>
                  <a:gd name="connsiteX23" fmla="*/ 21227 w 472647"/>
                  <a:gd name="connsiteY23" fmla="*/ 330422 h 606439"/>
                  <a:gd name="connsiteX24" fmla="*/ 25660 w 472647"/>
                  <a:gd name="connsiteY24" fmla="*/ 324601 h 606439"/>
                  <a:gd name="connsiteX25" fmla="*/ 59875 w 472647"/>
                  <a:gd name="connsiteY25" fmla="*/ 304963 h 606439"/>
                  <a:gd name="connsiteX26" fmla="*/ 64619 w 472647"/>
                  <a:gd name="connsiteY26" fmla="*/ 303643 h 606439"/>
                  <a:gd name="connsiteX27" fmla="*/ 407769 w 472647"/>
                  <a:gd name="connsiteY27" fmla="*/ 303502 h 606439"/>
                  <a:gd name="connsiteX28" fmla="*/ 412593 w 472647"/>
                  <a:gd name="connsiteY28" fmla="*/ 304823 h 606439"/>
                  <a:gd name="connsiteX29" fmla="*/ 446907 w 472647"/>
                  <a:gd name="connsiteY29" fmla="*/ 324556 h 606439"/>
                  <a:gd name="connsiteX30" fmla="*/ 451342 w 472647"/>
                  <a:gd name="connsiteY30" fmla="*/ 330383 h 606439"/>
                  <a:gd name="connsiteX31" fmla="*/ 450408 w 472647"/>
                  <a:gd name="connsiteY31" fmla="*/ 337608 h 606439"/>
                  <a:gd name="connsiteX32" fmla="*/ 431500 w 472647"/>
                  <a:gd name="connsiteY32" fmla="*/ 370316 h 606439"/>
                  <a:gd name="connsiteX33" fmla="*/ 425743 w 472647"/>
                  <a:gd name="connsiteY33" fmla="*/ 374744 h 606439"/>
                  <a:gd name="connsiteX34" fmla="*/ 423253 w 472647"/>
                  <a:gd name="connsiteY34" fmla="*/ 375055 h 606439"/>
                  <a:gd name="connsiteX35" fmla="*/ 418506 w 472647"/>
                  <a:gd name="connsiteY35" fmla="*/ 373734 h 606439"/>
                  <a:gd name="connsiteX36" fmla="*/ 387538 w 472647"/>
                  <a:gd name="connsiteY36" fmla="*/ 355943 h 606439"/>
                  <a:gd name="connsiteX37" fmla="*/ 383726 w 472647"/>
                  <a:gd name="connsiteY37" fmla="*/ 343513 h 606439"/>
                  <a:gd name="connsiteX38" fmla="*/ 398976 w 472647"/>
                  <a:gd name="connsiteY38" fmla="*/ 309484 h 606439"/>
                  <a:gd name="connsiteX39" fmla="*/ 404734 w 472647"/>
                  <a:gd name="connsiteY39" fmla="*/ 304046 h 606439"/>
                  <a:gd name="connsiteX40" fmla="*/ 407769 w 472647"/>
                  <a:gd name="connsiteY40" fmla="*/ 303502 h 606439"/>
                  <a:gd name="connsiteX41" fmla="*/ 423317 w 472647"/>
                  <a:gd name="connsiteY41" fmla="*/ 207603 h 606439"/>
                  <a:gd name="connsiteX42" fmla="*/ 463077 w 472647"/>
                  <a:gd name="connsiteY42" fmla="*/ 207603 h 606439"/>
                  <a:gd name="connsiteX43" fmla="*/ 472647 w 472647"/>
                  <a:gd name="connsiteY43" fmla="*/ 217072 h 606439"/>
                  <a:gd name="connsiteX44" fmla="*/ 472647 w 472647"/>
                  <a:gd name="connsiteY44" fmla="*/ 254869 h 606439"/>
                  <a:gd name="connsiteX45" fmla="*/ 463077 w 472647"/>
                  <a:gd name="connsiteY45" fmla="*/ 264338 h 606439"/>
                  <a:gd name="connsiteX46" fmla="*/ 423239 w 472647"/>
                  <a:gd name="connsiteY46" fmla="*/ 264338 h 606439"/>
                  <a:gd name="connsiteX47" fmla="*/ 416158 w 472647"/>
                  <a:gd name="connsiteY47" fmla="*/ 261156 h 606439"/>
                  <a:gd name="connsiteX48" fmla="*/ 413824 w 472647"/>
                  <a:gd name="connsiteY48" fmla="*/ 253705 h 606439"/>
                  <a:gd name="connsiteX49" fmla="*/ 414602 w 472647"/>
                  <a:gd name="connsiteY49" fmla="*/ 248039 h 606439"/>
                  <a:gd name="connsiteX50" fmla="*/ 415769 w 472647"/>
                  <a:gd name="connsiteY50" fmla="*/ 236009 h 606439"/>
                  <a:gd name="connsiteX51" fmla="*/ 414680 w 472647"/>
                  <a:gd name="connsiteY51" fmla="*/ 224445 h 606439"/>
                  <a:gd name="connsiteX52" fmla="*/ 413902 w 472647"/>
                  <a:gd name="connsiteY52" fmla="*/ 218081 h 606439"/>
                  <a:gd name="connsiteX53" fmla="*/ 416236 w 472647"/>
                  <a:gd name="connsiteY53" fmla="*/ 210785 h 606439"/>
                  <a:gd name="connsiteX54" fmla="*/ 423317 w 472647"/>
                  <a:gd name="connsiteY54" fmla="*/ 207603 h 606439"/>
                  <a:gd name="connsiteX55" fmla="*/ 9482 w 472647"/>
                  <a:gd name="connsiteY55" fmla="*/ 207603 h 606439"/>
                  <a:gd name="connsiteX56" fmla="*/ 49200 w 472647"/>
                  <a:gd name="connsiteY56" fmla="*/ 207603 h 606439"/>
                  <a:gd name="connsiteX57" fmla="*/ 56273 w 472647"/>
                  <a:gd name="connsiteY57" fmla="*/ 210785 h 606439"/>
                  <a:gd name="connsiteX58" fmla="*/ 58682 w 472647"/>
                  <a:gd name="connsiteY58" fmla="*/ 218081 h 606439"/>
                  <a:gd name="connsiteX59" fmla="*/ 57827 w 472647"/>
                  <a:gd name="connsiteY59" fmla="*/ 224445 h 606439"/>
                  <a:gd name="connsiteX60" fmla="*/ 56817 w 472647"/>
                  <a:gd name="connsiteY60" fmla="*/ 236009 h 606439"/>
                  <a:gd name="connsiteX61" fmla="*/ 57983 w 472647"/>
                  <a:gd name="connsiteY61" fmla="*/ 248039 h 606439"/>
                  <a:gd name="connsiteX62" fmla="*/ 58682 w 472647"/>
                  <a:gd name="connsiteY62" fmla="*/ 253705 h 606439"/>
                  <a:gd name="connsiteX63" fmla="*/ 56350 w 472647"/>
                  <a:gd name="connsiteY63" fmla="*/ 261156 h 606439"/>
                  <a:gd name="connsiteX64" fmla="*/ 49277 w 472647"/>
                  <a:gd name="connsiteY64" fmla="*/ 264338 h 606439"/>
                  <a:gd name="connsiteX65" fmla="*/ 9482 w 472647"/>
                  <a:gd name="connsiteY65" fmla="*/ 264338 h 606439"/>
                  <a:gd name="connsiteX66" fmla="*/ 0 w 472647"/>
                  <a:gd name="connsiteY66" fmla="*/ 254869 h 606439"/>
                  <a:gd name="connsiteX67" fmla="*/ 0 w 472647"/>
                  <a:gd name="connsiteY67" fmla="*/ 217072 h 606439"/>
                  <a:gd name="connsiteX68" fmla="*/ 9482 w 472647"/>
                  <a:gd name="connsiteY68" fmla="*/ 207603 h 606439"/>
                  <a:gd name="connsiteX69" fmla="*/ 423267 w 472647"/>
                  <a:gd name="connsiteY69" fmla="*/ 96886 h 606439"/>
                  <a:gd name="connsiteX70" fmla="*/ 425753 w 472647"/>
                  <a:gd name="connsiteY70" fmla="*/ 97197 h 606439"/>
                  <a:gd name="connsiteX71" fmla="*/ 431504 w 472647"/>
                  <a:gd name="connsiteY71" fmla="*/ 101622 h 606439"/>
                  <a:gd name="connsiteX72" fmla="*/ 450388 w 472647"/>
                  <a:gd name="connsiteY72" fmla="*/ 134385 h 606439"/>
                  <a:gd name="connsiteX73" fmla="*/ 446891 w 472647"/>
                  <a:gd name="connsiteY73" fmla="*/ 147350 h 606439"/>
                  <a:gd name="connsiteX74" fmla="*/ 413009 w 472647"/>
                  <a:gd name="connsiteY74" fmla="*/ 166837 h 606439"/>
                  <a:gd name="connsiteX75" fmla="*/ 408268 w 472647"/>
                  <a:gd name="connsiteY75" fmla="*/ 168157 h 606439"/>
                  <a:gd name="connsiteX76" fmla="*/ 405393 w 472647"/>
                  <a:gd name="connsiteY76" fmla="*/ 167691 h 606439"/>
                  <a:gd name="connsiteX77" fmla="*/ 399643 w 472647"/>
                  <a:gd name="connsiteY77" fmla="*/ 162567 h 606439"/>
                  <a:gd name="connsiteX78" fmla="*/ 381536 w 472647"/>
                  <a:gd name="connsiteY78" fmla="*/ 131590 h 606439"/>
                  <a:gd name="connsiteX79" fmla="*/ 379982 w 472647"/>
                  <a:gd name="connsiteY79" fmla="*/ 124059 h 606439"/>
                  <a:gd name="connsiteX80" fmla="*/ 384489 w 472647"/>
                  <a:gd name="connsiteY80" fmla="*/ 117770 h 606439"/>
                  <a:gd name="connsiteX81" fmla="*/ 418526 w 472647"/>
                  <a:gd name="connsiteY81" fmla="*/ 98128 h 606439"/>
                  <a:gd name="connsiteX82" fmla="*/ 423267 w 472647"/>
                  <a:gd name="connsiteY82" fmla="*/ 96886 h 606439"/>
                  <a:gd name="connsiteX83" fmla="*/ 49310 w 472647"/>
                  <a:gd name="connsiteY83" fmla="*/ 96886 h 606439"/>
                  <a:gd name="connsiteX84" fmla="*/ 54128 w 472647"/>
                  <a:gd name="connsiteY84" fmla="*/ 98128 h 606439"/>
                  <a:gd name="connsiteX85" fmla="*/ 88088 w 472647"/>
                  <a:gd name="connsiteY85" fmla="*/ 117770 h 606439"/>
                  <a:gd name="connsiteX86" fmla="*/ 92673 w 472647"/>
                  <a:gd name="connsiteY86" fmla="*/ 124059 h 606439"/>
                  <a:gd name="connsiteX87" fmla="*/ 91041 w 472647"/>
                  <a:gd name="connsiteY87" fmla="*/ 131590 h 606439"/>
                  <a:gd name="connsiteX88" fmla="*/ 73012 w 472647"/>
                  <a:gd name="connsiteY88" fmla="*/ 162567 h 606439"/>
                  <a:gd name="connsiteX89" fmla="*/ 67262 w 472647"/>
                  <a:gd name="connsiteY89" fmla="*/ 167691 h 606439"/>
                  <a:gd name="connsiteX90" fmla="*/ 64386 w 472647"/>
                  <a:gd name="connsiteY90" fmla="*/ 168157 h 606439"/>
                  <a:gd name="connsiteX91" fmla="*/ 59568 w 472647"/>
                  <a:gd name="connsiteY91" fmla="*/ 166837 h 606439"/>
                  <a:gd name="connsiteX92" fmla="*/ 25686 w 472647"/>
                  <a:gd name="connsiteY92" fmla="*/ 147350 h 606439"/>
                  <a:gd name="connsiteX93" fmla="*/ 22189 w 472647"/>
                  <a:gd name="connsiteY93" fmla="*/ 134385 h 606439"/>
                  <a:gd name="connsiteX94" fmla="*/ 41073 w 472647"/>
                  <a:gd name="connsiteY94" fmla="*/ 101622 h 606439"/>
                  <a:gd name="connsiteX95" fmla="*/ 46901 w 472647"/>
                  <a:gd name="connsiteY95" fmla="*/ 97197 h 606439"/>
                  <a:gd name="connsiteX96" fmla="*/ 49310 w 472647"/>
                  <a:gd name="connsiteY96" fmla="*/ 96886 h 606439"/>
                  <a:gd name="connsiteX97" fmla="*/ 236288 w 472647"/>
                  <a:gd name="connsiteY97" fmla="*/ 78328 h 606439"/>
                  <a:gd name="connsiteX98" fmla="*/ 392767 w 472647"/>
                  <a:gd name="connsiteY98" fmla="*/ 234607 h 606439"/>
                  <a:gd name="connsiteX99" fmla="*/ 355221 w 472647"/>
                  <a:gd name="connsiteY99" fmla="*/ 348109 h 606439"/>
                  <a:gd name="connsiteX100" fmla="*/ 319308 w 472647"/>
                  <a:gd name="connsiteY100" fmla="*/ 454779 h 606439"/>
                  <a:gd name="connsiteX101" fmla="*/ 309747 w 472647"/>
                  <a:gd name="connsiteY101" fmla="*/ 464250 h 606439"/>
                  <a:gd name="connsiteX102" fmla="*/ 162829 w 472647"/>
                  <a:gd name="connsiteY102" fmla="*/ 464250 h 606439"/>
                  <a:gd name="connsiteX103" fmla="*/ 153346 w 472647"/>
                  <a:gd name="connsiteY103" fmla="*/ 454779 h 606439"/>
                  <a:gd name="connsiteX104" fmla="*/ 117821 w 472647"/>
                  <a:gd name="connsiteY104" fmla="*/ 349816 h 606439"/>
                  <a:gd name="connsiteX105" fmla="*/ 79809 w 472647"/>
                  <a:gd name="connsiteY105" fmla="*/ 234607 h 606439"/>
                  <a:gd name="connsiteX106" fmla="*/ 236288 w 472647"/>
                  <a:gd name="connsiteY106" fmla="*/ 78328 h 606439"/>
                  <a:gd name="connsiteX107" fmla="*/ 333298 w 472647"/>
                  <a:gd name="connsiteY107" fmla="*/ 20887 h 606439"/>
                  <a:gd name="connsiteX108" fmla="*/ 338115 w 472647"/>
                  <a:gd name="connsiteY108" fmla="*/ 22207 h 606439"/>
                  <a:gd name="connsiteX109" fmla="*/ 370751 w 472647"/>
                  <a:gd name="connsiteY109" fmla="*/ 41079 h 606439"/>
                  <a:gd name="connsiteX110" fmla="*/ 374248 w 472647"/>
                  <a:gd name="connsiteY110" fmla="*/ 54048 h 606439"/>
                  <a:gd name="connsiteX111" fmla="*/ 354589 w 472647"/>
                  <a:gd name="connsiteY111" fmla="*/ 87986 h 606439"/>
                  <a:gd name="connsiteX112" fmla="*/ 348372 w 472647"/>
                  <a:gd name="connsiteY112" fmla="*/ 92568 h 606439"/>
                  <a:gd name="connsiteX113" fmla="*/ 346352 w 472647"/>
                  <a:gd name="connsiteY113" fmla="*/ 92723 h 606439"/>
                  <a:gd name="connsiteX114" fmla="*/ 340835 w 472647"/>
                  <a:gd name="connsiteY114" fmla="*/ 90937 h 606439"/>
                  <a:gd name="connsiteX115" fmla="*/ 309831 w 472647"/>
                  <a:gd name="connsiteY115" fmla="*/ 72920 h 606439"/>
                  <a:gd name="connsiteX116" fmla="*/ 304702 w 472647"/>
                  <a:gd name="connsiteY116" fmla="*/ 67173 h 606439"/>
                  <a:gd name="connsiteX117" fmla="*/ 305557 w 472647"/>
                  <a:gd name="connsiteY117" fmla="*/ 59562 h 606439"/>
                  <a:gd name="connsiteX118" fmla="*/ 325061 w 472647"/>
                  <a:gd name="connsiteY118" fmla="*/ 25624 h 606439"/>
                  <a:gd name="connsiteX119" fmla="*/ 330889 w 472647"/>
                  <a:gd name="connsiteY119" fmla="*/ 21198 h 606439"/>
                  <a:gd name="connsiteX120" fmla="*/ 333298 w 472647"/>
                  <a:gd name="connsiteY120" fmla="*/ 20887 h 606439"/>
                  <a:gd name="connsiteX121" fmla="*/ 139266 w 472647"/>
                  <a:gd name="connsiteY121" fmla="*/ 20887 h 606439"/>
                  <a:gd name="connsiteX122" fmla="*/ 147504 w 472647"/>
                  <a:gd name="connsiteY122" fmla="*/ 25624 h 606439"/>
                  <a:gd name="connsiteX123" fmla="*/ 167090 w 472647"/>
                  <a:gd name="connsiteY123" fmla="*/ 59558 h 606439"/>
                  <a:gd name="connsiteX124" fmla="*/ 167945 w 472647"/>
                  <a:gd name="connsiteY124" fmla="*/ 67168 h 606439"/>
                  <a:gd name="connsiteX125" fmla="*/ 162738 w 472647"/>
                  <a:gd name="connsiteY125" fmla="*/ 72914 h 606439"/>
                  <a:gd name="connsiteX126" fmla="*/ 131727 w 472647"/>
                  <a:gd name="connsiteY126" fmla="*/ 91007 h 606439"/>
                  <a:gd name="connsiteX127" fmla="*/ 126209 w 472647"/>
                  <a:gd name="connsiteY127" fmla="*/ 92793 h 606439"/>
                  <a:gd name="connsiteX128" fmla="*/ 124188 w 472647"/>
                  <a:gd name="connsiteY128" fmla="*/ 92560 h 606439"/>
                  <a:gd name="connsiteX129" fmla="*/ 117970 w 472647"/>
                  <a:gd name="connsiteY129" fmla="*/ 88056 h 606439"/>
                  <a:gd name="connsiteX130" fmla="*/ 98307 w 472647"/>
                  <a:gd name="connsiteY130" fmla="*/ 54045 h 606439"/>
                  <a:gd name="connsiteX131" fmla="*/ 97297 w 472647"/>
                  <a:gd name="connsiteY131" fmla="*/ 46823 h 606439"/>
                  <a:gd name="connsiteX132" fmla="*/ 101805 w 472647"/>
                  <a:gd name="connsiteY132" fmla="*/ 41077 h 606439"/>
                  <a:gd name="connsiteX133" fmla="*/ 134525 w 472647"/>
                  <a:gd name="connsiteY133" fmla="*/ 22207 h 606439"/>
                  <a:gd name="connsiteX134" fmla="*/ 139266 w 472647"/>
                  <a:gd name="connsiteY134" fmla="*/ 20887 h 606439"/>
                  <a:gd name="connsiteX135" fmla="*/ 217378 w 472647"/>
                  <a:gd name="connsiteY135" fmla="*/ 0 h 606439"/>
                  <a:gd name="connsiteX136" fmla="*/ 255192 w 472647"/>
                  <a:gd name="connsiteY136" fmla="*/ 0 h 606439"/>
                  <a:gd name="connsiteX137" fmla="*/ 264762 w 472647"/>
                  <a:gd name="connsiteY137" fmla="*/ 9474 h 606439"/>
                  <a:gd name="connsiteX138" fmla="*/ 264762 w 472647"/>
                  <a:gd name="connsiteY138" fmla="*/ 49158 h 606439"/>
                  <a:gd name="connsiteX139" fmla="*/ 261572 w 472647"/>
                  <a:gd name="connsiteY139" fmla="*/ 56225 h 606439"/>
                  <a:gd name="connsiteX140" fmla="*/ 255192 w 472647"/>
                  <a:gd name="connsiteY140" fmla="*/ 58710 h 606439"/>
                  <a:gd name="connsiteX141" fmla="*/ 254180 w 472647"/>
                  <a:gd name="connsiteY141" fmla="*/ 58632 h 606439"/>
                  <a:gd name="connsiteX142" fmla="*/ 247878 w 472647"/>
                  <a:gd name="connsiteY142" fmla="*/ 57856 h 606439"/>
                  <a:gd name="connsiteX143" fmla="*/ 236285 w 472647"/>
                  <a:gd name="connsiteY143" fmla="*/ 56769 h 606439"/>
                  <a:gd name="connsiteX144" fmla="*/ 224692 w 472647"/>
                  <a:gd name="connsiteY144" fmla="*/ 57856 h 606439"/>
                  <a:gd name="connsiteX145" fmla="*/ 218390 w 472647"/>
                  <a:gd name="connsiteY145" fmla="*/ 58632 h 606439"/>
                  <a:gd name="connsiteX146" fmla="*/ 217378 w 472647"/>
                  <a:gd name="connsiteY146" fmla="*/ 58710 h 606439"/>
                  <a:gd name="connsiteX147" fmla="*/ 210998 w 472647"/>
                  <a:gd name="connsiteY147" fmla="*/ 56225 h 606439"/>
                  <a:gd name="connsiteX148" fmla="*/ 207886 w 472647"/>
                  <a:gd name="connsiteY148" fmla="*/ 49158 h 606439"/>
                  <a:gd name="connsiteX149" fmla="*/ 207886 w 472647"/>
                  <a:gd name="connsiteY149" fmla="*/ 9474 h 606439"/>
                  <a:gd name="connsiteX150" fmla="*/ 217378 w 472647"/>
                  <a:gd name="connsiteY150"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72647" h="606439">
                    <a:moveTo>
                      <a:pt x="189537" y="558666"/>
                    </a:moveTo>
                    <a:lnTo>
                      <a:pt x="284310" y="558666"/>
                    </a:lnTo>
                    <a:cubicBezTo>
                      <a:pt x="298227" y="558666"/>
                      <a:pt x="309500" y="569386"/>
                      <a:pt x="309500" y="582591"/>
                    </a:cubicBezTo>
                    <a:cubicBezTo>
                      <a:pt x="309500" y="595719"/>
                      <a:pt x="298227" y="606439"/>
                      <a:pt x="284310" y="606439"/>
                    </a:cubicBezTo>
                    <a:lnTo>
                      <a:pt x="189537" y="606439"/>
                    </a:lnTo>
                    <a:cubicBezTo>
                      <a:pt x="175620" y="606439"/>
                      <a:pt x="164347" y="595719"/>
                      <a:pt x="164347" y="582591"/>
                    </a:cubicBezTo>
                    <a:cubicBezTo>
                      <a:pt x="164347" y="569386"/>
                      <a:pt x="175620" y="558666"/>
                      <a:pt x="189537" y="558666"/>
                    </a:cubicBezTo>
                    <a:close/>
                    <a:moveTo>
                      <a:pt x="177251" y="488030"/>
                    </a:moveTo>
                    <a:lnTo>
                      <a:pt x="295255" y="488030"/>
                    </a:lnTo>
                    <a:cubicBezTo>
                      <a:pt x="307848" y="488030"/>
                      <a:pt x="318109" y="498750"/>
                      <a:pt x="318109" y="511878"/>
                    </a:cubicBezTo>
                    <a:cubicBezTo>
                      <a:pt x="318109" y="525083"/>
                      <a:pt x="307848" y="535803"/>
                      <a:pt x="295255" y="535803"/>
                    </a:cubicBezTo>
                    <a:lnTo>
                      <a:pt x="177251" y="535803"/>
                    </a:lnTo>
                    <a:cubicBezTo>
                      <a:pt x="164658" y="535803"/>
                      <a:pt x="154397" y="525083"/>
                      <a:pt x="154397" y="511878"/>
                    </a:cubicBezTo>
                    <a:cubicBezTo>
                      <a:pt x="154397" y="498750"/>
                      <a:pt x="164658" y="488030"/>
                      <a:pt x="177251" y="488030"/>
                    </a:cubicBezTo>
                    <a:close/>
                    <a:moveTo>
                      <a:pt x="64619" y="303643"/>
                    </a:moveTo>
                    <a:cubicBezTo>
                      <a:pt x="65630" y="303643"/>
                      <a:pt x="66718" y="303876"/>
                      <a:pt x="67729" y="304186"/>
                    </a:cubicBezTo>
                    <a:cubicBezTo>
                      <a:pt x="70373" y="305118"/>
                      <a:pt x="72395" y="307058"/>
                      <a:pt x="73406" y="309620"/>
                    </a:cubicBezTo>
                    <a:cubicBezTo>
                      <a:pt x="77838" y="320642"/>
                      <a:pt x="82971" y="332130"/>
                      <a:pt x="88570" y="343773"/>
                    </a:cubicBezTo>
                    <a:cubicBezTo>
                      <a:pt x="90747" y="348198"/>
                      <a:pt x="89114" y="353631"/>
                      <a:pt x="84759" y="356115"/>
                    </a:cubicBezTo>
                    <a:lnTo>
                      <a:pt x="54043" y="373735"/>
                    </a:lnTo>
                    <a:cubicBezTo>
                      <a:pt x="52566" y="374667"/>
                      <a:pt x="50933" y="375055"/>
                      <a:pt x="49300" y="375055"/>
                    </a:cubicBezTo>
                    <a:cubicBezTo>
                      <a:pt x="46034" y="375055"/>
                      <a:pt x="42845" y="373347"/>
                      <a:pt x="41057" y="370320"/>
                    </a:cubicBezTo>
                    <a:lnTo>
                      <a:pt x="22160" y="337564"/>
                    </a:lnTo>
                    <a:cubicBezTo>
                      <a:pt x="20916" y="335390"/>
                      <a:pt x="20605" y="332829"/>
                      <a:pt x="21227" y="330422"/>
                    </a:cubicBezTo>
                    <a:cubicBezTo>
                      <a:pt x="21849" y="327939"/>
                      <a:pt x="23482" y="325843"/>
                      <a:pt x="25660" y="324601"/>
                    </a:cubicBezTo>
                    <a:lnTo>
                      <a:pt x="59875" y="304963"/>
                    </a:lnTo>
                    <a:cubicBezTo>
                      <a:pt x="61353" y="304109"/>
                      <a:pt x="62986" y="303643"/>
                      <a:pt x="64619" y="303643"/>
                    </a:cubicBezTo>
                    <a:close/>
                    <a:moveTo>
                      <a:pt x="407769" y="303502"/>
                    </a:moveTo>
                    <a:cubicBezTo>
                      <a:pt x="409480" y="303502"/>
                      <a:pt x="411114" y="303968"/>
                      <a:pt x="412593" y="304823"/>
                    </a:cubicBezTo>
                    <a:lnTo>
                      <a:pt x="446907" y="324556"/>
                    </a:lnTo>
                    <a:cubicBezTo>
                      <a:pt x="449085" y="325877"/>
                      <a:pt x="450719" y="327897"/>
                      <a:pt x="451342" y="330383"/>
                    </a:cubicBezTo>
                    <a:cubicBezTo>
                      <a:pt x="452042" y="332791"/>
                      <a:pt x="451653" y="335355"/>
                      <a:pt x="450408" y="337608"/>
                    </a:cubicBezTo>
                    <a:lnTo>
                      <a:pt x="431500" y="370316"/>
                    </a:lnTo>
                    <a:cubicBezTo>
                      <a:pt x="430255" y="372491"/>
                      <a:pt x="428155" y="374045"/>
                      <a:pt x="425743" y="374744"/>
                    </a:cubicBezTo>
                    <a:cubicBezTo>
                      <a:pt x="424887" y="374900"/>
                      <a:pt x="424109" y="375055"/>
                      <a:pt x="423253" y="375055"/>
                    </a:cubicBezTo>
                    <a:cubicBezTo>
                      <a:pt x="421619" y="375055"/>
                      <a:pt x="419985" y="374589"/>
                      <a:pt x="418506" y="373734"/>
                    </a:cubicBezTo>
                    <a:lnTo>
                      <a:pt x="387538" y="355943"/>
                    </a:lnTo>
                    <a:cubicBezTo>
                      <a:pt x="383181" y="353457"/>
                      <a:pt x="381547" y="348019"/>
                      <a:pt x="383726" y="343513"/>
                    </a:cubicBezTo>
                    <a:cubicBezTo>
                      <a:pt x="389250" y="332170"/>
                      <a:pt x="394386" y="320749"/>
                      <a:pt x="398976" y="309484"/>
                    </a:cubicBezTo>
                    <a:cubicBezTo>
                      <a:pt x="399988" y="306920"/>
                      <a:pt x="402089" y="304978"/>
                      <a:pt x="404734" y="304046"/>
                    </a:cubicBezTo>
                    <a:cubicBezTo>
                      <a:pt x="405746" y="303735"/>
                      <a:pt x="406757" y="303502"/>
                      <a:pt x="407769" y="303502"/>
                    </a:cubicBezTo>
                    <a:close/>
                    <a:moveTo>
                      <a:pt x="423317" y="207603"/>
                    </a:moveTo>
                    <a:lnTo>
                      <a:pt x="463077" y="207603"/>
                    </a:lnTo>
                    <a:cubicBezTo>
                      <a:pt x="468368" y="207603"/>
                      <a:pt x="472647" y="211872"/>
                      <a:pt x="472647" y="217072"/>
                    </a:cubicBezTo>
                    <a:lnTo>
                      <a:pt x="472647" y="254869"/>
                    </a:lnTo>
                    <a:cubicBezTo>
                      <a:pt x="472647" y="260069"/>
                      <a:pt x="468368" y="264338"/>
                      <a:pt x="463077" y="264338"/>
                    </a:cubicBezTo>
                    <a:lnTo>
                      <a:pt x="423239" y="264338"/>
                    </a:lnTo>
                    <a:cubicBezTo>
                      <a:pt x="420516" y="264338"/>
                      <a:pt x="417948" y="263174"/>
                      <a:pt x="416158" y="261156"/>
                    </a:cubicBezTo>
                    <a:cubicBezTo>
                      <a:pt x="414369" y="259138"/>
                      <a:pt x="413513" y="256421"/>
                      <a:pt x="413824" y="253705"/>
                    </a:cubicBezTo>
                    <a:cubicBezTo>
                      <a:pt x="414058" y="251842"/>
                      <a:pt x="414291" y="249980"/>
                      <a:pt x="414602" y="248039"/>
                    </a:cubicBezTo>
                    <a:cubicBezTo>
                      <a:pt x="415147" y="243848"/>
                      <a:pt x="415769" y="239890"/>
                      <a:pt x="415769" y="236009"/>
                    </a:cubicBezTo>
                    <a:cubicBezTo>
                      <a:pt x="415769" y="232206"/>
                      <a:pt x="415225" y="228403"/>
                      <a:pt x="414680" y="224445"/>
                    </a:cubicBezTo>
                    <a:cubicBezTo>
                      <a:pt x="414369" y="222349"/>
                      <a:pt x="414135" y="220254"/>
                      <a:pt x="413902" y="218081"/>
                    </a:cubicBezTo>
                    <a:cubicBezTo>
                      <a:pt x="413591" y="215442"/>
                      <a:pt x="414447" y="212725"/>
                      <a:pt x="416236" y="210785"/>
                    </a:cubicBezTo>
                    <a:cubicBezTo>
                      <a:pt x="418104" y="208767"/>
                      <a:pt x="420671" y="207603"/>
                      <a:pt x="423317" y="207603"/>
                    </a:cubicBezTo>
                    <a:close/>
                    <a:moveTo>
                      <a:pt x="9482" y="207603"/>
                    </a:moveTo>
                    <a:lnTo>
                      <a:pt x="49200" y="207603"/>
                    </a:lnTo>
                    <a:cubicBezTo>
                      <a:pt x="51920" y="207603"/>
                      <a:pt x="54485" y="208767"/>
                      <a:pt x="56273" y="210785"/>
                    </a:cubicBezTo>
                    <a:cubicBezTo>
                      <a:pt x="58060" y="212725"/>
                      <a:pt x="58915" y="215442"/>
                      <a:pt x="58682" y="218081"/>
                    </a:cubicBezTo>
                    <a:cubicBezTo>
                      <a:pt x="58449" y="220254"/>
                      <a:pt x="58138" y="222349"/>
                      <a:pt x="57827" y="224445"/>
                    </a:cubicBezTo>
                    <a:cubicBezTo>
                      <a:pt x="57283" y="228481"/>
                      <a:pt x="56817" y="232206"/>
                      <a:pt x="56817" y="236009"/>
                    </a:cubicBezTo>
                    <a:cubicBezTo>
                      <a:pt x="56817" y="239890"/>
                      <a:pt x="57361" y="243848"/>
                      <a:pt x="57983" y="248039"/>
                    </a:cubicBezTo>
                    <a:cubicBezTo>
                      <a:pt x="58216" y="249980"/>
                      <a:pt x="58527" y="251842"/>
                      <a:pt x="58682" y="253705"/>
                    </a:cubicBezTo>
                    <a:cubicBezTo>
                      <a:pt x="58993" y="256421"/>
                      <a:pt x="58216" y="259138"/>
                      <a:pt x="56350" y="261156"/>
                    </a:cubicBezTo>
                    <a:cubicBezTo>
                      <a:pt x="54563" y="263174"/>
                      <a:pt x="51998" y="264338"/>
                      <a:pt x="49277" y="264338"/>
                    </a:cubicBezTo>
                    <a:lnTo>
                      <a:pt x="9482" y="264338"/>
                    </a:lnTo>
                    <a:cubicBezTo>
                      <a:pt x="4197" y="264338"/>
                      <a:pt x="0" y="260069"/>
                      <a:pt x="0" y="254869"/>
                    </a:cubicBezTo>
                    <a:lnTo>
                      <a:pt x="0" y="217072"/>
                    </a:lnTo>
                    <a:cubicBezTo>
                      <a:pt x="0" y="211872"/>
                      <a:pt x="4197" y="207603"/>
                      <a:pt x="9482" y="207603"/>
                    </a:cubicBezTo>
                    <a:close/>
                    <a:moveTo>
                      <a:pt x="423267" y="96886"/>
                    </a:moveTo>
                    <a:cubicBezTo>
                      <a:pt x="424122" y="96886"/>
                      <a:pt x="424899" y="96964"/>
                      <a:pt x="425753" y="97197"/>
                    </a:cubicBezTo>
                    <a:cubicBezTo>
                      <a:pt x="428163" y="97818"/>
                      <a:pt x="430261" y="99448"/>
                      <a:pt x="431504" y="101622"/>
                    </a:cubicBezTo>
                    <a:lnTo>
                      <a:pt x="450388" y="134385"/>
                    </a:lnTo>
                    <a:cubicBezTo>
                      <a:pt x="453030" y="138888"/>
                      <a:pt x="451476" y="144711"/>
                      <a:pt x="446891" y="147350"/>
                    </a:cubicBezTo>
                    <a:lnTo>
                      <a:pt x="413009" y="166837"/>
                    </a:lnTo>
                    <a:cubicBezTo>
                      <a:pt x="411610" y="167691"/>
                      <a:pt x="409978" y="168157"/>
                      <a:pt x="408268" y="168157"/>
                    </a:cubicBezTo>
                    <a:cubicBezTo>
                      <a:pt x="407336" y="168157"/>
                      <a:pt x="406326" y="168002"/>
                      <a:pt x="405393" y="167691"/>
                    </a:cubicBezTo>
                    <a:cubicBezTo>
                      <a:pt x="402829" y="166837"/>
                      <a:pt x="400731" y="164974"/>
                      <a:pt x="399643" y="162567"/>
                    </a:cubicBezTo>
                    <a:cubicBezTo>
                      <a:pt x="394824" y="152008"/>
                      <a:pt x="388763" y="141605"/>
                      <a:pt x="381536" y="131590"/>
                    </a:cubicBezTo>
                    <a:cubicBezTo>
                      <a:pt x="379982" y="129416"/>
                      <a:pt x="379360" y="126699"/>
                      <a:pt x="379982" y="124059"/>
                    </a:cubicBezTo>
                    <a:cubicBezTo>
                      <a:pt x="380526" y="121419"/>
                      <a:pt x="382158" y="119168"/>
                      <a:pt x="384489" y="117770"/>
                    </a:cubicBezTo>
                    <a:lnTo>
                      <a:pt x="418526" y="98128"/>
                    </a:lnTo>
                    <a:cubicBezTo>
                      <a:pt x="420003" y="97274"/>
                      <a:pt x="421635" y="96886"/>
                      <a:pt x="423267" y="96886"/>
                    </a:cubicBezTo>
                    <a:close/>
                    <a:moveTo>
                      <a:pt x="49310" y="96886"/>
                    </a:moveTo>
                    <a:cubicBezTo>
                      <a:pt x="51020" y="96886"/>
                      <a:pt x="52652" y="97274"/>
                      <a:pt x="54128" y="98128"/>
                    </a:cubicBezTo>
                    <a:lnTo>
                      <a:pt x="88088" y="117770"/>
                    </a:lnTo>
                    <a:cubicBezTo>
                      <a:pt x="90419" y="119168"/>
                      <a:pt x="92051" y="121419"/>
                      <a:pt x="92673" y="124059"/>
                    </a:cubicBezTo>
                    <a:cubicBezTo>
                      <a:pt x="93217" y="126621"/>
                      <a:pt x="92673" y="129416"/>
                      <a:pt x="91041" y="131590"/>
                    </a:cubicBezTo>
                    <a:cubicBezTo>
                      <a:pt x="83892" y="141450"/>
                      <a:pt x="77830" y="151931"/>
                      <a:pt x="73012" y="162567"/>
                    </a:cubicBezTo>
                    <a:cubicBezTo>
                      <a:pt x="71924" y="164974"/>
                      <a:pt x="69826" y="166837"/>
                      <a:pt x="67262" y="167691"/>
                    </a:cubicBezTo>
                    <a:cubicBezTo>
                      <a:pt x="66329" y="168002"/>
                      <a:pt x="65319" y="168157"/>
                      <a:pt x="64386" y="168157"/>
                    </a:cubicBezTo>
                    <a:cubicBezTo>
                      <a:pt x="62677" y="168157"/>
                      <a:pt x="61045" y="167691"/>
                      <a:pt x="59568" y="166837"/>
                    </a:cubicBezTo>
                    <a:lnTo>
                      <a:pt x="25686" y="147350"/>
                    </a:lnTo>
                    <a:cubicBezTo>
                      <a:pt x="21101" y="144711"/>
                      <a:pt x="19547" y="138888"/>
                      <a:pt x="22189" y="134385"/>
                    </a:cubicBezTo>
                    <a:lnTo>
                      <a:pt x="41073" y="101622"/>
                    </a:lnTo>
                    <a:cubicBezTo>
                      <a:pt x="42316" y="99448"/>
                      <a:pt x="44415" y="97818"/>
                      <a:pt x="46901" y="97197"/>
                    </a:cubicBezTo>
                    <a:cubicBezTo>
                      <a:pt x="47678" y="96964"/>
                      <a:pt x="48533" y="96886"/>
                      <a:pt x="49310" y="96886"/>
                    </a:cubicBezTo>
                    <a:close/>
                    <a:moveTo>
                      <a:pt x="236288" y="78328"/>
                    </a:moveTo>
                    <a:cubicBezTo>
                      <a:pt x="322573" y="78328"/>
                      <a:pt x="392767" y="148432"/>
                      <a:pt x="392767" y="234607"/>
                    </a:cubicBezTo>
                    <a:cubicBezTo>
                      <a:pt x="392767" y="273424"/>
                      <a:pt x="373644" y="311387"/>
                      <a:pt x="355221" y="348109"/>
                    </a:cubicBezTo>
                    <a:cubicBezTo>
                      <a:pt x="337576" y="383277"/>
                      <a:pt x="319308" y="419610"/>
                      <a:pt x="319308" y="454779"/>
                    </a:cubicBezTo>
                    <a:cubicBezTo>
                      <a:pt x="319308" y="459980"/>
                      <a:pt x="315033" y="464250"/>
                      <a:pt x="309747" y="464250"/>
                    </a:cubicBezTo>
                    <a:lnTo>
                      <a:pt x="162829" y="464250"/>
                    </a:lnTo>
                    <a:cubicBezTo>
                      <a:pt x="157543" y="464250"/>
                      <a:pt x="153346" y="459980"/>
                      <a:pt x="153346" y="454779"/>
                    </a:cubicBezTo>
                    <a:cubicBezTo>
                      <a:pt x="153346" y="421007"/>
                      <a:pt x="136089" y="386382"/>
                      <a:pt x="117821" y="349816"/>
                    </a:cubicBezTo>
                    <a:cubicBezTo>
                      <a:pt x="99165" y="312397"/>
                      <a:pt x="79809" y="273657"/>
                      <a:pt x="79809" y="234607"/>
                    </a:cubicBezTo>
                    <a:cubicBezTo>
                      <a:pt x="79809" y="148432"/>
                      <a:pt x="150003" y="78328"/>
                      <a:pt x="236288" y="78328"/>
                    </a:cubicBezTo>
                    <a:close/>
                    <a:moveTo>
                      <a:pt x="333298" y="20887"/>
                    </a:moveTo>
                    <a:cubicBezTo>
                      <a:pt x="335007" y="20887"/>
                      <a:pt x="336639" y="21353"/>
                      <a:pt x="338115" y="22207"/>
                    </a:cubicBezTo>
                    <a:lnTo>
                      <a:pt x="370751" y="41079"/>
                    </a:lnTo>
                    <a:cubicBezTo>
                      <a:pt x="375336" y="43719"/>
                      <a:pt x="376890" y="49466"/>
                      <a:pt x="374248" y="54048"/>
                    </a:cubicBezTo>
                    <a:lnTo>
                      <a:pt x="354589" y="87986"/>
                    </a:lnTo>
                    <a:cubicBezTo>
                      <a:pt x="353268" y="90316"/>
                      <a:pt x="351014" y="91946"/>
                      <a:pt x="348372" y="92568"/>
                    </a:cubicBezTo>
                    <a:cubicBezTo>
                      <a:pt x="347751" y="92645"/>
                      <a:pt x="347051" y="92723"/>
                      <a:pt x="346352" y="92723"/>
                    </a:cubicBezTo>
                    <a:cubicBezTo>
                      <a:pt x="344409" y="92723"/>
                      <a:pt x="342467" y="92102"/>
                      <a:pt x="340835" y="90937"/>
                    </a:cubicBezTo>
                    <a:cubicBezTo>
                      <a:pt x="330966" y="83870"/>
                      <a:pt x="320554" y="77812"/>
                      <a:pt x="309831" y="72920"/>
                    </a:cubicBezTo>
                    <a:cubicBezTo>
                      <a:pt x="307422" y="71832"/>
                      <a:pt x="305557" y="69735"/>
                      <a:pt x="304702" y="67173"/>
                    </a:cubicBezTo>
                    <a:cubicBezTo>
                      <a:pt x="303925" y="64688"/>
                      <a:pt x="304158" y="61892"/>
                      <a:pt x="305557" y="59562"/>
                    </a:cubicBezTo>
                    <a:lnTo>
                      <a:pt x="325061" y="25624"/>
                    </a:lnTo>
                    <a:cubicBezTo>
                      <a:pt x="326382" y="23450"/>
                      <a:pt x="328402" y="21897"/>
                      <a:pt x="330889" y="21198"/>
                    </a:cubicBezTo>
                    <a:cubicBezTo>
                      <a:pt x="331666" y="21042"/>
                      <a:pt x="332520" y="20887"/>
                      <a:pt x="333298" y="20887"/>
                    </a:cubicBezTo>
                    <a:close/>
                    <a:moveTo>
                      <a:pt x="139266" y="20887"/>
                    </a:moveTo>
                    <a:cubicBezTo>
                      <a:pt x="142608" y="20887"/>
                      <a:pt x="145794" y="22595"/>
                      <a:pt x="147504" y="25624"/>
                    </a:cubicBezTo>
                    <a:lnTo>
                      <a:pt x="167090" y="59558"/>
                    </a:lnTo>
                    <a:cubicBezTo>
                      <a:pt x="168411" y="61887"/>
                      <a:pt x="168722" y="64683"/>
                      <a:pt x="167945" y="67168"/>
                    </a:cubicBezTo>
                    <a:cubicBezTo>
                      <a:pt x="167090" y="69730"/>
                      <a:pt x="165225" y="71827"/>
                      <a:pt x="162738" y="72914"/>
                    </a:cubicBezTo>
                    <a:cubicBezTo>
                      <a:pt x="152090" y="77806"/>
                      <a:pt x="141675" y="83863"/>
                      <a:pt x="131727" y="91007"/>
                    </a:cubicBezTo>
                    <a:cubicBezTo>
                      <a:pt x="130095" y="92172"/>
                      <a:pt x="128152" y="92793"/>
                      <a:pt x="126209" y="92793"/>
                    </a:cubicBezTo>
                    <a:cubicBezTo>
                      <a:pt x="125509" y="92793"/>
                      <a:pt x="124888" y="92715"/>
                      <a:pt x="124188" y="92560"/>
                    </a:cubicBezTo>
                    <a:cubicBezTo>
                      <a:pt x="121546" y="92016"/>
                      <a:pt x="119292" y="90386"/>
                      <a:pt x="117970" y="88056"/>
                    </a:cubicBezTo>
                    <a:lnTo>
                      <a:pt x="98307" y="54045"/>
                    </a:lnTo>
                    <a:cubicBezTo>
                      <a:pt x="96986" y="51870"/>
                      <a:pt x="96675" y="49230"/>
                      <a:pt x="97297" y="46823"/>
                    </a:cubicBezTo>
                    <a:cubicBezTo>
                      <a:pt x="97996" y="44416"/>
                      <a:pt x="99551" y="42319"/>
                      <a:pt x="101805" y="41077"/>
                    </a:cubicBezTo>
                    <a:lnTo>
                      <a:pt x="134525" y="22207"/>
                    </a:lnTo>
                    <a:cubicBezTo>
                      <a:pt x="136002" y="21275"/>
                      <a:pt x="137712" y="20887"/>
                      <a:pt x="139266" y="20887"/>
                    </a:cubicBezTo>
                    <a:close/>
                    <a:moveTo>
                      <a:pt x="217378" y="0"/>
                    </a:moveTo>
                    <a:lnTo>
                      <a:pt x="255192" y="0"/>
                    </a:lnTo>
                    <a:cubicBezTo>
                      <a:pt x="260483" y="0"/>
                      <a:pt x="264762" y="4271"/>
                      <a:pt x="264762" y="9474"/>
                    </a:cubicBezTo>
                    <a:lnTo>
                      <a:pt x="264762" y="49158"/>
                    </a:lnTo>
                    <a:cubicBezTo>
                      <a:pt x="264762" y="51876"/>
                      <a:pt x="263595" y="54439"/>
                      <a:pt x="261572" y="56225"/>
                    </a:cubicBezTo>
                    <a:cubicBezTo>
                      <a:pt x="259860" y="57856"/>
                      <a:pt x="257526" y="58710"/>
                      <a:pt x="255192" y="58710"/>
                    </a:cubicBezTo>
                    <a:cubicBezTo>
                      <a:pt x="254881" y="58710"/>
                      <a:pt x="254569" y="58632"/>
                      <a:pt x="254180" y="58632"/>
                    </a:cubicBezTo>
                    <a:cubicBezTo>
                      <a:pt x="252080" y="58399"/>
                      <a:pt x="249979" y="58089"/>
                      <a:pt x="247878" y="57856"/>
                    </a:cubicBezTo>
                    <a:cubicBezTo>
                      <a:pt x="243832" y="57312"/>
                      <a:pt x="240020" y="56769"/>
                      <a:pt x="236285" y="56769"/>
                    </a:cubicBezTo>
                    <a:cubicBezTo>
                      <a:pt x="232550" y="56769"/>
                      <a:pt x="228738" y="57312"/>
                      <a:pt x="224692" y="57856"/>
                    </a:cubicBezTo>
                    <a:cubicBezTo>
                      <a:pt x="222591" y="58089"/>
                      <a:pt x="220491" y="58399"/>
                      <a:pt x="218390" y="58632"/>
                    </a:cubicBezTo>
                    <a:cubicBezTo>
                      <a:pt x="218079" y="58632"/>
                      <a:pt x="217690" y="58710"/>
                      <a:pt x="217378" y="58710"/>
                    </a:cubicBezTo>
                    <a:cubicBezTo>
                      <a:pt x="215044" y="58710"/>
                      <a:pt x="212788" y="57856"/>
                      <a:pt x="210998" y="56225"/>
                    </a:cubicBezTo>
                    <a:cubicBezTo>
                      <a:pt x="208975" y="54439"/>
                      <a:pt x="207886" y="51876"/>
                      <a:pt x="207886" y="49158"/>
                    </a:cubicBezTo>
                    <a:lnTo>
                      <a:pt x="207886" y="9474"/>
                    </a:lnTo>
                    <a:cubicBezTo>
                      <a:pt x="207886" y="4271"/>
                      <a:pt x="212088" y="0"/>
                      <a:pt x="217378" y="0"/>
                    </a:cubicBezTo>
                    <a:close/>
                  </a:path>
                </a:pathLst>
              </a:custGeom>
              <a:solidFill>
                <a:srgbClr val="FFEE60"/>
              </a:solidFill>
              <a:ln w="12700">
                <a:solidFill>
                  <a:srgbClr val="5DB5B4"/>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latin typeface="黑体" panose="02010609060101010101" pitchFamily="49" charset="-122"/>
                  <a:ea typeface="黑体" panose="02010609060101010101" pitchFamily="49" charset="-122"/>
                  <a:cs typeface="+mn-ea"/>
                  <a:sym typeface="+mn-lt"/>
                </a:endParaRPr>
              </a:p>
            </p:txBody>
          </p:sp>
        </p:grpSp>
        <p:grpSp>
          <p:nvGrpSpPr>
            <p:cNvPr id="25" name="组合 59"/>
            <p:cNvGrpSpPr/>
            <p:nvPr/>
          </p:nvGrpSpPr>
          <p:grpSpPr bwMode="auto">
            <a:xfrm>
              <a:off x="11258" y="3151"/>
              <a:ext cx="6864" cy="1160"/>
              <a:chOff x="2840" y="3677"/>
              <a:chExt cx="6864" cy="1160"/>
            </a:xfrm>
          </p:grpSpPr>
          <p:sp>
            <p:nvSpPr>
              <p:cNvPr id="36" name="文本框 11"/>
              <p:cNvSpPr txBox="1"/>
              <p:nvPr/>
            </p:nvSpPr>
            <p:spPr>
              <a:xfrm>
                <a:off x="2840" y="3677"/>
                <a:ext cx="1447" cy="116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4200" dirty="0">
                    <a:latin typeface="黑体" panose="02010609060101010101" pitchFamily="49" charset="-122"/>
                    <a:ea typeface="黑体" panose="02010609060101010101" pitchFamily="49" charset="-122"/>
                    <a:cs typeface="+mn-ea"/>
                    <a:sym typeface="+mn-lt"/>
                  </a:rPr>
                  <a:t>01</a:t>
                </a:r>
                <a:endParaRPr lang="en-US" altLang="zh-CN" sz="4200" dirty="0">
                  <a:latin typeface="黑体" panose="02010609060101010101" pitchFamily="49" charset="-122"/>
                  <a:ea typeface="黑体" panose="02010609060101010101" pitchFamily="49" charset="-122"/>
                  <a:cs typeface="+mn-ea"/>
                  <a:sym typeface="+mn-lt"/>
                </a:endParaRPr>
              </a:p>
            </p:txBody>
          </p:sp>
          <p:sp>
            <p:nvSpPr>
              <p:cNvPr id="37" name="文本框 14"/>
              <p:cNvSpPr txBox="1"/>
              <p:nvPr/>
            </p:nvSpPr>
            <p:spPr>
              <a:xfrm>
                <a:off x="3701" y="3813"/>
                <a:ext cx="6003" cy="101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Xu’s life introduction</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10134" t="5392" r="11283" b="3380"/>
          <a:stretch>
            <a:fillRect/>
          </a:stretch>
        </p:blipFill>
        <p:spPr>
          <a:xfrm>
            <a:off x="1003271" y="1413303"/>
            <a:ext cx="3066531" cy="4316022"/>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1922" b="8249"/>
          <a:stretch>
            <a:fillRect/>
          </a:stretch>
        </p:blipFill>
        <p:spPr>
          <a:xfrm>
            <a:off x="4420300" y="1413302"/>
            <a:ext cx="3177066" cy="423667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864" y="1413302"/>
            <a:ext cx="3177066" cy="4243716"/>
          </a:xfrm>
          <a:prstGeom prst="rect">
            <a:avLst/>
          </a:prstGeom>
        </p:spPr>
      </p:pic>
      <p:sp>
        <p:nvSpPr>
          <p:cNvPr id="9" name="文本框 8"/>
          <p:cNvSpPr txBox="1"/>
          <p:nvPr/>
        </p:nvSpPr>
        <p:spPr>
          <a:xfrm>
            <a:off x="2075273" y="5806714"/>
            <a:ext cx="922525" cy="523220"/>
          </a:xfrm>
          <a:prstGeom prst="rect">
            <a:avLst/>
          </a:prstGeom>
          <a:noFill/>
        </p:spPr>
        <p:txBody>
          <a:bodyPr wrap="square" rtlCol="0">
            <a:spAutoFit/>
          </a:bodyPr>
          <a:lstStyle/>
          <a:p>
            <a:pPr algn="ctr"/>
            <a:r>
              <a:rPr lang="zh-CN" altLang="en-US" sz="2800" b="1" dirty="0">
                <a:solidFill>
                  <a:srgbClr val="00B0F0"/>
                </a:solidFill>
                <a:latin typeface="宋体" panose="02010600030101010101" pitchFamily="2" charset="-122"/>
                <a:ea typeface="宋体" panose="02010600030101010101" pitchFamily="2" charset="-122"/>
              </a:rPr>
              <a:t>少年</a:t>
            </a:r>
            <a:endParaRPr lang="zh-CN" altLang="en-US" sz="2800" b="1" dirty="0">
              <a:solidFill>
                <a:srgbClr val="00B0F0"/>
              </a:solidFill>
              <a:latin typeface="宋体" panose="02010600030101010101" pitchFamily="2" charset="-122"/>
              <a:ea typeface="宋体" panose="02010600030101010101" pitchFamily="2" charset="-122"/>
            </a:endParaRPr>
          </a:p>
        </p:txBody>
      </p:sp>
      <p:sp>
        <p:nvSpPr>
          <p:cNvPr id="42" name="文本框 41"/>
          <p:cNvSpPr txBox="1"/>
          <p:nvPr/>
        </p:nvSpPr>
        <p:spPr>
          <a:xfrm>
            <a:off x="5505750" y="5832318"/>
            <a:ext cx="922525" cy="523220"/>
          </a:xfrm>
          <a:prstGeom prst="rect">
            <a:avLst/>
          </a:prstGeom>
          <a:noFill/>
        </p:spPr>
        <p:txBody>
          <a:bodyPr wrap="square" rtlCol="0">
            <a:spAutoFit/>
          </a:bodyPr>
          <a:lstStyle/>
          <a:p>
            <a:pPr algn="ctr"/>
            <a:r>
              <a:rPr lang="zh-CN" altLang="en-US" sz="2800" b="1" dirty="0">
                <a:solidFill>
                  <a:srgbClr val="00B0F0"/>
                </a:solidFill>
                <a:latin typeface="宋体" panose="02010600030101010101" pitchFamily="2" charset="-122"/>
                <a:ea typeface="宋体" panose="02010600030101010101" pitchFamily="2" charset="-122"/>
              </a:rPr>
              <a:t>中年</a:t>
            </a:r>
            <a:endParaRPr lang="zh-CN" altLang="en-US" sz="2800" b="1" dirty="0">
              <a:solidFill>
                <a:srgbClr val="00B0F0"/>
              </a:solidFill>
              <a:latin typeface="宋体" panose="02010600030101010101" pitchFamily="2" charset="-122"/>
              <a:ea typeface="宋体" panose="02010600030101010101" pitchFamily="2" charset="-122"/>
            </a:endParaRPr>
          </a:p>
        </p:txBody>
      </p:sp>
      <p:sp>
        <p:nvSpPr>
          <p:cNvPr id="43" name="文本框 42"/>
          <p:cNvSpPr txBox="1"/>
          <p:nvPr/>
        </p:nvSpPr>
        <p:spPr>
          <a:xfrm>
            <a:off x="9331577" y="5809989"/>
            <a:ext cx="922525" cy="523220"/>
          </a:xfrm>
          <a:prstGeom prst="rect">
            <a:avLst/>
          </a:prstGeom>
          <a:noFill/>
        </p:spPr>
        <p:txBody>
          <a:bodyPr wrap="square" rtlCol="0">
            <a:spAutoFit/>
          </a:bodyPr>
          <a:lstStyle/>
          <a:p>
            <a:pPr algn="ctr"/>
            <a:r>
              <a:rPr lang="zh-CN" altLang="en-US" sz="2800" b="1" dirty="0">
                <a:solidFill>
                  <a:srgbClr val="00B0F0"/>
                </a:solidFill>
                <a:latin typeface="宋体" panose="02010600030101010101" pitchFamily="2" charset="-122"/>
                <a:ea typeface="宋体" panose="02010600030101010101" pitchFamily="2" charset="-122"/>
              </a:rPr>
              <a:t>老年</a:t>
            </a:r>
            <a:endParaRPr lang="zh-CN" altLang="en-US" sz="2800" b="1" dirty="0">
              <a:solidFill>
                <a:srgbClr val="00B0F0"/>
              </a:solidFill>
              <a:latin typeface="宋体" panose="02010600030101010101" pitchFamily="2" charset="-122"/>
              <a:ea typeface="宋体" panose="02010600030101010101" pitchFamily="2" charset="-122"/>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68346"/>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72" y="1798346"/>
            <a:ext cx="2451571" cy="2805551"/>
          </a:xfrm>
          <a:prstGeom prst="rect">
            <a:avLst/>
          </a:prstGeom>
        </p:spPr>
      </p:pic>
      <p:grpSp>
        <p:nvGrpSpPr>
          <p:cNvPr id="116" name="组合 115"/>
          <p:cNvGrpSpPr/>
          <p:nvPr/>
        </p:nvGrpSpPr>
        <p:grpSpPr>
          <a:xfrm>
            <a:off x="589082" y="2535759"/>
            <a:ext cx="3852671" cy="361507"/>
            <a:chOff x="700674" y="2799322"/>
            <a:chExt cx="2546498" cy="361507"/>
          </a:xfrm>
        </p:grpSpPr>
        <p:cxnSp>
          <p:nvCxnSpPr>
            <p:cNvPr id="117" name="直接连接符 116"/>
            <p:cNvCxnSpPr/>
            <p:nvPr/>
          </p:nvCxnSpPr>
          <p:spPr>
            <a:xfrm>
              <a:off x="700674" y="2806995"/>
              <a:ext cx="22289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nvCxnSpPr>
          <p:spPr>
            <a:xfrm>
              <a:off x="2929672" y="2799322"/>
              <a:ext cx="317500" cy="361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20" name="文本框 119"/>
          <p:cNvSpPr txBox="1"/>
          <p:nvPr/>
        </p:nvSpPr>
        <p:spPr>
          <a:xfrm>
            <a:off x="1777061" y="3754139"/>
            <a:ext cx="1256414" cy="461665"/>
          </a:xfrm>
          <a:prstGeom prst="rect">
            <a:avLst/>
          </a:prstGeom>
          <a:noFill/>
        </p:spPr>
        <p:txBody>
          <a:bodyPr wrap="square">
            <a:spAutoFit/>
          </a:bodyPr>
          <a:lstStyle/>
          <a:p>
            <a:pPr algn="ctr"/>
            <a:r>
              <a:rPr lang="en-US" altLang="zh-CN" sz="2400" kern="100" dirty="0">
                <a:effectLst/>
                <a:latin typeface="Times New Roman" panose="02020603050405020304" pitchFamily="18" charset="0"/>
                <a:ea typeface="宋体" panose="02010600030101010101" pitchFamily="2" charset="-122"/>
              </a:rPr>
              <a:t>1921</a:t>
            </a:r>
            <a:r>
              <a:rPr lang="zh-CN" altLang="zh-CN" sz="2400" kern="100" dirty="0">
                <a:effectLst/>
                <a:latin typeface="Times New Roman" panose="02020603050405020304" pitchFamily="18" charset="0"/>
                <a:ea typeface="宋体" panose="02010600030101010101" pitchFamily="2" charset="-122"/>
              </a:rPr>
              <a:t>年</a:t>
            </a:r>
            <a:endParaRPr lang="zh-CN" altLang="en-US" sz="2400" dirty="0"/>
          </a:p>
        </p:txBody>
      </p:sp>
      <p:sp>
        <p:nvSpPr>
          <p:cNvPr id="121" name="文本框 120"/>
          <p:cNvSpPr txBox="1"/>
          <p:nvPr/>
        </p:nvSpPr>
        <p:spPr>
          <a:xfrm>
            <a:off x="1018540" y="4231640"/>
            <a:ext cx="3322955" cy="706755"/>
          </a:xfrm>
          <a:prstGeom prst="rect">
            <a:avLst/>
          </a:prstGeom>
          <a:noFill/>
        </p:spPr>
        <p:txBody>
          <a:bodyPr wrap="square">
            <a:spAutoFit/>
          </a:bodyPr>
          <a:lstStyle/>
          <a:p>
            <a:r>
              <a:rPr lang="en-US" altLang="zh-CN" sz="2000" b="1" kern="100" dirty="0">
                <a:latin typeface="Times New Roman" panose="02020603050405020304" pitchFamily="18" charset="0"/>
                <a:ea typeface="宋体" panose="02010600030101010101" pitchFamily="2" charset="-122"/>
              </a:rPr>
              <a:t>born in Jiangxi province of China</a:t>
            </a:r>
            <a:endParaRPr lang="en-US" altLang="zh-CN" sz="2000" b="1" kern="100" dirty="0">
              <a:latin typeface="Times New Roman" panose="02020603050405020304" pitchFamily="18" charset="0"/>
              <a:ea typeface="宋体" panose="02010600030101010101" pitchFamily="2" charset="-122"/>
            </a:endParaRPr>
          </a:p>
        </p:txBody>
      </p:sp>
      <p:grpSp>
        <p:nvGrpSpPr>
          <p:cNvPr id="122" name="组合 121"/>
          <p:cNvGrpSpPr/>
          <p:nvPr/>
        </p:nvGrpSpPr>
        <p:grpSpPr>
          <a:xfrm>
            <a:off x="697006" y="827784"/>
            <a:ext cx="4112968" cy="826286"/>
            <a:chOff x="700674" y="2799322"/>
            <a:chExt cx="2546498" cy="361507"/>
          </a:xfrm>
        </p:grpSpPr>
        <p:cxnSp>
          <p:nvCxnSpPr>
            <p:cNvPr id="123" name="直接连接符 122"/>
            <p:cNvCxnSpPr/>
            <p:nvPr/>
          </p:nvCxnSpPr>
          <p:spPr>
            <a:xfrm>
              <a:off x="700674" y="2806995"/>
              <a:ext cx="22289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a:off x="2929672" y="2799322"/>
              <a:ext cx="317500" cy="361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26" name="文本框 125"/>
          <p:cNvSpPr txBox="1"/>
          <p:nvPr/>
        </p:nvSpPr>
        <p:spPr>
          <a:xfrm>
            <a:off x="1940625" y="2080813"/>
            <a:ext cx="896637" cy="523220"/>
          </a:xfrm>
          <a:prstGeom prst="rect">
            <a:avLst/>
          </a:prstGeom>
          <a:noFill/>
        </p:spPr>
        <p:txBody>
          <a:bodyPr wrap="square">
            <a:spAutoFit/>
          </a:bodyPr>
          <a:lstStyle/>
          <a:p>
            <a:r>
              <a:rPr lang="en-US" altLang="zh-CN" sz="2800" kern="100" dirty="0">
                <a:effectLst/>
                <a:latin typeface="Times New Roman" panose="02020603050405020304" pitchFamily="18" charset="0"/>
                <a:ea typeface="宋体" panose="02010600030101010101" pitchFamily="2" charset="-122"/>
              </a:rPr>
              <a:t>1938</a:t>
            </a:r>
            <a:endParaRPr lang="zh-CN" altLang="en-US" sz="2800" dirty="0"/>
          </a:p>
        </p:txBody>
      </p:sp>
      <p:sp>
        <p:nvSpPr>
          <p:cNvPr id="127" name="文本框 126"/>
          <p:cNvSpPr txBox="1"/>
          <p:nvPr/>
        </p:nvSpPr>
        <p:spPr>
          <a:xfrm>
            <a:off x="363613" y="2739289"/>
            <a:ext cx="4083341" cy="1014730"/>
          </a:xfrm>
          <a:prstGeom prst="rect">
            <a:avLst/>
          </a:prstGeom>
          <a:noFill/>
        </p:spPr>
        <p:txBody>
          <a:bodyPr wrap="square">
            <a:spAutoFit/>
          </a:bodyPr>
          <a:lstStyle/>
          <a:p>
            <a:pPr algn="just"/>
            <a:r>
              <a:rPr lang="en-US" altLang="zh-CN" sz="2000" b="1" kern="100" dirty="0">
                <a:effectLst/>
                <a:latin typeface="Times New Roman" panose="02020603050405020304" pitchFamily="18" charset="0"/>
                <a:ea typeface="宋体" panose="02010600030101010101" pitchFamily="2" charset="-122"/>
              </a:rPr>
              <a:t>admitted to the National </a:t>
            </a:r>
            <a:r>
              <a:rPr lang="en-US" altLang="zh-CN" sz="2000" b="1" kern="100" dirty="0">
                <a:latin typeface="Times New Roman" panose="02020603050405020304" pitchFamily="18" charset="0"/>
                <a:ea typeface="宋体" panose="02010600030101010101" pitchFamily="2" charset="-122"/>
              </a:rPr>
              <a:t>Southwest Associated </a:t>
            </a:r>
            <a:r>
              <a:rPr lang="en-US" altLang="zh-CN" sz="2000" b="1" kern="100" dirty="0">
                <a:effectLst/>
                <a:latin typeface="Times New Roman" panose="02020603050405020304" pitchFamily="18" charset="0"/>
                <a:ea typeface="宋体" panose="02010600030101010101" pitchFamily="2" charset="-122"/>
              </a:rPr>
              <a:t>University, Department of Foreign Languages. </a:t>
            </a:r>
            <a:endParaRPr lang="zh-CN" altLang="en-US" sz="2000" b="1" dirty="0"/>
          </a:p>
        </p:txBody>
      </p:sp>
      <p:grpSp>
        <p:nvGrpSpPr>
          <p:cNvPr id="128" name="组合 127"/>
          <p:cNvGrpSpPr/>
          <p:nvPr/>
        </p:nvGrpSpPr>
        <p:grpSpPr>
          <a:xfrm>
            <a:off x="566911" y="4179219"/>
            <a:ext cx="3851468" cy="361507"/>
            <a:chOff x="700674" y="2799322"/>
            <a:chExt cx="2546498" cy="361507"/>
          </a:xfrm>
        </p:grpSpPr>
        <p:cxnSp>
          <p:nvCxnSpPr>
            <p:cNvPr id="129" name="直接连接符 128"/>
            <p:cNvCxnSpPr/>
            <p:nvPr/>
          </p:nvCxnSpPr>
          <p:spPr>
            <a:xfrm>
              <a:off x="700674" y="2806995"/>
              <a:ext cx="22289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p:nvPr/>
          </p:nvCxnSpPr>
          <p:spPr>
            <a:xfrm>
              <a:off x="2929672" y="2799322"/>
              <a:ext cx="317500" cy="361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6884114" y="839196"/>
            <a:ext cx="4482386" cy="756991"/>
            <a:chOff x="7227467" y="1023373"/>
            <a:chExt cx="3908619" cy="561408"/>
          </a:xfrm>
        </p:grpSpPr>
        <p:cxnSp>
          <p:nvCxnSpPr>
            <p:cNvPr id="3" name="直接连接符 2"/>
            <p:cNvCxnSpPr/>
            <p:nvPr/>
          </p:nvCxnSpPr>
          <p:spPr>
            <a:xfrm>
              <a:off x="7601268" y="1027906"/>
              <a:ext cx="35348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7227467" y="1023373"/>
              <a:ext cx="381000" cy="5614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7124378" y="2557362"/>
            <a:ext cx="3908619" cy="561408"/>
            <a:chOff x="7227467" y="1023373"/>
            <a:chExt cx="3908619" cy="561408"/>
          </a:xfrm>
        </p:grpSpPr>
        <p:cxnSp>
          <p:nvCxnSpPr>
            <p:cNvPr id="42" name="直接连接符 41"/>
            <p:cNvCxnSpPr/>
            <p:nvPr/>
          </p:nvCxnSpPr>
          <p:spPr>
            <a:xfrm>
              <a:off x="7601268" y="1027906"/>
              <a:ext cx="35348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7227467" y="1023373"/>
              <a:ext cx="381000" cy="5614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4" name="文本框 43"/>
          <p:cNvSpPr txBox="1"/>
          <p:nvPr/>
        </p:nvSpPr>
        <p:spPr>
          <a:xfrm>
            <a:off x="8794447" y="431699"/>
            <a:ext cx="917577"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1944</a:t>
            </a:r>
            <a:endParaRPr lang="zh-CN" altLang="en-US" sz="2400" dirty="0"/>
          </a:p>
        </p:txBody>
      </p:sp>
      <p:sp>
        <p:nvSpPr>
          <p:cNvPr id="45" name="文本框 44"/>
          <p:cNvSpPr txBox="1"/>
          <p:nvPr/>
        </p:nvSpPr>
        <p:spPr>
          <a:xfrm>
            <a:off x="7279008" y="894439"/>
            <a:ext cx="4333960" cy="1014730"/>
          </a:xfrm>
          <a:prstGeom prst="rect">
            <a:avLst/>
          </a:prstGeom>
          <a:noFill/>
        </p:spPr>
        <p:txBody>
          <a:bodyPr wrap="square">
            <a:spAutoFit/>
          </a:bodyPr>
          <a:lstStyle/>
          <a:p>
            <a:r>
              <a:rPr lang="en-US" altLang="zh-CN" sz="2000" b="1" kern="100" dirty="0">
                <a:effectLst/>
                <a:latin typeface="Times New Roman" panose="02020603050405020304" pitchFamily="18" charset="0"/>
                <a:ea typeface="宋体" panose="02010600030101010101" pitchFamily="2" charset="-122"/>
              </a:rPr>
              <a:t>got into the Institute of Tsinghua University, </a:t>
            </a:r>
            <a:r>
              <a:rPr lang="en-US" altLang="zh-CN" sz="2000" b="1" kern="100" dirty="0">
                <a:latin typeface="Times New Roman" panose="02020603050405020304" pitchFamily="18" charset="0"/>
                <a:ea typeface="宋体" panose="02010600030101010101" pitchFamily="2" charset="-122"/>
              </a:rPr>
              <a:t>and </a:t>
            </a:r>
            <a:r>
              <a:rPr lang="en-US" altLang="zh-CN" sz="2000" b="1" kern="100" dirty="0">
                <a:effectLst/>
                <a:latin typeface="Times New Roman" panose="02020603050405020304" pitchFamily="18" charset="0"/>
                <a:ea typeface="宋体" panose="02010600030101010101" pitchFamily="2" charset="-122"/>
              </a:rPr>
              <a:t>after that he studied in Europe.</a:t>
            </a:r>
            <a:endParaRPr lang="zh-CN" altLang="en-US" sz="2000" b="1" dirty="0"/>
          </a:p>
        </p:txBody>
      </p:sp>
      <p:sp>
        <p:nvSpPr>
          <p:cNvPr id="47" name="文本框 46"/>
          <p:cNvSpPr txBox="1"/>
          <p:nvPr/>
        </p:nvSpPr>
        <p:spPr>
          <a:xfrm>
            <a:off x="8816423" y="3560225"/>
            <a:ext cx="821365"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1983</a:t>
            </a:r>
            <a:endParaRPr lang="zh-CN" altLang="en-US" sz="2400" dirty="0"/>
          </a:p>
        </p:txBody>
      </p:sp>
      <p:sp>
        <p:nvSpPr>
          <p:cNvPr id="49" name="文本框 48"/>
          <p:cNvSpPr txBox="1"/>
          <p:nvPr/>
        </p:nvSpPr>
        <p:spPr>
          <a:xfrm>
            <a:off x="7416800" y="4026535"/>
            <a:ext cx="4347210" cy="1322070"/>
          </a:xfrm>
          <a:prstGeom prst="rect">
            <a:avLst/>
          </a:prstGeom>
          <a:noFill/>
        </p:spPr>
        <p:txBody>
          <a:bodyPr wrap="square">
            <a:spAutoFit/>
          </a:bodyPr>
          <a:lstStyle/>
          <a:p>
            <a:r>
              <a:rPr lang="en-US" altLang="zh-CN" sz="2000" b="1" kern="100" dirty="0">
                <a:effectLst/>
                <a:latin typeface="Times New Roman" panose="02020603050405020304" pitchFamily="18" charset="0"/>
                <a:ea typeface="宋体" panose="02010600030101010101" pitchFamily="2" charset="-122"/>
              </a:rPr>
              <a:t>entered Peking University and served as a professor in Foreign Studies University, Institute of International Relations, School of Journalism.</a:t>
            </a:r>
            <a:endParaRPr lang="en-US" altLang="zh-CN" sz="2000" b="1" kern="100" dirty="0">
              <a:effectLst/>
              <a:latin typeface="Times New Roman" panose="02020603050405020304" pitchFamily="18" charset="0"/>
              <a:ea typeface="宋体" panose="02010600030101010101" pitchFamily="2" charset="-122"/>
            </a:endParaRPr>
          </a:p>
        </p:txBody>
      </p:sp>
      <p:grpSp>
        <p:nvGrpSpPr>
          <p:cNvPr id="50" name="组合 49"/>
          <p:cNvGrpSpPr/>
          <p:nvPr/>
        </p:nvGrpSpPr>
        <p:grpSpPr>
          <a:xfrm>
            <a:off x="7120815" y="3932213"/>
            <a:ext cx="3908619" cy="561408"/>
            <a:chOff x="7227467" y="1023373"/>
            <a:chExt cx="3908619" cy="561408"/>
          </a:xfrm>
        </p:grpSpPr>
        <p:cxnSp>
          <p:nvCxnSpPr>
            <p:cNvPr id="51" name="直接连接符 50"/>
            <p:cNvCxnSpPr/>
            <p:nvPr/>
          </p:nvCxnSpPr>
          <p:spPr>
            <a:xfrm>
              <a:off x="7601268" y="1027906"/>
              <a:ext cx="35348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H="1">
              <a:off x="7227467" y="1023373"/>
              <a:ext cx="381000" cy="5614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5246683" y="4711555"/>
            <a:ext cx="963947"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1991</a:t>
            </a:r>
            <a:endParaRPr lang="zh-CN" altLang="en-US" sz="2400" dirty="0"/>
          </a:p>
        </p:txBody>
      </p:sp>
      <p:sp>
        <p:nvSpPr>
          <p:cNvPr id="56" name="文本框 55"/>
          <p:cNvSpPr txBox="1"/>
          <p:nvPr/>
        </p:nvSpPr>
        <p:spPr>
          <a:xfrm>
            <a:off x="2863850" y="5247095"/>
            <a:ext cx="4463143" cy="1014730"/>
          </a:xfrm>
          <a:prstGeom prst="rect">
            <a:avLst/>
          </a:prstGeom>
          <a:noFill/>
        </p:spPr>
        <p:txBody>
          <a:bodyPr wrap="square">
            <a:spAutoFit/>
          </a:bodyPr>
          <a:lstStyle/>
          <a:p>
            <a:r>
              <a:rPr lang="en-US" altLang="zh-CN" sz="2000" b="1" kern="100" dirty="0">
                <a:effectLst/>
                <a:latin typeface="Times New Roman" panose="02020603050405020304" pitchFamily="18" charset="0"/>
                <a:ea typeface="宋体" panose="02010600030101010101" pitchFamily="2" charset="-122"/>
              </a:rPr>
              <a:t>Xu retired. He published twenty works before the retirement, and after that he continued to publish forty works.</a:t>
            </a:r>
            <a:endParaRPr lang="zh-CN" altLang="en-US" sz="2000" b="1" dirty="0"/>
          </a:p>
        </p:txBody>
      </p:sp>
      <p:sp>
        <p:nvSpPr>
          <p:cNvPr id="57" name="文本框 56"/>
          <p:cNvSpPr txBox="1"/>
          <p:nvPr/>
        </p:nvSpPr>
        <p:spPr>
          <a:xfrm>
            <a:off x="1946480" y="450204"/>
            <a:ext cx="917577"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1943</a:t>
            </a:r>
            <a:endParaRPr lang="zh-CN" altLang="en-US" sz="2400" dirty="0"/>
          </a:p>
        </p:txBody>
      </p:sp>
      <p:sp>
        <p:nvSpPr>
          <p:cNvPr id="58" name="文本框 57"/>
          <p:cNvSpPr txBox="1"/>
          <p:nvPr/>
        </p:nvSpPr>
        <p:spPr>
          <a:xfrm>
            <a:off x="347272" y="971471"/>
            <a:ext cx="4083341" cy="1014730"/>
          </a:xfrm>
          <a:prstGeom prst="rect">
            <a:avLst/>
          </a:prstGeom>
          <a:noFill/>
        </p:spPr>
        <p:txBody>
          <a:bodyPr wrap="square">
            <a:spAutoFit/>
          </a:bodyPr>
          <a:lstStyle/>
          <a:p>
            <a:pPr algn="just"/>
            <a:r>
              <a:rPr lang="en-US" altLang="zh-CN" sz="2000" b="1" kern="100" dirty="0">
                <a:effectLst/>
                <a:latin typeface="Times New Roman" panose="02020603050405020304" pitchFamily="18" charset="0"/>
                <a:ea typeface="宋体" panose="02010600030101010101" pitchFamily="2" charset="-122"/>
              </a:rPr>
              <a:t>graduated from the National </a:t>
            </a:r>
            <a:r>
              <a:rPr lang="en-US" altLang="zh-CN" sz="2000" b="1" kern="100" dirty="0">
                <a:latin typeface="Times New Roman" panose="02020603050405020304" pitchFamily="18" charset="0"/>
                <a:ea typeface="宋体" panose="02010600030101010101" pitchFamily="2" charset="-122"/>
              </a:rPr>
              <a:t>Southwest Associated </a:t>
            </a:r>
            <a:r>
              <a:rPr lang="en-US" altLang="zh-CN" sz="2000" b="1" kern="100" dirty="0">
                <a:effectLst/>
                <a:latin typeface="Times New Roman" panose="02020603050405020304" pitchFamily="18" charset="0"/>
                <a:ea typeface="宋体" panose="02010600030101010101" pitchFamily="2" charset="-122"/>
              </a:rPr>
              <a:t>University, Department of Foreign Languages. </a:t>
            </a:r>
            <a:endParaRPr lang="zh-CN" altLang="en-US" sz="2000" b="1" dirty="0"/>
          </a:p>
        </p:txBody>
      </p:sp>
      <p:sp>
        <p:nvSpPr>
          <p:cNvPr id="59" name="文本框 58"/>
          <p:cNvSpPr txBox="1"/>
          <p:nvPr/>
        </p:nvSpPr>
        <p:spPr>
          <a:xfrm>
            <a:off x="8639235" y="2083707"/>
            <a:ext cx="821365"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anose="02010600030101010101" pitchFamily="2" charset="-122"/>
              </a:rPr>
              <a:t>1948</a:t>
            </a:r>
            <a:endParaRPr lang="zh-CN" altLang="en-US" sz="2400" dirty="0"/>
          </a:p>
        </p:txBody>
      </p:sp>
      <p:sp>
        <p:nvSpPr>
          <p:cNvPr id="60" name="文本框 59"/>
          <p:cNvSpPr txBox="1"/>
          <p:nvPr/>
        </p:nvSpPr>
        <p:spPr>
          <a:xfrm>
            <a:off x="7430077" y="2559210"/>
            <a:ext cx="4333960" cy="398780"/>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studied in France.</a:t>
            </a:r>
            <a:endParaRPr lang="en-US" altLang="zh-CN" sz="2000" b="1" dirty="0">
              <a:latin typeface="Times New Roman" panose="02020603050405020304" pitchFamily="18" charset="0"/>
              <a:cs typeface="Times New Roman" panose="02020603050405020304" pitchFamily="18" charset="0"/>
            </a:endParaRPr>
          </a:p>
        </p:txBody>
      </p:sp>
      <p:cxnSp>
        <p:nvCxnSpPr>
          <p:cNvPr id="14" name="直接连接符 13"/>
          <p:cNvCxnSpPr/>
          <p:nvPr/>
        </p:nvCxnSpPr>
        <p:spPr>
          <a:xfrm flipV="1">
            <a:off x="3734791" y="5147289"/>
            <a:ext cx="3533878" cy="2767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ppt_x"/>
                                          </p:val>
                                        </p:tav>
                                        <p:tav tm="100000">
                                          <p:val>
                                            <p:strVal val="#ppt_x"/>
                                          </p:val>
                                        </p:tav>
                                      </p:tavLst>
                                    </p:anim>
                                    <p:anim calcmode="lin" valueType="num">
                                      <p:cBhvr additive="base">
                                        <p:cTn id="8" dur="500" fill="hold"/>
                                        <p:tgtEl>
                                          <p:spTgt spid="1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500" fill="hold"/>
                                        <p:tgtEl>
                                          <p:spTgt spid="128"/>
                                        </p:tgtEl>
                                        <p:attrNameLst>
                                          <p:attrName>ppt_x</p:attrName>
                                        </p:attrNameLst>
                                      </p:cBhvr>
                                      <p:tavLst>
                                        <p:tav tm="0">
                                          <p:val>
                                            <p:strVal val="#ppt_x"/>
                                          </p:val>
                                        </p:tav>
                                        <p:tav tm="100000">
                                          <p:val>
                                            <p:strVal val="#ppt_x"/>
                                          </p:val>
                                        </p:tav>
                                      </p:tavLst>
                                    </p:anim>
                                    <p:anim calcmode="lin" valueType="num">
                                      <p:cBhvr additive="base">
                                        <p:cTn id="12"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500" fill="hold"/>
                                        <p:tgtEl>
                                          <p:spTgt spid="121"/>
                                        </p:tgtEl>
                                        <p:attrNameLst>
                                          <p:attrName>ppt_x</p:attrName>
                                        </p:attrNameLst>
                                      </p:cBhvr>
                                      <p:tavLst>
                                        <p:tav tm="0">
                                          <p:val>
                                            <p:strVal val="#ppt_x"/>
                                          </p:val>
                                        </p:tav>
                                        <p:tav tm="100000">
                                          <p:val>
                                            <p:strVal val="#ppt_x"/>
                                          </p:val>
                                        </p:tav>
                                      </p:tavLst>
                                    </p:anim>
                                    <p:anim calcmode="lin" valueType="num">
                                      <p:cBhvr additive="base">
                                        <p:cTn id="1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anim calcmode="lin" valueType="num">
                                      <p:cBhvr additive="base">
                                        <p:cTn id="23" dur="500" fill="hold"/>
                                        <p:tgtEl>
                                          <p:spTgt spid="126"/>
                                        </p:tgtEl>
                                        <p:attrNameLst>
                                          <p:attrName>ppt_x</p:attrName>
                                        </p:attrNameLst>
                                      </p:cBhvr>
                                      <p:tavLst>
                                        <p:tav tm="0">
                                          <p:val>
                                            <p:strVal val="#ppt_x"/>
                                          </p:val>
                                        </p:tav>
                                        <p:tav tm="100000">
                                          <p:val>
                                            <p:strVal val="#ppt_x"/>
                                          </p:val>
                                        </p:tav>
                                      </p:tavLst>
                                    </p:anim>
                                    <p:anim calcmode="lin" valueType="num">
                                      <p:cBhvr additive="base">
                                        <p:cTn id="24" dur="500" fill="hold"/>
                                        <p:tgtEl>
                                          <p:spTgt spid="1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7"/>
                                        </p:tgtEl>
                                        <p:attrNameLst>
                                          <p:attrName>style.visibility</p:attrName>
                                        </p:attrNameLst>
                                      </p:cBhvr>
                                      <p:to>
                                        <p:strVal val="visible"/>
                                      </p:to>
                                    </p:set>
                                    <p:anim calcmode="lin" valueType="num">
                                      <p:cBhvr additive="base">
                                        <p:cTn id="33" dur="500" fill="hold"/>
                                        <p:tgtEl>
                                          <p:spTgt spid="127"/>
                                        </p:tgtEl>
                                        <p:attrNameLst>
                                          <p:attrName>ppt_x</p:attrName>
                                        </p:attrNameLst>
                                      </p:cBhvr>
                                      <p:tavLst>
                                        <p:tav tm="0">
                                          <p:val>
                                            <p:strVal val="#ppt_x"/>
                                          </p:val>
                                        </p:tav>
                                        <p:tav tm="100000">
                                          <p:val>
                                            <p:strVal val="#ppt_x"/>
                                          </p:val>
                                        </p:tav>
                                      </p:tavLst>
                                    </p:anim>
                                    <p:anim calcmode="lin" valueType="num">
                                      <p:cBhvr additive="base">
                                        <p:cTn id="34"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
                                        </p:tgtEl>
                                        <p:attrNameLst>
                                          <p:attrName>style.visibility</p:attrName>
                                        </p:attrNameLst>
                                      </p:cBhvr>
                                      <p:to>
                                        <p:strVal val="visible"/>
                                      </p:to>
                                    </p:set>
                                    <p:anim calcmode="lin" valueType="num">
                                      <p:cBhvr additive="base">
                                        <p:cTn id="43" dur="500" fill="hold"/>
                                        <p:tgtEl>
                                          <p:spTgt spid="122"/>
                                        </p:tgtEl>
                                        <p:attrNameLst>
                                          <p:attrName>ppt_x</p:attrName>
                                        </p:attrNameLst>
                                      </p:cBhvr>
                                      <p:tavLst>
                                        <p:tav tm="0">
                                          <p:val>
                                            <p:strVal val="#ppt_x"/>
                                          </p:val>
                                        </p:tav>
                                        <p:tav tm="100000">
                                          <p:val>
                                            <p:strVal val="#ppt_x"/>
                                          </p:val>
                                        </p:tav>
                                      </p:tavLst>
                                    </p:anim>
                                    <p:anim calcmode="lin" valueType="num">
                                      <p:cBhvr additive="base">
                                        <p:cTn id="4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ppt_x"/>
                                          </p:val>
                                        </p:tav>
                                        <p:tav tm="100000">
                                          <p:val>
                                            <p:strVal val="#ppt_x"/>
                                          </p:val>
                                        </p:tav>
                                      </p:tavLst>
                                    </p:anim>
                                    <p:anim calcmode="lin" valueType="num">
                                      <p:cBhvr additive="base">
                                        <p:cTn id="5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additive="base">
                                        <p:cTn id="71" dur="500" fill="hold"/>
                                        <p:tgtEl>
                                          <p:spTgt spid="59"/>
                                        </p:tgtEl>
                                        <p:attrNameLst>
                                          <p:attrName>ppt_x</p:attrName>
                                        </p:attrNameLst>
                                      </p:cBhvr>
                                      <p:tavLst>
                                        <p:tav tm="0">
                                          <p:val>
                                            <p:strVal val="#ppt_x"/>
                                          </p:val>
                                        </p:tav>
                                        <p:tav tm="100000">
                                          <p:val>
                                            <p:strVal val="#ppt_x"/>
                                          </p:val>
                                        </p:tav>
                                      </p:tavLst>
                                    </p:anim>
                                    <p:anim calcmode="lin" valueType="num">
                                      <p:cBhvr additive="base">
                                        <p:cTn id="72" dur="500" fill="hold"/>
                                        <p:tgtEl>
                                          <p:spTgt spid="59"/>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ppt_x"/>
                                          </p:val>
                                        </p:tav>
                                        <p:tav tm="100000">
                                          <p:val>
                                            <p:strVal val="#ppt_x"/>
                                          </p:val>
                                        </p:tav>
                                      </p:tavLst>
                                    </p:anim>
                                    <p:anim calcmode="lin" valueType="num">
                                      <p:cBhvr additive="base">
                                        <p:cTn id="7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anim calcmode="lin" valueType="num">
                                      <p:cBhvr additive="base">
                                        <p:cTn id="81" dur="500" fill="hold"/>
                                        <p:tgtEl>
                                          <p:spTgt spid="60"/>
                                        </p:tgtEl>
                                        <p:attrNameLst>
                                          <p:attrName>ppt_x</p:attrName>
                                        </p:attrNameLst>
                                      </p:cBhvr>
                                      <p:tavLst>
                                        <p:tav tm="0">
                                          <p:val>
                                            <p:strVal val="#ppt_x"/>
                                          </p:val>
                                        </p:tav>
                                        <p:tav tm="100000">
                                          <p:val>
                                            <p:strVal val="#ppt_x"/>
                                          </p:val>
                                        </p:tav>
                                      </p:tavLst>
                                    </p:anim>
                                    <p:anim calcmode="lin" valueType="num">
                                      <p:cBhvr additive="base">
                                        <p:cTn id="8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ppt_x"/>
                                          </p:val>
                                        </p:tav>
                                        <p:tav tm="100000">
                                          <p:val>
                                            <p:strVal val="#ppt_x"/>
                                          </p:val>
                                        </p:tav>
                                      </p:tavLst>
                                    </p:anim>
                                    <p:anim calcmode="lin" valueType="num">
                                      <p:cBhvr additive="base">
                                        <p:cTn id="88" dur="500" fill="hold"/>
                                        <p:tgtEl>
                                          <p:spTgt spid="4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500" fill="hold"/>
                                        <p:tgtEl>
                                          <p:spTgt spid="49"/>
                                        </p:tgtEl>
                                        <p:attrNameLst>
                                          <p:attrName>ppt_x</p:attrName>
                                        </p:attrNameLst>
                                      </p:cBhvr>
                                      <p:tavLst>
                                        <p:tav tm="0">
                                          <p:val>
                                            <p:strVal val="#ppt_x"/>
                                          </p:val>
                                        </p:tav>
                                        <p:tav tm="100000">
                                          <p:val>
                                            <p:strVal val="#ppt_x"/>
                                          </p:val>
                                        </p:tav>
                                      </p:tavLst>
                                    </p:anim>
                                    <p:anim calcmode="lin" valueType="num">
                                      <p:cBhvr additive="base">
                                        <p:cTn id="9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additive="base">
                                        <p:cTn id="103" dur="500" fill="hold"/>
                                        <p:tgtEl>
                                          <p:spTgt spid="54"/>
                                        </p:tgtEl>
                                        <p:attrNameLst>
                                          <p:attrName>ppt_x</p:attrName>
                                        </p:attrNameLst>
                                      </p:cBhvr>
                                      <p:tavLst>
                                        <p:tav tm="0">
                                          <p:val>
                                            <p:strVal val="#ppt_x"/>
                                          </p:val>
                                        </p:tav>
                                        <p:tav tm="100000">
                                          <p:val>
                                            <p:strVal val="#ppt_x"/>
                                          </p:val>
                                        </p:tav>
                                      </p:tavLst>
                                    </p:anim>
                                    <p:anim calcmode="lin" valueType="num">
                                      <p:cBhvr additive="base">
                                        <p:cTn id="104" dur="500" fill="hold"/>
                                        <p:tgtEl>
                                          <p:spTgt spid="54"/>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additive="base">
                                        <p:cTn id="107" dur="500" fill="hold"/>
                                        <p:tgtEl>
                                          <p:spTgt spid="14"/>
                                        </p:tgtEl>
                                        <p:attrNameLst>
                                          <p:attrName>ppt_x</p:attrName>
                                        </p:attrNameLst>
                                      </p:cBhvr>
                                      <p:tavLst>
                                        <p:tav tm="0">
                                          <p:val>
                                            <p:strVal val="#ppt_x"/>
                                          </p:val>
                                        </p:tav>
                                        <p:tav tm="100000">
                                          <p:val>
                                            <p:strVal val="#ppt_x"/>
                                          </p:val>
                                        </p:tav>
                                      </p:tavLst>
                                    </p:anim>
                                    <p:anim calcmode="lin" valueType="num">
                                      <p:cBhvr additive="base">
                                        <p:cTn id="10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additive="base">
                                        <p:cTn id="113" dur="500" fill="hold"/>
                                        <p:tgtEl>
                                          <p:spTgt spid="56"/>
                                        </p:tgtEl>
                                        <p:attrNameLst>
                                          <p:attrName>ppt_x</p:attrName>
                                        </p:attrNameLst>
                                      </p:cBhvr>
                                      <p:tavLst>
                                        <p:tav tm="0">
                                          <p:val>
                                            <p:strVal val="#ppt_x"/>
                                          </p:val>
                                        </p:tav>
                                        <p:tav tm="100000">
                                          <p:val>
                                            <p:strVal val="#ppt_x"/>
                                          </p:val>
                                        </p:tav>
                                      </p:tavLst>
                                    </p:anim>
                                    <p:anim calcmode="lin" valueType="num">
                                      <p:cBhvr additive="base">
                                        <p:cTn id="1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26" grpId="0"/>
      <p:bldP spid="127" grpId="0"/>
      <p:bldP spid="44" grpId="0"/>
      <p:bldP spid="45" grpId="0"/>
      <p:bldP spid="47" grpId="0"/>
      <p:bldP spid="49" grpId="0"/>
      <p:bldP spid="54" grpId="0"/>
      <p:bldP spid="56" grpId="0"/>
      <p:bldP spid="57" grpId="0"/>
      <p:bldP spid="58" grpId="0"/>
      <p:bldP spid="59"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261937" y="212772"/>
            <a:ext cx="1166812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2" name="矩形 1"/>
          <p:cNvSpPr/>
          <p:nvPr/>
        </p:nvSpPr>
        <p:spPr>
          <a:xfrm>
            <a:off x="2172619" y="104576"/>
            <a:ext cx="7378943" cy="923330"/>
          </a:xfrm>
          <a:prstGeom prst="rect">
            <a:avLst/>
          </a:prstGeom>
          <a:noFill/>
        </p:spPr>
        <p:txBody>
          <a:bodyPr wrap="square" lIns="91440" tIns="45720" rIns="91440" bIns="45720">
            <a:spAutoFit/>
          </a:bodyPr>
          <a:lstStyle/>
          <a:p>
            <a:pPr algn="ctr"/>
            <a:r>
              <a:rPr lang="en-US" altLang="zh-CN" sz="5400" b="1" i="1" kern="100"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ea typeface="宋体" panose="02010600030101010101" pitchFamily="2" charset="-122"/>
              </a:rPr>
              <a:t>    His                  </a:t>
            </a:r>
            <a:r>
              <a:rPr lang="en-US" altLang="zh-CN" sz="5400" b="1" i="1" kern="100"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ea typeface="宋体" panose="02010600030101010101" pitchFamily="2" charset="-122"/>
              </a:rPr>
              <a:t>honours</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4772" y="1"/>
            <a:ext cx="1584252" cy="985594"/>
          </a:xfrm>
          <a:prstGeom prst="rect">
            <a:avLst/>
          </a:prstGeom>
        </p:spPr>
      </p:pic>
      <p:sp>
        <p:nvSpPr>
          <p:cNvPr id="6" name="矩形: 圆角 5"/>
          <p:cNvSpPr/>
          <p:nvPr/>
        </p:nvSpPr>
        <p:spPr>
          <a:xfrm>
            <a:off x="307935" y="1150302"/>
            <a:ext cx="3551274" cy="4898493"/>
          </a:xfrm>
          <a:prstGeom prst="roundRect">
            <a:avLst/>
          </a:prstGeom>
          <a:solidFill>
            <a:srgbClr val="F5E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r>
              <a:rPr lang="en-US" altLang="zh-CN" sz="2400" kern="100" dirty="0">
                <a:solidFill>
                  <a:schemeClr val="tx1"/>
                </a:solidFill>
                <a:effectLst/>
                <a:latin typeface="Times New Roman" panose="02020603050405020304" pitchFamily="18" charset="0"/>
                <a:ea typeface="宋体" panose="02010600030101010101" pitchFamily="2" charset="-122"/>
              </a:rPr>
              <a:t>In 1999, he was nominated for the Nobel Prize in literature.</a:t>
            </a: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r>
              <a:rPr lang="en-US" altLang="zh-CN" sz="2400" kern="100" dirty="0">
                <a:solidFill>
                  <a:schemeClr val="tx1"/>
                </a:solidFill>
                <a:effectLst/>
                <a:latin typeface="Times New Roman" panose="02020603050405020304" pitchFamily="18" charset="0"/>
                <a:ea typeface="宋体" panose="02010600030101010101" pitchFamily="2" charset="-122"/>
              </a:rPr>
              <a:t>1999</a:t>
            </a:r>
            <a:r>
              <a:rPr lang="zh-CN" altLang="en-US" sz="2400" kern="100" dirty="0">
                <a:solidFill>
                  <a:schemeClr val="tx1"/>
                </a:solidFill>
                <a:effectLst/>
                <a:latin typeface="Times New Roman" panose="02020603050405020304" pitchFamily="18" charset="0"/>
                <a:ea typeface="宋体" panose="02010600030101010101" pitchFamily="2" charset="-122"/>
              </a:rPr>
              <a:t>年被提名为诺贝尔文学奖候选人。</a:t>
            </a: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zh-CN" altLang="en-US"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effectLst/>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en-US" altLang="zh-CN" sz="2400" kern="100" dirty="0">
              <a:solidFill>
                <a:schemeClr val="tx1"/>
              </a:solidFill>
              <a:latin typeface="Times New Roman" panose="02020603050405020304" pitchFamily="18" charset="0"/>
              <a:ea typeface="宋体" panose="02010600030101010101" pitchFamily="2" charset="-122"/>
            </a:endParaRPr>
          </a:p>
          <a:p>
            <a:pPr algn="ctr"/>
            <a:endParaRPr lang="zh-CN" altLang="en-US" sz="2400" dirty="0">
              <a:solidFill>
                <a:schemeClr val="tx1"/>
              </a:solidFill>
            </a:endParaRPr>
          </a:p>
        </p:txBody>
      </p:sp>
      <p:sp>
        <p:nvSpPr>
          <p:cNvPr id="36" name="矩形: 圆角 35"/>
          <p:cNvSpPr/>
          <p:nvPr/>
        </p:nvSpPr>
        <p:spPr>
          <a:xfrm>
            <a:off x="4076990" y="1158850"/>
            <a:ext cx="3526980" cy="4898493"/>
          </a:xfrm>
          <a:prstGeom prst="roundRect">
            <a:avLst/>
          </a:prstGeom>
          <a:solidFill>
            <a:srgbClr val="F5E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kern="100" dirty="0">
                <a:solidFill>
                  <a:schemeClr val="tx1"/>
                </a:solidFill>
                <a:latin typeface="Times New Roman" panose="02020603050405020304" pitchFamily="18" charset="0"/>
                <a:ea typeface="宋体" panose="02010600030101010101" pitchFamily="2" charset="-122"/>
              </a:rPr>
              <a:t>       In 2010, he was awarded "translation culture life achievement award".</a:t>
            </a:r>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r>
              <a:rPr lang="en-US" altLang="zh-CN" sz="2400" kern="100" dirty="0">
                <a:solidFill>
                  <a:schemeClr val="tx1"/>
                </a:solidFill>
                <a:latin typeface="Times New Roman" panose="02020603050405020304" pitchFamily="18" charset="0"/>
                <a:ea typeface="宋体" panose="02010600030101010101" pitchFamily="2" charset="-122"/>
              </a:rPr>
              <a:t>2010</a:t>
            </a:r>
            <a:r>
              <a:rPr lang="zh-CN" altLang="en-US" sz="2400" kern="100" dirty="0">
                <a:solidFill>
                  <a:schemeClr val="tx1"/>
                </a:solidFill>
                <a:latin typeface="Times New Roman" panose="02020603050405020304" pitchFamily="18" charset="0"/>
                <a:ea typeface="宋体" panose="02010600030101010101" pitchFamily="2" charset="-122"/>
              </a:rPr>
              <a:t>年他被授予“翻译文化终身成就奖”</a:t>
            </a:r>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r>
              <a:rPr lang="zh-CN" altLang="en-US" sz="2400" kern="100" dirty="0">
                <a:solidFill>
                  <a:schemeClr val="tx1"/>
                </a:solidFill>
                <a:latin typeface="Times New Roman" panose="02020603050405020304" pitchFamily="18" charset="0"/>
                <a:ea typeface="宋体" panose="02010600030101010101" pitchFamily="2" charset="-122"/>
              </a:rPr>
              <a:t> </a:t>
            </a:r>
            <a:endParaRPr lang="en-US" altLang="zh-CN" sz="2400" kern="100" dirty="0">
              <a:solidFill>
                <a:schemeClr val="tx1"/>
              </a:solidFill>
              <a:latin typeface="Times New Roman" panose="02020603050405020304" pitchFamily="18" charset="0"/>
              <a:ea typeface="宋体" panose="02010600030101010101" pitchFamily="2" charset="-122"/>
            </a:endParaRPr>
          </a:p>
          <a:p>
            <a:pPr algn="just"/>
            <a:endParaRPr lang="en-US" altLang="zh-CN" sz="2400" kern="100" dirty="0">
              <a:solidFill>
                <a:schemeClr val="tx1"/>
              </a:solidFill>
              <a:latin typeface="Times New Roman" panose="02020603050405020304" pitchFamily="18" charset="0"/>
              <a:ea typeface="宋体" panose="02010600030101010101" pitchFamily="2" charset="-122"/>
            </a:endParaRPr>
          </a:p>
        </p:txBody>
      </p:sp>
      <p:sp>
        <p:nvSpPr>
          <p:cNvPr id="37" name="矩形: 圆角 36"/>
          <p:cNvSpPr/>
          <p:nvPr/>
        </p:nvSpPr>
        <p:spPr>
          <a:xfrm>
            <a:off x="7793397" y="1180259"/>
            <a:ext cx="3900297" cy="4856280"/>
          </a:xfrm>
          <a:prstGeom prst="roundRect">
            <a:avLst/>
          </a:prstGeom>
          <a:solidFill>
            <a:srgbClr val="F5E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kern="100" dirty="0">
                <a:solidFill>
                  <a:schemeClr val="tx1"/>
                </a:solidFill>
                <a:latin typeface="Times New Roman" panose="02020603050405020304" pitchFamily="18" charset="0"/>
                <a:ea typeface="宋体" panose="02010600030101010101" pitchFamily="2" charset="-122"/>
              </a:rPr>
              <a:t>     In 2014</a:t>
            </a:r>
            <a:r>
              <a:rPr lang="zh-CN" altLang="en-US" sz="2400" kern="100" dirty="0">
                <a:solidFill>
                  <a:schemeClr val="tx1"/>
                </a:solidFill>
                <a:latin typeface="Times New Roman" panose="02020603050405020304" pitchFamily="18" charset="0"/>
                <a:ea typeface="宋体" panose="02010600030101010101" pitchFamily="2" charset="-122"/>
              </a:rPr>
              <a:t>，</a:t>
            </a:r>
            <a:r>
              <a:rPr lang="en-US" altLang="zh-CN" sz="2400" kern="100" dirty="0">
                <a:solidFill>
                  <a:schemeClr val="tx1"/>
                </a:solidFill>
                <a:latin typeface="Times New Roman" panose="02020603050405020304" pitchFamily="18" charset="0"/>
                <a:ea typeface="宋体" panose="02010600030101010101" pitchFamily="2" charset="-122"/>
              </a:rPr>
              <a:t>"Aurora Borealis" outstanding literary translation Award.</a:t>
            </a:r>
            <a:endParaRPr lang="en-US" altLang="zh-CN" sz="2400" kern="100" dirty="0">
              <a:solidFill>
                <a:schemeClr val="tx1"/>
              </a:solidFill>
              <a:latin typeface="Times New Roman" panose="02020603050405020304" pitchFamily="18" charset="0"/>
              <a:ea typeface="宋体" panose="02010600030101010101" pitchFamily="2" charset="-122"/>
            </a:endParaRPr>
          </a:p>
          <a:p>
            <a:r>
              <a:rPr lang="en-US" altLang="zh-CN" sz="2400" kern="100" dirty="0">
                <a:solidFill>
                  <a:schemeClr val="tx1"/>
                </a:solidFill>
                <a:latin typeface="Times New Roman" panose="02020603050405020304" pitchFamily="18" charset="0"/>
                <a:ea typeface="宋体" panose="02010600030101010101" pitchFamily="2" charset="-122"/>
              </a:rPr>
              <a:t> </a:t>
            </a:r>
            <a:r>
              <a:rPr lang="en-US" altLang="zh-CN" sz="2000" kern="100" dirty="0">
                <a:solidFill>
                  <a:schemeClr val="tx1"/>
                </a:solidFill>
                <a:latin typeface="Times New Roman" panose="02020603050405020304" pitchFamily="18" charset="0"/>
                <a:ea typeface="宋体" panose="02010600030101010101" pitchFamily="2" charset="-122"/>
              </a:rPr>
              <a:t>2014</a:t>
            </a:r>
            <a:r>
              <a:rPr lang="zh-CN" altLang="en-US" sz="2000" kern="100" dirty="0">
                <a:solidFill>
                  <a:schemeClr val="tx1"/>
                </a:solidFill>
                <a:latin typeface="Times New Roman" panose="02020603050405020304" pitchFamily="18" charset="0"/>
                <a:ea typeface="宋体" panose="02010600030101010101" pitchFamily="2" charset="-122"/>
              </a:rPr>
              <a:t>年 获得</a:t>
            </a:r>
            <a:r>
              <a:rPr lang="en-US" altLang="zh-CN" sz="2000" kern="100" dirty="0">
                <a:solidFill>
                  <a:schemeClr val="tx1"/>
                </a:solidFill>
                <a:latin typeface="Times New Roman" panose="02020603050405020304" pitchFamily="18" charset="0"/>
                <a:ea typeface="宋体" panose="02010600030101010101" pitchFamily="2" charset="-122"/>
              </a:rPr>
              <a:t>“</a:t>
            </a:r>
            <a:r>
              <a:rPr lang="zh-CN" altLang="en-US" sz="2000" kern="100" dirty="0">
                <a:solidFill>
                  <a:schemeClr val="tx1"/>
                </a:solidFill>
                <a:latin typeface="Times New Roman" panose="02020603050405020304" pitchFamily="18" charset="0"/>
                <a:ea typeface="宋体" panose="02010600030101010101" pitchFamily="2" charset="-122"/>
              </a:rPr>
              <a:t>北极光”杰出文学翻译奖，成为</a:t>
            </a:r>
            <a:r>
              <a:rPr lang="en-US" altLang="zh-CN" sz="2000" kern="100" dirty="0">
                <a:solidFill>
                  <a:schemeClr val="tx1"/>
                </a:solidFill>
                <a:latin typeface="Times New Roman" panose="02020603050405020304" pitchFamily="18" charset="0"/>
                <a:ea typeface="宋体" panose="02010600030101010101" pitchFamily="2" charset="-122"/>
              </a:rPr>
              <a:t>1999</a:t>
            </a:r>
            <a:r>
              <a:rPr lang="zh-CN" altLang="en-US" sz="2000" kern="100" dirty="0">
                <a:solidFill>
                  <a:schemeClr val="tx1"/>
                </a:solidFill>
                <a:latin typeface="Times New Roman" panose="02020603050405020304" pitchFamily="18" charset="0"/>
                <a:ea typeface="宋体" panose="02010600030101010101" pitchFamily="2" charset="-122"/>
              </a:rPr>
              <a:t>年设立以来首位获此殊荣的亚洲翻译家。</a:t>
            </a:r>
            <a:endParaRPr lang="en-US" altLang="zh-CN" sz="2000" kern="100" dirty="0">
              <a:solidFill>
                <a:schemeClr val="tx1"/>
              </a:solidFill>
              <a:latin typeface="Times New Roman" panose="02020603050405020304" pitchFamily="18" charset="0"/>
              <a:ea typeface="宋体" panose="02010600030101010101" pitchFamily="2" charset="-122"/>
            </a:endParaRPr>
          </a:p>
          <a:p>
            <a:endParaRPr lang="en-US" altLang="zh-CN" sz="2000" kern="100" dirty="0">
              <a:solidFill>
                <a:schemeClr val="tx1"/>
              </a:solidFill>
              <a:latin typeface="Times New Roman" panose="02020603050405020304" pitchFamily="18" charset="0"/>
              <a:ea typeface="宋体" panose="02010600030101010101" pitchFamily="2" charset="-122"/>
            </a:endParaRPr>
          </a:p>
          <a:p>
            <a:pPr algn="ctr"/>
            <a:endParaRPr lang="en-US" altLang="zh-CN" dirty="0">
              <a:solidFill>
                <a:srgbClr val="323232"/>
              </a:solidFill>
              <a:latin typeface="宋体" panose="02010600030101010101" pitchFamily="2" charset="-122"/>
              <a:ea typeface="宋体" panose="02010600030101010101" pitchFamily="2" charset="-122"/>
            </a:endParaRPr>
          </a:p>
          <a:p>
            <a:pPr algn="ctr"/>
            <a:endParaRPr lang="en-US" altLang="zh-CN" b="0" i="0" dirty="0">
              <a:solidFill>
                <a:srgbClr val="323232"/>
              </a:solidFill>
              <a:effectLst/>
              <a:latin typeface="宋体" panose="02010600030101010101" pitchFamily="2" charset="-122"/>
              <a:ea typeface="宋体" panose="02010600030101010101" pitchFamily="2" charset="-122"/>
            </a:endParaRPr>
          </a:p>
          <a:p>
            <a:pPr algn="ctr"/>
            <a:endParaRPr lang="en-US" altLang="zh-CN" dirty="0">
              <a:solidFill>
                <a:srgbClr val="323232"/>
              </a:solidFill>
              <a:latin typeface="宋体" panose="02010600030101010101" pitchFamily="2" charset="-122"/>
              <a:ea typeface="宋体" panose="02010600030101010101" pitchFamily="2" charset="-122"/>
            </a:endParaRPr>
          </a:p>
          <a:p>
            <a:pPr algn="ctr"/>
            <a:endParaRPr lang="en-US" altLang="zh-CN" b="0" i="0" dirty="0">
              <a:solidFill>
                <a:srgbClr val="323232"/>
              </a:solidFill>
              <a:effectLst/>
              <a:latin typeface="宋体" panose="02010600030101010101" pitchFamily="2" charset="-122"/>
              <a:ea typeface="宋体" panose="02010600030101010101" pitchFamily="2" charset="-122"/>
            </a:endParaRPr>
          </a:p>
          <a:p>
            <a:pPr algn="ctr"/>
            <a:endParaRPr lang="en-US" altLang="zh-CN" dirty="0">
              <a:solidFill>
                <a:srgbClr val="323232"/>
              </a:solidFill>
              <a:latin typeface="宋体" panose="02010600030101010101" pitchFamily="2" charset="-122"/>
              <a:ea typeface="宋体" panose="02010600030101010101" pitchFamily="2" charset="-122"/>
            </a:endParaRPr>
          </a:p>
          <a:p>
            <a:pPr algn="ctr"/>
            <a:endParaRPr lang="en-US" altLang="zh-CN" b="0" i="0" dirty="0">
              <a:solidFill>
                <a:srgbClr val="323232"/>
              </a:solidFill>
              <a:effectLst/>
              <a:latin typeface="宋体" panose="02010600030101010101" pitchFamily="2" charset="-122"/>
              <a:ea typeface="宋体" panose="02010600030101010101" pitchFamily="2" charset="-122"/>
            </a:endParaRPr>
          </a:p>
          <a:p>
            <a:pPr algn="ctr"/>
            <a:endParaRPr lang="zh-CN" altLang="en-US" dirty="0"/>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330" y="3795176"/>
            <a:ext cx="3563197" cy="2039471"/>
          </a:xfrm>
          <a:prstGeom prst="rect">
            <a:avLst/>
          </a:prstGeom>
        </p:spPr>
      </p:pic>
      <p:pic>
        <p:nvPicPr>
          <p:cNvPr id="38"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802" y="3812321"/>
            <a:ext cx="3284310" cy="20909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896" y="3812321"/>
            <a:ext cx="3549643" cy="1941537"/>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4"/>
        </a:solidFill>
        <a:effectLst/>
      </p:bgPr>
    </p:bg>
    <p:spTree>
      <p:nvGrpSpPr>
        <p:cNvPr id="1" name=""/>
        <p:cNvGrpSpPr/>
        <p:nvPr/>
      </p:nvGrpSpPr>
      <p:grpSpPr>
        <a:xfrm>
          <a:off x="0" y="0"/>
          <a:ext cx="0" cy="0"/>
          <a:chOff x="0" y="0"/>
          <a:chExt cx="0" cy="0"/>
        </a:xfrm>
      </p:grpSpPr>
      <p:sp>
        <p:nvSpPr>
          <p:cNvPr id="18434" name="标题占位符 1"/>
          <p:cNvSpPr txBox="1">
            <a:spLocks noChangeArrowheads="1"/>
          </p:cNvSpPr>
          <p:nvPr/>
        </p:nvSpPr>
        <p:spPr bwMode="auto">
          <a:xfrm>
            <a:off x="8255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6000">
                <a:solidFill>
                  <a:schemeClr val="bg1"/>
                </a:solidFill>
                <a:latin typeface="Calibri" panose="020F0502020204030204" pitchFamily="34" charset="0"/>
                <a:ea typeface="隶书" panose="02010509060101010101" pitchFamily="49" charset="-122"/>
              </a:rPr>
              <a:t>单击此处编辑母版标题样式</a:t>
            </a:r>
            <a:endParaRPr lang="zh-CN" altLang="en-US" sz="6000">
              <a:solidFill>
                <a:schemeClr val="bg1"/>
              </a:solidFill>
              <a:latin typeface="Calibri" panose="020F0502020204030204" pitchFamily="34" charset="0"/>
              <a:ea typeface="隶书" panose="02010509060101010101" pitchFamily="49" charset="-122"/>
            </a:endParaRPr>
          </a:p>
        </p:txBody>
      </p:sp>
      <p:sp>
        <p:nvSpPr>
          <p:cNvPr id="18435" name="文本占位符 2"/>
          <p:cNvSpPr txBox="1">
            <a:spLocks noChangeArrowheads="1"/>
          </p:cNvSpPr>
          <p:nvPr/>
        </p:nvSpPr>
        <p:spPr bwMode="auto">
          <a:xfrm>
            <a:off x="8255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90000"/>
              </a:lnSpc>
              <a:spcBef>
                <a:spcPts val="1000"/>
              </a:spcBef>
              <a:buClrTx/>
              <a:buSzTx/>
              <a:buFont typeface="Arial" panose="020B0604020202020204" pitchFamily="34" charset="0"/>
              <a:buNone/>
            </a:pPr>
            <a:r>
              <a:rPr lang="zh-CN" altLang="en-US" sz="2400">
                <a:solidFill>
                  <a:schemeClr val="bg1"/>
                </a:solidFill>
              </a:rPr>
              <a:t>单击此处编辑母版文本样式</a:t>
            </a:r>
            <a:endParaRPr lang="zh-CN" altLang="en-US" sz="2400">
              <a:solidFill>
                <a:schemeClr val="bg1"/>
              </a:solidFill>
            </a:endParaRPr>
          </a:p>
          <a:p>
            <a:pPr lvl="1" algn="ctr" eaLnBrk="1" hangingPunct="1">
              <a:lnSpc>
                <a:spcPct val="90000"/>
              </a:lnSpc>
              <a:spcBef>
                <a:spcPts val="500"/>
              </a:spcBef>
              <a:buClrTx/>
              <a:buSzTx/>
              <a:buFont typeface="Arial" panose="020B0604020202020204" pitchFamily="34" charset="0"/>
              <a:buNone/>
            </a:pPr>
            <a:r>
              <a:rPr lang="zh-CN" altLang="en-US" sz="2000">
                <a:solidFill>
                  <a:schemeClr val="bg1"/>
                </a:solidFill>
              </a:rPr>
              <a:t>二级</a:t>
            </a:r>
            <a:endParaRPr lang="zh-CN" altLang="en-US" sz="2000">
              <a:solidFill>
                <a:schemeClr val="bg1"/>
              </a:solidFill>
            </a:endParaRPr>
          </a:p>
          <a:p>
            <a:pPr lvl="2" algn="ctr" eaLnBrk="1" hangingPunct="1">
              <a:lnSpc>
                <a:spcPct val="90000"/>
              </a:lnSpc>
              <a:spcBef>
                <a:spcPts val="500"/>
              </a:spcBef>
              <a:buClrTx/>
              <a:buSzTx/>
              <a:buFont typeface="Arial" panose="020B0604020202020204" pitchFamily="34" charset="0"/>
              <a:buNone/>
            </a:pPr>
            <a:r>
              <a:rPr lang="zh-CN" altLang="en-US" sz="1800">
                <a:solidFill>
                  <a:schemeClr val="bg1"/>
                </a:solidFill>
              </a:rPr>
              <a:t>三级</a:t>
            </a:r>
            <a:endParaRPr lang="zh-CN" altLang="en-US" sz="1800">
              <a:solidFill>
                <a:schemeClr val="bg1"/>
              </a:solidFill>
            </a:endParaRPr>
          </a:p>
          <a:p>
            <a:pPr lvl="3" algn="ctr" eaLnBrk="1" hangingPunct="1">
              <a:lnSpc>
                <a:spcPct val="90000"/>
              </a:lnSpc>
              <a:spcBef>
                <a:spcPts val="500"/>
              </a:spcBef>
              <a:buClrTx/>
              <a:buSzTx/>
              <a:buFont typeface="Arial" panose="020B0604020202020204" pitchFamily="34" charset="0"/>
              <a:buNone/>
            </a:pPr>
            <a:r>
              <a:rPr lang="zh-CN" altLang="en-US" sz="1600">
                <a:solidFill>
                  <a:schemeClr val="bg1"/>
                </a:solidFill>
              </a:rPr>
              <a:t>四级</a:t>
            </a:r>
            <a:endParaRPr lang="zh-CN" altLang="en-US" sz="1600">
              <a:solidFill>
                <a:schemeClr val="bg1"/>
              </a:solidFill>
            </a:endParaRPr>
          </a:p>
          <a:p>
            <a:pPr lvl="4" algn="ctr" eaLnBrk="1" hangingPunct="1">
              <a:lnSpc>
                <a:spcPct val="90000"/>
              </a:lnSpc>
              <a:spcBef>
                <a:spcPts val="500"/>
              </a:spcBef>
              <a:buClrTx/>
              <a:buSzTx/>
              <a:buFont typeface="Arial" panose="020B0604020202020204" pitchFamily="34" charset="0"/>
              <a:buNone/>
            </a:pPr>
            <a:r>
              <a:rPr lang="zh-CN" altLang="en-US" sz="1600">
                <a:solidFill>
                  <a:schemeClr val="bg1"/>
                </a:solidFill>
              </a:rPr>
              <a:t>五级</a:t>
            </a:r>
            <a:endParaRPr lang="zh-CN" altLang="en-US" sz="1600">
              <a:solidFill>
                <a:schemeClr val="bg1"/>
              </a:solidFill>
            </a:endParaRPr>
          </a:p>
        </p:txBody>
      </p:sp>
      <p:sp>
        <p:nvSpPr>
          <p:cNvPr id="18436" name="日期占位符 3"/>
          <p:cNvSpPr txBox="1">
            <a:spLocks noChangeArrowheads="1"/>
          </p:cNvSpPr>
          <p:nvPr/>
        </p:nvSpPr>
        <p:spPr bwMode="auto">
          <a:xfrm>
            <a:off x="8255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fld id="{B0613CF9-66AE-4188-A701-8224E911CEC2}" type="datetime1">
              <a:rPr lang="zh-CN" altLang="en-US" sz="1200"/>
            </a:fld>
            <a:endParaRPr lang="zh-CN" altLang="en-US" sz="1200"/>
          </a:p>
        </p:txBody>
      </p:sp>
      <p:sp>
        <p:nvSpPr>
          <p:cNvPr id="18437" name="灯片编号占位符 5"/>
          <p:cNvSpPr txBox="1">
            <a:spLocks noChangeArrowheads="1"/>
          </p:cNvSpPr>
          <p:nvPr/>
        </p:nvSpPr>
        <p:spPr bwMode="auto">
          <a:xfrm>
            <a:off x="85979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indent="-24638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38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09BCBB5A-EF76-438E-AA35-96581690240D}" type="slidenum">
              <a:rPr lang="zh-CN" altLang="en-US" sz="1200">
                <a:solidFill>
                  <a:schemeClr val="bg1"/>
                </a:solidFill>
              </a:rPr>
            </a:fld>
            <a:endParaRPr lang="zh-CN" altLang="en-US" sz="1200">
              <a:solidFill>
                <a:schemeClr val="bg1"/>
              </a:solidFill>
            </a:endParaRPr>
          </a:p>
        </p:txBody>
      </p:sp>
      <p:pic>
        <p:nvPicPr>
          <p:cNvPr id="18438" name="图片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22"/>
          <p:cNvGrpSpPr/>
          <p:nvPr/>
        </p:nvGrpSpPr>
        <p:grpSpPr bwMode="auto">
          <a:xfrm>
            <a:off x="522767" y="239293"/>
            <a:ext cx="11383975" cy="6379413"/>
            <a:chOff x="1415" y="1600"/>
            <a:chExt cx="16258" cy="8109"/>
          </a:xfrm>
        </p:grpSpPr>
        <p:sp>
          <p:nvSpPr>
            <p:cNvPr id="24" name="矩形 23"/>
            <p:cNvSpPr/>
            <p:nvPr/>
          </p:nvSpPr>
          <p:spPr>
            <a:xfrm>
              <a:off x="1415" y="1600"/>
              <a:ext cx="16258" cy="8109"/>
            </a:xfrm>
            <a:prstGeom prst="rect">
              <a:avLst/>
            </a:prstGeom>
            <a:solidFill>
              <a:srgbClr val="FFFFFF"/>
            </a:solidFill>
            <a:ln>
              <a:solidFill>
                <a:srgbClr val="F5EED8"/>
              </a:solidFill>
            </a:ln>
            <a:effectLst>
              <a:outerShdw blurRad="177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nvGrpSpPr>
            <p:cNvPr id="18456" name="组合 24"/>
            <p:cNvGrpSpPr/>
            <p:nvPr/>
          </p:nvGrpSpPr>
          <p:grpSpPr bwMode="auto">
            <a:xfrm>
              <a:off x="2044" y="2043"/>
              <a:ext cx="425" cy="7272"/>
              <a:chOff x="2044" y="2043"/>
              <a:chExt cx="425" cy="7272"/>
            </a:xfrm>
          </p:grpSpPr>
          <p:sp>
            <p:nvSpPr>
              <p:cNvPr id="26" name="椭圆 25"/>
              <p:cNvSpPr/>
              <p:nvPr/>
            </p:nvSpPr>
            <p:spPr>
              <a:xfrm>
                <a:off x="2044" y="552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7" name="椭圆 26"/>
              <p:cNvSpPr/>
              <p:nvPr/>
            </p:nvSpPr>
            <p:spPr>
              <a:xfrm>
                <a:off x="2044" y="2043"/>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8" name="椭圆 27"/>
              <p:cNvSpPr/>
              <p:nvPr/>
            </p:nvSpPr>
            <p:spPr>
              <a:xfrm>
                <a:off x="2044" y="3751"/>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29" name="椭圆 28"/>
              <p:cNvSpPr/>
              <p:nvPr/>
            </p:nvSpPr>
            <p:spPr>
              <a:xfrm>
                <a:off x="2044" y="7286"/>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sp>
            <p:nvSpPr>
              <p:cNvPr id="30" name="椭圆 29"/>
              <p:cNvSpPr/>
              <p:nvPr/>
            </p:nvSpPr>
            <p:spPr>
              <a:xfrm>
                <a:off x="2044" y="8934"/>
                <a:ext cx="425" cy="382"/>
              </a:xfrm>
              <a:prstGeom prst="ellipse">
                <a:avLst/>
              </a:prstGeom>
              <a:solidFill>
                <a:schemeClr val="bg1">
                  <a:lumMod val="95000"/>
                </a:schemeClr>
              </a:solidFill>
              <a:ln>
                <a:solidFill>
                  <a:srgbClr val="E7F5F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bg1"/>
                  </a:solidFill>
                </a:endParaRPr>
              </a:p>
            </p:txBody>
          </p:sp>
        </p:grpSp>
      </p:grpSp>
      <p:sp>
        <p:nvSpPr>
          <p:cNvPr id="31" name="圆角矩形 13"/>
          <p:cNvSpPr/>
          <p:nvPr/>
        </p:nvSpPr>
        <p:spPr>
          <a:xfrm>
            <a:off x="139700" y="658706"/>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2" name="圆角矩形 14"/>
          <p:cNvSpPr/>
          <p:nvPr/>
        </p:nvSpPr>
        <p:spPr>
          <a:xfrm>
            <a:off x="124399" y="1985868"/>
            <a:ext cx="755650" cy="150813"/>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3" name="圆角矩形 15"/>
          <p:cNvSpPr/>
          <p:nvPr/>
        </p:nvSpPr>
        <p:spPr>
          <a:xfrm>
            <a:off x="97137" y="3402479"/>
            <a:ext cx="755650" cy="152400"/>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4" name="圆角矩形 16"/>
          <p:cNvSpPr/>
          <p:nvPr/>
        </p:nvSpPr>
        <p:spPr>
          <a:xfrm>
            <a:off x="158790" y="4760849"/>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35" name="圆角矩形 24"/>
          <p:cNvSpPr/>
          <p:nvPr/>
        </p:nvSpPr>
        <p:spPr>
          <a:xfrm>
            <a:off x="122381" y="6057343"/>
            <a:ext cx="755650" cy="150812"/>
          </a:xfrm>
          <a:prstGeom prst="roundRect">
            <a:avLst>
              <a:gd name="adj" fmla="val 50000"/>
            </a:avLst>
          </a:prstGeom>
          <a:solidFill>
            <a:srgbClr val="AE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chemeClr val="tx1"/>
              </a:solidFill>
            </a:endParaRPr>
          </a:p>
        </p:txBody>
      </p:sp>
      <p:sp>
        <p:nvSpPr>
          <p:cNvPr id="14" name="文本框 13"/>
          <p:cNvSpPr txBox="1"/>
          <p:nvPr/>
        </p:nvSpPr>
        <p:spPr>
          <a:xfrm>
            <a:off x="1513802" y="816948"/>
            <a:ext cx="9085214"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Can you design a personal file for Xu’s life introduction?</a:t>
            </a:r>
            <a:endParaRPr lang="zh-CN" altLang="en-US" sz="2800" b="1" dirty="0">
              <a:latin typeface="Times New Roman" panose="02020603050405020304" pitchFamily="18" charset="0"/>
              <a:cs typeface="Times New Roman" panose="02020603050405020304" pitchFamily="18" charset="0"/>
            </a:endParaRPr>
          </a:p>
        </p:txBody>
      </p:sp>
      <p:sp>
        <p:nvSpPr>
          <p:cNvPr id="92" name="矩形 91"/>
          <p:cNvSpPr/>
          <p:nvPr/>
        </p:nvSpPr>
        <p:spPr>
          <a:xfrm>
            <a:off x="5272821" y="92031"/>
            <a:ext cx="1620957"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个人档案</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93" name="矩形: 圆角 92"/>
          <p:cNvSpPr/>
          <p:nvPr/>
        </p:nvSpPr>
        <p:spPr>
          <a:xfrm>
            <a:off x="1226312" y="715521"/>
            <a:ext cx="9918660" cy="5730378"/>
          </a:xfrm>
          <a:prstGeom prst="roundRect">
            <a:avLst/>
          </a:prstGeom>
          <a:solidFill>
            <a:srgbClr val="FFFFE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文本框 93"/>
          <p:cNvSpPr txBox="1"/>
          <p:nvPr/>
        </p:nvSpPr>
        <p:spPr>
          <a:xfrm>
            <a:off x="8853097" y="1213495"/>
            <a:ext cx="1259032"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Photo</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pic>
        <p:nvPicPr>
          <p:cNvPr id="95" name="图片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702" y="1991386"/>
            <a:ext cx="2198915" cy="1484423"/>
          </a:xfrm>
          <a:prstGeom prst="rect">
            <a:avLst/>
          </a:prstGeom>
        </p:spPr>
      </p:pic>
      <p:sp>
        <p:nvSpPr>
          <p:cNvPr id="96" name="文本框 95"/>
          <p:cNvSpPr txBox="1"/>
          <p:nvPr/>
        </p:nvSpPr>
        <p:spPr>
          <a:xfrm>
            <a:off x="1944929" y="1231684"/>
            <a:ext cx="1067055"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Name</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
        <p:nvSpPr>
          <p:cNvPr id="97" name="文本框 96"/>
          <p:cNvSpPr txBox="1"/>
          <p:nvPr/>
        </p:nvSpPr>
        <p:spPr>
          <a:xfrm>
            <a:off x="1944929" y="1790809"/>
            <a:ext cx="2010383"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Birthdate</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
        <p:nvSpPr>
          <p:cNvPr id="98" name="文本框 97"/>
          <p:cNvSpPr txBox="1"/>
          <p:nvPr/>
        </p:nvSpPr>
        <p:spPr>
          <a:xfrm>
            <a:off x="1944929" y="2412713"/>
            <a:ext cx="1840262"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Nationality</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
        <p:nvSpPr>
          <p:cNvPr id="101" name="文本框 100"/>
          <p:cNvSpPr txBox="1"/>
          <p:nvPr/>
        </p:nvSpPr>
        <p:spPr>
          <a:xfrm>
            <a:off x="1894028" y="5096719"/>
            <a:ext cx="5121734"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Person admired in his life</a:t>
            </a:r>
            <a:r>
              <a:rPr lang="zh-CN" altLang="en-US" sz="28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2" name="文本框 101"/>
          <p:cNvSpPr txBox="1"/>
          <p:nvPr/>
        </p:nvSpPr>
        <p:spPr>
          <a:xfrm>
            <a:off x="1925361" y="3807130"/>
            <a:ext cx="4796116"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Favorite thing to do</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
        <p:nvSpPr>
          <p:cNvPr id="103" name="文本框 102"/>
          <p:cNvSpPr txBox="1"/>
          <p:nvPr/>
        </p:nvSpPr>
        <p:spPr>
          <a:xfrm>
            <a:off x="6893778" y="3327662"/>
            <a:ext cx="1705616"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Motto</a:t>
            </a:r>
            <a:r>
              <a:rPr lang="zh-CN" altLang="en-US"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sp>
        <p:nvSpPr>
          <p:cNvPr id="105" name="文本框 104"/>
          <p:cNvSpPr txBox="1"/>
          <p:nvPr/>
        </p:nvSpPr>
        <p:spPr>
          <a:xfrm>
            <a:off x="1919976" y="3078496"/>
            <a:ext cx="2562269"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Characteristic</a:t>
            </a:r>
            <a:r>
              <a:rPr lang="zh-CN" altLang="en-US" sz="28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文本框 35"/>
          <p:cNvSpPr txBox="1"/>
          <p:nvPr/>
        </p:nvSpPr>
        <p:spPr>
          <a:xfrm>
            <a:off x="5992095" y="3996318"/>
            <a:ext cx="5059485" cy="1815882"/>
          </a:xfrm>
          <a:prstGeom prst="rect">
            <a:avLst/>
          </a:prstGeom>
          <a:noFill/>
        </p:spPr>
        <p:txBody>
          <a:bodyPr wrap="square">
            <a:spAutoFit/>
          </a:bodyPr>
          <a:lstStyle/>
          <a:p>
            <a:pPr algn="ct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Confidence makes progress; </a:t>
            </a:r>
            <a:endPar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Inferiority makes one lag behind.</a:t>
            </a:r>
            <a:endPar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ctr"/>
            <a:r>
              <a:rPr lang="en-US" altLang="zh-CN" sz="280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2800" kern="100" dirty="0">
                <a:effectLst/>
                <a:latin typeface="宋体" panose="02010600030101010101" pitchFamily="2" charset="-122"/>
                <a:ea typeface="宋体" panose="02010600030101010101" pitchFamily="2" charset="-122"/>
                <a:cs typeface="Times New Roman" panose="02020603050405020304" pitchFamily="18" charset="0"/>
              </a:rPr>
              <a:t>自信使人进步，</a:t>
            </a:r>
            <a:endParaRPr lang="en-US" altLang="zh-CN" sz="2800" kern="100" dirty="0">
              <a:latin typeface="宋体" panose="02010600030101010101" pitchFamily="2" charset="-122"/>
              <a:ea typeface="宋体" panose="02010600030101010101" pitchFamily="2" charset="-122"/>
              <a:cs typeface="Times New Roman" panose="02020603050405020304" pitchFamily="18" charset="0"/>
            </a:endParaRPr>
          </a:p>
          <a:p>
            <a:pPr algn="ctr"/>
            <a:r>
              <a:rPr lang="zh-CN" altLang="zh-CN" sz="2800" kern="100" dirty="0">
                <a:effectLst/>
                <a:latin typeface="宋体" panose="02010600030101010101" pitchFamily="2" charset="-122"/>
                <a:ea typeface="宋体" panose="02010600030101010101" pitchFamily="2" charset="-122"/>
                <a:cs typeface="Times New Roman" panose="02020603050405020304" pitchFamily="18" charset="0"/>
              </a:rPr>
              <a:t>自卑使人落后</a:t>
            </a:r>
            <a:endParaRPr lang="zh-CN" altLang="zh-CN" sz="28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5" name="文本框 4"/>
          <p:cNvSpPr txBox="1"/>
          <p:nvPr/>
        </p:nvSpPr>
        <p:spPr>
          <a:xfrm>
            <a:off x="3550079" y="1252382"/>
            <a:ext cx="2383170"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Xu </a:t>
            </a:r>
            <a:r>
              <a:rPr lang="en-US" altLang="zh-CN" sz="2800" dirty="0" err="1">
                <a:latin typeface="Times New Roman" panose="02020603050405020304" pitchFamily="18" charset="0"/>
                <a:ea typeface="宋体" panose="02010600030101010101" pitchFamily="2" charset="-122"/>
                <a:cs typeface="Times New Roman" panose="02020603050405020304" pitchFamily="18" charset="0"/>
              </a:rPr>
              <a:t>Yuanchong</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文本框 39"/>
          <p:cNvSpPr txBox="1"/>
          <p:nvPr/>
        </p:nvSpPr>
        <p:spPr>
          <a:xfrm>
            <a:off x="3762665" y="1830441"/>
            <a:ext cx="1593956" cy="523220"/>
          </a:xfrm>
          <a:prstGeom prst="rect">
            <a:avLst/>
          </a:prstGeom>
          <a:noFill/>
        </p:spPr>
        <p:txBody>
          <a:bodyPr wrap="square" rtlCol="0">
            <a:spAutoFit/>
          </a:bodyPr>
          <a:lstStyle/>
          <a:p>
            <a:r>
              <a:rPr lang="en-US" altLang="zh-CN" sz="2800" dirty="0">
                <a:latin typeface="宋体" panose="02010600030101010101" pitchFamily="2" charset="-122"/>
                <a:ea typeface="宋体" panose="02010600030101010101" pitchFamily="2" charset="-122"/>
              </a:rPr>
              <a:t>1921</a:t>
            </a:r>
            <a:endParaRPr lang="zh-CN" altLang="en-US" sz="2800" dirty="0">
              <a:latin typeface="宋体" panose="02010600030101010101" pitchFamily="2" charset="-122"/>
              <a:ea typeface="宋体" panose="02010600030101010101" pitchFamily="2" charset="-122"/>
            </a:endParaRPr>
          </a:p>
        </p:txBody>
      </p:sp>
      <p:sp>
        <p:nvSpPr>
          <p:cNvPr id="41" name="文本框 40"/>
          <p:cNvSpPr txBox="1"/>
          <p:nvPr/>
        </p:nvSpPr>
        <p:spPr>
          <a:xfrm>
            <a:off x="4030481" y="2487347"/>
            <a:ext cx="1593956"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Chinese</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文本框 41"/>
          <p:cNvSpPr txBox="1"/>
          <p:nvPr/>
        </p:nvSpPr>
        <p:spPr>
          <a:xfrm>
            <a:off x="4424481" y="3060645"/>
            <a:ext cx="1593956"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emulative</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文本框 42"/>
          <p:cNvSpPr txBox="1"/>
          <p:nvPr/>
        </p:nvSpPr>
        <p:spPr>
          <a:xfrm>
            <a:off x="2608789" y="4418257"/>
            <a:ext cx="1950854"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to translate</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 name="文本框 43"/>
          <p:cNvSpPr txBox="1"/>
          <p:nvPr/>
        </p:nvSpPr>
        <p:spPr>
          <a:xfrm>
            <a:off x="2168708" y="5732860"/>
            <a:ext cx="3927291" cy="523220"/>
          </a:xfrm>
          <a:prstGeom prst="rect">
            <a:avLst/>
          </a:prstGeom>
          <a:noFill/>
        </p:spPr>
        <p:txBody>
          <a:bodyPr wrap="square" rtlCol="0">
            <a:spAutoFit/>
          </a:bodyPr>
          <a:lstStyle/>
          <a:p>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Qian </a:t>
            </a:r>
            <a:r>
              <a:rPr lang="en-US" altLang="zh-CN" sz="2800" dirty="0" err="1">
                <a:latin typeface="Times New Roman" panose="02020603050405020304" pitchFamily="18" charset="0"/>
                <a:ea typeface="宋体" panose="02010600030101010101" pitchFamily="2" charset="-122"/>
                <a:cs typeface="Times New Roman" panose="02020603050405020304" pitchFamily="18" charset="0"/>
              </a:rPr>
              <a:t>Zhongshu</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latin typeface="Times New Roman" panose="02020603050405020304" pitchFamily="18" charset="0"/>
                <a:ea typeface="宋体" panose="02010600030101010101" pitchFamily="2" charset="-122"/>
                <a:cs typeface="Times New Roman" panose="02020603050405020304" pitchFamily="18" charset="0"/>
              </a:rPr>
              <a:t>钱钟书</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ppt_x"/>
                                          </p:val>
                                        </p:tav>
                                        <p:tav tm="100000">
                                          <p:val>
                                            <p:strVal val="#ppt_x"/>
                                          </p:val>
                                        </p:tav>
                                      </p:tavLst>
                                    </p:anim>
                                    <p:anim calcmode="lin" valueType="num">
                                      <p:cBhvr additive="base">
                                        <p:cTn id="1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ppt_x"/>
                                          </p:val>
                                        </p:tav>
                                        <p:tav tm="100000">
                                          <p:val>
                                            <p:strVal val="#ppt_x"/>
                                          </p:val>
                                        </p:tav>
                                      </p:tavLst>
                                    </p:anim>
                                    <p:anim calcmode="lin" valueType="num">
                                      <p:cBhvr additive="base">
                                        <p:cTn id="2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500" fill="hold"/>
                                        <p:tgtEl>
                                          <p:spTgt spid="95"/>
                                        </p:tgtEl>
                                        <p:attrNameLst>
                                          <p:attrName>ppt_x</p:attrName>
                                        </p:attrNameLst>
                                      </p:cBhvr>
                                      <p:tavLst>
                                        <p:tav tm="0">
                                          <p:val>
                                            <p:strVal val="#ppt_x"/>
                                          </p:val>
                                        </p:tav>
                                        <p:tav tm="100000">
                                          <p:val>
                                            <p:strVal val="#ppt_x"/>
                                          </p:val>
                                        </p:tav>
                                      </p:tavLst>
                                    </p:anim>
                                    <p:anim calcmode="lin" valueType="num">
                                      <p:cBhvr additive="base">
                                        <p:cTn id="3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500" fill="hold"/>
                                        <p:tgtEl>
                                          <p:spTgt spid="96"/>
                                        </p:tgtEl>
                                        <p:attrNameLst>
                                          <p:attrName>ppt_x</p:attrName>
                                        </p:attrNameLst>
                                      </p:cBhvr>
                                      <p:tavLst>
                                        <p:tav tm="0">
                                          <p:val>
                                            <p:strVal val="#ppt_x"/>
                                          </p:val>
                                        </p:tav>
                                        <p:tav tm="100000">
                                          <p:val>
                                            <p:strVal val="#ppt_x"/>
                                          </p:val>
                                        </p:tav>
                                      </p:tavLst>
                                    </p:anim>
                                    <p:anim calcmode="lin" valueType="num">
                                      <p:cBhvr additive="base">
                                        <p:cTn id="3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500" fill="hold"/>
                                        <p:tgtEl>
                                          <p:spTgt spid="97"/>
                                        </p:tgtEl>
                                        <p:attrNameLst>
                                          <p:attrName>ppt_x</p:attrName>
                                        </p:attrNameLst>
                                      </p:cBhvr>
                                      <p:tavLst>
                                        <p:tav tm="0">
                                          <p:val>
                                            <p:strVal val="#ppt_x"/>
                                          </p:val>
                                        </p:tav>
                                        <p:tav tm="100000">
                                          <p:val>
                                            <p:strVal val="#ppt_x"/>
                                          </p:val>
                                        </p:tav>
                                      </p:tavLst>
                                    </p:anim>
                                    <p:anim calcmode="lin" valueType="num">
                                      <p:cBhvr additive="base">
                                        <p:cTn id="4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8"/>
                                        </p:tgtEl>
                                        <p:attrNameLst>
                                          <p:attrName>style.visibility</p:attrName>
                                        </p:attrNameLst>
                                      </p:cBhvr>
                                      <p:to>
                                        <p:strVal val="visible"/>
                                      </p:to>
                                    </p:set>
                                    <p:anim calcmode="lin" valueType="num">
                                      <p:cBhvr additive="base">
                                        <p:cTn id="49" dur="500" fill="hold"/>
                                        <p:tgtEl>
                                          <p:spTgt spid="98"/>
                                        </p:tgtEl>
                                        <p:attrNameLst>
                                          <p:attrName>ppt_x</p:attrName>
                                        </p:attrNameLst>
                                      </p:cBhvr>
                                      <p:tavLst>
                                        <p:tav tm="0">
                                          <p:val>
                                            <p:strVal val="#ppt_x"/>
                                          </p:val>
                                        </p:tav>
                                        <p:tav tm="100000">
                                          <p:val>
                                            <p:strVal val="#ppt_x"/>
                                          </p:val>
                                        </p:tav>
                                      </p:tavLst>
                                    </p:anim>
                                    <p:anim calcmode="lin" valueType="num">
                                      <p:cBhvr additive="base">
                                        <p:cTn id="50"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5"/>
                                        </p:tgtEl>
                                        <p:attrNameLst>
                                          <p:attrName>style.visibility</p:attrName>
                                        </p:attrNameLst>
                                      </p:cBhvr>
                                      <p:to>
                                        <p:strVal val="visible"/>
                                      </p:to>
                                    </p:set>
                                    <p:anim calcmode="lin" valueType="num">
                                      <p:cBhvr additive="base">
                                        <p:cTn id="55" dur="500" fill="hold"/>
                                        <p:tgtEl>
                                          <p:spTgt spid="105"/>
                                        </p:tgtEl>
                                        <p:attrNameLst>
                                          <p:attrName>ppt_x</p:attrName>
                                        </p:attrNameLst>
                                      </p:cBhvr>
                                      <p:tavLst>
                                        <p:tav tm="0">
                                          <p:val>
                                            <p:strVal val="#ppt_x"/>
                                          </p:val>
                                        </p:tav>
                                        <p:tav tm="100000">
                                          <p:val>
                                            <p:strVal val="#ppt_x"/>
                                          </p:val>
                                        </p:tav>
                                      </p:tavLst>
                                    </p:anim>
                                    <p:anim calcmode="lin" valueType="num">
                                      <p:cBhvr additive="base">
                                        <p:cTn id="5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2"/>
                                        </p:tgtEl>
                                        <p:attrNameLst>
                                          <p:attrName>style.visibility</p:attrName>
                                        </p:attrNameLst>
                                      </p:cBhvr>
                                      <p:to>
                                        <p:strVal val="visible"/>
                                      </p:to>
                                    </p:set>
                                    <p:anim calcmode="lin" valueType="num">
                                      <p:cBhvr additive="base">
                                        <p:cTn id="61" dur="500" fill="hold"/>
                                        <p:tgtEl>
                                          <p:spTgt spid="102"/>
                                        </p:tgtEl>
                                        <p:attrNameLst>
                                          <p:attrName>ppt_x</p:attrName>
                                        </p:attrNameLst>
                                      </p:cBhvr>
                                      <p:tavLst>
                                        <p:tav tm="0">
                                          <p:val>
                                            <p:strVal val="#ppt_x"/>
                                          </p:val>
                                        </p:tav>
                                        <p:tav tm="100000">
                                          <p:val>
                                            <p:strVal val="#ppt_x"/>
                                          </p:val>
                                        </p:tav>
                                      </p:tavLst>
                                    </p:anim>
                                    <p:anim calcmode="lin" valueType="num">
                                      <p:cBhvr additive="base">
                                        <p:cTn id="62"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1"/>
                                        </p:tgtEl>
                                        <p:attrNameLst>
                                          <p:attrName>style.visibility</p:attrName>
                                        </p:attrNameLst>
                                      </p:cBhvr>
                                      <p:to>
                                        <p:strVal val="visible"/>
                                      </p:to>
                                    </p:set>
                                    <p:anim calcmode="lin" valueType="num">
                                      <p:cBhvr additive="base">
                                        <p:cTn id="67" dur="500" fill="hold"/>
                                        <p:tgtEl>
                                          <p:spTgt spid="101"/>
                                        </p:tgtEl>
                                        <p:attrNameLst>
                                          <p:attrName>ppt_x</p:attrName>
                                        </p:attrNameLst>
                                      </p:cBhvr>
                                      <p:tavLst>
                                        <p:tav tm="0">
                                          <p:val>
                                            <p:strVal val="#ppt_x"/>
                                          </p:val>
                                        </p:tav>
                                        <p:tav tm="100000">
                                          <p:val>
                                            <p:strVal val="#ppt_x"/>
                                          </p:val>
                                        </p:tav>
                                      </p:tavLst>
                                    </p:anim>
                                    <p:anim calcmode="lin" valueType="num">
                                      <p:cBhvr additive="base">
                                        <p:cTn id="6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3"/>
                                        </p:tgtEl>
                                        <p:attrNameLst>
                                          <p:attrName>style.visibility</p:attrName>
                                        </p:attrNameLst>
                                      </p:cBhvr>
                                      <p:to>
                                        <p:strVal val="visible"/>
                                      </p:to>
                                    </p:set>
                                    <p:anim calcmode="lin" valueType="num">
                                      <p:cBhvr additive="base">
                                        <p:cTn id="73" dur="500" fill="hold"/>
                                        <p:tgtEl>
                                          <p:spTgt spid="103"/>
                                        </p:tgtEl>
                                        <p:attrNameLst>
                                          <p:attrName>ppt_x</p:attrName>
                                        </p:attrNameLst>
                                      </p:cBhvr>
                                      <p:tavLst>
                                        <p:tav tm="0">
                                          <p:val>
                                            <p:strVal val="#ppt_x"/>
                                          </p:val>
                                        </p:tav>
                                        <p:tav tm="100000">
                                          <p:val>
                                            <p:strVal val="#ppt_x"/>
                                          </p:val>
                                        </p:tav>
                                      </p:tavLst>
                                    </p:anim>
                                    <p:anim calcmode="lin" valueType="num">
                                      <p:cBhvr additive="base">
                                        <p:cTn id="74"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2" grpId="0"/>
      <p:bldP spid="93" grpId="0" animBg="1"/>
      <p:bldP spid="94" grpId="0"/>
      <p:bldP spid="96" grpId="0"/>
      <p:bldP spid="97" grpId="0"/>
      <p:bldP spid="98" grpId="0"/>
      <p:bldP spid="101" grpId="0"/>
      <p:bldP spid="102" grpId="0"/>
      <p:bldP spid="103" grpId="0"/>
      <p:bldP spid="105" grpId="0"/>
      <p:bldP spid="36" grpId="0"/>
      <p:bldP spid="5" grpId="0"/>
      <p:bldP spid="40" grpId="0"/>
      <p:bldP spid="41" grpId="0"/>
      <p:bldP spid="42" grpId="0"/>
      <p:bldP spid="43" grpId="0"/>
      <p:bldP spid="44" grpId="0"/>
    </p:bldLst>
  </p:timing>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10056</Words>
  <Application>WPS 演示</Application>
  <PresentationFormat>宽屏</PresentationFormat>
  <Paragraphs>987</Paragraphs>
  <Slides>37</Slides>
  <Notes>36</Notes>
  <HiddenSlides>0</HiddenSlides>
  <MMClips>4</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37</vt:i4>
      </vt:variant>
    </vt:vector>
  </HeadingPairs>
  <TitlesOfParts>
    <vt:vector size="61" baseType="lpstr">
      <vt:lpstr>Arial</vt:lpstr>
      <vt:lpstr>宋体</vt:lpstr>
      <vt:lpstr>Wingdings</vt:lpstr>
      <vt:lpstr>Times New Roman</vt:lpstr>
      <vt:lpstr>HelveticaNeue</vt:lpstr>
      <vt:lpstr>Corbel</vt:lpstr>
      <vt:lpstr>华文新魏</vt:lpstr>
      <vt:lpstr>Calibri</vt:lpstr>
      <vt:lpstr>隶书</vt:lpstr>
      <vt:lpstr>Wingdings 2</vt:lpstr>
      <vt:lpstr>Constantia</vt:lpstr>
      <vt:lpstr>PingFang SC</vt:lpstr>
      <vt:lpstr>黑体</vt:lpstr>
      <vt:lpstr>等线</vt:lpstr>
      <vt:lpstr>Segoe Print</vt:lpstr>
      <vt:lpstr>微软雅黑</vt:lpstr>
      <vt:lpstr>Arial Unicode MS</vt:lpstr>
      <vt:lpstr>等线 Light</vt:lpstr>
      <vt:lpstr>Calibri Light</vt:lpstr>
      <vt:lpstr>PingFangSC-Light</vt:lpstr>
      <vt:lpstr>Arial Unicode MS</vt:lpstr>
      <vt:lpstr>Arial Hebrew Scholar</vt:lpstr>
      <vt:lpstr>-apple-system</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南山有谷堆</cp:lastModifiedBy>
  <cp:revision>182</cp:revision>
  <dcterms:created xsi:type="dcterms:W3CDTF">2021-05-28T04:16:00Z</dcterms:created>
  <dcterms:modified xsi:type="dcterms:W3CDTF">2021-06-21T08:35:00Z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KSOTemplateUUID">
    <vt:lpwstr>v1.0_mb_xReZQKmwLmzTkKwKwobISw==</vt:lpwstr>
  </property>
  <property fmtid="{D5CDD505-2E9C-101B-9397-08002B2CF9AE}" pid="4" name="ICV">
    <vt:lpwstr>DFE02C1780554F72B8D2E64F1C69CDFA</vt:lpwstr>
  </property>
</Properties>
</file>