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30"/>
  </p:notesMasterIdLst>
  <p:sldIdLst>
    <p:sldId id="1077" r:id="rId5"/>
    <p:sldId id="256" r:id="rId6"/>
    <p:sldId id="268" r:id="rId7"/>
    <p:sldId id="279" r:id="rId8"/>
    <p:sldId id="1056" r:id="rId9"/>
    <p:sldId id="1046" r:id="rId10"/>
    <p:sldId id="1054" r:id="rId11"/>
    <p:sldId id="1047" r:id="rId12"/>
    <p:sldId id="1048" r:id="rId13"/>
    <p:sldId id="1049" r:id="rId14"/>
    <p:sldId id="1050" r:id="rId15"/>
    <p:sldId id="1051" r:id="rId16"/>
    <p:sldId id="1053" r:id="rId17"/>
    <p:sldId id="1057" r:id="rId18"/>
    <p:sldId id="1052" r:id="rId19"/>
    <p:sldId id="1058" r:id="rId20"/>
    <p:sldId id="1037" r:id="rId21"/>
    <p:sldId id="1043" r:id="rId22"/>
    <p:sldId id="1044" r:id="rId23"/>
    <p:sldId id="1055" r:id="rId24"/>
    <p:sldId id="1039" r:id="rId25"/>
    <p:sldId id="1059" r:id="rId26"/>
    <p:sldId id="1040" r:id="rId27"/>
    <p:sldId id="1041" r:id="rId28"/>
    <p:sldId id="267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21AA0-37A2-49AA-84F4-251098469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C9E9-9D4A-4980-8B7D-713A9DCC4E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FE78-2379-44A7-B306-613E96C41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397-964E-4708-9109-AAFE5FFD27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FE78-2379-44A7-B306-613E96C41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397-964E-4708-9109-AAFE5FFD27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FE78-2379-44A7-B306-613E96C41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397-964E-4708-9109-AAFE5FFD27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2C67-A3A3-4049-B970-A6E4F14175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B7C-6793-446F-BD3C-184F670561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2C67-A3A3-4049-B970-A6E4F14175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B7C-6793-446F-BD3C-184F670561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2C67-A3A3-4049-B970-A6E4F14175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B7C-6793-446F-BD3C-184F670561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2C67-A3A3-4049-B970-A6E4F14175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B7C-6793-446F-BD3C-184F670561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2C67-A3A3-4049-B970-A6E4F14175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B7C-6793-446F-BD3C-184F670561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2C67-A3A3-4049-B970-A6E4F14175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B7C-6793-446F-BD3C-184F670561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2C67-A3A3-4049-B970-A6E4F14175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B7C-6793-446F-BD3C-184F670561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2C67-A3A3-4049-B970-A6E4F14175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B7C-6793-446F-BD3C-184F670561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FE78-2379-44A7-B306-613E96C41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397-964E-4708-9109-AAFE5FFD27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2C67-A3A3-4049-B970-A6E4F14175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B7C-6793-446F-BD3C-184F670561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2C67-A3A3-4049-B970-A6E4F14175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B7C-6793-446F-BD3C-184F670561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F2C67-A3A3-4049-B970-A6E4F14175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DB7C-6793-446F-BD3C-184F670561E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2530-66BD-4D05-8B45-B973A896A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B14D-2678-49B0-8E61-845843BE40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2530-66BD-4D05-8B45-B973A896A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B14D-2678-49B0-8E61-845843BE40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2530-66BD-4D05-8B45-B973A896A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B14D-2678-49B0-8E61-845843BE40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2530-66BD-4D05-8B45-B973A896A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B14D-2678-49B0-8E61-845843BE40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2530-66BD-4D05-8B45-B973A896A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B14D-2678-49B0-8E61-845843BE40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2530-66BD-4D05-8B45-B973A896A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B14D-2678-49B0-8E61-845843BE40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2530-66BD-4D05-8B45-B973A896A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B14D-2678-49B0-8E61-845843BE40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FE78-2379-44A7-B306-613E96C41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397-964E-4708-9109-AAFE5FFD27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2530-66BD-4D05-8B45-B973A896A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B14D-2678-49B0-8E61-845843BE40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2530-66BD-4D05-8B45-B973A896A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B14D-2678-49B0-8E61-845843BE40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2530-66BD-4D05-8B45-B973A896A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B14D-2678-49B0-8E61-845843BE40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32530-66BD-4D05-8B45-B973A896A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6B14D-2678-49B0-8E61-845843BE40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FE78-2379-44A7-B306-613E96C41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397-964E-4708-9109-AAFE5FFD27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FE78-2379-44A7-B306-613E96C41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397-964E-4708-9109-AAFE5FFD27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FE78-2379-44A7-B306-613E96C41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397-964E-4708-9109-AAFE5FFD27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FE78-2379-44A7-B306-613E96C41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397-964E-4708-9109-AAFE5FFD27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FE78-2379-44A7-B306-613E96C41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397-964E-4708-9109-AAFE5FFD27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FE78-2379-44A7-B306-613E96C41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AD397-964E-4708-9109-AAFE5FFD27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FE78-2379-44A7-B306-613E96C41A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AD397-964E-4708-9109-AAFE5FFD27AB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F2C67-A3A3-4049-B970-A6E4F14175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DB7C-6793-446F-BD3C-184F670561EB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32530-66BD-4D05-8B45-B973A896AC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6B14D-2678-49B0-8E61-845843BE40B6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291621">
            <a:off x="-125559" y="-439490"/>
            <a:ext cx="2230665" cy="2654259"/>
          </a:xfrm>
          <a:custGeom>
            <a:avLst/>
            <a:gdLst>
              <a:gd name="connsiteX0" fmla="*/ 2230665 w 2230665"/>
              <a:gd name="connsiteY0" fmla="*/ 603536 h 2654259"/>
              <a:gd name="connsiteX1" fmla="*/ 1675814 w 2230665"/>
              <a:gd name="connsiteY1" fmla="*/ 2654259 h 2654259"/>
              <a:gd name="connsiteX2" fmla="*/ 1301041 w 2230665"/>
              <a:gd name="connsiteY2" fmla="*/ 2654259 h 2654259"/>
              <a:gd name="connsiteX3" fmla="*/ 0 w 2230665"/>
              <a:gd name="connsiteY3" fmla="*/ 2302245 h 2654259"/>
              <a:gd name="connsiteX4" fmla="*/ 0 w 2230665"/>
              <a:gd name="connsiteY4" fmla="*/ 0 h 26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5" h="2654259">
                <a:moveTo>
                  <a:pt x="2230665" y="603536"/>
                </a:moveTo>
                <a:lnTo>
                  <a:pt x="1675814" y="2654259"/>
                </a:lnTo>
                <a:lnTo>
                  <a:pt x="1301041" y="2654259"/>
                </a:lnTo>
                <a:lnTo>
                  <a:pt x="0" y="230224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27766" cy="990858"/>
          </a:xfrm>
          <a:custGeom>
            <a:avLst/>
            <a:gdLst>
              <a:gd name="connsiteX0" fmla="*/ 0 w 2627766"/>
              <a:gd name="connsiteY0" fmla="*/ 0 h 990858"/>
              <a:gd name="connsiteX1" fmla="*/ 2627766 w 2627766"/>
              <a:gd name="connsiteY1" fmla="*/ 0 h 990858"/>
              <a:gd name="connsiteX2" fmla="*/ 2627766 w 2627766"/>
              <a:gd name="connsiteY2" fmla="*/ 990858 h 990858"/>
              <a:gd name="connsiteX3" fmla="*/ 0 w 2627766"/>
              <a:gd name="connsiteY3" fmla="*/ 990858 h 9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766" h="990858">
                <a:moveTo>
                  <a:pt x="0" y="0"/>
                </a:moveTo>
                <a:lnTo>
                  <a:pt x="2627766" y="0"/>
                </a:lnTo>
                <a:lnTo>
                  <a:pt x="2627766" y="990858"/>
                </a:lnTo>
                <a:lnTo>
                  <a:pt x="0" y="990858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0" y="110369"/>
            <a:ext cx="5596152" cy="442674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b="1" kern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Step2 </a:t>
            </a:r>
            <a:r>
              <a:rPr lang="zh-CN" altLang="en-US" sz="2000" b="1" kern="0" dirty="0">
                <a:latin typeface="Cambria" panose="0204050305040603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明线索：全文细读，明晰文本内在线索</a:t>
            </a:r>
            <a:endParaRPr lang="zh-CN" altLang="en-US" sz="2000" b="1" kern="0" dirty="0">
              <a:latin typeface="Cambria" panose="0204050305040603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27943" y="533191"/>
            <a:ext cx="10077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Ribeiro’s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charset="-122"/>
              </a:rPr>
              <a:t>(                  )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Platform—_______________________________________    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98964" y="489036"/>
            <a:ext cx="481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putting her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hobby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to good use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59894" y="568751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amazing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33334" y="593073"/>
            <a:ext cx="45822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Combining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Cooking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with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Social life 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2422" y="991387"/>
            <a:ext cx="11655951" cy="6001643"/>
          </a:xfrm>
          <a:prstGeom prst="rect">
            <a:avLst/>
          </a:prstGeom>
          <a:noFill/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Manuela Ribeiro has a healthy addiction. It’s ___41 ___. A few months ago, the 30-year-old teacher decided it was time to put her ___42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hobby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 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to good use. She signed up on the website </a:t>
            </a:r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Bookalokal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, and now welcomes ___43 ___ into her Brussels flat twice a week for dinner parties. 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Ribeiro ___44 ___ €35 per person for what is usually a three-course meal that can last up to three hours. For Ribeiro, it has become a perfect platform for ___45 ___ her hobby of buying food, ___46 ___ new recipes and holding dinner parties.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“It’s a great opportunity to share my passion for food and to ___47 ___ new people,” said Ribeiro. Sometimes she prepares traditional Brazilian dishes ___48 ___ her native home; other times she ___49 ___ dinner courses with her favorite beers. 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The platform has enabled Ribeiro to </a:t>
            </a:r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realise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her dream with a great deal of freedom, as ___50 ___ to a restaurant where the service is ___51 ___, the menu is known in advance, and the meal is expected to be no ___52 ___.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“But it’s also a great ___53 ___, for it can sometimes take days to ___54 ___ a single event,” Ribeiro said.  “This platform is not only ___55 ___ for professional cooks, but also for those willing to discover new experiences.”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06266" y="1051744"/>
            <a:ext cx="1254911" cy="365934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cooking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2" name="矩形: 圆角 5"/>
          <p:cNvSpPr/>
          <p:nvPr/>
        </p:nvSpPr>
        <p:spPr>
          <a:xfrm>
            <a:off x="3317828" y="1068275"/>
            <a:ext cx="2410596" cy="33893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矩形: 圆角 5"/>
          <p:cNvSpPr/>
          <p:nvPr/>
        </p:nvSpPr>
        <p:spPr>
          <a:xfrm>
            <a:off x="5813871" y="1050115"/>
            <a:ext cx="2041656" cy="381412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矩形: 圆角 5"/>
          <p:cNvSpPr/>
          <p:nvPr/>
        </p:nvSpPr>
        <p:spPr>
          <a:xfrm>
            <a:off x="5552607" y="1407205"/>
            <a:ext cx="2041656" cy="381412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矩形: 圆角 5"/>
          <p:cNvSpPr/>
          <p:nvPr/>
        </p:nvSpPr>
        <p:spPr>
          <a:xfrm>
            <a:off x="273627" y="2114725"/>
            <a:ext cx="954316" cy="46166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矩形: 圆角 5"/>
          <p:cNvSpPr/>
          <p:nvPr/>
        </p:nvSpPr>
        <p:spPr>
          <a:xfrm>
            <a:off x="1595796" y="2421241"/>
            <a:ext cx="3662004" cy="46166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: 圆角 5"/>
          <p:cNvSpPr/>
          <p:nvPr/>
        </p:nvSpPr>
        <p:spPr>
          <a:xfrm>
            <a:off x="7092464" y="2421241"/>
            <a:ext cx="2487954" cy="46166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矩形: 圆角 5"/>
          <p:cNvSpPr/>
          <p:nvPr/>
        </p:nvSpPr>
        <p:spPr>
          <a:xfrm>
            <a:off x="9798272" y="2882905"/>
            <a:ext cx="2131306" cy="46166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矩形: 圆角 5"/>
          <p:cNvSpPr/>
          <p:nvPr/>
        </p:nvSpPr>
        <p:spPr>
          <a:xfrm>
            <a:off x="262421" y="3158902"/>
            <a:ext cx="3662003" cy="46166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矩形: 圆角 5"/>
          <p:cNvSpPr/>
          <p:nvPr/>
        </p:nvSpPr>
        <p:spPr>
          <a:xfrm>
            <a:off x="3982869" y="3507621"/>
            <a:ext cx="3311549" cy="46166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1" name="矩形: 圆角 5"/>
          <p:cNvSpPr/>
          <p:nvPr/>
        </p:nvSpPr>
        <p:spPr>
          <a:xfrm>
            <a:off x="3436342" y="4014450"/>
            <a:ext cx="4627003" cy="353149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" name="矩形: 圆角 5"/>
          <p:cNvSpPr/>
          <p:nvPr/>
        </p:nvSpPr>
        <p:spPr>
          <a:xfrm>
            <a:off x="2306719" y="4292021"/>
            <a:ext cx="3789282" cy="46009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3581777" y="898818"/>
            <a:ext cx="3860081" cy="166078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 flipV="1">
            <a:off x="7886975" y="1015709"/>
            <a:ext cx="1219919" cy="156529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 flipV="1">
            <a:off x="7971683" y="959180"/>
            <a:ext cx="2079694" cy="189073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5519064" y="926187"/>
            <a:ext cx="2047217" cy="258143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6849304" y="990444"/>
            <a:ext cx="1004585" cy="300142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5633728" y="990443"/>
            <a:ext cx="2062366" cy="343976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565986" y="2487447"/>
            <a:ext cx="1254911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charges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8685" y="3106061"/>
            <a:ext cx="1512503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trying out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342825" y="4222758"/>
            <a:ext cx="1093517" cy="474819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pairs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3" name="矩形: 圆角 5"/>
          <p:cNvSpPr/>
          <p:nvPr/>
        </p:nvSpPr>
        <p:spPr>
          <a:xfrm>
            <a:off x="4132076" y="1795462"/>
            <a:ext cx="3341230" cy="348616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4" name="矩形: 圆角 5"/>
          <p:cNvSpPr/>
          <p:nvPr/>
        </p:nvSpPr>
        <p:spPr>
          <a:xfrm>
            <a:off x="1211901" y="2139732"/>
            <a:ext cx="1051476" cy="364137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5" name="矩形: 圆角 5"/>
          <p:cNvSpPr/>
          <p:nvPr/>
        </p:nvSpPr>
        <p:spPr>
          <a:xfrm>
            <a:off x="4463342" y="3177643"/>
            <a:ext cx="2831075" cy="422547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6" name="矩形: 圆角 5"/>
          <p:cNvSpPr/>
          <p:nvPr/>
        </p:nvSpPr>
        <p:spPr>
          <a:xfrm>
            <a:off x="8164880" y="3591491"/>
            <a:ext cx="2849985" cy="422959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 flipV="1">
            <a:off x="6306266" y="950701"/>
            <a:ext cx="3124022" cy="89357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V="1">
            <a:off x="2193441" y="863203"/>
            <a:ext cx="7192827" cy="134513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flipV="1">
            <a:off x="6717752" y="966060"/>
            <a:ext cx="2828101" cy="217025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V="1">
            <a:off x="9106894" y="927336"/>
            <a:ext cx="543143" cy="258028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5524828" y="1725979"/>
            <a:ext cx="1359271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strangers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224467" y="3508641"/>
            <a:ext cx="1359271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meet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62" name="矩形: 圆角 5"/>
          <p:cNvSpPr/>
          <p:nvPr/>
        </p:nvSpPr>
        <p:spPr>
          <a:xfrm>
            <a:off x="2627766" y="6555098"/>
            <a:ext cx="3452479" cy="361821"/>
          </a:xfrm>
          <a:prstGeom prst="round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67" name="直接箭头连接符 66"/>
          <p:cNvCxnSpPr/>
          <p:nvPr/>
        </p:nvCxnSpPr>
        <p:spPr>
          <a:xfrm>
            <a:off x="2927748" y="3591491"/>
            <a:ext cx="1165005" cy="30535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椭圆 68"/>
          <p:cNvSpPr/>
          <p:nvPr/>
        </p:nvSpPr>
        <p:spPr>
          <a:xfrm flipH="1">
            <a:off x="2388850" y="3245014"/>
            <a:ext cx="1485265" cy="3333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71" name="椭圆 70"/>
          <p:cNvSpPr/>
          <p:nvPr/>
        </p:nvSpPr>
        <p:spPr>
          <a:xfrm flipH="1">
            <a:off x="9562749" y="3635515"/>
            <a:ext cx="1485265" cy="3333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cxnSp>
        <p:nvCxnSpPr>
          <p:cNvPr id="72" name="直接箭头连接符 71"/>
          <p:cNvCxnSpPr/>
          <p:nvPr/>
        </p:nvCxnSpPr>
        <p:spPr>
          <a:xfrm flipH="1">
            <a:off x="4208206" y="3982387"/>
            <a:ext cx="5843171" cy="26626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椭圆 75"/>
          <p:cNvSpPr/>
          <p:nvPr/>
        </p:nvSpPr>
        <p:spPr>
          <a:xfrm flipH="1">
            <a:off x="8892628" y="5127393"/>
            <a:ext cx="2412679" cy="3333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cxnSp>
        <p:nvCxnSpPr>
          <p:cNvPr id="77" name="直接箭头连接符 76"/>
          <p:cNvCxnSpPr/>
          <p:nvPr/>
        </p:nvCxnSpPr>
        <p:spPr>
          <a:xfrm flipH="1">
            <a:off x="4291321" y="5460768"/>
            <a:ext cx="5760056" cy="11842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椭圆 79"/>
          <p:cNvSpPr/>
          <p:nvPr/>
        </p:nvSpPr>
        <p:spPr>
          <a:xfrm flipH="1">
            <a:off x="3443488" y="5498029"/>
            <a:ext cx="2412679" cy="3333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cxnSp>
        <p:nvCxnSpPr>
          <p:cNvPr id="81" name="直接箭头连接符 80"/>
          <p:cNvCxnSpPr/>
          <p:nvPr/>
        </p:nvCxnSpPr>
        <p:spPr>
          <a:xfrm flipH="1">
            <a:off x="4132076" y="5872090"/>
            <a:ext cx="331266" cy="77291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/>
          <p:cNvSpPr txBox="1"/>
          <p:nvPr/>
        </p:nvSpPr>
        <p:spPr>
          <a:xfrm>
            <a:off x="3943054" y="5499408"/>
            <a:ext cx="1254911" cy="36593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Calibri" panose="020F0502020204030204"/>
                <a:ea typeface="微软雅黑" panose="020B0503020204020204" pitchFamily="34" charset="-122"/>
              </a:rPr>
              <a:t>surprise</a:t>
            </a:r>
            <a:endParaRPr lang="zh-CN" altLang="en-US" sz="2400" b="1" dirty="0">
              <a:solidFill>
                <a:srgbClr val="FF0000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85" name="箭头: 右 84"/>
          <p:cNvSpPr/>
          <p:nvPr/>
        </p:nvSpPr>
        <p:spPr>
          <a:xfrm rot="18198814">
            <a:off x="3314940" y="3598763"/>
            <a:ext cx="6898382" cy="21150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0" grpId="0" animBg="1"/>
      <p:bldP spid="61" grpId="0" animBg="1"/>
      <p:bldP spid="62" grpId="0" animBg="1"/>
      <p:bldP spid="69" grpId="0" animBg="1"/>
      <p:bldP spid="71" grpId="0" animBg="1"/>
      <p:bldP spid="76" grpId="0" animBg="1"/>
      <p:bldP spid="80" grpId="0" animBg="1"/>
      <p:bldP spid="84" grpId="0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5"/>
          <p:cNvSpPr/>
          <p:nvPr/>
        </p:nvSpPr>
        <p:spPr>
          <a:xfrm>
            <a:off x="1947708" y="3992208"/>
            <a:ext cx="9816661" cy="365934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矩形: 圆角 5"/>
          <p:cNvSpPr/>
          <p:nvPr/>
        </p:nvSpPr>
        <p:spPr>
          <a:xfrm>
            <a:off x="71618" y="4793318"/>
            <a:ext cx="11857960" cy="1012938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9" name="矩形: 圆角 5"/>
          <p:cNvSpPr/>
          <p:nvPr/>
        </p:nvSpPr>
        <p:spPr>
          <a:xfrm>
            <a:off x="80083" y="5883838"/>
            <a:ext cx="11857960" cy="270879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291621">
            <a:off x="-125559" y="-439490"/>
            <a:ext cx="2230665" cy="2654259"/>
          </a:xfrm>
          <a:custGeom>
            <a:avLst/>
            <a:gdLst>
              <a:gd name="connsiteX0" fmla="*/ 2230665 w 2230665"/>
              <a:gd name="connsiteY0" fmla="*/ 603536 h 2654259"/>
              <a:gd name="connsiteX1" fmla="*/ 1675814 w 2230665"/>
              <a:gd name="connsiteY1" fmla="*/ 2654259 h 2654259"/>
              <a:gd name="connsiteX2" fmla="*/ 1301041 w 2230665"/>
              <a:gd name="connsiteY2" fmla="*/ 2654259 h 2654259"/>
              <a:gd name="connsiteX3" fmla="*/ 0 w 2230665"/>
              <a:gd name="connsiteY3" fmla="*/ 2302245 h 2654259"/>
              <a:gd name="connsiteX4" fmla="*/ 0 w 2230665"/>
              <a:gd name="connsiteY4" fmla="*/ 0 h 26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5" h="2654259">
                <a:moveTo>
                  <a:pt x="2230665" y="603536"/>
                </a:moveTo>
                <a:lnTo>
                  <a:pt x="1675814" y="2654259"/>
                </a:lnTo>
                <a:lnTo>
                  <a:pt x="1301041" y="2654259"/>
                </a:lnTo>
                <a:lnTo>
                  <a:pt x="0" y="230224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27766" cy="990858"/>
          </a:xfrm>
          <a:custGeom>
            <a:avLst/>
            <a:gdLst>
              <a:gd name="connsiteX0" fmla="*/ 0 w 2627766"/>
              <a:gd name="connsiteY0" fmla="*/ 0 h 990858"/>
              <a:gd name="connsiteX1" fmla="*/ 2627766 w 2627766"/>
              <a:gd name="connsiteY1" fmla="*/ 0 h 990858"/>
              <a:gd name="connsiteX2" fmla="*/ 2627766 w 2627766"/>
              <a:gd name="connsiteY2" fmla="*/ 990858 h 990858"/>
              <a:gd name="connsiteX3" fmla="*/ 0 w 2627766"/>
              <a:gd name="connsiteY3" fmla="*/ 990858 h 9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766" h="990858">
                <a:moveTo>
                  <a:pt x="0" y="0"/>
                </a:moveTo>
                <a:lnTo>
                  <a:pt x="2627766" y="0"/>
                </a:lnTo>
                <a:lnTo>
                  <a:pt x="2627766" y="990858"/>
                </a:lnTo>
                <a:lnTo>
                  <a:pt x="0" y="990858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0" y="110369"/>
            <a:ext cx="5596152" cy="442674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b="1" kern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Step3 </a:t>
            </a:r>
            <a:r>
              <a:rPr lang="zh-CN" altLang="en-US" sz="2000" b="1" kern="0" dirty="0">
                <a:latin typeface="Cambria" panose="0204050305040603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通逻辑：难点精读，辨析段间句间关系</a:t>
            </a:r>
            <a:endParaRPr lang="zh-CN" altLang="en-US" sz="2000" b="1" kern="0" dirty="0">
              <a:latin typeface="Cambria" panose="0204050305040603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27943" y="533191"/>
            <a:ext cx="10077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Ribeiro’s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charset="-122"/>
              </a:rPr>
              <a:t>(                  )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Platform—_______________________________________    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9894" y="568751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amazing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33334" y="593073"/>
            <a:ext cx="45822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Combining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Cooking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with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Social life 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2422" y="991387"/>
            <a:ext cx="11655951" cy="6001643"/>
          </a:xfrm>
          <a:prstGeom prst="rect">
            <a:avLst/>
          </a:prstGeom>
          <a:noFill/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Manuela Ribeiro has a healthy addiction. It’s ___41 ___. A few months ago, the 30-year-old teacher decided it was time to put her ___42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hobby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 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to good use. She signed up on the website </a:t>
            </a:r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Bookalokal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, and now welcomes ___43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strangers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 into her Brussels flat twice a week for dinner parties. 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Ribeiro ___44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charges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 €35 per person for what is usually a three-course meal that can last up to three hours. For Ribeiro, it has become a perfect platform for ___45 ___ her hobby of buying food, ___46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trying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out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 new recipes and holding dinner parties.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“It’s a great opportunity to share my passion for food and to ___47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meet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 new people,” said Ribeiro. Sometimes she prepares traditional Brazilian dishes ___48 ___ her native home; other times she ___49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pairs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 dinner courses with her favorite beers. 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The platform has enabled Ribeiro to </a:t>
            </a:r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realise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her dream with a great deal of freedom, as ___50 ___ to a restaurant where the service is ___51 ___, the menu is known in advance, and the meal is expected to be no ___52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surprise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___.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“But it’s also a great ___53 ___, for it can sometimes take days to ___54 ___ a single event,” Ribeiro said.  “This platform is not only ___55 ___ for professional cooks, but also for those willing to discover </a:t>
            </a:r>
            <a:r>
              <a:rPr lang="en-US" altLang="zh-CN" sz="2400" kern="100" dirty="0">
                <a:solidFill>
                  <a:prstClr val="black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new experiences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.”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06266" y="1051744"/>
            <a:ext cx="1254911" cy="365934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cooking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019900" y="3622930"/>
            <a:ext cx="1160895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解释关系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24467" y="3885741"/>
            <a:ext cx="1663812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in honor of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5" name="矩形: 圆角 5"/>
          <p:cNvSpPr/>
          <p:nvPr/>
        </p:nvSpPr>
        <p:spPr>
          <a:xfrm>
            <a:off x="262422" y="2856770"/>
            <a:ext cx="11667156" cy="74016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矩形: 圆角 5"/>
          <p:cNvSpPr/>
          <p:nvPr/>
        </p:nvSpPr>
        <p:spPr>
          <a:xfrm>
            <a:off x="99755" y="5888151"/>
            <a:ext cx="11818617" cy="95243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1313883" y="3516345"/>
            <a:ext cx="2167229" cy="169404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0522953" y="4577515"/>
            <a:ext cx="1669047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并列</a:t>
            </a:r>
            <a:r>
              <a:rPr lang="en-US" altLang="zh-CN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CN" altLang="en-US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对比关系</a:t>
            </a:r>
            <a:endParaRPr lang="zh-CN" altLang="en-US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H="1">
            <a:off x="5049079" y="5712464"/>
            <a:ext cx="159026" cy="85789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5128592" y="5210385"/>
            <a:ext cx="1608262" cy="134154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flipH="1">
            <a:off x="5208104" y="5440642"/>
            <a:ext cx="4945684" cy="111128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21527" y="4996497"/>
            <a:ext cx="1390131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opposed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822146" y="4990638"/>
            <a:ext cx="1797000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impersonal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1019899" y="6121680"/>
            <a:ext cx="1160895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因果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关系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275511" y="5735709"/>
            <a:ext cx="1663812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challenge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357793" y="5660015"/>
            <a:ext cx="1432964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organize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39" grpId="0" animBg="1"/>
      <p:bldP spid="12" grpId="0" bldLvl="0" animBg="1"/>
      <p:bldP spid="13" grpId="0" animBg="1"/>
      <p:bldP spid="15" grpId="0" animBg="1"/>
      <p:bldP spid="15" grpId="1" animBg="1"/>
      <p:bldP spid="16" grpId="0" animBg="1"/>
      <p:bldP spid="16" grpId="1" animBg="1"/>
      <p:bldP spid="26" grpId="0" bldLvl="0" animBg="1"/>
      <p:bldP spid="26" grpId="1" animBg="1"/>
      <p:bldP spid="37" grpId="0" animBg="1"/>
      <p:bldP spid="38" grpId="0" animBg="1"/>
      <p:bldP spid="40" grpId="0" bldLvl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291621">
            <a:off x="-125559" y="-439490"/>
            <a:ext cx="2230665" cy="2654259"/>
          </a:xfrm>
          <a:custGeom>
            <a:avLst/>
            <a:gdLst>
              <a:gd name="connsiteX0" fmla="*/ 2230665 w 2230665"/>
              <a:gd name="connsiteY0" fmla="*/ 603536 h 2654259"/>
              <a:gd name="connsiteX1" fmla="*/ 1675814 w 2230665"/>
              <a:gd name="connsiteY1" fmla="*/ 2654259 h 2654259"/>
              <a:gd name="connsiteX2" fmla="*/ 1301041 w 2230665"/>
              <a:gd name="connsiteY2" fmla="*/ 2654259 h 2654259"/>
              <a:gd name="connsiteX3" fmla="*/ 0 w 2230665"/>
              <a:gd name="connsiteY3" fmla="*/ 2302245 h 2654259"/>
              <a:gd name="connsiteX4" fmla="*/ 0 w 2230665"/>
              <a:gd name="connsiteY4" fmla="*/ 0 h 26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5" h="2654259">
                <a:moveTo>
                  <a:pt x="2230665" y="603536"/>
                </a:moveTo>
                <a:lnTo>
                  <a:pt x="1675814" y="2654259"/>
                </a:lnTo>
                <a:lnTo>
                  <a:pt x="1301041" y="2654259"/>
                </a:lnTo>
                <a:lnTo>
                  <a:pt x="0" y="230224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27766" cy="990858"/>
          </a:xfrm>
          <a:custGeom>
            <a:avLst/>
            <a:gdLst>
              <a:gd name="connsiteX0" fmla="*/ 0 w 2627766"/>
              <a:gd name="connsiteY0" fmla="*/ 0 h 990858"/>
              <a:gd name="connsiteX1" fmla="*/ 2627766 w 2627766"/>
              <a:gd name="connsiteY1" fmla="*/ 0 h 990858"/>
              <a:gd name="connsiteX2" fmla="*/ 2627766 w 2627766"/>
              <a:gd name="connsiteY2" fmla="*/ 990858 h 990858"/>
              <a:gd name="connsiteX3" fmla="*/ 0 w 2627766"/>
              <a:gd name="connsiteY3" fmla="*/ 990858 h 9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766" h="990858">
                <a:moveTo>
                  <a:pt x="0" y="0"/>
                </a:moveTo>
                <a:lnTo>
                  <a:pt x="2627766" y="0"/>
                </a:lnTo>
                <a:lnTo>
                  <a:pt x="2627766" y="990858"/>
                </a:lnTo>
                <a:lnTo>
                  <a:pt x="0" y="990858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0" y="110369"/>
            <a:ext cx="5596152" cy="442674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b="1" kern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Step4  </a:t>
            </a:r>
            <a:r>
              <a:rPr lang="zh-CN" altLang="en-US" sz="2000" b="1" kern="0" dirty="0">
                <a:latin typeface="Cambria" panose="02040503050406030204" pitchFamily="18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定选项：选项回读，关注词汇活用和搭配</a:t>
            </a:r>
            <a:endParaRPr lang="zh-CN" altLang="en-US" sz="2000" b="1" kern="0" dirty="0">
              <a:latin typeface="Cambria" panose="0204050305040603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27943" y="533191"/>
            <a:ext cx="10077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Ribeiro’s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charset="-122"/>
              </a:rPr>
              <a:t>(                  )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Platform—_______________________________________    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59894" y="568751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amazing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33334" y="593073"/>
            <a:ext cx="45822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Combining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Cooking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with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Social life 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Cambria" panose="020405030504060302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2422" y="991387"/>
            <a:ext cx="11655951" cy="6001643"/>
          </a:xfrm>
          <a:prstGeom prst="rect">
            <a:avLst/>
          </a:prstGeom>
          <a:noFill/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Manuela Ribeiro has a healthy addiction. It’s ___41 ___. A few months ago, the 30-year-old teacher decided it was time to put her ___42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hobby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 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to good use. She signed up on the website </a:t>
            </a:r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Bookalokal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, and now welcomes ___43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strangers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 into her Brussels flat twice a week for dinner parties. 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Ribeiro ___44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charges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 €35 per person for what is usually a three-course meal that can last up to three hours. For Ribeiro, it has become a perfect platform for ___45 ___ her hobby of buying food, ___46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trying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out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 new recipes and holding dinner parties.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“It’s a great opportunity to share my passion for food and to ___47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meet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 new people,” said Ribeiro. Sometimes she prepares traditional Brazilian dishes ___48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in honor of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 her native home; other times she ___49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pairs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 dinner courses with her favorite beers. 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The platform has enabled Ribeiro to </a:t>
            </a:r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realise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her dream with a great deal of freedom, as ___50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opposed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 to a restaurant where the service is ___51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impersonal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___, the menu is known in advance, and the meal is expected to be no ___52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surprise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___.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“But it’s also a great ___53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challenge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___, for it can sometimes take days to ___54 </a:t>
            </a:r>
            <a:r>
              <a:rPr lang="en-US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organize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 a single event,” Ribeiro said.  “This platform is not only ___55 ___ for professional cooks, but also for those willing to discover new experiences.”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06266" y="1051744"/>
            <a:ext cx="1254911" cy="365934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cooking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0" name="矩形: 圆角 5"/>
          <p:cNvSpPr/>
          <p:nvPr/>
        </p:nvSpPr>
        <p:spPr>
          <a:xfrm>
            <a:off x="1596694" y="2534878"/>
            <a:ext cx="2393415" cy="348616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矩形: 圆角 5"/>
          <p:cNvSpPr/>
          <p:nvPr/>
        </p:nvSpPr>
        <p:spPr>
          <a:xfrm>
            <a:off x="5933335" y="2534878"/>
            <a:ext cx="509030" cy="348616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3758547" y="2709186"/>
            <a:ext cx="2174787" cy="2472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圆角 5"/>
          <p:cNvSpPr/>
          <p:nvPr/>
        </p:nvSpPr>
        <p:spPr>
          <a:xfrm>
            <a:off x="9105857" y="2883494"/>
            <a:ext cx="2812516" cy="348616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10358819" y="3103885"/>
            <a:ext cx="690263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9105857" y="2811550"/>
            <a:ext cx="1314388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pursuing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0" name="矩形: 圆角 5"/>
          <p:cNvSpPr/>
          <p:nvPr/>
        </p:nvSpPr>
        <p:spPr>
          <a:xfrm>
            <a:off x="3984687" y="4340547"/>
            <a:ext cx="1948647" cy="348616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1" name="矩形: 圆角 5"/>
          <p:cNvSpPr/>
          <p:nvPr/>
        </p:nvSpPr>
        <p:spPr>
          <a:xfrm>
            <a:off x="7706952" y="4358319"/>
            <a:ext cx="761187" cy="461664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5904320" y="4477587"/>
            <a:ext cx="1802632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: 圆角 5"/>
          <p:cNvSpPr/>
          <p:nvPr/>
        </p:nvSpPr>
        <p:spPr>
          <a:xfrm>
            <a:off x="273627" y="6150501"/>
            <a:ext cx="3711060" cy="348616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1356652" y="6340091"/>
            <a:ext cx="1802632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5"/>
          <p:cNvSpPr/>
          <p:nvPr/>
        </p:nvSpPr>
        <p:spPr>
          <a:xfrm>
            <a:off x="8207316" y="6165783"/>
            <a:ext cx="399972" cy="333334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矩形: 圆角 5"/>
          <p:cNvSpPr/>
          <p:nvPr/>
        </p:nvSpPr>
        <p:spPr>
          <a:xfrm>
            <a:off x="9899212" y="6173424"/>
            <a:ext cx="2030366" cy="325693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8" name="矩形: 圆角 5"/>
          <p:cNvSpPr/>
          <p:nvPr/>
        </p:nvSpPr>
        <p:spPr>
          <a:xfrm>
            <a:off x="3758547" y="6521643"/>
            <a:ext cx="532774" cy="375788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4291321" y="6499117"/>
            <a:ext cx="7013987" cy="2606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9854921" y="6066531"/>
            <a:ext cx="1314388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reserved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7" grpId="0" animBg="1"/>
      <p:bldP spid="20" grpId="0" animBg="1"/>
      <p:bldP spid="21" grpId="0" animBg="1"/>
      <p:bldP spid="24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291621">
            <a:off x="-125559" y="-439490"/>
            <a:ext cx="2230665" cy="2654259"/>
          </a:xfrm>
          <a:custGeom>
            <a:avLst/>
            <a:gdLst>
              <a:gd name="connsiteX0" fmla="*/ 2230665 w 2230665"/>
              <a:gd name="connsiteY0" fmla="*/ 603536 h 2654259"/>
              <a:gd name="connsiteX1" fmla="*/ 1675814 w 2230665"/>
              <a:gd name="connsiteY1" fmla="*/ 2654259 h 2654259"/>
              <a:gd name="connsiteX2" fmla="*/ 1301041 w 2230665"/>
              <a:gd name="connsiteY2" fmla="*/ 2654259 h 2654259"/>
              <a:gd name="connsiteX3" fmla="*/ 0 w 2230665"/>
              <a:gd name="connsiteY3" fmla="*/ 2302245 h 2654259"/>
              <a:gd name="connsiteX4" fmla="*/ 0 w 2230665"/>
              <a:gd name="connsiteY4" fmla="*/ 0 h 26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5" h="2654259">
                <a:moveTo>
                  <a:pt x="2230665" y="603536"/>
                </a:moveTo>
                <a:lnTo>
                  <a:pt x="1675814" y="2654259"/>
                </a:lnTo>
                <a:lnTo>
                  <a:pt x="1301041" y="2654259"/>
                </a:lnTo>
                <a:lnTo>
                  <a:pt x="0" y="230224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27766" cy="990858"/>
          </a:xfrm>
          <a:custGeom>
            <a:avLst/>
            <a:gdLst>
              <a:gd name="connsiteX0" fmla="*/ 0 w 2627766"/>
              <a:gd name="connsiteY0" fmla="*/ 0 h 990858"/>
              <a:gd name="connsiteX1" fmla="*/ 2627766 w 2627766"/>
              <a:gd name="connsiteY1" fmla="*/ 0 h 990858"/>
              <a:gd name="connsiteX2" fmla="*/ 2627766 w 2627766"/>
              <a:gd name="connsiteY2" fmla="*/ 990858 h 990858"/>
              <a:gd name="connsiteX3" fmla="*/ 0 w 2627766"/>
              <a:gd name="connsiteY3" fmla="*/ 990858 h 9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766" h="990858">
                <a:moveTo>
                  <a:pt x="0" y="0"/>
                </a:moveTo>
                <a:lnTo>
                  <a:pt x="2627766" y="0"/>
                </a:lnTo>
                <a:lnTo>
                  <a:pt x="2627766" y="990858"/>
                </a:lnTo>
                <a:lnTo>
                  <a:pt x="0" y="990858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0" y="110369"/>
            <a:ext cx="2321169" cy="442674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*** </a:t>
            </a: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文本语言积累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1393" y="598225"/>
            <a:ext cx="5950237" cy="5873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en-US" altLang="zh-CN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</a:t>
            </a:r>
            <a:endParaRPr kumimoji="0" lang="en-US" altLang="zh-CN" sz="2400" b="1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three-</a:t>
            </a:r>
            <a:r>
              <a:rPr kumimoji="0" lang="en-US" altLang="zh-CN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meal</a:t>
            </a:r>
            <a:b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pair dinner </a:t>
            </a:r>
            <a:r>
              <a:rPr kumimoji="0" lang="en-US" altLang="zh-CN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her favorite beer      </a:t>
            </a:r>
            <a:endParaRPr kumimoji="0" lang="en-US" altLang="zh-CN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be reserved for</a:t>
            </a:r>
            <a:b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in line with</a:t>
            </a:r>
            <a:br>
              <a:rPr kumimoji="0" lang="zh-CN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as opposed to                                                    </a:t>
            </a:r>
            <a:endParaRPr kumimoji="0" lang="en-US" altLang="zh-CN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put </a:t>
            </a:r>
            <a:r>
              <a:rPr kumimoji="0" lang="en-US" altLang="zh-CN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altLang="zh-CN" sz="2400" b="1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good use</a:t>
            </a:r>
            <a:endParaRPr kumimoji="0" lang="en-US" altLang="zh-CN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sign up</a:t>
            </a:r>
            <a:endParaRPr kumimoji="0" lang="en-US" altLang="zh-CN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charge sb money for</a:t>
            </a:r>
            <a:endParaRPr kumimoji="0" lang="en-US" altLang="zh-CN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pursue one’s dream</a:t>
            </a:r>
            <a:endParaRPr kumimoji="0" lang="en-US" altLang="zh-CN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 try out new recipe</a:t>
            </a:r>
            <a:endParaRPr kumimoji="0" lang="en-US" altLang="zh-CN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6000" y="640583"/>
            <a:ext cx="4232564" cy="5867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课程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;(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一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道菜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;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航向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;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进程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三道菜的一顿饭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晚餐菜肴与她最喜欢的啤酒搭配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...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保留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;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留作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...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之用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...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一致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;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符合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...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相反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;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而不是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充分利用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报名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..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向某人收费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追求梦想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尝试新食谱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076" y="1293968"/>
            <a:ext cx="690372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41" y="-2405924"/>
            <a:ext cx="5532119" cy="54954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82" y="2743072"/>
            <a:ext cx="5616787" cy="61417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881" y="1145417"/>
            <a:ext cx="10498238" cy="46022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7420" y="1354417"/>
            <a:ext cx="10237159" cy="4336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3075763" y="2905935"/>
            <a:ext cx="763789" cy="785246"/>
          </a:xfrm>
          <a:custGeom>
            <a:avLst/>
            <a:gdLst>
              <a:gd name="connsiteX0" fmla="*/ 465831 w 958591"/>
              <a:gd name="connsiteY0" fmla="*/ 0 h 985520"/>
              <a:gd name="connsiteX1" fmla="*/ 958591 w 958591"/>
              <a:gd name="connsiteY1" fmla="*/ 492760 h 985520"/>
              <a:gd name="connsiteX2" fmla="*/ 465831 w 958591"/>
              <a:gd name="connsiteY2" fmla="*/ 985520 h 985520"/>
              <a:gd name="connsiteX3" fmla="*/ 11795 w 958591"/>
              <a:gd name="connsiteY3" fmla="*/ 684565 h 985520"/>
              <a:gd name="connsiteX4" fmla="*/ 0 w 958591"/>
              <a:gd name="connsiteY4" fmla="*/ 646569 h 985520"/>
              <a:gd name="connsiteX5" fmla="*/ 442784 w 958591"/>
              <a:gd name="connsiteY5" fmla="*/ 2323 h 985520"/>
              <a:gd name="connsiteX6" fmla="*/ 465831 w 958591"/>
              <a:gd name="connsiteY6" fmla="*/ 0 h 98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8591" h="985520">
                <a:moveTo>
                  <a:pt x="465831" y="0"/>
                </a:moveTo>
                <a:cubicBezTo>
                  <a:pt x="737975" y="0"/>
                  <a:pt x="958591" y="220616"/>
                  <a:pt x="958591" y="492760"/>
                </a:cubicBezTo>
                <a:cubicBezTo>
                  <a:pt x="958591" y="764904"/>
                  <a:pt x="737975" y="985520"/>
                  <a:pt x="465831" y="985520"/>
                </a:cubicBezTo>
                <a:cubicBezTo>
                  <a:pt x="261723" y="985520"/>
                  <a:pt x="86600" y="861424"/>
                  <a:pt x="11795" y="684565"/>
                </a:cubicBezTo>
                <a:lnTo>
                  <a:pt x="0" y="646569"/>
                </a:lnTo>
                <a:lnTo>
                  <a:pt x="442784" y="2323"/>
                </a:lnTo>
                <a:lnTo>
                  <a:pt x="465831" y="0"/>
                </a:lnTo>
                <a:close/>
              </a:path>
            </a:pathLst>
          </a:custGeom>
          <a:solidFill>
            <a:srgbClr val="9F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200366" y="3126882"/>
            <a:ext cx="549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53673" y="2944615"/>
            <a:ext cx="6458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完形填空的备考建议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291621">
            <a:off x="-125559" y="-439490"/>
            <a:ext cx="2230665" cy="2654259"/>
          </a:xfrm>
          <a:custGeom>
            <a:avLst/>
            <a:gdLst>
              <a:gd name="connsiteX0" fmla="*/ 2230665 w 2230665"/>
              <a:gd name="connsiteY0" fmla="*/ 603536 h 2654259"/>
              <a:gd name="connsiteX1" fmla="*/ 1675814 w 2230665"/>
              <a:gd name="connsiteY1" fmla="*/ 2654259 h 2654259"/>
              <a:gd name="connsiteX2" fmla="*/ 1301041 w 2230665"/>
              <a:gd name="connsiteY2" fmla="*/ 2654259 h 2654259"/>
              <a:gd name="connsiteX3" fmla="*/ 0 w 2230665"/>
              <a:gd name="connsiteY3" fmla="*/ 2302245 h 2654259"/>
              <a:gd name="connsiteX4" fmla="*/ 0 w 2230665"/>
              <a:gd name="connsiteY4" fmla="*/ 0 h 26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5" h="2654259">
                <a:moveTo>
                  <a:pt x="2230665" y="603536"/>
                </a:moveTo>
                <a:lnTo>
                  <a:pt x="1675814" y="2654259"/>
                </a:lnTo>
                <a:lnTo>
                  <a:pt x="1301041" y="2654259"/>
                </a:lnTo>
                <a:lnTo>
                  <a:pt x="0" y="230224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27766" cy="990858"/>
          </a:xfrm>
          <a:custGeom>
            <a:avLst/>
            <a:gdLst>
              <a:gd name="connsiteX0" fmla="*/ 0 w 2627766"/>
              <a:gd name="connsiteY0" fmla="*/ 0 h 990858"/>
              <a:gd name="connsiteX1" fmla="*/ 2627766 w 2627766"/>
              <a:gd name="connsiteY1" fmla="*/ 0 h 990858"/>
              <a:gd name="connsiteX2" fmla="*/ 2627766 w 2627766"/>
              <a:gd name="connsiteY2" fmla="*/ 990858 h 990858"/>
              <a:gd name="connsiteX3" fmla="*/ 0 w 2627766"/>
              <a:gd name="connsiteY3" fmla="*/ 990858 h 9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766" h="990858">
                <a:moveTo>
                  <a:pt x="0" y="0"/>
                </a:moveTo>
                <a:lnTo>
                  <a:pt x="2627766" y="0"/>
                </a:lnTo>
                <a:lnTo>
                  <a:pt x="2627766" y="990858"/>
                </a:lnTo>
                <a:lnTo>
                  <a:pt x="0" y="990858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777679" y="531854"/>
            <a:ext cx="584148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完形填空备考建议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2840" y="983720"/>
            <a:ext cx="2771177" cy="2782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About </a:t>
            </a:r>
            <a:r>
              <a:rPr lang="en-US" altLang="zh-CN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</a:t>
            </a:r>
            <a:r>
              <a:rPr lang="zh-CN" altLang="en-US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SUGGESTIONS on cloze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4517" y="1442724"/>
            <a:ext cx="11300670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1216025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夯实词汇基础，扫清词汇障碍。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在日常教学训练和讲评该题型时，首先应对完形填空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题所涉及的全部词汇作清扫工作，确保词汇无障碍。其次，在复习备考中，可着重加强学生的词汇（主要为动词、兼有形容词、副词、名词、短语等），关注构词法、熟词生义和语境猜词的能力培养。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marR="0" lvl="0" indent="-342900" algn="l" defTabSz="1216025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培养语篇篇章结构意识。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在完成完形填空时，决不能就空填空，或仅根据所填空的前后几个词作判断，而应具备篇章结构意识。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R="0" lvl="0" algn="l" defTabSz="1216025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首先，通过阅读首尾段、从全局的角度整体把握语篇结构，寻找文本脉络和线索、明确文本主题语境、抓住题眼和关键词。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R="0" lvl="0" algn="l" defTabSz="1216025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其次，根据文本线索串联所填空，确定答案。对于线索无法串联的空，可再读再思考句间、段间逻辑关系或前后词汇搭配关系，确定答案。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R="0" lvl="0" algn="l" defTabSz="1216025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最后，应再次回读全文，再一次从整体的角度回看全文，检验所填答案。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marR="0" lvl="0" indent="-342900" algn="l" defTabSz="1216025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加强练习，强化解题策略。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marR="0" lvl="0" indent="-342900" algn="l" defTabSz="1216025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语篇知识梳理、文本内容再利用。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进行完形填空教学时，除了常规的解题、讲题，还可对语篇涉及的语言知识点作相关拓展和积累，如词块、熟词生义、细节描写等。另外，因完形填空往往是记叙文，其主题语境也大多是人与社会、人与自我，与读后续写所涉的题型和主题相同。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且完形填空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语篇中也常包含了动作、情绪、心理等细节描写。因此，可将完型填空与读后续写相关联。如，抽取一些相关表达、设置相似情境，引导学生进行片段创写；或让学生推测语篇若改成读后续写，其高潮段在何处、哪一部分内容会交由考生完成；或抹去结尾两段，让学生重构重写；或整合所有结尾段的主旨升华，作读后续写语料积累等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marR="0" lvl="0" indent="-342900" algn="l" defTabSz="121602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积极备考，保持阳光心态。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076" y="1293968"/>
            <a:ext cx="690372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41" y="-2405924"/>
            <a:ext cx="5532119" cy="54954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82" y="2743072"/>
            <a:ext cx="5616787" cy="61417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881" y="1145417"/>
            <a:ext cx="10498238" cy="46022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7420" y="1354417"/>
            <a:ext cx="10237159" cy="4336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14697" y="3072465"/>
            <a:ext cx="3998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ea typeface="方正清刻本悦宋简体" panose="02000000000000000000" pitchFamily="2" charset="-122"/>
                <a:cs typeface="+mn-ea"/>
                <a:sym typeface="+mn-lt"/>
              </a:rPr>
              <a:t>同类拓展巩固</a:t>
            </a:r>
            <a:endParaRPr lang="en-US" altLang="zh-CN" sz="4000" b="1" dirty="0">
              <a:solidFill>
                <a:prstClr val="black">
                  <a:lumMod val="75000"/>
                  <a:lumOff val="25000"/>
                </a:prstClr>
              </a:solidFill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3710968" y="2981770"/>
            <a:ext cx="763789" cy="785246"/>
          </a:xfrm>
          <a:custGeom>
            <a:avLst/>
            <a:gdLst>
              <a:gd name="connsiteX0" fmla="*/ 465831 w 958591"/>
              <a:gd name="connsiteY0" fmla="*/ 0 h 985520"/>
              <a:gd name="connsiteX1" fmla="*/ 958591 w 958591"/>
              <a:gd name="connsiteY1" fmla="*/ 492760 h 985520"/>
              <a:gd name="connsiteX2" fmla="*/ 465831 w 958591"/>
              <a:gd name="connsiteY2" fmla="*/ 985520 h 985520"/>
              <a:gd name="connsiteX3" fmla="*/ 11795 w 958591"/>
              <a:gd name="connsiteY3" fmla="*/ 684565 h 985520"/>
              <a:gd name="connsiteX4" fmla="*/ 0 w 958591"/>
              <a:gd name="connsiteY4" fmla="*/ 646569 h 985520"/>
              <a:gd name="connsiteX5" fmla="*/ 442784 w 958591"/>
              <a:gd name="connsiteY5" fmla="*/ 2323 h 985520"/>
              <a:gd name="connsiteX6" fmla="*/ 465831 w 958591"/>
              <a:gd name="connsiteY6" fmla="*/ 0 h 98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8591" h="985520">
                <a:moveTo>
                  <a:pt x="465831" y="0"/>
                </a:moveTo>
                <a:cubicBezTo>
                  <a:pt x="737975" y="0"/>
                  <a:pt x="958591" y="220616"/>
                  <a:pt x="958591" y="492760"/>
                </a:cubicBezTo>
                <a:cubicBezTo>
                  <a:pt x="958591" y="764904"/>
                  <a:pt x="737975" y="985520"/>
                  <a:pt x="465831" y="985520"/>
                </a:cubicBezTo>
                <a:cubicBezTo>
                  <a:pt x="261723" y="985520"/>
                  <a:pt x="86600" y="861424"/>
                  <a:pt x="11795" y="684565"/>
                </a:cubicBezTo>
                <a:lnTo>
                  <a:pt x="0" y="646569"/>
                </a:lnTo>
                <a:lnTo>
                  <a:pt x="442784" y="2323"/>
                </a:lnTo>
                <a:lnTo>
                  <a:pt x="465831" y="0"/>
                </a:lnTo>
                <a:close/>
              </a:path>
            </a:pathLst>
          </a:custGeom>
          <a:solidFill>
            <a:srgbClr val="E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835571" y="3202717"/>
            <a:ext cx="549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291621">
            <a:off x="-125559" y="-439490"/>
            <a:ext cx="2230665" cy="2654259"/>
          </a:xfrm>
          <a:custGeom>
            <a:avLst/>
            <a:gdLst>
              <a:gd name="connsiteX0" fmla="*/ 2230665 w 2230665"/>
              <a:gd name="connsiteY0" fmla="*/ 603536 h 2654259"/>
              <a:gd name="connsiteX1" fmla="*/ 1675814 w 2230665"/>
              <a:gd name="connsiteY1" fmla="*/ 2654259 h 2654259"/>
              <a:gd name="connsiteX2" fmla="*/ 1301041 w 2230665"/>
              <a:gd name="connsiteY2" fmla="*/ 2654259 h 2654259"/>
              <a:gd name="connsiteX3" fmla="*/ 0 w 2230665"/>
              <a:gd name="connsiteY3" fmla="*/ 2302245 h 2654259"/>
              <a:gd name="connsiteX4" fmla="*/ 0 w 2230665"/>
              <a:gd name="connsiteY4" fmla="*/ 0 h 26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5" h="2654259">
                <a:moveTo>
                  <a:pt x="2230665" y="603536"/>
                </a:moveTo>
                <a:lnTo>
                  <a:pt x="1675814" y="2654259"/>
                </a:lnTo>
                <a:lnTo>
                  <a:pt x="1301041" y="2654259"/>
                </a:lnTo>
                <a:lnTo>
                  <a:pt x="0" y="230224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27766" cy="990858"/>
          </a:xfrm>
          <a:custGeom>
            <a:avLst/>
            <a:gdLst>
              <a:gd name="connsiteX0" fmla="*/ 0 w 2627766"/>
              <a:gd name="connsiteY0" fmla="*/ 0 h 990858"/>
              <a:gd name="connsiteX1" fmla="*/ 2627766 w 2627766"/>
              <a:gd name="connsiteY1" fmla="*/ 0 h 990858"/>
              <a:gd name="connsiteX2" fmla="*/ 2627766 w 2627766"/>
              <a:gd name="connsiteY2" fmla="*/ 990858 h 990858"/>
              <a:gd name="connsiteX3" fmla="*/ 0 w 2627766"/>
              <a:gd name="connsiteY3" fmla="*/ 990858 h 9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766" h="990858">
                <a:moveTo>
                  <a:pt x="0" y="0"/>
                </a:moveTo>
                <a:lnTo>
                  <a:pt x="2627766" y="0"/>
                </a:lnTo>
                <a:lnTo>
                  <a:pt x="2627766" y="990858"/>
                </a:lnTo>
                <a:lnTo>
                  <a:pt x="0" y="990858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1986117" y="0"/>
            <a:ext cx="8858864" cy="75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Step1</a:t>
            </a:r>
            <a:r>
              <a:rPr lang="zh-CN" altLang="en-US" sz="3200" b="1" dirty="0">
                <a:solidFill>
                  <a:srgbClr val="40404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透内涵：首尾初读，了解文脉走向与内涵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153295" y="1069000"/>
            <a:ext cx="11527427" cy="24411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CN" sz="1600" b="1" i="1" kern="1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8041" y="1033599"/>
            <a:ext cx="1152742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以</a:t>
            </a:r>
            <a:r>
              <a:rPr kumimoji="0" lang="en-US" altLang="zh-CN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2024.6</a:t>
            </a:r>
            <a:r>
              <a:rPr kumimoji="0" lang="zh-CN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新高考</a:t>
            </a:r>
            <a:r>
              <a:rPr kumimoji="0" lang="en-US" altLang="zh-CN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zh-CN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卷为例</a:t>
            </a:r>
            <a:r>
              <a:rPr kumimoji="0" lang="en-US" altLang="zh-CN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kumimoji="0" lang="en-US" altLang="zh-CN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I’ve been motivated — and 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kumimoji="0" lang="en-US" altLang="zh-CN" sz="2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motivated — by other folks’ achievements 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my life</a:t>
            </a:r>
            <a:r>
              <a:rPr kumimoji="0" lang="en-US" altLang="zh-CN" sz="2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zh-CN" altLang="zh-CN" sz="28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kumimoji="0" lang="zh-CN" altLang="zh-CN" sz="28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I’ve </a:t>
            </a:r>
            <a:r>
              <a:rPr kumimoji="0" lang="en-US" altLang="zh-CN" sz="2800" b="0" i="1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 </a:t>
            </a:r>
            <a:r>
              <a:rPr kumimoji="0" lang="en-US" altLang="zh-CN" sz="2800" b="1" i="1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kumimoji="0" lang="en-US" altLang="zh-CN" sz="2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lot 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then</a:t>
            </a:r>
            <a:r>
              <a:rPr kumimoji="0" lang="en-US" altLang="zh-CN" sz="2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I’ve 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come to accept that</a:t>
            </a:r>
            <a:r>
              <a:rPr kumimoji="0" lang="en-US" altLang="zh-CN" sz="2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whatever </a:t>
            </a:r>
            <a:r>
              <a:rPr kumimoji="0" lang="en-US" altLang="zh-CN" sz="2800" b="0" i="1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 </a:t>
            </a:r>
            <a:r>
              <a:rPr kumimoji="0" lang="en-US" altLang="zh-CN" sz="2800" b="1" i="1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kumimoji="0" lang="en-US" altLang="zh-CN" sz="2800" b="0" i="1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zh-CN" sz="2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set for myself, they just have to be </a:t>
            </a: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own.</a:t>
            </a:r>
            <a:endParaRPr kumimoji="0" lang="en-US" altLang="zh-CN" sz="2800" b="1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800" b="1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54. A. traveled	B. matured		C. missed	D. worried</a:t>
            </a:r>
            <a:endParaRPr kumimoji="0" lang="en-US" altLang="zh-CN" sz="2800" b="1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55. A. limits		B. dates		C. goals	D. tests</a:t>
            </a:r>
            <a:endParaRPr kumimoji="0" lang="en-US" altLang="zh-CN" sz="2800" b="1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0776" y="5046658"/>
            <a:ext cx="10331468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解析：</a:t>
            </a:r>
            <a:endParaRPr lang="en-US" altLang="zh-CN" sz="2000" b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 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根据首尾段落，本语篇主题为“人与自我”</a:t>
            </a:r>
            <a:endParaRPr lang="en-US" altLang="zh-CN" sz="2000" b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 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侧重主人公“我”从“受激励”到“受挫折” 的多次经历和原因</a:t>
            </a: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——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“他人的成功”</a:t>
            </a:r>
            <a:endParaRPr lang="en-US" altLang="zh-CN" sz="2000" b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文脉走向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与内涵</a:t>
            </a:r>
            <a:r>
              <a:rPr kumimoji="0" lang="zh-CN" altLang="en-US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：</a:t>
            </a:r>
            <a:endParaRPr kumimoji="0" lang="en-US" altLang="zh-CN" sz="2000" b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  </a:t>
            </a: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motivated – demotivated – remotivated – self-growth</a:t>
            </a:r>
            <a:endParaRPr kumimoji="0" lang="en-US" altLang="zh-CN" sz="2000" b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 flipH="1">
            <a:off x="5353367" y="6344499"/>
            <a:ext cx="1485265" cy="3333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5353367" y="4452176"/>
            <a:ext cx="698387" cy="1849582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 flipH="1">
            <a:off x="4217295" y="4118801"/>
            <a:ext cx="1485265" cy="3333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2471511" y="3066473"/>
            <a:ext cx="2097348" cy="1034024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 flipH="1">
            <a:off x="903620" y="6321709"/>
            <a:ext cx="4328779" cy="33337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3476847" y="4954983"/>
            <a:ext cx="3880883" cy="1346775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 flipH="1">
            <a:off x="7037962" y="4527900"/>
            <a:ext cx="1042781" cy="38434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7934585" y="3221665"/>
            <a:ext cx="2593430" cy="1307250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 flipV="1">
            <a:off x="6415549" y="3603391"/>
            <a:ext cx="942181" cy="904558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0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291621">
            <a:off x="-125559" y="-439490"/>
            <a:ext cx="2230665" cy="2654259"/>
          </a:xfrm>
          <a:custGeom>
            <a:avLst/>
            <a:gdLst>
              <a:gd name="connsiteX0" fmla="*/ 2230665 w 2230665"/>
              <a:gd name="connsiteY0" fmla="*/ 603536 h 2654259"/>
              <a:gd name="connsiteX1" fmla="*/ 1675814 w 2230665"/>
              <a:gd name="connsiteY1" fmla="*/ 2654259 h 2654259"/>
              <a:gd name="connsiteX2" fmla="*/ 1301041 w 2230665"/>
              <a:gd name="connsiteY2" fmla="*/ 2654259 h 2654259"/>
              <a:gd name="connsiteX3" fmla="*/ 0 w 2230665"/>
              <a:gd name="connsiteY3" fmla="*/ 2302245 h 2654259"/>
              <a:gd name="connsiteX4" fmla="*/ 0 w 2230665"/>
              <a:gd name="connsiteY4" fmla="*/ 0 h 26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5" h="2654259">
                <a:moveTo>
                  <a:pt x="2230665" y="603536"/>
                </a:moveTo>
                <a:lnTo>
                  <a:pt x="1675814" y="2654259"/>
                </a:lnTo>
                <a:lnTo>
                  <a:pt x="1301041" y="2654259"/>
                </a:lnTo>
                <a:lnTo>
                  <a:pt x="0" y="230224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27766" cy="990858"/>
          </a:xfrm>
          <a:custGeom>
            <a:avLst/>
            <a:gdLst>
              <a:gd name="connsiteX0" fmla="*/ 0 w 2627766"/>
              <a:gd name="connsiteY0" fmla="*/ 0 h 990858"/>
              <a:gd name="connsiteX1" fmla="*/ 2627766 w 2627766"/>
              <a:gd name="connsiteY1" fmla="*/ 0 h 990858"/>
              <a:gd name="connsiteX2" fmla="*/ 2627766 w 2627766"/>
              <a:gd name="connsiteY2" fmla="*/ 990858 h 990858"/>
              <a:gd name="connsiteX3" fmla="*/ 0 w 2627766"/>
              <a:gd name="connsiteY3" fmla="*/ 990858 h 9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766" h="990858">
                <a:moveTo>
                  <a:pt x="0" y="0"/>
                </a:moveTo>
                <a:lnTo>
                  <a:pt x="2627766" y="0"/>
                </a:lnTo>
                <a:lnTo>
                  <a:pt x="2627766" y="990858"/>
                </a:lnTo>
                <a:lnTo>
                  <a:pt x="0" y="990858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1986117" y="0"/>
            <a:ext cx="8858864" cy="75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Step1</a:t>
            </a:r>
            <a:r>
              <a:rPr lang="zh-CN" altLang="en-US" sz="3200" b="1" dirty="0">
                <a:solidFill>
                  <a:srgbClr val="40404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透内涵：首尾初读，了解文脉走向与内涵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782122"/>
            <a:ext cx="11527427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Have </a:t>
            </a:r>
            <a:r>
              <a:rPr lang="en-US" altLang="zh-CN" sz="2800" b="1" i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 try!</a:t>
            </a:r>
            <a:endParaRPr lang="en-US" altLang="zh-CN" sz="2800" b="1" i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2024.11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杭州一模</a:t>
            </a:r>
            <a:endParaRPr lang="en-US" altLang="zh-CN" sz="2000" b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indent="266700" algn="just">
              <a:tabLst>
                <a:tab pos="266700" algn="l"/>
              </a:tabLst>
            </a:pPr>
            <a:r>
              <a:rPr lang="en-US" altLang="zh-CN" sz="1800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“You’re a corner person? I’m a corner person, too! ” my friend said with a grin as he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41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my corner-house driveway. While many people avoid corner lots, I actually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42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the idea of a corner house.</a:t>
            </a:r>
            <a:endParaRPr lang="zh-CN" altLang="zh-CN" sz="1800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indent="266700" algn="ctr">
              <a:tabLst>
                <a:tab pos="266700" algn="l"/>
              </a:tabLst>
            </a:pPr>
            <a:r>
              <a:rPr lang="en-US" altLang="zh-CN" sz="1800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…</a:t>
            </a:r>
            <a:endParaRPr lang="en-US" altLang="zh-CN" sz="1800" i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indent="266700" algn="just">
              <a:tabLst>
                <a:tab pos="266700" algn="l"/>
              </a:tabLst>
            </a:pPr>
            <a:r>
              <a:rPr lang="en-US" altLang="zh-CN" sz="1800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Cities can bring people together, and the corner lot person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54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this beautifully. Do you now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 55  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to be a corner person? Let’s meet at my corner to discuss further!</a:t>
            </a:r>
            <a:endParaRPr lang="zh-CN" altLang="zh-CN" sz="1800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2000" b="1" i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             41. A. turned off	B. pulled into	C. checked out	D. zoomed past</a:t>
            </a:r>
            <a:endParaRPr lang="zh-CN" altLang="zh-CN" sz="2000" b="1" i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2000" b="1" i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            42. A. welcome	B. doubt			C. review	D. invent</a:t>
            </a:r>
            <a:endParaRPr lang="en-US" altLang="zh-CN" sz="2000" b="1" i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 i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54. A. paints	        B. remembers	C. considers	D. illustrates</a:t>
            </a:r>
            <a:endParaRPr lang="en-US" altLang="zh-CN" sz="2000" b="1" i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 i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          55. A. desire	        B. vote		C. need		D. volunteer</a:t>
            </a:r>
            <a:endParaRPr lang="en-US" altLang="zh-CN" sz="2000" b="1" i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2286" y="4662195"/>
            <a:ext cx="11527427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解析：</a:t>
            </a:r>
            <a:endParaRPr lang="en-US" altLang="zh-CN" sz="2000" b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 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根据首尾段落，本语篇主题为“人与社会”</a:t>
            </a:r>
            <a:endParaRPr lang="en-US" altLang="zh-CN" sz="2000" b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 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主要表达“我”作为“街角人”的经历和感受，及对“街角”的喜爱</a:t>
            </a:r>
            <a:endParaRPr lang="en-US" altLang="zh-CN" sz="2000" b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文脉走向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与内涵</a:t>
            </a:r>
            <a:r>
              <a:rPr kumimoji="0" lang="zh-CN" altLang="en-US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：</a:t>
            </a:r>
            <a:endParaRPr kumimoji="0" lang="en-US" altLang="zh-CN" sz="2000" b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</a:t>
            </a:r>
            <a:r>
              <a:rPr kumimoji="0" lang="zh-CN" altLang="en-US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人与人之间的交往：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“街角”能把人聚在一起，体现人与人的连接、交往与关爱</a:t>
            </a:r>
            <a:endParaRPr kumimoji="0" lang="en-US" altLang="zh-CN" sz="2000" b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437942" y="1567177"/>
            <a:ext cx="453261" cy="238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2627766" y="1567177"/>
            <a:ext cx="453261" cy="238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 flipH="1">
            <a:off x="4606603" y="1567177"/>
            <a:ext cx="453261" cy="238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3117993" y="1497818"/>
            <a:ext cx="1451644" cy="377190"/>
          </a:xfrm>
          <a:prstGeom prst="roundRect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 flipH="1">
            <a:off x="6665295" y="1585773"/>
            <a:ext cx="1112021" cy="2384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 flipH="1">
            <a:off x="1313882" y="3210554"/>
            <a:ext cx="1468646" cy="30939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cxnSp>
        <p:nvCxnSpPr>
          <p:cNvPr id="14" name="直接箭头连接符 13"/>
          <p:cNvCxnSpPr>
            <a:endCxn id="13" idx="0"/>
          </p:cNvCxnSpPr>
          <p:nvPr/>
        </p:nvCxnSpPr>
        <p:spPr>
          <a:xfrm>
            <a:off x="795611" y="1805650"/>
            <a:ext cx="1252594" cy="1404904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endCxn id="13" idx="0"/>
          </p:cNvCxnSpPr>
          <p:nvPr/>
        </p:nvCxnSpPr>
        <p:spPr>
          <a:xfrm flipH="1">
            <a:off x="2048205" y="1824246"/>
            <a:ext cx="734323" cy="1386308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2048205" y="1834206"/>
            <a:ext cx="2785028" cy="1310054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13" idx="0"/>
          </p:cNvCxnSpPr>
          <p:nvPr/>
        </p:nvCxnSpPr>
        <p:spPr>
          <a:xfrm flipH="1">
            <a:off x="2048205" y="1815610"/>
            <a:ext cx="5050685" cy="1394944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 flipH="1">
            <a:off x="6994676" y="2386434"/>
            <a:ext cx="1112020" cy="2625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flipH="1">
            <a:off x="1907458" y="3528346"/>
            <a:ext cx="228436" cy="424577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 flipH="1">
            <a:off x="1173135" y="3934648"/>
            <a:ext cx="1468646" cy="30939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cxnSp>
        <p:nvCxnSpPr>
          <p:cNvPr id="38" name="直接箭头连接符 37"/>
          <p:cNvCxnSpPr>
            <a:stCxn id="37" idx="2"/>
          </p:cNvCxnSpPr>
          <p:nvPr/>
        </p:nvCxnSpPr>
        <p:spPr>
          <a:xfrm flipV="1">
            <a:off x="2641781" y="2648998"/>
            <a:ext cx="6984000" cy="1440347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27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291621">
            <a:off x="-125559" y="-439490"/>
            <a:ext cx="2230665" cy="2654259"/>
          </a:xfrm>
          <a:custGeom>
            <a:avLst/>
            <a:gdLst>
              <a:gd name="connsiteX0" fmla="*/ 2230665 w 2230665"/>
              <a:gd name="connsiteY0" fmla="*/ 603536 h 2654259"/>
              <a:gd name="connsiteX1" fmla="*/ 1675814 w 2230665"/>
              <a:gd name="connsiteY1" fmla="*/ 2654259 h 2654259"/>
              <a:gd name="connsiteX2" fmla="*/ 1301041 w 2230665"/>
              <a:gd name="connsiteY2" fmla="*/ 2654259 h 2654259"/>
              <a:gd name="connsiteX3" fmla="*/ 0 w 2230665"/>
              <a:gd name="connsiteY3" fmla="*/ 2302245 h 2654259"/>
              <a:gd name="connsiteX4" fmla="*/ 0 w 2230665"/>
              <a:gd name="connsiteY4" fmla="*/ 0 h 26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5" h="2654259">
                <a:moveTo>
                  <a:pt x="2230665" y="603536"/>
                </a:moveTo>
                <a:lnTo>
                  <a:pt x="1675814" y="2654259"/>
                </a:lnTo>
                <a:lnTo>
                  <a:pt x="1301041" y="2654259"/>
                </a:lnTo>
                <a:lnTo>
                  <a:pt x="0" y="230224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27766" cy="990858"/>
          </a:xfrm>
          <a:custGeom>
            <a:avLst/>
            <a:gdLst>
              <a:gd name="connsiteX0" fmla="*/ 0 w 2627766"/>
              <a:gd name="connsiteY0" fmla="*/ 0 h 990858"/>
              <a:gd name="connsiteX1" fmla="*/ 2627766 w 2627766"/>
              <a:gd name="connsiteY1" fmla="*/ 0 h 990858"/>
              <a:gd name="connsiteX2" fmla="*/ 2627766 w 2627766"/>
              <a:gd name="connsiteY2" fmla="*/ 990858 h 990858"/>
              <a:gd name="connsiteX3" fmla="*/ 0 w 2627766"/>
              <a:gd name="connsiteY3" fmla="*/ 990858 h 9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766" h="990858">
                <a:moveTo>
                  <a:pt x="0" y="0"/>
                </a:moveTo>
                <a:lnTo>
                  <a:pt x="2627766" y="0"/>
                </a:lnTo>
                <a:lnTo>
                  <a:pt x="2627766" y="990858"/>
                </a:lnTo>
                <a:lnTo>
                  <a:pt x="0" y="990858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1986117" y="0"/>
            <a:ext cx="8858864" cy="75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Step1</a:t>
            </a:r>
            <a:r>
              <a:rPr lang="zh-CN" altLang="en-US" sz="3200" b="1" dirty="0">
                <a:solidFill>
                  <a:srgbClr val="40404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透内涵：首尾初读，了解文脉走向与内涵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782122"/>
            <a:ext cx="1152742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Have </a:t>
            </a:r>
            <a:r>
              <a:rPr lang="en-US" altLang="zh-CN" sz="2800" b="1" i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 try!</a:t>
            </a:r>
            <a:endParaRPr lang="en-US" altLang="zh-CN" sz="2800" b="1" i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2024.11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温州一模</a:t>
            </a:r>
            <a:endParaRPr lang="en-US" altLang="zh-CN" sz="2000" b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indent="304800" algn="just"/>
            <a:r>
              <a:rPr lang="en-US" altLang="zh-CN" sz="1800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When the couple had to close their business, they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41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almost everything. With no work, home, car or food, and their young son, Henrique,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42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with his grandmother, they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43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to survive. They spent nights on the floor at the railway station and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44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found beds in a shelter.</a:t>
            </a:r>
            <a:endParaRPr lang="en-US" altLang="zh-CN" sz="1800" i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indent="304800" algn="ctr"/>
            <a:r>
              <a:rPr lang="en-US" altLang="zh-CN" i="1" kern="1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…</a:t>
            </a:r>
            <a:endParaRPr lang="zh-CN" altLang="zh-CN" sz="1400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indent="304800" algn="just"/>
            <a:r>
              <a:rPr lang="en-US" altLang="zh-CN" sz="1800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Having their own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55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, the family is getting their life back on track.</a:t>
            </a:r>
            <a:endParaRPr lang="zh-CN" altLang="zh-CN" sz="1400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algn="just"/>
            <a:r>
              <a:rPr lang="en-US" altLang="zh-CN" sz="2000" b="1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41. A. lost		B. desired	C. pursued	D. discussed</a:t>
            </a:r>
            <a:endParaRPr lang="zh-CN" altLang="zh-CN" sz="2000" b="1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algn="just"/>
            <a:r>
              <a:rPr lang="en-US" altLang="zh-CN" sz="2000" b="1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42. A. parked		B. teamed	C. placed  	D. connected</a:t>
            </a:r>
            <a:endParaRPr lang="zh-CN" altLang="zh-CN" sz="2000" b="1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algn="just"/>
            <a:r>
              <a:rPr lang="en-US" altLang="zh-CN" sz="2000" b="1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43. A. parted      		B. managed	C. struggled	D. promised</a:t>
            </a:r>
            <a:endParaRPr lang="zh-CN" altLang="zh-CN" sz="2000" b="1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algn="just"/>
            <a:r>
              <a:rPr lang="en-US" altLang="zh-CN" sz="2000" b="1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44. A. occasionally	B. unexpectedly	C. purposefully	D. suddenly</a:t>
            </a:r>
            <a:endParaRPr lang="zh-CN" altLang="zh-CN" sz="2000" b="1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algn="just"/>
            <a:r>
              <a:rPr lang="en-US" altLang="zh-CN" sz="2000" b="1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55. A. privacy      		B. space          	C. time    	D. business</a:t>
            </a:r>
            <a:endParaRPr lang="zh-CN" altLang="zh-CN" sz="2000" b="1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2286" y="4662195"/>
            <a:ext cx="11527427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解析：</a:t>
            </a:r>
            <a:endParaRPr lang="en-US" altLang="zh-CN" sz="2000" b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 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根据首尾段落，本语篇主题为“人与社会”</a:t>
            </a:r>
            <a:endParaRPr lang="en-US" altLang="zh-CN" sz="2000" b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 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主要描述破产的</a:t>
            </a: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Henrique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一家在</a:t>
            </a: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Vila </a:t>
            </a:r>
            <a:r>
              <a:rPr lang="en-US" altLang="zh-CN" sz="2000" b="1" kern="100" dirty="0" err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Reencontro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这个项目的帮助后，生活重新步入正轨</a:t>
            </a:r>
            <a:endParaRPr lang="en-US" altLang="zh-CN" sz="2000" b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文脉走向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与内涵</a:t>
            </a:r>
            <a:r>
              <a:rPr kumimoji="0" lang="zh-CN" altLang="en-US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：</a:t>
            </a:r>
            <a:endParaRPr kumimoji="0" lang="en-US" altLang="zh-CN" sz="2000" b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with no</a:t>
            </a:r>
            <a:r>
              <a:rPr kumimoji="0" lang="zh-CN" altLang="en-US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home/</a:t>
            </a:r>
            <a:r>
              <a:rPr kumimoji="0" lang="zh-CN" altLang="en-US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with</a:t>
            </a:r>
            <a:r>
              <a:rPr kumimoji="0" lang="zh-CN" altLang="en-US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no</a:t>
            </a:r>
            <a:r>
              <a:rPr kumimoji="0" lang="zh-CN" altLang="en-US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work</a:t>
            </a:r>
            <a:r>
              <a:rPr kumimoji="0" lang="zh-CN" altLang="en-US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2000" b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 get their life back on track</a:t>
            </a:r>
            <a:endParaRPr kumimoji="0" lang="en-US" altLang="zh-CN" sz="2000" b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     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Wingdings" panose="05000000000000000000" pitchFamily="2" charset="2"/>
              </a:rPr>
              <a:t>社会的温情、爱和救助。</a:t>
            </a:r>
            <a:endParaRPr kumimoji="0" lang="en-US" altLang="zh-CN" sz="2000" b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7419713" y="1534507"/>
            <a:ext cx="3144725" cy="2746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 flipH="1">
            <a:off x="1230307" y="2979752"/>
            <a:ext cx="952454" cy="23277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cxnSp>
        <p:nvCxnSpPr>
          <p:cNvPr id="12" name="直接箭头连接符 11"/>
          <p:cNvCxnSpPr>
            <a:stCxn id="7" idx="6"/>
          </p:cNvCxnSpPr>
          <p:nvPr/>
        </p:nvCxnSpPr>
        <p:spPr>
          <a:xfrm flipH="1">
            <a:off x="5373198" y="1671821"/>
            <a:ext cx="2046515" cy="101159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5373199" y="1772980"/>
            <a:ext cx="300014" cy="274628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 flipH="1">
            <a:off x="3800836" y="2647444"/>
            <a:ext cx="3144725" cy="2746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 flipH="1">
            <a:off x="8778271" y="1479650"/>
            <a:ext cx="650863" cy="38434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2762866" y="1671821"/>
            <a:ext cx="6015405" cy="262513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5373198" y="2119069"/>
            <a:ext cx="430320" cy="485346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 flipH="1">
            <a:off x="5472927" y="3588240"/>
            <a:ext cx="1472633" cy="324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 flipH="1">
            <a:off x="5523205" y="3212528"/>
            <a:ext cx="1182394" cy="38434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 flipH="1">
            <a:off x="1230307" y="3802479"/>
            <a:ext cx="1798028" cy="38434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flipH="1">
            <a:off x="1769806" y="1934334"/>
            <a:ext cx="993060" cy="376538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1824716" y="2400422"/>
            <a:ext cx="515361" cy="384336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 flipH="1">
            <a:off x="3610924" y="4148752"/>
            <a:ext cx="1167553" cy="384342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8" grpId="0" animBg="1"/>
      <p:bldP spid="19" grpId="0" animBg="1"/>
      <p:bldP spid="24" grpId="0" animBg="1"/>
      <p:bldP spid="27" grpId="0" animBg="1"/>
      <p:bldP spid="28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076" y="1293968"/>
            <a:ext cx="690372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41" y="-2405924"/>
            <a:ext cx="5532119" cy="54954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82" y="2743072"/>
            <a:ext cx="5616787" cy="614172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383280" y="736600"/>
            <a:ext cx="5425440" cy="54254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516809" y="878090"/>
            <a:ext cx="5158381" cy="515838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30776" y="3145724"/>
            <a:ext cx="506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完形填空解题技巧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29845" y="5228363"/>
            <a:ext cx="1932307" cy="33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rPr>
              <a:t>北师大嘉兴附中  吴晨华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12735" y="2142456"/>
            <a:ext cx="5295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方正清刻本悦宋简体" panose="02000000000000000000" pitchFamily="2" charset="-122"/>
              </a:rPr>
              <a:t>“格式塔”效应下的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宋体" panose="02010600030101010101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65600" y="4461358"/>
            <a:ext cx="400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202501</a:t>
            </a:r>
            <a:r>
              <a:rPr lang="zh-CN" alt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浙江首考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为例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圆角 5"/>
          <p:cNvSpPr/>
          <p:nvPr/>
        </p:nvSpPr>
        <p:spPr>
          <a:xfrm>
            <a:off x="2030" y="2771080"/>
            <a:ext cx="1413816" cy="365934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734834" y="1251003"/>
            <a:ext cx="1409891" cy="33893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矩形: 圆角 5"/>
          <p:cNvSpPr/>
          <p:nvPr/>
        </p:nvSpPr>
        <p:spPr>
          <a:xfrm>
            <a:off x="3976844" y="1241317"/>
            <a:ext cx="1686537" cy="348616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: 圆角 5"/>
          <p:cNvSpPr/>
          <p:nvPr/>
        </p:nvSpPr>
        <p:spPr>
          <a:xfrm>
            <a:off x="6245969" y="1251003"/>
            <a:ext cx="4461359" cy="365934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3800533" y="1717567"/>
            <a:ext cx="7191932" cy="33893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593191" y="2028190"/>
            <a:ext cx="4315996" cy="33893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-1" y="4566516"/>
            <a:ext cx="5132439" cy="33893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9" name="矩形: 圆角 5"/>
          <p:cNvSpPr/>
          <p:nvPr/>
        </p:nvSpPr>
        <p:spPr>
          <a:xfrm>
            <a:off x="10161918" y="2763417"/>
            <a:ext cx="1969060" cy="348616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0" name="矩形: 圆角 5"/>
          <p:cNvSpPr/>
          <p:nvPr/>
        </p:nvSpPr>
        <p:spPr>
          <a:xfrm>
            <a:off x="3430237" y="3112033"/>
            <a:ext cx="4375858" cy="348616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1" name="矩形: 圆角 5"/>
          <p:cNvSpPr/>
          <p:nvPr/>
        </p:nvSpPr>
        <p:spPr>
          <a:xfrm>
            <a:off x="8290904" y="3145828"/>
            <a:ext cx="3714639" cy="348616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2" name="矩形: 圆角 5"/>
          <p:cNvSpPr/>
          <p:nvPr/>
        </p:nvSpPr>
        <p:spPr>
          <a:xfrm>
            <a:off x="1893869" y="3438043"/>
            <a:ext cx="2688291" cy="348616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5" name="矩形: 圆角 5"/>
          <p:cNvSpPr/>
          <p:nvPr/>
        </p:nvSpPr>
        <p:spPr>
          <a:xfrm>
            <a:off x="4222501" y="2396133"/>
            <a:ext cx="3401195" cy="365934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6" name="矩形: 圆角 5"/>
          <p:cNvSpPr/>
          <p:nvPr/>
        </p:nvSpPr>
        <p:spPr>
          <a:xfrm>
            <a:off x="9467523" y="2392407"/>
            <a:ext cx="2525639" cy="365934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8" name="矩形: 圆角 5"/>
          <p:cNvSpPr/>
          <p:nvPr/>
        </p:nvSpPr>
        <p:spPr>
          <a:xfrm>
            <a:off x="5074922" y="2756032"/>
            <a:ext cx="3439213" cy="365934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5" name="矩形: 圆角 5"/>
          <p:cNvSpPr/>
          <p:nvPr/>
        </p:nvSpPr>
        <p:spPr>
          <a:xfrm>
            <a:off x="6955102" y="4953955"/>
            <a:ext cx="4375858" cy="348616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6" name="矩形: 圆角 5"/>
          <p:cNvSpPr/>
          <p:nvPr/>
        </p:nvSpPr>
        <p:spPr>
          <a:xfrm>
            <a:off x="5208570" y="4586839"/>
            <a:ext cx="2303275" cy="348616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7" name="矩形: 圆角 5"/>
          <p:cNvSpPr/>
          <p:nvPr/>
        </p:nvSpPr>
        <p:spPr>
          <a:xfrm>
            <a:off x="4511149" y="5638692"/>
            <a:ext cx="4790167" cy="348616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8" name="矩形: 圆角 5"/>
          <p:cNvSpPr/>
          <p:nvPr/>
        </p:nvSpPr>
        <p:spPr>
          <a:xfrm>
            <a:off x="861040" y="5311082"/>
            <a:ext cx="5746237" cy="365934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291621">
            <a:off x="-125559" y="-439490"/>
            <a:ext cx="2230665" cy="2654259"/>
          </a:xfrm>
          <a:custGeom>
            <a:avLst/>
            <a:gdLst>
              <a:gd name="connsiteX0" fmla="*/ 2230665 w 2230665"/>
              <a:gd name="connsiteY0" fmla="*/ 603536 h 2654259"/>
              <a:gd name="connsiteX1" fmla="*/ 1675814 w 2230665"/>
              <a:gd name="connsiteY1" fmla="*/ 2654259 h 2654259"/>
              <a:gd name="connsiteX2" fmla="*/ 1301041 w 2230665"/>
              <a:gd name="connsiteY2" fmla="*/ 2654259 h 2654259"/>
              <a:gd name="connsiteX3" fmla="*/ 0 w 2230665"/>
              <a:gd name="connsiteY3" fmla="*/ 2302245 h 2654259"/>
              <a:gd name="connsiteX4" fmla="*/ 0 w 2230665"/>
              <a:gd name="connsiteY4" fmla="*/ 0 h 26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5" h="2654259">
                <a:moveTo>
                  <a:pt x="2230665" y="603536"/>
                </a:moveTo>
                <a:lnTo>
                  <a:pt x="1675814" y="2654259"/>
                </a:lnTo>
                <a:lnTo>
                  <a:pt x="1301041" y="2654259"/>
                </a:lnTo>
                <a:lnTo>
                  <a:pt x="0" y="230224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27766" cy="990858"/>
          </a:xfrm>
          <a:custGeom>
            <a:avLst/>
            <a:gdLst>
              <a:gd name="connsiteX0" fmla="*/ 0 w 2627766"/>
              <a:gd name="connsiteY0" fmla="*/ 0 h 990858"/>
              <a:gd name="connsiteX1" fmla="*/ 2627766 w 2627766"/>
              <a:gd name="connsiteY1" fmla="*/ 0 h 990858"/>
              <a:gd name="connsiteX2" fmla="*/ 2627766 w 2627766"/>
              <a:gd name="connsiteY2" fmla="*/ 990858 h 990858"/>
              <a:gd name="connsiteX3" fmla="*/ 0 w 2627766"/>
              <a:gd name="connsiteY3" fmla="*/ 990858 h 9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766" h="990858">
                <a:moveTo>
                  <a:pt x="0" y="0"/>
                </a:moveTo>
                <a:lnTo>
                  <a:pt x="2627766" y="0"/>
                </a:lnTo>
                <a:lnTo>
                  <a:pt x="2627766" y="990858"/>
                </a:lnTo>
                <a:lnTo>
                  <a:pt x="0" y="990858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1986117" y="0"/>
            <a:ext cx="8613058" cy="755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Step2  </a:t>
            </a:r>
            <a:r>
              <a:rPr lang="zh-CN" altLang="en-US" sz="3200" b="1" dirty="0">
                <a:solidFill>
                  <a:srgbClr val="40404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明线索：全文细读，明晰文本内在线索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733246"/>
            <a:ext cx="1207401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以</a:t>
            </a:r>
            <a:r>
              <a:rPr kumimoji="0" lang="en-US" altLang="zh-CN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2024.6</a:t>
            </a:r>
            <a:r>
              <a:rPr kumimoji="0" lang="zh-CN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新高考</a:t>
            </a:r>
            <a:r>
              <a:rPr kumimoji="0" lang="en-US" altLang="zh-CN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zh-CN" alt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卷为例</a:t>
            </a:r>
            <a:r>
              <a:rPr kumimoji="0" lang="en-US" altLang="zh-CN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kumimoji="0" lang="en-US" altLang="zh-CN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I’ve been motivated — and demotivated — by other folks’ achievements all my life.</a:t>
            </a:r>
            <a:endParaRPr kumimoji="0" lang="en-US" altLang="zh-CN" sz="24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When I was a teenager, a neighborhood friend __41 </a:t>
            </a:r>
            <a:r>
              <a:rPr kumimoji="0" lang="en-US" altLang="zh-CN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won</a:t>
            </a: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 a marathon race. Feeling motivated, I started running __42 </a:t>
            </a:r>
            <a:r>
              <a:rPr lang="en-US" altLang="zh-CN" sz="24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regularly</a:t>
            </a: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__, but then two things happened. First, a girl I met one day told me she was __43 </a:t>
            </a:r>
            <a:r>
              <a:rPr lang="en-US" altLang="zh-CN" sz="24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 for a “super,” referring to a 52.4-mile double marathon. Then, the next day I went on my longest run — 15 miles. To be honest, I  _44  </a:t>
            </a:r>
            <a:r>
              <a:rPr lang="en-US" altLang="zh-CN" sz="24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hated</a:t>
            </a: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 it! Between the girl making my _45 </a:t>
            </a:r>
            <a:r>
              <a:rPr lang="en-US" altLang="zh-CN" sz="24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achievement</a:t>
            </a: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_seem small and the pure boredom of jogging, I decided that the only  _46 </a:t>
            </a:r>
            <a:r>
              <a:rPr lang="en-US" altLang="zh-CN" sz="24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</a:t>
            </a: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 I’d ever run again is if a big dog was running after me!</a:t>
            </a:r>
            <a:endParaRPr kumimoji="0" lang="en-US" altLang="zh-CN" sz="24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So I _47 </a:t>
            </a:r>
            <a:r>
              <a:rPr lang="en-US" altLang="zh-CN" sz="24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turned  to</a:t>
            </a: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 cycling. I got a good bike and rode a lot. I _48  </a:t>
            </a:r>
            <a:r>
              <a:rPr lang="en-US" altLang="zh-CN" sz="24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dreamed</a:t>
            </a: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 of entering cycle races until I flew to San Diego to visit my sister. While she was at work one day, I _49 </a:t>
            </a:r>
            <a:r>
              <a:rPr lang="en-US" altLang="zh-CN" sz="24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borrowed</a:t>
            </a: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  her bike and went for a ride. The _50 </a:t>
            </a:r>
            <a:r>
              <a:rPr lang="en-US" altLang="zh-CN" sz="24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_: the roads there went through large valleys where I’d be riding uphill for miles at a time. I’d never faced such _51 </a:t>
            </a:r>
            <a:r>
              <a:rPr lang="en-US" altLang="zh-CN" sz="24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</a:t>
            </a: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_. That day, I got _52 </a:t>
            </a:r>
            <a:r>
              <a:rPr lang="en-US" altLang="zh-CN" sz="24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passed</a:t>
            </a:r>
            <a:r>
              <a:rPr lang="en-US" altLang="zh-CN" sz="2400" i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</a:t>
            </a: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about 100 “local” bikers who were used to such roads. When I got back home, suddenly riding my bike didn’t seem quite as _53 </a:t>
            </a:r>
            <a:r>
              <a:rPr lang="en-US" altLang="zh-CN" sz="24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appealing</a:t>
            </a: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_.</a:t>
            </a:r>
            <a:endParaRPr kumimoji="0" lang="en-US" altLang="zh-CN" sz="24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I’ve _54 </a:t>
            </a:r>
            <a:r>
              <a:rPr lang="en-US" altLang="zh-CN" sz="24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matured</a:t>
            </a: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_ a lot since then. I’ve come to accept that whatever _55 </a:t>
            </a:r>
            <a:r>
              <a:rPr lang="en-US" altLang="zh-CN" sz="24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goals</a:t>
            </a:r>
            <a:r>
              <a:rPr kumimoji="0" lang="en-US" altLang="zh-CN" sz="24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_ I set for myself, they just have to be my own.</a:t>
            </a:r>
            <a:endParaRPr kumimoji="0" lang="en-US" altLang="zh-CN" sz="2400" b="1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-4056" y="1216121"/>
            <a:ext cx="12191999" cy="476250"/>
          </a:xfrm>
          <a:prstGeom prst="roundRect">
            <a:avLst>
              <a:gd name="adj" fmla="val 1787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矩形: 圆角 18"/>
          <p:cNvSpPr/>
          <p:nvPr/>
        </p:nvSpPr>
        <p:spPr>
          <a:xfrm>
            <a:off x="0" y="6055995"/>
            <a:ext cx="12192000" cy="708599"/>
          </a:xfrm>
          <a:prstGeom prst="roundRect">
            <a:avLst>
              <a:gd name="adj" fmla="val 1787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281781" y="3816379"/>
            <a:ext cx="3828103" cy="33893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8527692" y="3821384"/>
            <a:ext cx="2464774" cy="33893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3134469" y="1501595"/>
            <a:ext cx="842375" cy="225658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5544965" y="1949588"/>
            <a:ext cx="2382730" cy="225658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2317874" y="1611275"/>
            <a:ext cx="60800" cy="2332142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endCxn id="15" idx="1"/>
          </p:cNvCxnSpPr>
          <p:nvPr/>
        </p:nvCxnSpPr>
        <p:spPr>
          <a:xfrm>
            <a:off x="4007244" y="3989055"/>
            <a:ext cx="4520448" cy="1794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1415845" y="4121643"/>
            <a:ext cx="7364361" cy="602452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5518251" y="1580953"/>
            <a:ext cx="4827129" cy="126196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29" idx="1"/>
            <a:endCxn id="30" idx="0"/>
          </p:cNvCxnSpPr>
          <p:nvPr/>
        </p:nvCxnSpPr>
        <p:spPr>
          <a:xfrm flipH="1">
            <a:off x="5618166" y="2937725"/>
            <a:ext cx="4543752" cy="17430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H="1">
            <a:off x="9487523" y="3010197"/>
            <a:ext cx="1013002" cy="24740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H="1">
            <a:off x="4434763" y="3377854"/>
            <a:ext cx="1013002" cy="24740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flipH="1">
            <a:off x="4484226" y="3520838"/>
            <a:ext cx="4043466" cy="18639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H="1">
            <a:off x="5822754" y="1577157"/>
            <a:ext cx="1983341" cy="814749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7255186" y="2538189"/>
            <a:ext cx="2434643" cy="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 flipH="1">
            <a:off x="8527692" y="2575926"/>
            <a:ext cx="1817688" cy="26699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>
            <a:off x="5480423" y="1511868"/>
            <a:ext cx="1255907" cy="31792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>
            <a:off x="7275772" y="4854889"/>
            <a:ext cx="2191751" cy="32671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flipH="1">
            <a:off x="8780206" y="5277047"/>
            <a:ext cx="1170882" cy="50983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 flipH="1">
            <a:off x="5618166" y="1602837"/>
            <a:ext cx="2566392" cy="379880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2" grpId="0" animBg="1"/>
      <p:bldP spid="13" grpId="0" animBg="1"/>
      <p:bldP spid="16" grpId="0" animBg="1"/>
      <p:bldP spid="29" grpId="0" animBg="1"/>
      <p:bldP spid="30" grpId="0" animBg="1"/>
      <p:bldP spid="31" grpId="0" animBg="1"/>
      <p:bldP spid="32" grpId="0" animBg="1"/>
      <p:bldP spid="45" grpId="0" animBg="1"/>
      <p:bldP spid="46" grpId="0" animBg="1"/>
      <p:bldP spid="48" grpId="0" animBg="1"/>
      <p:bldP spid="55" grpId="0" animBg="1"/>
      <p:bldP spid="56" grpId="0" animBg="1"/>
      <p:bldP spid="57" grpId="0" animBg="1"/>
      <p:bldP spid="58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291621">
            <a:off x="-125559" y="-439490"/>
            <a:ext cx="2230665" cy="2654259"/>
          </a:xfrm>
          <a:custGeom>
            <a:avLst/>
            <a:gdLst>
              <a:gd name="connsiteX0" fmla="*/ 2230665 w 2230665"/>
              <a:gd name="connsiteY0" fmla="*/ 603536 h 2654259"/>
              <a:gd name="connsiteX1" fmla="*/ 1675814 w 2230665"/>
              <a:gd name="connsiteY1" fmla="*/ 2654259 h 2654259"/>
              <a:gd name="connsiteX2" fmla="*/ 1301041 w 2230665"/>
              <a:gd name="connsiteY2" fmla="*/ 2654259 h 2654259"/>
              <a:gd name="connsiteX3" fmla="*/ 0 w 2230665"/>
              <a:gd name="connsiteY3" fmla="*/ 2302245 h 2654259"/>
              <a:gd name="connsiteX4" fmla="*/ 0 w 2230665"/>
              <a:gd name="connsiteY4" fmla="*/ 0 h 26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5" h="2654259">
                <a:moveTo>
                  <a:pt x="2230665" y="603536"/>
                </a:moveTo>
                <a:lnTo>
                  <a:pt x="1675814" y="2654259"/>
                </a:lnTo>
                <a:lnTo>
                  <a:pt x="1301041" y="2654259"/>
                </a:lnTo>
                <a:lnTo>
                  <a:pt x="0" y="230224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27766" cy="990858"/>
          </a:xfrm>
          <a:custGeom>
            <a:avLst/>
            <a:gdLst>
              <a:gd name="connsiteX0" fmla="*/ 0 w 2627766"/>
              <a:gd name="connsiteY0" fmla="*/ 0 h 990858"/>
              <a:gd name="connsiteX1" fmla="*/ 2627766 w 2627766"/>
              <a:gd name="connsiteY1" fmla="*/ 0 h 990858"/>
              <a:gd name="connsiteX2" fmla="*/ 2627766 w 2627766"/>
              <a:gd name="connsiteY2" fmla="*/ 990858 h 990858"/>
              <a:gd name="connsiteX3" fmla="*/ 0 w 2627766"/>
              <a:gd name="connsiteY3" fmla="*/ 990858 h 9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766" h="990858">
                <a:moveTo>
                  <a:pt x="0" y="0"/>
                </a:moveTo>
                <a:lnTo>
                  <a:pt x="2627766" y="0"/>
                </a:lnTo>
                <a:lnTo>
                  <a:pt x="2627766" y="990858"/>
                </a:lnTo>
                <a:lnTo>
                  <a:pt x="0" y="990858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986117" y="0"/>
            <a:ext cx="8613058" cy="755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Step2  </a:t>
            </a:r>
            <a:r>
              <a:rPr lang="zh-CN" altLang="en-US" sz="3200" b="1" dirty="0">
                <a:solidFill>
                  <a:srgbClr val="40404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明线索：全文细读，明晰文本内在线索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782122"/>
            <a:ext cx="7905135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Have </a:t>
            </a:r>
            <a:r>
              <a:rPr lang="en-US" altLang="zh-CN" sz="2800" b="1" i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 try!</a:t>
            </a:r>
            <a:endParaRPr lang="en-US" altLang="zh-CN" sz="2800" b="1" i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2024.11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杭州一模</a:t>
            </a:r>
            <a:endParaRPr lang="en-US" altLang="zh-CN" sz="2000" b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indent="266700" algn="just">
              <a:tabLst>
                <a:tab pos="266700" algn="l"/>
              </a:tabLst>
            </a:pP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“You’re </a:t>
            </a:r>
            <a:r>
              <a:rPr lang="en-US" altLang="zh-CN" sz="1800" b="1" i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corner person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I’m </a:t>
            </a:r>
            <a:r>
              <a:rPr lang="en-US" altLang="zh-CN" sz="1800" b="1" i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corner person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too! ” my friend said with a grin as he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41 </a:t>
            </a:r>
            <a:r>
              <a:rPr lang="en-US" altLang="zh-CN" sz="1800" b="1" i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pulled</a:t>
            </a:r>
            <a:r>
              <a:rPr lang="en-US" altLang="zh-CN" b="1" i="1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into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my comer-house driveway. While many people avoid corner lots, I actually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42 </a:t>
            </a:r>
            <a:r>
              <a:rPr lang="en-US" altLang="zh-CN" b="1" i="1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idea of </a:t>
            </a:r>
            <a:r>
              <a:rPr lang="en-US" altLang="zh-CN" sz="1800" b="1" i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corner house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zh-CN" altLang="zh-CN" sz="1800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indent="266700" algn="just">
              <a:tabLst>
                <a:tab pos="266700" algn="l"/>
              </a:tabLst>
            </a:pP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enrich the lives of neighbor’s and passers-by by creating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43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Over the years, I’ve </a:t>
            </a:r>
            <a:r>
              <a:rPr lang="en-US" altLang="zh-CN" sz="1800" i="1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grown many different herbs (</a:t>
            </a:r>
            <a:r>
              <a:rPr lang="zh-CN" altLang="zh-CN" sz="1800" i="1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香草</a:t>
            </a:r>
            <a:r>
              <a:rPr lang="en-US" altLang="zh-CN" sz="1800" i="1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CN" altLang="zh-CN" sz="1800" i="1" kern="1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，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pots and containers at the edge of my driveway.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44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walk by and stop to take a few for their dinner plans, and later they may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45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give me a serving of the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46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product. The herb idea has led to many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47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well as Christmas gifts.</a:t>
            </a:r>
            <a:endParaRPr lang="zh-CN" altLang="zh-CN" sz="1800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indent="266700" algn="just">
              <a:tabLst>
                <a:tab pos="266700" algn="l"/>
              </a:tabLst>
            </a:pP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also </a:t>
            </a:r>
            <a:r>
              <a:rPr lang="en-US" altLang="zh-CN" i="1" kern="1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began a newspaper  </a:t>
            </a:r>
            <a:r>
              <a:rPr lang="en-US" altLang="zh-CN" i="1" u="sng" kern="1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48   </a:t>
            </a:r>
            <a:r>
              <a:rPr lang="en-US" altLang="zh-CN" i="1" kern="1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 the front years ago. After reading the papers myself, I put them out on a little table with a(n)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49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,“Help yourself to a newspaper.” Many come for the papers. I’ve even heard people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50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what time my papers will be out on the table.</a:t>
            </a:r>
            <a:endParaRPr lang="zh-CN" altLang="zh-CN" sz="1800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indent="266700" algn="just">
              <a:tabLst>
                <a:tab pos="266700" algn="l"/>
              </a:tabLst>
            </a:pPr>
            <a:r>
              <a:rPr lang="en-US" altLang="zh-CN" i="1" kern="1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 Christmas evening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my “corner person ”friend would create a magical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51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window in his neighborhood, which includes a slide show of the season’s favorite music videos. As people walk by his comer in the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52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their lives are brightened by this creative display of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53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zh-CN" altLang="zh-CN" sz="1800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indent="266700" algn="just">
              <a:tabLst>
                <a:tab pos="266700" algn="l"/>
              </a:tabLst>
            </a:pP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Cities can bring people together, and the corner lot person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54 </a:t>
            </a:r>
            <a:r>
              <a:rPr lang="en-US" altLang="zh-CN" b="1" i="1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illustrates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this beautifully. Do you now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 55 </a:t>
            </a:r>
            <a:r>
              <a:rPr lang="en-US" altLang="zh-CN" b="1" i="1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desire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be a comer person? Let’s meet at my corner to discuss further!</a:t>
            </a:r>
            <a:endParaRPr lang="zh-CN" altLang="zh-CN" sz="1800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00886" y="1211448"/>
            <a:ext cx="3625643" cy="550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43. A. imaginations	B. sales	</a:t>
            </a:r>
            <a:endParaRPr lang="en-US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C. connections	D. responsibilities</a:t>
            </a:r>
            <a:endParaRPr lang="zh-CN" altLang="zh-CN" sz="160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44. A. Friends	B. Hosts	</a:t>
            </a:r>
            <a:endParaRPr lang="en-US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C. Relatives	D. Neighbors</a:t>
            </a:r>
            <a:endParaRPr lang="zh-CN" altLang="zh-CN" sz="160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45. A. even	B. never	</a:t>
            </a:r>
            <a:endParaRPr lang="en-US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C. always	D. sometimes</a:t>
            </a:r>
            <a:endParaRPr lang="zh-CN" altLang="zh-CN" sz="160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46. A. labeled	B. delivered	</a:t>
            </a:r>
            <a:endParaRPr lang="en-US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C. finished	D. diversified</a:t>
            </a:r>
            <a:endParaRPr lang="zh-CN" altLang="zh-CN" sz="160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47. A. acts	B. jokes	</a:t>
            </a:r>
            <a:endParaRPr lang="en-US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C. pictures	D. conversations</a:t>
            </a:r>
            <a:endParaRPr lang="zh-CN" altLang="zh-CN" sz="160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48. A. job	B. story	</a:t>
            </a:r>
            <a:endParaRPr lang="en-US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C. project	D. experiment</a:t>
            </a:r>
            <a:endParaRPr lang="zh-CN" altLang="zh-CN" sz="160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49. A. warning	B. sign	</a:t>
            </a:r>
            <a:endParaRPr lang="en-US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C. suggestion	D. poster</a:t>
            </a:r>
            <a:endParaRPr lang="zh-CN" altLang="zh-CN" sz="160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50. A. laugh	B. estimate	</a:t>
            </a:r>
            <a:endParaRPr lang="en-US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C. quarrel	D. complain</a:t>
            </a:r>
            <a:endParaRPr lang="zh-CN" altLang="zh-CN" sz="160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51. A. shop	B. holiday	</a:t>
            </a:r>
            <a:endParaRPr lang="en-US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C. car	D. back</a:t>
            </a:r>
            <a:endParaRPr lang="zh-CN" altLang="zh-CN" sz="160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52. A. morning	B. afternoon	</a:t>
            </a:r>
            <a:endParaRPr lang="en-US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C. darkness	D. daylight</a:t>
            </a:r>
            <a:endParaRPr lang="zh-CN" altLang="zh-CN" sz="160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53. A. joy	B. generosity	</a:t>
            </a:r>
            <a:endParaRPr lang="en-US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6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C. colors	D. decorations</a:t>
            </a:r>
            <a:endParaRPr lang="zh-CN" altLang="zh-CN" sz="1600" kern="100" dirty="0">
              <a:effectLst/>
              <a:latin typeface="等线" panose="02010600030101010101" charset="-122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圆角 5"/>
          <p:cNvSpPr/>
          <p:nvPr/>
        </p:nvSpPr>
        <p:spPr>
          <a:xfrm>
            <a:off x="1287271" y="5901570"/>
            <a:ext cx="2075361" cy="348616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矩形: 圆角 5"/>
          <p:cNvSpPr/>
          <p:nvPr/>
        </p:nvSpPr>
        <p:spPr>
          <a:xfrm>
            <a:off x="5903516" y="5901570"/>
            <a:ext cx="2075361" cy="348616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15079" y="1538034"/>
            <a:ext cx="7963798" cy="852711"/>
          </a:xfrm>
          <a:prstGeom prst="roundRect">
            <a:avLst>
              <a:gd name="adj" fmla="val 1787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15079" y="5894555"/>
            <a:ext cx="7963798" cy="852711"/>
          </a:xfrm>
          <a:prstGeom prst="roundRect">
            <a:avLst>
              <a:gd name="adj" fmla="val 1787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矩形: 圆角 5"/>
          <p:cNvSpPr/>
          <p:nvPr/>
        </p:nvSpPr>
        <p:spPr>
          <a:xfrm>
            <a:off x="5533107" y="2333510"/>
            <a:ext cx="1447797" cy="348616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矩形: 圆角 5"/>
          <p:cNvSpPr/>
          <p:nvPr/>
        </p:nvSpPr>
        <p:spPr>
          <a:xfrm>
            <a:off x="1601052" y="2909949"/>
            <a:ext cx="1447797" cy="34861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矩形: 圆角 5"/>
          <p:cNvSpPr/>
          <p:nvPr/>
        </p:nvSpPr>
        <p:spPr>
          <a:xfrm>
            <a:off x="3500285" y="2841775"/>
            <a:ext cx="1234275" cy="34861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矩形: 圆角 5"/>
          <p:cNvSpPr/>
          <p:nvPr/>
        </p:nvSpPr>
        <p:spPr>
          <a:xfrm>
            <a:off x="2040291" y="3185816"/>
            <a:ext cx="3492815" cy="34861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1" name="矩形: 圆角 5"/>
          <p:cNvSpPr/>
          <p:nvPr/>
        </p:nvSpPr>
        <p:spPr>
          <a:xfrm>
            <a:off x="7286984" y="3128992"/>
            <a:ext cx="691894" cy="34861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" name="矩形: 圆角 5"/>
          <p:cNvSpPr/>
          <p:nvPr/>
        </p:nvSpPr>
        <p:spPr>
          <a:xfrm>
            <a:off x="-32448" y="3423920"/>
            <a:ext cx="1190688" cy="34861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26041" y="2299842"/>
            <a:ext cx="1353410" cy="36933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connections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72964" y="2799518"/>
            <a:ext cx="1331776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Neighbors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2158409" y="2539321"/>
            <a:ext cx="4381778" cy="466272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5449808" y="2634201"/>
            <a:ext cx="1237300" cy="681675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4534404" y="2623219"/>
            <a:ext cx="2089082" cy="484946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1254157" y="3165447"/>
            <a:ext cx="711037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even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1119885" y="2535975"/>
            <a:ext cx="5420302" cy="1048514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795646" y="3215157"/>
            <a:ext cx="1001889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finished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51" name="矩形: 圆角 5"/>
          <p:cNvSpPr/>
          <p:nvPr/>
        </p:nvSpPr>
        <p:spPr>
          <a:xfrm>
            <a:off x="1601052" y="3651343"/>
            <a:ext cx="1873632" cy="34861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49850" y="3493144"/>
            <a:ext cx="1585060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conversations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52" name="矩形: 圆角 5"/>
          <p:cNvSpPr/>
          <p:nvPr/>
        </p:nvSpPr>
        <p:spPr>
          <a:xfrm>
            <a:off x="4029884" y="3967938"/>
            <a:ext cx="1873632" cy="34861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3" name="矩形: 圆角 5"/>
          <p:cNvSpPr/>
          <p:nvPr/>
        </p:nvSpPr>
        <p:spPr>
          <a:xfrm>
            <a:off x="1367924" y="4242949"/>
            <a:ext cx="936816" cy="34861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4" name="矩形: 圆角 5"/>
          <p:cNvSpPr/>
          <p:nvPr/>
        </p:nvSpPr>
        <p:spPr>
          <a:xfrm>
            <a:off x="4296590" y="4323569"/>
            <a:ext cx="2654710" cy="34861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617852" y="3684060"/>
            <a:ext cx="1001889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project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111757" y="3967995"/>
            <a:ext cx="676101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sign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011007" y="4226489"/>
            <a:ext cx="1100993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estimate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cxnSp>
        <p:nvCxnSpPr>
          <p:cNvPr id="58" name="直接箭头连接符 57"/>
          <p:cNvCxnSpPr>
            <a:endCxn id="36" idx="2"/>
          </p:cNvCxnSpPr>
          <p:nvPr/>
        </p:nvCxnSpPr>
        <p:spPr>
          <a:xfrm flipV="1">
            <a:off x="3342217" y="2669174"/>
            <a:ext cx="3760529" cy="1167469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36" idx="2"/>
          </p:cNvCxnSpPr>
          <p:nvPr/>
        </p:nvCxnSpPr>
        <p:spPr>
          <a:xfrm flipV="1">
            <a:off x="5599552" y="2669174"/>
            <a:ext cx="1503194" cy="1318457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endCxn id="36" idx="2"/>
          </p:cNvCxnSpPr>
          <p:nvPr/>
        </p:nvCxnSpPr>
        <p:spPr>
          <a:xfrm flipV="1">
            <a:off x="6392938" y="2669174"/>
            <a:ext cx="709808" cy="1577613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: 圆角 5"/>
          <p:cNvSpPr/>
          <p:nvPr/>
        </p:nvSpPr>
        <p:spPr>
          <a:xfrm>
            <a:off x="6409978" y="4834679"/>
            <a:ext cx="1568899" cy="34861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5" name="矩形: 圆角 5"/>
          <p:cNvSpPr/>
          <p:nvPr/>
        </p:nvSpPr>
        <p:spPr>
          <a:xfrm>
            <a:off x="41737" y="5064884"/>
            <a:ext cx="822422" cy="34861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463780" y="4788508"/>
            <a:ext cx="676101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night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67" name="矩形: 圆角 5"/>
          <p:cNvSpPr/>
          <p:nvPr/>
        </p:nvSpPr>
        <p:spPr>
          <a:xfrm>
            <a:off x="2390948" y="5350652"/>
            <a:ext cx="2654710" cy="34861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4554871" y="5318828"/>
            <a:ext cx="1216321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darkness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69" name="矩形: 圆角 5"/>
          <p:cNvSpPr/>
          <p:nvPr/>
        </p:nvSpPr>
        <p:spPr>
          <a:xfrm>
            <a:off x="6540187" y="5297936"/>
            <a:ext cx="1364948" cy="34861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0" name="矩形: 圆角 5"/>
          <p:cNvSpPr/>
          <p:nvPr/>
        </p:nvSpPr>
        <p:spPr>
          <a:xfrm>
            <a:off x="51382" y="5611981"/>
            <a:ext cx="2654709" cy="34861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201973" y="5560502"/>
            <a:ext cx="734138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joy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cxnSp>
        <p:nvCxnSpPr>
          <p:cNvPr id="72" name="直接箭头连接符 71"/>
          <p:cNvCxnSpPr/>
          <p:nvPr/>
        </p:nvCxnSpPr>
        <p:spPr>
          <a:xfrm flipH="1" flipV="1">
            <a:off x="7329272" y="2715345"/>
            <a:ext cx="95482" cy="2147819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V="1">
            <a:off x="4966700" y="2772457"/>
            <a:ext cx="2262334" cy="2483554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7027096" y="2766839"/>
            <a:ext cx="229072" cy="2646661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箭头: 下 78"/>
          <p:cNvSpPr/>
          <p:nvPr/>
        </p:nvSpPr>
        <p:spPr>
          <a:xfrm>
            <a:off x="7078290" y="2656511"/>
            <a:ext cx="141201" cy="3238043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0" name="箭头: 下 79"/>
          <p:cNvSpPr/>
          <p:nvPr/>
        </p:nvSpPr>
        <p:spPr>
          <a:xfrm rot="5400000">
            <a:off x="4553728" y="4795310"/>
            <a:ext cx="158692" cy="254088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1" name="箭头: 下 80"/>
          <p:cNvSpPr/>
          <p:nvPr/>
        </p:nvSpPr>
        <p:spPr>
          <a:xfrm rot="17149546">
            <a:off x="5790315" y="1751358"/>
            <a:ext cx="147352" cy="112662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6" grpId="0" animBg="1"/>
      <p:bldP spid="37" grpId="0" animBg="1"/>
      <p:bldP spid="47" grpId="0" animBg="1"/>
      <p:bldP spid="49" grpId="0" animBg="1"/>
      <p:bldP spid="51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9" grpId="0" animBg="1"/>
      <p:bldP spid="80" grpId="0" animBg="1"/>
      <p:bldP spid="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291621">
            <a:off x="-125559" y="-439490"/>
            <a:ext cx="2230665" cy="2654259"/>
          </a:xfrm>
          <a:custGeom>
            <a:avLst/>
            <a:gdLst>
              <a:gd name="connsiteX0" fmla="*/ 2230665 w 2230665"/>
              <a:gd name="connsiteY0" fmla="*/ 603536 h 2654259"/>
              <a:gd name="connsiteX1" fmla="*/ 1675814 w 2230665"/>
              <a:gd name="connsiteY1" fmla="*/ 2654259 h 2654259"/>
              <a:gd name="connsiteX2" fmla="*/ 1301041 w 2230665"/>
              <a:gd name="connsiteY2" fmla="*/ 2654259 h 2654259"/>
              <a:gd name="connsiteX3" fmla="*/ 0 w 2230665"/>
              <a:gd name="connsiteY3" fmla="*/ 2302245 h 2654259"/>
              <a:gd name="connsiteX4" fmla="*/ 0 w 2230665"/>
              <a:gd name="connsiteY4" fmla="*/ 0 h 26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5" h="2654259">
                <a:moveTo>
                  <a:pt x="2230665" y="603536"/>
                </a:moveTo>
                <a:lnTo>
                  <a:pt x="1675814" y="2654259"/>
                </a:lnTo>
                <a:lnTo>
                  <a:pt x="1301041" y="2654259"/>
                </a:lnTo>
                <a:lnTo>
                  <a:pt x="0" y="230224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27766" cy="990858"/>
          </a:xfrm>
          <a:custGeom>
            <a:avLst/>
            <a:gdLst>
              <a:gd name="connsiteX0" fmla="*/ 0 w 2627766"/>
              <a:gd name="connsiteY0" fmla="*/ 0 h 990858"/>
              <a:gd name="connsiteX1" fmla="*/ 2627766 w 2627766"/>
              <a:gd name="connsiteY1" fmla="*/ 0 h 990858"/>
              <a:gd name="connsiteX2" fmla="*/ 2627766 w 2627766"/>
              <a:gd name="connsiteY2" fmla="*/ 990858 h 990858"/>
              <a:gd name="connsiteX3" fmla="*/ 0 w 2627766"/>
              <a:gd name="connsiteY3" fmla="*/ 990858 h 9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766" h="990858">
                <a:moveTo>
                  <a:pt x="0" y="0"/>
                </a:moveTo>
                <a:lnTo>
                  <a:pt x="2627766" y="0"/>
                </a:lnTo>
                <a:lnTo>
                  <a:pt x="2627766" y="990858"/>
                </a:lnTo>
                <a:lnTo>
                  <a:pt x="0" y="990858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1986117" y="0"/>
            <a:ext cx="8613058" cy="755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Step2  </a:t>
            </a:r>
            <a:r>
              <a:rPr lang="zh-CN" altLang="en-US" sz="3200" b="1" dirty="0">
                <a:solidFill>
                  <a:srgbClr val="40404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明线索：全文细读，明晰文本内在线索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782122"/>
            <a:ext cx="7656843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Have </a:t>
            </a:r>
            <a:r>
              <a:rPr lang="en-US" altLang="zh-CN" sz="2800" b="1" i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 try!</a:t>
            </a:r>
            <a:endParaRPr lang="en-US" altLang="zh-CN" sz="2800" b="1" i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2024.11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温州一模</a:t>
            </a:r>
            <a:endParaRPr lang="en-US" altLang="zh-CN" sz="2000" b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indent="304800" algn="just"/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the couple had to close their business, they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41 </a:t>
            </a:r>
            <a:r>
              <a:rPr lang="en-US" altLang="zh-CN" sz="1800" b="1" i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lost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almost everything. With no work, home, car or food, and their young son, Henrique,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42  </a:t>
            </a:r>
            <a:r>
              <a:rPr lang="en-US" altLang="zh-CN" b="1" i="1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placed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his grandmother, they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43 </a:t>
            </a:r>
            <a:r>
              <a:rPr lang="en-US" altLang="zh-CN" b="1" i="1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struggled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survive. They spent nights on the floor at the railway station and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44  </a:t>
            </a:r>
            <a:r>
              <a:rPr lang="en-US" altLang="zh-CN" b="1" i="1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occasionally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found beds in a shelter.</a:t>
            </a:r>
            <a:endParaRPr lang="zh-CN" altLang="zh-CN" sz="1400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indent="304800" algn="just"/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housing program called Vila </a:t>
            </a:r>
            <a:r>
              <a:rPr lang="en-US" altLang="zh-CN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Reencontro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45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them to look through a list of potential homes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46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rent, so they could choose what would be the best fit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47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their family. After seeing several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48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they decided to go with what they are now in. </a:t>
            </a:r>
            <a:endParaRPr lang="zh-CN" altLang="zh-CN" sz="1400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indent="304800" algn="just"/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they were provided with other opportunities, including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49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medical care and finding jobs. Lee Sousa was offered a(n)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50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city’s sanitation department(</a:t>
            </a:r>
            <a:r>
              <a:rPr lang="zh-CN" altLang="zh-CN" sz="1800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卫生部门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)— which he still has today. The housing program will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51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their rent for the next two years.</a:t>
            </a:r>
            <a:endParaRPr lang="zh-CN" altLang="zh-CN" sz="1400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indent="304800" algn="just"/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son is able to live with them again. And he has been doing exceptionally well at school, never wanting to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52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day. Every morning he takes his time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53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his hair, making sure the curls(</a:t>
            </a:r>
            <a:r>
              <a:rPr lang="zh-CN" altLang="zh-CN" sz="1800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卷发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are just right,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54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his mom walks him to school. </a:t>
            </a:r>
            <a:endParaRPr lang="zh-CN" altLang="zh-CN" sz="1400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indent="304800" algn="just"/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Having their own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55  </a:t>
            </a:r>
            <a:r>
              <a:rPr lang="en-US" altLang="zh-CN" b="1" i="1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space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family is getting their life back on track.</a:t>
            </a:r>
            <a:endParaRPr lang="zh-CN" altLang="zh-CN" sz="1400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61756" y="990858"/>
            <a:ext cx="4086217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45. A. persuaded	  B. required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reminded	  D. allowed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46. A. available     B. expensive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convenient	  D. comfortable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47. A. with	  B. for</a:t>
            </a:r>
            <a:endParaRPr lang="en-US" altLang="zh-CN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in	  D. from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48. A. clients  	  B. applicants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programs	  D. options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49. A. reforming   B. accessing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performing	  D. offering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50. A. gift	  B. contract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spot	  D. bonus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51. A. keep	  B. increase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collect	  D. pay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52. A. miss	  B. celebrate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spend	  D. save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53. A. observing	  B. cutting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coloring	  D. doing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54. A. once	  B. while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before	  D. since</a:t>
            </a:r>
            <a:endParaRPr lang="en-US" altLang="zh-CN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0" y="1526451"/>
            <a:ext cx="7656843" cy="596989"/>
          </a:xfrm>
          <a:prstGeom prst="roundRect">
            <a:avLst>
              <a:gd name="adj" fmla="val 1787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0" y="6219186"/>
            <a:ext cx="7656843" cy="379913"/>
          </a:xfrm>
          <a:prstGeom prst="roundRect">
            <a:avLst>
              <a:gd name="adj" fmla="val 17879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矩形: 圆角 5"/>
          <p:cNvSpPr/>
          <p:nvPr/>
        </p:nvSpPr>
        <p:spPr>
          <a:xfrm>
            <a:off x="5821680" y="1526451"/>
            <a:ext cx="1835163" cy="34861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矩形: 圆角 5"/>
          <p:cNvSpPr/>
          <p:nvPr/>
        </p:nvSpPr>
        <p:spPr>
          <a:xfrm>
            <a:off x="72191" y="1824945"/>
            <a:ext cx="1126689" cy="34861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矩形: 圆角 5"/>
          <p:cNvSpPr/>
          <p:nvPr/>
        </p:nvSpPr>
        <p:spPr>
          <a:xfrm>
            <a:off x="1740360" y="1818049"/>
            <a:ext cx="821776" cy="348616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矩形: 圆角 5"/>
          <p:cNvSpPr/>
          <p:nvPr/>
        </p:nvSpPr>
        <p:spPr>
          <a:xfrm>
            <a:off x="2592127" y="1796437"/>
            <a:ext cx="725231" cy="348616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矩形: 圆角 5"/>
          <p:cNvSpPr/>
          <p:nvPr/>
        </p:nvSpPr>
        <p:spPr>
          <a:xfrm>
            <a:off x="4426711" y="6200362"/>
            <a:ext cx="2898537" cy="348616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矩形: 圆角 5"/>
          <p:cNvSpPr/>
          <p:nvPr/>
        </p:nvSpPr>
        <p:spPr>
          <a:xfrm>
            <a:off x="215219" y="6205762"/>
            <a:ext cx="3020350" cy="34861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: 圆角 5"/>
          <p:cNvSpPr/>
          <p:nvPr/>
        </p:nvSpPr>
        <p:spPr>
          <a:xfrm>
            <a:off x="392099" y="2095545"/>
            <a:ext cx="2752625" cy="348616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矩形: 圆角 5"/>
          <p:cNvSpPr/>
          <p:nvPr/>
        </p:nvSpPr>
        <p:spPr>
          <a:xfrm>
            <a:off x="87186" y="2421934"/>
            <a:ext cx="3791478" cy="237100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矩形: 圆角 5"/>
          <p:cNvSpPr/>
          <p:nvPr/>
        </p:nvSpPr>
        <p:spPr>
          <a:xfrm>
            <a:off x="4692346" y="2421935"/>
            <a:ext cx="3051683" cy="235254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0" name="矩形: 圆角 5"/>
          <p:cNvSpPr/>
          <p:nvPr/>
        </p:nvSpPr>
        <p:spPr>
          <a:xfrm>
            <a:off x="87186" y="2653307"/>
            <a:ext cx="736779" cy="260996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1" name="矩形: 圆角 5"/>
          <p:cNvSpPr/>
          <p:nvPr/>
        </p:nvSpPr>
        <p:spPr>
          <a:xfrm>
            <a:off x="364048" y="2899589"/>
            <a:ext cx="1896832" cy="348616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" name="矩形: 圆角 5"/>
          <p:cNvSpPr/>
          <p:nvPr/>
        </p:nvSpPr>
        <p:spPr>
          <a:xfrm>
            <a:off x="4321354" y="2914303"/>
            <a:ext cx="2702443" cy="348616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矩形: 圆角 5"/>
          <p:cNvSpPr/>
          <p:nvPr/>
        </p:nvSpPr>
        <p:spPr>
          <a:xfrm>
            <a:off x="358805" y="3246389"/>
            <a:ext cx="3020350" cy="260996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5" name="矩形: 圆角 5"/>
          <p:cNvSpPr/>
          <p:nvPr/>
        </p:nvSpPr>
        <p:spPr>
          <a:xfrm>
            <a:off x="6218187" y="3501655"/>
            <a:ext cx="1369978" cy="237100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6" name="矩形: 圆角 5"/>
          <p:cNvSpPr/>
          <p:nvPr/>
        </p:nvSpPr>
        <p:spPr>
          <a:xfrm>
            <a:off x="144027" y="3734115"/>
            <a:ext cx="1493854" cy="296212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矩形: 圆角 5"/>
          <p:cNvSpPr/>
          <p:nvPr/>
        </p:nvSpPr>
        <p:spPr>
          <a:xfrm>
            <a:off x="2207815" y="5104216"/>
            <a:ext cx="1881864" cy="260996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1226248" y="1980166"/>
            <a:ext cx="1655796" cy="26895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1701666" y="1982248"/>
            <a:ext cx="1304184" cy="55465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 flipV="1">
            <a:off x="3000985" y="2005975"/>
            <a:ext cx="2144430" cy="47807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V="1">
            <a:off x="1879266" y="1967720"/>
            <a:ext cx="1089964" cy="10519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H="1" flipV="1">
            <a:off x="2997704" y="2005975"/>
            <a:ext cx="1907642" cy="10040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1459516" y="2031322"/>
            <a:ext cx="1451002" cy="17809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H="1" flipV="1">
            <a:off x="2969230" y="1999253"/>
            <a:ext cx="82978" cy="316518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4241867" y="2867436"/>
            <a:ext cx="1000919" cy="36933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allowed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566058" y="3151422"/>
            <a:ext cx="1153432" cy="36933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available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52" name="矩形: 圆角 5"/>
          <p:cNvSpPr/>
          <p:nvPr/>
        </p:nvSpPr>
        <p:spPr>
          <a:xfrm>
            <a:off x="1849992" y="4009510"/>
            <a:ext cx="3169048" cy="348616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3" name="矩形: 圆角 5"/>
          <p:cNvSpPr/>
          <p:nvPr/>
        </p:nvSpPr>
        <p:spPr>
          <a:xfrm>
            <a:off x="977612" y="4324297"/>
            <a:ext cx="1082184" cy="348616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4" name="矩形: 圆角 5"/>
          <p:cNvSpPr/>
          <p:nvPr/>
        </p:nvSpPr>
        <p:spPr>
          <a:xfrm>
            <a:off x="3141586" y="4345786"/>
            <a:ext cx="2273693" cy="348616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6" name="矩形: 圆角 5"/>
          <p:cNvSpPr/>
          <p:nvPr/>
        </p:nvSpPr>
        <p:spPr>
          <a:xfrm>
            <a:off x="7129139" y="4638381"/>
            <a:ext cx="586416" cy="235254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7" name="矩形: 圆角 5"/>
          <p:cNvSpPr/>
          <p:nvPr/>
        </p:nvSpPr>
        <p:spPr>
          <a:xfrm>
            <a:off x="49119" y="4846385"/>
            <a:ext cx="983994" cy="249456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58" name="直接箭头连接符 57"/>
          <p:cNvCxnSpPr/>
          <p:nvPr/>
        </p:nvCxnSpPr>
        <p:spPr>
          <a:xfrm flipH="1" flipV="1">
            <a:off x="3005850" y="2005975"/>
            <a:ext cx="4389103" cy="279305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7087706" y="4513708"/>
            <a:ext cx="605758" cy="369332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pay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 flipH="1" flipV="1">
            <a:off x="2029309" y="1984404"/>
            <a:ext cx="2072312" cy="213777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 flipH="1" flipV="1">
            <a:off x="2013287" y="2011531"/>
            <a:ext cx="1985029" cy="240462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 flipV="1">
            <a:off x="1695162" y="2078602"/>
            <a:ext cx="344539" cy="224569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4719997" y="4217901"/>
            <a:ext cx="751148" cy="369332"/>
          </a:xfrm>
          <a:prstGeom prst="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spot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9119" y="5599052"/>
            <a:ext cx="751148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doing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200377" y="5345442"/>
            <a:ext cx="751148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miss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5446106" y="5668715"/>
            <a:ext cx="846540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before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cxnSp>
        <p:nvCxnSpPr>
          <p:cNvPr id="73" name="直接箭头连接符 72"/>
          <p:cNvCxnSpPr/>
          <p:nvPr/>
        </p:nvCxnSpPr>
        <p:spPr>
          <a:xfrm>
            <a:off x="6554127" y="4260446"/>
            <a:ext cx="6811" cy="1997208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5996104" y="3981076"/>
            <a:ext cx="1091602" cy="369332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accessing</a:t>
            </a:r>
            <a:endParaRPr lang="zh-CN" altLang="en-US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cxnSp>
        <p:nvCxnSpPr>
          <p:cNvPr id="77" name="直接箭头连接符 76"/>
          <p:cNvCxnSpPr/>
          <p:nvPr/>
        </p:nvCxnSpPr>
        <p:spPr>
          <a:xfrm>
            <a:off x="3112970" y="5331549"/>
            <a:ext cx="3404536" cy="887637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/>
          <p:nvPr/>
        </p:nvCxnSpPr>
        <p:spPr>
          <a:xfrm>
            <a:off x="765692" y="5822524"/>
            <a:ext cx="5736836" cy="377838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>
            <a:off x="4069706" y="5886519"/>
            <a:ext cx="2222940" cy="327267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>
            <a:off x="6185051" y="5960537"/>
            <a:ext cx="194525" cy="230420"/>
          </a:xfrm>
          <a:prstGeom prst="straightConnector1">
            <a:avLst/>
          </a:prstGeom>
          <a:ln w="412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9" grpId="0" animBg="1"/>
      <p:bldP spid="69" grpId="0" animBg="1"/>
      <p:bldP spid="70" grpId="0" animBg="1"/>
      <p:bldP spid="71" grpId="0" animBg="1"/>
      <p:bldP spid="72" grpId="0" animBg="1"/>
      <p:bldP spid="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5"/>
          <p:cNvSpPr/>
          <p:nvPr/>
        </p:nvSpPr>
        <p:spPr>
          <a:xfrm>
            <a:off x="8829367" y="1532544"/>
            <a:ext cx="3244645" cy="268047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矩形: 圆角 5"/>
          <p:cNvSpPr/>
          <p:nvPr/>
        </p:nvSpPr>
        <p:spPr>
          <a:xfrm>
            <a:off x="7164829" y="1554738"/>
            <a:ext cx="681313" cy="245854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: 圆角 5"/>
          <p:cNvSpPr/>
          <p:nvPr/>
        </p:nvSpPr>
        <p:spPr>
          <a:xfrm>
            <a:off x="117987" y="1831801"/>
            <a:ext cx="11956025" cy="351288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矩形: 圆角 5"/>
          <p:cNvSpPr/>
          <p:nvPr/>
        </p:nvSpPr>
        <p:spPr>
          <a:xfrm>
            <a:off x="117987" y="2143973"/>
            <a:ext cx="3765756" cy="351288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" name="矩形: 圆角 5"/>
          <p:cNvSpPr/>
          <p:nvPr/>
        </p:nvSpPr>
        <p:spPr>
          <a:xfrm>
            <a:off x="5465800" y="2793408"/>
            <a:ext cx="3442226" cy="264752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3" name="矩形: 圆角 5"/>
          <p:cNvSpPr/>
          <p:nvPr/>
        </p:nvSpPr>
        <p:spPr>
          <a:xfrm>
            <a:off x="10082045" y="3061853"/>
            <a:ext cx="2109955" cy="264752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矩形: 圆角 5"/>
          <p:cNvSpPr/>
          <p:nvPr/>
        </p:nvSpPr>
        <p:spPr>
          <a:xfrm>
            <a:off x="117987" y="3393261"/>
            <a:ext cx="12074013" cy="275217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5" name="矩形: 圆角 5"/>
          <p:cNvSpPr/>
          <p:nvPr/>
        </p:nvSpPr>
        <p:spPr>
          <a:xfrm>
            <a:off x="117988" y="3687980"/>
            <a:ext cx="1209368" cy="315599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8" name="矩形: 圆角 5"/>
          <p:cNvSpPr/>
          <p:nvPr/>
        </p:nvSpPr>
        <p:spPr>
          <a:xfrm>
            <a:off x="8462061" y="5521907"/>
            <a:ext cx="3442226" cy="264752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9" name="矩形: 圆角 5"/>
          <p:cNvSpPr/>
          <p:nvPr/>
        </p:nvSpPr>
        <p:spPr>
          <a:xfrm>
            <a:off x="62034" y="5861119"/>
            <a:ext cx="1209368" cy="275217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1" name="矩形: 圆角 5"/>
          <p:cNvSpPr/>
          <p:nvPr/>
        </p:nvSpPr>
        <p:spPr>
          <a:xfrm>
            <a:off x="385089" y="2483993"/>
            <a:ext cx="7795350" cy="275217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2" name="矩形: 圆角 5"/>
          <p:cNvSpPr/>
          <p:nvPr/>
        </p:nvSpPr>
        <p:spPr>
          <a:xfrm>
            <a:off x="50792" y="2792665"/>
            <a:ext cx="3832951" cy="315599"/>
          </a:xfrm>
          <a:prstGeom prst="round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291621">
            <a:off x="-125559" y="-439490"/>
            <a:ext cx="2230665" cy="2654259"/>
          </a:xfrm>
          <a:custGeom>
            <a:avLst/>
            <a:gdLst>
              <a:gd name="connsiteX0" fmla="*/ 2230665 w 2230665"/>
              <a:gd name="connsiteY0" fmla="*/ 603536 h 2654259"/>
              <a:gd name="connsiteX1" fmla="*/ 1675814 w 2230665"/>
              <a:gd name="connsiteY1" fmla="*/ 2654259 h 2654259"/>
              <a:gd name="connsiteX2" fmla="*/ 1301041 w 2230665"/>
              <a:gd name="connsiteY2" fmla="*/ 2654259 h 2654259"/>
              <a:gd name="connsiteX3" fmla="*/ 0 w 2230665"/>
              <a:gd name="connsiteY3" fmla="*/ 2302245 h 2654259"/>
              <a:gd name="connsiteX4" fmla="*/ 0 w 2230665"/>
              <a:gd name="connsiteY4" fmla="*/ 0 h 26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5" h="2654259">
                <a:moveTo>
                  <a:pt x="2230665" y="603536"/>
                </a:moveTo>
                <a:lnTo>
                  <a:pt x="1675814" y="2654259"/>
                </a:lnTo>
                <a:lnTo>
                  <a:pt x="1301041" y="2654259"/>
                </a:lnTo>
                <a:lnTo>
                  <a:pt x="0" y="230224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27766" cy="990858"/>
          </a:xfrm>
          <a:custGeom>
            <a:avLst/>
            <a:gdLst>
              <a:gd name="connsiteX0" fmla="*/ 0 w 2627766"/>
              <a:gd name="connsiteY0" fmla="*/ 0 h 990858"/>
              <a:gd name="connsiteX1" fmla="*/ 2627766 w 2627766"/>
              <a:gd name="connsiteY1" fmla="*/ 0 h 990858"/>
              <a:gd name="connsiteX2" fmla="*/ 2627766 w 2627766"/>
              <a:gd name="connsiteY2" fmla="*/ 990858 h 990858"/>
              <a:gd name="connsiteX3" fmla="*/ 0 w 2627766"/>
              <a:gd name="connsiteY3" fmla="*/ 990858 h 9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766" h="990858">
                <a:moveTo>
                  <a:pt x="0" y="0"/>
                </a:moveTo>
                <a:lnTo>
                  <a:pt x="2627766" y="0"/>
                </a:lnTo>
                <a:lnTo>
                  <a:pt x="2627766" y="990858"/>
                </a:lnTo>
                <a:lnTo>
                  <a:pt x="0" y="990858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986117" y="0"/>
            <a:ext cx="8239431" cy="75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Step3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通逻辑：难点精读，辨析段间句间关系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733246"/>
            <a:ext cx="1207401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ctr">
              <a:defRPr/>
            </a:pPr>
            <a:r>
              <a:rPr lang="en-US" altLang="zh-CN" sz="2800" b="1" i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Have a try!</a:t>
            </a:r>
            <a:endParaRPr lang="en-US" altLang="zh-CN" sz="2800" b="1" i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0" algn="ctr" fontAlgn="ctr">
              <a:defRPr/>
            </a:pP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2024.12 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嘉兴一模</a:t>
            </a:r>
            <a:endParaRPr lang="en-US" altLang="zh-CN" sz="2000" b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I was the new teacher at school, and Clarissa, a fifth-grader, was messy. Clarissa saw no need for __41 </a:t>
            </a:r>
            <a:r>
              <a:rPr kumimoji="0" lang="en-US" altLang="zh-CN" sz="20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__. “It’s my space!” was most often her __42 </a:t>
            </a:r>
            <a:r>
              <a:rPr lang="en-US" altLang="zh-CN" sz="20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</a:t>
            </a: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 when requested by classmates. So the days went by and the __43 </a:t>
            </a:r>
            <a:r>
              <a:rPr lang="en-US" altLang="zh-CN" sz="20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situation</a:t>
            </a: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 began to worsen.</a:t>
            </a:r>
            <a:endParaRPr kumimoji="0" lang="en-US" altLang="zh-CN" sz="20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“Clarissa, get your purse out of the doorway. I’m tired of tripping over it!” they’d say. I __44 </a:t>
            </a:r>
            <a:r>
              <a:rPr lang="en-US" altLang="zh-CN" sz="20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realized</a:t>
            </a: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 she was beginning to keep herself away from her classmates. I had to find a __45 </a:t>
            </a:r>
            <a:r>
              <a:rPr lang="en-US" altLang="zh-CN" sz="20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</a:t>
            </a: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__.</a:t>
            </a:r>
            <a:endParaRPr kumimoji="0" lang="en-US" altLang="zh-CN" sz="20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One afternoon when I sat at my desk looking around the room, an idea sprang into my head. Standing near my desk was an old and __46 </a:t>
            </a:r>
            <a:r>
              <a:rPr lang="en-US" altLang="zh-CN" sz="20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empty</a:t>
            </a: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 filing cabinet (</a:t>
            </a:r>
            <a:r>
              <a:rPr kumimoji="0" lang="zh-CN" altLang="en-US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柜</a:t>
            </a: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What if Clarissa had some space that was __47 </a:t>
            </a:r>
            <a:r>
              <a:rPr lang="en-US" altLang="zh-CN" sz="20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uniquely</a:t>
            </a: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 her own?</a:t>
            </a:r>
            <a:endParaRPr kumimoji="0" lang="en-US" altLang="zh-CN" sz="20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I began to work. I moved her desk and all her things near the cabinet. I selected some clean __48 </a:t>
            </a:r>
            <a:r>
              <a:rPr lang="en-US" altLang="zh-CN" sz="20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paper</a:t>
            </a: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 and cut out a place card. On it I wrote, “Clarissa’s Space” and __49 </a:t>
            </a:r>
            <a:r>
              <a:rPr lang="en-US" altLang="zh-CN" sz="20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 it on top of the cabinet.</a:t>
            </a:r>
            <a:endParaRPr kumimoji="0" lang="en-US" altLang="zh-CN" sz="20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The next morning she came in the room __50 </a:t>
            </a:r>
            <a:r>
              <a:rPr lang="en-US" altLang="zh-CN" sz="20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usual</a:t>
            </a: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__, already arguing with a classmate. She __51 </a:t>
            </a:r>
            <a:r>
              <a:rPr lang="en-US" altLang="zh-CN" sz="20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spotted</a:t>
            </a: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 her new space almost immediately. Quietly she asked, “Is this mine?”</a:t>
            </a:r>
            <a:endParaRPr kumimoji="0" lang="en-US" altLang="zh-CN" sz="20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“It’s for your things if you feel like you need it,” I said __52 </a:t>
            </a:r>
            <a:r>
              <a:rPr lang="en-US" altLang="zh-CN" sz="20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casually</a:t>
            </a: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__, busying myself with papers on my desk.</a:t>
            </a:r>
            <a:endParaRPr kumimoji="0" lang="en-US" altLang="zh-CN" sz="20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ctr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Clarissa spent the rest of the year keeping her things together in her space. __53 </a:t>
            </a:r>
            <a:r>
              <a:rPr lang="en-US" altLang="zh-CN" sz="20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Peace</a:t>
            </a: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 was at hand in our classroom. A beaten-up old cabinet gave a gift to this child  the gift of __54 </a:t>
            </a:r>
            <a:r>
              <a:rPr lang="en-US" altLang="zh-CN" sz="20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creating</a:t>
            </a: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 a different path for someone to walk who might be __55 </a:t>
            </a:r>
            <a:r>
              <a:rPr lang="en-US" altLang="zh-CN" sz="2000" b="1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struggling</a:t>
            </a:r>
            <a:r>
              <a:rPr kumimoji="0" lang="en-US" altLang="zh-CN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 in some way.</a:t>
            </a:r>
            <a:endParaRPr kumimoji="0" lang="en-US" altLang="zh-CN" sz="20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箭头: 右 15"/>
          <p:cNvSpPr/>
          <p:nvPr/>
        </p:nvSpPr>
        <p:spPr>
          <a:xfrm flipH="1">
            <a:off x="7856758" y="1629603"/>
            <a:ext cx="893951" cy="10120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右 18"/>
          <p:cNvSpPr/>
          <p:nvPr/>
        </p:nvSpPr>
        <p:spPr>
          <a:xfrm rot="21036447" flipH="1">
            <a:off x="9286958" y="1765596"/>
            <a:ext cx="893951" cy="10120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599645" y="1062709"/>
            <a:ext cx="1160895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解释关系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22279" y="2154159"/>
            <a:ext cx="1160895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因果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关系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箭头: 右 25"/>
          <p:cNvSpPr/>
          <p:nvPr/>
        </p:nvSpPr>
        <p:spPr>
          <a:xfrm rot="9123530" flipH="1">
            <a:off x="7136434" y="3175110"/>
            <a:ext cx="893951" cy="101202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829367" y="2698591"/>
            <a:ext cx="1160895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解释关系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箭头: 右 29"/>
          <p:cNvSpPr/>
          <p:nvPr/>
        </p:nvSpPr>
        <p:spPr>
          <a:xfrm rot="2130673" flipH="1">
            <a:off x="3989774" y="4105681"/>
            <a:ext cx="5139225" cy="207703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9022279" y="4872534"/>
            <a:ext cx="1669047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并列</a:t>
            </a:r>
            <a:r>
              <a:rPr lang="en-US" altLang="zh-CN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CN" altLang="en-US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对比关系</a:t>
            </a:r>
            <a:endParaRPr lang="zh-CN" altLang="en-US" b="1" dirty="0">
              <a:solidFill>
                <a:prstClr val="white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1" grpId="0" animBg="1"/>
      <p:bldP spid="32" grpId="0" animBg="1"/>
      <p:bldP spid="16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30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291621">
            <a:off x="-125559" y="-439490"/>
            <a:ext cx="2230665" cy="2654259"/>
          </a:xfrm>
          <a:custGeom>
            <a:avLst/>
            <a:gdLst>
              <a:gd name="connsiteX0" fmla="*/ 2230665 w 2230665"/>
              <a:gd name="connsiteY0" fmla="*/ 603536 h 2654259"/>
              <a:gd name="connsiteX1" fmla="*/ 1675814 w 2230665"/>
              <a:gd name="connsiteY1" fmla="*/ 2654259 h 2654259"/>
              <a:gd name="connsiteX2" fmla="*/ 1301041 w 2230665"/>
              <a:gd name="connsiteY2" fmla="*/ 2654259 h 2654259"/>
              <a:gd name="connsiteX3" fmla="*/ 0 w 2230665"/>
              <a:gd name="connsiteY3" fmla="*/ 2302245 h 2654259"/>
              <a:gd name="connsiteX4" fmla="*/ 0 w 2230665"/>
              <a:gd name="connsiteY4" fmla="*/ 0 h 26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5" h="2654259">
                <a:moveTo>
                  <a:pt x="2230665" y="603536"/>
                </a:moveTo>
                <a:lnTo>
                  <a:pt x="1675814" y="2654259"/>
                </a:lnTo>
                <a:lnTo>
                  <a:pt x="1301041" y="2654259"/>
                </a:lnTo>
                <a:lnTo>
                  <a:pt x="0" y="230224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27766" cy="990858"/>
          </a:xfrm>
          <a:custGeom>
            <a:avLst/>
            <a:gdLst>
              <a:gd name="connsiteX0" fmla="*/ 0 w 2627766"/>
              <a:gd name="connsiteY0" fmla="*/ 0 h 990858"/>
              <a:gd name="connsiteX1" fmla="*/ 2627766 w 2627766"/>
              <a:gd name="connsiteY1" fmla="*/ 0 h 990858"/>
              <a:gd name="connsiteX2" fmla="*/ 2627766 w 2627766"/>
              <a:gd name="connsiteY2" fmla="*/ 990858 h 990858"/>
              <a:gd name="connsiteX3" fmla="*/ 0 w 2627766"/>
              <a:gd name="connsiteY3" fmla="*/ 990858 h 9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766" h="990858">
                <a:moveTo>
                  <a:pt x="0" y="0"/>
                </a:moveTo>
                <a:lnTo>
                  <a:pt x="2627766" y="0"/>
                </a:lnTo>
                <a:lnTo>
                  <a:pt x="2627766" y="990858"/>
                </a:lnTo>
                <a:lnTo>
                  <a:pt x="0" y="990858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986117" y="0"/>
            <a:ext cx="8976851" cy="75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Step4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lt"/>
              </a:rPr>
              <a:t>定选项：选项回读，关注词汇活用和搭配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631646"/>
            <a:ext cx="12074013" cy="638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ctr">
              <a:defRPr/>
            </a:pPr>
            <a:r>
              <a:rPr lang="en-US" altLang="zh-CN" sz="2800" b="1" i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Have a try!</a:t>
            </a:r>
            <a:endParaRPr lang="en-US" altLang="zh-CN" sz="2000" i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fontAlgn="ctr">
              <a:defRPr/>
            </a:pP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2024.11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宁波一模</a:t>
            </a:r>
            <a:endParaRPr lang="en-US" altLang="zh-CN" sz="20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end of the semester we invited her to speak at our football banquet. She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45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her throat and began, “There are some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46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if you want to stay young, be happy and achieve success. You have to laugh and find humor each day. You’ve got to have dreams and no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47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only people who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48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death are those with pity and disappointment.”</a:t>
            </a:r>
            <a:endParaRPr lang="zh-CN" altLang="zh-CN" sz="1800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lvl="0" algn="just" fontAlgn="ctr">
              <a:defRPr/>
            </a:pPr>
            <a:r>
              <a:rPr lang="en-US" altLang="zh-CN" i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45. A. examined	B. cleared		C. tightened	D. scratched</a:t>
            </a:r>
            <a:endParaRPr lang="en-US" altLang="zh-CN" i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lvl="0" algn="just" fontAlgn="ctr">
              <a:defRPr/>
            </a:pPr>
            <a:r>
              <a:rPr lang="en-US" altLang="zh-CN" i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48. A. fear	B. defeat          	C. escape     	D. face</a:t>
            </a:r>
            <a:endParaRPr lang="en-US" altLang="zh-CN" i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just" fontAlgn="ctr">
              <a:defRPr/>
            </a:pP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2024.11 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温州一模</a:t>
            </a:r>
            <a:endParaRPr lang="en-US" altLang="zh-CN" sz="2000" b="1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defRPr/>
            </a:pP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Their son is able to live with them again. And he has been doing exceptionally well at school, never wanting to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52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day. Every morning he takes his time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53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his hair, making sure the curls(</a:t>
            </a:r>
            <a:r>
              <a:rPr lang="zh-CN" altLang="zh-CN" sz="1800" i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卷发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are just right,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54   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his mom walks him to school. </a:t>
            </a:r>
            <a:endParaRPr lang="zh-CN" altLang="zh-CN" sz="1400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    53. A. observing       B. cutting	C. coloring	D. doing</a:t>
            </a:r>
            <a:endParaRPr lang="en-US" altLang="zh-CN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ctr">
              <a:tabLst>
                <a:tab pos="266700" algn="l"/>
                <a:tab pos="1600200" algn="l"/>
                <a:tab pos="3200400" algn="l"/>
                <a:tab pos="4533900" algn="l"/>
              </a:tabLst>
              <a:defRPr/>
            </a:pP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2024.11 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湖丽衢一模</a:t>
            </a:r>
            <a:endParaRPr lang="en-US" altLang="zh-CN" sz="2000" b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just">
              <a:tabLst>
                <a:tab pos="266700" algn="l"/>
                <a:tab pos="1600200" algn="l"/>
                <a:tab pos="3200400" algn="l"/>
                <a:tab pos="4533900" algn="l"/>
              </a:tabLst>
            </a:pPr>
            <a:r>
              <a:rPr lang="en-US" altLang="zh-CN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Gradually, I became ___28___ to my cat. She always leaned on my forearm the moment I told her the ___29___ of us: I described the apartments we’d lived in, the friends we’d met, and the sunsets we witnessed together. Almost every morning, I ____30____ with her soft paws rubbing against my face.</a:t>
            </a:r>
            <a:endParaRPr lang="en-US" altLang="zh-CN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28. A. exposed	B. attached	C. devoted	D. limited</a:t>
            </a:r>
            <a:endParaRPr lang="zh-CN" altLang="zh-CN" sz="1800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29. A. story	B. lesson		C. emotion	D. theme</a:t>
            </a:r>
            <a:endParaRPr lang="zh-CN" altLang="zh-CN" sz="1800" i="1" kern="100" dirty="0">
              <a:effectLst/>
              <a:latin typeface="Calibri" panose="020F0502020204030204" pitchFamily="34" charset="0"/>
              <a:ea typeface="等线" panose="02010600030101010101" charset="-122"/>
              <a:cs typeface="Calibri" panose="020F050202020403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en-US" altLang="zh-CN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2024.11</a:t>
            </a:r>
            <a:r>
              <a:rPr lang="en-US" altLang="zh-CN" i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2000" b="1" kern="100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台州一模</a:t>
            </a:r>
            <a:endParaRPr lang="en-US" altLang="zh-CN" sz="2000" b="1" kern="100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en-US" altLang="zh-CN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On my drive home, I reflected with gratitude on the many acts of</a:t>
            </a:r>
            <a:r>
              <a:rPr lang="en-US" altLang="zh-CN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54    </a:t>
            </a:r>
            <a:r>
              <a:rPr lang="en-US" altLang="zh-CN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had been granted that day and </a:t>
            </a:r>
            <a:r>
              <a:rPr lang="en-US" altLang="zh-CN" sz="18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55     </a:t>
            </a:r>
            <a:r>
              <a:rPr lang="en-US" altLang="zh-CN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extend that warmth toothers.</a:t>
            </a:r>
            <a:endParaRPr lang="zh-CN" altLang="zh-CN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ts val="1800"/>
              </a:lnSpc>
            </a:pPr>
            <a:r>
              <a:rPr lang="en-US" altLang="zh-CN" i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54.A. concern	B. sympathy	C. kindness	D. generosity</a:t>
            </a:r>
            <a:endParaRPr lang="zh-CN" altLang="zh-CN" i="1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i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55.A. agreed           B. hesitated	C. begged	D. resolved</a:t>
            </a:r>
            <a:endParaRPr lang="zh-CN" altLang="zh-CN" i="1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8150452" y="1396112"/>
            <a:ext cx="1671974" cy="348616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93258" y="1186378"/>
            <a:ext cx="1314388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cleared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615756" y="1869279"/>
            <a:ext cx="1254102" cy="348616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52496" y="1747607"/>
            <a:ext cx="790311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fear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2908629" y="3377773"/>
            <a:ext cx="1492820" cy="348616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62136" y="3254403"/>
            <a:ext cx="952624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doing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1669684" y="4161939"/>
            <a:ext cx="2079684" cy="348616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62640" y="3833669"/>
            <a:ext cx="1382814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attached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9106804" y="4161939"/>
            <a:ext cx="2638484" cy="348616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292407" y="3931106"/>
            <a:ext cx="965201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story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5735403" y="5634276"/>
            <a:ext cx="1492820" cy="348616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40634" y="5521227"/>
            <a:ext cx="1314388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kindness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10252468" y="5634276"/>
            <a:ext cx="1005140" cy="348616"/>
          </a:xfrm>
          <a:prstGeom prst="round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716162" y="5577751"/>
            <a:ext cx="1314388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resolved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076" y="1293968"/>
            <a:ext cx="690372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41" y="-2405924"/>
            <a:ext cx="5532119" cy="54954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82" y="2743072"/>
            <a:ext cx="5616787" cy="614172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383280" y="736600"/>
            <a:ext cx="5425440" cy="54254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516809" y="878090"/>
            <a:ext cx="5158381" cy="515838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07194" y="1749120"/>
            <a:ext cx="43776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Thanks for your attention</a:t>
            </a:r>
            <a:endParaRPr kumimoji="0" lang="zh-CN" altLang="en-US" sz="7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076" y="1293968"/>
            <a:ext cx="690372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41" y="-2405924"/>
            <a:ext cx="5532119" cy="54954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82" y="2743072"/>
            <a:ext cx="5616787" cy="61417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881" y="1145417"/>
            <a:ext cx="10498238" cy="46022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7420" y="1354417"/>
            <a:ext cx="10237159" cy="4336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23840" y="3089558"/>
            <a:ext cx="520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完形填空的理论指导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241915" y="3012198"/>
            <a:ext cx="763789" cy="785246"/>
          </a:xfrm>
          <a:custGeom>
            <a:avLst/>
            <a:gdLst>
              <a:gd name="connsiteX0" fmla="*/ 465831 w 958591"/>
              <a:gd name="connsiteY0" fmla="*/ 0 h 985520"/>
              <a:gd name="connsiteX1" fmla="*/ 958591 w 958591"/>
              <a:gd name="connsiteY1" fmla="*/ 492760 h 985520"/>
              <a:gd name="connsiteX2" fmla="*/ 465831 w 958591"/>
              <a:gd name="connsiteY2" fmla="*/ 985520 h 985520"/>
              <a:gd name="connsiteX3" fmla="*/ 11795 w 958591"/>
              <a:gd name="connsiteY3" fmla="*/ 684565 h 985520"/>
              <a:gd name="connsiteX4" fmla="*/ 0 w 958591"/>
              <a:gd name="connsiteY4" fmla="*/ 646569 h 985520"/>
              <a:gd name="connsiteX5" fmla="*/ 442784 w 958591"/>
              <a:gd name="connsiteY5" fmla="*/ 2323 h 985520"/>
              <a:gd name="connsiteX6" fmla="*/ 465831 w 958591"/>
              <a:gd name="connsiteY6" fmla="*/ 0 h 98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8591" h="985520">
                <a:moveTo>
                  <a:pt x="465831" y="0"/>
                </a:moveTo>
                <a:cubicBezTo>
                  <a:pt x="737975" y="0"/>
                  <a:pt x="958591" y="220616"/>
                  <a:pt x="958591" y="492760"/>
                </a:cubicBezTo>
                <a:cubicBezTo>
                  <a:pt x="958591" y="764904"/>
                  <a:pt x="737975" y="985520"/>
                  <a:pt x="465831" y="985520"/>
                </a:cubicBezTo>
                <a:cubicBezTo>
                  <a:pt x="261723" y="985520"/>
                  <a:pt x="86600" y="861424"/>
                  <a:pt x="11795" y="684565"/>
                </a:cubicBezTo>
                <a:lnTo>
                  <a:pt x="0" y="646569"/>
                </a:lnTo>
                <a:lnTo>
                  <a:pt x="442784" y="2323"/>
                </a:lnTo>
                <a:lnTo>
                  <a:pt x="465831" y="0"/>
                </a:lnTo>
                <a:close/>
              </a:path>
            </a:pathLst>
          </a:custGeom>
          <a:solidFill>
            <a:srgbClr val="E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66518" y="3233145"/>
            <a:ext cx="549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291621">
            <a:off x="-125559" y="-439490"/>
            <a:ext cx="2230665" cy="2654259"/>
          </a:xfrm>
          <a:custGeom>
            <a:avLst/>
            <a:gdLst>
              <a:gd name="connsiteX0" fmla="*/ 2230665 w 2230665"/>
              <a:gd name="connsiteY0" fmla="*/ 603536 h 2654259"/>
              <a:gd name="connsiteX1" fmla="*/ 1675814 w 2230665"/>
              <a:gd name="connsiteY1" fmla="*/ 2654259 h 2654259"/>
              <a:gd name="connsiteX2" fmla="*/ 1301041 w 2230665"/>
              <a:gd name="connsiteY2" fmla="*/ 2654259 h 2654259"/>
              <a:gd name="connsiteX3" fmla="*/ 0 w 2230665"/>
              <a:gd name="connsiteY3" fmla="*/ 2302245 h 2654259"/>
              <a:gd name="connsiteX4" fmla="*/ 0 w 2230665"/>
              <a:gd name="connsiteY4" fmla="*/ 0 h 26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5" h="2654259">
                <a:moveTo>
                  <a:pt x="2230665" y="603536"/>
                </a:moveTo>
                <a:lnTo>
                  <a:pt x="1675814" y="2654259"/>
                </a:lnTo>
                <a:lnTo>
                  <a:pt x="1301041" y="2654259"/>
                </a:lnTo>
                <a:lnTo>
                  <a:pt x="0" y="230224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27766" cy="990858"/>
          </a:xfrm>
          <a:custGeom>
            <a:avLst/>
            <a:gdLst>
              <a:gd name="connsiteX0" fmla="*/ 0 w 2627766"/>
              <a:gd name="connsiteY0" fmla="*/ 0 h 990858"/>
              <a:gd name="connsiteX1" fmla="*/ 2627766 w 2627766"/>
              <a:gd name="connsiteY1" fmla="*/ 0 h 990858"/>
              <a:gd name="connsiteX2" fmla="*/ 2627766 w 2627766"/>
              <a:gd name="connsiteY2" fmla="*/ 990858 h 990858"/>
              <a:gd name="connsiteX3" fmla="*/ 0 w 2627766"/>
              <a:gd name="connsiteY3" fmla="*/ 990858 h 9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766" h="990858">
                <a:moveTo>
                  <a:pt x="0" y="0"/>
                </a:moveTo>
                <a:lnTo>
                  <a:pt x="2627766" y="0"/>
                </a:lnTo>
                <a:lnTo>
                  <a:pt x="2627766" y="990858"/>
                </a:lnTo>
                <a:lnTo>
                  <a:pt x="0" y="990858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777679" y="531854"/>
            <a:ext cx="277318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关于“格式塔”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2840" y="983720"/>
            <a:ext cx="2771177" cy="2782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About 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Gestalt Psychology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964129" y="332208"/>
            <a:ext cx="3937819" cy="3433547"/>
            <a:chOff x="7481429" y="125730"/>
            <a:chExt cx="4558171" cy="420243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1429" y="125730"/>
              <a:ext cx="4362450" cy="39243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0718800" y="3657600"/>
              <a:ext cx="1320800" cy="67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453" y="3591590"/>
            <a:ext cx="2682086" cy="2934202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36547" y="1417815"/>
            <a:ext cx="7573387" cy="4446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       格式塔心理学又称完形心理学，其认为，由于经验作用，人们在观察物体性状时，会无意识地把形状中的空缺补上去。即在做题时，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整体大于部分之和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，须先理解篇章整体，以此入手，逐步完成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对完形填空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的解析。据此，本课汇总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2025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年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月浙江首考、各地一模卷及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2024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年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6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月新高考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卷的完形填空，总结了以下解题技巧：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ea"/>
              <a:sym typeface="+mn-lt"/>
            </a:endParaRPr>
          </a:p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一、透内涵：首尾初读，了解文脉走向与内涵；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ea"/>
              <a:sym typeface="+mn-lt"/>
            </a:endParaRPr>
          </a:p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二、明线索：全文细读，明晰文本内在线索；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ea"/>
              <a:sym typeface="+mn-lt"/>
            </a:endParaRPr>
          </a:p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三、通逻辑：难点精读，辨析段间句间关系；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ea"/>
              <a:sym typeface="+mn-lt"/>
            </a:endParaRPr>
          </a:p>
          <a:p>
            <a:pPr marL="0" marR="0" lvl="0" indent="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ea"/>
                <a:sym typeface="+mn-lt"/>
              </a:rPr>
              <a:t>四、定选项：选项回读，关注词汇活用和搭配。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076" y="1293968"/>
            <a:ext cx="690372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41" y="-2405924"/>
            <a:ext cx="5532119" cy="54954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82" y="2743072"/>
            <a:ext cx="5616787" cy="61417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881" y="1145417"/>
            <a:ext cx="10498238" cy="460228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7420" y="1354417"/>
            <a:ext cx="10237159" cy="43364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66769" y="2919174"/>
            <a:ext cx="6458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完形填空的方法点津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199166" y="2835578"/>
            <a:ext cx="763789" cy="785246"/>
          </a:xfrm>
          <a:custGeom>
            <a:avLst/>
            <a:gdLst>
              <a:gd name="connsiteX0" fmla="*/ 465831 w 958591"/>
              <a:gd name="connsiteY0" fmla="*/ 0 h 985520"/>
              <a:gd name="connsiteX1" fmla="*/ 958591 w 958591"/>
              <a:gd name="connsiteY1" fmla="*/ 492760 h 985520"/>
              <a:gd name="connsiteX2" fmla="*/ 465831 w 958591"/>
              <a:gd name="connsiteY2" fmla="*/ 985520 h 985520"/>
              <a:gd name="connsiteX3" fmla="*/ 11795 w 958591"/>
              <a:gd name="connsiteY3" fmla="*/ 684565 h 985520"/>
              <a:gd name="connsiteX4" fmla="*/ 0 w 958591"/>
              <a:gd name="connsiteY4" fmla="*/ 646569 h 985520"/>
              <a:gd name="connsiteX5" fmla="*/ 442784 w 958591"/>
              <a:gd name="connsiteY5" fmla="*/ 2323 h 985520"/>
              <a:gd name="connsiteX6" fmla="*/ 465831 w 958591"/>
              <a:gd name="connsiteY6" fmla="*/ 0 h 98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8591" h="985520">
                <a:moveTo>
                  <a:pt x="465831" y="0"/>
                </a:moveTo>
                <a:cubicBezTo>
                  <a:pt x="737975" y="0"/>
                  <a:pt x="958591" y="220616"/>
                  <a:pt x="958591" y="492760"/>
                </a:cubicBezTo>
                <a:cubicBezTo>
                  <a:pt x="958591" y="764904"/>
                  <a:pt x="737975" y="985520"/>
                  <a:pt x="465831" y="985520"/>
                </a:cubicBezTo>
                <a:cubicBezTo>
                  <a:pt x="261723" y="985520"/>
                  <a:pt x="86600" y="861424"/>
                  <a:pt x="11795" y="684565"/>
                </a:cubicBezTo>
                <a:lnTo>
                  <a:pt x="0" y="646569"/>
                </a:lnTo>
                <a:lnTo>
                  <a:pt x="442784" y="2323"/>
                </a:lnTo>
                <a:lnTo>
                  <a:pt x="465831" y="0"/>
                </a:lnTo>
                <a:close/>
              </a:path>
            </a:pathLst>
          </a:custGeom>
          <a:solidFill>
            <a:srgbClr val="9F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23769" y="3056525"/>
            <a:ext cx="549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291621">
            <a:off x="-125559" y="-439490"/>
            <a:ext cx="2230665" cy="2654259"/>
          </a:xfrm>
          <a:custGeom>
            <a:avLst/>
            <a:gdLst>
              <a:gd name="connsiteX0" fmla="*/ 2230665 w 2230665"/>
              <a:gd name="connsiteY0" fmla="*/ 603536 h 2654259"/>
              <a:gd name="connsiteX1" fmla="*/ 1675814 w 2230665"/>
              <a:gd name="connsiteY1" fmla="*/ 2654259 h 2654259"/>
              <a:gd name="connsiteX2" fmla="*/ 1301041 w 2230665"/>
              <a:gd name="connsiteY2" fmla="*/ 2654259 h 2654259"/>
              <a:gd name="connsiteX3" fmla="*/ 0 w 2230665"/>
              <a:gd name="connsiteY3" fmla="*/ 2302245 h 2654259"/>
              <a:gd name="connsiteX4" fmla="*/ 0 w 2230665"/>
              <a:gd name="connsiteY4" fmla="*/ 0 h 26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5" h="2654259">
                <a:moveTo>
                  <a:pt x="2230665" y="603536"/>
                </a:moveTo>
                <a:lnTo>
                  <a:pt x="1675814" y="2654259"/>
                </a:lnTo>
                <a:lnTo>
                  <a:pt x="1301041" y="2654259"/>
                </a:lnTo>
                <a:lnTo>
                  <a:pt x="0" y="230224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27766" cy="990858"/>
          </a:xfrm>
          <a:custGeom>
            <a:avLst/>
            <a:gdLst>
              <a:gd name="connsiteX0" fmla="*/ 0 w 2627766"/>
              <a:gd name="connsiteY0" fmla="*/ 0 h 990858"/>
              <a:gd name="connsiteX1" fmla="*/ 2627766 w 2627766"/>
              <a:gd name="connsiteY1" fmla="*/ 0 h 990858"/>
              <a:gd name="connsiteX2" fmla="*/ 2627766 w 2627766"/>
              <a:gd name="connsiteY2" fmla="*/ 990858 h 990858"/>
              <a:gd name="connsiteX3" fmla="*/ 0 w 2627766"/>
              <a:gd name="connsiteY3" fmla="*/ 990858 h 9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766" h="990858">
                <a:moveTo>
                  <a:pt x="0" y="0"/>
                </a:moveTo>
                <a:lnTo>
                  <a:pt x="2627766" y="0"/>
                </a:lnTo>
                <a:lnTo>
                  <a:pt x="2627766" y="990858"/>
                </a:lnTo>
                <a:lnTo>
                  <a:pt x="0" y="990858"/>
                </a:lnTo>
                <a:close/>
              </a:path>
            </a:pathLst>
          </a:custGeom>
        </p:spPr>
      </p:pic>
      <p:sp>
        <p:nvSpPr>
          <p:cNvPr id="6" name="文本框 5"/>
          <p:cNvSpPr txBox="1"/>
          <p:nvPr/>
        </p:nvSpPr>
        <p:spPr>
          <a:xfrm>
            <a:off x="777679" y="531854"/>
            <a:ext cx="584148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以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202501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浙江首考完形填空</a:t>
            </a:r>
            <a:r>
              <a:rPr lang="zh-CN" altLang="en-US" b="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为例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2840" y="983720"/>
            <a:ext cx="2771177" cy="2782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About 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CLOZE of 2025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84355" y="1586928"/>
            <a:ext cx="90232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	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人与社会：</a:t>
            </a:r>
            <a:r>
              <a:rPr lang="en-US" altLang="zh-C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Manuela Ribeiro’s Amazing Platform</a:t>
            </a:r>
            <a:endParaRPr lang="en-US" altLang="zh-CN" sz="24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715" y="2167101"/>
            <a:ext cx="6238568" cy="41590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090106" y="6387103"/>
            <a:ext cx="8892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原文出处：</a:t>
            </a:r>
            <a:r>
              <a:rPr lang="en-US" altLang="zh-C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https://www.bbc.com/worklife/article/20150429-eat-with-strangers-make-money </a:t>
            </a:r>
            <a:endParaRPr lang="en-US" altLang="zh-C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7679" y="531854"/>
            <a:ext cx="584148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以</a:t>
            </a:r>
            <a:r>
              <a: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202501</a:t>
            </a: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浙江首考完形填空</a:t>
            </a:r>
            <a:r>
              <a:rPr lang="zh-CN" altLang="en-US" b="0" dirty="0">
                <a:solidFill>
                  <a:prstClr val="black">
                    <a:lumMod val="75000"/>
                    <a:lumOff val="25000"/>
                  </a:prst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  <a:sym typeface="+mn-lt"/>
              </a:rPr>
              <a:t>为例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2840" y="983720"/>
            <a:ext cx="2771177" cy="2782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About </a:t>
            </a: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the CLOZE of 2025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4014" y="1586928"/>
            <a:ext cx="11457986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主题语境：人与社会</a:t>
            </a:r>
            <a:endParaRPr lang="en-US" altLang="zh-CN" sz="20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marR="0" lvl="0" indent="-34290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关键词：</a:t>
            </a:r>
            <a:r>
              <a:rPr lang="en-US" altLang="zh-CN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cooking,</a:t>
            </a: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hobby,</a:t>
            </a: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platform</a:t>
            </a:r>
            <a:endParaRPr lang="en-US" altLang="zh-CN" sz="20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marR="0" lvl="0" indent="-34290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文本大意：本文讲述了</a:t>
            </a:r>
            <a:r>
              <a:rPr lang="en-US" altLang="zh-CN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30</a:t>
            </a: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岁的教师</a:t>
            </a:r>
            <a:r>
              <a:rPr lang="en-US" altLang="zh-CN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Manuela Ribeiro</a:t>
            </a: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将自己的烹饪爱好与社交活动相结合的故事。</a:t>
            </a:r>
            <a:endParaRPr lang="en-US" altLang="zh-CN" sz="2000" b="1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marR="0" lvl="0" indent="-34290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重点词汇：</a:t>
            </a:r>
            <a:r>
              <a:rPr lang="en-US" altLang="zh-CN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charge, course, in honor of, pair, opposed, impersonal, reserved.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42900" marR="0" lvl="0" indent="-342900" algn="l" defTabSz="1216025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考点分布：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R="0" lvl="0" algn="l" defTabSz="1216025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*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动词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		5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题（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44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45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47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49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54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R="0" lvl="0" algn="l" defTabSz="1216025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*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名词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		5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题（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R="0" lvl="0" algn="l" defTabSz="1216025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*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形容词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	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题（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55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defTabSz="1216025">
              <a:spcBef>
                <a:spcPts val="600"/>
              </a:spcBef>
              <a:defRPr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*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副词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		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defTabSz="1216025">
              <a:spcBef>
                <a:spcPts val="600"/>
              </a:spcBef>
              <a:defRPr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*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短语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		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题（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46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48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291621">
            <a:off x="-125559" y="-439490"/>
            <a:ext cx="2230665" cy="2654259"/>
          </a:xfrm>
          <a:custGeom>
            <a:avLst/>
            <a:gdLst>
              <a:gd name="connsiteX0" fmla="*/ 2230665 w 2230665"/>
              <a:gd name="connsiteY0" fmla="*/ 603536 h 2654259"/>
              <a:gd name="connsiteX1" fmla="*/ 1675814 w 2230665"/>
              <a:gd name="connsiteY1" fmla="*/ 2654259 h 2654259"/>
              <a:gd name="connsiteX2" fmla="*/ 1301041 w 2230665"/>
              <a:gd name="connsiteY2" fmla="*/ 2654259 h 2654259"/>
              <a:gd name="connsiteX3" fmla="*/ 0 w 2230665"/>
              <a:gd name="connsiteY3" fmla="*/ 2302245 h 2654259"/>
              <a:gd name="connsiteX4" fmla="*/ 0 w 2230665"/>
              <a:gd name="connsiteY4" fmla="*/ 0 h 26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5" h="2654259">
                <a:moveTo>
                  <a:pt x="2230665" y="603536"/>
                </a:moveTo>
                <a:lnTo>
                  <a:pt x="1675814" y="2654259"/>
                </a:lnTo>
                <a:lnTo>
                  <a:pt x="1301041" y="2654259"/>
                </a:lnTo>
                <a:lnTo>
                  <a:pt x="0" y="230224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27766" cy="990858"/>
          </a:xfrm>
          <a:custGeom>
            <a:avLst/>
            <a:gdLst>
              <a:gd name="connsiteX0" fmla="*/ 0 w 2627766"/>
              <a:gd name="connsiteY0" fmla="*/ 0 h 990858"/>
              <a:gd name="connsiteX1" fmla="*/ 2627766 w 2627766"/>
              <a:gd name="connsiteY1" fmla="*/ 0 h 990858"/>
              <a:gd name="connsiteX2" fmla="*/ 2627766 w 2627766"/>
              <a:gd name="connsiteY2" fmla="*/ 990858 h 990858"/>
              <a:gd name="connsiteX3" fmla="*/ 0 w 2627766"/>
              <a:gd name="connsiteY3" fmla="*/ 990858 h 9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766" h="990858">
                <a:moveTo>
                  <a:pt x="0" y="0"/>
                </a:moveTo>
                <a:lnTo>
                  <a:pt x="2627766" y="0"/>
                </a:lnTo>
                <a:lnTo>
                  <a:pt x="2627766" y="990858"/>
                </a:lnTo>
                <a:lnTo>
                  <a:pt x="0" y="990858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291621">
            <a:off x="-125559" y="-439490"/>
            <a:ext cx="2230665" cy="2654259"/>
          </a:xfrm>
          <a:custGeom>
            <a:avLst/>
            <a:gdLst>
              <a:gd name="connsiteX0" fmla="*/ 2230665 w 2230665"/>
              <a:gd name="connsiteY0" fmla="*/ 603536 h 2654259"/>
              <a:gd name="connsiteX1" fmla="*/ 1675814 w 2230665"/>
              <a:gd name="connsiteY1" fmla="*/ 2654259 h 2654259"/>
              <a:gd name="connsiteX2" fmla="*/ 1301041 w 2230665"/>
              <a:gd name="connsiteY2" fmla="*/ 2654259 h 2654259"/>
              <a:gd name="connsiteX3" fmla="*/ 0 w 2230665"/>
              <a:gd name="connsiteY3" fmla="*/ 2302245 h 2654259"/>
              <a:gd name="connsiteX4" fmla="*/ 0 w 2230665"/>
              <a:gd name="connsiteY4" fmla="*/ 0 h 26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5" h="2654259">
                <a:moveTo>
                  <a:pt x="2230665" y="603536"/>
                </a:moveTo>
                <a:lnTo>
                  <a:pt x="1675814" y="2654259"/>
                </a:lnTo>
                <a:lnTo>
                  <a:pt x="1301041" y="2654259"/>
                </a:lnTo>
                <a:lnTo>
                  <a:pt x="0" y="230224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27766" cy="990858"/>
          </a:xfrm>
          <a:custGeom>
            <a:avLst/>
            <a:gdLst>
              <a:gd name="connsiteX0" fmla="*/ 0 w 2627766"/>
              <a:gd name="connsiteY0" fmla="*/ 0 h 990858"/>
              <a:gd name="connsiteX1" fmla="*/ 2627766 w 2627766"/>
              <a:gd name="connsiteY1" fmla="*/ 0 h 990858"/>
              <a:gd name="connsiteX2" fmla="*/ 2627766 w 2627766"/>
              <a:gd name="connsiteY2" fmla="*/ 990858 h 990858"/>
              <a:gd name="connsiteX3" fmla="*/ 0 w 2627766"/>
              <a:gd name="connsiteY3" fmla="*/ 990858 h 9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766" h="990858">
                <a:moveTo>
                  <a:pt x="0" y="0"/>
                </a:moveTo>
                <a:lnTo>
                  <a:pt x="2627766" y="0"/>
                </a:lnTo>
                <a:lnTo>
                  <a:pt x="2627766" y="990858"/>
                </a:lnTo>
                <a:lnTo>
                  <a:pt x="0" y="990858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262422" y="767867"/>
            <a:ext cx="11473085" cy="6001643"/>
          </a:xfrm>
          <a:prstGeom prst="rect">
            <a:avLst/>
          </a:prstGeom>
          <a:noFill/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Manuela Ribeiro has a healthy addiction. It’s ___41 ___. A few months ago, the 30-year-old teacher decided it was time to put her ___42 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 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to good use. She signed up on the website </a:t>
            </a:r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Bookalokal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, and now welcomes ___43 ___ into her Brussels flat twice a week for dinner parties. 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Ribeiro ___44 ___ €35 per person for what is usually a three-course meal that can last up to three hours. For Ribeiro, it has become a perfect platform for ___45 ___ her hobby of buying food, ___46 ___ new recipes and holding dinner parties.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“It’s a great opportunity to share my passion for food and to ___47 ___ new people,” said Ribeiro. Sometimes she prepares traditional Brazilian dishes ___48 ___ her native home; other times she ___49 ___ dinner courses with her favorite beers. 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The platform has enabled Ribeiro to </a:t>
            </a:r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realise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her dream with a great deal of freedom, as ___50 ___ to a restaurant where the service is ___51 ___, the menu is known in advance, and the meal is expected to be no ___52 ___.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“But it’s also a great ___53 ___, for it can sometimes take days to ___54 ___ a single event,” Ribeiro said.  “This platform is not only ___55 ___ for professional cooks, but also for those willing to discover new experiences.”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10369"/>
            <a:ext cx="5596152" cy="442674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b="1" kern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Step1 </a:t>
            </a:r>
            <a:r>
              <a:rPr lang="zh-CN" altLang="en-US" sz="2000" b="1" kern="0" dirty="0">
                <a:latin typeface="Cambria" panose="0204050305040603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透内涵：首尾初读，了解文脉走向与内涵</a:t>
            </a:r>
            <a:endParaRPr lang="zh-CN" altLang="en-US" sz="2000" b="1" kern="0" dirty="0">
              <a:latin typeface="Cambria" panose="0204050305040603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3150" y="844325"/>
            <a:ext cx="11945700" cy="7518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7" name="矩形: 圆角 5"/>
          <p:cNvSpPr/>
          <p:nvPr/>
        </p:nvSpPr>
        <p:spPr>
          <a:xfrm>
            <a:off x="3210355" y="844323"/>
            <a:ext cx="2490951" cy="33893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矩形: 圆角 5"/>
          <p:cNvSpPr/>
          <p:nvPr/>
        </p:nvSpPr>
        <p:spPr>
          <a:xfrm>
            <a:off x="262423" y="1930997"/>
            <a:ext cx="2003106" cy="37987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矩形: 圆角 5"/>
          <p:cNvSpPr/>
          <p:nvPr/>
        </p:nvSpPr>
        <p:spPr>
          <a:xfrm>
            <a:off x="7197760" y="2310871"/>
            <a:ext cx="2492149" cy="37987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矩形: 圆角 5"/>
          <p:cNvSpPr/>
          <p:nvPr/>
        </p:nvSpPr>
        <p:spPr>
          <a:xfrm>
            <a:off x="10401781" y="2658892"/>
            <a:ext cx="1527798" cy="37987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矩形: 圆角 5"/>
          <p:cNvSpPr/>
          <p:nvPr/>
        </p:nvSpPr>
        <p:spPr>
          <a:xfrm>
            <a:off x="262420" y="3025555"/>
            <a:ext cx="1689209" cy="37987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矩形: 圆角 5"/>
          <p:cNvSpPr/>
          <p:nvPr/>
        </p:nvSpPr>
        <p:spPr>
          <a:xfrm>
            <a:off x="3210355" y="2984300"/>
            <a:ext cx="1689209" cy="37987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矩形: 圆角 5"/>
          <p:cNvSpPr/>
          <p:nvPr/>
        </p:nvSpPr>
        <p:spPr>
          <a:xfrm>
            <a:off x="6353155" y="2984300"/>
            <a:ext cx="1689209" cy="37987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矩形: 圆角 5"/>
          <p:cNvSpPr/>
          <p:nvPr/>
        </p:nvSpPr>
        <p:spPr>
          <a:xfrm>
            <a:off x="6087741" y="3397544"/>
            <a:ext cx="1110019" cy="37987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矩形: 圆角 5"/>
          <p:cNvSpPr/>
          <p:nvPr/>
        </p:nvSpPr>
        <p:spPr>
          <a:xfrm>
            <a:off x="7086303" y="3752167"/>
            <a:ext cx="1110019" cy="37987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矩形: 圆角 5"/>
          <p:cNvSpPr/>
          <p:nvPr/>
        </p:nvSpPr>
        <p:spPr>
          <a:xfrm>
            <a:off x="3547118" y="4123082"/>
            <a:ext cx="1925634" cy="42404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2325136" y="1027621"/>
            <a:ext cx="4172491" cy="1073392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直接箭头连接符 17"/>
          <p:cNvCxnSpPr/>
          <p:nvPr/>
        </p:nvCxnSpPr>
        <p:spPr>
          <a:xfrm flipH="1" flipV="1">
            <a:off x="7052822" y="1038751"/>
            <a:ext cx="2004320" cy="1348166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直接箭头连接符 18"/>
          <p:cNvCxnSpPr/>
          <p:nvPr/>
        </p:nvCxnSpPr>
        <p:spPr>
          <a:xfrm flipV="1">
            <a:off x="1701209" y="1052526"/>
            <a:ext cx="4849823" cy="2142813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直接箭头连接符 19"/>
          <p:cNvCxnSpPr/>
          <p:nvPr/>
        </p:nvCxnSpPr>
        <p:spPr>
          <a:xfrm flipV="1">
            <a:off x="5307465" y="1079897"/>
            <a:ext cx="1487194" cy="3052144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直接箭头连接符 20"/>
          <p:cNvCxnSpPr/>
          <p:nvPr/>
        </p:nvCxnSpPr>
        <p:spPr>
          <a:xfrm flipH="1" flipV="1">
            <a:off x="7033486" y="1079897"/>
            <a:ext cx="801711" cy="1980109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直接箭头连接符 21"/>
          <p:cNvCxnSpPr/>
          <p:nvPr/>
        </p:nvCxnSpPr>
        <p:spPr>
          <a:xfrm flipV="1">
            <a:off x="4547925" y="1079897"/>
            <a:ext cx="2125785" cy="1998841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直接箭头连接符 22"/>
          <p:cNvCxnSpPr>
            <a:stCxn id="15" idx="0"/>
          </p:cNvCxnSpPr>
          <p:nvPr/>
        </p:nvCxnSpPr>
        <p:spPr>
          <a:xfrm flipH="1" flipV="1">
            <a:off x="6958933" y="1094994"/>
            <a:ext cx="682380" cy="2657173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直接箭头连接符 23"/>
          <p:cNvCxnSpPr/>
          <p:nvPr/>
        </p:nvCxnSpPr>
        <p:spPr>
          <a:xfrm flipV="1">
            <a:off x="6674695" y="1094994"/>
            <a:ext cx="202044" cy="2420366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文本框 41"/>
          <p:cNvSpPr txBox="1"/>
          <p:nvPr/>
        </p:nvSpPr>
        <p:spPr>
          <a:xfrm>
            <a:off x="6223476" y="615704"/>
            <a:ext cx="1254911" cy="461665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cooking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756814" y="1204507"/>
            <a:ext cx="1254911" cy="461665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hobby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4" name="箭头: 右 43"/>
          <p:cNvSpPr/>
          <p:nvPr/>
        </p:nvSpPr>
        <p:spPr>
          <a:xfrm>
            <a:off x="5701306" y="904837"/>
            <a:ext cx="648219" cy="14169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箭头: 右 48"/>
          <p:cNvSpPr/>
          <p:nvPr/>
        </p:nvSpPr>
        <p:spPr>
          <a:xfrm rot="8373627">
            <a:off x="6352705" y="1130661"/>
            <a:ext cx="522169" cy="13006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6357492" y="56429"/>
            <a:ext cx="1038494" cy="442674"/>
          </a:xfrm>
          <a:prstGeom prst="wedgeRoundRectCallout">
            <a:avLst>
              <a:gd name="adj1" fmla="val -6718"/>
              <a:gd name="adj2" fmla="val 75120"/>
              <a:gd name="adj3" fmla="val 16667"/>
            </a:avLst>
          </a:prstGeom>
          <a:noFill/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主题词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2" grpId="0" animBg="1"/>
      <p:bldP spid="43" grpId="0" animBg="1"/>
      <p:bldP spid="44" grpId="0" animBg="1"/>
      <p:bldP spid="49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291621">
            <a:off x="-125559" y="-439490"/>
            <a:ext cx="2230665" cy="2654259"/>
          </a:xfrm>
          <a:custGeom>
            <a:avLst/>
            <a:gdLst>
              <a:gd name="connsiteX0" fmla="*/ 2230665 w 2230665"/>
              <a:gd name="connsiteY0" fmla="*/ 603536 h 2654259"/>
              <a:gd name="connsiteX1" fmla="*/ 1675814 w 2230665"/>
              <a:gd name="connsiteY1" fmla="*/ 2654259 h 2654259"/>
              <a:gd name="connsiteX2" fmla="*/ 1301041 w 2230665"/>
              <a:gd name="connsiteY2" fmla="*/ 2654259 h 2654259"/>
              <a:gd name="connsiteX3" fmla="*/ 0 w 2230665"/>
              <a:gd name="connsiteY3" fmla="*/ 2302245 h 2654259"/>
              <a:gd name="connsiteX4" fmla="*/ 0 w 2230665"/>
              <a:gd name="connsiteY4" fmla="*/ 0 h 265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5" h="2654259">
                <a:moveTo>
                  <a:pt x="2230665" y="603536"/>
                </a:moveTo>
                <a:lnTo>
                  <a:pt x="1675814" y="2654259"/>
                </a:lnTo>
                <a:lnTo>
                  <a:pt x="1301041" y="2654259"/>
                </a:lnTo>
                <a:lnTo>
                  <a:pt x="0" y="230224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627766" cy="990858"/>
          </a:xfrm>
          <a:custGeom>
            <a:avLst/>
            <a:gdLst>
              <a:gd name="connsiteX0" fmla="*/ 0 w 2627766"/>
              <a:gd name="connsiteY0" fmla="*/ 0 h 990858"/>
              <a:gd name="connsiteX1" fmla="*/ 2627766 w 2627766"/>
              <a:gd name="connsiteY1" fmla="*/ 0 h 990858"/>
              <a:gd name="connsiteX2" fmla="*/ 2627766 w 2627766"/>
              <a:gd name="connsiteY2" fmla="*/ 990858 h 990858"/>
              <a:gd name="connsiteX3" fmla="*/ 0 w 2627766"/>
              <a:gd name="connsiteY3" fmla="*/ 990858 h 99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766" h="990858">
                <a:moveTo>
                  <a:pt x="0" y="0"/>
                </a:moveTo>
                <a:lnTo>
                  <a:pt x="2627766" y="0"/>
                </a:lnTo>
                <a:lnTo>
                  <a:pt x="2627766" y="990858"/>
                </a:lnTo>
                <a:lnTo>
                  <a:pt x="0" y="990858"/>
                </a:lnTo>
                <a:close/>
              </a:path>
            </a:pathLst>
          </a:custGeom>
        </p:spPr>
      </p:pic>
      <p:sp>
        <p:nvSpPr>
          <p:cNvPr id="4" name="文本框 3"/>
          <p:cNvSpPr txBox="1"/>
          <p:nvPr/>
        </p:nvSpPr>
        <p:spPr>
          <a:xfrm>
            <a:off x="-7245" y="52024"/>
            <a:ext cx="5596152" cy="442674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b="1" kern="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Step1 </a:t>
            </a:r>
            <a:r>
              <a:rPr lang="zh-CN" altLang="en-US" sz="2000" b="1" kern="0" dirty="0">
                <a:latin typeface="Cambria" panose="02040503050406030204" pitchFamily="18" charset="0"/>
                <a:ea typeface="微软雅黑" panose="020B0503020204020204" pitchFamily="34" charset="-122"/>
                <a:cs typeface="Calibri" panose="020F0502020204030204" pitchFamily="34" charset="0"/>
              </a:rPr>
              <a:t>透内涵：首尾初读，了解文脉走向与内涵</a:t>
            </a:r>
            <a:endParaRPr lang="zh-CN" altLang="en-US" sz="2000" b="1" kern="0" dirty="0">
              <a:latin typeface="Cambria" panose="02040503050406030204" pitchFamily="18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2422" y="991387"/>
            <a:ext cx="11473085" cy="6001643"/>
          </a:xfrm>
          <a:prstGeom prst="rect">
            <a:avLst/>
          </a:prstGeom>
          <a:noFill/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Manuela Ribeiro has a healthy addiction. It’s ___41 ___. A few months ago, the 30-year-old teacher decided it was time to put her ___42 </a:t>
            </a:r>
            <a:r>
              <a:rPr lang="en-US" altLang="zh-C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___ 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to good use. She signed up on the website </a:t>
            </a:r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Bookalokal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, and now welcomes ___43 ___ into her Brussels flat twice a week for dinner parties. 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Ribeiro ___44 ___ €35 per person for what is usually a three-course meal that can last up to three hours. For Ribeiro, it has become a perfect platform for ___45 ___ her hobby of buying food, ___46 ___ new recipes and holding dinner parties.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“It’s a great opportunity to share my passion for food and to ___47 ___ new people,” said Ribeiro. Sometimes she prepares traditional Brazilian dishes ___48 ___ her native home; other times she ___49 ___ dinner courses with her favorite beers. 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The platform has enabled Ribeiro to </a:t>
            </a:r>
            <a:r>
              <a:rPr lang="en-US" altLang="zh-CN" sz="2400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realise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her dream with a great deal of freedom, as ___50 ___ to a restaurant where the service is ___51 ___, the menu is known in advance, and the meal is expected to be no ___52 ___.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/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“But it’s also a great ___53 ___, for it can sometimes take days to ___54 ___ a single event,” Ribeiro said.  “This platform is not only ___55 ___ for professional cooks, but also for those willing to discover new experiences.”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3150" y="1067845"/>
            <a:ext cx="11945700" cy="7518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75866" y="1030805"/>
            <a:ext cx="1254911" cy="365934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cooking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93910" y="1413879"/>
            <a:ext cx="1254911" cy="365934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b="1" dirty="0">
                <a:solidFill>
                  <a:prstClr val="white"/>
                </a:solidFill>
                <a:latin typeface="Calibri" panose="020F0502020204030204"/>
                <a:ea typeface="微软雅黑" panose="020B0503020204020204" pitchFamily="34" charset="-122"/>
              </a:rPr>
              <a:t>hobby</a:t>
            </a:r>
            <a:endParaRPr lang="zh-CN" altLang="en-US" sz="2400" b="1" dirty="0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01839" y="2880426"/>
            <a:ext cx="6295697" cy="3702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6451" y="4772764"/>
            <a:ext cx="11945700" cy="21129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矩形: 圆角 5"/>
          <p:cNvSpPr/>
          <p:nvPr/>
        </p:nvSpPr>
        <p:spPr>
          <a:xfrm>
            <a:off x="3227155" y="1083853"/>
            <a:ext cx="2383692" cy="281900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2" name="矩形: 圆角 5"/>
          <p:cNvSpPr/>
          <p:nvPr/>
        </p:nvSpPr>
        <p:spPr>
          <a:xfrm>
            <a:off x="5711475" y="2924580"/>
            <a:ext cx="2383692" cy="281900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3" name="矩形: 圆角 5"/>
          <p:cNvSpPr/>
          <p:nvPr/>
        </p:nvSpPr>
        <p:spPr>
          <a:xfrm>
            <a:off x="595839" y="4770649"/>
            <a:ext cx="7499328" cy="370209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4" name="矩形: 圆角 5"/>
          <p:cNvSpPr/>
          <p:nvPr/>
        </p:nvSpPr>
        <p:spPr>
          <a:xfrm>
            <a:off x="775534" y="5822922"/>
            <a:ext cx="4533445" cy="380767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5" name="矩形: 圆角 5"/>
          <p:cNvSpPr/>
          <p:nvPr/>
        </p:nvSpPr>
        <p:spPr>
          <a:xfrm>
            <a:off x="3227155" y="6203689"/>
            <a:ext cx="4533445" cy="33394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6" name="矩形: 圆角 5"/>
          <p:cNvSpPr/>
          <p:nvPr/>
        </p:nvSpPr>
        <p:spPr>
          <a:xfrm>
            <a:off x="10549719" y="6146680"/>
            <a:ext cx="1185788" cy="33394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7" name="矩形: 圆角 5"/>
          <p:cNvSpPr/>
          <p:nvPr/>
        </p:nvSpPr>
        <p:spPr>
          <a:xfrm>
            <a:off x="262422" y="6551808"/>
            <a:ext cx="1185788" cy="333945"/>
          </a:xfrm>
          <a:prstGeom prst="round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8" name="箭头: 右 17"/>
          <p:cNvSpPr/>
          <p:nvPr/>
        </p:nvSpPr>
        <p:spPr>
          <a:xfrm>
            <a:off x="5619418" y="1128357"/>
            <a:ext cx="648219" cy="14169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右 18"/>
          <p:cNvSpPr/>
          <p:nvPr/>
        </p:nvSpPr>
        <p:spPr>
          <a:xfrm rot="8373627">
            <a:off x="7151010" y="1498113"/>
            <a:ext cx="328964" cy="154527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右 19"/>
          <p:cNvSpPr/>
          <p:nvPr/>
        </p:nvSpPr>
        <p:spPr>
          <a:xfrm rot="5400000">
            <a:off x="5970881" y="2265668"/>
            <a:ext cx="1046775" cy="16337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/>
          <p:cNvSpPr/>
          <p:nvPr/>
        </p:nvSpPr>
        <p:spPr>
          <a:xfrm rot="8063493" flipV="1">
            <a:off x="4435100" y="3898413"/>
            <a:ext cx="2242900" cy="17787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21"/>
          <p:cNvSpPr/>
          <p:nvPr/>
        </p:nvSpPr>
        <p:spPr>
          <a:xfrm rot="5400000">
            <a:off x="1419449" y="5323453"/>
            <a:ext cx="791814" cy="163365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右 22"/>
          <p:cNvSpPr/>
          <p:nvPr/>
        </p:nvSpPr>
        <p:spPr>
          <a:xfrm rot="618212">
            <a:off x="2427115" y="6216176"/>
            <a:ext cx="791814" cy="163365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227943" y="533191"/>
            <a:ext cx="10077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Ribeiro’s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charset="-122"/>
              </a:rPr>
              <a:t>(                  )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Platform—_______________________________________    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98964" y="489036"/>
            <a:ext cx="481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putting her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hobby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to good use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059894" y="568751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amazing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47435" y="46495"/>
            <a:ext cx="4869501" cy="442674"/>
          </a:xfrm>
          <a:prstGeom prst="wedgeRoundRectCallout">
            <a:avLst>
              <a:gd name="adj1" fmla="val -6718"/>
              <a:gd name="adj2" fmla="val 77468"/>
              <a:gd name="adj3" fmla="val 16667"/>
            </a:avLst>
          </a:prstGeom>
          <a:noFill/>
          <a:ln w="3810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Combining Cooking with Social life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19625</Words>
  <Application>WPS 演示</Application>
  <PresentationFormat>宽屏</PresentationFormat>
  <Paragraphs>435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49" baseType="lpstr">
      <vt:lpstr>Arial</vt:lpstr>
      <vt:lpstr>宋体</vt:lpstr>
      <vt:lpstr>Wingdings</vt:lpstr>
      <vt:lpstr>等线</vt:lpstr>
      <vt:lpstr>微软雅黑</vt:lpstr>
      <vt:lpstr>华文细黑</vt:lpstr>
      <vt:lpstr>方正清刻本悦宋简体</vt:lpstr>
      <vt:lpstr>Century Gothic</vt:lpstr>
      <vt:lpstr>Cambria</vt:lpstr>
      <vt:lpstr>Calibri</vt:lpstr>
      <vt:lpstr>Times New Roman</vt:lpstr>
      <vt:lpstr>仿宋</vt:lpstr>
      <vt:lpstr>Calibri</vt:lpstr>
      <vt:lpstr>Rockwell</vt:lpstr>
      <vt:lpstr>方正姚体</vt:lpstr>
      <vt:lpstr>Arial Unicode MS</vt:lpstr>
      <vt:lpstr>等线 Light</vt:lpstr>
      <vt:lpstr>HelveticaNeue</vt:lpstr>
      <vt:lpstr>华文新魏</vt:lpstr>
      <vt:lpstr>Segoe Print</vt:lpstr>
      <vt:lpstr>Yu Gothic UI</vt:lpstr>
      <vt:lpstr>Office 主题​​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晨华 吴</dc:creator>
  <cp:lastModifiedBy>Administrator</cp:lastModifiedBy>
  <cp:revision>29</cp:revision>
  <dcterms:created xsi:type="dcterms:W3CDTF">2024-12-09T01:07:00Z</dcterms:created>
  <dcterms:modified xsi:type="dcterms:W3CDTF">2025-01-22T07:10:24Z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